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7.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8.xml" ContentType="application/vnd.openxmlformats-officedocument.theme+xml"/>
  <Override PartName="/ppt/tags/tag8.xml" ContentType="application/vnd.openxmlformats-officedocument.presentationml.tags+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4.xml" ContentType="application/vnd.openxmlformats-officedocument.presentationml.tags+xml"/>
  <Override PartName="/ppt/notesSlides/notesSlide29.xml" ContentType="application/vnd.openxmlformats-officedocument.presentationml.notesSlide+xml"/>
  <Override PartName="/ppt/tags/tag15.xml" ContentType="application/vnd.openxmlformats-officedocument.presentationml.tags+xml"/>
  <Override PartName="/ppt/notesSlides/notesSlide30.xml" ContentType="application/vnd.openxmlformats-officedocument.presentationml.notesSlide+xml"/>
  <Override PartName="/ppt/tags/tag16.xml" ContentType="application/vnd.openxmlformats-officedocument.presentationml.tags+xml"/>
  <Override PartName="/ppt/notesSlides/notesSlide31.xml" ContentType="application/vnd.openxmlformats-officedocument.presentationml.notesSlide+xml"/>
  <Override PartName="/ppt/tags/tag17.xml" ContentType="application/vnd.openxmlformats-officedocument.presentationml.tags+xml"/>
  <Override PartName="/ppt/notesSlides/notesSlide32.xml" ContentType="application/vnd.openxmlformats-officedocument.presentationml.notesSlide+xml"/>
  <Override PartName="/ppt/tags/tag18.xml" ContentType="application/vnd.openxmlformats-officedocument.presentationml.tags+xml"/>
  <Override PartName="/ppt/notesSlides/notesSlide33.xml" ContentType="application/vnd.openxmlformats-officedocument.presentationml.notesSlide+xml"/>
  <Override PartName="/ppt/tags/tag19.xml" ContentType="application/vnd.openxmlformats-officedocument.presentationml.tags+xml"/>
  <Override PartName="/ppt/notesSlides/notesSlide34.xml" ContentType="application/vnd.openxmlformats-officedocument.presentationml.notesSlide+xml"/>
  <Override PartName="/ppt/tags/tag20.xml" ContentType="application/vnd.openxmlformats-officedocument.presentationml.tags+xml"/>
  <Override PartName="/ppt/notesSlides/notesSlide35.xml" ContentType="application/vnd.openxmlformats-officedocument.presentationml.notesSlide+xml"/>
  <Override PartName="/ppt/tags/tag21.xml" ContentType="application/vnd.openxmlformats-officedocument.presentationml.tags+xml"/>
  <Override PartName="/ppt/notesSlides/notesSlide36.xml" ContentType="application/vnd.openxmlformats-officedocument.presentationml.notesSlide+xml"/>
  <Override PartName="/ppt/tags/tag22.xml" ContentType="application/vnd.openxmlformats-officedocument.presentationml.tags+xml"/>
  <Override PartName="/ppt/notesSlides/notesSlide37.xml" ContentType="application/vnd.openxmlformats-officedocument.presentationml.notesSlide+xml"/>
  <Override PartName="/ppt/tags/tag23.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24.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25.xml" ContentType="application/vnd.openxmlformats-officedocument.presentationml.tags+xml"/>
  <Override PartName="/ppt/notesSlides/notesSlide48.xml" ContentType="application/vnd.openxmlformats-officedocument.presentationml.notesSlide+xml"/>
  <Override PartName="/ppt/tags/tag26.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27.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28.xml" ContentType="application/vnd.openxmlformats-officedocument.presentationml.tags+xml"/>
  <Override PartName="/ppt/notesSlides/notesSlide58.xml" ContentType="application/vnd.openxmlformats-officedocument.presentationml.notesSlide+xml"/>
  <Override PartName="/ppt/tags/tag29.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ags/tag30.xml" ContentType="application/vnd.openxmlformats-officedocument.presentationml.tags+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31.xml" ContentType="application/vnd.openxmlformats-officedocument.presentationml.tags+xml"/>
  <Override PartName="/ppt/notesSlides/notesSlide6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34.xml" ContentType="application/vnd.openxmlformats-officedocument.presentationml.tags+xml"/>
  <Override PartName="/ppt/notesSlides/notesSlide70.xml" ContentType="application/vnd.openxmlformats-officedocument.presentationml.notesSlide+xml"/>
  <Override PartName="/ppt/tags/tag35.xml" ContentType="application/vnd.openxmlformats-officedocument.presentationml.tags+xml"/>
  <Override PartName="/ppt/notesSlides/notesSlide71.xml" ContentType="application/vnd.openxmlformats-officedocument.presentationml.notesSlide+xml"/>
  <Override PartName="/ppt/tags/tag36.xml" ContentType="application/vnd.openxmlformats-officedocument.presentationml.tags+xml"/>
  <Override PartName="/ppt/notesSlides/notesSlide72.xml" ContentType="application/vnd.openxmlformats-officedocument.presentationml.notesSlide+xml"/>
  <Override PartName="/ppt/tags/tag37.xml" ContentType="application/vnd.openxmlformats-officedocument.presentationml.tags+xml"/>
  <Override PartName="/ppt/notesSlides/notesSlide73.xml" ContentType="application/vnd.openxmlformats-officedocument.presentationml.notesSlide+xml"/>
  <Override PartName="/ppt/tags/tag38.xml" ContentType="application/vnd.openxmlformats-officedocument.presentationml.tags+xml"/>
  <Override PartName="/ppt/notesSlides/notesSlide74.xml" ContentType="application/vnd.openxmlformats-officedocument.presentationml.notesSlide+xml"/>
  <Override PartName="/ppt/tags/tag39.xml" ContentType="application/vnd.openxmlformats-officedocument.presentationml.tags+xml"/>
  <Override PartName="/ppt/notesSlides/notesSlide75.xml" ContentType="application/vnd.openxmlformats-officedocument.presentationml.notesSlide+xml"/>
  <Override PartName="/ppt/tags/tag40.xml" ContentType="application/vnd.openxmlformats-officedocument.presentationml.tags+xml"/>
  <Override PartName="/ppt/notesSlides/notesSlide76.xml" ContentType="application/vnd.openxmlformats-officedocument.presentationml.notesSlide+xml"/>
  <Override PartName="/ppt/tags/tag41.xml" ContentType="application/vnd.openxmlformats-officedocument.presentationml.tags+xml"/>
  <Override PartName="/ppt/notesSlides/notesSlide77.xml" ContentType="application/vnd.openxmlformats-officedocument.presentationml.notesSlide+xml"/>
  <Override PartName="/ppt/tags/tag42.xml" ContentType="application/vnd.openxmlformats-officedocument.presentationml.tag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tags/tag43.xml" ContentType="application/vnd.openxmlformats-officedocument.presentationml.tags+xml"/>
  <Override PartName="/ppt/notesSlides/notesSlide80.xml" ContentType="application/vnd.openxmlformats-officedocument.presentationml.notesSlide+xml"/>
  <Override PartName="/ppt/tags/tag44.xml" ContentType="application/vnd.openxmlformats-officedocument.presentationml.tags+xml"/>
  <Override PartName="/ppt/notesSlides/notesSlide81.xml" ContentType="application/vnd.openxmlformats-officedocument.presentationml.notesSlide+xml"/>
  <Override PartName="/ppt/tags/tag45.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tags/tag46.xml" ContentType="application/vnd.openxmlformats-officedocument.presentationml.tags+xml"/>
  <Override PartName="/ppt/notesSlides/notesSlide90.xml" ContentType="application/vnd.openxmlformats-officedocument.presentationml.notesSlide+xml"/>
  <Override PartName="/ppt/tags/tag47.xml" ContentType="application/vnd.openxmlformats-officedocument.presentationml.tags+xml"/>
  <Override PartName="/ppt/notesSlides/notesSlide91.xml" ContentType="application/vnd.openxmlformats-officedocument.presentationml.notesSlide+xml"/>
  <Override PartName="/ppt/tags/tag48.xml" ContentType="application/vnd.openxmlformats-officedocument.presentationml.tags+xml"/>
  <Override PartName="/ppt/notesSlides/notesSlide92.xml" ContentType="application/vnd.openxmlformats-officedocument.presentationml.notesSlide+xml"/>
  <Override PartName="/ppt/tags/tag49.xml" ContentType="application/vnd.openxmlformats-officedocument.presentationml.tags+xml"/>
  <Override PartName="/ppt/notesSlides/notesSlide93.xml" ContentType="application/vnd.openxmlformats-officedocument.presentationml.notesSlide+xml"/>
  <Override PartName="/ppt/tags/tag50.xml" ContentType="application/vnd.openxmlformats-officedocument.presentationml.tags+xml"/>
  <Override PartName="/ppt/notesSlides/notesSlide94.xml" ContentType="application/vnd.openxmlformats-officedocument.presentationml.notesSlide+xml"/>
  <Override PartName="/ppt/tags/tag51.xml" ContentType="application/vnd.openxmlformats-officedocument.presentationml.tags+xml"/>
  <Override PartName="/ppt/notesSlides/notesSlide95.xml" ContentType="application/vnd.openxmlformats-officedocument.presentationml.notesSlide+xml"/>
  <Override PartName="/ppt/tags/tag52.xml" ContentType="application/vnd.openxmlformats-officedocument.presentationml.tags+xml"/>
  <Override PartName="/ppt/notesSlides/notesSlide96.xml" ContentType="application/vnd.openxmlformats-officedocument.presentationml.notesSlide+xml"/>
  <Override PartName="/ppt/tags/tag53.xml" ContentType="application/vnd.openxmlformats-officedocument.presentationml.tags+xml"/>
  <Override PartName="/ppt/notesSlides/notesSlide97.xml" ContentType="application/vnd.openxmlformats-officedocument.presentationml.notesSlide+xml"/>
  <Override PartName="/ppt/tags/tag54.xml" ContentType="application/vnd.openxmlformats-officedocument.presentationml.tags+xml"/>
  <Override PartName="/ppt/notesSlides/notesSlide98.xml" ContentType="application/vnd.openxmlformats-officedocument.presentationml.notesSlide+xml"/>
  <Override PartName="/ppt/tags/tag55.xml" ContentType="application/vnd.openxmlformats-officedocument.presentationml.tags+xml"/>
  <Override PartName="/ppt/notesSlides/notesSlide99.xml" ContentType="application/vnd.openxmlformats-officedocument.presentationml.notesSlide+xml"/>
  <Override PartName="/ppt/tags/tag56.xml" ContentType="application/vnd.openxmlformats-officedocument.presentationml.tags+xml"/>
  <Override PartName="/ppt/notesSlides/notesSlide100.xml" ContentType="application/vnd.openxmlformats-officedocument.presentationml.notesSlide+xml"/>
  <Override PartName="/ppt/tags/tag57.xml" ContentType="application/vnd.openxmlformats-officedocument.presentationml.tags+xml"/>
  <Override PartName="/ppt/notesSlides/notesSlide101.xml" ContentType="application/vnd.openxmlformats-officedocument.presentationml.notesSlide+xml"/>
  <Override PartName="/ppt/tags/tag58.xml" ContentType="application/vnd.openxmlformats-officedocument.presentationml.tags+xml"/>
  <Override PartName="/ppt/notesSlides/notesSlide102.xml" ContentType="application/vnd.openxmlformats-officedocument.presentationml.notesSlide+xml"/>
  <Override PartName="/ppt/tags/tag59.xml" ContentType="application/vnd.openxmlformats-officedocument.presentationml.tags+xml"/>
  <Override PartName="/ppt/notesSlides/notesSlide103.xml" ContentType="application/vnd.openxmlformats-officedocument.presentationml.notesSlide+xml"/>
  <Override PartName="/ppt/tags/tag60.xml" ContentType="application/vnd.openxmlformats-officedocument.presentationml.tags+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tags/tag61.xml" ContentType="application/vnd.openxmlformats-officedocument.presentationml.tags+xml"/>
  <Override PartName="/ppt/notesSlides/notesSlide108.xml" ContentType="application/vnd.openxmlformats-officedocument.presentationml.notesSlide+xml"/>
  <Override PartName="/ppt/tags/tag62.xml" ContentType="application/vnd.openxmlformats-officedocument.presentationml.tags+xml"/>
  <Override PartName="/ppt/notesSlides/notesSlide109.xml" ContentType="application/vnd.openxmlformats-officedocument.presentationml.notesSlide+xml"/>
  <Override PartName="/ppt/tags/tag63.xml" ContentType="application/vnd.openxmlformats-officedocument.presentationml.tags+xml"/>
  <Override PartName="/ppt/notesSlides/notesSlide110.xml" ContentType="application/vnd.openxmlformats-officedocument.presentationml.notesSlide+xml"/>
  <Override PartName="/ppt/tags/tag64.xml" ContentType="application/vnd.openxmlformats-officedocument.presentationml.tags+xml"/>
  <Override PartName="/ppt/notesSlides/notesSlide111.xml" ContentType="application/vnd.openxmlformats-officedocument.presentationml.notesSlide+xml"/>
  <Override PartName="/ppt/tags/tag65.xml" ContentType="application/vnd.openxmlformats-officedocument.presentationml.tags+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tags/tag66.xml" ContentType="application/vnd.openxmlformats-officedocument.presentationml.tags+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tags/tag67.xml" ContentType="application/vnd.openxmlformats-officedocument.presentationml.tags+xml"/>
  <Override PartName="/ppt/notesSlides/notesSlide116.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tags/tag70.xml" ContentType="application/vnd.openxmlformats-officedocument.presentationml.tags+xml"/>
  <Override PartName="/ppt/notesSlides/notesSlide136.xml" ContentType="application/vnd.openxmlformats-officedocument.presentationml.notesSlide+xml"/>
  <Override PartName="/ppt/tags/tag71.xml" ContentType="application/vnd.openxmlformats-officedocument.presentationml.tags+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08" r:id="rId4"/>
    <p:sldMasterId id="2147485143" r:id="rId5"/>
    <p:sldMasterId id="2147485201" r:id="rId6"/>
    <p:sldMasterId id="2147485229" r:id="rId7"/>
    <p:sldMasterId id="2147485299" r:id="rId8"/>
    <p:sldMasterId id="2147485317" r:id="rId9"/>
    <p:sldMasterId id="2147485432" r:id="rId10"/>
    <p:sldMasterId id="2147485446" r:id="rId11"/>
    <p:sldMasterId id="2147485466" r:id="rId12"/>
  </p:sldMasterIdLst>
  <p:notesMasterIdLst>
    <p:notesMasterId r:id="rId210"/>
  </p:notesMasterIdLst>
  <p:handoutMasterIdLst>
    <p:handoutMasterId r:id="rId211"/>
  </p:handoutMasterIdLst>
  <p:sldIdLst>
    <p:sldId id="2147483589" r:id="rId13"/>
    <p:sldId id="2147471169" r:id="rId14"/>
    <p:sldId id="2147483590" r:id="rId15"/>
    <p:sldId id="13407" r:id="rId16"/>
    <p:sldId id="2147483567" r:id="rId17"/>
    <p:sldId id="2147483538" r:id="rId18"/>
    <p:sldId id="2147483539" r:id="rId19"/>
    <p:sldId id="2146847084" r:id="rId20"/>
    <p:sldId id="399" r:id="rId21"/>
    <p:sldId id="2147483615" r:id="rId22"/>
    <p:sldId id="2147471186" r:id="rId23"/>
    <p:sldId id="2147470925" r:id="rId24"/>
    <p:sldId id="2147483568" r:id="rId25"/>
    <p:sldId id="401" r:id="rId26"/>
    <p:sldId id="426" r:id="rId27"/>
    <p:sldId id="427" r:id="rId28"/>
    <p:sldId id="286" r:id="rId29"/>
    <p:sldId id="2147483553" r:id="rId30"/>
    <p:sldId id="2147483614" r:id="rId31"/>
    <p:sldId id="267" r:id="rId32"/>
    <p:sldId id="262" r:id="rId33"/>
    <p:sldId id="269" r:id="rId34"/>
    <p:sldId id="270" r:id="rId35"/>
    <p:sldId id="278" r:id="rId36"/>
    <p:sldId id="274" r:id="rId37"/>
    <p:sldId id="275" r:id="rId38"/>
    <p:sldId id="2147483595" r:id="rId39"/>
    <p:sldId id="2147483596" r:id="rId40"/>
    <p:sldId id="2147483597" r:id="rId41"/>
    <p:sldId id="2147483598" r:id="rId42"/>
    <p:sldId id="2147483599" r:id="rId43"/>
    <p:sldId id="305" r:id="rId44"/>
    <p:sldId id="287" r:id="rId45"/>
    <p:sldId id="289" r:id="rId46"/>
    <p:sldId id="256" r:id="rId47"/>
    <p:sldId id="2147483600" r:id="rId48"/>
    <p:sldId id="258" r:id="rId49"/>
    <p:sldId id="2147483607" r:id="rId50"/>
    <p:sldId id="2147483601" r:id="rId51"/>
    <p:sldId id="2147483602" r:id="rId52"/>
    <p:sldId id="279" r:id="rId53"/>
    <p:sldId id="277" r:id="rId54"/>
    <p:sldId id="2147483603" r:id="rId55"/>
    <p:sldId id="327" r:id="rId56"/>
    <p:sldId id="312" r:id="rId57"/>
    <p:sldId id="2147483604" r:id="rId58"/>
    <p:sldId id="335" r:id="rId59"/>
    <p:sldId id="2147483608" r:id="rId60"/>
    <p:sldId id="268" r:id="rId61"/>
    <p:sldId id="271" r:id="rId62"/>
    <p:sldId id="264" r:id="rId63"/>
    <p:sldId id="2147483609" r:id="rId64"/>
    <p:sldId id="2147480805" r:id="rId65"/>
    <p:sldId id="2147480055" r:id="rId66"/>
    <p:sldId id="2147480763" r:id="rId67"/>
    <p:sldId id="2147483605" r:id="rId68"/>
    <p:sldId id="2147483611" r:id="rId69"/>
    <p:sldId id="2147483501" r:id="rId70"/>
    <p:sldId id="2147483610" r:id="rId71"/>
    <p:sldId id="2147483606" r:id="rId72"/>
    <p:sldId id="282" r:id="rId73"/>
    <p:sldId id="2147483613" r:id="rId74"/>
    <p:sldId id="2147483612" r:id="rId75"/>
    <p:sldId id="272" r:id="rId76"/>
    <p:sldId id="2147483616" r:id="rId77"/>
    <p:sldId id="273" r:id="rId78"/>
    <p:sldId id="2147483542" r:id="rId79"/>
    <p:sldId id="2147483617" r:id="rId80"/>
    <p:sldId id="2147483618" r:id="rId81"/>
    <p:sldId id="2147480150" r:id="rId82"/>
    <p:sldId id="2147480151" r:id="rId83"/>
    <p:sldId id="2147483619" r:id="rId84"/>
    <p:sldId id="430" r:id="rId85"/>
    <p:sldId id="431" r:id="rId86"/>
    <p:sldId id="429" r:id="rId87"/>
    <p:sldId id="433" r:id="rId88"/>
    <p:sldId id="2147483594" r:id="rId89"/>
    <p:sldId id="2147483620" r:id="rId90"/>
    <p:sldId id="2146848201" r:id="rId91"/>
    <p:sldId id="2147482192" r:id="rId92"/>
    <p:sldId id="308" r:id="rId93"/>
    <p:sldId id="2147483645" r:id="rId94"/>
    <p:sldId id="2147483646" r:id="rId95"/>
    <p:sldId id="2147483647" r:id="rId96"/>
    <p:sldId id="2147480359" r:id="rId97"/>
    <p:sldId id="257" r:id="rId98"/>
    <p:sldId id="259" r:id="rId99"/>
    <p:sldId id="260" r:id="rId100"/>
    <p:sldId id="261" r:id="rId101"/>
    <p:sldId id="263" r:id="rId102"/>
    <p:sldId id="265" r:id="rId103"/>
    <p:sldId id="266" r:id="rId104"/>
    <p:sldId id="276" r:id="rId105"/>
    <p:sldId id="296" r:id="rId106"/>
    <p:sldId id="280" r:id="rId107"/>
    <p:sldId id="281" r:id="rId108"/>
    <p:sldId id="288" r:id="rId109"/>
    <p:sldId id="283" r:id="rId110"/>
    <p:sldId id="293" r:id="rId111"/>
    <p:sldId id="284" r:id="rId112"/>
    <p:sldId id="285" r:id="rId113"/>
    <p:sldId id="294" r:id="rId114"/>
    <p:sldId id="290" r:id="rId115"/>
    <p:sldId id="291" r:id="rId116"/>
    <p:sldId id="292" r:id="rId117"/>
    <p:sldId id="295" r:id="rId118"/>
    <p:sldId id="297" r:id="rId119"/>
    <p:sldId id="298" r:id="rId120"/>
    <p:sldId id="299" r:id="rId121"/>
    <p:sldId id="300" r:id="rId122"/>
    <p:sldId id="301" r:id="rId123"/>
    <p:sldId id="302" r:id="rId124"/>
    <p:sldId id="303" r:id="rId125"/>
    <p:sldId id="304" r:id="rId126"/>
    <p:sldId id="306" r:id="rId127"/>
    <p:sldId id="307" r:id="rId128"/>
    <p:sldId id="309" r:id="rId129"/>
    <p:sldId id="310" r:id="rId130"/>
    <p:sldId id="311" r:id="rId131"/>
    <p:sldId id="313" r:id="rId132"/>
    <p:sldId id="314" r:id="rId133"/>
    <p:sldId id="315" r:id="rId134"/>
    <p:sldId id="2147483628" r:id="rId135"/>
    <p:sldId id="316" r:id="rId136"/>
    <p:sldId id="2147483644" r:id="rId137"/>
    <p:sldId id="317" r:id="rId138"/>
    <p:sldId id="318" r:id="rId139"/>
    <p:sldId id="319" r:id="rId140"/>
    <p:sldId id="320" r:id="rId141"/>
    <p:sldId id="321" r:id="rId142"/>
    <p:sldId id="322" r:id="rId143"/>
    <p:sldId id="323" r:id="rId144"/>
    <p:sldId id="324" r:id="rId145"/>
    <p:sldId id="435" r:id="rId146"/>
    <p:sldId id="432" r:id="rId147"/>
    <p:sldId id="437" r:id="rId148"/>
    <p:sldId id="438" r:id="rId149"/>
    <p:sldId id="436" r:id="rId150"/>
    <p:sldId id="439" r:id="rId151"/>
    <p:sldId id="440" r:id="rId152"/>
    <p:sldId id="325" r:id="rId153"/>
    <p:sldId id="326" r:id="rId154"/>
    <p:sldId id="328" r:id="rId155"/>
    <p:sldId id="329" r:id="rId156"/>
    <p:sldId id="330" r:id="rId157"/>
    <p:sldId id="331" r:id="rId158"/>
    <p:sldId id="332" r:id="rId159"/>
    <p:sldId id="333" r:id="rId160"/>
    <p:sldId id="334" r:id="rId161"/>
    <p:sldId id="336" r:id="rId162"/>
    <p:sldId id="337" r:id="rId163"/>
    <p:sldId id="338" r:id="rId164"/>
    <p:sldId id="339" r:id="rId165"/>
    <p:sldId id="340" r:id="rId166"/>
    <p:sldId id="341" r:id="rId167"/>
    <p:sldId id="342" r:id="rId168"/>
    <p:sldId id="343" r:id="rId169"/>
    <p:sldId id="344" r:id="rId170"/>
    <p:sldId id="345" r:id="rId171"/>
    <p:sldId id="346" r:id="rId172"/>
    <p:sldId id="347" r:id="rId173"/>
    <p:sldId id="348" r:id="rId174"/>
    <p:sldId id="349" r:id="rId175"/>
    <p:sldId id="350" r:id="rId176"/>
    <p:sldId id="351" r:id="rId177"/>
    <p:sldId id="413" r:id="rId178"/>
    <p:sldId id="352" r:id="rId179"/>
    <p:sldId id="414" r:id="rId180"/>
    <p:sldId id="353" r:id="rId181"/>
    <p:sldId id="354" r:id="rId182"/>
    <p:sldId id="355" r:id="rId183"/>
    <p:sldId id="356" r:id="rId184"/>
    <p:sldId id="357" r:id="rId185"/>
    <p:sldId id="358" r:id="rId186"/>
    <p:sldId id="359" r:id="rId187"/>
    <p:sldId id="360" r:id="rId188"/>
    <p:sldId id="361" r:id="rId189"/>
    <p:sldId id="362" r:id="rId190"/>
    <p:sldId id="363" r:id="rId191"/>
    <p:sldId id="364" r:id="rId192"/>
    <p:sldId id="365" r:id="rId193"/>
    <p:sldId id="366" r:id="rId194"/>
    <p:sldId id="367" r:id="rId195"/>
    <p:sldId id="368" r:id="rId196"/>
    <p:sldId id="369" r:id="rId197"/>
    <p:sldId id="370" r:id="rId198"/>
    <p:sldId id="371" r:id="rId199"/>
    <p:sldId id="372" r:id="rId200"/>
    <p:sldId id="373" r:id="rId201"/>
    <p:sldId id="374" r:id="rId202"/>
    <p:sldId id="375" r:id="rId203"/>
    <p:sldId id="376" r:id="rId204"/>
    <p:sldId id="377" r:id="rId205"/>
    <p:sldId id="378" r:id="rId206"/>
    <p:sldId id="379" r:id="rId207"/>
    <p:sldId id="380" r:id="rId208"/>
    <p:sldId id="381" r:id="rId209"/>
  </p:sldIdLst>
  <p:sldSz cx="12192000" cy="6858000"/>
  <p:notesSz cx="7772400" cy="10058400"/>
  <p:custDataLst>
    <p:tags r:id="rId212"/>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19" userDrawn="1">
          <p15:clr>
            <a:srgbClr val="A4A3A4"/>
          </p15:clr>
        </p15:guide>
        <p15:guide id="3" pos="211"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 id="1" name="Porter, David" initials="DP" lastIdx="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005593"/>
    <a:srgbClr val="1674A7"/>
    <a:srgbClr val="FFFFFF"/>
    <a:srgbClr val="C2DDE8"/>
    <a:srgbClr val="C4E0EA"/>
    <a:srgbClr val="DEEAF0"/>
    <a:srgbClr val="F93127"/>
    <a:srgbClr val="495B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61" autoAdjust="0"/>
    <p:restoredTop sz="95663" autoAdjust="0"/>
  </p:normalViewPr>
  <p:slideViewPr>
    <p:cSldViewPr>
      <p:cViewPr varScale="1">
        <p:scale>
          <a:sx n="169" d="100"/>
          <a:sy n="169" d="100"/>
        </p:scale>
        <p:origin x="888" y="200"/>
      </p:cViewPr>
      <p:guideLst>
        <p:guide orient="horz" pos="4208"/>
        <p:guide pos="3719"/>
        <p:guide pos="211"/>
        <p:guide pos="6208"/>
        <p:guide pos="332"/>
      </p:guideLst>
    </p:cSldViewPr>
  </p:slideViewPr>
  <p:outlineViewPr>
    <p:cViewPr varScale="1">
      <p:scale>
        <a:sx n="170" d="200"/>
        <a:sy n="170" d="200"/>
      </p:scale>
      <p:origin x="0" y="-149912"/>
    </p:cViewPr>
  </p:outlineViewPr>
  <p:notesTextViewPr>
    <p:cViewPr>
      <p:scale>
        <a:sx n="100" d="100"/>
        <a:sy n="100" d="100"/>
      </p:scale>
      <p:origin x="0" y="0"/>
    </p:cViewPr>
  </p:notesTextViewPr>
  <p:sorterViewPr>
    <p:cViewPr>
      <p:scale>
        <a:sx n="137" d="100"/>
        <a:sy n="137" d="100"/>
      </p:scale>
      <p:origin x="0" y="0"/>
    </p:cViewPr>
  </p:sorterViewPr>
  <p:notesViewPr>
    <p:cSldViewPr>
      <p:cViewPr varScale="1">
        <p:scale>
          <a:sx n="78" d="100"/>
          <a:sy n="78" d="100"/>
        </p:scale>
        <p:origin x="385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59" Type="http://schemas.openxmlformats.org/officeDocument/2006/relationships/slide" Target="slides/slide147.xml"/><Relationship Id="rId170" Type="http://schemas.openxmlformats.org/officeDocument/2006/relationships/slide" Target="slides/slide158.xml"/><Relationship Id="rId191" Type="http://schemas.openxmlformats.org/officeDocument/2006/relationships/slide" Target="slides/slide179.xml"/><Relationship Id="rId205" Type="http://schemas.openxmlformats.org/officeDocument/2006/relationships/slide" Target="slides/slide193.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5" Type="http://schemas.openxmlformats.org/officeDocument/2006/relationships/slideMaster" Target="slideMasters/slideMaster2.xml"/><Relationship Id="rId95" Type="http://schemas.openxmlformats.org/officeDocument/2006/relationships/slide" Target="slides/slide83.xml"/><Relationship Id="rId160" Type="http://schemas.openxmlformats.org/officeDocument/2006/relationships/slide" Target="slides/slide148.xml"/><Relationship Id="rId181" Type="http://schemas.openxmlformats.org/officeDocument/2006/relationships/slide" Target="slides/slide169.xml"/><Relationship Id="rId216" Type="http://schemas.openxmlformats.org/officeDocument/2006/relationships/theme" Target="theme/theme1.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slide" Target="slides/slide127.xml"/><Relationship Id="rId85" Type="http://schemas.openxmlformats.org/officeDocument/2006/relationships/slide" Target="slides/slide73.xml"/><Relationship Id="rId150" Type="http://schemas.openxmlformats.org/officeDocument/2006/relationships/slide" Target="slides/slide138.xml"/><Relationship Id="rId171" Type="http://schemas.openxmlformats.org/officeDocument/2006/relationships/slide" Target="slides/slide159.xml"/><Relationship Id="rId192" Type="http://schemas.openxmlformats.org/officeDocument/2006/relationships/slide" Target="slides/slide180.xml"/><Relationship Id="rId206" Type="http://schemas.openxmlformats.org/officeDocument/2006/relationships/slide" Target="slides/slide194.xml"/><Relationship Id="rId12" Type="http://schemas.openxmlformats.org/officeDocument/2006/relationships/slideMaster" Target="slideMasters/slideMaster9.xml"/><Relationship Id="rId33" Type="http://schemas.openxmlformats.org/officeDocument/2006/relationships/slide" Target="slides/slide21.xml"/><Relationship Id="rId108" Type="http://schemas.openxmlformats.org/officeDocument/2006/relationships/slide" Target="slides/slide96.xml"/><Relationship Id="rId129" Type="http://schemas.openxmlformats.org/officeDocument/2006/relationships/slide" Target="slides/slide117.xml"/><Relationship Id="rId54" Type="http://schemas.openxmlformats.org/officeDocument/2006/relationships/slide" Target="slides/slide42.xml"/><Relationship Id="rId75" Type="http://schemas.openxmlformats.org/officeDocument/2006/relationships/slide" Target="slides/slide63.xml"/><Relationship Id="rId96" Type="http://schemas.openxmlformats.org/officeDocument/2006/relationships/slide" Target="slides/slide84.xml"/><Relationship Id="rId140" Type="http://schemas.openxmlformats.org/officeDocument/2006/relationships/slide" Target="slides/slide128.xml"/><Relationship Id="rId161" Type="http://schemas.openxmlformats.org/officeDocument/2006/relationships/slide" Target="slides/slide149.xml"/><Relationship Id="rId182" Type="http://schemas.openxmlformats.org/officeDocument/2006/relationships/slide" Target="slides/slide170.xml"/><Relationship Id="rId217" Type="http://schemas.openxmlformats.org/officeDocument/2006/relationships/tableStyles" Target="tableStyles.xml"/><Relationship Id="rId6" Type="http://schemas.openxmlformats.org/officeDocument/2006/relationships/slideMaster" Target="slideMasters/slideMaster3.xml"/><Relationship Id="rId23" Type="http://schemas.openxmlformats.org/officeDocument/2006/relationships/slide" Target="slides/slide11.xml"/><Relationship Id="rId119" Type="http://schemas.openxmlformats.org/officeDocument/2006/relationships/slide" Target="slides/slide107.xml"/><Relationship Id="rId44" Type="http://schemas.openxmlformats.org/officeDocument/2006/relationships/slide" Target="slides/slide32.xml"/><Relationship Id="rId65" Type="http://schemas.openxmlformats.org/officeDocument/2006/relationships/slide" Target="slides/slide53.xml"/><Relationship Id="rId86" Type="http://schemas.openxmlformats.org/officeDocument/2006/relationships/slide" Target="slides/slide74.xml"/><Relationship Id="rId130" Type="http://schemas.openxmlformats.org/officeDocument/2006/relationships/slide" Target="slides/slide118.xml"/><Relationship Id="rId151" Type="http://schemas.openxmlformats.org/officeDocument/2006/relationships/slide" Target="slides/slide139.xml"/><Relationship Id="rId172" Type="http://schemas.openxmlformats.org/officeDocument/2006/relationships/slide" Target="slides/slide160.xml"/><Relationship Id="rId193" Type="http://schemas.openxmlformats.org/officeDocument/2006/relationships/slide" Target="slides/slide181.xml"/><Relationship Id="rId207" Type="http://schemas.openxmlformats.org/officeDocument/2006/relationships/slide" Target="slides/slide195.xml"/><Relationship Id="rId13" Type="http://schemas.openxmlformats.org/officeDocument/2006/relationships/slide" Target="slides/slide1.xml"/><Relationship Id="rId109" Type="http://schemas.openxmlformats.org/officeDocument/2006/relationships/slide" Target="slides/slide97.xml"/><Relationship Id="rId34" Type="http://schemas.openxmlformats.org/officeDocument/2006/relationships/slide" Target="slides/slide22.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20" Type="http://schemas.openxmlformats.org/officeDocument/2006/relationships/slide" Target="slides/slide108.xml"/><Relationship Id="rId141" Type="http://schemas.openxmlformats.org/officeDocument/2006/relationships/slide" Target="slides/slide129.xml"/><Relationship Id="rId7" Type="http://schemas.openxmlformats.org/officeDocument/2006/relationships/slideMaster" Target="slideMasters/slideMaster4.xml"/><Relationship Id="rId162" Type="http://schemas.openxmlformats.org/officeDocument/2006/relationships/slide" Target="slides/slide150.xml"/><Relationship Id="rId183" Type="http://schemas.openxmlformats.org/officeDocument/2006/relationships/slide" Target="slides/slide171.xml"/><Relationship Id="rId24" Type="http://schemas.openxmlformats.org/officeDocument/2006/relationships/slide" Target="slides/slide12.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31" Type="http://schemas.openxmlformats.org/officeDocument/2006/relationships/slide" Target="slides/slide119.xml"/><Relationship Id="rId152" Type="http://schemas.openxmlformats.org/officeDocument/2006/relationships/slide" Target="slides/slide140.xml"/><Relationship Id="rId173" Type="http://schemas.openxmlformats.org/officeDocument/2006/relationships/slide" Target="slides/slide161.xml"/><Relationship Id="rId194" Type="http://schemas.openxmlformats.org/officeDocument/2006/relationships/slide" Target="slides/slide182.xml"/><Relationship Id="rId208" Type="http://schemas.openxmlformats.org/officeDocument/2006/relationships/slide" Target="slides/slide196.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slide" Target="slides/slide156.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184" Type="http://schemas.openxmlformats.org/officeDocument/2006/relationships/slide" Target="slides/slide172.xml"/><Relationship Id="rId189" Type="http://schemas.openxmlformats.org/officeDocument/2006/relationships/slide" Target="slides/slide177.xml"/><Relationship Id="rId3" Type="http://schemas.openxmlformats.org/officeDocument/2006/relationships/customXml" Target="../customXml/item3.xml"/><Relationship Id="rId214" Type="http://schemas.openxmlformats.org/officeDocument/2006/relationships/presProps" Target="presProps.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 Id="rId174" Type="http://schemas.openxmlformats.org/officeDocument/2006/relationships/slide" Target="slides/slide162.xml"/><Relationship Id="rId179" Type="http://schemas.openxmlformats.org/officeDocument/2006/relationships/slide" Target="slides/slide167.xml"/><Relationship Id="rId195" Type="http://schemas.openxmlformats.org/officeDocument/2006/relationships/slide" Target="slides/slide183.xml"/><Relationship Id="rId209" Type="http://schemas.openxmlformats.org/officeDocument/2006/relationships/slide" Target="slides/slide197.xml"/><Relationship Id="rId190" Type="http://schemas.openxmlformats.org/officeDocument/2006/relationships/slide" Target="slides/slide178.xml"/><Relationship Id="rId204" Type="http://schemas.openxmlformats.org/officeDocument/2006/relationships/slide" Target="slides/slide192.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7.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slide" Target="slides/slide136.xml"/><Relationship Id="rId164" Type="http://schemas.openxmlformats.org/officeDocument/2006/relationships/slide" Target="slides/slide152.xml"/><Relationship Id="rId169" Type="http://schemas.openxmlformats.org/officeDocument/2006/relationships/slide" Target="slides/slide157.xml"/><Relationship Id="rId185" Type="http://schemas.openxmlformats.org/officeDocument/2006/relationships/slide" Target="slides/slide173.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slide" Target="slides/slide168.xml"/><Relationship Id="rId210" Type="http://schemas.openxmlformats.org/officeDocument/2006/relationships/notesMaster" Target="notesMasters/notesMaster1.xml"/><Relationship Id="rId215" Type="http://schemas.openxmlformats.org/officeDocument/2006/relationships/viewProps" Target="viewProps.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slide" Target="slides/slide142.xml"/><Relationship Id="rId175" Type="http://schemas.openxmlformats.org/officeDocument/2006/relationships/slide" Target="slides/slide163.xml"/><Relationship Id="rId196" Type="http://schemas.openxmlformats.org/officeDocument/2006/relationships/slide" Target="slides/slide184.xml"/><Relationship Id="rId200" Type="http://schemas.openxmlformats.org/officeDocument/2006/relationships/slide" Target="slides/slide188.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 Id="rId165" Type="http://schemas.openxmlformats.org/officeDocument/2006/relationships/slide" Target="slides/slide153.xml"/><Relationship Id="rId186" Type="http://schemas.openxmlformats.org/officeDocument/2006/relationships/slide" Target="slides/slide174.xml"/><Relationship Id="rId211" Type="http://schemas.openxmlformats.org/officeDocument/2006/relationships/handoutMaster" Target="handoutMasters/handoutMaster1.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slide" Target="slides/slide122.xml"/><Relationship Id="rId80" Type="http://schemas.openxmlformats.org/officeDocument/2006/relationships/slide" Target="slides/slide68.xml"/><Relationship Id="rId155" Type="http://schemas.openxmlformats.org/officeDocument/2006/relationships/slide" Target="slides/slide143.xml"/><Relationship Id="rId176" Type="http://schemas.openxmlformats.org/officeDocument/2006/relationships/slide" Target="slides/slide164.xml"/><Relationship Id="rId197" Type="http://schemas.openxmlformats.org/officeDocument/2006/relationships/slide" Target="slides/slide185.xml"/><Relationship Id="rId201" Type="http://schemas.openxmlformats.org/officeDocument/2006/relationships/slide" Target="slides/slide189.xml"/><Relationship Id="rId17" Type="http://schemas.openxmlformats.org/officeDocument/2006/relationships/slide" Target="slides/slide5.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24" Type="http://schemas.openxmlformats.org/officeDocument/2006/relationships/slide" Target="slides/slide112.xml"/><Relationship Id="rId70" Type="http://schemas.openxmlformats.org/officeDocument/2006/relationships/slide" Target="slides/slide58.xml"/><Relationship Id="rId91" Type="http://schemas.openxmlformats.org/officeDocument/2006/relationships/slide" Target="slides/slide79.xml"/><Relationship Id="rId145" Type="http://schemas.openxmlformats.org/officeDocument/2006/relationships/slide" Target="slides/slide133.xml"/><Relationship Id="rId166" Type="http://schemas.openxmlformats.org/officeDocument/2006/relationships/slide" Target="slides/slide154.xml"/><Relationship Id="rId187" Type="http://schemas.openxmlformats.org/officeDocument/2006/relationships/slide" Target="slides/slide175.xml"/><Relationship Id="rId1" Type="http://schemas.openxmlformats.org/officeDocument/2006/relationships/customXml" Target="../customXml/item1.xml"/><Relationship Id="rId212" Type="http://schemas.openxmlformats.org/officeDocument/2006/relationships/tags" Target="tags/tag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60" Type="http://schemas.openxmlformats.org/officeDocument/2006/relationships/slide" Target="slides/slide48.xml"/><Relationship Id="rId81" Type="http://schemas.openxmlformats.org/officeDocument/2006/relationships/slide" Target="slides/slide69.xml"/><Relationship Id="rId135" Type="http://schemas.openxmlformats.org/officeDocument/2006/relationships/slide" Target="slides/slide123.xml"/><Relationship Id="rId156" Type="http://schemas.openxmlformats.org/officeDocument/2006/relationships/slide" Target="slides/slide144.xml"/><Relationship Id="rId177" Type="http://schemas.openxmlformats.org/officeDocument/2006/relationships/slide" Target="slides/slide165.xml"/><Relationship Id="rId198" Type="http://schemas.openxmlformats.org/officeDocument/2006/relationships/slide" Target="slides/slide186.xml"/><Relationship Id="rId202" Type="http://schemas.openxmlformats.org/officeDocument/2006/relationships/slide" Target="slides/slide190.xml"/><Relationship Id="rId18" Type="http://schemas.openxmlformats.org/officeDocument/2006/relationships/slide" Target="slides/slide6.xml"/><Relationship Id="rId39" Type="http://schemas.openxmlformats.org/officeDocument/2006/relationships/slide" Target="slides/slide27.xml"/><Relationship Id="rId50" Type="http://schemas.openxmlformats.org/officeDocument/2006/relationships/slide" Target="slides/slide38.xml"/><Relationship Id="rId104" Type="http://schemas.openxmlformats.org/officeDocument/2006/relationships/slide" Target="slides/slide92.xml"/><Relationship Id="rId125" Type="http://schemas.openxmlformats.org/officeDocument/2006/relationships/slide" Target="slides/slide113.xml"/><Relationship Id="rId146" Type="http://schemas.openxmlformats.org/officeDocument/2006/relationships/slide" Target="slides/slide134.xml"/><Relationship Id="rId167" Type="http://schemas.openxmlformats.org/officeDocument/2006/relationships/slide" Target="slides/slide155.xml"/><Relationship Id="rId188" Type="http://schemas.openxmlformats.org/officeDocument/2006/relationships/slide" Target="slides/slide176.xml"/><Relationship Id="rId71" Type="http://schemas.openxmlformats.org/officeDocument/2006/relationships/slide" Target="slides/slide59.xml"/><Relationship Id="rId92" Type="http://schemas.openxmlformats.org/officeDocument/2006/relationships/slide" Target="slides/slide80.xml"/><Relationship Id="rId213"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17.xml"/><Relationship Id="rId40" Type="http://schemas.openxmlformats.org/officeDocument/2006/relationships/slide" Target="slides/slide28.xml"/><Relationship Id="rId115" Type="http://schemas.openxmlformats.org/officeDocument/2006/relationships/slide" Target="slides/slide103.xml"/><Relationship Id="rId136" Type="http://schemas.openxmlformats.org/officeDocument/2006/relationships/slide" Target="slides/slide124.xml"/><Relationship Id="rId157" Type="http://schemas.openxmlformats.org/officeDocument/2006/relationships/slide" Target="slides/slide145.xml"/><Relationship Id="rId178" Type="http://schemas.openxmlformats.org/officeDocument/2006/relationships/slide" Target="slides/slide166.xml"/><Relationship Id="rId61" Type="http://schemas.openxmlformats.org/officeDocument/2006/relationships/slide" Target="slides/slide49.xml"/><Relationship Id="rId82" Type="http://schemas.openxmlformats.org/officeDocument/2006/relationships/slide" Target="slides/slide70.xml"/><Relationship Id="rId199" Type="http://schemas.openxmlformats.org/officeDocument/2006/relationships/slide" Target="slides/slide187.xml"/><Relationship Id="rId203" Type="http://schemas.openxmlformats.org/officeDocument/2006/relationships/slide" Target="slides/slide191.xml"/><Relationship Id="rId19"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47777211412017317"/>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Lung cancer</c:v>
                </c:pt>
                <c:pt idx="1">
                  <c:v>Diffuse large B-cell lymphoma</c:v>
                </c:pt>
                <c:pt idx="2">
                  <c:v>Ovarian or endometrial cancer</c:v>
                </c:pt>
                <c:pt idx="3">
                  <c:v>Gastroesophageal cancers</c:v>
                </c:pt>
                <c:pt idx="4">
                  <c:v>Chronic lymphocytic leukemia</c:v>
                </c:pt>
              </c:strCache>
            </c:strRef>
          </c:cat>
          <c:val>
            <c:numRef>
              <c:f>Sheet1!$B$2:$B$6</c:f>
              <c:numCache>
                <c:formatCode>General</c:formatCode>
                <c:ptCount val="5"/>
                <c:pt idx="0" formatCode="#,##0">
                  <c:v>4572</c:v>
                </c:pt>
                <c:pt idx="1">
                  <c:v>650</c:v>
                </c:pt>
                <c:pt idx="2" formatCode="#,##0">
                  <c:v>1268</c:v>
                </c:pt>
                <c:pt idx="3" formatCode="#,##0">
                  <c:v>446</c:v>
                </c:pt>
                <c:pt idx="4" formatCode="#,##0">
                  <c:v>2351</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50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BRCA-mutated ovarian or endometrial cancer</c:v>
                </c:pt>
              </c:strCache>
            </c:strRef>
          </c:cat>
          <c:val>
            <c:numRef>
              <c:f>Sheet1!$B$2</c:f>
              <c:numCache>
                <c:formatCode>General</c:formatCode>
                <c:ptCount val="1"/>
                <c:pt idx="0">
                  <c:v>212</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3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Niraparib</c:v>
                </c:pt>
                <c:pt idx="1">
                  <c:v>Olaparib</c:v>
                </c:pt>
              </c:strCache>
            </c:strRef>
          </c:cat>
          <c:val>
            <c:numRef>
              <c:f>Sheet1!$B$2:$B$3</c:f>
              <c:numCache>
                <c:formatCode>General</c:formatCode>
                <c:ptCount val="2"/>
                <c:pt idx="0">
                  <c:v>35</c:v>
                </c:pt>
                <c:pt idx="1">
                  <c:v>123</c:v>
                </c:pt>
              </c:numCache>
            </c:numRef>
          </c:val>
          <c:extLst>
            <c:ext xmlns:c16="http://schemas.microsoft.com/office/drawing/2014/chart" uri="{C3380CC4-5D6E-409C-BE32-E72D297353CC}">
              <c16:uniqueId val="{00000000-A9CB-514E-86AA-3572D0955365}"/>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3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Niraparib</c:v>
                </c:pt>
                <c:pt idx="1">
                  <c:v>Olaparib</c:v>
                </c:pt>
              </c:strCache>
            </c:strRef>
          </c:cat>
          <c:val>
            <c:numRef>
              <c:f>Sheet1!$B$2:$B$3</c:f>
              <c:numCache>
                <c:formatCode>General</c:formatCode>
                <c:ptCount val="2"/>
                <c:pt idx="0">
                  <c:v>2</c:v>
                </c:pt>
                <c:pt idx="1">
                  <c:v>15</c:v>
                </c:pt>
              </c:numCache>
            </c:numRef>
          </c:val>
          <c:extLst>
            <c:ext xmlns:c16="http://schemas.microsoft.com/office/drawing/2014/chart" uri="{C3380CC4-5D6E-409C-BE32-E72D297353CC}">
              <c16:uniqueId val="{00000000-A9CB-514E-86AA-3572D0955365}"/>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3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Trastuzumab deruxtecan</c:v>
                </c:pt>
                <c:pt idx="1">
                  <c:v>HER2-positive (IHC3+) ovarian or endometrial cancer</c:v>
                </c:pt>
              </c:strCache>
            </c:strRef>
          </c:cat>
          <c:val>
            <c:numRef>
              <c:f>Sheet1!$B$2:$B$3</c:f>
              <c:numCache>
                <c:formatCode>General</c:formatCode>
                <c:ptCount val="2"/>
                <c:pt idx="0">
                  <c:v>6</c:v>
                </c:pt>
                <c:pt idx="1">
                  <c:v>61</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8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Mirvetuximab soravtansine</c:v>
                </c:pt>
              </c:strCache>
            </c:strRef>
          </c:cat>
          <c:val>
            <c:numRef>
              <c:f>Sheet1!$B$2</c:f>
              <c:numCache>
                <c:formatCode>General</c:formatCode>
                <c:ptCount val="1"/>
                <c:pt idx="0">
                  <c:v>32</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4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1">
                  <c:v>Pembrolizumab</c:v>
                </c:pt>
              </c:strCache>
            </c:strRef>
          </c:cat>
          <c:val>
            <c:numRef>
              <c:f>Sheet1!$B$2:$B$3</c:f>
              <c:numCache>
                <c:formatCode>General</c:formatCode>
                <c:ptCount val="2"/>
                <c:pt idx="0">
                  <c:v>4</c:v>
                </c:pt>
                <c:pt idx="1">
                  <c:v>43</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5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Durvalumab</c:v>
                </c:pt>
                <c:pt idx="1">
                  <c:v>Dostarlimab</c:v>
                </c:pt>
                <c:pt idx="2">
                  <c:v>Pembrolizumab</c:v>
                </c:pt>
                <c:pt idx="3">
                  <c:v>Microsatellite instability-high endometrial cancer</c:v>
                </c:pt>
              </c:strCache>
            </c:strRef>
          </c:cat>
          <c:val>
            <c:numRef>
              <c:f>Sheet1!$B$2:$B$5</c:f>
              <c:numCache>
                <c:formatCode>General</c:formatCode>
                <c:ptCount val="4"/>
                <c:pt idx="0">
                  <c:v>3</c:v>
                </c:pt>
                <c:pt idx="1">
                  <c:v>90</c:v>
                </c:pt>
                <c:pt idx="2">
                  <c:v>217</c:v>
                </c:pt>
                <c:pt idx="3">
                  <c:v>67</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26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Lenvatinib</c:v>
                </c:pt>
              </c:strCache>
            </c:strRef>
          </c:cat>
          <c:val>
            <c:numRef>
              <c:f>Sheet1!$B$2</c:f>
              <c:numCache>
                <c:formatCode>General</c:formatCode>
                <c:ptCount val="1"/>
                <c:pt idx="0">
                  <c:v>67</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7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Enrolled on a clinical trial</c:v>
                </c:pt>
                <c:pt idx="1">
                  <c:v>IGHV mutation</c:v>
                </c:pt>
                <c:pt idx="2">
                  <c:v>Del(17p)/TP53 mutation</c:v>
                </c:pt>
              </c:strCache>
            </c:strRef>
          </c:cat>
          <c:val>
            <c:numRef>
              <c:f>Sheet1!$B$2:$B$4</c:f>
              <c:numCache>
                <c:formatCode>General</c:formatCode>
                <c:ptCount val="3"/>
                <c:pt idx="0">
                  <c:v>53</c:v>
                </c:pt>
                <c:pt idx="1">
                  <c:v>387</c:v>
                </c:pt>
                <c:pt idx="2">
                  <c:v>221</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800"/>
        </c:scaling>
        <c:delete val="1"/>
        <c:axPos val="b"/>
        <c:numFmt formatCode="#,##0" sourceLinked="0"/>
        <c:majorTickMark val="none"/>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BTKi with venetoclax</c:v>
                </c:pt>
                <c:pt idx="1">
                  <c:v>Pirtobrutinib</c:v>
                </c:pt>
                <c:pt idx="2">
                  <c:v>Ibrutinib</c:v>
                </c:pt>
                <c:pt idx="3">
                  <c:v>Zanubrutinib</c:v>
                </c:pt>
                <c:pt idx="4">
                  <c:v>Acalabrutinib</c:v>
                </c:pt>
              </c:strCache>
            </c:strRef>
          </c:cat>
          <c:val>
            <c:numRef>
              <c:f>Sheet1!$B$2:$B$6</c:f>
              <c:numCache>
                <c:formatCode>General</c:formatCode>
                <c:ptCount val="5"/>
                <c:pt idx="0">
                  <c:v>105</c:v>
                </c:pt>
                <c:pt idx="1">
                  <c:v>90</c:v>
                </c:pt>
                <c:pt idx="2">
                  <c:v>542</c:v>
                </c:pt>
                <c:pt idx="3">
                  <c:v>712</c:v>
                </c:pt>
                <c:pt idx="4">
                  <c:v>840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9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Chimeric antigen receptor T-cell therapy</c:v>
                </c:pt>
                <c:pt idx="1">
                  <c:v>Rituximab with venetoclax</c:v>
                </c:pt>
                <c:pt idx="2">
                  <c:v>Rituximab</c:v>
                </c:pt>
                <c:pt idx="3">
                  <c:v>Obinutuzumab with venetoclax</c:v>
                </c:pt>
                <c:pt idx="4">
                  <c:v>Obinutuzumab</c:v>
                </c:pt>
              </c:strCache>
            </c:strRef>
          </c:cat>
          <c:val>
            <c:numRef>
              <c:f>Sheet1!$B$2:$B$6</c:f>
              <c:numCache>
                <c:formatCode>General</c:formatCode>
                <c:ptCount val="5"/>
                <c:pt idx="0">
                  <c:v>0</c:v>
                </c:pt>
                <c:pt idx="1">
                  <c:v>53</c:v>
                </c:pt>
                <c:pt idx="2">
                  <c:v>425</c:v>
                </c:pt>
                <c:pt idx="3">
                  <c:v>279</c:v>
                </c:pt>
                <c:pt idx="4">
                  <c:v>396</c:v>
                </c:pt>
              </c:numCache>
            </c:numRef>
          </c:val>
          <c:extLst>
            <c:ext xmlns:c16="http://schemas.microsoft.com/office/drawing/2014/chart" uri="{C3380CC4-5D6E-409C-BE32-E72D297353CC}">
              <c16:uniqueId val="{00000000-35F0-6C48-9B2B-270E8888A56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5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Patients with gastric cancer enrolled on a clinical trial</c:v>
                </c:pt>
                <c:pt idx="1">
                  <c:v>Gastric cancer</c:v>
                </c:pt>
                <c:pt idx="2">
                  <c:v>Patients with esophageal cancer enrolled on a clinical trial</c:v>
                </c:pt>
                <c:pt idx="3">
                  <c:v>Esophageal cancer</c:v>
                </c:pt>
              </c:strCache>
            </c:strRef>
          </c:cat>
          <c:val>
            <c:numRef>
              <c:f>Sheet1!$B$2:$B$5</c:f>
              <c:numCache>
                <c:formatCode>General</c:formatCode>
                <c:ptCount val="4"/>
                <c:pt idx="0">
                  <c:v>4</c:v>
                </c:pt>
                <c:pt idx="1">
                  <c:v>195</c:v>
                </c:pt>
                <c:pt idx="2">
                  <c:v>6</c:v>
                </c:pt>
                <c:pt idx="3">
                  <c:v>251</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3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Tislelizumab</c:v>
                </c:pt>
                <c:pt idx="1">
                  <c:v>Durvalumab/tremelimumab</c:v>
                </c:pt>
                <c:pt idx="2">
                  <c:v>Durvalumab</c:v>
                </c:pt>
                <c:pt idx="3">
                  <c:v>Pembrolizumab</c:v>
                </c:pt>
                <c:pt idx="4">
                  <c:v>Nivolumab/ipilimumab</c:v>
                </c:pt>
                <c:pt idx="5">
                  <c:v>Nivolumab</c:v>
                </c:pt>
              </c:strCache>
            </c:strRef>
          </c:cat>
          <c:val>
            <c:numRef>
              <c:f>Sheet1!$B$2:$B$7</c:f>
              <c:numCache>
                <c:formatCode>General</c:formatCode>
                <c:ptCount val="6"/>
                <c:pt idx="0">
                  <c:v>0</c:v>
                </c:pt>
                <c:pt idx="1">
                  <c:v>1</c:v>
                </c:pt>
                <c:pt idx="2">
                  <c:v>23</c:v>
                </c:pt>
                <c:pt idx="3">
                  <c:v>89</c:v>
                </c:pt>
                <c:pt idx="4">
                  <c:v>9</c:v>
                </c:pt>
                <c:pt idx="5">
                  <c:v>130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2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Zolbetuximab</c:v>
                </c:pt>
                <c:pt idx="1">
                  <c:v>CLDN18.2-positive gastroesophageal cancers</c:v>
                </c:pt>
              </c:strCache>
            </c:strRef>
          </c:cat>
          <c:val>
            <c:numRef>
              <c:f>Sheet1!$B$2:$B$3</c:f>
              <c:numCache>
                <c:formatCode>General</c:formatCode>
                <c:ptCount val="2"/>
                <c:pt idx="0">
                  <c:v>31</c:v>
                </c:pt>
                <c:pt idx="1">
                  <c:v>69</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1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Zanidatamab</c:v>
                </c:pt>
                <c:pt idx="1">
                  <c:v>Trastuzumab</c:v>
                </c:pt>
                <c:pt idx="2">
                  <c:v>Trastuzumab deruxtecan</c:v>
                </c:pt>
                <c:pt idx="3">
                  <c:v>HER2-positive (IHC 3+) gastroesophageal cancers</c:v>
                </c:pt>
              </c:strCache>
            </c:strRef>
          </c:cat>
          <c:val>
            <c:numRef>
              <c:f>Sheet1!$B$2:$B$5</c:f>
              <c:numCache>
                <c:formatCode>General</c:formatCode>
                <c:ptCount val="4"/>
                <c:pt idx="0">
                  <c:v>0</c:v>
                </c:pt>
                <c:pt idx="1">
                  <c:v>7</c:v>
                </c:pt>
                <c:pt idx="2">
                  <c:v>36</c:v>
                </c:pt>
                <c:pt idx="3">
                  <c:v>56</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8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Patients with endometrial cancer enrolled on a clinical trial</c:v>
                </c:pt>
                <c:pt idx="1">
                  <c:v>Endometrial cancer</c:v>
                </c:pt>
                <c:pt idx="2">
                  <c:v>Patients with ovarian cancer enrolled on a clinical trial</c:v>
                </c:pt>
                <c:pt idx="3">
                  <c:v>Ovarian cancer</c:v>
                </c:pt>
              </c:strCache>
            </c:strRef>
          </c:cat>
          <c:val>
            <c:numRef>
              <c:f>Sheet1!$B$2:$B$5</c:f>
              <c:numCache>
                <c:formatCode>General</c:formatCode>
                <c:ptCount val="4"/>
                <c:pt idx="0">
                  <c:v>4</c:v>
                </c:pt>
                <c:pt idx="1">
                  <c:v>629</c:v>
                </c:pt>
                <c:pt idx="2">
                  <c:v>9</c:v>
                </c:pt>
                <c:pt idx="3">
                  <c:v>639</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70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8/21/26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60587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021E0-E79E-5096-E5F7-163729247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081CC-CF29-D9A5-6626-5BB1FC7EF7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9EE55F-CC72-8812-8756-EAB1412010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89410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D0A55-A29A-186F-FA71-0C7716A53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27271-2041-67A5-A830-2EF84ABEF7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B46AE3-FFE8-7803-1C01-32CEC6EF44C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215024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5F84D-9225-BE54-C710-C11A89158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C2007-5050-AB35-09CA-C540865B9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E6F930-999F-BD3F-68FE-B38FBB5A054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223964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9D2AC-EE44-9B77-B9B5-108C58F83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99243-4E2F-4293-9503-522C28FC2D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20BFD9-6A93-850F-A0B9-A522C7F99D7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4002886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1E3D1-4D07-4F1D-CD33-7746C7BD9A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2E39B-382E-9E53-4DE3-8399D1D68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0E2B06-565F-DACF-89AB-D6C897F399C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871033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4537-FEB1-7C8A-FAAB-2811105DED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C5B83-CB33-453B-7899-D2399E35E2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F1428-1A08-B9B8-0091-0D97E7EEF45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194071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8204333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CFA81-0862-495D-5694-750B09A9C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EDA0C-7AE4-65F1-77D2-FEDD319B4E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E374C-7C49-CBE3-7CDF-CF1D23B81DA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279298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664C7-BC2B-8CD9-6739-5402D79992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55979-4B2B-678A-74F8-1355D798D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D25E9B-C345-7DD3-F723-811D149B466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27537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26B2E-A9CB-BDBA-5268-EB95681F3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91B4F8-7178-9751-C115-DD130D4A7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4E98A-F5DD-3710-76A4-E5E6B34EB18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887583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D7345-8220-0B39-86CE-9D1714D220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260CCA-01E3-C4F1-4E19-011EDF3BE4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D95D2-4A49-5E76-9FD9-74F18B573EF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88097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0526252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1E34A-5022-73D4-7486-DE0800516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5848E-6AC9-5093-7360-66DFADF5A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9E2969-D56B-0017-C354-5D565AA4BC2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993843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621E4-1E0F-4159-34C1-561FA43D74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94386-BB42-5A09-9A88-3FBA14F24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B72E86-8A6D-A1C4-3247-A3BCE59ABDE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325133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D2658-1856-E1E9-8041-DB225E011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2555B-C6C9-2A95-AEB2-AC368F815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2F351-FA3F-86B0-3D19-5196231B253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8052485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E1285-B7E0-C385-F271-B6C2ED0E8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D5158-04F4-BF1A-F155-E5CF546AD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F0A20-4D48-2C2B-57CB-647B6CA7C6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8373870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129</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6058706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B653-F830-3DA1-B0D1-9E8E7FE10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F228-3C1C-7DF8-9645-64B511156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57815-D680-4CAC-FDE5-2EB2D605FD4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641141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3722372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B8995-53AA-848D-F3C9-AE40E853D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AE31-97F5-BFAF-8238-0CD62B24E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EF3ED-4077-5F18-2FF2-5CC0F22BB0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337154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14193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6419A-4FD8-3B62-54D8-E3C41FF25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86772-7495-6824-D3B0-935B9FB92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23F6A-C9BA-4C31-6DE4-1EE49364E71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54406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1938337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234933721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BCE44-B647-E6E2-FE71-B1E73187C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53F89-509C-BF93-0C06-0C12DD24C4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E0F39-DCEE-1364-2D1A-0ADECDAE51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8125953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01009-C73E-C4A2-22F4-E7B10F19D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1FE69-9A40-7F22-8020-26D8E0F9D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237BF0-214A-3F2F-E9B0-BF216D453B2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2782835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760A3-1E4D-56DA-E10F-18330F3FA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4A101-CC88-2711-3B11-61BE63067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B4107C-42C2-26B9-0A2F-9C252F70A0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926832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74882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7B76F-F97F-0E2C-80C1-C6D51C072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560A0-C3D9-3426-2731-8B653AC27B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9276E9-73B6-11BE-960F-E277FE83FCB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251340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84938-431B-0F1B-22DC-4F888B7EC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958C0-1B6D-6447-AFF1-C2FC8593AE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9898A3-73E2-5AC6-26DC-854A22EC0D0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981410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095C6-D2B6-AD53-778F-7CE9E1582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5E119-9B8D-66F3-649B-A779A2CE3C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39104-F97E-EF57-12E8-D36201067A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6003841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F1E2E-E3F8-E57C-BFB5-6E5426266B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0BB744-7C9E-7333-B606-FC709DD2A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869F7-479B-E049-8840-1E08D724C4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3858790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B5CE4-EA4E-B2FB-E99C-547C3038B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6AE91-4095-157F-7E31-8032F204E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B85691-5BCE-06C7-620F-D65119E0DF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5956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B8995-53AA-848D-F3C9-AE40E853D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AE31-97F5-BFAF-8238-0CD62B24E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EF3ED-4077-5F18-2FF2-5CC0F22BB0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337154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66202274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3B607-51BB-CA59-C7FA-2A24853A4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B2937-A5D2-9ACC-CBAA-6A637884C7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BE034BB-C083-C102-D632-F2D6A446C8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548CF2-BE24-036B-D0C4-EA07ADAE56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46735533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44351-AA3C-EC79-C4D2-92EB5DF793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DCAD0-E10F-A3E7-73A7-FC1195001D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E74BA9-3A12-35D3-D460-26D0AB95D3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79C171-2456-253B-E0EF-51140A0574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50425190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83A8-301C-F7BA-995B-803FE43CC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0E88B-A4D6-A934-B0CD-4B7F4741AC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671A6D-16E1-B435-4034-C202AF7114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04E3A6-F425-26FE-1434-9ADAEC1376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05335711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DE183-361B-21F3-8533-FF29E52AE8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13BE9-3AE3-7FBE-7B67-1104715B3B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61E45D-432C-B494-9950-6B47E19E5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CE9803-870B-E33A-8955-581429AD06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179</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277104406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412593621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41715-F563-801A-417A-BA2A2CBE9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229EC3-A997-49F3-BBC8-FF637FA515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3B340B4-5373-EBDC-1FD7-304A6492134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815912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C25D8-832C-C611-8D6B-BFF02ECEA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45B27-0921-3F90-AA7E-DF423EE2987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C624E4-4474-377B-46FD-5347578E62C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4750129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412593621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EF891-2950-2163-6730-7210540E6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EB306-958E-F472-D557-70CB5BFF6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E136F-C3C6-EF28-6E7B-188F8EC3DB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3626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141933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29404-8A50-3FCF-E4C2-0EF3195F3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1DF7A-DC4F-BFC6-B557-49F90D6326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CE65A4-F212-91B6-45C1-398BCA3EC40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42431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BA886-4788-A31A-C37A-EC6B716A5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63ECE-516C-61A3-40B1-C134BB72F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4B605E-1744-6389-74B5-3BAA76AB44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36204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8563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30960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30413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4573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722798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7504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04956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45376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6687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304C6-F39B-A855-01B0-236F02453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704C3-CC71-6A57-68F6-4C1316C703B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EFAE858-2B99-4226-D0C7-310C816690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7228CB-D906-FF11-4017-8CECCB6F69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158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30355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85979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2124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936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BC618-B9C6-CB6A-92F2-116BF999F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7E264-C6CB-04B5-916D-B3BFF77A8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37872-2542-8439-8CB3-8D4C0B68C8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2064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3</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60587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BA7F5-5586-8F59-B092-45A26B5F4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F95E8-A45E-5EB0-DAFB-14A7C214D7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6C2688-19F0-CC0C-81F3-F5137283CA4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798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15AC-C4D6-D2DE-2DF0-1DE97C4F4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1BC550-7016-8306-E457-5AF00CFA6B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3FAC3-E26B-8AFC-FC3B-511ABE52499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7413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49EF8-3653-B956-00DA-4EFEADDCA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D243B-B04B-9AA6-1BDE-D956915F024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4638484-6903-7726-9BD7-F7810A2331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71410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D67E-8617-E5AE-2D22-1A0B89552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65A95-9627-CF86-3878-F8337A9DE3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5A368-95F9-952D-4C36-4D837C15B2B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06214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5AF5-2995-A70A-F164-B369CC3B5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7B5C0-975B-BE1B-256C-20E490CCBAE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710302E-C972-7197-396F-71E32D247A9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99465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2076C-2DD6-4412-3C37-35B211B74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0DC2C-14F9-F9C3-61CA-067A7FFCA17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39D6659-3744-D1FE-71F9-8318489E7CF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89637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151FB-DBB5-73DE-F941-61394A926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3A1AE-9C4F-3FA3-B27D-1F215756D95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40711C3-9631-B170-19B7-F99FF4744B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C9ED76-E67A-4784-1CB8-CD40F4EBAE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60418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BBB5-973E-B1EC-41D4-1011A8C23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114C9-12DC-EB3C-C8DA-C7115CC97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E61E8F-3853-A699-B279-3667F66BECB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5319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3F149-0F06-88B3-77B2-6667B8CB1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6F72F-4C6A-ABC4-260A-D13EF7B85E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1108E4-7315-A45F-FA4E-B6EC9278976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86608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531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76542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3535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EE63C-2A1B-DE64-B00C-DC0B653B4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0A716-2B8D-80E1-FDC7-0BC9EB199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040298-AFDC-155E-EFEA-1DCC952F5F2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42715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2945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99370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F47B8-F316-4761-85DE-19FC436407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37160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405897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820433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45ACA-D2B1-1557-8D9F-F8725C222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686A3-C62C-525A-0DD2-CC7DB9A57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776088-F021-77D7-9172-44491909DF6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613930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3350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6473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6D214-CFE6-92EF-FAFB-DCE35FD24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E5983-F105-666A-D904-4E29F137D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155028-23B7-6428-DE28-20AB9AD260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7558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96035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84496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496855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028CD-5AE5-6D05-1B56-90AA0B5B7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2812AA-5BC8-24F2-3A57-62081AC57A6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8004EB6-BA2B-DF48-235F-1ACA10F74E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8A8F01-C900-BB57-A904-21E095F6886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85385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41187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00153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00686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481628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28E73-D918-8A3F-14EE-77018E480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4033AF-97A5-BDFC-519B-E906813EE0D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2D5197F-F9E0-D3ED-E2AC-EFB723A86A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0D50E9-C05D-98FB-7ECA-65D638C974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0335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54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p:cNvSpPr>
          <p:nvPr>
            <p:ph type="sldImg"/>
          </p:nvPr>
        </p:nvSpPr>
        <p:spPr>
          <a:xfrm>
            <a:off x="381000" y="685800"/>
            <a:ext cx="6096000" cy="3429000"/>
          </a:xfrm>
          <a:solidFill>
            <a:srgbClr val="FFFFFF"/>
          </a:solidFill>
          <a:ln/>
        </p:spPr>
      </p:sp>
      <p:sp>
        <p:nvSpPr>
          <p:cNvPr id="10242" name="Notes Placeholder 2"/>
          <p:cNvSpPr>
            <a:spLocks noGrp="1"/>
          </p:cNvSpPr>
          <p:nvPr>
            <p:ph type="body" idx="1"/>
          </p:nvPr>
        </p:nvSpPr>
        <p:spPr>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txBody>
          <a:bodyPr/>
          <a:lstStyle/>
          <a:p>
            <a:endParaRPr lang="en-US" dirty="0"/>
          </a:p>
        </p:txBody>
      </p:sp>
      <p:sp>
        <p:nvSpPr>
          <p:cNvPr id="1024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5613" rtl="0" eaLnBrk="1" fontAlgn="base" latinLnBrk="0" hangingPunct="1">
              <a:lnSpc>
                <a:spcPct val="100000"/>
              </a:lnSpc>
              <a:spcBef>
                <a:spcPct val="0"/>
              </a:spcBef>
              <a:spcAft>
                <a:spcPct val="0"/>
              </a:spcAft>
              <a:buClrTx/>
              <a:buSzTx/>
              <a:buFontTx/>
              <a:buNone/>
              <a:tabLst/>
              <a:defRPr/>
            </a:pPr>
            <a:fld id="{E2857C3C-9D24-704D-92CB-F48C911EC1B1}" type="slidenum">
              <a:rPr kumimoji="0" lang="en-US" sz="1200" b="1" i="0" u="none" strike="noStrike" kern="1200" cap="none" spc="0" normalizeH="0" baseline="0" noProof="0">
                <a:ln>
                  <a:noFill/>
                </a:ln>
                <a:solidFill>
                  <a:prstClr val="black"/>
                </a:solidFill>
                <a:effectLst/>
                <a:uLnTx/>
                <a:uFillTx/>
                <a:latin typeface="Times" charset="0"/>
                <a:ea typeface="ＭＳ Ｐゴシック" charset="0"/>
              </a:rPr>
              <a:pPr marL="0" marR="0" lvl="0" indent="0" algn="r" defTabSz="455613" rtl="0" eaLnBrk="1" fontAlgn="base" latinLnBrk="0" hangingPunct="1">
                <a:lnSpc>
                  <a:spcPct val="100000"/>
                </a:lnSpc>
                <a:spcBef>
                  <a:spcPct val="0"/>
                </a:spcBef>
                <a:spcAft>
                  <a:spcPct val="0"/>
                </a:spcAft>
                <a:buClrTx/>
                <a:buSzTx/>
                <a:buFontTx/>
                <a:buNone/>
                <a:tabLst/>
                <a:defRPr/>
              </a:pPr>
              <a:t>6</a:t>
            </a:fld>
            <a:endParaRPr kumimoji="0" lang="en-US" sz="1200" b="1" i="0" u="none" strike="noStrike" kern="1200" cap="none" spc="0" normalizeH="0" baseline="0" noProof="0">
              <a:ln>
                <a:noFill/>
              </a:ln>
              <a:solidFill>
                <a:prstClr val="black"/>
              </a:solidFill>
              <a:effectLst/>
              <a:uLnTx/>
              <a:uFillTx/>
              <a:latin typeface="Times" charset="0"/>
              <a:ea typeface="ＭＳ Ｐゴシック" charset="0"/>
            </a:endParaRPr>
          </a:p>
        </p:txBody>
      </p:sp>
    </p:spTree>
    <p:extLst>
      <p:ext uri="{BB962C8B-B14F-4D97-AF65-F5344CB8AC3E}">
        <p14:creationId xmlns:p14="http://schemas.microsoft.com/office/powerpoint/2010/main" val="108118179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141498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AA0BE-3F14-DA52-701C-9E6E76BC7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5E87D-5BAC-9492-D49A-8395078E3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751FB-1E11-EEB3-8410-437A46FEAE1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40089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0973606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84858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68</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605870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B653-F830-3DA1-B0D1-9E8E7FE10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F228-3C1C-7DF8-9645-64B511156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57815-D680-4CAC-FDE5-2EB2D605FD4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64114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372237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B8995-53AA-848D-F3C9-AE40E853D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AE31-97F5-BFAF-8238-0CD62B24E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EF3ED-4077-5F18-2FF2-5CC0F22BB0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33715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141933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charset="0"/>
              <a:cs typeface="Arial" panose="020B0604020202020204" pitchFamily="34" charset="0"/>
            </a:endParaRPr>
          </a:p>
        </p:txBody>
      </p:sp>
    </p:spTree>
    <p:extLst>
      <p:ext uri="{BB962C8B-B14F-4D97-AF65-F5344CB8AC3E}">
        <p14:creationId xmlns:p14="http://schemas.microsoft.com/office/powerpoint/2010/main" val="1211247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p:cNvSpPr>
          <p:nvPr>
            <p:ph type="sldImg"/>
          </p:nvPr>
        </p:nvSpPr>
        <p:spPr>
          <a:xfrm>
            <a:off x="381000" y="685800"/>
            <a:ext cx="6096000" cy="3429000"/>
          </a:xfrm>
          <a:solidFill>
            <a:srgbClr val="FFFFFF"/>
          </a:solidFill>
          <a:ln/>
        </p:spPr>
      </p:sp>
      <p:sp>
        <p:nvSpPr>
          <p:cNvPr id="10242" name="Notes Placeholder 2"/>
          <p:cNvSpPr>
            <a:spLocks noGrp="1"/>
          </p:cNvSpPr>
          <p:nvPr>
            <p:ph type="body" idx="1"/>
          </p:nvPr>
        </p:nvSpPr>
        <p:spPr>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txBody>
          <a:bodyPr/>
          <a:lstStyle/>
          <a:p>
            <a:endParaRPr lang="en-US" dirty="0"/>
          </a:p>
        </p:txBody>
      </p:sp>
      <p:sp>
        <p:nvSpPr>
          <p:cNvPr id="1024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5613" rtl="0" eaLnBrk="1" fontAlgn="base" latinLnBrk="0" hangingPunct="1">
              <a:lnSpc>
                <a:spcPct val="100000"/>
              </a:lnSpc>
              <a:spcBef>
                <a:spcPct val="0"/>
              </a:spcBef>
              <a:spcAft>
                <a:spcPct val="0"/>
              </a:spcAft>
              <a:buClrTx/>
              <a:buSzTx/>
              <a:buFontTx/>
              <a:buNone/>
              <a:tabLst/>
              <a:defRPr/>
            </a:pPr>
            <a:fld id="{E2857C3C-9D24-704D-92CB-F48C911EC1B1}" type="slidenum">
              <a:rPr kumimoji="0" lang="en-US" sz="1200" b="1" i="0" u="none" strike="noStrike" kern="1200" cap="none" spc="0" normalizeH="0" baseline="0" noProof="0">
                <a:ln>
                  <a:noFill/>
                </a:ln>
                <a:solidFill>
                  <a:prstClr val="black"/>
                </a:solidFill>
                <a:effectLst/>
                <a:uLnTx/>
                <a:uFillTx/>
                <a:latin typeface="Times" charset="0"/>
                <a:ea typeface="ＭＳ Ｐゴシック" charset="0"/>
              </a:rPr>
              <a:pPr marL="0" marR="0" lvl="0" indent="0" algn="r" defTabSz="455613" rtl="0" eaLnBrk="1" fontAlgn="base" latinLnBrk="0" hangingPunct="1">
                <a:lnSpc>
                  <a:spcPct val="100000"/>
                </a:lnSpc>
                <a:spcBef>
                  <a:spcPct val="0"/>
                </a:spcBef>
                <a:spcAft>
                  <a:spcPct val="0"/>
                </a:spcAft>
                <a:buClrTx/>
                <a:buSzTx/>
                <a:buFontTx/>
                <a:buNone/>
                <a:tabLst/>
                <a:defRPr/>
              </a:pPr>
              <a:t>7</a:t>
            </a:fld>
            <a:endParaRPr kumimoji="0" lang="en-US" sz="1200" b="1" i="0" u="none" strike="noStrike" kern="1200" cap="none" spc="0" normalizeH="0" baseline="0" noProof="0">
              <a:ln>
                <a:noFill/>
              </a:ln>
              <a:solidFill>
                <a:prstClr val="black"/>
              </a:solidFill>
              <a:effectLst/>
              <a:uLnTx/>
              <a:uFillTx/>
              <a:latin typeface="Times" charset="0"/>
              <a:ea typeface="ＭＳ Ｐゴシック" charset="0"/>
            </a:endParaRPr>
          </a:p>
        </p:txBody>
      </p:sp>
    </p:spTree>
    <p:extLst>
      <p:ext uri="{BB962C8B-B14F-4D97-AF65-F5344CB8AC3E}">
        <p14:creationId xmlns:p14="http://schemas.microsoft.com/office/powerpoint/2010/main" val="477544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AE08D-5B52-EFAC-5E0E-E3BD5ED33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3210AC-078B-3CF2-52B6-10A0AD5101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4C11A-2F30-CC27-2563-4F76A2924D8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22757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AF905-C696-427E-BC4F-3E1EFEE44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FD443-ACCA-6B96-1978-A4158B797D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DF4AD-9B88-A5D2-8DA9-BCB698D0315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5095746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13971-6421-7EC1-8D4A-5DAD274B0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A6583-4C70-E6F6-8CC9-2A4C2B936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1A613-464E-D2C0-3BB6-D200EBA64B2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70458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D2949-DFD1-8EA9-8EF3-B57E124E7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8FB98-D5F3-2BD4-1DCB-28E53597C3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1F7ED-BD44-FF0D-63B5-A97AABF5310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56169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24D1D-CD09-3542-9D32-7480DE1AF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D9712-A00C-A53B-72AC-20E08DBDC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B3E29-05C8-6D34-384A-AF3694A61EE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73779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58903-2A8C-1B3B-8CE6-887B3C511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CD65C-1FCB-514F-5956-97B310E86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53CD2-E024-EC41-B07A-69D7E0348C3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95050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287B4-C5DE-9ACC-B9BB-0A3F1E301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85F51-25D5-071D-9001-998C5AFCDD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154C58-4E86-6ADB-7AF2-5845AC39B90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84664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576A1-1660-25AD-6CBD-774EE18B7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8E531-3797-688D-A384-8F3078A62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26482-49D6-54F1-8E80-96F4234940D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22004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29113-5717-E040-53A1-EBDF43EF6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8BC0E-14B8-223B-79C9-B7C4D2F830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0539E-CC5B-F061-CDBD-10B0546BDB6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51091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716853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455613" rtl="0" eaLnBrk="1" fontAlgn="base" latinLnBrk="0" hangingPunct="1">
              <a:lnSpc>
                <a:spcPct val="100000"/>
              </a:lnSpc>
              <a:spcBef>
                <a:spcPct val="0"/>
              </a:spcBef>
              <a:spcAft>
                <a:spcPct val="0"/>
              </a:spcAft>
              <a:buClrTx/>
              <a:buSzTx/>
              <a:buFontTx/>
              <a:buNone/>
              <a:tabLst/>
              <a:defRPr/>
            </a:pPr>
            <a:fld id="{F8083F44-652A-8340-B985-A6316E606BB9}" type="slidenum">
              <a:rPr kumimoji="0" lang="en-US" sz="1200" b="1" i="0" u="none" strike="noStrike" kern="1200" cap="none" spc="0" normalizeH="0" baseline="0" noProof="0">
                <a:ln>
                  <a:noFill/>
                </a:ln>
                <a:solidFill>
                  <a:srgbClr val="000000"/>
                </a:solidFill>
                <a:effectLst/>
                <a:uLnTx/>
                <a:uFillTx/>
                <a:latin typeface="Arial" charset="0"/>
                <a:ea typeface="ＭＳ Ｐゴシック" charset="0"/>
              </a:rPr>
              <a:pPr marL="0" marR="0" lvl="0" indent="0" algn="l" defTabSz="455613" rtl="0" eaLnBrk="1" fontAlgn="base" latinLnBrk="0" hangingPunct="1">
                <a:lnSpc>
                  <a:spcPct val="100000"/>
                </a:lnSpc>
                <a:spcBef>
                  <a:spcPct val="0"/>
                </a:spcBef>
                <a:spcAft>
                  <a:spcPct val="0"/>
                </a:spcAft>
                <a:buClrTx/>
                <a:buSzTx/>
                <a:buFontTx/>
                <a:buNone/>
                <a:tabLst/>
                <a:defRPr/>
              </a:pPr>
              <a:t>8</a:t>
            </a:fld>
            <a:endParaRPr kumimoji="0" lang="en-US" sz="12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5613" rtl="0" eaLnBrk="1" fontAlgn="base" latinLnBrk="0" hangingPunct="1">
              <a:lnSpc>
                <a:spcPct val="100000"/>
              </a:lnSpc>
              <a:spcBef>
                <a:spcPct val="0"/>
              </a:spcBef>
              <a:spcAft>
                <a:spcPct val="0"/>
              </a:spcAft>
              <a:buClrTx/>
              <a:buSzTx/>
              <a:buFontTx/>
              <a:buNone/>
              <a:tabLst/>
              <a:defRPr/>
            </a:pPr>
            <a:endParaRPr lang="en-US"/>
          </a:p>
        </p:txBody>
      </p:sp>
      <p:sp>
        <p:nvSpPr>
          <p:cNvPr id="16387"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5613" rtl="0" eaLnBrk="1" fontAlgn="base" latinLnBrk="0" hangingPunct="1">
              <a:lnSpc>
                <a:spcPct val="100000"/>
              </a:lnSpc>
              <a:spcBef>
                <a:spcPct val="0"/>
              </a:spcBef>
              <a:spcAft>
                <a:spcPct val="0"/>
              </a:spcAft>
              <a:buClrTx/>
              <a:buSzTx/>
              <a:buFontTx/>
              <a:buNone/>
              <a:tabLst/>
              <a:defRPr/>
            </a:pPr>
            <a:fld id="{26A25546-B503-9E4B-9435-4FFE16C82FF4}" type="slidenum">
              <a:rPr kumimoji="0" lang="en-US" sz="1200" b="1" i="0" u="none" strike="noStrike" kern="1200" cap="none" spc="0" normalizeH="0" baseline="0" noProof="0">
                <a:ln>
                  <a:noFill/>
                </a:ln>
                <a:solidFill>
                  <a:srgbClr val="000000"/>
                </a:solidFill>
                <a:effectLst/>
                <a:uLnTx/>
                <a:uFillTx/>
                <a:latin typeface="Times" charset="0"/>
                <a:ea typeface="ＭＳ Ｐゴシック" charset="0"/>
              </a:rPr>
              <a:pPr marL="0" marR="0" lvl="0" indent="0" algn="r" defTabSz="455613" rtl="0" eaLnBrk="1" fontAlgn="base" latinLnBrk="0" hangingPunct="1">
                <a:lnSpc>
                  <a:spcPct val="100000"/>
                </a:lnSpc>
                <a:spcBef>
                  <a:spcPct val="0"/>
                </a:spcBef>
                <a:spcAft>
                  <a:spcPct val="0"/>
                </a:spcAft>
                <a:buClrTx/>
                <a:buSzTx/>
                <a:buFontTx/>
                <a:buNone/>
                <a:tabLst/>
                <a:defRPr/>
              </a:pPr>
              <a:t>8</a:t>
            </a:fld>
            <a:endParaRPr kumimoji="0" lang="en-US" sz="1200" b="1" i="0" u="none" strike="noStrike" kern="1200" cap="none" spc="0" normalizeH="0" baseline="0" noProof="0">
              <a:ln>
                <a:noFill/>
              </a:ln>
              <a:solidFill>
                <a:srgbClr val="000000"/>
              </a:solidFill>
              <a:effectLst/>
              <a:uLnTx/>
              <a:uFillTx/>
              <a:latin typeface="Times" charset="0"/>
              <a:ea typeface="ＭＳ Ｐゴシック" charset="0"/>
            </a:endParaRPr>
          </a:p>
        </p:txBody>
      </p:sp>
      <p:sp>
        <p:nvSpPr>
          <p:cNvPr id="16388" name="Rectangle 2"/>
          <p:cNvSpPr>
            <a:spLocks noGrp="1" noRot="1" noChangeAspect="1" noChangeArrowheads="1" noTextEdit="1"/>
          </p:cNvSpPr>
          <p:nvPr>
            <p:ph type="sldImg"/>
          </p:nvPr>
        </p:nvSpPr>
        <p:spPr>
          <a:solidFill>
            <a:srgbClr val="FFFFFF"/>
          </a:solidFill>
          <a:ln/>
        </p:spPr>
      </p:sp>
      <p:sp>
        <p:nvSpPr>
          <p:cNvPr id="16389"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ea typeface="ヒラギノ角ゴ Pro W3" charset="0"/>
              <a:cs typeface="ヒラギノ角ゴ Pro W3" charset="0"/>
            </a:endParaRPr>
          </a:p>
        </p:txBody>
      </p:sp>
    </p:spTree>
    <p:extLst>
      <p:ext uri="{BB962C8B-B14F-4D97-AF65-F5344CB8AC3E}">
        <p14:creationId xmlns:p14="http://schemas.microsoft.com/office/powerpoint/2010/main" val="274318877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8B658-A6B8-FC5B-FA01-075788B72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3AE67-AE97-E630-7BAE-BFB29E4AC7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7706C-A3F2-E765-73BB-17F6D0DDA2C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46773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A15CD-048F-2DE3-AAED-96724D026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BA8B5B-3F47-6D53-5087-190FBCA6D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DDB6C-F9F4-D9CD-FCC9-B817BC97D60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656849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5B3A4-8C5E-52B3-C64F-977DECFEC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72DCE-AAF9-E0AE-D047-CCB6133D8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3ACBF-D122-B9D2-D5EB-0D40266C19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06455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48276-4456-E5A2-1387-270F0BB2F5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5BC30-F7E9-0A11-C397-F244CCD1BE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FA7EAE-213A-DCF4-5F05-DF7114A23D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2244898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C92F5-2621-F091-D80F-F7B51F9BB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F4BEE-ED24-C047-3DE9-EA43A9DC5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59BF06-4AAF-026B-A8ED-C9539BBF4B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661600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C0AFC-68B7-8E3C-5043-CB0AF49DA5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AEEC7-957B-6344-F744-099B1528E3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A8888-B7FD-70BE-F849-47F235681B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3523594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E9284-96DD-EEC9-F420-C4A97B99F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5C4E3-D6FA-69F7-457A-0A0503242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EA9F3D-C76D-405A-DDC9-2F6A1C9B851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869815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AE327-A2A4-5D65-3F32-7A7D9A5514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8A1FF-BF1C-07EC-DEFF-01CCE005FC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3B3B3-512D-7171-0BBE-811AE671A91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97865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8ECB-0D02-3C50-8DCA-313B765BB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F6B3C-67E1-589C-6321-C9168B869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B96F00-76D7-CE04-2AF9-A2E72DDF27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1817143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C3994-54DE-906B-8673-0191AC658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97AA7-D855-CB45-88C5-36182168A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813DAC-5BE5-A014-7D6B-6313423EB66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64888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B653-F830-3DA1-B0D1-9E8E7FE10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F228-3C1C-7DF8-9645-64B511156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57815-D680-4CAC-FDE5-2EB2D605FD4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64114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B457B-EB24-9A5B-5C78-FFE70775C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5678F-9F07-9A59-C0E9-519248CD5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F82CC-2AE2-7BD3-4CBE-2115BD7F078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0442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B125D-1761-D2EB-FBDE-411BD8DA6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81DB3-C8BD-8F7A-1CD3-4952660E8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142366-8B8B-D7CE-456D-32E4617A73A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458821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2DBF9-BA4E-75D6-AD41-804971545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D6017-F37C-F7CA-9E90-38F4975D5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425D5-6B20-4F31-3560-10F05555216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02785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6F7C6-EA07-16AA-7F04-B700D18E7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72C84-78F7-AB89-941E-67FB54F07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4DF37B-AF47-1D2F-A8A9-09A0E83D36E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44381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921A7-C3C7-AE05-9471-4D6675406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FCC5B-E0F7-7438-A01A-1BE124A1C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73468-04CD-FEE2-9537-49EA6F5E18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458602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D236F-D8A4-59BF-CE9B-59BCFDFAC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25CD2-6E30-40E1-7051-E127AEFE0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933A5-F89C-E2C6-44B3-8B9C68AC705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71825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EB7C0-091A-93DB-B8CC-56EE2532C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F0FA5-78EE-DA28-68B8-D867B58533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72695-F45A-0023-052A-B3B1B4C0171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5637075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AC3E4-9D46-A702-1286-E0E6308B4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DB914-D1B9-A75A-DCAC-5BFA9E973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1EC0EF-2318-F0B0-59E2-3B8FD2CAB88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9137200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A4C4A-8352-E1E9-696A-644367AB8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5B45B-A48C-4A1F-A496-9A5B4BD80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E2C590-2A41-EA36-1E9C-2AC2558975E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749543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CABD1-5E5F-0794-E6FC-72F69DF5D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18A7C-F7D7-36FE-ECBD-F6BD8B4A5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9733E-4372-316E-FC67-EC8A16C42E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8225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7.xml"/><Relationship Id="rId4" Type="http://schemas.openxmlformats.org/officeDocument/2006/relationships/image" Target="../media/image25.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jp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jp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jp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2059"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1391708"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3988328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7155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1005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269490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3754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039553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104023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12527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2263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95164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8267373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4091977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75465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4822709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3470721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085951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8/21/26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16855355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767525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26766635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41865617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3804991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2159799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5778579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55535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47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7880EE0F-8936-034F-832B-8042B5D72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02287" y="365885"/>
            <a:ext cx="4418390" cy="5049589"/>
          </a:xfrm>
          <a:prstGeom prst="rect">
            <a:avLst/>
          </a:prstGeom>
        </p:spPr>
      </p:pic>
      <p:sp>
        <p:nvSpPr>
          <p:cNvPr id="4" name="Rectangle 5">
            <a:extLst>
              <a:ext uri="{FF2B5EF4-FFF2-40B4-BE49-F238E27FC236}">
                <a16:creationId xmlns:a16="http://schemas.microsoft.com/office/drawing/2014/main" id="{378EF57C-0683-8E48-AE13-6590CF43DEB6}"/>
              </a:ext>
            </a:extLst>
          </p:cNvPr>
          <p:cNvSpPr>
            <a:spLocks noChangeArrowheads="1"/>
          </p:cNvSpPr>
          <p:nvPr userDrawn="1"/>
        </p:nvSpPr>
        <p:spPr bwMode="auto">
          <a:xfrm>
            <a:off x="3689351" y="6564313"/>
            <a:ext cx="3350683"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7648" tIns="48825" rIns="97648" bIns="48825">
            <a:spAutoFit/>
          </a:bodyPr>
          <a:lstStyle>
            <a:lvl1pPr defTabSz="969963">
              <a:defRPr>
                <a:solidFill>
                  <a:schemeClr val="tx1"/>
                </a:solidFill>
                <a:latin typeface="Arial" panose="020B0604020202020204" pitchFamily="34" charset="0"/>
              </a:defRPr>
            </a:lvl1pPr>
            <a:lvl2pPr marL="484188" defTabSz="969963">
              <a:defRPr>
                <a:solidFill>
                  <a:schemeClr val="tx1"/>
                </a:solidFill>
                <a:latin typeface="Arial" panose="020B0604020202020204" pitchFamily="34" charset="0"/>
              </a:defRPr>
            </a:lvl2pPr>
            <a:lvl3pPr marL="969963" defTabSz="969963">
              <a:defRPr>
                <a:solidFill>
                  <a:schemeClr val="tx1"/>
                </a:solidFill>
                <a:latin typeface="Arial" panose="020B0604020202020204" pitchFamily="34" charset="0"/>
              </a:defRPr>
            </a:lvl3pPr>
            <a:lvl4pPr marL="1454150" defTabSz="969963">
              <a:defRPr>
                <a:solidFill>
                  <a:schemeClr val="tx1"/>
                </a:solidFill>
                <a:latin typeface="Arial" panose="020B0604020202020204" pitchFamily="34" charset="0"/>
              </a:defRPr>
            </a:lvl4pPr>
            <a:lvl5pPr marL="1939925" defTabSz="969963">
              <a:defRPr>
                <a:solidFill>
                  <a:schemeClr val="tx1"/>
                </a:solidFill>
                <a:latin typeface="Arial" panose="020B0604020202020204" pitchFamily="34" charset="0"/>
              </a:defRPr>
            </a:lvl5pPr>
            <a:lvl6pPr marL="2397125" defTabSz="969963" fontAlgn="base">
              <a:spcBef>
                <a:spcPct val="0"/>
              </a:spcBef>
              <a:spcAft>
                <a:spcPct val="0"/>
              </a:spcAft>
              <a:defRPr>
                <a:solidFill>
                  <a:schemeClr val="tx1"/>
                </a:solidFill>
                <a:latin typeface="Arial" panose="020B0604020202020204" pitchFamily="34" charset="0"/>
              </a:defRPr>
            </a:lvl6pPr>
            <a:lvl7pPr marL="2854325" defTabSz="969963" fontAlgn="base">
              <a:spcBef>
                <a:spcPct val="0"/>
              </a:spcBef>
              <a:spcAft>
                <a:spcPct val="0"/>
              </a:spcAft>
              <a:defRPr>
                <a:solidFill>
                  <a:schemeClr val="tx1"/>
                </a:solidFill>
                <a:latin typeface="Arial" panose="020B0604020202020204" pitchFamily="34" charset="0"/>
              </a:defRPr>
            </a:lvl7pPr>
            <a:lvl8pPr marL="3311525" defTabSz="969963" fontAlgn="base">
              <a:spcBef>
                <a:spcPct val="0"/>
              </a:spcBef>
              <a:spcAft>
                <a:spcPct val="0"/>
              </a:spcAft>
              <a:defRPr>
                <a:solidFill>
                  <a:schemeClr val="tx1"/>
                </a:solidFill>
                <a:latin typeface="Arial" panose="020B0604020202020204" pitchFamily="34" charset="0"/>
              </a:defRPr>
            </a:lvl8pPr>
            <a:lvl9pPr marL="3768725" defTabSz="969963" fontAlgn="base">
              <a:spcBef>
                <a:spcPct val="0"/>
              </a:spcBef>
              <a:spcAft>
                <a:spcPct val="0"/>
              </a:spcAft>
              <a:defRPr>
                <a:solidFill>
                  <a:schemeClr val="tx1"/>
                </a:solidFill>
                <a:latin typeface="Arial" panose="020B0604020202020204" pitchFamily="34" charset="0"/>
              </a:defRPr>
            </a:lvl9pPr>
          </a:lstStyle>
          <a:p>
            <a:pPr algn="ctr">
              <a:spcBef>
                <a:spcPct val="50000"/>
              </a:spcBef>
              <a:defRPr/>
            </a:pPr>
            <a:endParaRPr lang="en-US" altLang="en-US" sz="1900"/>
          </a:p>
        </p:txBody>
      </p:sp>
      <p:sp>
        <p:nvSpPr>
          <p:cNvPr id="2051" name="Rectangle 3"/>
          <p:cNvSpPr>
            <a:spLocks noGrp="1" noChangeArrowheads="1"/>
          </p:cNvSpPr>
          <p:nvPr>
            <p:ph type="ctrTitle" sz="quarter" hasCustomPrompt="1"/>
          </p:nvPr>
        </p:nvSpPr>
        <p:spPr>
          <a:xfrm>
            <a:off x="603505" y="3284439"/>
            <a:ext cx="10966453" cy="461665"/>
          </a:xfrm>
        </p:spPr>
        <p:txBody>
          <a:bodyPr anchor="t" anchorCtr="0">
            <a:spAutoFit/>
          </a:bodyPr>
          <a:lstStyle>
            <a:lvl1pPr>
              <a:defRPr/>
            </a:lvl1pPr>
          </a:lstStyle>
          <a:p>
            <a:pPr lvl="0"/>
            <a:r>
              <a:rPr lang="en-US" altLang="en-US" noProof="0" dirty="0"/>
              <a:t>Click to Edit Title of Presentation</a:t>
            </a:r>
          </a:p>
        </p:txBody>
      </p:sp>
      <p:sp>
        <p:nvSpPr>
          <p:cNvPr id="20" name="Text Placeholder 19">
            <a:extLst>
              <a:ext uri="{FF2B5EF4-FFF2-40B4-BE49-F238E27FC236}">
                <a16:creationId xmlns:a16="http://schemas.microsoft.com/office/drawing/2014/main" id="{9B669413-AA1F-7B48-9EF7-51410D7110E3}"/>
              </a:ext>
            </a:extLst>
          </p:cNvPr>
          <p:cNvSpPr>
            <a:spLocks noGrp="1"/>
          </p:cNvSpPr>
          <p:nvPr>
            <p:ph type="body" sz="quarter" idx="10" hasCustomPrompt="1"/>
          </p:nvPr>
        </p:nvSpPr>
        <p:spPr>
          <a:xfrm>
            <a:off x="603504" y="2976470"/>
            <a:ext cx="10966453" cy="242039"/>
          </a:xfrm>
        </p:spPr>
        <p:txBody>
          <a:bodyPr tIns="0" bIns="0">
            <a:noAutofit/>
          </a:bodyPr>
          <a:lstStyle>
            <a:lvl1pPr marL="0" indent="0">
              <a:buNone/>
              <a:defRPr sz="1600" spc="300">
                <a:solidFill>
                  <a:schemeClr val="tx2"/>
                </a:solidFill>
              </a:defRPr>
            </a:lvl1pPr>
          </a:lstStyle>
          <a:p>
            <a:pPr lvl="0"/>
            <a:r>
              <a:rPr lang="en-US" dirty="0"/>
              <a:t>CLICK TO ADD DEPARTMENT OR SERVICE LINE</a:t>
            </a:r>
          </a:p>
          <a:p>
            <a:pPr lvl="0"/>
            <a:endParaRPr lang="en-US" dirty="0"/>
          </a:p>
        </p:txBody>
      </p:sp>
      <p:sp>
        <p:nvSpPr>
          <p:cNvPr id="22" name="Text Placeholder 21">
            <a:extLst>
              <a:ext uri="{FF2B5EF4-FFF2-40B4-BE49-F238E27FC236}">
                <a16:creationId xmlns:a16="http://schemas.microsoft.com/office/drawing/2014/main" id="{7D9F7EEA-6ACC-AA4C-B098-6FCE8583AAFF}"/>
              </a:ext>
            </a:extLst>
          </p:cNvPr>
          <p:cNvSpPr>
            <a:spLocks noGrp="1"/>
          </p:cNvSpPr>
          <p:nvPr>
            <p:ph type="body" sz="quarter" idx="11" hasCustomPrompt="1"/>
          </p:nvPr>
        </p:nvSpPr>
        <p:spPr>
          <a:xfrm>
            <a:off x="603250" y="4746216"/>
            <a:ext cx="10966450" cy="456535"/>
          </a:xfrm>
        </p:spPr>
        <p:txBody>
          <a:bodyPr tIns="0" bIns="0" anchor="b" anchorCtr="0"/>
          <a:lstStyle>
            <a:lvl1pPr marL="0" indent="0">
              <a:spcBef>
                <a:spcPts val="100"/>
              </a:spcBef>
              <a:spcAft>
                <a:spcPts val="100"/>
              </a:spcAft>
              <a:buFontTx/>
              <a:buNone/>
              <a:defRPr sz="1400" b="0">
                <a:solidFill>
                  <a:schemeClr val="bg1">
                    <a:lumMod val="50000"/>
                  </a:schemeClr>
                </a:solidFill>
              </a:defRPr>
            </a:lvl1pPr>
          </a:lstStyle>
          <a:p>
            <a:pPr lvl="0"/>
            <a:r>
              <a:rPr lang="en-US" dirty="0"/>
              <a:t>Presenter Name</a:t>
            </a:r>
          </a:p>
          <a:p>
            <a:pPr lvl="0"/>
            <a:r>
              <a:rPr lang="en-US" dirty="0"/>
              <a:t>Title</a:t>
            </a:r>
          </a:p>
        </p:txBody>
      </p:sp>
      <p:sp>
        <p:nvSpPr>
          <p:cNvPr id="25" name="Content Placeholder 24">
            <a:extLst>
              <a:ext uri="{FF2B5EF4-FFF2-40B4-BE49-F238E27FC236}">
                <a16:creationId xmlns:a16="http://schemas.microsoft.com/office/drawing/2014/main" id="{82640247-F5C8-854C-BFF2-F15A2B477F95}"/>
              </a:ext>
            </a:extLst>
          </p:cNvPr>
          <p:cNvSpPr>
            <a:spLocks noGrp="1"/>
          </p:cNvSpPr>
          <p:nvPr>
            <p:ph sz="quarter" idx="12" hasCustomPrompt="1"/>
          </p:nvPr>
        </p:nvSpPr>
        <p:spPr>
          <a:xfrm>
            <a:off x="603250" y="5546598"/>
            <a:ext cx="10966450" cy="213551"/>
          </a:xfrm>
        </p:spPr>
        <p:txBody>
          <a:bodyPr tIns="0" bIns="0" anchor="t" anchorCtr="0">
            <a:noAutofit/>
          </a:bodyPr>
          <a:lstStyle>
            <a:lvl1pPr marL="0" indent="0">
              <a:buFontTx/>
              <a:buNone/>
              <a:defRPr sz="1600"/>
            </a:lvl1pPr>
          </a:lstStyle>
          <a:p>
            <a:pPr lvl="0"/>
            <a:r>
              <a:rPr lang="en-US" dirty="0"/>
              <a:t>Month XX,2018</a:t>
            </a:r>
          </a:p>
        </p:txBody>
      </p:sp>
      <p:sp>
        <p:nvSpPr>
          <p:cNvPr id="35" name="Rectangle 34">
            <a:extLst>
              <a:ext uri="{FF2B5EF4-FFF2-40B4-BE49-F238E27FC236}">
                <a16:creationId xmlns:a16="http://schemas.microsoft.com/office/drawing/2014/main" id="{203563FC-0F09-0C4F-A98D-09A9A087BFFD}"/>
              </a:ext>
            </a:extLst>
          </p:cNvPr>
          <p:cNvSpPr/>
          <p:nvPr userDrawn="1"/>
        </p:nvSpPr>
        <p:spPr bwMode="auto">
          <a:xfrm>
            <a:off x="4272324" y="6073135"/>
            <a:ext cx="7919676" cy="18757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endParaRPr>
          </a:p>
        </p:txBody>
      </p:sp>
      <p:sp>
        <p:nvSpPr>
          <p:cNvPr id="36" name="Rectangle 35">
            <a:extLst>
              <a:ext uri="{FF2B5EF4-FFF2-40B4-BE49-F238E27FC236}">
                <a16:creationId xmlns:a16="http://schemas.microsoft.com/office/drawing/2014/main" id="{DC4A80AC-0EE5-CE49-AC50-371B0BCEE030}"/>
              </a:ext>
            </a:extLst>
          </p:cNvPr>
          <p:cNvSpPr/>
          <p:nvPr userDrawn="1"/>
        </p:nvSpPr>
        <p:spPr bwMode="auto">
          <a:xfrm>
            <a:off x="3626865" y="6073135"/>
            <a:ext cx="589120" cy="18757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37" name="Rectangle 36">
            <a:extLst>
              <a:ext uri="{FF2B5EF4-FFF2-40B4-BE49-F238E27FC236}">
                <a16:creationId xmlns:a16="http://schemas.microsoft.com/office/drawing/2014/main" id="{E6EA6F35-CA1B-A642-9824-3B515D1BF591}"/>
              </a:ext>
            </a:extLst>
          </p:cNvPr>
          <p:cNvSpPr/>
          <p:nvPr userDrawn="1"/>
        </p:nvSpPr>
        <p:spPr bwMode="auto">
          <a:xfrm>
            <a:off x="2120793" y="6073135"/>
            <a:ext cx="1449733" cy="187570"/>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38" name="Rectangle 37">
            <a:extLst>
              <a:ext uri="{FF2B5EF4-FFF2-40B4-BE49-F238E27FC236}">
                <a16:creationId xmlns:a16="http://schemas.microsoft.com/office/drawing/2014/main" id="{69B4247E-C5F1-3A4E-B4C6-26DD2EAF81A6}"/>
              </a:ext>
            </a:extLst>
          </p:cNvPr>
          <p:cNvSpPr/>
          <p:nvPr userDrawn="1"/>
        </p:nvSpPr>
        <p:spPr bwMode="auto">
          <a:xfrm>
            <a:off x="605367" y="6073135"/>
            <a:ext cx="1459087" cy="18757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pic>
        <p:nvPicPr>
          <p:cNvPr id="16" name="Picture 15">
            <a:extLst>
              <a:ext uri="{FF2B5EF4-FFF2-40B4-BE49-F238E27FC236}">
                <a16:creationId xmlns:a16="http://schemas.microsoft.com/office/drawing/2014/main" id="{58D81102-3E62-D24A-8B6C-83E5A9C82A5F}"/>
              </a:ext>
            </a:extLst>
          </p:cNvPr>
          <p:cNvPicPr>
            <a:picLocks noChangeAspect="1"/>
          </p:cNvPicPr>
          <p:nvPr userDrawn="1"/>
        </p:nvPicPr>
        <p:blipFill>
          <a:blip r:embed="rId3">
            <a:extLst>
              <a:ext uri="{28A0092B-C50C-407E-A947-70E740481C1C}">
                <a14:useLocalDpi xmlns:a14="http://schemas.microsoft.com/office/drawing/2010/main" val="0"/>
              </a:ext>
            </a:extLst>
          </a:blip>
          <a:srcRect t="1" r="-43176" b="-42408"/>
          <a:stretch>
            <a:fillRect/>
          </a:stretch>
        </p:blipFill>
        <p:spPr>
          <a:xfrm>
            <a:off x="603250" y="528365"/>
            <a:ext cx="4520079" cy="920398"/>
          </a:xfrm>
          <a:prstGeom prst="rect">
            <a:avLst/>
          </a:prstGeom>
        </p:spPr>
      </p:pic>
    </p:spTree>
    <p:extLst>
      <p:ext uri="{BB962C8B-B14F-4D97-AF65-F5344CB8AC3E}">
        <p14:creationId xmlns:p14="http://schemas.microsoft.com/office/powerpoint/2010/main" val="4267638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62466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0B4F123-30EB-A440-BB44-9D7F067693BF}"/>
              </a:ext>
            </a:extLst>
          </p:cNvPr>
          <p:cNvSpPr/>
          <p:nvPr userDrawn="1"/>
        </p:nvSpPr>
        <p:spPr bwMode="auto">
          <a:xfrm>
            <a:off x="4272324" y="6073135"/>
            <a:ext cx="7919676" cy="18757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endParaRPr>
          </a:p>
        </p:txBody>
      </p:sp>
      <p:sp>
        <p:nvSpPr>
          <p:cNvPr id="4" name="Rectangle 5">
            <a:extLst>
              <a:ext uri="{FF2B5EF4-FFF2-40B4-BE49-F238E27FC236}">
                <a16:creationId xmlns:a16="http://schemas.microsoft.com/office/drawing/2014/main" id="{378EF57C-0683-8E48-AE13-6590CF43DEB6}"/>
              </a:ext>
            </a:extLst>
          </p:cNvPr>
          <p:cNvSpPr>
            <a:spLocks noChangeArrowheads="1"/>
          </p:cNvSpPr>
          <p:nvPr userDrawn="1"/>
        </p:nvSpPr>
        <p:spPr bwMode="auto">
          <a:xfrm>
            <a:off x="3689351" y="6564313"/>
            <a:ext cx="3350683"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7648" tIns="48825" rIns="97648" bIns="48825">
            <a:spAutoFit/>
          </a:bodyPr>
          <a:lstStyle>
            <a:lvl1pPr defTabSz="969963">
              <a:defRPr>
                <a:solidFill>
                  <a:schemeClr val="tx1"/>
                </a:solidFill>
                <a:latin typeface="Arial" panose="020B0604020202020204" pitchFamily="34" charset="0"/>
              </a:defRPr>
            </a:lvl1pPr>
            <a:lvl2pPr marL="484188" defTabSz="969963">
              <a:defRPr>
                <a:solidFill>
                  <a:schemeClr val="tx1"/>
                </a:solidFill>
                <a:latin typeface="Arial" panose="020B0604020202020204" pitchFamily="34" charset="0"/>
              </a:defRPr>
            </a:lvl2pPr>
            <a:lvl3pPr marL="969963" defTabSz="969963">
              <a:defRPr>
                <a:solidFill>
                  <a:schemeClr val="tx1"/>
                </a:solidFill>
                <a:latin typeface="Arial" panose="020B0604020202020204" pitchFamily="34" charset="0"/>
              </a:defRPr>
            </a:lvl3pPr>
            <a:lvl4pPr marL="1454150" defTabSz="969963">
              <a:defRPr>
                <a:solidFill>
                  <a:schemeClr val="tx1"/>
                </a:solidFill>
                <a:latin typeface="Arial" panose="020B0604020202020204" pitchFamily="34" charset="0"/>
              </a:defRPr>
            </a:lvl4pPr>
            <a:lvl5pPr marL="1939925" defTabSz="969963">
              <a:defRPr>
                <a:solidFill>
                  <a:schemeClr val="tx1"/>
                </a:solidFill>
                <a:latin typeface="Arial" panose="020B0604020202020204" pitchFamily="34" charset="0"/>
              </a:defRPr>
            </a:lvl5pPr>
            <a:lvl6pPr marL="2397125" defTabSz="969963" fontAlgn="base">
              <a:spcBef>
                <a:spcPct val="0"/>
              </a:spcBef>
              <a:spcAft>
                <a:spcPct val="0"/>
              </a:spcAft>
              <a:defRPr>
                <a:solidFill>
                  <a:schemeClr val="tx1"/>
                </a:solidFill>
                <a:latin typeface="Arial" panose="020B0604020202020204" pitchFamily="34" charset="0"/>
              </a:defRPr>
            </a:lvl6pPr>
            <a:lvl7pPr marL="2854325" defTabSz="969963" fontAlgn="base">
              <a:spcBef>
                <a:spcPct val="0"/>
              </a:spcBef>
              <a:spcAft>
                <a:spcPct val="0"/>
              </a:spcAft>
              <a:defRPr>
                <a:solidFill>
                  <a:schemeClr val="tx1"/>
                </a:solidFill>
                <a:latin typeface="Arial" panose="020B0604020202020204" pitchFamily="34" charset="0"/>
              </a:defRPr>
            </a:lvl7pPr>
            <a:lvl8pPr marL="3311525" defTabSz="969963" fontAlgn="base">
              <a:spcBef>
                <a:spcPct val="0"/>
              </a:spcBef>
              <a:spcAft>
                <a:spcPct val="0"/>
              </a:spcAft>
              <a:defRPr>
                <a:solidFill>
                  <a:schemeClr val="tx1"/>
                </a:solidFill>
                <a:latin typeface="Arial" panose="020B0604020202020204" pitchFamily="34" charset="0"/>
              </a:defRPr>
            </a:lvl8pPr>
            <a:lvl9pPr marL="3768725" defTabSz="969963" fontAlgn="base">
              <a:spcBef>
                <a:spcPct val="0"/>
              </a:spcBef>
              <a:spcAft>
                <a:spcPct val="0"/>
              </a:spcAft>
              <a:defRPr>
                <a:solidFill>
                  <a:schemeClr val="tx1"/>
                </a:solidFill>
                <a:latin typeface="Arial" panose="020B0604020202020204" pitchFamily="34" charset="0"/>
              </a:defRPr>
            </a:lvl9pPr>
          </a:lstStyle>
          <a:p>
            <a:pPr algn="ctr">
              <a:spcBef>
                <a:spcPct val="50000"/>
              </a:spcBef>
              <a:defRPr/>
            </a:pPr>
            <a:endParaRPr lang="en-US" altLang="en-US" sz="1900"/>
          </a:p>
        </p:txBody>
      </p:sp>
      <p:sp>
        <p:nvSpPr>
          <p:cNvPr id="10" name="Rectangle 9">
            <a:extLst>
              <a:ext uri="{FF2B5EF4-FFF2-40B4-BE49-F238E27FC236}">
                <a16:creationId xmlns:a16="http://schemas.microsoft.com/office/drawing/2014/main" id="{2CBED2D5-3D21-F846-9AB1-F18C83362D57}"/>
              </a:ext>
            </a:extLst>
          </p:cNvPr>
          <p:cNvSpPr/>
          <p:nvPr userDrawn="1"/>
        </p:nvSpPr>
        <p:spPr bwMode="auto">
          <a:xfrm>
            <a:off x="4272325" y="0"/>
            <a:ext cx="7919676" cy="6858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A0C13092-8DB7-0B4F-ABD0-D6BD93629201}"/>
              </a:ext>
            </a:extLst>
          </p:cNvPr>
          <p:cNvSpPr>
            <a:spLocks noGrp="1"/>
          </p:cNvSpPr>
          <p:nvPr>
            <p:ph type="title" hasCustomPrompt="1"/>
          </p:nvPr>
        </p:nvSpPr>
        <p:spPr>
          <a:xfrm>
            <a:off x="4901133" y="3198167"/>
            <a:ext cx="6662057" cy="461665"/>
          </a:xfrm>
        </p:spPr>
        <p:txBody>
          <a:bodyPr anchor="ctr" anchorCtr="0"/>
          <a:lstStyle>
            <a:lvl1pPr>
              <a:defRPr>
                <a:solidFill>
                  <a:schemeClr val="bg1"/>
                </a:solidFill>
              </a:defRPr>
            </a:lvl1pPr>
          </a:lstStyle>
          <a:p>
            <a:r>
              <a:rPr lang="en-US" dirty="0"/>
              <a:t>Section Divider Title</a:t>
            </a:r>
          </a:p>
        </p:txBody>
      </p:sp>
      <p:sp>
        <p:nvSpPr>
          <p:cNvPr id="17" name="Rectangle 16">
            <a:extLst>
              <a:ext uri="{FF2B5EF4-FFF2-40B4-BE49-F238E27FC236}">
                <a16:creationId xmlns:a16="http://schemas.microsoft.com/office/drawing/2014/main" id="{206BB0AF-9056-B849-8AE6-C1E1BBA3E300}"/>
              </a:ext>
            </a:extLst>
          </p:cNvPr>
          <p:cNvSpPr/>
          <p:nvPr userDrawn="1"/>
        </p:nvSpPr>
        <p:spPr bwMode="auto">
          <a:xfrm>
            <a:off x="3626865" y="6073135"/>
            <a:ext cx="589120" cy="18757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1F111A79-FA5C-6C4A-9F3B-44ACE4907DA5}"/>
              </a:ext>
            </a:extLst>
          </p:cNvPr>
          <p:cNvSpPr/>
          <p:nvPr userDrawn="1"/>
        </p:nvSpPr>
        <p:spPr bwMode="auto">
          <a:xfrm>
            <a:off x="2120793" y="6073135"/>
            <a:ext cx="1449733" cy="187570"/>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19" name="Rectangle 18">
            <a:extLst>
              <a:ext uri="{FF2B5EF4-FFF2-40B4-BE49-F238E27FC236}">
                <a16:creationId xmlns:a16="http://schemas.microsoft.com/office/drawing/2014/main" id="{F59BD90C-2B1D-CE42-B14E-DB6FD23D2123}"/>
              </a:ext>
            </a:extLst>
          </p:cNvPr>
          <p:cNvSpPr/>
          <p:nvPr userDrawn="1"/>
        </p:nvSpPr>
        <p:spPr bwMode="auto">
          <a:xfrm>
            <a:off x="605367" y="6073135"/>
            <a:ext cx="1459087" cy="18757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Tree>
    <p:extLst>
      <p:ext uri="{BB962C8B-B14F-4D97-AF65-F5344CB8AC3E}">
        <p14:creationId xmlns:p14="http://schemas.microsoft.com/office/powerpoint/2010/main" val="37351318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368" y="1124081"/>
            <a:ext cx="5115984" cy="174307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05551" y="1124081"/>
            <a:ext cx="5374393" cy="1743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AC56170B-6943-F84C-A7CF-C98CC69F19FC}"/>
              </a:ext>
            </a:extLst>
          </p:cNvPr>
          <p:cNvSpPr>
            <a:spLocks noGrp="1" noChangeArrowheads="1"/>
          </p:cNvSpPr>
          <p:nvPr>
            <p:ph type="title"/>
          </p:nvPr>
        </p:nvSpPr>
        <p:spPr bwMode="auto">
          <a:xfrm>
            <a:off x="605368" y="476872"/>
            <a:ext cx="110745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dirty="0"/>
              <a:t>Click to edit Master title style</a:t>
            </a:r>
          </a:p>
        </p:txBody>
      </p:sp>
    </p:spTree>
    <p:extLst>
      <p:ext uri="{BB962C8B-B14F-4D97-AF65-F5344CB8AC3E}">
        <p14:creationId xmlns:p14="http://schemas.microsoft.com/office/powerpoint/2010/main" val="21269506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5367" y="1173430"/>
            <a:ext cx="5356893" cy="5665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5368" y="1739965"/>
            <a:ext cx="5356892" cy="17566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0171" y="1173430"/>
            <a:ext cx="5409773" cy="5665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270171" y="1739965"/>
            <a:ext cx="5409773" cy="17566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FD98137F-E053-8749-A48F-5E7A87B94F85}"/>
              </a:ext>
            </a:extLst>
          </p:cNvPr>
          <p:cNvSpPr>
            <a:spLocks noGrp="1" noChangeArrowheads="1"/>
          </p:cNvSpPr>
          <p:nvPr>
            <p:ph type="title"/>
          </p:nvPr>
        </p:nvSpPr>
        <p:spPr bwMode="auto">
          <a:xfrm>
            <a:off x="605368" y="476872"/>
            <a:ext cx="110745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dirty="0"/>
              <a:t>Click to edit Master title style</a:t>
            </a:r>
          </a:p>
        </p:txBody>
      </p:sp>
    </p:spTree>
    <p:extLst>
      <p:ext uri="{BB962C8B-B14F-4D97-AF65-F5344CB8AC3E}">
        <p14:creationId xmlns:p14="http://schemas.microsoft.com/office/powerpoint/2010/main" val="14622583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F67A72FA-85E0-1C47-93C3-EB1CF1E07A7A}"/>
              </a:ext>
            </a:extLst>
          </p:cNvPr>
          <p:cNvSpPr>
            <a:spLocks noGrp="1" noChangeArrowheads="1"/>
          </p:cNvSpPr>
          <p:nvPr>
            <p:ph type="title"/>
          </p:nvPr>
        </p:nvSpPr>
        <p:spPr bwMode="auto">
          <a:xfrm>
            <a:off x="605368" y="476872"/>
            <a:ext cx="110745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dirty="0"/>
              <a:t>Click to edit Master title style</a:t>
            </a:r>
          </a:p>
        </p:txBody>
      </p:sp>
    </p:spTree>
    <p:extLst>
      <p:ext uri="{BB962C8B-B14F-4D97-AF65-F5344CB8AC3E}">
        <p14:creationId xmlns:p14="http://schemas.microsoft.com/office/powerpoint/2010/main" val="32236593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0721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378EF57C-0683-8E48-AE13-6590CF43DEB6}"/>
              </a:ext>
            </a:extLst>
          </p:cNvPr>
          <p:cNvSpPr>
            <a:spLocks noChangeArrowheads="1"/>
          </p:cNvSpPr>
          <p:nvPr userDrawn="1"/>
        </p:nvSpPr>
        <p:spPr bwMode="auto">
          <a:xfrm>
            <a:off x="3689351" y="6564313"/>
            <a:ext cx="3350683"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7648" tIns="48825" rIns="97648" bIns="48825">
            <a:spAutoFit/>
          </a:bodyPr>
          <a:lstStyle>
            <a:lvl1pPr defTabSz="969963">
              <a:defRPr>
                <a:solidFill>
                  <a:schemeClr val="tx1"/>
                </a:solidFill>
                <a:latin typeface="Arial" panose="020B0604020202020204" pitchFamily="34" charset="0"/>
              </a:defRPr>
            </a:lvl1pPr>
            <a:lvl2pPr marL="484188" defTabSz="969963">
              <a:defRPr>
                <a:solidFill>
                  <a:schemeClr val="tx1"/>
                </a:solidFill>
                <a:latin typeface="Arial" panose="020B0604020202020204" pitchFamily="34" charset="0"/>
              </a:defRPr>
            </a:lvl2pPr>
            <a:lvl3pPr marL="969963" defTabSz="969963">
              <a:defRPr>
                <a:solidFill>
                  <a:schemeClr val="tx1"/>
                </a:solidFill>
                <a:latin typeface="Arial" panose="020B0604020202020204" pitchFamily="34" charset="0"/>
              </a:defRPr>
            </a:lvl3pPr>
            <a:lvl4pPr marL="1454150" defTabSz="969963">
              <a:defRPr>
                <a:solidFill>
                  <a:schemeClr val="tx1"/>
                </a:solidFill>
                <a:latin typeface="Arial" panose="020B0604020202020204" pitchFamily="34" charset="0"/>
              </a:defRPr>
            </a:lvl4pPr>
            <a:lvl5pPr marL="1939925" defTabSz="969963">
              <a:defRPr>
                <a:solidFill>
                  <a:schemeClr val="tx1"/>
                </a:solidFill>
                <a:latin typeface="Arial" panose="020B0604020202020204" pitchFamily="34" charset="0"/>
              </a:defRPr>
            </a:lvl5pPr>
            <a:lvl6pPr marL="2397125" defTabSz="969963" fontAlgn="base">
              <a:spcBef>
                <a:spcPct val="0"/>
              </a:spcBef>
              <a:spcAft>
                <a:spcPct val="0"/>
              </a:spcAft>
              <a:defRPr>
                <a:solidFill>
                  <a:schemeClr val="tx1"/>
                </a:solidFill>
                <a:latin typeface="Arial" panose="020B0604020202020204" pitchFamily="34" charset="0"/>
              </a:defRPr>
            </a:lvl6pPr>
            <a:lvl7pPr marL="2854325" defTabSz="969963" fontAlgn="base">
              <a:spcBef>
                <a:spcPct val="0"/>
              </a:spcBef>
              <a:spcAft>
                <a:spcPct val="0"/>
              </a:spcAft>
              <a:defRPr>
                <a:solidFill>
                  <a:schemeClr val="tx1"/>
                </a:solidFill>
                <a:latin typeface="Arial" panose="020B0604020202020204" pitchFamily="34" charset="0"/>
              </a:defRPr>
            </a:lvl7pPr>
            <a:lvl8pPr marL="3311525" defTabSz="969963" fontAlgn="base">
              <a:spcBef>
                <a:spcPct val="0"/>
              </a:spcBef>
              <a:spcAft>
                <a:spcPct val="0"/>
              </a:spcAft>
              <a:defRPr>
                <a:solidFill>
                  <a:schemeClr val="tx1"/>
                </a:solidFill>
                <a:latin typeface="Arial" panose="020B0604020202020204" pitchFamily="34" charset="0"/>
              </a:defRPr>
            </a:lvl8pPr>
            <a:lvl9pPr marL="3768725" defTabSz="969963" fontAlgn="base">
              <a:spcBef>
                <a:spcPct val="0"/>
              </a:spcBef>
              <a:spcAft>
                <a:spcPct val="0"/>
              </a:spcAft>
              <a:defRPr>
                <a:solidFill>
                  <a:schemeClr val="tx1"/>
                </a:solidFill>
                <a:latin typeface="Arial" panose="020B0604020202020204" pitchFamily="34" charset="0"/>
              </a:defRPr>
            </a:lvl9pPr>
          </a:lstStyle>
          <a:p>
            <a:pPr algn="ctr">
              <a:spcBef>
                <a:spcPct val="50000"/>
              </a:spcBef>
              <a:defRPr/>
            </a:pPr>
            <a:endParaRPr lang="en-US" altLang="en-US" sz="1900"/>
          </a:p>
        </p:txBody>
      </p:sp>
      <p:sp>
        <p:nvSpPr>
          <p:cNvPr id="15" name="Rectangle 14">
            <a:extLst>
              <a:ext uri="{FF2B5EF4-FFF2-40B4-BE49-F238E27FC236}">
                <a16:creationId xmlns:a16="http://schemas.microsoft.com/office/drawing/2014/main" id="{A2562E6E-14D8-0F44-A50D-BEB5AA05E94A}"/>
              </a:ext>
            </a:extLst>
          </p:cNvPr>
          <p:cNvSpPr/>
          <p:nvPr userDrawn="1"/>
        </p:nvSpPr>
        <p:spPr bwMode="auto">
          <a:xfrm>
            <a:off x="4272324" y="6073135"/>
            <a:ext cx="7919676" cy="18757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endParaRPr>
          </a:p>
        </p:txBody>
      </p:sp>
      <p:sp>
        <p:nvSpPr>
          <p:cNvPr id="16" name="Rectangle 15">
            <a:extLst>
              <a:ext uri="{FF2B5EF4-FFF2-40B4-BE49-F238E27FC236}">
                <a16:creationId xmlns:a16="http://schemas.microsoft.com/office/drawing/2014/main" id="{D07A041C-85C9-D44B-987A-C8542A9F68E4}"/>
              </a:ext>
            </a:extLst>
          </p:cNvPr>
          <p:cNvSpPr/>
          <p:nvPr userDrawn="1"/>
        </p:nvSpPr>
        <p:spPr bwMode="auto">
          <a:xfrm>
            <a:off x="3626865" y="6073135"/>
            <a:ext cx="589120" cy="18757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4E4D422F-FE44-674C-AF4F-23C21B48453C}"/>
              </a:ext>
            </a:extLst>
          </p:cNvPr>
          <p:cNvSpPr/>
          <p:nvPr userDrawn="1"/>
        </p:nvSpPr>
        <p:spPr bwMode="auto">
          <a:xfrm>
            <a:off x="2120793" y="6073135"/>
            <a:ext cx="1449733" cy="187570"/>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5F87DA0F-8041-DB4E-818B-D170DFA1CCEB}"/>
              </a:ext>
            </a:extLst>
          </p:cNvPr>
          <p:cNvSpPr/>
          <p:nvPr userDrawn="1"/>
        </p:nvSpPr>
        <p:spPr bwMode="auto">
          <a:xfrm>
            <a:off x="605367" y="6073135"/>
            <a:ext cx="1459087" cy="18757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pic>
        <p:nvPicPr>
          <p:cNvPr id="9" name="Picture 8">
            <a:extLst>
              <a:ext uri="{FF2B5EF4-FFF2-40B4-BE49-F238E27FC236}">
                <a16:creationId xmlns:a16="http://schemas.microsoft.com/office/drawing/2014/main" id="{C6B5D5F0-F4E4-7B48-9156-B8187306AEBC}"/>
              </a:ext>
            </a:extLst>
          </p:cNvPr>
          <p:cNvPicPr>
            <a:picLocks noChangeAspect="1"/>
          </p:cNvPicPr>
          <p:nvPr userDrawn="1"/>
        </p:nvPicPr>
        <p:blipFill>
          <a:blip r:embed="rId2">
            <a:extLst>
              <a:ext uri="{28A0092B-C50C-407E-A947-70E740481C1C}">
                <a14:useLocalDpi xmlns:a14="http://schemas.microsoft.com/office/drawing/2010/main" val="0"/>
              </a:ext>
            </a:extLst>
          </a:blip>
          <a:srcRect l="-1" t="-1" r="-45978" b="-43626"/>
          <a:stretch>
            <a:fillRect/>
          </a:stretch>
        </p:blipFill>
        <p:spPr>
          <a:xfrm>
            <a:off x="3791734" y="2964863"/>
            <a:ext cx="4608532" cy="928274"/>
          </a:xfrm>
          <a:prstGeom prst="rect">
            <a:avLst/>
          </a:prstGeom>
        </p:spPr>
      </p:pic>
    </p:spTree>
    <p:extLst>
      <p:ext uri="{BB962C8B-B14F-4D97-AF65-F5344CB8AC3E}">
        <p14:creationId xmlns:p14="http://schemas.microsoft.com/office/powerpoint/2010/main" val="25487699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Blank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7"/>
          <p:cNvSpPr>
            <a:spLocks noGrp="1"/>
          </p:cNvSpPr>
          <p:nvPr>
            <p:ph type="body" sz="quarter" idx="13" hasCustomPrompt="1"/>
          </p:nvPr>
        </p:nvSpPr>
        <p:spPr>
          <a:xfrm>
            <a:off x="0" y="6365560"/>
            <a:ext cx="12192000" cy="492443"/>
          </a:xfrm>
          <a:prstGeom prst="rect">
            <a:avLst/>
          </a:prstGeom>
        </p:spPr>
        <p:txBody>
          <a:bodyPr lIns="274320" tIns="137160" rIns="274320" bIns="137160" anchor="b"/>
          <a:lstStyle>
            <a:lvl1pPr marL="0" indent="0">
              <a:buNone/>
              <a:defRPr sz="1400" b="1" baseline="0">
                <a:solidFill>
                  <a:schemeClr val="tx1"/>
                </a:solidFill>
                <a:latin typeface="+mn-lt"/>
                <a:cs typeface="Helvetica" panose="020B0604020202020204" pitchFamily="34" charset="0"/>
              </a:defRPr>
            </a:lvl1pPr>
            <a:lvl2pPr marL="395269" indent="0">
              <a:buNone/>
              <a:defRPr sz="1400" b="1"/>
            </a:lvl2pPr>
            <a:lvl3pPr marL="801648" indent="0">
              <a:buNone/>
              <a:defRPr sz="1400" b="1"/>
            </a:lvl3pPr>
            <a:lvl4pPr marL="1196915" indent="0">
              <a:buNone/>
              <a:defRPr sz="1400" b="1"/>
            </a:lvl4pPr>
            <a:lvl5pPr marL="1601707" indent="0">
              <a:buNone/>
              <a:defRPr sz="1400" b="1"/>
            </a:lvl5pPr>
          </a:lstStyle>
          <a:p>
            <a:pPr lvl="0"/>
            <a:r>
              <a:rPr lang="en-US" dirty="0"/>
              <a:t>Reference.</a:t>
            </a:r>
          </a:p>
        </p:txBody>
      </p:sp>
    </p:spTree>
    <p:extLst>
      <p:ext uri="{BB962C8B-B14F-4D97-AF65-F5344CB8AC3E}">
        <p14:creationId xmlns:p14="http://schemas.microsoft.com/office/powerpoint/2010/main" val="37843588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4532465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TextOnly slide-R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ED06B7-7F18-946C-1FEB-F463C6557E77}"/>
              </a:ext>
            </a:extLst>
          </p:cNvPr>
          <p:cNvSpPr>
            <a:spLocks noGrp="1" noRot="1" noMove="1" noResize="1" noEditPoints="1" noAdjustHandles="1" noChangeArrowheads="1" noChangeShapeType="1"/>
          </p:cNvSpPr>
          <p:nvPr userDrawn="1"/>
        </p:nvSpPr>
        <p:spPr>
          <a:xfrm>
            <a:off x="-13896" y="0"/>
            <a:ext cx="12219791" cy="6858000"/>
          </a:xfrm>
          <a:prstGeom prst="rect">
            <a:avLst/>
          </a:prstGeom>
          <a:gradFill>
            <a:gsLst>
              <a:gs pos="0">
                <a:schemeClr val="bg1"/>
              </a:gs>
              <a:gs pos="45000">
                <a:srgbClr val="E4E4E4"/>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 name="Picture 12" descr="A blue and black background&#10;&#10;Description automatically generated">
            <a:extLst>
              <a:ext uri="{FF2B5EF4-FFF2-40B4-BE49-F238E27FC236}">
                <a16:creationId xmlns:a16="http://schemas.microsoft.com/office/drawing/2014/main" id="{26EC6E34-6905-11D6-954E-2287B748BC9B}"/>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1" y="-694"/>
            <a:ext cx="12191999" cy="6859388"/>
          </a:xfrm>
          <a:prstGeom prst="rect">
            <a:avLst/>
          </a:prstGeom>
        </p:spPr>
      </p:pic>
      <p:sp>
        <p:nvSpPr>
          <p:cNvPr id="9" name="TextBox 8">
            <a:extLst>
              <a:ext uri="{FF2B5EF4-FFF2-40B4-BE49-F238E27FC236}">
                <a16:creationId xmlns:a16="http://schemas.microsoft.com/office/drawing/2014/main" id="{CE835216-EEE5-F5DF-500E-129A5D5A92CE}"/>
              </a:ext>
            </a:extLst>
          </p:cNvPr>
          <p:cNvSpPr txBox="1"/>
          <p:nvPr userDrawn="1"/>
        </p:nvSpPr>
        <p:spPr>
          <a:xfrm>
            <a:off x="204753" y="6347283"/>
            <a:ext cx="837617" cy="256545"/>
          </a:xfrm>
          <a:prstGeom prst="rect">
            <a:avLst/>
          </a:prstGeom>
          <a:noFill/>
        </p:spPr>
        <p:txBody>
          <a:bodyPr wrap="square" rtlCol="0">
            <a:spAutoFit/>
          </a:bodyPr>
          <a:lstStyle/>
          <a:p>
            <a:fld id="{ED0390D9-3D07-1F44-8BC0-191D2566A8C8}" type="slidenum">
              <a:rPr lang="en-US" sz="1067" b="1" smtClean="0">
                <a:solidFill>
                  <a:schemeClr val="bg2">
                    <a:lumMod val="50000"/>
                  </a:schemeClr>
                </a:solidFill>
              </a:rPr>
              <a:t>‹#›</a:t>
            </a:fld>
            <a:endParaRPr lang="en-US" sz="1067" b="1">
              <a:solidFill>
                <a:schemeClr val="bg2">
                  <a:lumMod val="50000"/>
                </a:schemeClr>
              </a:solidFill>
            </a:endParaRPr>
          </a:p>
        </p:txBody>
      </p:sp>
      <p:sp>
        <p:nvSpPr>
          <p:cNvPr id="14" name="Text Placeholder 5">
            <a:extLst>
              <a:ext uri="{FF2B5EF4-FFF2-40B4-BE49-F238E27FC236}">
                <a16:creationId xmlns:a16="http://schemas.microsoft.com/office/drawing/2014/main" id="{824E16BA-912E-5AF6-12FF-75AF284BD0A4}"/>
              </a:ext>
            </a:extLst>
          </p:cNvPr>
          <p:cNvSpPr>
            <a:spLocks noGrp="1"/>
          </p:cNvSpPr>
          <p:nvPr>
            <p:ph type="body" sz="quarter" idx="15"/>
          </p:nvPr>
        </p:nvSpPr>
        <p:spPr>
          <a:xfrm>
            <a:off x="623561" y="1596568"/>
            <a:ext cx="6823444" cy="4410533"/>
          </a:xfrm>
          <a:prstGeom prst="rect">
            <a:avLst/>
          </a:prstGeom>
        </p:spPr>
        <p:txBody>
          <a:bodyPr/>
          <a:lstStyle>
            <a:lvl1pPr>
              <a:defRPr sz="2133">
                <a:solidFill>
                  <a:srgbClr val="192958"/>
                </a:solidFill>
                <a:latin typeface="Arial" panose="020B0604020202020204" pitchFamily="34" charset="0"/>
                <a:cs typeface="Arial" panose="020B0604020202020204" pitchFamily="34" charset="0"/>
              </a:defRPr>
            </a:lvl1pPr>
            <a:lvl2pPr>
              <a:defRPr sz="1600">
                <a:solidFill>
                  <a:srgbClr val="192958"/>
                </a:solidFill>
                <a:latin typeface="Arial" panose="020B0604020202020204" pitchFamily="34" charset="0"/>
                <a:cs typeface="Arial" panose="020B0604020202020204" pitchFamily="34" charset="0"/>
              </a:defRPr>
            </a:lvl2pPr>
            <a:lvl3pPr>
              <a:defRPr sz="1467">
                <a:solidFill>
                  <a:srgbClr val="192958"/>
                </a:solidFill>
                <a:latin typeface="Arial" panose="020B0604020202020204" pitchFamily="34" charset="0"/>
                <a:cs typeface="Arial" panose="020B0604020202020204" pitchFamily="34" charset="0"/>
              </a:defRPr>
            </a:lvl3pPr>
            <a:lvl4pPr>
              <a:defRPr sz="1400">
                <a:solidFill>
                  <a:srgbClr val="192958"/>
                </a:solidFill>
                <a:latin typeface="Arial" panose="020B0604020202020204" pitchFamily="34" charset="0"/>
                <a:cs typeface="Arial" panose="020B0604020202020204" pitchFamily="34" charset="0"/>
              </a:defRPr>
            </a:lvl4pPr>
            <a:lvl5pPr>
              <a:defRPr sz="1400">
                <a:solidFill>
                  <a:srgbClr val="192958"/>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0">
            <a:extLst>
              <a:ext uri="{FF2B5EF4-FFF2-40B4-BE49-F238E27FC236}">
                <a16:creationId xmlns:a16="http://schemas.microsoft.com/office/drawing/2014/main" id="{DEF69408-9D08-1EE9-955D-3DC512F0BCB0}"/>
              </a:ext>
            </a:extLst>
          </p:cNvPr>
          <p:cNvSpPr>
            <a:spLocks noGrp="1"/>
          </p:cNvSpPr>
          <p:nvPr>
            <p:ph type="title"/>
          </p:nvPr>
        </p:nvSpPr>
        <p:spPr>
          <a:xfrm>
            <a:off x="623774" y="474089"/>
            <a:ext cx="6823231" cy="977187"/>
          </a:xfrm>
          <a:prstGeom prst="rect">
            <a:avLst/>
          </a:prstGeom>
        </p:spPr>
        <p:txBody>
          <a:bodyPr/>
          <a:lstStyle>
            <a:lvl1pPr>
              <a:defRPr sz="3200" b="1">
                <a:solidFill>
                  <a:srgbClr val="192958"/>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Footer Placeholder 1">
            <a:extLst>
              <a:ext uri="{FF2B5EF4-FFF2-40B4-BE49-F238E27FC236}">
                <a16:creationId xmlns:a16="http://schemas.microsoft.com/office/drawing/2014/main" id="{91C9431C-EC58-5DC3-BB80-50EB100D3B6E}"/>
              </a:ext>
            </a:extLst>
          </p:cNvPr>
          <p:cNvSpPr>
            <a:spLocks noGrp="1"/>
          </p:cNvSpPr>
          <p:nvPr>
            <p:ph type="ftr" sz="quarter" idx="3"/>
          </p:nvPr>
        </p:nvSpPr>
        <p:spPr>
          <a:xfrm>
            <a:off x="623561" y="6308727"/>
            <a:ext cx="6823444" cy="366183"/>
          </a:xfrm>
          <a:prstGeom prst="rect">
            <a:avLst/>
          </a:prstGeom>
        </p:spPr>
        <p:txBody>
          <a:bodyPr vert="horz" lIns="91440" tIns="45720" rIns="91440" bIns="45720" rtlCol="0" anchor="ctr"/>
          <a:lstStyle>
            <a:lvl1pPr algn="l">
              <a:defRPr sz="1067">
                <a:solidFill>
                  <a:schemeClr val="bg2">
                    <a:lumMod val="50000"/>
                  </a:schemeClr>
                </a:solidFill>
              </a:defRPr>
            </a:lvl1pPr>
          </a:lstStyle>
          <a:p>
            <a:r>
              <a:rPr lang="en-US"/>
              <a:t>Click to edit Department or Project Name, Version or Date</a:t>
            </a:r>
          </a:p>
        </p:txBody>
      </p:sp>
      <p:pic>
        <p:nvPicPr>
          <p:cNvPr id="4" name="Picture 3" descr="UHN Knockout Logo">
            <a:extLst>
              <a:ext uri="{FF2B5EF4-FFF2-40B4-BE49-F238E27FC236}">
                <a16:creationId xmlns:a16="http://schemas.microsoft.com/office/drawing/2014/main" id="{051DE453-29B1-965E-7EE9-24B7E503D6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204763" y="5981290"/>
            <a:ext cx="2769271" cy="711865"/>
          </a:xfrm>
          <a:prstGeom prst="rect">
            <a:avLst/>
          </a:prstGeom>
        </p:spPr>
      </p:pic>
    </p:spTree>
    <p:extLst>
      <p:ext uri="{BB962C8B-B14F-4D97-AF65-F5344CB8AC3E}">
        <p14:creationId xmlns:p14="http://schemas.microsoft.com/office/powerpoint/2010/main" val="28759884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Content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7"/>
          <p:cNvSpPr>
            <a:spLocks noGrp="1"/>
          </p:cNvSpPr>
          <p:nvPr>
            <p:ph type="body" sz="quarter" idx="13" hasCustomPrompt="1"/>
          </p:nvPr>
        </p:nvSpPr>
        <p:spPr>
          <a:xfrm>
            <a:off x="0" y="6365559"/>
            <a:ext cx="12192000" cy="492443"/>
          </a:xfrm>
          <a:prstGeom prst="rect">
            <a:avLst/>
          </a:prstGeom>
        </p:spPr>
        <p:txBody>
          <a:bodyPr lIns="274320" tIns="137160" rIns="274320" bIns="137160" anchor="b"/>
          <a:lstStyle>
            <a:lvl1pPr marL="0" indent="0">
              <a:buNone/>
              <a:defRPr sz="1400" b="1" baseline="0">
                <a:solidFill>
                  <a:schemeClr val="tx1"/>
                </a:solidFill>
                <a:latin typeface="+mn-lt"/>
                <a:cs typeface="Helvetica" panose="020B0604020202020204" pitchFamily="34" charset="0"/>
              </a:defRPr>
            </a:lvl1pPr>
            <a:lvl2pPr marL="395278" indent="0">
              <a:buNone/>
              <a:defRPr sz="1400" b="1"/>
            </a:lvl2pPr>
            <a:lvl3pPr marL="801668" indent="0">
              <a:buNone/>
              <a:defRPr sz="1400" b="1"/>
            </a:lvl3pPr>
            <a:lvl4pPr marL="1196945" indent="0">
              <a:buNone/>
              <a:defRPr sz="1400" b="1"/>
            </a:lvl4pPr>
            <a:lvl5pPr marL="1601747" indent="0">
              <a:buNone/>
              <a:defRPr sz="1400" b="1"/>
            </a:lvl5pPr>
          </a:lstStyle>
          <a:p>
            <a:pPr lvl="0"/>
            <a:r>
              <a:rPr lang="en-US" dirty="0"/>
              <a:t>Reference.</a:t>
            </a:r>
          </a:p>
        </p:txBody>
      </p:sp>
      <p:sp>
        <p:nvSpPr>
          <p:cNvPr id="8" name="Content Placeholder 3"/>
          <p:cNvSpPr>
            <a:spLocks noGrp="1"/>
          </p:cNvSpPr>
          <p:nvPr>
            <p:ph sz="quarter" idx="14"/>
          </p:nvPr>
        </p:nvSpPr>
        <p:spPr>
          <a:xfrm>
            <a:off x="609600" y="1566751"/>
            <a:ext cx="10972800" cy="172582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1988168C-A2A7-6847-8EE9-F5D27E260C69}"/>
              </a:ext>
            </a:extLst>
          </p:cNvPr>
          <p:cNvSpPr>
            <a:spLocks noGrp="1"/>
          </p:cNvSpPr>
          <p:nvPr>
            <p:ph type="title" hasCustomPrompt="1"/>
          </p:nvPr>
        </p:nvSpPr>
        <p:spPr>
          <a:xfrm>
            <a:off x="0" y="760186"/>
            <a:ext cx="12192000" cy="615553"/>
          </a:xfrm>
          <a:prstGeom prst="rect">
            <a:avLst/>
          </a:prstGeom>
        </p:spPr>
        <p:txBody>
          <a:bodyPr anchor="ctr"/>
          <a:lstStyle>
            <a:lvl1pPr algn="ctr">
              <a:defRPr sz="4000">
                <a:solidFill>
                  <a:srgbClr val="EE3D1F"/>
                </a:solidFill>
              </a:defRPr>
            </a:lvl1pPr>
          </a:lstStyle>
          <a:p>
            <a:r>
              <a:rPr lang="en-US" dirty="0"/>
              <a:t>Click to add title</a:t>
            </a:r>
          </a:p>
        </p:txBody>
      </p:sp>
    </p:spTree>
    <p:extLst>
      <p:ext uri="{BB962C8B-B14F-4D97-AF65-F5344CB8AC3E}">
        <p14:creationId xmlns:p14="http://schemas.microsoft.com/office/powerpoint/2010/main" val="38506821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76BC44-0BA7-2641-B695-1EEBAC4939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6" y="-9939"/>
            <a:ext cx="12223521" cy="1570383"/>
          </a:xfrm>
          <a:prstGeom prst="rect">
            <a:avLst/>
          </a:prstGeom>
        </p:spPr>
      </p:pic>
      <p:pic>
        <p:nvPicPr>
          <p:cNvPr id="10" name="Picture 9">
            <a:extLst>
              <a:ext uri="{FF2B5EF4-FFF2-40B4-BE49-F238E27FC236}">
                <a16:creationId xmlns:a16="http://schemas.microsoft.com/office/drawing/2014/main" id="{68F034C2-8D6D-904A-B3E9-9C8A2014CBE1}"/>
              </a:ext>
            </a:extLst>
          </p:cNvPr>
          <p:cNvPicPr>
            <a:picLocks noChangeAspect="1"/>
          </p:cNvPicPr>
          <p:nvPr userDrawn="1"/>
        </p:nvPicPr>
        <p:blipFill>
          <a:blip r:embed="rId3">
            <a:extLst>
              <a:ext uri="{28A0092B-C50C-407E-A947-70E740481C1C}">
                <a14:useLocalDpi xmlns:a14="http://schemas.microsoft.com/office/drawing/2010/main" val="0"/>
              </a:ext>
            </a:extLst>
          </a:blip>
          <a:srcRect l="4447" r="4447"/>
          <a:stretch/>
        </p:blipFill>
        <p:spPr>
          <a:xfrm>
            <a:off x="0" y="6323637"/>
            <a:ext cx="12192000" cy="534363"/>
          </a:xfrm>
          <a:prstGeom prst="rect">
            <a:avLst/>
          </a:prstGeom>
        </p:spPr>
      </p:pic>
      <p:pic>
        <p:nvPicPr>
          <p:cNvPr id="3" name="Picture 2">
            <a:extLst>
              <a:ext uri="{FF2B5EF4-FFF2-40B4-BE49-F238E27FC236}">
                <a16:creationId xmlns:a16="http://schemas.microsoft.com/office/drawing/2014/main" id="{FE404ADF-E5EE-CA4C-93E6-9DBE5F5370A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89503" y="176289"/>
            <a:ext cx="4373949" cy="1205471"/>
          </a:xfrm>
          <a:prstGeom prst="rect">
            <a:avLst/>
          </a:prstGeom>
        </p:spPr>
      </p:pic>
    </p:spTree>
    <p:extLst>
      <p:ext uri="{BB962C8B-B14F-4D97-AF65-F5344CB8AC3E}">
        <p14:creationId xmlns:p14="http://schemas.microsoft.com/office/powerpoint/2010/main" val="17157169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9236430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92727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4428651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64589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36689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796402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3654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6214766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3468696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697798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6918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92573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15099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1779185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670046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6938957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891022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9453762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3862613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44034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2 Plain Cropp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74176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S23 Cover Slide">
    <p:spTree>
      <p:nvGrpSpPr>
        <p:cNvPr id="1" name=""/>
        <p:cNvGrpSpPr/>
        <p:nvPr/>
      </p:nvGrpSpPr>
      <p:grpSpPr>
        <a:xfrm>
          <a:off x="0" y="0"/>
          <a:ext cx="0" cy="0"/>
          <a:chOff x="0" y="0"/>
          <a:chExt cx="0" cy="0"/>
        </a:xfrm>
      </p:grpSpPr>
      <p:pic>
        <p:nvPicPr>
          <p:cNvPr id="5" name="Picture 4" descr="A blue and white logo&#10;&#10;Description automatically generated">
            <a:extLst>
              <a:ext uri="{FF2B5EF4-FFF2-40B4-BE49-F238E27FC236}">
                <a16:creationId xmlns:a16="http://schemas.microsoft.com/office/drawing/2014/main" id="{9201CDF1-9CBA-36BB-2317-A09E420801C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Tree>
    <p:extLst>
      <p:ext uri="{BB962C8B-B14F-4D97-AF65-F5344CB8AC3E}">
        <p14:creationId xmlns:p14="http://schemas.microsoft.com/office/powerpoint/2010/main" val="25072692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CS23 Collab. Innov. Celeb. Slide">
    <p:spTree>
      <p:nvGrpSpPr>
        <p:cNvPr id="1" name=""/>
        <p:cNvGrpSpPr/>
        <p:nvPr/>
      </p:nvGrpSpPr>
      <p:grpSpPr>
        <a:xfrm>
          <a:off x="0" y="0"/>
          <a:ext cx="0" cy="0"/>
          <a:chOff x="0" y="0"/>
          <a:chExt cx="0" cy="0"/>
        </a:xfrm>
      </p:grpSpPr>
      <p:pic>
        <p:nvPicPr>
          <p:cNvPr id="5" name="Picture 4" descr="A blue background with white text&#10;&#10;Description automatically generated">
            <a:extLst>
              <a:ext uri="{FF2B5EF4-FFF2-40B4-BE49-F238E27FC236}">
                <a16:creationId xmlns:a16="http://schemas.microsoft.com/office/drawing/2014/main" id="{02ED3CD2-86C8-7282-F3D5-A7E23D2325D5}"/>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Tree>
    <p:extLst>
      <p:ext uri="{BB962C8B-B14F-4D97-AF65-F5344CB8AC3E}">
        <p14:creationId xmlns:p14="http://schemas.microsoft.com/office/powerpoint/2010/main" val="24983875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S23 Blank title BG - DK blue">
    <p:spTree>
      <p:nvGrpSpPr>
        <p:cNvPr id="1" name=""/>
        <p:cNvGrpSpPr/>
        <p:nvPr/>
      </p:nvGrpSpPr>
      <p:grpSpPr>
        <a:xfrm>
          <a:off x="0" y="0"/>
          <a:ext cx="0" cy="0"/>
          <a:chOff x="0" y="0"/>
          <a:chExt cx="0" cy="0"/>
        </a:xfrm>
      </p:grpSpPr>
      <p:pic>
        <p:nvPicPr>
          <p:cNvPr id="8" name="Picture 7" descr="A blue and white background with people&#10;&#10;Description automatically generated">
            <a:extLst>
              <a:ext uri="{FF2B5EF4-FFF2-40B4-BE49-F238E27FC236}">
                <a16:creationId xmlns:a16="http://schemas.microsoft.com/office/drawing/2014/main" id="{71787AB4-58D5-52B3-B04C-EA644E9F5E4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9" name="Title 1">
            <a:extLst>
              <a:ext uri="{FF2B5EF4-FFF2-40B4-BE49-F238E27FC236}">
                <a16:creationId xmlns:a16="http://schemas.microsoft.com/office/drawing/2014/main" id="{9EFD6509-0055-E1AD-9DA4-39255D75C242}"/>
              </a:ext>
            </a:extLst>
          </p:cNvPr>
          <p:cNvSpPr>
            <a:spLocks noGrp="1"/>
          </p:cNvSpPr>
          <p:nvPr>
            <p:ph type="title"/>
          </p:nvPr>
        </p:nvSpPr>
        <p:spPr>
          <a:xfrm>
            <a:off x="1093304" y="2175889"/>
            <a:ext cx="6639340" cy="1127545"/>
          </a:xfrm>
        </p:spPr>
        <p:txBody>
          <a:bodyPr/>
          <a:lstStyle>
            <a:lvl1pPr>
              <a:defRPr sz="48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2590401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CS23 Blank BG - DK blue">
    <p:spTree>
      <p:nvGrpSpPr>
        <p:cNvPr id="1" name=""/>
        <p:cNvGrpSpPr/>
        <p:nvPr/>
      </p:nvGrpSpPr>
      <p:grpSpPr>
        <a:xfrm>
          <a:off x="0" y="0"/>
          <a:ext cx="0" cy="0"/>
          <a:chOff x="0" y="0"/>
          <a:chExt cx="0" cy="0"/>
        </a:xfrm>
      </p:grpSpPr>
      <p:pic>
        <p:nvPicPr>
          <p:cNvPr id="8" name="Picture 7" descr="A blue and white background with people&#10;&#10;Description automatically generated">
            <a:extLst>
              <a:ext uri="{FF2B5EF4-FFF2-40B4-BE49-F238E27FC236}">
                <a16:creationId xmlns:a16="http://schemas.microsoft.com/office/drawing/2014/main" id="{71787AB4-58D5-52B3-B04C-EA644E9F5E4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2" name="Title 1">
            <a:extLst>
              <a:ext uri="{FF2B5EF4-FFF2-40B4-BE49-F238E27FC236}">
                <a16:creationId xmlns:a16="http://schemas.microsoft.com/office/drawing/2014/main" id="{2C1FCAEA-9090-557F-A6F8-2E0270E345CD}"/>
              </a:ext>
            </a:extLst>
          </p:cNvPr>
          <p:cNvSpPr>
            <a:spLocks noGrp="1"/>
          </p:cNvSpPr>
          <p:nvPr>
            <p:ph type="title"/>
          </p:nvPr>
        </p:nvSpPr>
        <p:spPr>
          <a:xfrm>
            <a:off x="838200" y="252343"/>
            <a:ext cx="10515600" cy="857388"/>
          </a:xfrm>
        </p:spPr>
        <p:txBody>
          <a:bodyPr/>
          <a:lstStyle>
            <a:lvl1pPr>
              <a:defRPr>
                <a:solidFill>
                  <a:schemeClr val="bg1"/>
                </a:solidFill>
              </a:defRPr>
            </a:lvl1pPr>
          </a:lstStyle>
          <a:p>
            <a:r>
              <a:rPr lang="en-US"/>
              <a:t>Click to edit Master title style</a:t>
            </a:r>
            <a:endParaRPr lang="en-US" dirty="0"/>
          </a:p>
        </p:txBody>
      </p:sp>
      <p:sp>
        <p:nvSpPr>
          <p:cNvPr id="5" name="Content Placeholder 2">
            <a:extLst>
              <a:ext uri="{FF2B5EF4-FFF2-40B4-BE49-F238E27FC236}">
                <a16:creationId xmlns:a16="http://schemas.microsoft.com/office/drawing/2014/main" id="{5DF119CB-C954-3E8E-AB85-C485F560E191}"/>
              </a:ext>
            </a:extLst>
          </p:cNvPr>
          <p:cNvSpPr>
            <a:spLocks noGrp="1"/>
          </p:cNvSpPr>
          <p:nvPr>
            <p:ph idx="1"/>
          </p:nvPr>
        </p:nvSpPr>
        <p:spPr>
          <a:xfrm>
            <a:off x="838200" y="1544320"/>
            <a:ext cx="10515600" cy="46326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C9C7A2B3-05D8-EB5D-5B85-3EFD254FF1BA}"/>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Tree>
    <p:extLst>
      <p:ext uri="{BB962C8B-B14F-4D97-AF65-F5344CB8AC3E}">
        <p14:creationId xmlns:p14="http://schemas.microsoft.com/office/powerpoint/2010/main" val="9681361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CS23 Title - DK blue">
    <p:spTree>
      <p:nvGrpSpPr>
        <p:cNvPr id="1" name=""/>
        <p:cNvGrpSpPr/>
        <p:nvPr/>
      </p:nvGrpSpPr>
      <p:grpSpPr>
        <a:xfrm>
          <a:off x="0" y="0"/>
          <a:ext cx="0" cy="0"/>
          <a:chOff x="0" y="0"/>
          <a:chExt cx="0" cy="0"/>
        </a:xfrm>
      </p:grpSpPr>
      <p:pic>
        <p:nvPicPr>
          <p:cNvPr id="6" name="Picture 5" descr="A blue and white background&#10;&#10;Description automatically generated">
            <a:extLst>
              <a:ext uri="{FF2B5EF4-FFF2-40B4-BE49-F238E27FC236}">
                <a16:creationId xmlns:a16="http://schemas.microsoft.com/office/drawing/2014/main" id="{28D4E893-9009-5A37-2A53-186478C682F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E58E49A-5F7B-D442-99ED-B999585EED0E}"/>
              </a:ext>
            </a:extLst>
          </p:cNvPr>
          <p:cNvSpPr>
            <a:spLocks noGrp="1"/>
          </p:cNvSpPr>
          <p:nvPr>
            <p:ph type="title"/>
          </p:nvPr>
        </p:nvSpPr>
        <p:spPr>
          <a:xfrm>
            <a:off x="1093304" y="2175889"/>
            <a:ext cx="6639340" cy="1127545"/>
          </a:xfrm>
        </p:spPr>
        <p:txBody>
          <a:bodyPr/>
          <a:lstStyle>
            <a:lvl1pPr>
              <a:defRPr sz="4800">
                <a:solidFill>
                  <a:schemeClr val="bg1"/>
                </a:solidFill>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pic>
        <p:nvPicPr>
          <p:cNvPr id="3" name="Picture 2" descr="A white text on a black background&#10;&#10;Description automatically generated">
            <a:extLst>
              <a:ext uri="{FF2B5EF4-FFF2-40B4-BE49-F238E27FC236}">
                <a16:creationId xmlns:a16="http://schemas.microsoft.com/office/drawing/2014/main" id="{B0BCA1A9-BE23-D0D2-0CFC-0ED829B95DF8}"/>
              </a:ext>
            </a:extLst>
          </p:cNvPr>
          <p:cNvPicPr>
            <a:picLocks noChangeAspect="1"/>
          </p:cNvPicPr>
          <p:nvPr userDrawn="1"/>
        </p:nvPicPr>
        <p:blipFill>
          <a:blip r:embed="rId3"/>
          <a:stretch>
            <a:fillRect/>
          </a:stretch>
        </p:blipFill>
        <p:spPr>
          <a:xfrm>
            <a:off x="363363" y="5724736"/>
            <a:ext cx="1491618" cy="869103"/>
          </a:xfrm>
          <a:prstGeom prst="rect">
            <a:avLst/>
          </a:prstGeom>
        </p:spPr>
      </p:pic>
    </p:spTree>
    <p:extLst>
      <p:ext uri="{BB962C8B-B14F-4D97-AF65-F5344CB8AC3E}">
        <p14:creationId xmlns:p14="http://schemas.microsoft.com/office/powerpoint/2010/main" val="33912307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CS23 Title - White">
    <p:spTree>
      <p:nvGrpSpPr>
        <p:cNvPr id="1" name=""/>
        <p:cNvGrpSpPr/>
        <p:nvPr/>
      </p:nvGrpSpPr>
      <p:grpSpPr>
        <a:xfrm>
          <a:off x="0" y="0"/>
          <a:ext cx="0" cy="0"/>
          <a:chOff x="0" y="0"/>
          <a:chExt cx="0" cy="0"/>
        </a:xfrm>
      </p:grpSpPr>
      <p:pic>
        <p:nvPicPr>
          <p:cNvPr id="5" name="Picture 4" descr="A blue and white background with a white background&#10;&#10;Description automatically generated">
            <a:extLst>
              <a:ext uri="{FF2B5EF4-FFF2-40B4-BE49-F238E27FC236}">
                <a16:creationId xmlns:a16="http://schemas.microsoft.com/office/drawing/2014/main" id="{F6A4335F-304B-4428-210D-2BDA0EF7BF8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E58E49A-5F7B-D442-99ED-B999585EED0E}"/>
              </a:ext>
            </a:extLst>
          </p:cNvPr>
          <p:cNvSpPr>
            <a:spLocks noGrp="1"/>
          </p:cNvSpPr>
          <p:nvPr>
            <p:ph type="title"/>
          </p:nvPr>
        </p:nvSpPr>
        <p:spPr>
          <a:xfrm>
            <a:off x="1093304" y="2175889"/>
            <a:ext cx="6639340" cy="1127545"/>
          </a:xfrm>
        </p:spPr>
        <p:txBody>
          <a:bodyPr/>
          <a:lstStyle>
            <a:lvl1pPr>
              <a:defRPr sz="4800">
                <a:solidFill>
                  <a:schemeClr val="tx2"/>
                </a:solidFill>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p>
            <a:fld id="{04BE71DC-358C-6847-8F21-BA8EFBEBAEAC}" type="slidenum">
              <a:rPr lang="en-US" smtClean="0"/>
              <a:t>‹#›</a:t>
            </a:fld>
            <a:endParaRPr lang="en-US"/>
          </a:p>
        </p:txBody>
      </p:sp>
      <p:pic>
        <p:nvPicPr>
          <p:cNvPr id="3" name="Picture 2" descr="A green and purple text&#10;&#10;Description automatically generated">
            <a:extLst>
              <a:ext uri="{FF2B5EF4-FFF2-40B4-BE49-F238E27FC236}">
                <a16:creationId xmlns:a16="http://schemas.microsoft.com/office/drawing/2014/main" id="{8D4290D4-8ED5-C134-E421-8CE85EECD185}"/>
              </a:ext>
            </a:extLst>
          </p:cNvPr>
          <p:cNvPicPr>
            <a:picLocks noChangeAspect="1"/>
          </p:cNvPicPr>
          <p:nvPr userDrawn="1"/>
        </p:nvPicPr>
        <p:blipFill>
          <a:blip r:embed="rId3"/>
          <a:stretch>
            <a:fillRect/>
          </a:stretch>
        </p:blipFill>
        <p:spPr>
          <a:xfrm>
            <a:off x="363363" y="5725020"/>
            <a:ext cx="1491618" cy="869055"/>
          </a:xfrm>
          <a:prstGeom prst="rect">
            <a:avLst/>
          </a:prstGeom>
        </p:spPr>
      </p:pic>
    </p:spTree>
    <p:extLst>
      <p:ext uri="{BB962C8B-B14F-4D97-AF65-F5344CB8AC3E}">
        <p14:creationId xmlns:p14="http://schemas.microsoft.com/office/powerpoint/2010/main" val="39215427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CS23 Title and Content - DK blue">
    <p:spTree>
      <p:nvGrpSpPr>
        <p:cNvPr id="1" name=""/>
        <p:cNvGrpSpPr/>
        <p:nvPr/>
      </p:nvGrpSpPr>
      <p:grpSpPr>
        <a:xfrm>
          <a:off x="0" y="0"/>
          <a:ext cx="0" cy="0"/>
          <a:chOff x="0" y="0"/>
          <a:chExt cx="0" cy="0"/>
        </a:xfrm>
      </p:grpSpPr>
      <p:pic>
        <p:nvPicPr>
          <p:cNvPr id="7" name="Picture 6" descr="A blue and green background&#10;&#10;Description automatically generated">
            <a:extLst>
              <a:ext uri="{FF2B5EF4-FFF2-40B4-BE49-F238E27FC236}">
                <a16:creationId xmlns:a16="http://schemas.microsoft.com/office/drawing/2014/main" id="{998B1E9F-30D3-40C6-504E-2DE5F839E4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close-up of a logo&#10;&#10;Description automatically generated">
            <a:extLst>
              <a:ext uri="{FF2B5EF4-FFF2-40B4-BE49-F238E27FC236}">
                <a16:creationId xmlns:a16="http://schemas.microsoft.com/office/drawing/2014/main" id="{8848D775-AF36-296D-9406-3927593D4C5F}"/>
              </a:ext>
            </a:extLst>
          </p:cNvPr>
          <p:cNvPicPr>
            <a:picLocks noChangeAspect="1"/>
          </p:cNvPicPr>
          <p:nvPr userDrawn="1"/>
        </p:nvPicPr>
        <p:blipFill>
          <a:blip r:embed="rId3"/>
          <a:stretch>
            <a:fillRect/>
          </a:stretch>
        </p:blipFill>
        <p:spPr>
          <a:xfrm>
            <a:off x="0" y="-1"/>
            <a:ext cx="0" cy="0"/>
          </a:xfrm>
          <a:prstGeom prst="rect">
            <a:avLst/>
          </a:prstGeom>
        </p:spPr>
      </p:pic>
      <p:sp>
        <p:nvSpPr>
          <p:cNvPr id="2" name="Title 1">
            <a:extLst>
              <a:ext uri="{FF2B5EF4-FFF2-40B4-BE49-F238E27FC236}">
                <a16:creationId xmlns:a16="http://schemas.microsoft.com/office/drawing/2014/main" id="{8939CF71-F631-4948-BF19-D275CFAA5B6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1F11B5-4E59-6347-9534-9CC510831CA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C884D69A-09AD-4E44-92A5-3EA7219BC500}"/>
              </a:ext>
            </a:extLst>
          </p:cNvPr>
          <p:cNvSpPr>
            <a:spLocks noGrp="1"/>
          </p:cNvSpPr>
          <p:nvPr>
            <p:ph type="sldNum" sz="quarter" idx="12"/>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11" name="Rectangle 10">
            <a:extLst>
              <a:ext uri="{FF2B5EF4-FFF2-40B4-BE49-F238E27FC236}">
                <a16:creationId xmlns:a16="http://schemas.microsoft.com/office/drawing/2014/main" id="{54B31956-8700-E684-B945-0A03B8645451}"/>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8" name="Rectangle 7">
            <a:extLst>
              <a:ext uri="{FF2B5EF4-FFF2-40B4-BE49-F238E27FC236}">
                <a16:creationId xmlns:a16="http://schemas.microsoft.com/office/drawing/2014/main" id="{0D2DAA98-B123-C1E9-847D-7E23ADE5B188}"/>
              </a:ext>
            </a:extLst>
          </p:cNvPr>
          <p:cNvSpPr/>
          <p:nvPr userDrawn="1"/>
        </p:nvSpPr>
        <p:spPr>
          <a:xfrm>
            <a:off x="123568" y="5436973"/>
            <a:ext cx="12068432" cy="1421026"/>
          </a:xfrm>
          <a:prstGeom prst="rect">
            <a:avLst/>
          </a:prstGeom>
          <a:solidFill>
            <a:srgbClr val="1033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50374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CS23 Title and Content - White">
    <p:spTree>
      <p:nvGrpSpPr>
        <p:cNvPr id="1" name=""/>
        <p:cNvGrpSpPr/>
        <p:nvPr/>
      </p:nvGrpSpPr>
      <p:grpSpPr>
        <a:xfrm>
          <a:off x="0" y="0"/>
          <a:ext cx="0" cy="0"/>
          <a:chOff x="0" y="0"/>
          <a:chExt cx="0" cy="0"/>
        </a:xfrm>
      </p:grpSpPr>
      <p:pic>
        <p:nvPicPr>
          <p:cNvPr id="9" name="Picture 8" descr="A close-up of a logo&#10;&#10;Description automatically generated">
            <a:extLst>
              <a:ext uri="{FF2B5EF4-FFF2-40B4-BE49-F238E27FC236}">
                <a16:creationId xmlns:a16="http://schemas.microsoft.com/office/drawing/2014/main" id="{A6AC7602-49A2-C9B8-77C4-7168571646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939CF71-F631-4948-BF19-D275CFAA5B6E}"/>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1F11B5-4E59-6347-9534-9CC510831CA1}"/>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C884D69A-09AD-4E44-92A5-3EA7219BC500}"/>
              </a:ext>
            </a:extLst>
          </p:cNvPr>
          <p:cNvSpPr>
            <a:spLocks noGrp="1"/>
          </p:cNvSpPr>
          <p:nvPr>
            <p:ph type="sldNum" sz="quarter" idx="12"/>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11" name="Rectangle 10">
            <a:extLst>
              <a:ext uri="{FF2B5EF4-FFF2-40B4-BE49-F238E27FC236}">
                <a16:creationId xmlns:a16="http://schemas.microsoft.com/office/drawing/2014/main" id="{54B31956-8700-E684-B945-0A03B8645451}"/>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Tree>
    <p:extLst>
      <p:ext uri="{BB962C8B-B14F-4D97-AF65-F5344CB8AC3E}">
        <p14:creationId xmlns:p14="http://schemas.microsoft.com/office/powerpoint/2010/main" val="3017843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7289828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CS23 Title and Two Content - D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6B1998-CEBE-A2E8-DE63-2C85CE592A5F}"/>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3" name="Rectangle 12">
            <a:extLst>
              <a:ext uri="{FF2B5EF4-FFF2-40B4-BE49-F238E27FC236}">
                <a16:creationId xmlns:a16="http://schemas.microsoft.com/office/drawing/2014/main" id="{4F674454-CA36-38E9-58E7-A2C14E4A547B}"/>
              </a:ext>
            </a:extLst>
          </p:cNvPr>
          <p:cNvSpPr/>
          <p:nvPr userDrawn="1"/>
        </p:nvSpPr>
        <p:spPr>
          <a:xfrm>
            <a:off x="0" y="6176963"/>
            <a:ext cx="8544560" cy="4168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25A3E-B4E7-AF42-9C8E-AE59885E7AE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5EC5366-3C25-1A47-AA0C-00C77547A256}"/>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0305EB3-77FE-B541-A51F-0645BC758AC2}"/>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14F517-4B9B-214D-8DCA-5E4971692650}"/>
              </a:ext>
            </a:extLst>
          </p:cNvPr>
          <p:cNvSpPr>
            <a:spLocks noGrp="1"/>
          </p:cNvSpPr>
          <p:nvPr>
            <p:ph type="sldNum" sz="quarter" idx="12"/>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12" name="Rectangle 11">
            <a:extLst>
              <a:ext uri="{FF2B5EF4-FFF2-40B4-BE49-F238E27FC236}">
                <a16:creationId xmlns:a16="http://schemas.microsoft.com/office/drawing/2014/main" id="{5D1F8937-D8DB-A158-4A94-767DB84AEFBE}"/>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pic>
        <p:nvPicPr>
          <p:cNvPr id="8" name="Picture 7" descr="A white text on a black background&#10;&#10;Description automatically generated">
            <a:extLst>
              <a:ext uri="{FF2B5EF4-FFF2-40B4-BE49-F238E27FC236}">
                <a16:creationId xmlns:a16="http://schemas.microsoft.com/office/drawing/2014/main" id="{E80D5C12-AEE1-8BC8-179E-B89D2AC25D6E}"/>
              </a:ext>
            </a:extLst>
          </p:cNvPr>
          <p:cNvPicPr>
            <a:picLocks noChangeAspect="1"/>
          </p:cNvPicPr>
          <p:nvPr userDrawn="1"/>
        </p:nvPicPr>
        <p:blipFill>
          <a:blip r:embed="rId3"/>
          <a:stretch>
            <a:fillRect/>
          </a:stretch>
        </p:blipFill>
        <p:spPr>
          <a:xfrm>
            <a:off x="363363" y="5724736"/>
            <a:ext cx="1491618" cy="869103"/>
          </a:xfrm>
          <a:prstGeom prst="rect">
            <a:avLst/>
          </a:prstGeom>
        </p:spPr>
      </p:pic>
      <p:sp>
        <p:nvSpPr>
          <p:cNvPr id="5" name="Rectangle 4">
            <a:extLst>
              <a:ext uri="{FF2B5EF4-FFF2-40B4-BE49-F238E27FC236}">
                <a16:creationId xmlns:a16="http://schemas.microsoft.com/office/drawing/2014/main" id="{FC356FE1-F377-F43A-92D2-F8141A961149}"/>
              </a:ext>
            </a:extLst>
          </p:cNvPr>
          <p:cNvSpPr/>
          <p:nvPr userDrawn="1"/>
        </p:nvSpPr>
        <p:spPr>
          <a:xfrm>
            <a:off x="123568" y="5436973"/>
            <a:ext cx="12068432" cy="1421026"/>
          </a:xfrm>
          <a:prstGeom prst="rect">
            <a:avLst/>
          </a:prstGeom>
          <a:solidFill>
            <a:srgbClr val="1033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39090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CS23 Title and Two Content - White">
    <p:spTree>
      <p:nvGrpSpPr>
        <p:cNvPr id="1" name=""/>
        <p:cNvGrpSpPr/>
        <p:nvPr/>
      </p:nvGrpSpPr>
      <p:grpSpPr>
        <a:xfrm>
          <a:off x="0" y="0"/>
          <a:ext cx="0" cy="0"/>
          <a:chOff x="0" y="0"/>
          <a:chExt cx="0" cy="0"/>
        </a:xfrm>
      </p:grpSpPr>
      <p:pic>
        <p:nvPicPr>
          <p:cNvPr id="9" name="Picture 8" descr="A close-up of a logo&#10;&#10;Description automatically generated">
            <a:extLst>
              <a:ext uri="{FF2B5EF4-FFF2-40B4-BE49-F238E27FC236}">
                <a16:creationId xmlns:a16="http://schemas.microsoft.com/office/drawing/2014/main" id="{D0399F7A-8F38-83BD-97C7-B228F736FCE0}"/>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6" name="Rectangle 5">
            <a:extLst>
              <a:ext uri="{FF2B5EF4-FFF2-40B4-BE49-F238E27FC236}">
                <a16:creationId xmlns:a16="http://schemas.microsoft.com/office/drawing/2014/main" id="{5AF68977-CE6B-A5C7-C5A8-42217419F896}"/>
              </a:ext>
            </a:extLst>
          </p:cNvPr>
          <p:cNvSpPr/>
          <p:nvPr userDrawn="1"/>
        </p:nvSpPr>
        <p:spPr>
          <a:xfrm>
            <a:off x="0" y="6176963"/>
            <a:ext cx="8544560" cy="416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25A3E-B4E7-AF42-9C8E-AE59885E7A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EC5366-3C25-1A47-AA0C-00C77547A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305EB3-77FE-B541-A51F-0645BC758A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814F517-4B9B-214D-8DCA-5E4971692650}"/>
              </a:ext>
            </a:extLst>
          </p:cNvPr>
          <p:cNvSpPr>
            <a:spLocks noGrp="1"/>
          </p:cNvSpPr>
          <p:nvPr>
            <p:ph type="sldNum" sz="quarter" idx="12"/>
          </p:nvPr>
        </p:nvSpPr>
        <p:spPr/>
        <p:txBody>
          <a:bodyPr/>
          <a:lstStyle/>
          <a:p>
            <a:fld id="{04BE71DC-358C-6847-8F21-BA8EFBEBAEAC}" type="slidenum">
              <a:rPr lang="en-US" smtClean="0"/>
              <a:t>‹#›</a:t>
            </a:fld>
            <a:endParaRPr lang="en-US"/>
          </a:p>
        </p:txBody>
      </p:sp>
      <p:sp>
        <p:nvSpPr>
          <p:cNvPr id="5" name="Rectangle 4">
            <a:extLst>
              <a:ext uri="{FF2B5EF4-FFF2-40B4-BE49-F238E27FC236}">
                <a16:creationId xmlns:a16="http://schemas.microsoft.com/office/drawing/2014/main" id="{D1C557D8-1CC2-9386-2B1C-6CDAAC3BDAB3}"/>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pic>
        <p:nvPicPr>
          <p:cNvPr id="12" name="Picture 11" descr="A green and purple text&#10;&#10;Description automatically generated">
            <a:extLst>
              <a:ext uri="{FF2B5EF4-FFF2-40B4-BE49-F238E27FC236}">
                <a16:creationId xmlns:a16="http://schemas.microsoft.com/office/drawing/2014/main" id="{574FCB93-3DB9-29CF-C8E1-FE027B0E681B}"/>
              </a:ext>
            </a:extLst>
          </p:cNvPr>
          <p:cNvPicPr>
            <a:picLocks noChangeAspect="1"/>
          </p:cNvPicPr>
          <p:nvPr userDrawn="1"/>
        </p:nvPicPr>
        <p:blipFill>
          <a:blip r:embed="rId3"/>
          <a:stretch>
            <a:fillRect/>
          </a:stretch>
        </p:blipFill>
        <p:spPr>
          <a:xfrm>
            <a:off x="363363" y="5725020"/>
            <a:ext cx="1491618" cy="869055"/>
          </a:xfrm>
          <a:prstGeom prst="rect">
            <a:avLst/>
          </a:prstGeom>
        </p:spPr>
      </p:pic>
    </p:spTree>
    <p:extLst>
      <p:ext uri="{BB962C8B-B14F-4D97-AF65-F5344CB8AC3E}">
        <p14:creationId xmlns:p14="http://schemas.microsoft.com/office/powerpoint/2010/main" val="3177219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4FAB941-693F-227D-2FA4-2C5805C7F13C}"/>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1" name="Rectangle 10">
            <a:extLst>
              <a:ext uri="{FF2B5EF4-FFF2-40B4-BE49-F238E27FC236}">
                <a16:creationId xmlns:a16="http://schemas.microsoft.com/office/drawing/2014/main" id="{9FE52A0B-048A-3357-FD34-20D36B9CECE0}"/>
              </a:ext>
            </a:extLst>
          </p:cNvPr>
          <p:cNvSpPr/>
          <p:nvPr userDrawn="1"/>
        </p:nvSpPr>
        <p:spPr>
          <a:xfrm>
            <a:off x="0" y="6176963"/>
            <a:ext cx="8544560" cy="4168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1F87D9A4-9FAF-71BD-6A53-FAF9F7C43351}"/>
              </a:ext>
            </a:extLst>
          </p:cNvPr>
          <p:cNvSpPr>
            <a:spLocks noGrp="1"/>
          </p:cNvSpPr>
          <p:nvPr>
            <p:ph type="sldNum" sz="quarter" idx="10"/>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6" name="Title 1">
            <a:extLst>
              <a:ext uri="{FF2B5EF4-FFF2-40B4-BE49-F238E27FC236}">
                <a16:creationId xmlns:a16="http://schemas.microsoft.com/office/drawing/2014/main" id="{AC531259-533E-ACF1-D60B-12FFF6AF7FC1}"/>
              </a:ext>
            </a:extLst>
          </p:cNvPr>
          <p:cNvSpPr>
            <a:spLocks noGrp="1"/>
          </p:cNvSpPr>
          <p:nvPr>
            <p:ph type="title"/>
          </p:nvPr>
        </p:nvSpPr>
        <p:spPr>
          <a:xfrm>
            <a:off x="838200" y="252343"/>
            <a:ext cx="10515600" cy="857388"/>
          </a:xfrm>
        </p:spPr>
        <p:txBody>
          <a:bodyPr/>
          <a:lstStyle>
            <a:lvl1pPr>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003B86CB-7DA5-E490-49B8-FF675CDEA56F}"/>
              </a:ext>
            </a:extLst>
          </p:cNvPr>
          <p:cNvSpPr>
            <a:spLocks noGrp="1"/>
          </p:cNvSpPr>
          <p:nvPr>
            <p:ph idx="1"/>
          </p:nvPr>
        </p:nvSpPr>
        <p:spPr>
          <a:xfrm>
            <a:off x="838200" y="1544320"/>
            <a:ext cx="10515600" cy="46326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A4593629-2374-898D-B1A9-D6A3C7ABFB1B}"/>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 name="Rectangle 1">
            <a:extLst>
              <a:ext uri="{FF2B5EF4-FFF2-40B4-BE49-F238E27FC236}">
                <a16:creationId xmlns:a16="http://schemas.microsoft.com/office/drawing/2014/main" id="{8D538113-334C-EDFA-989E-6468B3E9F366}"/>
              </a:ext>
            </a:extLst>
          </p:cNvPr>
          <p:cNvSpPr/>
          <p:nvPr userDrawn="1"/>
        </p:nvSpPr>
        <p:spPr>
          <a:xfrm>
            <a:off x="5689600" y="5436973"/>
            <a:ext cx="6502400" cy="1421026"/>
          </a:xfrm>
          <a:prstGeom prst="rect">
            <a:avLst/>
          </a:prstGeom>
          <a:solidFill>
            <a:srgbClr val="1033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white text on a black background&#10;&#10;Description automatically generated">
            <a:extLst>
              <a:ext uri="{FF2B5EF4-FFF2-40B4-BE49-F238E27FC236}">
                <a16:creationId xmlns:a16="http://schemas.microsoft.com/office/drawing/2014/main" id="{41C3B901-AC18-E27C-C061-090C1EBA4305}"/>
              </a:ext>
            </a:extLst>
          </p:cNvPr>
          <p:cNvPicPr>
            <a:picLocks noChangeAspect="1"/>
          </p:cNvPicPr>
          <p:nvPr userDrawn="1"/>
        </p:nvPicPr>
        <p:blipFill>
          <a:blip r:embed="rId3"/>
          <a:stretch>
            <a:fillRect/>
          </a:stretch>
        </p:blipFill>
        <p:spPr>
          <a:xfrm>
            <a:off x="10281282" y="5771639"/>
            <a:ext cx="1491618" cy="869103"/>
          </a:xfrm>
          <a:prstGeom prst="rect">
            <a:avLst/>
          </a:prstGeom>
        </p:spPr>
      </p:pic>
    </p:spTree>
    <p:extLst>
      <p:ext uri="{BB962C8B-B14F-4D97-AF65-F5344CB8AC3E}">
        <p14:creationId xmlns:p14="http://schemas.microsoft.com/office/powerpoint/2010/main" val="37841813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352135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8/21/26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22282029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6866308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7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44917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288692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9672813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18345625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000960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1025196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4664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1239635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96659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5637498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5261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5400" y="4363099"/>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95400" y="2708920"/>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6755860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3768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69976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4532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09391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138111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540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57523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9522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1317705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5158695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14001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257889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9149097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212538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35594114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descr="A close up of a game controller&#10;&#10;Description automatically generated with low confidence">
            <a:extLst>
              <a:ext uri="{FF2B5EF4-FFF2-40B4-BE49-F238E27FC236}">
                <a16:creationId xmlns:a16="http://schemas.microsoft.com/office/drawing/2014/main" id="{D70F33FD-B1CE-4325-B8FA-EC7D964E7120}"/>
              </a:ext>
            </a:extLst>
          </p:cNvPr>
          <p:cNvPicPr>
            <a:picLocks noChangeAspect="1"/>
          </p:cNvPicPr>
          <p:nvPr userDrawn="1"/>
        </p:nvPicPr>
        <p:blipFill rotWithShape="1">
          <a:blip r:embed="rId2"/>
          <a:srcRect l="14517" r="15208" b="74"/>
          <a:stretch/>
        </p:blipFill>
        <p:spPr>
          <a:xfrm>
            <a:off x="1" y="0"/>
            <a:ext cx="12210196" cy="6860549"/>
          </a:xfrm>
          <a:prstGeom prst="rect">
            <a:avLst/>
          </a:prstGeom>
        </p:spPr>
      </p:pic>
      <p:sp>
        <p:nvSpPr>
          <p:cNvPr id="6" name="Text Placeholder 5">
            <a:extLst>
              <a:ext uri="{FF2B5EF4-FFF2-40B4-BE49-F238E27FC236}">
                <a16:creationId xmlns:a16="http://schemas.microsoft.com/office/drawing/2014/main" id="{7569A0C5-4933-4C17-B28E-71F2772CA3A9}"/>
              </a:ext>
            </a:extLst>
          </p:cNvPr>
          <p:cNvSpPr>
            <a:spLocks noGrp="1"/>
          </p:cNvSpPr>
          <p:nvPr>
            <p:ph type="body" sz="quarter" idx="11"/>
          </p:nvPr>
        </p:nvSpPr>
        <p:spPr>
          <a:xfrm>
            <a:off x="846163" y="1513418"/>
            <a:ext cx="7070171" cy="2195773"/>
          </a:xfrm>
        </p:spPr>
        <p:txBody>
          <a:bodyPr anchor="b"/>
          <a:lstStyle>
            <a:lvl1pPr>
              <a:lnSpc>
                <a:spcPct val="90000"/>
              </a:lnSpc>
              <a:spcAft>
                <a:spcPts val="0"/>
              </a:spcAft>
              <a:defRPr sz="7200" b="1" spc="0">
                <a:solidFill>
                  <a:schemeClr val="bg1"/>
                </a:solidFill>
                <a:latin typeface="Arial Narrow" panose="020B0606020202030204" pitchFamily="34" charset="0"/>
              </a:defRPr>
            </a:lvl1pPr>
          </a:lstStyle>
          <a:p>
            <a:pPr lvl="0"/>
            <a:r>
              <a:rPr lang="en-US" dirty="0"/>
              <a:t>Click to edit Master text styles</a:t>
            </a:r>
          </a:p>
        </p:txBody>
      </p:sp>
      <p:sp>
        <p:nvSpPr>
          <p:cNvPr id="11" name="Text Placeholder 10">
            <a:extLst>
              <a:ext uri="{FF2B5EF4-FFF2-40B4-BE49-F238E27FC236}">
                <a16:creationId xmlns:a16="http://schemas.microsoft.com/office/drawing/2014/main" id="{2CECC01D-3D2C-4357-A914-3101187461D1}"/>
              </a:ext>
            </a:extLst>
          </p:cNvPr>
          <p:cNvSpPr>
            <a:spLocks noGrp="1"/>
          </p:cNvSpPr>
          <p:nvPr>
            <p:ph type="body" sz="quarter" idx="12"/>
          </p:nvPr>
        </p:nvSpPr>
        <p:spPr>
          <a:xfrm>
            <a:off x="846163" y="3827991"/>
            <a:ext cx="7070171" cy="797983"/>
          </a:xfrm>
        </p:spPr>
        <p:txBody>
          <a:bodyPr/>
          <a:lstStyle>
            <a:lvl1pPr>
              <a:defRPr sz="3200" b="0">
                <a:solidFill>
                  <a:schemeClr val="bg1"/>
                </a:solidFill>
                <a:latin typeface="Arial Narrow" panose="020B0606020202030204" pitchFamily="34" charset="0"/>
              </a:defRPr>
            </a:lvl1pPr>
          </a:lstStyle>
          <a:p>
            <a:pPr lvl="0"/>
            <a:r>
              <a:rPr lang="en-US" dirty="0"/>
              <a:t>Click to edit Master text styles</a:t>
            </a:r>
          </a:p>
        </p:txBody>
      </p:sp>
      <p:sp>
        <p:nvSpPr>
          <p:cNvPr id="3" name="Text Placeholder 2">
            <a:extLst>
              <a:ext uri="{FF2B5EF4-FFF2-40B4-BE49-F238E27FC236}">
                <a16:creationId xmlns:a16="http://schemas.microsoft.com/office/drawing/2014/main" id="{9710F37C-3834-4749-96C3-7E08ECB68E01}"/>
              </a:ext>
            </a:extLst>
          </p:cNvPr>
          <p:cNvSpPr>
            <a:spLocks noGrp="1"/>
          </p:cNvSpPr>
          <p:nvPr>
            <p:ph type="body" sz="quarter" idx="16"/>
          </p:nvPr>
        </p:nvSpPr>
        <p:spPr>
          <a:xfrm>
            <a:off x="846163" y="480527"/>
            <a:ext cx="7070171" cy="774700"/>
          </a:xfrm>
        </p:spPr>
        <p:txBody>
          <a:bodyPr anchor="b"/>
          <a:lstStyle>
            <a:lvl1pPr>
              <a:defRPr sz="3200" b="0">
                <a:solidFill>
                  <a:schemeClr val="bg1"/>
                </a:solidFill>
                <a:latin typeface="Arial Narrow" panose="020B0606020202030204" pitchFamily="34" charset="0"/>
              </a:defRPr>
            </a:lvl1pPr>
          </a:lstStyle>
          <a:p>
            <a:pPr lvl="0"/>
            <a:r>
              <a:rPr lang="en-US" dirty="0"/>
              <a:t>Click to edit Master text styles</a:t>
            </a:r>
          </a:p>
        </p:txBody>
      </p:sp>
      <p:pic>
        <p:nvPicPr>
          <p:cNvPr id="13" name="Picture 12" descr="Text&#10;&#10;Description automatically generated">
            <a:extLst>
              <a:ext uri="{FF2B5EF4-FFF2-40B4-BE49-F238E27FC236}">
                <a16:creationId xmlns:a16="http://schemas.microsoft.com/office/drawing/2014/main" id="{632EA13C-C328-47DA-B407-DB714AB069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7652" y="4905823"/>
            <a:ext cx="2426539" cy="1175387"/>
          </a:xfrm>
          <a:prstGeom prst="rect">
            <a:avLst/>
          </a:prstGeom>
        </p:spPr>
      </p:pic>
      <p:sp>
        <p:nvSpPr>
          <p:cNvPr id="9" name="Text Placeholder 5">
            <a:extLst>
              <a:ext uri="{FF2B5EF4-FFF2-40B4-BE49-F238E27FC236}">
                <a16:creationId xmlns:a16="http://schemas.microsoft.com/office/drawing/2014/main" id="{2DBAE61D-65DB-4A41-8D3D-0B84E883381D}"/>
              </a:ext>
            </a:extLst>
          </p:cNvPr>
          <p:cNvSpPr>
            <a:spLocks noGrp="1"/>
          </p:cNvSpPr>
          <p:nvPr>
            <p:ph type="body" sz="quarter" idx="15"/>
          </p:nvPr>
        </p:nvSpPr>
        <p:spPr>
          <a:xfrm>
            <a:off x="846161" y="738653"/>
            <a:ext cx="7069539" cy="2973105"/>
          </a:xfrm>
        </p:spPr>
        <p:txBody>
          <a:bodyPr anchor="b"/>
          <a:lstStyle>
            <a:lvl1pPr>
              <a:lnSpc>
                <a:spcPct val="90000"/>
              </a:lnSpc>
              <a:defRPr sz="7200" b="1" spc="0">
                <a:solidFill>
                  <a:schemeClr val="bg1"/>
                </a:solidFill>
                <a:latin typeface="Arial Narrow" panose="020B0606020202030204" pitchFamily="34" charset="0"/>
              </a:defRPr>
            </a:lvl1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9EB0F0A2-9496-4AB3-A0F4-E409E595CEF9}"/>
              </a:ext>
            </a:extLst>
          </p:cNvPr>
          <p:cNvCxnSpPr>
            <a:cxnSpLocks/>
          </p:cNvCxnSpPr>
          <p:nvPr userDrawn="1"/>
        </p:nvCxnSpPr>
        <p:spPr bwMode="gray">
          <a:xfrm>
            <a:off x="867364" y="1392849"/>
            <a:ext cx="2356827" cy="0"/>
          </a:xfrm>
          <a:prstGeom prst="line">
            <a:avLst/>
          </a:prstGeom>
          <a:ln w="57150" cap="sq">
            <a:solidFill>
              <a:schemeClr val="tx2"/>
            </a:solidFill>
            <a:prstDash val="solid"/>
            <a:miter lim="800000"/>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49404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196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accent6"/>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552192-0FF7-409C-9480-03919593009B}"/>
              </a:ext>
            </a:extLst>
          </p:cNvPr>
          <p:cNvSpPr>
            <a:spLocks noGrp="1"/>
          </p:cNvSpPr>
          <p:nvPr>
            <p:ph type="pic" sz="quarter" idx="13"/>
          </p:nvPr>
        </p:nvSpPr>
        <p:spPr>
          <a:xfrm>
            <a:off x="0" y="-1"/>
            <a:ext cx="12192000" cy="4423833"/>
          </a:xfrm>
          <a:solidFill>
            <a:schemeClr val="bg1">
              <a:lumMod val="85000"/>
            </a:schemeClr>
          </a:solidFill>
        </p:spPr>
        <p:txBody>
          <a:bodyPr anchor="ctr"/>
          <a:lstStyle>
            <a:lvl1pPr algn="ctr">
              <a:defRPr/>
            </a:lvl1pPr>
          </a:lstStyle>
          <a:p>
            <a:endParaRPr lang="en-US" dirty="0"/>
          </a:p>
        </p:txBody>
      </p:sp>
      <p:sp>
        <p:nvSpPr>
          <p:cNvPr id="6" name="Text Placeholder 5">
            <a:extLst>
              <a:ext uri="{FF2B5EF4-FFF2-40B4-BE49-F238E27FC236}">
                <a16:creationId xmlns:a16="http://schemas.microsoft.com/office/drawing/2014/main" id="{7569A0C5-4933-4C17-B28E-71F2772CA3A9}"/>
              </a:ext>
            </a:extLst>
          </p:cNvPr>
          <p:cNvSpPr>
            <a:spLocks noGrp="1"/>
          </p:cNvSpPr>
          <p:nvPr>
            <p:ph type="body" sz="quarter" idx="11"/>
          </p:nvPr>
        </p:nvSpPr>
        <p:spPr>
          <a:xfrm>
            <a:off x="2838590" y="4395923"/>
            <a:ext cx="6432997" cy="1271552"/>
          </a:xfrm>
        </p:spPr>
        <p:txBody>
          <a:bodyPr anchor="b"/>
          <a:lstStyle>
            <a:lvl1pPr>
              <a:lnSpc>
                <a:spcPct val="90000"/>
              </a:lnSpc>
              <a:spcAft>
                <a:spcPts val="0"/>
              </a:spcAft>
              <a:defRPr sz="3733" b="1" spc="0">
                <a:solidFill>
                  <a:schemeClr val="bg1"/>
                </a:solidFill>
                <a:latin typeface="Arial Narrow" panose="020B0606020202030204" pitchFamily="34" charset="0"/>
              </a:defRPr>
            </a:lvl1pPr>
          </a:lstStyle>
          <a:p>
            <a:pPr lvl="0"/>
            <a:r>
              <a:rPr lang="en-US" dirty="0"/>
              <a:t>Click to edit Master text styles</a:t>
            </a:r>
          </a:p>
        </p:txBody>
      </p:sp>
      <p:sp>
        <p:nvSpPr>
          <p:cNvPr id="11" name="Text Placeholder 10">
            <a:extLst>
              <a:ext uri="{FF2B5EF4-FFF2-40B4-BE49-F238E27FC236}">
                <a16:creationId xmlns:a16="http://schemas.microsoft.com/office/drawing/2014/main" id="{2CECC01D-3D2C-4357-A914-3101187461D1}"/>
              </a:ext>
            </a:extLst>
          </p:cNvPr>
          <p:cNvSpPr>
            <a:spLocks noGrp="1"/>
          </p:cNvSpPr>
          <p:nvPr>
            <p:ph type="body" sz="quarter" idx="12"/>
          </p:nvPr>
        </p:nvSpPr>
        <p:spPr>
          <a:xfrm>
            <a:off x="2838591" y="5787857"/>
            <a:ext cx="6432997" cy="797983"/>
          </a:xfrm>
        </p:spPr>
        <p:txBody>
          <a:bodyPr/>
          <a:lstStyle>
            <a:lvl1pPr>
              <a:defRPr sz="3200" b="0">
                <a:solidFill>
                  <a:schemeClr val="bg1"/>
                </a:solidFill>
                <a:latin typeface="Arial Narrow" panose="020B0606020202030204" pitchFamily="34" charset="0"/>
              </a:defRPr>
            </a:lvl1pPr>
          </a:lstStyle>
          <a:p>
            <a:pPr lvl="0"/>
            <a:r>
              <a:rPr lang="en-US" dirty="0"/>
              <a:t>Click to edit Master text styles</a:t>
            </a:r>
          </a:p>
        </p:txBody>
      </p:sp>
      <p:pic>
        <p:nvPicPr>
          <p:cNvPr id="13" name="Picture 12" descr="Text&#10;&#10;Description automatically generated">
            <a:extLst>
              <a:ext uri="{FF2B5EF4-FFF2-40B4-BE49-F238E27FC236}">
                <a16:creationId xmlns:a16="http://schemas.microsoft.com/office/drawing/2014/main" id="{632EA13C-C328-47DA-B407-DB714AB069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75072" y="5314288"/>
            <a:ext cx="2625069" cy="1271552"/>
          </a:xfrm>
          <a:prstGeom prst="rect">
            <a:avLst/>
          </a:prstGeom>
        </p:spPr>
      </p:pic>
      <p:pic>
        <p:nvPicPr>
          <p:cNvPr id="12" name="Graphic 11">
            <a:extLst>
              <a:ext uri="{FF2B5EF4-FFF2-40B4-BE49-F238E27FC236}">
                <a16:creationId xmlns:a16="http://schemas.microsoft.com/office/drawing/2014/main" id="{5D6502AB-2F4D-417A-AAAF-6147F166FAA4}"/>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12231" t="13118" b="13984"/>
          <a:stretch/>
        </p:blipFill>
        <p:spPr>
          <a:xfrm>
            <a:off x="-1" y="4423832"/>
            <a:ext cx="2838591" cy="2434168"/>
          </a:xfrm>
          <a:prstGeom prst="rect">
            <a:avLst/>
          </a:prstGeom>
        </p:spPr>
      </p:pic>
    </p:spTree>
    <p:extLst>
      <p:ext uri="{BB962C8B-B14F-4D97-AF65-F5344CB8AC3E}">
        <p14:creationId xmlns:p14="http://schemas.microsoft.com/office/powerpoint/2010/main" val="10597298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196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4" name="Picture 3" descr="A close up of a game controller&#10;&#10;Description automatically generated with low confidence">
            <a:extLst>
              <a:ext uri="{FF2B5EF4-FFF2-40B4-BE49-F238E27FC236}">
                <a16:creationId xmlns:a16="http://schemas.microsoft.com/office/drawing/2014/main" id="{D70F33FD-B1CE-4325-B8FA-EC7D964E7120}"/>
              </a:ext>
            </a:extLst>
          </p:cNvPr>
          <p:cNvPicPr>
            <a:picLocks noChangeAspect="1"/>
          </p:cNvPicPr>
          <p:nvPr userDrawn="1"/>
        </p:nvPicPr>
        <p:blipFill rotWithShape="1">
          <a:blip r:embed="rId2"/>
          <a:srcRect l="14517" r="15208" b="74"/>
          <a:stretch/>
        </p:blipFill>
        <p:spPr>
          <a:xfrm>
            <a:off x="1" y="0"/>
            <a:ext cx="12210196" cy="6858000"/>
          </a:xfrm>
          <a:prstGeom prst="rect">
            <a:avLst/>
          </a:prstGeom>
        </p:spPr>
      </p:pic>
      <p:sp>
        <p:nvSpPr>
          <p:cNvPr id="6" name="Text Placeholder 5">
            <a:extLst>
              <a:ext uri="{FF2B5EF4-FFF2-40B4-BE49-F238E27FC236}">
                <a16:creationId xmlns:a16="http://schemas.microsoft.com/office/drawing/2014/main" id="{7569A0C5-4933-4C17-B28E-71F2772CA3A9}"/>
              </a:ext>
            </a:extLst>
          </p:cNvPr>
          <p:cNvSpPr>
            <a:spLocks noGrp="1"/>
          </p:cNvSpPr>
          <p:nvPr>
            <p:ph type="body" sz="quarter" idx="11" hasCustomPrompt="1"/>
          </p:nvPr>
        </p:nvSpPr>
        <p:spPr>
          <a:xfrm>
            <a:off x="667908" y="210134"/>
            <a:ext cx="9174685" cy="1310180"/>
          </a:xfrm>
        </p:spPr>
        <p:txBody>
          <a:bodyPr anchor="b"/>
          <a:lstStyle>
            <a:lvl1pPr>
              <a:lnSpc>
                <a:spcPct val="90000"/>
              </a:lnSpc>
              <a:spcAft>
                <a:spcPts val="0"/>
              </a:spcAft>
              <a:defRPr sz="4800" b="1" spc="0">
                <a:solidFill>
                  <a:schemeClr val="bg1"/>
                </a:solidFill>
                <a:latin typeface="+mj-lt"/>
              </a:defRPr>
            </a:lvl1pPr>
          </a:lstStyle>
          <a:p>
            <a:pPr lvl="0"/>
            <a:r>
              <a:rPr lang="en-US" dirty="0"/>
              <a:t>Click to edit text styles</a:t>
            </a:r>
          </a:p>
        </p:txBody>
      </p:sp>
      <p:sp>
        <p:nvSpPr>
          <p:cNvPr id="10" name="Text Placeholder 9">
            <a:extLst>
              <a:ext uri="{FF2B5EF4-FFF2-40B4-BE49-F238E27FC236}">
                <a16:creationId xmlns:a16="http://schemas.microsoft.com/office/drawing/2014/main" id="{996BC93C-F5E3-4B23-A2D6-009BCF225ED4}"/>
              </a:ext>
            </a:extLst>
          </p:cNvPr>
          <p:cNvSpPr>
            <a:spLocks noGrp="1"/>
          </p:cNvSpPr>
          <p:nvPr>
            <p:ph type="body" sz="quarter" idx="12"/>
          </p:nvPr>
        </p:nvSpPr>
        <p:spPr>
          <a:xfrm>
            <a:off x="668866" y="2173158"/>
            <a:ext cx="6879572" cy="2012951"/>
          </a:xfrm>
        </p:spPr>
        <p:txBody>
          <a:bodyPr/>
          <a:lstStyle>
            <a:lvl1pPr>
              <a:spcAft>
                <a:spcPts val="400"/>
              </a:spcAft>
              <a:defRPr sz="3733">
                <a:solidFill>
                  <a:schemeClr val="bg1"/>
                </a:solidFill>
              </a:defRPr>
            </a:lvl1pPr>
            <a:lvl2pPr marL="232828" indent="-232828">
              <a:spcAft>
                <a:spcPts val="400"/>
              </a:spcAft>
              <a:defRPr>
                <a:solidFill>
                  <a:schemeClr val="bg1"/>
                </a:solidFill>
              </a:defRPr>
            </a:lvl2pPr>
            <a:lvl3pPr marL="232828" indent="-232828">
              <a:spcAft>
                <a:spcPts val="400"/>
              </a:spcAft>
              <a:defRPr>
                <a:solidFill>
                  <a:schemeClr val="bg1"/>
                </a:solidFill>
              </a:defRPr>
            </a:lvl3pPr>
            <a:lvl4pPr marL="232828" indent="-232828">
              <a:spcAft>
                <a:spcPts val="400"/>
              </a:spcAft>
              <a:defRPr>
                <a:solidFill>
                  <a:schemeClr val="bg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Placeholder 9">
            <a:extLst>
              <a:ext uri="{FF2B5EF4-FFF2-40B4-BE49-F238E27FC236}">
                <a16:creationId xmlns:a16="http://schemas.microsoft.com/office/drawing/2014/main" id="{AC300E5C-C048-4FF6-AC15-E869C21FA9A8}"/>
              </a:ext>
            </a:extLst>
          </p:cNvPr>
          <p:cNvSpPr>
            <a:spLocks noGrp="1"/>
          </p:cNvSpPr>
          <p:nvPr>
            <p:ph type="body" sz="quarter" idx="13"/>
          </p:nvPr>
        </p:nvSpPr>
        <p:spPr>
          <a:xfrm>
            <a:off x="668867" y="4378319"/>
            <a:ext cx="6879571" cy="2012951"/>
          </a:xfrm>
        </p:spPr>
        <p:txBody>
          <a:bodyPr/>
          <a:lstStyle>
            <a:lvl1pPr>
              <a:spcAft>
                <a:spcPts val="400"/>
              </a:spcAft>
              <a:defRPr sz="3733">
                <a:solidFill>
                  <a:schemeClr val="bg1"/>
                </a:solidFill>
              </a:defRPr>
            </a:lvl1pPr>
            <a:lvl2pPr marL="232828" indent="-232828">
              <a:spcAft>
                <a:spcPts val="400"/>
              </a:spcAft>
              <a:defRPr>
                <a:solidFill>
                  <a:schemeClr val="bg1"/>
                </a:solidFill>
              </a:defRPr>
            </a:lvl2pPr>
            <a:lvl3pPr marL="232828" indent="-232828">
              <a:spcAft>
                <a:spcPts val="400"/>
              </a:spcAft>
              <a:defRPr>
                <a:solidFill>
                  <a:schemeClr val="bg1"/>
                </a:solidFill>
              </a:defRPr>
            </a:lvl3pPr>
            <a:lvl4pPr marL="232828" indent="-232828">
              <a:spcAft>
                <a:spcPts val="400"/>
              </a:spcAft>
              <a:defRPr>
                <a:solidFill>
                  <a:schemeClr val="bg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8" name="Straight Connector 7">
            <a:extLst>
              <a:ext uri="{FF2B5EF4-FFF2-40B4-BE49-F238E27FC236}">
                <a16:creationId xmlns:a16="http://schemas.microsoft.com/office/drawing/2014/main" id="{D82BC44C-BB48-4129-817D-CDB8DB1DE1BB}"/>
              </a:ext>
            </a:extLst>
          </p:cNvPr>
          <p:cNvCxnSpPr>
            <a:cxnSpLocks/>
          </p:cNvCxnSpPr>
          <p:nvPr userDrawn="1"/>
        </p:nvCxnSpPr>
        <p:spPr bwMode="gray">
          <a:xfrm>
            <a:off x="719587" y="1690675"/>
            <a:ext cx="5986013" cy="0"/>
          </a:xfrm>
          <a:prstGeom prst="line">
            <a:avLst/>
          </a:prstGeom>
          <a:ln w="57150" cap="sq">
            <a:solidFill>
              <a:schemeClr val="tx2"/>
            </a:solidFill>
            <a:prstDash val="solid"/>
            <a:miter lim="800000"/>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04148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196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48640" y="1492286"/>
            <a:ext cx="11097261" cy="4482012"/>
          </a:xfrm>
        </p:spPr>
        <p:txBody>
          <a:bodyPr/>
          <a:lstStyle>
            <a:lvl1pPr>
              <a:spcBef>
                <a:spcPts val="0"/>
              </a:spcBef>
              <a:spcAft>
                <a:spcPts val="0"/>
              </a:spcAft>
              <a:defRPr sz="2133" b="1">
                <a:solidFill>
                  <a:schemeClr val="tx1">
                    <a:lumMod val="50000"/>
                  </a:schemeClr>
                </a:solidFill>
                <a:latin typeface="Arial" panose="020B0604020202020204" pitchFamily="34" charset="0"/>
                <a:cs typeface="Arial" panose="020B0604020202020204" pitchFamily="34" charset="0"/>
              </a:defRPr>
            </a:lvl1pPr>
            <a:lvl2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2pPr>
            <a:lvl3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3pPr>
            <a:lvl4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4pPr>
          </a:lstStyle>
          <a:p>
            <a:pPr marL="0" marR="0" lvl="0" indent="0" algn="l" defTabSz="914377" rtl="0" eaLnBrk="1" fontAlgn="auto" latinLnBrk="0" hangingPunct="1">
              <a:lnSpc>
                <a:spcPct val="100000"/>
              </a:lnSpc>
              <a:spcBef>
                <a:spcPts val="0"/>
              </a:spcBef>
              <a:spcAft>
                <a:spcPts val="800"/>
              </a:spcAft>
              <a:buClrTx/>
              <a:buSzTx/>
              <a:buFont typeface="Arial" pitchFamily="34" charset="0"/>
              <a:buNone/>
              <a:tabLst/>
              <a:defRPr/>
            </a:pPr>
            <a:r>
              <a:rPr kumimoji="0" lang="en-US" sz="2400" b="1" i="0" u="none" strike="noStrike" kern="1200" cap="none" spc="0" normalizeH="0" baseline="0" noProof="0" dirty="0">
                <a:ln>
                  <a:noFill/>
                </a:ln>
                <a:solidFill>
                  <a:srgbClr val="413C38">
                    <a:lumMod val="50000"/>
                  </a:srgbClr>
                </a:solidFill>
                <a:effectLst/>
                <a:uLnTx/>
                <a:uFillTx/>
                <a:latin typeface="Arial"/>
                <a:ea typeface="+mn-ea"/>
                <a:cs typeface="Times New Roman" pitchFamily="18" charset="0"/>
              </a:rPr>
              <a:t>Click to edit Master text styles</a:t>
            </a:r>
          </a:p>
          <a:p>
            <a:pPr marL="173034" marR="0" lvl="1" indent="-173034" algn="l" defTabSz="914377" rtl="0" eaLnBrk="1" fontAlgn="auto" latinLnBrk="0" hangingPunct="1">
              <a:lnSpc>
                <a:spcPct val="100000"/>
              </a:lnSpc>
              <a:spcBef>
                <a:spcPts val="0"/>
              </a:spcBef>
              <a:spcAft>
                <a:spcPts val="800"/>
              </a:spcAft>
              <a:buClrTx/>
              <a:buSzTx/>
              <a:buFont typeface="Arial" pitchFamily="34" charset="0"/>
              <a:buChar char="•"/>
              <a:tabLst/>
              <a:defRPr/>
            </a:pPr>
            <a:r>
              <a:rPr kumimoji="0" lang="en-US" sz="2133" b="0" i="0" u="none" strike="noStrike" kern="1200" cap="none" spc="0" normalizeH="0" baseline="0" noProof="0" dirty="0">
                <a:ln>
                  <a:noFill/>
                </a:ln>
                <a:solidFill>
                  <a:srgbClr val="413C38">
                    <a:lumMod val="50000"/>
                  </a:srgbClr>
                </a:solidFill>
                <a:effectLst/>
                <a:uLnTx/>
                <a:uFillTx/>
                <a:latin typeface="Arial"/>
                <a:ea typeface="+mn-ea"/>
                <a:cs typeface="Times New Roman" pitchFamily="18" charset="0"/>
              </a:rPr>
              <a:t>Second level</a:t>
            </a:r>
          </a:p>
          <a:p>
            <a:pPr marL="344479" marR="0" lvl="2" indent="-173034" algn="l" defTabSz="914377" rtl="0" eaLnBrk="1" fontAlgn="auto" latinLnBrk="0" hangingPunct="1">
              <a:lnSpc>
                <a:spcPct val="100000"/>
              </a:lnSpc>
              <a:spcBef>
                <a:spcPts val="0"/>
              </a:spcBef>
              <a:spcAft>
                <a:spcPts val="800"/>
              </a:spcAft>
              <a:buClrTx/>
              <a:buSzTx/>
              <a:buFont typeface="Arial" pitchFamily="34" charset="0"/>
              <a:buChar char="•"/>
              <a:tabLst/>
              <a:defRPr/>
            </a:pPr>
            <a:r>
              <a:rPr kumimoji="0" lang="en-US" sz="2133" b="0" i="0" u="none" strike="noStrike" kern="1200" cap="none" spc="0" normalizeH="0" baseline="0" noProof="0" dirty="0">
                <a:ln>
                  <a:noFill/>
                </a:ln>
                <a:solidFill>
                  <a:srgbClr val="413C38">
                    <a:lumMod val="50000"/>
                  </a:srgbClr>
                </a:solidFill>
                <a:effectLst/>
                <a:uLnTx/>
                <a:uFillTx/>
                <a:latin typeface="Arial"/>
                <a:ea typeface="+mn-ea"/>
                <a:cs typeface="Times New Roman" pitchFamily="18" charset="0"/>
              </a:rPr>
              <a:t>Third level</a:t>
            </a:r>
          </a:p>
          <a:p>
            <a:pPr marL="517512" marR="0" lvl="3" indent="-173034" algn="l" defTabSz="914377" rtl="0" eaLnBrk="1" fontAlgn="auto" latinLnBrk="0" hangingPunct="1">
              <a:lnSpc>
                <a:spcPct val="100000"/>
              </a:lnSpc>
              <a:spcBef>
                <a:spcPts val="0"/>
              </a:spcBef>
              <a:spcAft>
                <a:spcPts val="800"/>
              </a:spcAft>
              <a:buClrTx/>
              <a:buSzTx/>
              <a:buFont typeface="Arial" pitchFamily="34" charset="0"/>
              <a:buChar char="•"/>
              <a:tabLst/>
              <a:defRPr/>
            </a:pPr>
            <a:r>
              <a:rPr kumimoji="0" lang="en-US" sz="2133" b="0" i="0" u="none" strike="noStrike" kern="1200" cap="none" spc="0" normalizeH="0" baseline="0" noProof="0" dirty="0">
                <a:ln>
                  <a:noFill/>
                </a:ln>
                <a:solidFill>
                  <a:srgbClr val="413C38">
                    <a:lumMod val="50000"/>
                  </a:srgbClr>
                </a:solidFill>
                <a:effectLst/>
                <a:uLnTx/>
                <a:uFillTx/>
                <a:latin typeface="Arial"/>
                <a:ea typeface="+mn-ea"/>
                <a:cs typeface="Times New Roman" pitchFamily="18" charset="0"/>
              </a:rPr>
              <a:t>Fourth level</a:t>
            </a:r>
          </a:p>
        </p:txBody>
      </p:sp>
      <p:sp>
        <p:nvSpPr>
          <p:cNvPr id="12" name="Title 11"/>
          <p:cNvSpPr>
            <a:spLocks noGrp="1"/>
          </p:cNvSpPr>
          <p:nvPr>
            <p:ph type="title"/>
          </p:nvPr>
        </p:nvSpPr>
        <p:spPr>
          <a:xfrm>
            <a:off x="548639" y="32548"/>
            <a:ext cx="11097263" cy="1173385"/>
          </a:xfrm>
        </p:spPr>
        <p:txBody>
          <a:bodyPr wrap="square" anchor="ctr"/>
          <a:lstStyle>
            <a:lvl1pPr>
              <a:lnSpc>
                <a:spcPct val="90000"/>
              </a:lnSpc>
              <a:defRPr sz="3733"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accent6"/>
                </a:solidFill>
              </a:defRPr>
            </a:lvl1pPr>
          </a:lstStyle>
          <a:p>
            <a:fld id="{CC041753-90EA-4E44-9BB8-633978F3CCC4}" type="slidenum">
              <a:rPr lang="en-US" smtClean="0"/>
              <a:pPr/>
              <a:t>‹#›</a:t>
            </a:fld>
            <a:endParaRPr lang="en-US" dirty="0"/>
          </a:p>
        </p:txBody>
      </p:sp>
    </p:spTree>
    <p:extLst>
      <p:ext uri="{BB962C8B-B14F-4D97-AF65-F5344CB8AC3E}">
        <p14:creationId xmlns:p14="http://schemas.microsoft.com/office/powerpoint/2010/main" val="31851140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F750ED1-21DB-4452-B728-6072455B3B1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24799" y="4523874"/>
            <a:ext cx="4668252" cy="2334127"/>
          </a:xfrm>
          <a:prstGeom prst="rect">
            <a:avLst/>
          </a:prstGeom>
        </p:spPr>
      </p:pic>
      <p:sp>
        <p:nvSpPr>
          <p:cNvPr id="3" name="Content Placeholder 2"/>
          <p:cNvSpPr>
            <a:spLocks noGrp="1"/>
          </p:cNvSpPr>
          <p:nvPr>
            <p:ph sz="quarter" idx="13"/>
          </p:nvPr>
        </p:nvSpPr>
        <p:spPr>
          <a:xfrm>
            <a:off x="548640" y="1799771"/>
            <a:ext cx="11097261" cy="4482012"/>
          </a:xfrm>
        </p:spPr>
        <p:txBody>
          <a:bodyPr/>
          <a:lstStyle>
            <a:lvl1pPr>
              <a:spcBef>
                <a:spcPts val="0"/>
              </a:spcBef>
              <a:spcAft>
                <a:spcPts val="0"/>
              </a:spcAft>
              <a:defRPr sz="2133" b="1">
                <a:solidFill>
                  <a:schemeClr val="tx1">
                    <a:lumMod val="50000"/>
                  </a:schemeClr>
                </a:solidFill>
                <a:latin typeface="Arial" panose="020B0604020202020204" pitchFamily="34" charset="0"/>
                <a:cs typeface="Arial" panose="020B0604020202020204" pitchFamily="34" charset="0"/>
              </a:defRPr>
            </a:lvl1pPr>
            <a:lvl2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2pPr>
            <a:lvl3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3pPr>
            <a:lvl4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11"/>
          <p:cNvSpPr>
            <a:spLocks noGrp="1"/>
          </p:cNvSpPr>
          <p:nvPr>
            <p:ph type="title"/>
          </p:nvPr>
        </p:nvSpPr>
        <p:spPr>
          <a:xfrm>
            <a:off x="548639" y="340033"/>
            <a:ext cx="11097263" cy="1173385"/>
          </a:xfrm>
        </p:spPr>
        <p:txBody>
          <a:bodyPr wrap="square" anchor="ctr"/>
          <a:lstStyle>
            <a:lvl1pPr>
              <a:lnSpc>
                <a:spcPct val="90000"/>
              </a:lnSpc>
              <a:defRPr sz="3200"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accent6"/>
                </a:solidFill>
              </a:defRPr>
            </a:lvl1pPr>
          </a:lstStyle>
          <a:p>
            <a:fld id="{CC041753-90EA-4E44-9BB8-633978F3CCC4}" type="slidenum">
              <a:rPr lang="en-US" smtClean="0"/>
              <a:pPr/>
              <a:t>‹#›</a:t>
            </a:fld>
            <a:endParaRPr lang="en-US" dirty="0"/>
          </a:p>
        </p:txBody>
      </p:sp>
    </p:spTree>
    <p:extLst>
      <p:ext uri="{BB962C8B-B14F-4D97-AF65-F5344CB8AC3E}">
        <p14:creationId xmlns:p14="http://schemas.microsoft.com/office/powerpoint/2010/main" val="3505280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48640" y="1799771"/>
            <a:ext cx="11097261" cy="4482012"/>
          </a:xfrm>
        </p:spPr>
        <p:txBody>
          <a:bodyPr/>
          <a:lstStyle>
            <a:lvl1pPr>
              <a:spcBef>
                <a:spcPts val="0"/>
              </a:spcBef>
              <a:spcAft>
                <a:spcPts val="0"/>
              </a:spcAft>
              <a:defRPr sz="2133" b="1">
                <a:solidFill>
                  <a:schemeClr val="tx1">
                    <a:lumMod val="50000"/>
                  </a:schemeClr>
                </a:solidFill>
                <a:latin typeface="Arial" panose="020B0604020202020204" pitchFamily="34" charset="0"/>
                <a:cs typeface="Arial" panose="020B0604020202020204" pitchFamily="34" charset="0"/>
              </a:defRPr>
            </a:lvl1pPr>
            <a:lvl2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2pPr>
            <a:lvl3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3pPr>
            <a:lvl4pPr marL="226478" indent="-226478">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11"/>
          <p:cNvSpPr>
            <a:spLocks noGrp="1"/>
          </p:cNvSpPr>
          <p:nvPr>
            <p:ph type="title"/>
          </p:nvPr>
        </p:nvSpPr>
        <p:spPr>
          <a:xfrm>
            <a:off x="548639" y="340033"/>
            <a:ext cx="11097263" cy="1173385"/>
          </a:xfrm>
        </p:spPr>
        <p:txBody>
          <a:bodyPr wrap="square" anchor="ctr"/>
          <a:lstStyle>
            <a:lvl1pPr>
              <a:lnSpc>
                <a:spcPct val="90000"/>
              </a:lnSpc>
              <a:defRPr sz="3200"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accent6"/>
                </a:solidFill>
              </a:defRPr>
            </a:lvl1pPr>
          </a:lstStyle>
          <a:p>
            <a:fld id="{CC041753-90EA-4E44-9BB8-633978F3CCC4}" type="slidenum">
              <a:rPr lang="en-US" smtClean="0"/>
              <a:pPr/>
              <a:t>‹#›</a:t>
            </a:fld>
            <a:endParaRPr lang="en-US" dirty="0"/>
          </a:p>
        </p:txBody>
      </p:sp>
      <p:pic>
        <p:nvPicPr>
          <p:cNvPr id="6" name="Graphic 5">
            <a:extLst>
              <a:ext uri="{FF2B5EF4-FFF2-40B4-BE49-F238E27FC236}">
                <a16:creationId xmlns:a16="http://schemas.microsoft.com/office/drawing/2014/main" id="{A795717A-BA97-41A0-BF52-284D68B6DA0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8529" y="5542837"/>
            <a:ext cx="3711916" cy="1971464"/>
          </a:xfrm>
          <a:prstGeom prst="rect">
            <a:avLst/>
          </a:prstGeom>
        </p:spPr>
      </p:pic>
    </p:spTree>
    <p:extLst>
      <p:ext uri="{BB962C8B-B14F-4D97-AF65-F5344CB8AC3E}">
        <p14:creationId xmlns:p14="http://schemas.microsoft.com/office/powerpoint/2010/main" val="39345338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9397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0_Title and Content">
    <p:bg>
      <p:bgPr>
        <a:solidFill>
          <a:schemeClr val="tx1">
            <a:lumMod val="50000"/>
          </a:schemeClr>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F877DFB-959A-49C8-89D2-1EC1A0316694}"/>
              </a:ext>
            </a:extLst>
          </p:cNvPr>
          <p:cNvSpPr/>
          <p:nvPr userDrawn="1"/>
        </p:nvSpPr>
        <p:spPr>
          <a:xfrm>
            <a:off x="11717259" y="6381791"/>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pic>
        <p:nvPicPr>
          <p:cNvPr id="9" name="Graphic 8">
            <a:extLst>
              <a:ext uri="{FF2B5EF4-FFF2-40B4-BE49-F238E27FC236}">
                <a16:creationId xmlns:a16="http://schemas.microsoft.com/office/drawing/2014/main" id="{A45B30A6-4F22-4E3F-8F76-C2CB945D07A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8776270" y="2911170"/>
            <a:ext cx="3606799" cy="3606799"/>
          </a:xfrm>
          <a:prstGeom prst="rect">
            <a:avLst/>
          </a:prstGeom>
        </p:spPr>
      </p:pic>
      <p:sp>
        <p:nvSpPr>
          <p:cNvPr id="3" name="Content Placeholder 2"/>
          <p:cNvSpPr>
            <a:spLocks noGrp="1"/>
          </p:cNvSpPr>
          <p:nvPr>
            <p:ph sz="quarter" idx="13"/>
          </p:nvPr>
        </p:nvSpPr>
        <p:spPr>
          <a:xfrm>
            <a:off x="548640" y="1799771"/>
            <a:ext cx="11097261" cy="4482012"/>
          </a:xfrm>
        </p:spPr>
        <p:txBody>
          <a:bodyPr/>
          <a:lstStyle>
            <a:lvl1pPr>
              <a:spcBef>
                <a:spcPts val="0"/>
              </a:spcBef>
              <a:spcAft>
                <a:spcPts val="0"/>
              </a:spcAft>
              <a:defRPr sz="2133" b="1">
                <a:solidFill>
                  <a:schemeClr val="bg1"/>
                </a:solidFill>
                <a:latin typeface="Arial" panose="020B0604020202020204" pitchFamily="34" charset="0"/>
                <a:cs typeface="Arial" panose="020B0604020202020204" pitchFamily="34" charset="0"/>
              </a:defRPr>
            </a:lvl1pPr>
            <a:lvl2pPr marL="226478" indent="-226478">
              <a:spcBef>
                <a:spcPts val="0"/>
              </a:spcBef>
              <a:spcAft>
                <a:spcPts val="0"/>
              </a:spcAft>
              <a:defRPr sz="1867">
                <a:solidFill>
                  <a:schemeClr val="bg1"/>
                </a:solidFill>
                <a:latin typeface="Arial" panose="020B0604020202020204" pitchFamily="34" charset="0"/>
                <a:cs typeface="Arial" panose="020B0604020202020204" pitchFamily="34" charset="0"/>
              </a:defRPr>
            </a:lvl2pPr>
            <a:lvl3pPr marL="226478" indent="-226478">
              <a:spcBef>
                <a:spcPts val="0"/>
              </a:spcBef>
              <a:spcAft>
                <a:spcPts val="0"/>
              </a:spcAft>
              <a:defRPr sz="1867">
                <a:solidFill>
                  <a:schemeClr val="bg1"/>
                </a:solidFill>
                <a:latin typeface="Arial" panose="020B0604020202020204" pitchFamily="34" charset="0"/>
                <a:cs typeface="Arial" panose="020B0604020202020204" pitchFamily="34" charset="0"/>
              </a:defRPr>
            </a:lvl3pPr>
            <a:lvl4pPr marL="226478" indent="-226478">
              <a:spcBef>
                <a:spcPts val="0"/>
              </a:spcBef>
              <a:spcAft>
                <a:spcPts val="0"/>
              </a:spcAft>
              <a:defRPr sz="1867">
                <a:solidFill>
                  <a:schemeClr val="bg1"/>
                </a:solidFill>
                <a:latin typeface="Arial" panose="020B0604020202020204" pitchFamily="34" charset="0"/>
                <a:cs typeface="Arial" panose="020B0604020202020204"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11"/>
          <p:cNvSpPr>
            <a:spLocks noGrp="1"/>
          </p:cNvSpPr>
          <p:nvPr>
            <p:ph type="title"/>
          </p:nvPr>
        </p:nvSpPr>
        <p:spPr>
          <a:xfrm>
            <a:off x="548639" y="340033"/>
            <a:ext cx="11097263" cy="1173385"/>
          </a:xfrm>
        </p:spPr>
        <p:txBody>
          <a:bodyPr wrap="square" anchor="ctr"/>
          <a:lstStyle>
            <a:lvl1pPr>
              <a:lnSpc>
                <a:spcPct val="90000"/>
              </a:lnSpc>
              <a:defRPr sz="32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bg1"/>
                </a:solidFill>
              </a:defRPr>
            </a:lvl1pPr>
          </a:lstStyle>
          <a:p>
            <a:fld id="{CC041753-90EA-4E44-9BB8-633978F3CCC4}" type="slidenum">
              <a:rPr lang="en-US" smtClean="0"/>
              <a:pPr/>
              <a:t>‹#›</a:t>
            </a:fld>
            <a:endParaRPr lang="en-US" dirty="0"/>
          </a:p>
        </p:txBody>
      </p:sp>
      <p:sp>
        <p:nvSpPr>
          <p:cNvPr id="8" name="TextBox 7">
            <a:extLst>
              <a:ext uri="{FF2B5EF4-FFF2-40B4-BE49-F238E27FC236}">
                <a16:creationId xmlns:a16="http://schemas.microsoft.com/office/drawing/2014/main" id="{1CE0E437-4E09-417A-9325-7C40E59EFD0E}"/>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dirty="0">
              <a:solidFill>
                <a:schemeClr val="bg1"/>
              </a:solidFill>
              <a:latin typeface="+mj-lt"/>
              <a:cs typeface="Arial"/>
            </a:endParaRPr>
          </a:p>
        </p:txBody>
      </p:sp>
    </p:spTree>
    <p:extLst>
      <p:ext uri="{BB962C8B-B14F-4D97-AF65-F5344CB8AC3E}">
        <p14:creationId xmlns:p14="http://schemas.microsoft.com/office/powerpoint/2010/main" val="8977739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7_Title and Content">
    <p:bg>
      <p:bgPr>
        <a:solidFill>
          <a:schemeClr val="tx1">
            <a:lumMod val="50000"/>
          </a:schemeClr>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6397C802-6069-46B0-9D0A-AC5845ACF6DF}"/>
              </a:ext>
            </a:extLst>
          </p:cNvPr>
          <p:cNvSpPr/>
          <p:nvPr userDrawn="1"/>
        </p:nvSpPr>
        <p:spPr>
          <a:xfrm>
            <a:off x="11717259" y="6381791"/>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3" name="Content Placeholder 2"/>
          <p:cNvSpPr>
            <a:spLocks noGrp="1"/>
          </p:cNvSpPr>
          <p:nvPr>
            <p:ph sz="quarter" idx="13"/>
          </p:nvPr>
        </p:nvSpPr>
        <p:spPr>
          <a:xfrm>
            <a:off x="548640" y="1799771"/>
            <a:ext cx="11097261" cy="4482012"/>
          </a:xfrm>
        </p:spPr>
        <p:txBody>
          <a:bodyPr/>
          <a:lstStyle>
            <a:lvl1pPr>
              <a:spcBef>
                <a:spcPts val="0"/>
              </a:spcBef>
              <a:spcAft>
                <a:spcPts val="0"/>
              </a:spcAft>
              <a:defRPr sz="2133" b="1">
                <a:solidFill>
                  <a:schemeClr val="bg1"/>
                </a:solidFill>
                <a:latin typeface="Arial" panose="020B0604020202020204" pitchFamily="34" charset="0"/>
                <a:cs typeface="Arial" panose="020B0604020202020204" pitchFamily="34" charset="0"/>
              </a:defRPr>
            </a:lvl1pPr>
            <a:lvl2pPr marL="226478" indent="-226478">
              <a:spcBef>
                <a:spcPts val="0"/>
              </a:spcBef>
              <a:spcAft>
                <a:spcPts val="0"/>
              </a:spcAft>
              <a:defRPr sz="1867">
                <a:solidFill>
                  <a:schemeClr val="bg1"/>
                </a:solidFill>
                <a:latin typeface="Arial" panose="020B0604020202020204" pitchFamily="34" charset="0"/>
                <a:cs typeface="Arial" panose="020B0604020202020204" pitchFamily="34" charset="0"/>
              </a:defRPr>
            </a:lvl2pPr>
            <a:lvl3pPr marL="226478" indent="-226478">
              <a:spcBef>
                <a:spcPts val="0"/>
              </a:spcBef>
              <a:spcAft>
                <a:spcPts val="0"/>
              </a:spcAft>
              <a:defRPr sz="1867">
                <a:solidFill>
                  <a:schemeClr val="bg1"/>
                </a:solidFill>
                <a:latin typeface="Arial" panose="020B0604020202020204" pitchFamily="34" charset="0"/>
                <a:cs typeface="Arial" panose="020B0604020202020204" pitchFamily="34" charset="0"/>
              </a:defRPr>
            </a:lvl3pPr>
            <a:lvl4pPr marL="226478" indent="-226478">
              <a:spcBef>
                <a:spcPts val="0"/>
              </a:spcBef>
              <a:spcAft>
                <a:spcPts val="0"/>
              </a:spcAft>
              <a:defRPr sz="1867">
                <a:solidFill>
                  <a:schemeClr val="bg1"/>
                </a:solidFill>
                <a:latin typeface="Arial" panose="020B0604020202020204" pitchFamily="34" charset="0"/>
                <a:cs typeface="Arial" panose="020B0604020202020204"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11"/>
          <p:cNvSpPr>
            <a:spLocks noGrp="1"/>
          </p:cNvSpPr>
          <p:nvPr>
            <p:ph type="title"/>
          </p:nvPr>
        </p:nvSpPr>
        <p:spPr>
          <a:xfrm>
            <a:off x="548639" y="340033"/>
            <a:ext cx="11097263" cy="1173385"/>
          </a:xfrm>
        </p:spPr>
        <p:txBody>
          <a:bodyPr wrap="square" anchor="ctr"/>
          <a:lstStyle>
            <a:lvl1pPr>
              <a:lnSpc>
                <a:spcPct val="90000"/>
              </a:lnSpc>
              <a:defRPr sz="32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bg1"/>
                </a:solidFill>
              </a:defRPr>
            </a:lvl1pPr>
          </a:lstStyle>
          <a:p>
            <a:fld id="{CC041753-90EA-4E44-9BB8-633978F3CCC4}" type="slidenum">
              <a:rPr lang="en-US" smtClean="0"/>
              <a:pPr/>
              <a:t>‹#›</a:t>
            </a:fld>
            <a:endParaRPr lang="en-US" dirty="0"/>
          </a:p>
        </p:txBody>
      </p:sp>
      <p:sp>
        <p:nvSpPr>
          <p:cNvPr id="7" name="TextBox 6">
            <a:extLst>
              <a:ext uri="{FF2B5EF4-FFF2-40B4-BE49-F238E27FC236}">
                <a16:creationId xmlns:a16="http://schemas.microsoft.com/office/drawing/2014/main" id="{5C03D0CE-BC6A-4A04-8F39-1891657EA8DF}"/>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spTree>
    <p:extLst>
      <p:ext uri="{BB962C8B-B14F-4D97-AF65-F5344CB8AC3E}">
        <p14:creationId xmlns:p14="http://schemas.microsoft.com/office/powerpoint/2010/main" val="42006128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4E1BE6-9812-4514-94B3-BCF904A50306}"/>
              </a:ext>
            </a:extLst>
          </p:cNvPr>
          <p:cNvSpPr/>
          <p:nvPr userDrawn="1"/>
        </p:nvSpPr>
        <p:spPr>
          <a:xfrm>
            <a:off x="0" y="-25400"/>
            <a:ext cx="12192000" cy="1602317"/>
          </a:xfrm>
          <a:prstGeom prst="rect">
            <a:avLst/>
          </a:prstGeom>
          <a:solidFill>
            <a:schemeClr val="bg2">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pic>
        <p:nvPicPr>
          <p:cNvPr id="12" name="Graphic 11">
            <a:extLst>
              <a:ext uri="{FF2B5EF4-FFF2-40B4-BE49-F238E27FC236}">
                <a16:creationId xmlns:a16="http://schemas.microsoft.com/office/drawing/2014/main" id="{C5D88DD8-FDB6-4863-AEC1-99AE4A96C3F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052501" y="-250862"/>
            <a:ext cx="4388760" cy="2194379"/>
          </a:xfrm>
          <a:prstGeom prst="rect">
            <a:avLst/>
          </a:prstGeom>
        </p:spPr>
      </p:pic>
      <p:sp>
        <p:nvSpPr>
          <p:cNvPr id="2" name="Title 1"/>
          <p:cNvSpPr>
            <a:spLocks noGrp="1"/>
          </p:cNvSpPr>
          <p:nvPr>
            <p:ph type="title"/>
          </p:nvPr>
        </p:nvSpPr>
        <p:spPr>
          <a:xfrm>
            <a:off x="548642" y="341376"/>
            <a:ext cx="11094271" cy="1170432"/>
          </a:xfrm>
        </p:spPr>
        <p:txBody>
          <a:bodyPr anchor="ctr"/>
          <a:lstStyle>
            <a:lvl1pPr>
              <a:lnSpc>
                <a:spcPct val="100000"/>
              </a:lnSpc>
              <a:defRPr sz="3200">
                <a:solidFill>
                  <a:schemeClr val="accent6"/>
                </a:solidFill>
              </a:defRPr>
            </a:lvl1pPr>
          </a:lstStyle>
          <a:p>
            <a:r>
              <a:rPr lang="en-US" dirty="0"/>
              <a:t>Click to edit Master title style</a:t>
            </a:r>
          </a:p>
        </p:txBody>
      </p:sp>
      <p:sp>
        <p:nvSpPr>
          <p:cNvPr id="9" name="Slide Number Placeholder 8"/>
          <p:cNvSpPr>
            <a:spLocks noGrp="1"/>
          </p:cNvSpPr>
          <p:nvPr>
            <p:ph type="sldNum" sz="quarter" idx="10"/>
          </p:nvPr>
        </p:nvSpPr>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6" name="Content Placeholder 5"/>
          <p:cNvSpPr>
            <a:spLocks noGrp="1"/>
          </p:cNvSpPr>
          <p:nvPr>
            <p:ph sz="quarter" idx="12"/>
          </p:nvPr>
        </p:nvSpPr>
        <p:spPr>
          <a:xfrm>
            <a:off x="548639" y="1799771"/>
            <a:ext cx="5242560" cy="4482012"/>
          </a:xfrm>
        </p:spPr>
        <p:txBody>
          <a:bodyPr rIns="137160">
            <a:noAutofit/>
          </a:bodyPr>
          <a:lstStyle>
            <a:lvl1pPr>
              <a:spcBef>
                <a:spcPts val="0"/>
              </a:spcBef>
              <a:spcAft>
                <a:spcPts val="0"/>
              </a:spcAft>
              <a:defRPr sz="2133" b="1">
                <a:latin typeface="Arial" panose="020B0604020202020204" pitchFamily="34" charset="0"/>
                <a:cs typeface="Arial" panose="020B0604020202020204" pitchFamily="34" charset="0"/>
              </a:defRPr>
            </a:lvl1pPr>
            <a:lvl2pPr marL="228594" indent="-228594">
              <a:spcBef>
                <a:spcPts val="0"/>
              </a:spcBef>
              <a:spcAft>
                <a:spcPts val="0"/>
              </a:spcAft>
              <a:buClr>
                <a:schemeClr val="tx2"/>
              </a:buClr>
              <a:defRPr sz="1600">
                <a:latin typeface="+mj-lt"/>
              </a:defRPr>
            </a:lvl2pPr>
            <a:lvl3pPr marL="228594" indent="-228594">
              <a:spcBef>
                <a:spcPts val="0"/>
              </a:spcBef>
              <a:spcAft>
                <a:spcPts val="0"/>
              </a:spcAft>
              <a:buClr>
                <a:schemeClr val="tx2"/>
              </a:buClr>
              <a:defRPr sz="1600">
                <a:latin typeface="+mj-lt"/>
              </a:defRPr>
            </a:lvl3pPr>
            <a:lvl4pPr marL="228594" indent="-228594">
              <a:spcBef>
                <a:spcPts val="0"/>
              </a:spcBef>
              <a:spcAft>
                <a:spcPts val="0"/>
              </a:spcAft>
              <a:buClr>
                <a:schemeClr val="tx2"/>
              </a:buClr>
              <a:defRPr sz="1600">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ntent Placeholder 7"/>
          <p:cNvSpPr>
            <a:spLocks noGrp="1"/>
          </p:cNvSpPr>
          <p:nvPr>
            <p:ph sz="quarter" idx="13"/>
          </p:nvPr>
        </p:nvSpPr>
        <p:spPr>
          <a:xfrm>
            <a:off x="6400351" y="1792819"/>
            <a:ext cx="5242560" cy="4488965"/>
          </a:xfrm>
        </p:spPr>
        <p:txBody>
          <a:bodyPr rIns="137160">
            <a:noAutofit/>
          </a:bodyPr>
          <a:lstStyle>
            <a:lvl1pPr>
              <a:spcBef>
                <a:spcPts val="0"/>
              </a:spcBef>
              <a:spcAft>
                <a:spcPts val="0"/>
              </a:spcAft>
              <a:defRPr sz="2133" b="1">
                <a:solidFill>
                  <a:schemeClr val="tx1"/>
                </a:solidFill>
                <a:latin typeface="Arial" panose="020B0604020202020204" pitchFamily="34" charset="0"/>
                <a:cs typeface="Arial" panose="020B0604020202020204" pitchFamily="34" charset="0"/>
              </a:defRPr>
            </a:lvl1pPr>
            <a:lvl2pPr marL="228594" indent="-228594">
              <a:spcBef>
                <a:spcPts val="0"/>
              </a:spcBef>
              <a:spcAft>
                <a:spcPts val="0"/>
              </a:spcAft>
              <a:buClr>
                <a:schemeClr val="tx2"/>
              </a:buClr>
              <a:defRPr sz="1600">
                <a:solidFill>
                  <a:schemeClr val="tx1"/>
                </a:solidFill>
                <a:latin typeface="+mj-lt"/>
              </a:defRPr>
            </a:lvl2pPr>
            <a:lvl3pPr marL="228594" indent="-228594">
              <a:spcBef>
                <a:spcPts val="0"/>
              </a:spcBef>
              <a:spcAft>
                <a:spcPts val="0"/>
              </a:spcAft>
              <a:buClr>
                <a:schemeClr val="tx2"/>
              </a:buClr>
              <a:defRPr sz="1600">
                <a:solidFill>
                  <a:schemeClr val="tx1"/>
                </a:solidFill>
                <a:latin typeface="+mj-lt"/>
              </a:defRPr>
            </a:lvl3pPr>
            <a:lvl4pPr marL="228594" indent="-228594">
              <a:spcBef>
                <a:spcPts val="0"/>
              </a:spcBef>
              <a:spcAft>
                <a:spcPts val="0"/>
              </a:spcAft>
              <a:buClr>
                <a:schemeClr val="tx2"/>
              </a:buClr>
              <a:defRPr sz="1600">
                <a:solidFill>
                  <a:schemeClr val="tx1"/>
                </a:solidFill>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6667701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4" orient="horz" pos="112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4E1BE6-9812-4514-94B3-BCF904A50306}"/>
              </a:ext>
            </a:extLst>
          </p:cNvPr>
          <p:cNvSpPr/>
          <p:nvPr userDrawn="1"/>
        </p:nvSpPr>
        <p:spPr>
          <a:xfrm>
            <a:off x="0" y="-25400"/>
            <a:ext cx="12192000" cy="1602317"/>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pic>
        <p:nvPicPr>
          <p:cNvPr id="12" name="Graphic 11">
            <a:extLst>
              <a:ext uri="{FF2B5EF4-FFF2-40B4-BE49-F238E27FC236}">
                <a16:creationId xmlns:a16="http://schemas.microsoft.com/office/drawing/2014/main" id="{C5D88DD8-FDB6-4863-AEC1-99AE4A96C3F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052501" y="-250862"/>
            <a:ext cx="4388760" cy="2194379"/>
          </a:xfrm>
          <a:prstGeom prst="rect">
            <a:avLst/>
          </a:prstGeom>
        </p:spPr>
      </p:pic>
      <p:sp>
        <p:nvSpPr>
          <p:cNvPr id="2" name="Title 1"/>
          <p:cNvSpPr>
            <a:spLocks noGrp="1"/>
          </p:cNvSpPr>
          <p:nvPr>
            <p:ph type="title"/>
          </p:nvPr>
        </p:nvSpPr>
        <p:spPr>
          <a:xfrm>
            <a:off x="548642" y="341376"/>
            <a:ext cx="11094271" cy="1170432"/>
          </a:xfrm>
        </p:spPr>
        <p:txBody>
          <a:bodyPr anchor="ctr"/>
          <a:lstStyle>
            <a:lvl1pPr>
              <a:lnSpc>
                <a:spcPct val="100000"/>
              </a:lnSpc>
              <a:defRPr sz="3200">
                <a:solidFill>
                  <a:schemeClr val="bg1"/>
                </a:solidFill>
              </a:defRPr>
            </a:lvl1pPr>
          </a:lstStyle>
          <a:p>
            <a:r>
              <a:rPr lang="en-US" dirty="0"/>
              <a:t>Click to edit Master title style</a:t>
            </a:r>
          </a:p>
        </p:txBody>
      </p:sp>
      <p:sp>
        <p:nvSpPr>
          <p:cNvPr id="9" name="Slide Number Placeholder 8"/>
          <p:cNvSpPr>
            <a:spLocks noGrp="1"/>
          </p:cNvSpPr>
          <p:nvPr>
            <p:ph type="sldNum" sz="quarter" idx="10"/>
          </p:nvPr>
        </p:nvSpPr>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6" name="Content Placeholder 5"/>
          <p:cNvSpPr>
            <a:spLocks noGrp="1"/>
          </p:cNvSpPr>
          <p:nvPr>
            <p:ph sz="quarter" idx="12"/>
          </p:nvPr>
        </p:nvSpPr>
        <p:spPr>
          <a:xfrm>
            <a:off x="548639" y="1799771"/>
            <a:ext cx="5242560" cy="4482012"/>
          </a:xfrm>
        </p:spPr>
        <p:txBody>
          <a:bodyPr rIns="137160">
            <a:noAutofit/>
          </a:bodyPr>
          <a:lstStyle>
            <a:lvl1pPr>
              <a:spcBef>
                <a:spcPts val="0"/>
              </a:spcBef>
              <a:spcAft>
                <a:spcPts val="0"/>
              </a:spcAft>
              <a:defRPr sz="2133" b="1">
                <a:latin typeface="Arial" panose="020B0604020202020204" pitchFamily="34" charset="0"/>
                <a:cs typeface="Arial" panose="020B0604020202020204" pitchFamily="34" charset="0"/>
              </a:defRPr>
            </a:lvl1pPr>
            <a:lvl2pPr marL="228594" indent="-228594">
              <a:spcBef>
                <a:spcPts val="0"/>
              </a:spcBef>
              <a:spcAft>
                <a:spcPts val="0"/>
              </a:spcAft>
              <a:buClr>
                <a:schemeClr val="tx2"/>
              </a:buClr>
              <a:defRPr sz="1600">
                <a:latin typeface="+mj-lt"/>
              </a:defRPr>
            </a:lvl2pPr>
            <a:lvl3pPr marL="228594" indent="-228594">
              <a:spcBef>
                <a:spcPts val="0"/>
              </a:spcBef>
              <a:spcAft>
                <a:spcPts val="0"/>
              </a:spcAft>
              <a:buClr>
                <a:schemeClr val="tx2"/>
              </a:buClr>
              <a:defRPr sz="1600">
                <a:latin typeface="+mj-lt"/>
              </a:defRPr>
            </a:lvl3pPr>
            <a:lvl4pPr marL="228594" indent="-228594">
              <a:spcBef>
                <a:spcPts val="0"/>
              </a:spcBef>
              <a:spcAft>
                <a:spcPts val="0"/>
              </a:spcAft>
              <a:buClr>
                <a:schemeClr val="tx2"/>
              </a:buClr>
              <a:defRPr sz="1600">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ntent Placeholder 7"/>
          <p:cNvSpPr>
            <a:spLocks noGrp="1"/>
          </p:cNvSpPr>
          <p:nvPr>
            <p:ph sz="quarter" idx="13"/>
          </p:nvPr>
        </p:nvSpPr>
        <p:spPr>
          <a:xfrm>
            <a:off x="6400351" y="1792819"/>
            <a:ext cx="5242560" cy="4488965"/>
          </a:xfrm>
        </p:spPr>
        <p:txBody>
          <a:bodyPr rIns="137160">
            <a:noAutofit/>
          </a:bodyPr>
          <a:lstStyle>
            <a:lvl1pPr>
              <a:spcBef>
                <a:spcPts val="0"/>
              </a:spcBef>
              <a:spcAft>
                <a:spcPts val="0"/>
              </a:spcAft>
              <a:defRPr sz="2133" b="1">
                <a:solidFill>
                  <a:schemeClr val="tx1"/>
                </a:solidFill>
                <a:latin typeface="Arial" panose="020B0604020202020204" pitchFamily="34" charset="0"/>
                <a:cs typeface="Arial" panose="020B0604020202020204" pitchFamily="34" charset="0"/>
              </a:defRPr>
            </a:lvl1pPr>
            <a:lvl2pPr marL="228594" indent="-228594">
              <a:spcBef>
                <a:spcPts val="0"/>
              </a:spcBef>
              <a:spcAft>
                <a:spcPts val="0"/>
              </a:spcAft>
              <a:buClr>
                <a:schemeClr val="tx2"/>
              </a:buClr>
              <a:defRPr sz="1600">
                <a:solidFill>
                  <a:schemeClr val="tx1"/>
                </a:solidFill>
                <a:latin typeface="+mj-lt"/>
              </a:defRPr>
            </a:lvl2pPr>
            <a:lvl3pPr marL="228594" indent="-228594">
              <a:spcBef>
                <a:spcPts val="0"/>
              </a:spcBef>
              <a:spcAft>
                <a:spcPts val="0"/>
              </a:spcAft>
              <a:buClr>
                <a:schemeClr val="tx2"/>
              </a:buClr>
              <a:defRPr sz="1600">
                <a:solidFill>
                  <a:schemeClr val="tx1"/>
                </a:solidFill>
                <a:latin typeface="+mj-lt"/>
              </a:defRPr>
            </a:lvl3pPr>
            <a:lvl4pPr marL="228594" indent="-228594">
              <a:spcBef>
                <a:spcPts val="0"/>
              </a:spcBef>
              <a:spcAft>
                <a:spcPts val="0"/>
              </a:spcAft>
              <a:buClr>
                <a:schemeClr val="tx2"/>
              </a:buClr>
              <a:defRPr sz="1600">
                <a:solidFill>
                  <a:schemeClr val="tx1"/>
                </a:solidFill>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589404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4" orient="horz" pos="112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4E1BE6-9812-4514-94B3-BCF904A50306}"/>
              </a:ext>
            </a:extLst>
          </p:cNvPr>
          <p:cNvSpPr/>
          <p:nvPr userDrawn="1"/>
        </p:nvSpPr>
        <p:spPr>
          <a:xfrm>
            <a:off x="0" y="-25400"/>
            <a:ext cx="12192000" cy="1602317"/>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pic>
        <p:nvPicPr>
          <p:cNvPr id="12" name="Graphic 11">
            <a:extLst>
              <a:ext uri="{FF2B5EF4-FFF2-40B4-BE49-F238E27FC236}">
                <a16:creationId xmlns:a16="http://schemas.microsoft.com/office/drawing/2014/main" id="{C5D88DD8-FDB6-4863-AEC1-99AE4A96C3F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052501" y="-250862"/>
            <a:ext cx="4388760" cy="2194379"/>
          </a:xfrm>
          <a:prstGeom prst="rect">
            <a:avLst/>
          </a:prstGeom>
        </p:spPr>
      </p:pic>
      <p:sp>
        <p:nvSpPr>
          <p:cNvPr id="2" name="Title 1"/>
          <p:cNvSpPr>
            <a:spLocks noGrp="1"/>
          </p:cNvSpPr>
          <p:nvPr>
            <p:ph type="title"/>
          </p:nvPr>
        </p:nvSpPr>
        <p:spPr>
          <a:xfrm>
            <a:off x="548642" y="341376"/>
            <a:ext cx="11094271" cy="1170432"/>
          </a:xfrm>
        </p:spPr>
        <p:txBody>
          <a:bodyPr anchor="ctr"/>
          <a:lstStyle>
            <a:lvl1pPr>
              <a:lnSpc>
                <a:spcPct val="100000"/>
              </a:lnSpc>
              <a:defRPr sz="3200">
                <a:solidFill>
                  <a:schemeClr val="bg1"/>
                </a:solidFill>
              </a:defRPr>
            </a:lvl1pPr>
          </a:lstStyle>
          <a:p>
            <a:r>
              <a:rPr lang="en-US" dirty="0"/>
              <a:t>Click to edit Master title style</a:t>
            </a:r>
          </a:p>
        </p:txBody>
      </p:sp>
      <p:sp>
        <p:nvSpPr>
          <p:cNvPr id="9" name="Slide Number Placeholder 8"/>
          <p:cNvSpPr>
            <a:spLocks noGrp="1"/>
          </p:cNvSpPr>
          <p:nvPr>
            <p:ph type="sldNum" sz="quarter" idx="10"/>
          </p:nvPr>
        </p:nvSpPr>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8" name="Content Placeholder 7"/>
          <p:cNvSpPr>
            <a:spLocks noGrp="1"/>
          </p:cNvSpPr>
          <p:nvPr>
            <p:ph sz="quarter" idx="13"/>
          </p:nvPr>
        </p:nvSpPr>
        <p:spPr>
          <a:xfrm>
            <a:off x="6816841" y="1792819"/>
            <a:ext cx="4826068" cy="4488965"/>
          </a:xfrm>
        </p:spPr>
        <p:txBody>
          <a:bodyPr rIns="137160">
            <a:noAutofit/>
          </a:bodyPr>
          <a:lstStyle>
            <a:lvl1pPr>
              <a:spcBef>
                <a:spcPts val="0"/>
              </a:spcBef>
              <a:spcAft>
                <a:spcPts val="0"/>
              </a:spcAft>
              <a:defRPr sz="2133" b="1">
                <a:solidFill>
                  <a:schemeClr val="tx1"/>
                </a:solidFill>
                <a:latin typeface="Arial" panose="020B0604020202020204" pitchFamily="34" charset="0"/>
                <a:cs typeface="Arial" panose="020B0604020202020204" pitchFamily="34" charset="0"/>
              </a:defRPr>
            </a:lvl1pPr>
            <a:lvl2pPr marL="228594" indent="-228594">
              <a:spcBef>
                <a:spcPts val="0"/>
              </a:spcBef>
              <a:spcAft>
                <a:spcPts val="0"/>
              </a:spcAft>
              <a:buClr>
                <a:schemeClr val="tx1"/>
              </a:buClr>
              <a:defRPr sz="1600">
                <a:solidFill>
                  <a:schemeClr val="tx1"/>
                </a:solidFill>
                <a:latin typeface="+mj-lt"/>
              </a:defRPr>
            </a:lvl2pPr>
            <a:lvl3pPr marL="228594" indent="-228594">
              <a:spcBef>
                <a:spcPts val="0"/>
              </a:spcBef>
              <a:spcAft>
                <a:spcPts val="0"/>
              </a:spcAft>
              <a:buClr>
                <a:schemeClr val="tx1"/>
              </a:buClr>
              <a:defRPr sz="1600">
                <a:solidFill>
                  <a:schemeClr val="tx1"/>
                </a:solidFill>
                <a:latin typeface="+mj-lt"/>
              </a:defRPr>
            </a:lvl3pPr>
            <a:lvl4pPr marL="228594" indent="-228594">
              <a:spcBef>
                <a:spcPts val="0"/>
              </a:spcBef>
              <a:spcAft>
                <a:spcPts val="0"/>
              </a:spcAft>
              <a:buClr>
                <a:schemeClr val="tx1"/>
              </a:buClr>
              <a:defRPr sz="1600">
                <a:solidFill>
                  <a:schemeClr val="tx1"/>
                </a:solidFill>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Picture Placeholder 3">
            <a:extLst>
              <a:ext uri="{FF2B5EF4-FFF2-40B4-BE49-F238E27FC236}">
                <a16:creationId xmlns:a16="http://schemas.microsoft.com/office/drawing/2014/main" id="{56BD360A-92B4-4178-9443-DC2CEE3521D6}"/>
              </a:ext>
            </a:extLst>
          </p:cNvPr>
          <p:cNvSpPr>
            <a:spLocks noGrp="1"/>
          </p:cNvSpPr>
          <p:nvPr>
            <p:ph type="pic" sz="quarter" idx="14"/>
          </p:nvPr>
        </p:nvSpPr>
        <p:spPr>
          <a:xfrm>
            <a:off x="0" y="1576917"/>
            <a:ext cx="6407475" cy="5281083"/>
          </a:xfrm>
          <a:solidFill>
            <a:schemeClr val="bg1">
              <a:lumMod val="85000"/>
            </a:schemeClr>
          </a:solidFill>
        </p:spPr>
        <p:txBody>
          <a:bodyPr anchor="ctr"/>
          <a:lstStyle>
            <a:lvl1pPr algn="ctr">
              <a:defRPr/>
            </a:lvl1pPr>
          </a:lstStyle>
          <a:p>
            <a:endParaRPr lang="en-US" dirty="0"/>
          </a:p>
        </p:txBody>
      </p:sp>
    </p:spTree>
    <p:extLst>
      <p:ext uri="{BB962C8B-B14F-4D97-AF65-F5344CB8AC3E}">
        <p14:creationId xmlns:p14="http://schemas.microsoft.com/office/powerpoint/2010/main" val="23838788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4" orient="horz" pos="112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Two Content">
    <p:bg>
      <p:bgPr>
        <a:solidFill>
          <a:schemeClr val="accent6"/>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6BA03B3-E94B-4663-84FD-61A271FBC37F}"/>
              </a:ext>
            </a:extLst>
          </p:cNvPr>
          <p:cNvSpPr/>
          <p:nvPr userDrawn="1"/>
        </p:nvSpPr>
        <p:spPr>
          <a:xfrm>
            <a:off x="11717259" y="6381791"/>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p:nvPr>
        </p:nvSpPr>
        <p:spPr>
          <a:xfrm>
            <a:off x="548642" y="341376"/>
            <a:ext cx="11094271" cy="1170432"/>
          </a:xfrm>
        </p:spPr>
        <p:txBody>
          <a:bodyPr anchor="ctr"/>
          <a:lstStyle>
            <a:lvl1pPr>
              <a:lnSpc>
                <a:spcPct val="100000"/>
              </a:lnSpc>
              <a:defRPr sz="3200">
                <a:solidFill>
                  <a:schemeClr val="bg1"/>
                </a:solidFill>
              </a:defRPr>
            </a:lvl1pPr>
          </a:lstStyle>
          <a:p>
            <a:r>
              <a:rPr lang="en-US" dirty="0"/>
              <a:t>Click to edit Master title style</a:t>
            </a:r>
          </a:p>
        </p:txBody>
      </p:sp>
      <p:sp>
        <p:nvSpPr>
          <p:cNvPr id="9" name="Slide Number Placeholder 8"/>
          <p:cNvSpPr>
            <a:spLocks noGrp="1"/>
          </p:cNvSpPr>
          <p:nvPr>
            <p:ph type="sldNum" sz="quarter" idx="10"/>
          </p:nvPr>
        </p:nvSpPr>
        <p:spPr/>
        <p:txBody>
          <a:bodyPr/>
          <a:lstStyle>
            <a:lvl1pPr>
              <a:defRPr>
                <a:solidFill>
                  <a:schemeClr val="bg1"/>
                </a:solidFill>
              </a:defRPr>
            </a:lvl1pPr>
          </a:lstStyle>
          <a:p>
            <a:fld id="{CC041753-90EA-4E44-9BB8-633978F3CCC4}" type="slidenum">
              <a:rPr lang="en-US" smtClean="0"/>
              <a:pPr/>
              <a:t>‹#›</a:t>
            </a:fld>
            <a:endParaRPr lang="en-US" dirty="0"/>
          </a:p>
        </p:txBody>
      </p:sp>
      <p:sp>
        <p:nvSpPr>
          <p:cNvPr id="6" name="Content Placeholder 5"/>
          <p:cNvSpPr>
            <a:spLocks noGrp="1"/>
          </p:cNvSpPr>
          <p:nvPr>
            <p:ph sz="quarter" idx="12"/>
          </p:nvPr>
        </p:nvSpPr>
        <p:spPr>
          <a:xfrm>
            <a:off x="548639" y="1799771"/>
            <a:ext cx="5242560" cy="4482012"/>
          </a:xfrm>
        </p:spPr>
        <p:txBody>
          <a:bodyPr rIns="137160">
            <a:noAutofit/>
          </a:bodyPr>
          <a:lstStyle>
            <a:lvl1pPr>
              <a:spcBef>
                <a:spcPts val="0"/>
              </a:spcBef>
              <a:spcAft>
                <a:spcPts val="0"/>
              </a:spcAft>
              <a:defRPr sz="2133" b="1">
                <a:solidFill>
                  <a:schemeClr val="bg1"/>
                </a:solidFill>
                <a:latin typeface="Arial" panose="020B0604020202020204" pitchFamily="34" charset="0"/>
                <a:cs typeface="Arial" panose="020B0604020202020204" pitchFamily="34" charset="0"/>
              </a:defRPr>
            </a:lvl1pPr>
            <a:lvl2pPr marL="228594" indent="-228594">
              <a:spcBef>
                <a:spcPts val="0"/>
              </a:spcBef>
              <a:spcAft>
                <a:spcPts val="0"/>
              </a:spcAft>
              <a:buClr>
                <a:schemeClr val="bg1"/>
              </a:buClr>
              <a:defRPr sz="1600">
                <a:solidFill>
                  <a:schemeClr val="bg1"/>
                </a:solidFill>
                <a:latin typeface="+mj-lt"/>
              </a:defRPr>
            </a:lvl2pPr>
            <a:lvl3pPr marL="228594" indent="-228594">
              <a:spcBef>
                <a:spcPts val="0"/>
              </a:spcBef>
              <a:spcAft>
                <a:spcPts val="0"/>
              </a:spcAft>
              <a:buClr>
                <a:schemeClr val="bg1"/>
              </a:buClr>
              <a:defRPr sz="1600">
                <a:solidFill>
                  <a:schemeClr val="bg1"/>
                </a:solidFill>
                <a:latin typeface="+mj-lt"/>
              </a:defRPr>
            </a:lvl3pPr>
            <a:lvl4pPr marL="228594" indent="-228594">
              <a:spcBef>
                <a:spcPts val="0"/>
              </a:spcBef>
              <a:spcAft>
                <a:spcPts val="0"/>
              </a:spcAft>
              <a:buClr>
                <a:schemeClr val="bg1"/>
              </a:buClr>
              <a:defRPr sz="1600">
                <a:solidFill>
                  <a:schemeClr val="bg1"/>
                </a:solidFill>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ntent Placeholder 7"/>
          <p:cNvSpPr>
            <a:spLocks noGrp="1"/>
          </p:cNvSpPr>
          <p:nvPr>
            <p:ph sz="quarter" idx="13"/>
          </p:nvPr>
        </p:nvSpPr>
        <p:spPr>
          <a:xfrm>
            <a:off x="6400351" y="1792819"/>
            <a:ext cx="5242560" cy="4488965"/>
          </a:xfrm>
        </p:spPr>
        <p:txBody>
          <a:bodyPr rIns="137160">
            <a:noAutofit/>
          </a:bodyPr>
          <a:lstStyle>
            <a:lvl1pPr>
              <a:spcBef>
                <a:spcPts val="0"/>
              </a:spcBef>
              <a:spcAft>
                <a:spcPts val="0"/>
              </a:spcAft>
              <a:defRPr sz="2133" b="1">
                <a:solidFill>
                  <a:schemeClr val="bg1"/>
                </a:solidFill>
                <a:latin typeface="Arial" panose="020B0604020202020204" pitchFamily="34" charset="0"/>
                <a:cs typeface="Arial" panose="020B0604020202020204" pitchFamily="34" charset="0"/>
              </a:defRPr>
            </a:lvl1pPr>
            <a:lvl2pPr marL="228594" indent="-228594">
              <a:spcBef>
                <a:spcPts val="0"/>
              </a:spcBef>
              <a:spcAft>
                <a:spcPts val="0"/>
              </a:spcAft>
              <a:buClr>
                <a:schemeClr val="bg1"/>
              </a:buClr>
              <a:defRPr sz="1600">
                <a:solidFill>
                  <a:schemeClr val="bg1"/>
                </a:solidFill>
                <a:latin typeface="+mj-lt"/>
              </a:defRPr>
            </a:lvl2pPr>
            <a:lvl3pPr marL="228594" indent="-228594">
              <a:spcBef>
                <a:spcPts val="0"/>
              </a:spcBef>
              <a:spcAft>
                <a:spcPts val="0"/>
              </a:spcAft>
              <a:buClr>
                <a:schemeClr val="bg1"/>
              </a:buClr>
              <a:defRPr sz="1600">
                <a:solidFill>
                  <a:schemeClr val="bg1"/>
                </a:solidFill>
                <a:latin typeface="+mj-lt"/>
              </a:defRPr>
            </a:lvl3pPr>
            <a:lvl4pPr marL="228594" indent="-228594">
              <a:spcBef>
                <a:spcPts val="0"/>
              </a:spcBef>
              <a:spcAft>
                <a:spcPts val="0"/>
              </a:spcAft>
              <a:buClr>
                <a:schemeClr val="bg1"/>
              </a:buClr>
              <a:defRPr sz="1600">
                <a:solidFill>
                  <a:schemeClr val="bg1"/>
                </a:solidFill>
                <a:latin typeface="+mj-lt"/>
              </a:defRPr>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TextBox 9">
            <a:extLst>
              <a:ext uri="{FF2B5EF4-FFF2-40B4-BE49-F238E27FC236}">
                <a16:creationId xmlns:a16="http://schemas.microsoft.com/office/drawing/2014/main" id="{BCF7B721-5036-432C-BA32-06D9F17CFE54}"/>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pic>
        <p:nvPicPr>
          <p:cNvPr id="12" name="Graphic 11">
            <a:extLst>
              <a:ext uri="{FF2B5EF4-FFF2-40B4-BE49-F238E27FC236}">
                <a16:creationId xmlns:a16="http://schemas.microsoft.com/office/drawing/2014/main" id="{4F51167D-8B7E-47EB-B8CA-3850FED6DF36}"/>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8529" y="5542837"/>
            <a:ext cx="3711916" cy="1971464"/>
          </a:xfrm>
          <a:prstGeom prst="rect">
            <a:avLst/>
          </a:prstGeom>
        </p:spPr>
      </p:pic>
    </p:spTree>
    <p:extLst>
      <p:ext uri="{BB962C8B-B14F-4D97-AF65-F5344CB8AC3E}">
        <p14:creationId xmlns:p14="http://schemas.microsoft.com/office/powerpoint/2010/main" val="18376393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4" orient="horz" pos="112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a:xfrm>
            <a:off x="548642" y="341376"/>
            <a:ext cx="11094271" cy="1170432"/>
          </a:xfrm>
        </p:spPr>
        <p:txBody>
          <a:bodyPr anchor="ctr" anchorCtr="0"/>
          <a:lstStyle>
            <a:lvl1pPr>
              <a:lnSpc>
                <a:spcPct val="100000"/>
              </a:lnSpc>
              <a:defRPr sz="3200" b="1">
                <a:solidFill>
                  <a:schemeClr val="accent6"/>
                </a:solidFill>
                <a:latin typeface="+mj-lt"/>
              </a:defRPr>
            </a:lvl1pPr>
          </a:lstStyle>
          <a:p>
            <a:r>
              <a:rPr lang="en-US" dirty="0"/>
              <a:t>Click to edit Master title style</a:t>
            </a:r>
          </a:p>
        </p:txBody>
      </p:sp>
      <p:sp>
        <p:nvSpPr>
          <p:cNvPr id="4" name="Slide Number Placeholder 3"/>
          <p:cNvSpPr>
            <a:spLocks noGrp="1"/>
          </p:cNvSpPr>
          <p:nvPr>
            <p:ph type="sldNum" sz="quarter" idx="11"/>
          </p:nvPr>
        </p:nvSpPr>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6" name="Text Placeholder 5"/>
          <p:cNvSpPr>
            <a:spLocks noGrp="1"/>
          </p:cNvSpPr>
          <p:nvPr>
            <p:ph type="body" sz="quarter" idx="12" hasCustomPrompt="1"/>
          </p:nvPr>
        </p:nvSpPr>
        <p:spPr bwMode="gray">
          <a:xfrm>
            <a:off x="548639" y="1792818"/>
            <a:ext cx="3474720" cy="4488964"/>
          </a:xfrm>
        </p:spPr>
        <p:txBody>
          <a:bodyPr/>
          <a:lstStyle>
            <a:lvl1pPr marL="0" indent="0">
              <a:spcBef>
                <a:spcPts val="0"/>
              </a:spcBef>
              <a:spcAft>
                <a:spcPts val="0"/>
              </a:spcAft>
              <a:buClr>
                <a:schemeClr val="accent6"/>
              </a:buClr>
              <a:buFont typeface="Wingdings" charset="2"/>
              <a:buNone/>
              <a:defRPr sz="2133" b="1" i="0" cap="none">
                <a:solidFill>
                  <a:schemeClr val="tx1"/>
                </a:solidFill>
                <a:latin typeface="Arial" panose="020B0604020202020204" pitchFamily="34" charset="0"/>
                <a:cs typeface="Arial" panose="020B0604020202020204" pitchFamily="34" charset="0"/>
              </a:defRPr>
            </a:lvl1pPr>
            <a:lvl2pPr marL="226478" indent="-226478">
              <a:spcBef>
                <a:spcPts val="0"/>
              </a:spcBef>
              <a:spcAft>
                <a:spcPts val="0"/>
              </a:spcAft>
              <a:buFont typeface="Arial" panose="020B0604020202020204" pitchFamily="34" charset="0"/>
              <a:buChar char="•"/>
              <a:defRPr sz="1867">
                <a:solidFill>
                  <a:schemeClr val="tx1"/>
                </a:solidFill>
                <a:latin typeface="+mj-lt"/>
              </a:defRPr>
            </a:lvl2pPr>
          </a:lstStyle>
          <a:p>
            <a:pPr lvl="0"/>
            <a:r>
              <a:rPr lang="en-US" dirty="0"/>
              <a:t>Click to edit master text styles</a:t>
            </a:r>
          </a:p>
          <a:p>
            <a:pPr lvl="1"/>
            <a:r>
              <a:rPr lang="en-US" dirty="0"/>
              <a:t>Second level</a:t>
            </a:r>
          </a:p>
        </p:txBody>
      </p:sp>
      <p:sp>
        <p:nvSpPr>
          <p:cNvPr id="9" name="Text Placeholder 8"/>
          <p:cNvSpPr>
            <a:spLocks noGrp="1"/>
          </p:cNvSpPr>
          <p:nvPr>
            <p:ph type="body" sz="quarter" idx="13" hasCustomPrompt="1"/>
          </p:nvPr>
        </p:nvSpPr>
        <p:spPr bwMode="gray">
          <a:xfrm>
            <a:off x="4358620" y="1792818"/>
            <a:ext cx="3474720" cy="4471285"/>
          </a:xfrm>
        </p:spPr>
        <p:txBody>
          <a:bodyPr/>
          <a:lstStyle>
            <a:lvl1pPr marL="0" indent="0">
              <a:spcBef>
                <a:spcPts val="0"/>
              </a:spcBef>
              <a:spcAft>
                <a:spcPts val="0"/>
              </a:spcAft>
              <a:buClr>
                <a:schemeClr val="accent6"/>
              </a:buClr>
              <a:buFont typeface="Wingdings" charset="2"/>
              <a:buNone/>
              <a:defRPr sz="2133" b="1" i="0" cap="none">
                <a:latin typeface="Arial" panose="020B0604020202020204" pitchFamily="34" charset="0"/>
                <a:cs typeface="Arial" panose="020B0604020202020204" pitchFamily="34" charset="0"/>
              </a:defRPr>
            </a:lvl1pPr>
            <a:lvl2pPr marL="226478" indent="-226478">
              <a:spcBef>
                <a:spcPts val="0"/>
              </a:spcBef>
              <a:spcAft>
                <a:spcPts val="0"/>
              </a:spcAft>
              <a:buFont typeface="Arial" panose="020B0604020202020204" pitchFamily="34" charset="0"/>
              <a:buChar char="•"/>
              <a:defRPr sz="1867">
                <a:solidFill>
                  <a:srgbClr val="63666A"/>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
        <p:nvSpPr>
          <p:cNvPr id="11" name="Text Placeholder 10"/>
          <p:cNvSpPr>
            <a:spLocks noGrp="1"/>
          </p:cNvSpPr>
          <p:nvPr>
            <p:ph type="body" sz="quarter" idx="14" hasCustomPrompt="1"/>
          </p:nvPr>
        </p:nvSpPr>
        <p:spPr bwMode="gray">
          <a:xfrm>
            <a:off x="8168601" y="1792818"/>
            <a:ext cx="3474720" cy="4471285"/>
          </a:xfrm>
        </p:spPr>
        <p:txBody>
          <a:bodyPr/>
          <a:lstStyle>
            <a:lvl1pPr marL="0" indent="0">
              <a:spcBef>
                <a:spcPts val="0"/>
              </a:spcBef>
              <a:spcAft>
                <a:spcPts val="0"/>
              </a:spcAft>
              <a:buClr>
                <a:schemeClr val="accent6"/>
              </a:buClr>
              <a:buFont typeface="Wingdings" charset="2"/>
              <a:buNone/>
              <a:defRPr sz="2133" b="1" i="0" cap="none">
                <a:solidFill>
                  <a:schemeClr val="tx1"/>
                </a:solidFill>
                <a:latin typeface="Arial" panose="020B0604020202020204" pitchFamily="34" charset="0"/>
                <a:cs typeface="Arial" panose="020B0604020202020204" pitchFamily="34" charset="0"/>
              </a:defRPr>
            </a:lvl1pPr>
            <a:lvl2pPr marL="226478" indent="-226478">
              <a:spcBef>
                <a:spcPts val="0"/>
              </a:spcBef>
              <a:spcAft>
                <a:spcPts val="0"/>
              </a:spcAft>
              <a:buFont typeface="Arial" panose="020B0604020202020204" pitchFamily="34" charset="0"/>
              <a:buChar char="•"/>
              <a:defRPr sz="1867">
                <a:solidFill>
                  <a:schemeClr val="tx1"/>
                </a:solidFill>
                <a:latin typeface="+mj-lt"/>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343096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2" pos="3840">
          <p15:clr>
            <a:srgbClr val="FBAE40"/>
          </p15:clr>
        </p15:guide>
        <p15:guide id="3" orient="horz" pos="112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309B2AE-276E-41DB-9360-8EBA1B9EDE19}"/>
              </a:ext>
            </a:extLst>
          </p:cNvPr>
          <p:cNvSpPr>
            <a:spLocks noGrp="1"/>
          </p:cNvSpPr>
          <p:nvPr>
            <p:ph type="pic" sz="quarter" idx="14"/>
          </p:nvPr>
        </p:nvSpPr>
        <p:spPr>
          <a:xfrm>
            <a:off x="7030064" y="1"/>
            <a:ext cx="5161936" cy="6858000"/>
          </a:xfrm>
          <a:solidFill>
            <a:schemeClr val="bg1">
              <a:lumMod val="85000"/>
            </a:schemeClr>
          </a:solidFill>
        </p:spPr>
        <p:txBody>
          <a:bodyPr anchor="ctr"/>
          <a:lstStyle>
            <a:lvl1pPr algn="ctr">
              <a:defRPr sz="1867"/>
            </a:lvl1pPr>
          </a:lstStyle>
          <a:p>
            <a:endParaRPr lang="en-US" dirty="0"/>
          </a:p>
        </p:txBody>
      </p:sp>
      <p:sp>
        <p:nvSpPr>
          <p:cNvPr id="3" name="Content Placeholder 2"/>
          <p:cNvSpPr>
            <a:spLocks noGrp="1"/>
          </p:cNvSpPr>
          <p:nvPr>
            <p:ph sz="quarter" idx="13"/>
          </p:nvPr>
        </p:nvSpPr>
        <p:spPr>
          <a:xfrm>
            <a:off x="548640" y="1799771"/>
            <a:ext cx="6166792" cy="4482012"/>
          </a:xfrm>
        </p:spPr>
        <p:txBody>
          <a:bodyPr/>
          <a:lstStyle>
            <a:lvl1pPr>
              <a:lnSpc>
                <a:spcPct val="100000"/>
              </a:lnSpc>
              <a:spcBef>
                <a:spcPts val="0"/>
              </a:spcBef>
              <a:spcAft>
                <a:spcPts val="0"/>
              </a:spcAft>
              <a:defRPr sz="2133" b="1">
                <a:solidFill>
                  <a:schemeClr val="tx1">
                    <a:lumMod val="50000"/>
                  </a:schemeClr>
                </a:solidFill>
                <a:latin typeface="Arial" panose="020B0604020202020204" pitchFamily="34" charset="0"/>
                <a:cs typeface="Arial" panose="020B0604020202020204" pitchFamily="34" charset="0"/>
              </a:defRPr>
            </a:lvl1pPr>
            <a:lvl2pPr marL="226478" indent="-226478">
              <a:lnSpc>
                <a:spcPct val="100000"/>
              </a:lnSpc>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2pPr>
            <a:lvl3pPr marL="226478" indent="-226478">
              <a:lnSpc>
                <a:spcPct val="100000"/>
              </a:lnSpc>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3pPr>
            <a:lvl4pPr marL="226478" indent="-226478">
              <a:lnSpc>
                <a:spcPct val="100000"/>
              </a:lnSpc>
              <a:spcBef>
                <a:spcPts val="0"/>
              </a:spcBef>
              <a:spcAft>
                <a:spcPts val="0"/>
              </a:spcAft>
              <a:defRPr sz="1867">
                <a:solidFill>
                  <a:schemeClr val="tx1">
                    <a:lumMod val="50000"/>
                  </a:schemeClr>
                </a:solidFill>
                <a:latin typeface="Arial" panose="020B0604020202020204" pitchFamily="34" charset="0"/>
                <a:cs typeface="Arial" panose="020B0604020202020204"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11"/>
          <p:cNvSpPr>
            <a:spLocks noGrp="1"/>
          </p:cNvSpPr>
          <p:nvPr>
            <p:ph type="title"/>
          </p:nvPr>
        </p:nvSpPr>
        <p:spPr>
          <a:xfrm>
            <a:off x="548640" y="340033"/>
            <a:ext cx="6166793" cy="1173385"/>
          </a:xfrm>
        </p:spPr>
        <p:txBody>
          <a:bodyPr wrap="square" anchor="ctr"/>
          <a:lstStyle>
            <a:lvl1pPr>
              <a:lnSpc>
                <a:spcPct val="90000"/>
              </a:lnSpc>
              <a:defRPr sz="3200"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bg1"/>
                </a:solidFill>
              </a:defRPr>
            </a:lvl1pPr>
          </a:lstStyle>
          <a:p>
            <a:fld id="{CC041753-90EA-4E44-9BB8-633978F3CCC4}" type="slidenum">
              <a:rPr lang="en-US" smtClean="0"/>
              <a:pPr/>
              <a:t>‹#›</a:t>
            </a:fld>
            <a:endParaRPr lang="en-US" dirty="0"/>
          </a:p>
        </p:txBody>
      </p:sp>
    </p:spTree>
    <p:extLst>
      <p:ext uri="{BB962C8B-B14F-4D97-AF65-F5344CB8AC3E}">
        <p14:creationId xmlns:p14="http://schemas.microsoft.com/office/powerpoint/2010/main" val="24170469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E5D4734-9559-49A3-8D33-A0DF9EF07108}"/>
              </a:ext>
            </a:extLst>
          </p:cNvPr>
          <p:cNvSpPr>
            <a:spLocks noGrp="1"/>
          </p:cNvSpPr>
          <p:nvPr>
            <p:ph type="pic" sz="quarter" idx="18"/>
          </p:nvPr>
        </p:nvSpPr>
        <p:spPr>
          <a:xfrm>
            <a:off x="7874834" y="1"/>
            <a:ext cx="4317167" cy="6016052"/>
          </a:xfrm>
          <a:solidFill>
            <a:schemeClr val="bg1">
              <a:lumMod val="85000"/>
            </a:schemeClr>
          </a:solidFill>
        </p:spPr>
        <p:txBody>
          <a:bodyPr anchor="ctr"/>
          <a:lstStyle>
            <a:lvl1pPr algn="ctr">
              <a:defRPr sz="1867"/>
            </a:lvl1pPr>
          </a:lstStyle>
          <a:p>
            <a:endParaRPr lang="en-US" dirty="0"/>
          </a:p>
        </p:txBody>
      </p:sp>
      <p:sp>
        <p:nvSpPr>
          <p:cNvPr id="3" name="Content Placeholder 2"/>
          <p:cNvSpPr>
            <a:spLocks noGrp="1"/>
          </p:cNvSpPr>
          <p:nvPr>
            <p:ph sz="quarter" idx="13"/>
          </p:nvPr>
        </p:nvSpPr>
        <p:spPr>
          <a:xfrm>
            <a:off x="531664" y="1527794"/>
            <a:ext cx="8624387" cy="635203"/>
          </a:xfrm>
        </p:spPr>
        <p:txBody>
          <a:bodyPr/>
          <a:lstStyle>
            <a:lvl1pPr>
              <a:spcBef>
                <a:spcPts val="0"/>
              </a:spcBef>
              <a:spcAft>
                <a:spcPts val="0"/>
              </a:spcAft>
              <a:defRPr sz="1867" b="0" i="1">
                <a:solidFill>
                  <a:schemeClr val="tx1">
                    <a:lumMod val="50000"/>
                  </a:schemeClr>
                </a:solidFill>
                <a:latin typeface="Arial Narrow" panose="020B0606020202030204" pitchFamily="34" charset="0"/>
                <a:cs typeface="Arial" panose="020B0604020202020204" pitchFamily="34" charset="0"/>
              </a:defRPr>
            </a:lvl1pPr>
            <a:lvl2pPr marL="0" indent="0">
              <a:spcBef>
                <a:spcPts val="0"/>
              </a:spcBef>
              <a:spcAft>
                <a:spcPts val="0"/>
              </a:spcAft>
              <a:buNone/>
              <a:defRPr sz="1867" i="1">
                <a:solidFill>
                  <a:schemeClr val="tx1">
                    <a:lumMod val="50000"/>
                  </a:schemeClr>
                </a:solidFill>
                <a:latin typeface="Arial Narrow" panose="020B0606020202030204" pitchFamily="34" charset="0"/>
                <a:cs typeface="Arial" panose="020B0604020202020204" pitchFamily="34" charset="0"/>
              </a:defRPr>
            </a:lvl2pPr>
            <a:lvl3pPr marL="0" indent="0">
              <a:spcBef>
                <a:spcPts val="0"/>
              </a:spcBef>
              <a:spcAft>
                <a:spcPts val="0"/>
              </a:spcAft>
              <a:buNone/>
              <a:defRPr sz="1867" i="1">
                <a:solidFill>
                  <a:schemeClr val="tx1">
                    <a:lumMod val="50000"/>
                  </a:schemeClr>
                </a:solidFill>
                <a:latin typeface="Arial Narrow" panose="020B0606020202030204" pitchFamily="34" charset="0"/>
                <a:cs typeface="Arial" panose="020B0604020202020204" pitchFamily="34" charset="0"/>
              </a:defRPr>
            </a:lvl3pPr>
            <a:lvl4pPr marL="0" indent="0">
              <a:spcBef>
                <a:spcPts val="0"/>
              </a:spcBef>
              <a:spcAft>
                <a:spcPts val="0"/>
              </a:spcAft>
              <a:buNone/>
              <a:defRPr sz="1867" i="1">
                <a:solidFill>
                  <a:schemeClr val="tx1">
                    <a:lumMod val="50000"/>
                  </a:schemeClr>
                </a:solidFill>
                <a:latin typeface="Arial Narrow" panose="020B0606020202030204" pitchFamily="34" charset="0"/>
                <a:cs typeface="Arial" panose="020B0604020202020204" pitchFamily="34" charset="0"/>
              </a:defRPr>
            </a:lvl4pPr>
          </a:lstStyle>
          <a:p>
            <a:pPr lvl="0"/>
            <a:r>
              <a:rPr lang="en-US" dirty="0"/>
              <a:t>Click to edit Master text styles</a:t>
            </a:r>
          </a:p>
          <a:p>
            <a:pPr lvl="1"/>
            <a:r>
              <a:rPr lang="en-US" dirty="0"/>
              <a:t>Second level</a:t>
            </a:r>
          </a:p>
        </p:txBody>
      </p:sp>
      <p:sp>
        <p:nvSpPr>
          <p:cNvPr id="12" name="Title 11"/>
          <p:cNvSpPr>
            <a:spLocks noGrp="1"/>
          </p:cNvSpPr>
          <p:nvPr>
            <p:ph type="title"/>
          </p:nvPr>
        </p:nvSpPr>
        <p:spPr>
          <a:xfrm>
            <a:off x="548640" y="340033"/>
            <a:ext cx="7174896" cy="1173385"/>
          </a:xfrm>
        </p:spPr>
        <p:txBody>
          <a:bodyPr wrap="square" anchor="ctr"/>
          <a:lstStyle>
            <a:lvl1pPr>
              <a:lnSpc>
                <a:spcPct val="100000"/>
              </a:lnSpc>
              <a:defRPr sz="3200"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3" name="Slide Number Placeholder 12"/>
          <p:cNvSpPr>
            <a:spLocks noGrp="1"/>
          </p:cNvSpPr>
          <p:nvPr>
            <p:ph type="sldNum" sz="quarter" idx="11"/>
          </p:nvPr>
        </p:nvSpPr>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14" name="Picture Placeholder 13">
            <a:extLst>
              <a:ext uri="{FF2B5EF4-FFF2-40B4-BE49-F238E27FC236}">
                <a16:creationId xmlns:a16="http://schemas.microsoft.com/office/drawing/2014/main" id="{02A8DC84-CDF7-4F6C-93F0-DFFA528BD9FA}"/>
              </a:ext>
            </a:extLst>
          </p:cNvPr>
          <p:cNvSpPr>
            <a:spLocks noGrp="1"/>
          </p:cNvSpPr>
          <p:nvPr>
            <p:ph type="pic" sz="quarter" idx="14"/>
          </p:nvPr>
        </p:nvSpPr>
        <p:spPr>
          <a:xfrm>
            <a:off x="565532" y="4507314"/>
            <a:ext cx="1219200" cy="1621367"/>
          </a:xfrm>
          <a:solidFill>
            <a:schemeClr val="bg1">
              <a:lumMod val="85000"/>
            </a:schemeClr>
          </a:solidFill>
        </p:spPr>
        <p:txBody>
          <a:bodyPr anchor="ctr"/>
          <a:lstStyle>
            <a:lvl1pPr algn="ctr">
              <a:defRPr sz="1333"/>
            </a:lvl1pPr>
          </a:lstStyle>
          <a:p>
            <a:endParaRPr lang="en-US" dirty="0"/>
          </a:p>
        </p:txBody>
      </p:sp>
      <p:sp>
        <p:nvSpPr>
          <p:cNvPr id="16" name="Text Placeholder 15">
            <a:extLst>
              <a:ext uri="{FF2B5EF4-FFF2-40B4-BE49-F238E27FC236}">
                <a16:creationId xmlns:a16="http://schemas.microsoft.com/office/drawing/2014/main" id="{3C8201FE-1B0C-4F78-BE6A-572B22BB5AD9}"/>
              </a:ext>
            </a:extLst>
          </p:cNvPr>
          <p:cNvSpPr>
            <a:spLocks noGrp="1"/>
          </p:cNvSpPr>
          <p:nvPr>
            <p:ph type="body" sz="quarter" idx="15"/>
          </p:nvPr>
        </p:nvSpPr>
        <p:spPr>
          <a:xfrm>
            <a:off x="2144427" y="6144250"/>
            <a:ext cx="7924800" cy="533437"/>
          </a:xfrm>
        </p:spPr>
        <p:txBody>
          <a:bodyPr/>
          <a:lstStyle>
            <a:lvl1pPr algn="ctr">
              <a:defRPr sz="1600" b="0">
                <a:latin typeface="Arial Narrow" panose="020B0606020202030204" pitchFamily="34" charset="0"/>
              </a:defRPr>
            </a:lvl1pPr>
            <a:lvl2pPr marL="0" indent="0">
              <a:buNone/>
              <a:defRPr/>
            </a:lvl2pPr>
          </a:lstStyle>
          <a:p>
            <a:pPr lvl="0"/>
            <a:r>
              <a:rPr lang="en-US" dirty="0"/>
              <a:t>Click to edit Master text styles</a:t>
            </a:r>
          </a:p>
        </p:txBody>
      </p:sp>
      <p:sp>
        <p:nvSpPr>
          <p:cNvPr id="18" name="Text Placeholder 17">
            <a:extLst>
              <a:ext uri="{FF2B5EF4-FFF2-40B4-BE49-F238E27FC236}">
                <a16:creationId xmlns:a16="http://schemas.microsoft.com/office/drawing/2014/main" id="{B2108EF7-9940-4E5A-997C-FE2C8A2D8696}"/>
              </a:ext>
            </a:extLst>
          </p:cNvPr>
          <p:cNvSpPr>
            <a:spLocks noGrp="1"/>
          </p:cNvSpPr>
          <p:nvPr>
            <p:ph type="body" sz="quarter" idx="16"/>
          </p:nvPr>
        </p:nvSpPr>
        <p:spPr>
          <a:xfrm>
            <a:off x="1998133" y="4743451"/>
            <a:ext cx="5725403" cy="1178983"/>
          </a:xfrm>
        </p:spPr>
        <p:txBody>
          <a:bodyPr/>
          <a:lstStyle>
            <a:lvl1pPr>
              <a:lnSpc>
                <a:spcPct val="100000"/>
              </a:lnSpc>
              <a:spcBef>
                <a:spcPts val="0"/>
              </a:spcBef>
              <a:spcAft>
                <a:spcPts val="0"/>
              </a:spcAft>
              <a:defRPr sz="1867">
                <a:latin typeface="Arial Narrow" panose="020B0606020202030204" pitchFamily="34" charset="0"/>
              </a:defRPr>
            </a:lvl1pPr>
            <a:lvl2pPr marL="0" indent="0">
              <a:lnSpc>
                <a:spcPct val="100000"/>
              </a:lnSpc>
              <a:spcBef>
                <a:spcPts val="0"/>
              </a:spcBef>
              <a:spcAft>
                <a:spcPts val="0"/>
              </a:spcAft>
              <a:buNone/>
              <a:defRPr sz="1600" i="1">
                <a:latin typeface="Arial Narrow" panose="020B0606020202030204" pitchFamily="34" charset="0"/>
              </a:defRPr>
            </a:lvl2pPr>
            <a:lvl3pPr marL="0" indent="0">
              <a:lnSpc>
                <a:spcPct val="100000"/>
              </a:lnSpc>
              <a:spcBef>
                <a:spcPts val="0"/>
              </a:spcBef>
              <a:spcAft>
                <a:spcPts val="0"/>
              </a:spcAft>
              <a:buNone/>
              <a:defRPr sz="1600" i="1">
                <a:latin typeface="Arial Narrow" panose="020B0606020202030204" pitchFamily="34" charset="0"/>
              </a:defRPr>
            </a:lvl3pPr>
            <a:lvl4pPr marL="0" indent="0">
              <a:lnSpc>
                <a:spcPct val="100000"/>
              </a:lnSpc>
              <a:spcBef>
                <a:spcPts val="0"/>
              </a:spcBef>
              <a:spcAft>
                <a:spcPts val="0"/>
              </a:spcAft>
              <a:buNone/>
              <a:defRPr sz="1600" i="1">
                <a:latin typeface="Arial Narrow" panose="020B0606020202030204" pitchFamily="34" charset="0"/>
              </a:defRPr>
            </a:lvl4pPr>
            <a:lvl5pPr marL="0" indent="0">
              <a:lnSpc>
                <a:spcPct val="100000"/>
              </a:lnSpc>
              <a:spcBef>
                <a:spcPts val="0"/>
              </a:spcBef>
              <a:spcAft>
                <a:spcPts val="0"/>
              </a:spcAft>
              <a:buNone/>
              <a:defRPr sz="1600">
                <a:latin typeface="Arial Narrow" panose="020B06060202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able Placeholder 19">
            <a:extLst>
              <a:ext uri="{FF2B5EF4-FFF2-40B4-BE49-F238E27FC236}">
                <a16:creationId xmlns:a16="http://schemas.microsoft.com/office/drawing/2014/main" id="{F31A35A3-87AE-4C26-8D14-EA8E6241D455}"/>
              </a:ext>
            </a:extLst>
          </p:cNvPr>
          <p:cNvSpPr>
            <a:spLocks noGrp="1"/>
          </p:cNvSpPr>
          <p:nvPr>
            <p:ph type="tbl" sz="quarter" idx="17"/>
          </p:nvPr>
        </p:nvSpPr>
        <p:spPr>
          <a:xfrm>
            <a:off x="548641" y="2361193"/>
            <a:ext cx="7174895" cy="1621367"/>
          </a:xfrm>
        </p:spPr>
        <p:txBody>
          <a:bodyPr/>
          <a:lstStyle/>
          <a:p>
            <a:endParaRPr lang="en-US"/>
          </a:p>
        </p:txBody>
      </p:sp>
    </p:spTree>
    <p:extLst>
      <p:ext uri="{BB962C8B-B14F-4D97-AF65-F5344CB8AC3E}">
        <p14:creationId xmlns:p14="http://schemas.microsoft.com/office/powerpoint/2010/main" val="6711193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Section Header">
    <p:bg bwMode="gray">
      <p:bgPr>
        <a:solidFill>
          <a:schemeClr val="bg1">
            <a:alpha val="99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B8E903D-229F-4B89-9E80-56C9CB32FEF8}"/>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hasCustomPrompt="1"/>
          </p:nvPr>
        </p:nvSpPr>
        <p:spPr bwMode="gray">
          <a:xfrm>
            <a:off x="548641" y="330201"/>
            <a:ext cx="11097260" cy="3836679"/>
          </a:xfrm>
        </p:spPr>
        <p:txBody>
          <a:bodyPr anchor="b"/>
          <a:lstStyle>
            <a:lvl1pPr algn="l">
              <a:lnSpc>
                <a:spcPct val="90000"/>
              </a:lnSpc>
              <a:defRPr sz="5867" b="0" cap="none">
                <a:solidFill>
                  <a:schemeClr val="bg1">
                    <a:lumMod val="6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3" y="4247532"/>
            <a:ext cx="11101916" cy="1121133"/>
          </a:xfrm>
        </p:spPr>
        <p:txBody>
          <a:bodyPr>
            <a:noAutofit/>
          </a:bodyPr>
          <a:lstStyle>
            <a:lvl1pPr>
              <a:lnSpc>
                <a:spcPct val="100000"/>
              </a:lnSpc>
              <a:spcBef>
                <a:spcPts val="1600"/>
              </a:spcBef>
              <a:spcAft>
                <a:spcPts val="600"/>
              </a:spcAft>
              <a:defRPr sz="2667" b="1">
                <a:solidFill>
                  <a:schemeClr val="accent6">
                    <a:lumMod val="75000"/>
                  </a:schemeClr>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grpSp>
        <p:nvGrpSpPr>
          <p:cNvPr id="73" name="Graphic 45">
            <a:extLst>
              <a:ext uri="{FF2B5EF4-FFF2-40B4-BE49-F238E27FC236}">
                <a16:creationId xmlns:a16="http://schemas.microsoft.com/office/drawing/2014/main" id="{F5133E2C-5E5A-4AB3-A14A-4E3E7CC0AFAD}"/>
              </a:ext>
            </a:extLst>
          </p:cNvPr>
          <p:cNvGrpSpPr/>
          <p:nvPr userDrawn="1"/>
        </p:nvGrpSpPr>
        <p:grpSpPr>
          <a:xfrm>
            <a:off x="6234351" y="1"/>
            <a:ext cx="6113437" cy="3629852"/>
            <a:chOff x="4967589" y="66879"/>
            <a:chExt cx="4293251" cy="2549117"/>
          </a:xfrm>
        </p:grpSpPr>
        <p:sp>
          <p:nvSpPr>
            <p:cNvPr id="74" name="Freeform: Shape 73">
              <a:extLst>
                <a:ext uri="{FF2B5EF4-FFF2-40B4-BE49-F238E27FC236}">
                  <a16:creationId xmlns:a16="http://schemas.microsoft.com/office/drawing/2014/main" id="{9D0BA6F6-CED5-47D3-830B-85EFD08F86B9}"/>
                </a:ext>
              </a:extLst>
            </p:cNvPr>
            <p:cNvSpPr/>
            <p:nvPr/>
          </p:nvSpPr>
          <p:spPr>
            <a:xfrm>
              <a:off x="5413311" y="1086525"/>
              <a:ext cx="3495719" cy="943620"/>
            </a:xfrm>
            <a:custGeom>
              <a:avLst/>
              <a:gdLst>
                <a:gd name="connsiteX0" fmla="*/ 0 w 3495719"/>
                <a:gd name="connsiteY0" fmla="*/ 466593 h 943620"/>
                <a:gd name="connsiteX1" fmla="*/ 618646 w 3495719"/>
                <a:gd name="connsiteY1" fmla="*/ 943620 h 943620"/>
                <a:gd name="connsiteX2" fmla="*/ 3234845 w 3495719"/>
                <a:gd name="connsiteY2" fmla="*/ 0 h 943620"/>
                <a:gd name="connsiteX3" fmla="*/ 3495720 w 3495719"/>
                <a:gd name="connsiteY3" fmla="*/ 694672 h 943620"/>
              </a:gdLst>
              <a:ahLst/>
              <a:cxnLst>
                <a:cxn ang="0">
                  <a:pos x="connsiteX0" y="connsiteY0"/>
                </a:cxn>
                <a:cxn ang="0">
                  <a:pos x="connsiteX1" y="connsiteY1"/>
                </a:cxn>
                <a:cxn ang="0">
                  <a:pos x="connsiteX2" y="connsiteY2"/>
                </a:cxn>
                <a:cxn ang="0">
                  <a:pos x="connsiteX3" y="connsiteY3"/>
                </a:cxn>
              </a:cxnLst>
              <a:rect l="l" t="t" r="r" b="b"/>
              <a:pathLst>
                <a:path w="3495719" h="943620">
                  <a:moveTo>
                    <a:pt x="0" y="466593"/>
                  </a:moveTo>
                  <a:lnTo>
                    <a:pt x="618646" y="943620"/>
                  </a:lnTo>
                  <a:lnTo>
                    <a:pt x="3234845" y="0"/>
                  </a:lnTo>
                  <a:lnTo>
                    <a:pt x="3495720" y="694672"/>
                  </a:lnTo>
                </a:path>
              </a:pathLst>
            </a:custGeom>
            <a:noFill/>
            <a:ln w="45510" cap="flat">
              <a:solidFill>
                <a:srgbClr val="939598"/>
              </a:solidFill>
              <a:prstDash val="solid"/>
              <a:miter/>
            </a:ln>
          </p:spPr>
          <p:txBody>
            <a:bodyPr rtlCol="0" anchor="ctr"/>
            <a:lstStyle/>
            <a:p>
              <a:endParaRPr lang="en-US" sz="2489"/>
            </a:p>
          </p:txBody>
        </p:sp>
        <p:sp>
          <p:nvSpPr>
            <p:cNvPr id="75" name="Freeform: Shape 74">
              <a:extLst>
                <a:ext uri="{FF2B5EF4-FFF2-40B4-BE49-F238E27FC236}">
                  <a16:creationId xmlns:a16="http://schemas.microsoft.com/office/drawing/2014/main" id="{E7206410-C258-4CBE-A9EE-9E72321E2A3E}"/>
                </a:ext>
              </a:extLst>
            </p:cNvPr>
            <p:cNvSpPr/>
            <p:nvPr/>
          </p:nvSpPr>
          <p:spPr>
            <a:xfrm>
              <a:off x="7176824" y="713847"/>
              <a:ext cx="439760" cy="1055423"/>
            </a:xfrm>
            <a:custGeom>
              <a:avLst/>
              <a:gdLst>
                <a:gd name="connsiteX0" fmla="*/ 0 w 439760"/>
                <a:gd name="connsiteY0" fmla="*/ 0 h 1055423"/>
                <a:gd name="connsiteX1" fmla="*/ 439760 w 439760"/>
                <a:gd name="connsiteY1" fmla="*/ 0 h 1055423"/>
                <a:gd name="connsiteX2" fmla="*/ 439760 w 439760"/>
                <a:gd name="connsiteY2" fmla="*/ 1055424 h 1055423"/>
                <a:gd name="connsiteX3" fmla="*/ 0 w 439760"/>
                <a:gd name="connsiteY3" fmla="*/ 1055424 h 1055423"/>
              </a:gdLst>
              <a:ahLst/>
              <a:cxnLst>
                <a:cxn ang="0">
                  <a:pos x="connsiteX0" y="connsiteY0"/>
                </a:cxn>
                <a:cxn ang="0">
                  <a:pos x="connsiteX1" y="connsiteY1"/>
                </a:cxn>
                <a:cxn ang="0">
                  <a:pos x="connsiteX2" y="connsiteY2"/>
                </a:cxn>
                <a:cxn ang="0">
                  <a:pos x="connsiteX3" y="connsiteY3"/>
                </a:cxn>
              </a:cxnLst>
              <a:rect l="l" t="t" r="r" b="b"/>
              <a:pathLst>
                <a:path w="439760" h="1055423">
                  <a:moveTo>
                    <a:pt x="0" y="0"/>
                  </a:moveTo>
                  <a:lnTo>
                    <a:pt x="439760" y="0"/>
                  </a:lnTo>
                  <a:lnTo>
                    <a:pt x="439760" y="1055424"/>
                  </a:lnTo>
                  <a:lnTo>
                    <a:pt x="0" y="1055424"/>
                  </a:lnTo>
                  <a:close/>
                </a:path>
              </a:pathLst>
            </a:custGeom>
            <a:solidFill>
              <a:srgbClr val="FFFFFF"/>
            </a:solidFill>
            <a:ln w="14883" cap="flat">
              <a:noFill/>
              <a:prstDash val="solid"/>
              <a:miter/>
            </a:ln>
          </p:spPr>
          <p:txBody>
            <a:bodyPr rtlCol="0" anchor="ctr"/>
            <a:lstStyle/>
            <a:p>
              <a:endParaRPr lang="en-US" sz="2489"/>
            </a:p>
          </p:txBody>
        </p:sp>
        <p:sp>
          <p:nvSpPr>
            <p:cNvPr id="76" name="Freeform: Shape 75">
              <a:extLst>
                <a:ext uri="{FF2B5EF4-FFF2-40B4-BE49-F238E27FC236}">
                  <a16:creationId xmlns:a16="http://schemas.microsoft.com/office/drawing/2014/main" id="{D7364355-15A5-4C62-8F84-B7BB124C3E7C}"/>
                </a:ext>
              </a:extLst>
            </p:cNvPr>
            <p:cNvSpPr/>
            <p:nvPr/>
          </p:nvSpPr>
          <p:spPr>
            <a:xfrm>
              <a:off x="8648157" y="526018"/>
              <a:ext cx="260874" cy="560507"/>
            </a:xfrm>
            <a:custGeom>
              <a:avLst/>
              <a:gdLst>
                <a:gd name="connsiteX0" fmla="*/ 260875 w 260874"/>
                <a:gd name="connsiteY0" fmla="*/ 0 h 560507"/>
                <a:gd name="connsiteX1" fmla="*/ 0 w 260874"/>
                <a:gd name="connsiteY1" fmla="*/ 560508 h 560507"/>
              </a:gdLst>
              <a:ahLst/>
              <a:cxnLst>
                <a:cxn ang="0">
                  <a:pos x="connsiteX0" y="connsiteY0"/>
                </a:cxn>
                <a:cxn ang="0">
                  <a:pos x="connsiteX1" y="connsiteY1"/>
                </a:cxn>
              </a:cxnLst>
              <a:rect l="l" t="t" r="r" b="b"/>
              <a:pathLst>
                <a:path w="260874" h="560507">
                  <a:moveTo>
                    <a:pt x="260875" y="0"/>
                  </a:moveTo>
                  <a:lnTo>
                    <a:pt x="0" y="560508"/>
                  </a:lnTo>
                </a:path>
              </a:pathLst>
            </a:custGeom>
            <a:ln w="45510" cap="flat">
              <a:solidFill>
                <a:srgbClr val="939598"/>
              </a:solidFill>
              <a:prstDash val="solid"/>
              <a:miter/>
            </a:ln>
          </p:spPr>
          <p:txBody>
            <a:bodyPr rtlCol="0" anchor="ctr"/>
            <a:lstStyle/>
            <a:p>
              <a:endParaRPr lang="en-US" sz="2489"/>
            </a:p>
          </p:txBody>
        </p:sp>
        <p:grpSp>
          <p:nvGrpSpPr>
            <p:cNvPr id="77" name="Graphic 45">
              <a:extLst>
                <a:ext uri="{FF2B5EF4-FFF2-40B4-BE49-F238E27FC236}">
                  <a16:creationId xmlns:a16="http://schemas.microsoft.com/office/drawing/2014/main" id="{C2C8A52F-02E3-437A-B512-CFA4034B9878}"/>
                </a:ext>
              </a:extLst>
            </p:cNvPr>
            <p:cNvGrpSpPr/>
            <p:nvPr/>
          </p:nvGrpSpPr>
          <p:grpSpPr>
            <a:xfrm>
              <a:off x="6559669" y="236820"/>
              <a:ext cx="1647236" cy="2142152"/>
              <a:chOff x="6559669" y="236820"/>
              <a:chExt cx="1647236" cy="2142152"/>
            </a:xfrm>
            <a:solidFill>
              <a:schemeClr val="accent1"/>
            </a:solidFill>
          </p:grpSpPr>
          <p:sp>
            <p:nvSpPr>
              <p:cNvPr id="93" name="Freeform: Shape 92">
                <a:extLst>
                  <a:ext uri="{FF2B5EF4-FFF2-40B4-BE49-F238E27FC236}">
                    <a16:creationId xmlns:a16="http://schemas.microsoft.com/office/drawing/2014/main" id="{1A9C5EB3-DDB3-4646-8081-273A3FE11903}"/>
                  </a:ext>
                </a:extLst>
              </p:cNvPr>
              <p:cNvSpPr/>
              <p:nvPr/>
            </p:nvSpPr>
            <p:spPr>
              <a:xfrm>
                <a:off x="7768637" y="1123793"/>
                <a:ext cx="438269" cy="757281"/>
              </a:xfrm>
              <a:custGeom>
                <a:avLst/>
                <a:gdLst>
                  <a:gd name="connsiteX0" fmla="*/ 438270 w 438269"/>
                  <a:gd name="connsiteY0" fmla="*/ 0 h 757281"/>
                  <a:gd name="connsiteX1" fmla="*/ 438270 w 438269"/>
                  <a:gd name="connsiteY1" fmla="*/ 536656 h 757281"/>
                  <a:gd name="connsiteX2" fmla="*/ 219135 w 438269"/>
                  <a:gd name="connsiteY2" fmla="*/ 757282 h 757281"/>
                  <a:gd name="connsiteX3" fmla="*/ 0 w 438269"/>
                  <a:gd name="connsiteY3" fmla="*/ 536656 h 757281"/>
                  <a:gd name="connsiteX4" fmla="*/ 0 w 438269"/>
                  <a:gd name="connsiteY4" fmla="*/ 0 h 757281"/>
                  <a:gd name="connsiteX5" fmla="*/ 438270 w 438269"/>
                  <a:gd name="connsiteY5" fmla="*/ 0 h 75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757281">
                    <a:moveTo>
                      <a:pt x="438270" y="0"/>
                    </a:moveTo>
                    <a:lnTo>
                      <a:pt x="438270" y="536656"/>
                    </a:lnTo>
                    <a:cubicBezTo>
                      <a:pt x="438270" y="657404"/>
                      <a:pt x="339882" y="757282"/>
                      <a:pt x="219135" y="757282"/>
                    </a:cubicBezTo>
                    <a:cubicBezTo>
                      <a:pt x="98387" y="757282"/>
                      <a:pt x="0" y="658895"/>
                      <a:pt x="0" y="536656"/>
                    </a:cubicBezTo>
                    <a:lnTo>
                      <a:pt x="0" y="0"/>
                    </a:lnTo>
                    <a:lnTo>
                      <a:pt x="438270" y="0"/>
                    </a:lnTo>
                    <a:close/>
                  </a:path>
                </a:pathLst>
              </a:custGeom>
              <a:solidFill>
                <a:srgbClr val="EE3124"/>
              </a:solidFill>
              <a:ln w="14883" cap="flat">
                <a:noFill/>
                <a:prstDash val="solid"/>
                <a:miter/>
              </a:ln>
            </p:spPr>
            <p:txBody>
              <a:bodyPr rtlCol="0" anchor="ctr"/>
              <a:lstStyle/>
              <a:p>
                <a:endParaRPr lang="en-US" sz="2489"/>
              </a:p>
            </p:txBody>
          </p:sp>
          <p:sp>
            <p:nvSpPr>
              <p:cNvPr id="94" name="Freeform: Shape 93">
                <a:extLst>
                  <a:ext uri="{FF2B5EF4-FFF2-40B4-BE49-F238E27FC236}">
                    <a16:creationId xmlns:a16="http://schemas.microsoft.com/office/drawing/2014/main" id="{ED64A9A1-711E-4A78-9EFF-BA2AEBD04CFB}"/>
                  </a:ext>
                </a:extLst>
              </p:cNvPr>
              <p:cNvSpPr/>
              <p:nvPr/>
            </p:nvSpPr>
            <p:spPr>
              <a:xfrm>
                <a:off x="7768637" y="236820"/>
                <a:ext cx="438269" cy="1641273"/>
              </a:xfrm>
              <a:custGeom>
                <a:avLst/>
                <a:gdLst>
                  <a:gd name="connsiteX0" fmla="*/ 438270 w 438269"/>
                  <a:gd name="connsiteY0" fmla="*/ 0 h 1641273"/>
                  <a:gd name="connsiteX1" fmla="*/ 438270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70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70" y="0"/>
                    </a:moveTo>
                    <a:lnTo>
                      <a:pt x="438270" y="1422139"/>
                    </a:lnTo>
                    <a:cubicBezTo>
                      <a:pt x="438270" y="1542887"/>
                      <a:pt x="339882" y="1641274"/>
                      <a:pt x="219135" y="1641274"/>
                    </a:cubicBezTo>
                    <a:cubicBezTo>
                      <a:pt x="98387" y="1641274"/>
                      <a:pt x="0" y="1542887"/>
                      <a:pt x="0" y="1422139"/>
                    </a:cubicBezTo>
                    <a:lnTo>
                      <a:pt x="0" y="0"/>
                    </a:lnTo>
                    <a:lnTo>
                      <a:pt x="438270"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sp>
            <p:nvSpPr>
              <p:cNvPr id="95" name="Freeform: Shape 94">
                <a:extLst>
                  <a:ext uri="{FF2B5EF4-FFF2-40B4-BE49-F238E27FC236}">
                    <a16:creationId xmlns:a16="http://schemas.microsoft.com/office/drawing/2014/main" id="{BA262DF5-14AD-4520-A982-65505202BBC3}"/>
                  </a:ext>
                </a:extLst>
              </p:cNvPr>
              <p:cNvSpPr/>
              <p:nvPr/>
            </p:nvSpPr>
            <p:spPr>
              <a:xfrm>
                <a:off x="7178315" y="1781197"/>
                <a:ext cx="438269" cy="597775"/>
              </a:xfrm>
              <a:custGeom>
                <a:avLst/>
                <a:gdLst>
                  <a:gd name="connsiteX0" fmla="*/ 438269 w 438269"/>
                  <a:gd name="connsiteY0" fmla="*/ 0 h 597775"/>
                  <a:gd name="connsiteX1" fmla="*/ 438269 w 438269"/>
                  <a:gd name="connsiteY1" fmla="*/ 377150 h 597775"/>
                  <a:gd name="connsiteX2" fmla="*/ 219135 w 438269"/>
                  <a:gd name="connsiteY2" fmla="*/ 597776 h 597775"/>
                  <a:gd name="connsiteX3" fmla="*/ 0 w 438269"/>
                  <a:gd name="connsiteY3" fmla="*/ 377150 h 597775"/>
                  <a:gd name="connsiteX4" fmla="*/ 0 w 438269"/>
                  <a:gd name="connsiteY4" fmla="*/ 0 h 597775"/>
                  <a:gd name="connsiteX5" fmla="*/ 438269 w 438269"/>
                  <a:gd name="connsiteY5" fmla="*/ 0 h 59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597775">
                    <a:moveTo>
                      <a:pt x="438269" y="0"/>
                    </a:moveTo>
                    <a:lnTo>
                      <a:pt x="438269" y="377150"/>
                    </a:lnTo>
                    <a:cubicBezTo>
                      <a:pt x="438269" y="497898"/>
                      <a:pt x="339882" y="597776"/>
                      <a:pt x="219135" y="597776"/>
                    </a:cubicBezTo>
                    <a:cubicBezTo>
                      <a:pt x="98387" y="597776"/>
                      <a:pt x="0" y="499388"/>
                      <a:pt x="0" y="377150"/>
                    </a:cubicBezTo>
                    <a:lnTo>
                      <a:pt x="0" y="0"/>
                    </a:lnTo>
                    <a:lnTo>
                      <a:pt x="438269" y="0"/>
                    </a:lnTo>
                    <a:close/>
                  </a:path>
                </a:pathLst>
              </a:custGeom>
              <a:solidFill>
                <a:srgbClr val="F58765"/>
              </a:solidFill>
              <a:ln w="14883" cap="flat">
                <a:noFill/>
                <a:prstDash val="solid"/>
                <a:miter/>
              </a:ln>
            </p:spPr>
            <p:txBody>
              <a:bodyPr rtlCol="0" anchor="ctr"/>
              <a:lstStyle/>
              <a:p>
                <a:endParaRPr lang="en-US" sz="2489"/>
              </a:p>
            </p:txBody>
          </p:sp>
          <p:sp>
            <p:nvSpPr>
              <p:cNvPr id="96" name="Freeform: Shape 95">
                <a:extLst>
                  <a:ext uri="{FF2B5EF4-FFF2-40B4-BE49-F238E27FC236}">
                    <a16:creationId xmlns:a16="http://schemas.microsoft.com/office/drawing/2014/main" id="{431D80C5-FAA6-41C2-AFC5-C8AC7B9838CD}"/>
                  </a:ext>
                </a:extLst>
              </p:cNvPr>
              <p:cNvSpPr/>
              <p:nvPr/>
            </p:nvSpPr>
            <p:spPr>
              <a:xfrm>
                <a:off x="7178315" y="734717"/>
                <a:ext cx="438269" cy="1641273"/>
              </a:xfrm>
              <a:custGeom>
                <a:avLst/>
                <a:gdLst>
                  <a:gd name="connsiteX0" fmla="*/ 438269 w 438269"/>
                  <a:gd name="connsiteY0" fmla="*/ 0 h 1641273"/>
                  <a:gd name="connsiteX1" fmla="*/ 438269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69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69" y="0"/>
                    </a:moveTo>
                    <a:lnTo>
                      <a:pt x="438269" y="1422139"/>
                    </a:lnTo>
                    <a:cubicBezTo>
                      <a:pt x="438269" y="1542887"/>
                      <a:pt x="339882" y="1641274"/>
                      <a:pt x="219135" y="1641274"/>
                    </a:cubicBezTo>
                    <a:cubicBezTo>
                      <a:pt x="98387" y="1641274"/>
                      <a:pt x="0" y="1542887"/>
                      <a:pt x="0" y="1422139"/>
                    </a:cubicBezTo>
                    <a:lnTo>
                      <a:pt x="0" y="0"/>
                    </a:lnTo>
                    <a:lnTo>
                      <a:pt x="438269"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sp>
            <p:nvSpPr>
              <p:cNvPr id="97" name="Freeform: Shape 96">
                <a:extLst>
                  <a:ext uri="{FF2B5EF4-FFF2-40B4-BE49-F238E27FC236}">
                    <a16:creationId xmlns:a16="http://schemas.microsoft.com/office/drawing/2014/main" id="{5CE18170-8FDE-4963-9EFE-D7649BF413B6}"/>
                  </a:ext>
                </a:extLst>
              </p:cNvPr>
              <p:cNvSpPr/>
              <p:nvPr/>
            </p:nvSpPr>
            <p:spPr>
              <a:xfrm>
                <a:off x="6559669" y="1025406"/>
                <a:ext cx="438269" cy="1053933"/>
              </a:xfrm>
              <a:custGeom>
                <a:avLst/>
                <a:gdLst>
                  <a:gd name="connsiteX0" fmla="*/ 438269 w 438269"/>
                  <a:gd name="connsiteY0" fmla="*/ 0 h 1053933"/>
                  <a:gd name="connsiteX1" fmla="*/ 438269 w 438269"/>
                  <a:gd name="connsiteY1" fmla="*/ 833308 h 1053933"/>
                  <a:gd name="connsiteX2" fmla="*/ 219135 w 438269"/>
                  <a:gd name="connsiteY2" fmla="*/ 1053933 h 1053933"/>
                  <a:gd name="connsiteX3" fmla="*/ 0 w 438269"/>
                  <a:gd name="connsiteY3" fmla="*/ 833308 h 1053933"/>
                  <a:gd name="connsiteX4" fmla="*/ 0 w 438269"/>
                  <a:gd name="connsiteY4" fmla="*/ 0 h 1053933"/>
                  <a:gd name="connsiteX5" fmla="*/ 438269 w 438269"/>
                  <a:gd name="connsiteY5" fmla="*/ 0 h 1053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053933">
                    <a:moveTo>
                      <a:pt x="438269" y="0"/>
                    </a:moveTo>
                    <a:lnTo>
                      <a:pt x="438269" y="833308"/>
                    </a:lnTo>
                    <a:cubicBezTo>
                      <a:pt x="438269" y="954056"/>
                      <a:pt x="339882" y="1053933"/>
                      <a:pt x="219135" y="1053933"/>
                    </a:cubicBezTo>
                    <a:cubicBezTo>
                      <a:pt x="98387" y="1053933"/>
                      <a:pt x="0" y="955546"/>
                      <a:pt x="0" y="833308"/>
                    </a:cubicBezTo>
                    <a:lnTo>
                      <a:pt x="0" y="0"/>
                    </a:lnTo>
                    <a:lnTo>
                      <a:pt x="438269" y="0"/>
                    </a:lnTo>
                    <a:close/>
                  </a:path>
                </a:pathLst>
              </a:custGeom>
              <a:solidFill>
                <a:srgbClr val="F1613F"/>
              </a:solidFill>
              <a:ln w="14883" cap="flat">
                <a:noFill/>
                <a:prstDash val="solid"/>
                <a:miter/>
              </a:ln>
            </p:spPr>
            <p:txBody>
              <a:bodyPr rtlCol="0" anchor="ctr"/>
              <a:lstStyle/>
              <a:p>
                <a:endParaRPr lang="en-US" sz="2489"/>
              </a:p>
            </p:txBody>
          </p:sp>
          <p:sp>
            <p:nvSpPr>
              <p:cNvPr id="98" name="Freeform: Shape 97">
                <a:extLst>
                  <a:ext uri="{FF2B5EF4-FFF2-40B4-BE49-F238E27FC236}">
                    <a16:creationId xmlns:a16="http://schemas.microsoft.com/office/drawing/2014/main" id="{17F119FD-CF84-4752-B37D-4E74B36C75A6}"/>
                  </a:ext>
                </a:extLst>
              </p:cNvPr>
              <p:cNvSpPr/>
              <p:nvPr/>
            </p:nvSpPr>
            <p:spPr>
              <a:xfrm>
                <a:off x="6559669" y="436575"/>
                <a:ext cx="438269" cy="1641273"/>
              </a:xfrm>
              <a:custGeom>
                <a:avLst/>
                <a:gdLst>
                  <a:gd name="connsiteX0" fmla="*/ 438269 w 438269"/>
                  <a:gd name="connsiteY0" fmla="*/ 0 h 1641273"/>
                  <a:gd name="connsiteX1" fmla="*/ 438269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69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69" y="0"/>
                    </a:moveTo>
                    <a:lnTo>
                      <a:pt x="438269" y="1422139"/>
                    </a:lnTo>
                    <a:cubicBezTo>
                      <a:pt x="438269" y="1542887"/>
                      <a:pt x="339882" y="1641274"/>
                      <a:pt x="219135" y="1641274"/>
                    </a:cubicBezTo>
                    <a:cubicBezTo>
                      <a:pt x="98387" y="1641274"/>
                      <a:pt x="0" y="1542887"/>
                      <a:pt x="0" y="1422139"/>
                    </a:cubicBezTo>
                    <a:lnTo>
                      <a:pt x="0" y="0"/>
                    </a:lnTo>
                    <a:lnTo>
                      <a:pt x="438269"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grpSp>
        <p:grpSp>
          <p:nvGrpSpPr>
            <p:cNvPr id="78" name="Graphic 45">
              <a:extLst>
                <a:ext uri="{FF2B5EF4-FFF2-40B4-BE49-F238E27FC236}">
                  <a16:creationId xmlns:a16="http://schemas.microsoft.com/office/drawing/2014/main" id="{B4DEDFD3-79D5-492C-80BD-813F86D57CBC}"/>
                </a:ext>
              </a:extLst>
            </p:cNvPr>
            <p:cNvGrpSpPr/>
            <p:nvPr/>
          </p:nvGrpSpPr>
          <p:grpSpPr>
            <a:xfrm>
              <a:off x="5586234" y="602044"/>
              <a:ext cx="605229" cy="597775"/>
              <a:chOff x="5586234" y="602044"/>
              <a:chExt cx="605229" cy="597775"/>
            </a:xfrm>
            <a:solidFill>
              <a:srgbClr val="EE3124"/>
            </a:solidFill>
          </p:grpSpPr>
          <p:sp>
            <p:nvSpPr>
              <p:cNvPr id="85" name="Freeform: Shape 84">
                <a:extLst>
                  <a:ext uri="{FF2B5EF4-FFF2-40B4-BE49-F238E27FC236}">
                    <a16:creationId xmlns:a16="http://schemas.microsoft.com/office/drawing/2014/main" id="{04EF22A9-33F2-4BA5-BEDC-D17019EDC3CA}"/>
                  </a:ext>
                </a:extLst>
              </p:cNvPr>
              <p:cNvSpPr/>
              <p:nvPr/>
            </p:nvSpPr>
            <p:spPr>
              <a:xfrm>
                <a:off x="5714435" y="605025"/>
                <a:ext cx="172922" cy="299633"/>
              </a:xfrm>
              <a:custGeom>
                <a:avLst/>
                <a:gdLst>
                  <a:gd name="connsiteX0" fmla="*/ 172923 w 172922"/>
                  <a:gd name="connsiteY0" fmla="*/ 299633 h 299633"/>
                  <a:gd name="connsiteX1" fmla="*/ 0 w 172922"/>
                  <a:gd name="connsiteY1" fmla="*/ 46212 h 299633"/>
                  <a:gd name="connsiteX2" fmla="*/ 107331 w 172922"/>
                  <a:gd name="connsiteY2" fmla="*/ 0 h 299633"/>
                </a:gdLst>
                <a:ahLst/>
                <a:cxnLst>
                  <a:cxn ang="0">
                    <a:pos x="connsiteX0" y="connsiteY0"/>
                  </a:cxn>
                  <a:cxn ang="0">
                    <a:pos x="connsiteX1" y="connsiteY1"/>
                  </a:cxn>
                  <a:cxn ang="0">
                    <a:pos x="connsiteX2" y="connsiteY2"/>
                  </a:cxn>
                </a:cxnLst>
                <a:rect l="l" t="t" r="r" b="b"/>
                <a:pathLst>
                  <a:path w="172922" h="299633">
                    <a:moveTo>
                      <a:pt x="172923" y="299633"/>
                    </a:moveTo>
                    <a:lnTo>
                      <a:pt x="0" y="46212"/>
                    </a:lnTo>
                    <a:lnTo>
                      <a:pt x="107331" y="0"/>
                    </a:lnTo>
                    <a:close/>
                  </a:path>
                </a:pathLst>
              </a:custGeom>
              <a:solidFill>
                <a:srgbClr val="EE3124"/>
              </a:solidFill>
              <a:ln w="14883" cap="flat">
                <a:noFill/>
                <a:prstDash val="solid"/>
                <a:miter/>
              </a:ln>
            </p:spPr>
            <p:txBody>
              <a:bodyPr rtlCol="0" anchor="ctr"/>
              <a:lstStyle/>
              <a:p>
                <a:endParaRPr lang="en-US" sz="2489"/>
              </a:p>
            </p:txBody>
          </p:sp>
          <p:sp>
            <p:nvSpPr>
              <p:cNvPr id="86" name="Freeform: Shape 85">
                <a:extLst>
                  <a:ext uri="{FF2B5EF4-FFF2-40B4-BE49-F238E27FC236}">
                    <a16:creationId xmlns:a16="http://schemas.microsoft.com/office/drawing/2014/main" id="{AF3132AD-C0DE-4DDC-81C3-BC4591464394}"/>
                  </a:ext>
                </a:extLst>
              </p:cNvPr>
              <p:cNvSpPr/>
              <p:nvPr/>
            </p:nvSpPr>
            <p:spPr>
              <a:xfrm>
                <a:off x="5882886" y="894223"/>
                <a:ext cx="175903" cy="299633"/>
              </a:xfrm>
              <a:custGeom>
                <a:avLst/>
                <a:gdLst>
                  <a:gd name="connsiteX0" fmla="*/ 0 w 175903"/>
                  <a:gd name="connsiteY0" fmla="*/ 0 h 299633"/>
                  <a:gd name="connsiteX1" fmla="*/ 68573 w 175903"/>
                  <a:gd name="connsiteY1" fmla="*/ 299633 h 299633"/>
                  <a:gd name="connsiteX2" fmla="*/ 175904 w 175903"/>
                  <a:gd name="connsiteY2" fmla="*/ 253421 h 299633"/>
                </a:gdLst>
                <a:ahLst/>
                <a:cxnLst>
                  <a:cxn ang="0">
                    <a:pos x="connsiteX0" y="connsiteY0"/>
                  </a:cxn>
                  <a:cxn ang="0">
                    <a:pos x="connsiteX1" y="connsiteY1"/>
                  </a:cxn>
                  <a:cxn ang="0">
                    <a:pos x="connsiteX2" y="connsiteY2"/>
                  </a:cxn>
                </a:cxnLst>
                <a:rect l="l" t="t" r="r" b="b"/>
                <a:pathLst>
                  <a:path w="175903" h="299633">
                    <a:moveTo>
                      <a:pt x="0" y="0"/>
                    </a:moveTo>
                    <a:lnTo>
                      <a:pt x="68573" y="299633"/>
                    </a:lnTo>
                    <a:lnTo>
                      <a:pt x="175904" y="253421"/>
                    </a:lnTo>
                    <a:close/>
                  </a:path>
                </a:pathLst>
              </a:custGeom>
              <a:solidFill>
                <a:srgbClr val="EE3124"/>
              </a:solidFill>
              <a:ln w="14883" cap="flat">
                <a:noFill/>
                <a:prstDash val="solid"/>
                <a:miter/>
              </a:ln>
            </p:spPr>
            <p:txBody>
              <a:bodyPr rtlCol="0" anchor="ctr"/>
              <a:lstStyle/>
              <a:p>
                <a:endParaRPr lang="en-US" sz="2489"/>
              </a:p>
            </p:txBody>
          </p:sp>
          <p:sp>
            <p:nvSpPr>
              <p:cNvPr id="87" name="Freeform: Shape 86">
                <a:extLst>
                  <a:ext uri="{FF2B5EF4-FFF2-40B4-BE49-F238E27FC236}">
                    <a16:creationId xmlns:a16="http://schemas.microsoft.com/office/drawing/2014/main" id="{EA2E581C-450A-40FD-A650-5A29F94ABB9B}"/>
                  </a:ext>
                </a:extLst>
              </p:cNvPr>
              <p:cNvSpPr/>
              <p:nvPr/>
            </p:nvSpPr>
            <p:spPr>
              <a:xfrm>
                <a:off x="5891830" y="722792"/>
                <a:ext cx="299633" cy="175903"/>
              </a:xfrm>
              <a:custGeom>
                <a:avLst/>
                <a:gdLst>
                  <a:gd name="connsiteX0" fmla="*/ 0 w 299633"/>
                  <a:gd name="connsiteY0" fmla="*/ 175904 h 175903"/>
                  <a:gd name="connsiteX1" fmla="*/ 251930 w 299633"/>
                  <a:gd name="connsiteY1" fmla="*/ 0 h 175903"/>
                  <a:gd name="connsiteX2" fmla="*/ 299633 w 299633"/>
                  <a:gd name="connsiteY2" fmla="*/ 107331 h 175903"/>
                </a:gdLst>
                <a:ahLst/>
                <a:cxnLst>
                  <a:cxn ang="0">
                    <a:pos x="connsiteX0" y="connsiteY0"/>
                  </a:cxn>
                  <a:cxn ang="0">
                    <a:pos x="connsiteX1" y="connsiteY1"/>
                  </a:cxn>
                  <a:cxn ang="0">
                    <a:pos x="connsiteX2" y="connsiteY2"/>
                  </a:cxn>
                </a:cxnLst>
                <a:rect l="l" t="t" r="r" b="b"/>
                <a:pathLst>
                  <a:path w="299633" h="175903">
                    <a:moveTo>
                      <a:pt x="0" y="175904"/>
                    </a:moveTo>
                    <a:lnTo>
                      <a:pt x="251930" y="0"/>
                    </a:lnTo>
                    <a:lnTo>
                      <a:pt x="299633" y="107331"/>
                    </a:lnTo>
                    <a:close/>
                  </a:path>
                </a:pathLst>
              </a:custGeom>
              <a:solidFill>
                <a:srgbClr val="EE3124"/>
              </a:solidFill>
              <a:ln w="14883" cap="flat">
                <a:noFill/>
                <a:prstDash val="solid"/>
                <a:miter/>
              </a:ln>
            </p:spPr>
            <p:txBody>
              <a:bodyPr rtlCol="0" anchor="ctr"/>
              <a:lstStyle/>
              <a:p>
                <a:endParaRPr lang="en-US" sz="2489"/>
              </a:p>
            </p:txBody>
          </p:sp>
          <p:sp>
            <p:nvSpPr>
              <p:cNvPr id="88" name="Freeform: Shape 87">
                <a:extLst>
                  <a:ext uri="{FF2B5EF4-FFF2-40B4-BE49-F238E27FC236}">
                    <a16:creationId xmlns:a16="http://schemas.microsoft.com/office/drawing/2014/main" id="{31EA0963-41D0-4F10-83F0-5CC2E49B9713}"/>
                  </a:ext>
                </a:extLst>
              </p:cNvPr>
              <p:cNvSpPr/>
              <p:nvPr/>
            </p:nvSpPr>
            <p:spPr>
              <a:xfrm>
                <a:off x="5589215" y="900186"/>
                <a:ext cx="298142" cy="177394"/>
              </a:xfrm>
              <a:custGeom>
                <a:avLst/>
                <a:gdLst>
                  <a:gd name="connsiteX0" fmla="*/ 298142 w 298142"/>
                  <a:gd name="connsiteY0" fmla="*/ 0 h 177394"/>
                  <a:gd name="connsiteX1" fmla="*/ 0 w 298142"/>
                  <a:gd name="connsiteY1" fmla="*/ 70063 h 177394"/>
                  <a:gd name="connsiteX2" fmla="*/ 47703 w 298142"/>
                  <a:gd name="connsiteY2" fmla="*/ 177395 h 177394"/>
                </a:gdLst>
                <a:ahLst/>
                <a:cxnLst>
                  <a:cxn ang="0">
                    <a:pos x="connsiteX0" y="connsiteY0"/>
                  </a:cxn>
                  <a:cxn ang="0">
                    <a:pos x="connsiteX1" y="connsiteY1"/>
                  </a:cxn>
                  <a:cxn ang="0">
                    <a:pos x="connsiteX2" y="connsiteY2"/>
                  </a:cxn>
                </a:cxnLst>
                <a:rect l="l" t="t" r="r" b="b"/>
                <a:pathLst>
                  <a:path w="298142" h="177394">
                    <a:moveTo>
                      <a:pt x="298142" y="0"/>
                    </a:moveTo>
                    <a:lnTo>
                      <a:pt x="0" y="70063"/>
                    </a:lnTo>
                    <a:lnTo>
                      <a:pt x="47703" y="177395"/>
                    </a:lnTo>
                    <a:close/>
                  </a:path>
                </a:pathLst>
              </a:custGeom>
              <a:solidFill>
                <a:srgbClr val="EE3124"/>
              </a:solidFill>
              <a:ln w="14883" cap="flat">
                <a:noFill/>
                <a:prstDash val="solid"/>
                <a:miter/>
              </a:ln>
            </p:spPr>
            <p:txBody>
              <a:bodyPr rtlCol="0" anchor="ctr"/>
              <a:lstStyle/>
              <a:p>
                <a:endParaRPr lang="en-US" sz="2489"/>
              </a:p>
            </p:txBody>
          </p:sp>
          <p:sp>
            <p:nvSpPr>
              <p:cNvPr id="89" name="Freeform: Shape 88">
                <a:extLst>
                  <a:ext uri="{FF2B5EF4-FFF2-40B4-BE49-F238E27FC236}">
                    <a16:creationId xmlns:a16="http://schemas.microsoft.com/office/drawing/2014/main" id="{A9338394-1A56-4985-B18D-92CEC2CC85A1}"/>
                  </a:ext>
                </a:extLst>
              </p:cNvPr>
              <p:cNvSpPr/>
              <p:nvPr/>
            </p:nvSpPr>
            <p:spPr>
              <a:xfrm>
                <a:off x="5879904" y="898696"/>
                <a:ext cx="304105" cy="153543"/>
              </a:xfrm>
              <a:custGeom>
                <a:avLst/>
                <a:gdLst>
                  <a:gd name="connsiteX0" fmla="*/ 0 w 304105"/>
                  <a:gd name="connsiteY0" fmla="*/ 0 h 153543"/>
                  <a:gd name="connsiteX1" fmla="*/ 304105 w 304105"/>
                  <a:gd name="connsiteY1" fmla="*/ 41740 h 153543"/>
                  <a:gd name="connsiteX2" fmla="*/ 266837 w 304105"/>
                  <a:gd name="connsiteY2" fmla="*/ 153543 h 153543"/>
                </a:gdLst>
                <a:ahLst/>
                <a:cxnLst>
                  <a:cxn ang="0">
                    <a:pos x="connsiteX0" y="connsiteY0"/>
                  </a:cxn>
                  <a:cxn ang="0">
                    <a:pos x="connsiteX1" y="connsiteY1"/>
                  </a:cxn>
                  <a:cxn ang="0">
                    <a:pos x="connsiteX2" y="connsiteY2"/>
                  </a:cxn>
                </a:cxnLst>
                <a:rect l="l" t="t" r="r" b="b"/>
                <a:pathLst>
                  <a:path w="304105" h="153543">
                    <a:moveTo>
                      <a:pt x="0" y="0"/>
                    </a:moveTo>
                    <a:lnTo>
                      <a:pt x="304105" y="41740"/>
                    </a:lnTo>
                    <a:lnTo>
                      <a:pt x="266837" y="153543"/>
                    </a:lnTo>
                    <a:close/>
                  </a:path>
                </a:pathLst>
              </a:custGeom>
              <a:solidFill>
                <a:srgbClr val="EE3124"/>
              </a:solidFill>
              <a:ln w="14883" cap="flat">
                <a:noFill/>
                <a:prstDash val="solid"/>
                <a:miter/>
              </a:ln>
            </p:spPr>
            <p:txBody>
              <a:bodyPr rtlCol="0" anchor="ctr"/>
              <a:lstStyle/>
              <a:p>
                <a:endParaRPr lang="en-US" sz="2489"/>
              </a:p>
            </p:txBody>
          </p:sp>
          <p:sp>
            <p:nvSpPr>
              <p:cNvPr id="90" name="Freeform: Shape 89">
                <a:extLst>
                  <a:ext uri="{FF2B5EF4-FFF2-40B4-BE49-F238E27FC236}">
                    <a16:creationId xmlns:a16="http://schemas.microsoft.com/office/drawing/2014/main" id="{2BAEA6B3-6E58-4E30-8019-554E41801F0F}"/>
                  </a:ext>
                </a:extLst>
              </p:cNvPr>
              <p:cNvSpPr/>
              <p:nvPr/>
            </p:nvSpPr>
            <p:spPr>
              <a:xfrm>
                <a:off x="5586234" y="749624"/>
                <a:ext cx="304105" cy="152052"/>
              </a:xfrm>
              <a:custGeom>
                <a:avLst/>
                <a:gdLst>
                  <a:gd name="connsiteX0" fmla="*/ 304105 w 304105"/>
                  <a:gd name="connsiteY0" fmla="*/ 152053 h 152052"/>
                  <a:gd name="connsiteX1" fmla="*/ 37268 w 304105"/>
                  <a:gd name="connsiteY1" fmla="*/ 0 h 152052"/>
                  <a:gd name="connsiteX2" fmla="*/ 0 w 304105"/>
                  <a:gd name="connsiteY2" fmla="*/ 111803 h 152052"/>
                </a:gdLst>
                <a:ahLst/>
                <a:cxnLst>
                  <a:cxn ang="0">
                    <a:pos x="connsiteX0" y="connsiteY0"/>
                  </a:cxn>
                  <a:cxn ang="0">
                    <a:pos x="connsiteX1" y="connsiteY1"/>
                  </a:cxn>
                  <a:cxn ang="0">
                    <a:pos x="connsiteX2" y="connsiteY2"/>
                  </a:cxn>
                </a:cxnLst>
                <a:rect l="l" t="t" r="r" b="b"/>
                <a:pathLst>
                  <a:path w="304105" h="152052">
                    <a:moveTo>
                      <a:pt x="304105" y="152053"/>
                    </a:moveTo>
                    <a:lnTo>
                      <a:pt x="37268" y="0"/>
                    </a:lnTo>
                    <a:lnTo>
                      <a:pt x="0" y="111803"/>
                    </a:lnTo>
                    <a:close/>
                  </a:path>
                </a:pathLst>
              </a:custGeom>
              <a:solidFill>
                <a:srgbClr val="EE3124"/>
              </a:solidFill>
              <a:ln w="14883" cap="flat">
                <a:noFill/>
                <a:prstDash val="solid"/>
                <a:miter/>
              </a:ln>
            </p:spPr>
            <p:txBody>
              <a:bodyPr rtlCol="0" anchor="ctr"/>
              <a:lstStyle/>
              <a:p>
                <a:endParaRPr lang="en-US" sz="2489"/>
              </a:p>
            </p:txBody>
          </p:sp>
          <p:sp>
            <p:nvSpPr>
              <p:cNvPr id="91" name="Freeform: Shape 90">
                <a:extLst>
                  <a:ext uri="{FF2B5EF4-FFF2-40B4-BE49-F238E27FC236}">
                    <a16:creationId xmlns:a16="http://schemas.microsoft.com/office/drawing/2014/main" id="{1799EA25-BDAA-4209-BDB5-B53719B2010D}"/>
                  </a:ext>
                </a:extLst>
              </p:cNvPr>
              <p:cNvSpPr/>
              <p:nvPr/>
            </p:nvSpPr>
            <p:spPr>
              <a:xfrm>
                <a:off x="5885867" y="602044"/>
                <a:ext cx="175904" cy="299633"/>
              </a:xfrm>
              <a:custGeom>
                <a:avLst/>
                <a:gdLst>
                  <a:gd name="connsiteX0" fmla="*/ 0 w 175904"/>
                  <a:gd name="connsiteY0" fmla="*/ 299633 h 299633"/>
                  <a:gd name="connsiteX1" fmla="*/ 68573 w 175904"/>
                  <a:gd name="connsiteY1" fmla="*/ 0 h 299633"/>
                  <a:gd name="connsiteX2" fmla="*/ 175904 w 175904"/>
                  <a:gd name="connsiteY2" fmla="*/ 47703 h 299633"/>
                </a:gdLst>
                <a:ahLst/>
                <a:cxnLst>
                  <a:cxn ang="0">
                    <a:pos x="connsiteX0" y="connsiteY0"/>
                  </a:cxn>
                  <a:cxn ang="0">
                    <a:pos x="connsiteX1" y="connsiteY1"/>
                  </a:cxn>
                  <a:cxn ang="0">
                    <a:pos x="connsiteX2" y="connsiteY2"/>
                  </a:cxn>
                </a:cxnLst>
                <a:rect l="l" t="t" r="r" b="b"/>
                <a:pathLst>
                  <a:path w="175904" h="299633">
                    <a:moveTo>
                      <a:pt x="0" y="299633"/>
                    </a:moveTo>
                    <a:lnTo>
                      <a:pt x="68573" y="0"/>
                    </a:lnTo>
                    <a:lnTo>
                      <a:pt x="175904" y="47703"/>
                    </a:lnTo>
                    <a:close/>
                  </a:path>
                </a:pathLst>
              </a:custGeom>
              <a:solidFill>
                <a:srgbClr val="EE3124"/>
              </a:solidFill>
              <a:ln w="14883" cap="flat">
                <a:noFill/>
                <a:prstDash val="solid"/>
                <a:miter/>
              </a:ln>
            </p:spPr>
            <p:txBody>
              <a:bodyPr rtlCol="0" anchor="ctr"/>
              <a:lstStyle/>
              <a:p>
                <a:endParaRPr lang="en-US" sz="2489"/>
              </a:p>
            </p:txBody>
          </p:sp>
          <p:sp>
            <p:nvSpPr>
              <p:cNvPr id="92" name="Freeform: Shape 91">
                <a:extLst>
                  <a:ext uri="{FF2B5EF4-FFF2-40B4-BE49-F238E27FC236}">
                    <a16:creationId xmlns:a16="http://schemas.microsoft.com/office/drawing/2014/main" id="{32517AEF-082A-4A70-A373-8AB12E51F2EC}"/>
                  </a:ext>
                </a:extLst>
              </p:cNvPr>
              <p:cNvSpPr/>
              <p:nvPr/>
            </p:nvSpPr>
            <p:spPr>
              <a:xfrm>
                <a:off x="5712945" y="900186"/>
                <a:ext cx="172922" cy="299633"/>
              </a:xfrm>
              <a:custGeom>
                <a:avLst/>
                <a:gdLst>
                  <a:gd name="connsiteX0" fmla="*/ 172923 w 172922"/>
                  <a:gd name="connsiteY0" fmla="*/ 0 h 299633"/>
                  <a:gd name="connsiteX1" fmla="*/ 0 w 172922"/>
                  <a:gd name="connsiteY1" fmla="*/ 253421 h 299633"/>
                  <a:gd name="connsiteX2" fmla="*/ 107331 w 172922"/>
                  <a:gd name="connsiteY2" fmla="*/ 299633 h 299633"/>
                </a:gdLst>
                <a:ahLst/>
                <a:cxnLst>
                  <a:cxn ang="0">
                    <a:pos x="connsiteX0" y="connsiteY0"/>
                  </a:cxn>
                  <a:cxn ang="0">
                    <a:pos x="connsiteX1" y="connsiteY1"/>
                  </a:cxn>
                  <a:cxn ang="0">
                    <a:pos x="connsiteX2" y="connsiteY2"/>
                  </a:cxn>
                </a:cxnLst>
                <a:rect l="l" t="t" r="r" b="b"/>
                <a:pathLst>
                  <a:path w="172922" h="299633">
                    <a:moveTo>
                      <a:pt x="172923" y="0"/>
                    </a:moveTo>
                    <a:lnTo>
                      <a:pt x="0" y="253421"/>
                    </a:lnTo>
                    <a:lnTo>
                      <a:pt x="107331" y="299633"/>
                    </a:lnTo>
                    <a:close/>
                  </a:path>
                </a:pathLst>
              </a:custGeom>
              <a:solidFill>
                <a:srgbClr val="EE3124"/>
              </a:solidFill>
              <a:ln w="14883" cap="flat">
                <a:noFill/>
                <a:prstDash val="solid"/>
                <a:miter/>
              </a:ln>
            </p:spPr>
            <p:txBody>
              <a:bodyPr rtlCol="0" anchor="ctr"/>
              <a:lstStyle/>
              <a:p>
                <a:endParaRPr lang="en-US" sz="2489"/>
              </a:p>
            </p:txBody>
          </p:sp>
        </p:grpSp>
        <p:grpSp>
          <p:nvGrpSpPr>
            <p:cNvPr id="79" name="Graphic 45">
              <a:extLst>
                <a:ext uri="{FF2B5EF4-FFF2-40B4-BE49-F238E27FC236}">
                  <a16:creationId xmlns:a16="http://schemas.microsoft.com/office/drawing/2014/main" id="{9DE7ABEA-4880-4AEA-A419-BC85DA6D89E3}"/>
                </a:ext>
              </a:extLst>
            </p:cNvPr>
            <p:cNvGrpSpPr/>
            <p:nvPr/>
          </p:nvGrpSpPr>
          <p:grpSpPr>
            <a:xfrm>
              <a:off x="5219519" y="415705"/>
              <a:ext cx="3799825" cy="1849987"/>
              <a:chOff x="5219519" y="415705"/>
              <a:chExt cx="3799825" cy="1849987"/>
            </a:xfrm>
            <a:solidFill>
              <a:schemeClr val="accent1"/>
            </a:solidFill>
          </p:grpSpPr>
          <p:sp>
            <p:nvSpPr>
              <p:cNvPr id="80" name="Freeform: Shape 79">
                <a:extLst>
                  <a:ext uri="{FF2B5EF4-FFF2-40B4-BE49-F238E27FC236}">
                    <a16:creationId xmlns:a16="http://schemas.microsoft.com/office/drawing/2014/main" id="{038C38E8-B200-4DDD-95B0-32AD52B1E45A}"/>
                  </a:ext>
                </a:extLst>
              </p:cNvPr>
              <p:cNvSpPr/>
              <p:nvPr/>
            </p:nvSpPr>
            <p:spPr>
              <a:xfrm>
                <a:off x="5771082" y="1743929"/>
                <a:ext cx="521749" cy="521763"/>
              </a:xfrm>
              <a:custGeom>
                <a:avLst/>
                <a:gdLst>
                  <a:gd name="connsiteX0" fmla="*/ 0 w 521749"/>
                  <a:gd name="connsiteY0" fmla="*/ 260875 h 521763"/>
                  <a:gd name="connsiteX1" fmla="*/ 260875 w 521749"/>
                  <a:gd name="connsiteY1" fmla="*/ 0 h 521763"/>
                  <a:gd name="connsiteX2" fmla="*/ 521749 w 521749"/>
                  <a:gd name="connsiteY2" fmla="*/ 260875 h 521763"/>
                  <a:gd name="connsiteX3" fmla="*/ 260875 w 521749"/>
                  <a:gd name="connsiteY3" fmla="*/ 521749 h 521763"/>
                  <a:gd name="connsiteX4" fmla="*/ 0 w 521749"/>
                  <a:gd name="connsiteY4" fmla="*/ 260875 h 521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749" h="521763">
                    <a:moveTo>
                      <a:pt x="0" y="260875"/>
                    </a:moveTo>
                    <a:cubicBezTo>
                      <a:pt x="0" y="116276"/>
                      <a:pt x="117766" y="0"/>
                      <a:pt x="260875" y="0"/>
                    </a:cubicBezTo>
                    <a:cubicBezTo>
                      <a:pt x="405474" y="0"/>
                      <a:pt x="521749" y="117766"/>
                      <a:pt x="521749" y="260875"/>
                    </a:cubicBezTo>
                    <a:cubicBezTo>
                      <a:pt x="521749" y="403983"/>
                      <a:pt x="403983" y="521749"/>
                      <a:pt x="260875" y="521749"/>
                    </a:cubicBezTo>
                    <a:cubicBezTo>
                      <a:pt x="116276" y="523240"/>
                      <a:pt x="0" y="405474"/>
                      <a:pt x="0" y="260875"/>
                    </a:cubicBezTo>
                  </a:path>
                </a:pathLst>
              </a:custGeom>
              <a:solidFill>
                <a:srgbClr val="58595B"/>
              </a:solidFill>
              <a:ln w="14883" cap="flat">
                <a:noFill/>
                <a:prstDash val="solid"/>
                <a:miter/>
              </a:ln>
            </p:spPr>
            <p:txBody>
              <a:bodyPr rtlCol="0" anchor="ctr"/>
              <a:lstStyle/>
              <a:p>
                <a:endParaRPr lang="en-US" sz="2489"/>
              </a:p>
            </p:txBody>
          </p:sp>
          <p:sp>
            <p:nvSpPr>
              <p:cNvPr id="81" name="Freeform: Shape 80">
                <a:extLst>
                  <a:ext uri="{FF2B5EF4-FFF2-40B4-BE49-F238E27FC236}">
                    <a16:creationId xmlns:a16="http://schemas.microsoft.com/office/drawing/2014/main" id="{14B9F421-98C2-46C2-BE22-F8841A7E6393}"/>
                  </a:ext>
                </a:extLst>
              </p:cNvPr>
              <p:cNvSpPr/>
              <p:nvPr/>
            </p:nvSpPr>
            <p:spPr>
              <a:xfrm>
                <a:off x="8463308" y="901677"/>
                <a:ext cx="369696" cy="369696"/>
              </a:xfrm>
              <a:custGeom>
                <a:avLst/>
                <a:gdLst>
                  <a:gd name="connsiteX0" fmla="*/ 0 w 369696"/>
                  <a:gd name="connsiteY0" fmla="*/ 184848 h 369696"/>
                  <a:gd name="connsiteX1" fmla="*/ 184848 w 369696"/>
                  <a:gd name="connsiteY1" fmla="*/ 0 h 369696"/>
                  <a:gd name="connsiteX2" fmla="*/ 369696 w 369696"/>
                  <a:gd name="connsiteY2" fmla="*/ 184848 h 369696"/>
                  <a:gd name="connsiteX3" fmla="*/ 184848 w 369696"/>
                  <a:gd name="connsiteY3" fmla="*/ 369697 h 369696"/>
                  <a:gd name="connsiteX4" fmla="*/ 0 w 369696"/>
                  <a:gd name="connsiteY4" fmla="*/ 184848 h 369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696" h="369696">
                    <a:moveTo>
                      <a:pt x="0" y="184848"/>
                    </a:moveTo>
                    <a:cubicBezTo>
                      <a:pt x="0" y="81989"/>
                      <a:pt x="83480" y="0"/>
                      <a:pt x="184848" y="0"/>
                    </a:cubicBezTo>
                    <a:cubicBezTo>
                      <a:pt x="287708" y="0"/>
                      <a:pt x="369696" y="83480"/>
                      <a:pt x="369696" y="184848"/>
                    </a:cubicBezTo>
                    <a:cubicBezTo>
                      <a:pt x="369696" y="286217"/>
                      <a:pt x="286217" y="369697"/>
                      <a:pt x="184848" y="369697"/>
                    </a:cubicBezTo>
                    <a:cubicBezTo>
                      <a:pt x="81989" y="369697"/>
                      <a:pt x="0" y="286217"/>
                      <a:pt x="0" y="184848"/>
                    </a:cubicBezTo>
                  </a:path>
                </a:pathLst>
              </a:custGeom>
              <a:solidFill>
                <a:schemeClr val="tx2"/>
              </a:solidFill>
              <a:ln w="14883" cap="flat">
                <a:noFill/>
                <a:prstDash val="solid"/>
                <a:miter/>
              </a:ln>
            </p:spPr>
            <p:txBody>
              <a:bodyPr rtlCol="0" anchor="ctr"/>
              <a:lstStyle/>
              <a:p>
                <a:endParaRPr lang="en-US" sz="2489"/>
              </a:p>
            </p:txBody>
          </p:sp>
          <p:sp>
            <p:nvSpPr>
              <p:cNvPr id="82" name="Freeform: Shape 81">
                <a:extLst>
                  <a:ext uri="{FF2B5EF4-FFF2-40B4-BE49-F238E27FC236}">
                    <a16:creationId xmlns:a16="http://schemas.microsoft.com/office/drawing/2014/main" id="{4DCDD1D9-0166-4EC9-B3BE-00AA9E2972FD}"/>
                  </a:ext>
                </a:extLst>
              </p:cNvPr>
              <p:cNvSpPr/>
              <p:nvPr/>
            </p:nvSpPr>
            <p:spPr>
              <a:xfrm>
                <a:off x="5219519" y="1350381"/>
                <a:ext cx="369696" cy="369696"/>
              </a:xfrm>
              <a:custGeom>
                <a:avLst/>
                <a:gdLst>
                  <a:gd name="connsiteX0" fmla="*/ 0 w 369696"/>
                  <a:gd name="connsiteY0" fmla="*/ 184848 h 369696"/>
                  <a:gd name="connsiteX1" fmla="*/ 184848 w 369696"/>
                  <a:gd name="connsiteY1" fmla="*/ 0 h 369696"/>
                  <a:gd name="connsiteX2" fmla="*/ 369697 w 369696"/>
                  <a:gd name="connsiteY2" fmla="*/ 184848 h 369696"/>
                  <a:gd name="connsiteX3" fmla="*/ 184848 w 369696"/>
                  <a:gd name="connsiteY3" fmla="*/ 369697 h 369696"/>
                  <a:gd name="connsiteX4" fmla="*/ 0 w 369696"/>
                  <a:gd name="connsiteY4" fmla="*/ 184848 h 369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696" h="369696">
                    <a:moveTo>
                      <a:pt x="0" y="184848"/>
                    </a:moveTo>
                    <a:cubicBezTo>
                      <a:pt x="0" y="81989"/>
                      <a:pt x="83480" y="0"/>
                      <a:pt x="184848" y="0"/>
                    </a:cubicBezTo>
                    <a:cubicBezTo>
                      <a:pt x="286217" y="0"/>
                      <a:pt x="369697" y="83480"/>
                      <a:pt x="369697" y="184848"/>
                    </a:cubicBezTo>
                    <a:cubicBezTo>
                      <a:pt x="369697" y="286217"/>
                      <a:pt x="286217" y="369697"/>
                      <a:pt x="184848" y="369697"/>
                    </a:cubicBezTo>
                    <a:cubicBezTo>
                      <a:pt x="83480" y="369697"/>
                      <a:pt x="0" y="287707"/>
                      <a:pt x="0" y="184848"/>
                    </a:cubicBezTo>
                  </a:path>
                </a:pathLst>
              </a:custGeom>
              <a:solidFill>
                <a:srgbClr val="808285"/>
              </a:solidFill>
              <a:ln w="14883" cap="flat">
                <a:noFill/>
                <a:prstDash val="solid"/>
                <a:miter/>
              </a:ln>
            </p:spPr>
            <p:txBody>
              <a:bodyPr rtlCol="0" anchor="ctr"/>
              <a:lstStyle/>
              <a:p>
                <a:endParaRPr lang="en-US" sz="2489"/>
              </a:p>
            </p:txBody>
          </p:sp>
          <p:sp>
            <p:nvSpPr>
              <p:cNvPr id="83" name="Freeform: Shape 82">
                <a:extLst>
                  <a:ext uri="{FF2B5EF4-FFF2-40B4-BE49-F238E27FC236}">
                    <a16:creationId xmlns:a16="http://schemas.microsoft.com/office/drawing/2014/main" id="{0D586E70-5833-4C61-8F0A-061D1A4CCA24}"/>
                  </a:ext>
                </a:extLst>
              </p:cNvPr>
              <p:cNvSpPr/>
              <p:nvPr/>
            </p:nvSpPr>
            <p:spPr>
              <a:xfrm>
                <a:off x="8798719" y="415705"/>
                <a:ext cx="220625" cy="220625"/>
              </a:xfrm>
              <a:custGeom>
                <a:avLst/>
                <a:gdLst>
                  <a:gd name="connsiteX0" fmla="*/ 0 w 220625"/>
                  <a:gd name="connsiteY0" fmla="*/ 110313 h 220625"/>
                  <a:gd name="connsiteX1" fmla="*/ 110313 w 220625"/>
                  <a:gd name="connsiteY1" fmla="*/ 0 h 220625"/>
                  <a:gd name="connsiteX2" fmla="*/ 220625 w 220625"/>
                  <a:gd name="connsiteY2" fmla="*/ 110313 h 220625"/>
                  <a:gd name="connsiteX3" fmla="*/ 110313 w 220625"/>
                  <a:gd name="connsiteY3" fmla="*/ 220625 h 220625"/>
                  <a:gd name="connsiteX4" fmla="*/ 0 w 220625"/>
                  <a:gd name="connsiteY4" fmla="*/ 110313 h 22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25" h="220625">
                    <a:moveTo>
                      <a:pt x="0" y="110313"/>
                    </a:moveTo>
                    <a:cubicBezTo>
                      <a:pt x="0" y="49194"/>
                      <a:pt x="49193" y="0"/>
                      <a:pt x="110313" y="0"/>
                    </a:cubicBezTo>
                    <a:cubicBezTo>
                      <a:pt x="171432" y="0"/>
                      <a:pt x="220625" y="49194"/>
                      <a:pt x="220625" y="110313"/>
                    </a:cubicBezTo>
                    <a:cubicBezTo>
                      <a:pt x="220625" y="171432"/>
                      <a:pt x="171432" y="220625"/>
                      <a:pt x="110313" y="220625"/>
                    </a:cubicBezTo>
                    <a:cubicBezTo>
                      <a:pt x="49193" y="220625"/>
                      <a:pt x="0" y="171432"/>
                      <a:pt x="0" y="110313"/>
                    </a:cubicBezTo>
                  </a:path>
                </a:pathLst>
              </a:custGeom>
              <a:solidFill>
                <a:srgbClr val="808285"/>
              </a:solidFill>
              <a:ln w="14883" cap="flat">
                <a:noFill/>
                <a:prstDash val="solid"/>
                <a:miter/>
              </a:ln>
            </p:spPr>
            <p:txBody>
              <a:bodyPr rtlCol="0" anchor="ctr"/>
              <a:lstStyle/>
              <a:p>
                <a:endParaRPr lang="en-US" sz="2489"/>
              </a:p>
            </p:txBody>
          </p:sp>
          <p:sp>
            <p:nvSpPr>
              <p:cNvPr id="84" name="Freeform: Shape 83">
                <a:extLst>
                  <a:ext uri="{FF2B5EF4-FFF2-40B4-BE49-F238E27FC236}">
                    <a16:creationId xmlns:a16="http://schemas.microsoft.com/office/drawing/2014/main" id="{12587906-2992-47E2-A590-96ED95E52D05}"/>
                  </a:ext>
                </a:extLst>
              </p:cNvPr>
              <p:cNvSpPr/>
              <p:nvPr/>
            </p:nvSpPr>
            <p:spPr>
              <a:xfrm>
                <a:off x="8798719" y="1658959"/>
                <a:ext cx="220625" cy="220625"/>
              </a:xfrm>
              <a:custGeom>
                <a:avLst/>
                <a:gdLst>
                  <a:gd name="connsiteX0" fmla="*/ 0 w 220625"/>
                  <a:gd name="connsiteY0" fmla="*/ 110313 h 220625"/>
                  <a:gd name="connsiteX1" fmla="*/ 110313 w 220625"/>
                  <a:gd name="connsiteY1" fmla="*/ 0 h 220625"/>
                  <a:gd name="connsiteX2" fmla="*/ 220625 w 220625"/>
                  <a:gd name="connsiteY2" fmla="*/ 110313 h 220625"/>
                  <a:gd name="connsiteX3" fmla="*/ 110313 w 220625"/>
                  <a:gd name="connsiteY3" fmla="*/ 220625 h 220625"/>
                  <a:gd name="connsiteX4" fmla="*/ 0 w 220625"/>
                  <a:gd name="connsiteY4" fmla="*/ 110313 h 22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25" h="220625">
                    <a:moveTo>
                      <a:pt x="0" y="110313"/>
                    </a:moveTo>
                    <a:cubicBezTo>
                      <a:pt x="0" y="49193"/>
                      <a:pt x="49193" y="0"/>
                      <a:pt x="110313" y="0"/>
                    </a:cubicBezTo>
                    <a:cubicBezTo>
                      <a:pt x="171432" y="0"/>
                      <a:pt x="220625" y="49193"/>
                      <a:pt x="220625" y="110313"/>
                    </a:cubicBezTo>
                    <a:cubicBezTo>
                      <a:pt x="220625" y="171432"/>
                      <a:pt x="171432" y="220625"/>
                      <a:pt x="110313" y="220625"/>
                    </a:cubicBezTo>
                    <a:cubicBezTo>
                      <a:pt x="49193" y="220625"/>
                      <a:pt x="0" y="171432"/>
                      <a:pt x="0" y="110313"/>
                    </a:cubicBezTo>
                  </a:path>
                </a:pathLst>
              </a:custGeom>
              <a:solidFill>
                <a:srgbClr val="58595B"/>
              </a:solidFill>
              <a:ln w="14883" cap="flat">
                <a:noFill/>
                <a:prstDash val="solid"/>
                <a:miter/>
              </a:ln>
            </p:spPr>
            <p:txBody>
              <a:bodyPr rtlCol="0" anchor="ctr"/>
              <a:lstStyle/>
              <a:p>
                <a:endParaRPr lang="en-US" sz="2489"/>
              </a:p>
            </p:txBody>
          </p:sp>
        </p:grpSp>
      </p:grpSp>
    </p:spTree>
    <p:extLst>
      <p:ext uri="{BB962C8B-B14F-4D97-AF65-F5344CB8AC3E}">
        <p14:creationId xmlns:p14="http://schemas.microsoft.com/office/powerpoint/2010/main" val="31958672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056738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0_Section Header">
    <p:bg bwMode="gray">
      <p:bgPr>
        <a:solidFill>
          <a:schemeClr val="accent6">
            <a:alpha val="99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B8E903D-229F-4B89-9E80-56C9CB32FEF8}"/>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hasCustomPrompt="1"/>
          </p:nvPr>
        </p:nvSpPr>
        <p:spPr bwMode="gray">
          <a:xfrm>
            <a:off x="548641" y="330201"/>
            <a:ext cx="11097260" cy="3836679"/>
          </a:xfrm>
        </p:spPr>
        <p:txBody>
          <a:bodyPr anchor="b"/>
          <a:lstStyle>
            <a:lvl1pPr algn="l">
              <a:lnSpc>
                <a:spcPct val="90000"/>
              </a:lnSpc>
              <a:defRPr sz="5867" b="0" cap="none">
                <a:solidFill>
                  <a:schemeClr val="bg1">
                    <a:lumMod val="8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bg1"/>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3" y="4247532"/>
            <a:ext cx="11101916" cy="1121133"/>
          </a:xfrm>
        </p:spPr>
        <p:txBody>
          <a:bodyPr>
            <a:noAutofit/>
          </a:bodyPr>
          <a:lstStyle>
            <a:lvl1pPr>
              <a:lnSpc>
                <a:spcPct val="100000"/>
              </a:lnSpc>
              <a:spcBef>
                <a:spcPts val="1600"/>
              </a:spcBef>
              <a:spcAft>
                <a:spcPts val="600"/>
              </a:spcAft>
              <a:defRPr sz="2667" b="1">
                <a:solidFill>
                  <a:schemeClr val="bg1"/>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grpSp>
        <p:nvGrpSpPr>
          <p:cNvPr id="99" name="Graphic 45">
            <a:extLst>
              <a:ext uri="{FF2B5EF4-FFF2-40B4-BE49-F238E27FC236}">
                <a16:creationId xmlns:a16="http://schemas.microsoft.com/office/drawing/2014/main" id="{82E2ADEF-503F-4B64-99A6-5F34427EC955}"/>
              </a:ext>
            </a:extLst>
          </p:cNvPr>
          <p:cNvGrpSpPr/>
          <p:nvPr userDrawn="1"/>
        </p:nvGrpSpPr>
        <p:grpSpPr>
          <a:xfrm>
            <a:off x="6593089" y="241990"/>
            <a:ext cx="5410816" cy="3050348"/>
            <a:chOff x="5219519" y="236820"/>
            <a:chExt cx="3799825" cy="2142152"/>
          </a:xfrm>
        </p:grpSpPr>
        <p:sp>
          <p:nvSpPr>
            <p:cNvPr id="100" name="Freeform: Shape 99">
              <a:extLst>
                <a:ext uri="{FF2B5EF4-FFF2-40B4-BE49-F238E27FC236}">
                  <a16:creationId xmlns:a16="http://schemas.microsoft.com/office/drawing/2014/main" id="{3C0B2C32-C4BE-4D20-B481-CA2B5C93E9CE}"/>
                </a:ext>
              </a:extLst>
            </p:cNvPr>
            <p:cNvSpPr/>
            <p:nvPr/>
          </p:nvSpPr>
          <p:spPr>
            <a:xfrm>
              <a:off x="5413311" y="1086525"/>
              <a:ext cx="3495719" cy="943620"/>
            </a:xfrm>
            <a:custGeom>
              <a:avLst/>
              <a:gdLst>
                <a:gd name="connsiteX0" fmla="*/ 0 w 3495719"/>
                <a:gd name="connsiteY0" fmla="*/ 466593 h 943620"/>
                <a:gd name="connsiteX1" fmla="*/ 618646 w 3495719"/>
                <a:gd name="connsiteY1" fmla="*/ 943620 h 943620"/>
                <a:gd name="connsiteX2" fmla="*/ 3234845 w 3495719"/>
                <a:gd name="connsiteY2" fmla="*/ 0 h 943620"/>
                <a:gd name="connsiteX3" fmla="*/ 3495720 w 3495719"/>
                <a:gd name="connsiteY3" fmla="*/ 694672 h 943620"/>
              </a:gdLst>
              <a:ahLst/>
              <a:cxnLst>
                <a:cxn ang="0">
                  <a:pos x="connsiteX0" y="connsiteY0"/>
                </a:cxn>
                <a:cxn ang="0">
                  <a:pos x="connsiteX1" y="connsiteY1"/>
                </a:cxn>
                <a:cxn ang="0">
                  <a:pos x="connsiteX2" y="connsiteY2"/>
                </a:cxn>
                <a:cxn ang="0">
                  <a:pos x="connsiteX3" y="connsiteY3"/>
                </a:cxn>
              </a:cxnLst>
              <a:rect l="l" t="t" r="r" b="b"/>
              <a:pathLst>
                <a:path w="3495719" h="943620">
                  <a:moveTo>
                    <a:pt x="0" y="466593"/>
                  </a:moveTo>
                  <a:lnTo>
                    <a:pt x="618646" y="943620"/>
                  </a:lnTo>
                  <a:lnTo>
                    <a:pt x="3234845" y="0"/>
                  </a:lnTo>
                  <a:lnTo>
                    <a:pt x="3495720" y="694672"/>
                  </a:lnTo>
                </a:path>
              </a:pathLst>
            </a:custGeom>
            <a:noFill/>
            <a:ln w="45510" cap="flat">
              <a:solidFill>
                <a:srgbClr val="939598"/>
              </a:solidFill>
              <a:prstDash val="solid"/>
              <a:miter/>
            </a:ln>
          </p:spPr>
          <p:txBody>
            <a:bodyPr rtlCol="0" anchor="ctr"/>
            <a:lstStyle/>
            <a:p>
              <a:endParaRPr lang="en-US" sz="2489"/>
            </a:p>
          </p:txBody>
        </p:sp>
        <p:sp>
          <p:nvSpPr>
            <p:cNvPr id="101" name="Freeform: Shape 100">
              <a:extLst>
                <a:ext uri="{FF2B5EF4-FFF2-40B4-BE49-F238E27FC236}">
                  <a16:creationId xmlns:a16="http://schemas.microsoft.com/office/drawing/2014/main" id="{DEE6C700-023A-47A7-9527-E534CAB85A56}"/>
                </a:ext>
              </a:extLst>
            </p:cNvPr>
            <p:cNvSpPr/>
            <p:nvPr/>
          </p:nvSpPr>
          <p:spPr>
            <a:xfrm>
              <a:off x="7176824" y="725992"/>
              <a:ext cx="439760" cy="1055423"/>
            </a:xfrm>
            <a:custGeom>
              <a:avLst/>
              <a:gdLst>
                <a:gd name="connsiteX0" fmla="*/ 0 w 439760"/>
                <a:gd name="connsiteY0" fmla="*/ 0 h 1055423"/>
                <a:gd name="connsiteX1" fmla="*/ 439760 w 439760"/>
                <a:gd name="connsiteY1" fmla="*/ 0 h 1055423"/>
                <a:gd name="connsiteX2" fmla="*/ 439760 w 439760"/>
                <a:gd name="connsiteY2" fmla="*/ 1055424 h 1055423"/>
                <a:gd name="connsiteX3" fmla="*/ 0 w 439760"/>
                <a:gd name="connsiteY3" fmla="*/ 1055424 h 1055423"/>
              </a:gdLst>
              <a:ahLst/>
              <a:cxnLst>
                <a:cxn ang="0">
                  <a:pos x="connsiteX0" y="connsiteY0"/>
                </a:cxn>
                <a:cxn ang="0">
                  <a:pos x="connsiteX1" y="connsiteY1"/>
                </a:cxn>
                <a:cxn ang="0">
                  <a:pos x="connsiteX2" y="connsiteY2"/>
                </a:cxn>
                <a:cxn ang="0">
                  <a:pos x="connsiteX3" y="connsiteY3"/>
                </a:cxn>
              </a:cxnLst>
              <a:rect l="l" t="t" r="r" b="b"/>
              <a:pathLst>
                <a:path w="439760" h="1055423">
                  <a:moveTo>
                    <a:pt x="0" y="0"/>
                  </a:moveTo>
                  <a:lnTo>
                    <a:pt x="439760" y="0"/>
                  </a:lnTo>
                  <a:lnTo>
                    <a:pt x="439760" y="1055424"/>
                  </a:lnTo>
                  <a:lnTo>
                    <a:pt x="0" y="1055424"/>
                  </a:lnTo>
                  <a:close/>
                </a:path>
              </a:pathLst>
            </a:custGeom>
            <a:solidFill>
              <a:schemeClr val="accent6"/>
            </a:solidFill>
            <a:ln w="14883" cap="flat">
              <a:noFill/>
              <a:prstDash val="solid"/>
              <a:miter/>
            </a:ln>
          </p:spPr>
          <p:txBody>
            <a:bodyPr rtlCol="0" anchor="ctr"/>
            <a:lstStyle/>
            <a:p>
              <a:endParaRPr lang="en-US" sz="2489"/>
            </a:p>
          </p:txBody>
        </p:sp>
        <p:sp>
          <p:nvSpPr>
            <p:cNvPr id="102" name="Freeform: Shape 101">
              <a:extLst>
                <a:ext uri="{FF2B5EF4-FFF2-40B4-BE49-F238E27FC236}">
                  <a16:creationId xmlns:a16="http://schemas.microsoft.com/office/drawing/2014/main" id="{3EB75F62-8F3A-4BE2-8D9E-C4EA12F10476}"/>
                </a:ext>
              </a:extLst>
            </p:cNvPr>
            <p:cNvSpPr/>
            <p:nvPr/>
          </p:nvSpPr>
          <p:spPr>
            <a:xfrm>
              <a:off x="8648157" y="526018"/>
              <a:ext cx="260874" cy="560507"/>
            </a:xfrm>
            <a:custGeom>
              <a:avLst/>
              <a:gdLst>
                <a:gd name="connsiteX0" fmla="*/ 260875 w 260874"/>
                <a:gd name="connsiteY0" fmla="*/ 0 h 560507"/>
                <a:gd name="connsiteX1" fmla="*/ 0 w 260874"/>
                <a:gd name="connsiteY1" fmla="*/ 560508 h 560507"/>
              </a:gdLst>
              <a:ahLst/>
              <a:cxnLst>
                <a:cxn ang="0">
                  <a:pos x="connsiteX0" y="connsiteY0"/>
                </a:cxn>
                <a:cxn ang="0">
                  <a:pos x="connsiteX1" y="connsiteY1"/>
                </a:cxn>
              </a:cxnLst>
              <a:rect l="l" t="t" r="r" b="b"/>
              <a:pathLst>
                <a:path w="260874" h="560507">
                  <a:moveTo>
                    <a:pt x="260875" y="0"/>
                  </a:moveTo>
                  <a:lnTo>
                    <a:pt x="0" y="560508"/>
                  </a:lnTo>
                </a:path>
              </a:pathLst>
            </a:custGeom>
            <a:ln w="45510" cap="flat">
              <a:solidFill>
                <a:srgbClr val="939598"/>
              </a:solidFill>
              <a:prstDash val="solid"/>
              <a:miter/>
            </a:ln>
          </p:spPr>
          <p:txBody>
            <a:bodyPr rtlCol="0" anchor="ctr"/>
            <a:lstStyle/>
            <a:p>
              <a:endParaRPr lang="en-US" sz="2489"/>
            </a:p>
          </p:txBody>
        </p:sp>
        <p:grpSp>
          <p:nvGrpSpPr>
            <p:cNvPr id="103" name="Graphic 45">
              <a:extLst>
                <a:ext uri="{FF2B5EF4-FFF2-40B4-BE49-F238E27FC236}">
                  <a16:creationId xmlns:a16="http://schemas.microsoft.com/office/drawing/2014/main" id="{00AC2A33-9888-4098-914E-E93FD13F93B9}"/>
                </a:ext>
              </a:extLst>
            </p:cNvPr>
            <p:cNvGrpSpPr/>
            <p:nvPr/>
          </p:nvGrpSpPr>
          <p:grpSpPr>
            <a:xfrm>
              <a:off x="6559669" y="236820"/>
              <a:ext cx="1647236" cy="2142152"/>
              <a:chOff x="6559669" y="236820"/>
              <a:chExt cx="1647236" cy="2142152"/>
            </a:xfrm>
            <a:solidFill>
              <a:schemeClr val="accent1"/>
            </a:solidFill>
          </p:grpSpPr>
          <p:sp>
            <p:nvSpPr>
              <p:cNvPr id="119" name="Freeform: Shape 118">
                <a:extLst>
                  <a:ext uri="{FF2B5EF4-FFF2-40B4-BE49-F238E27FC236}">
                    <a16:creationId xmlns:a16="http://schemas.microsoft.com/office/drawing/2014/main" id="{6BAB8628-60C6-462C-9E9B-A444C98531F6}"/>
                  </a:ext>
                </a:extLst>
              </p:cNvPr>
              <p:cNvSpPr/>
              <p:nvPr/>
            </p:nvSpPr>
            <p:spPr>
              <a:xfrm>
                <a:off x="7768637" y="1123793"/>
                <a:ext cx="438269" cy="757281"/>
              </a:xfrm>
              <a:custGeom>
                <a:avLst/>
                <a:gdLst>
                  <a:gd name="connsiteX0" fmla="*/ 438270 w 438269"/>
                  <a:gd name="connsiteY0" fmla="*/ 0 h 757281"/>
                  <a:gd name="connsiteX1" fmla="*/ 438270 w 438269"/>
                  <a:gd name="connsiteY1" fmla="*/ 536656 h 757281"/>
                  <a:gd name="connsiteX2" fmla="*/ 219135 w 438269"/>
                  <a:gd name="connsiteY2" fmla="*/ 757282 h 757281"/>
                  <a:gd name="connsiteX3" fmla="*/ 0 w 438269"/>
                  <a:gd name="connsiteY3" fmla="*/ 536656 h 757281"/>
                  <a:gd name="connsiteX4" fmla="*/ 0 w 438269"/>
                  <a:gd name="connsiteY4" fmla="*/ 0 h 757281"/>
                  <a:gd name="connsiteX5" fmla="*/ 438270 w 438269"/>
                  <a:gd name="connsiteY5" fmla="*/ 0 h 75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757281">
                    <a:moveTo>
                      <a:pt x="438270" y="0"/>
                    </a:moveTo>
                    <a:lnTo>
                      <a:pt x="438270" y="536656"/>
                    </a:lnTo>
                    <a:cubicBezTo>
                      <a:pt x="438270" y="657404"/>
                      <a:pt x="339882" y="757282"/>
                      <a:pt x="219135" y="757282"/>
                    </a:cubicBezTo>
                    <a:cubicBezTo>
                      <a:pt x="98387" y="757282"/>
                      <a:pt x="0" y="658895"/>
                      <a:pt x="0" y="536656"/>
                    </a:cubicBezTo>
                    <a:lnTo>
                      <a:pt x="0" y="0"/>
                    </a:lnTo>
                    <a:lnTo>
                      <a:pt x="438270" y="0"/>
                    </a:lnTo>
                    <a:close/>
                  </a:path>
                </a:pathLst>
              </a:custGeom>
              <a:solidFill>
                <a:srgbClr val="EE3124"/>
              </a:solidFill>
              <a:ln w="14883" cap="flat">
                <a:noFill/>
                <a:prstDash val="solid"/>
                <a:miter/>
              </a:ln>
            </p:spPr>
            <p:txBody>
              <a:bodyPr rtlCol="0" anchor="ctr"/>
              <a:lstStyle/>
              <a:p>
                <a:endParaRPr lang="en-US" sz="2489"/>
              </a:p>
            </p:txBody>
          </p:sp>
          <p:sp>
            <p:nvSpPr>
              <p:cNvPr id="120" name="Freeform: Shape 119">
                <a:extLst>
                  <a:ext uri="{FF2B5EF4-FFF2-40B4-BE49-F238E27FC236}">
                    <a16:creationId xmlns:a16="http://schemas.microsoft.com/office/drawing/2014/main" id="{DCBE525D-4CD3-413E-B2C3-0594D094604D}"/>
                  </a:ext>
                </a:extLst>
              </p:cNvPr>
              <p:cNvSpPr/>
              <p:nvPr/>
            </p:nvSpPr>
            <p:spPr>
              <a:xfrm>
                <a:off x="7768637" y="236820"/>
                <a:ext cx="438269" cy="1641273"/>
              </a:xfrm>
              <a:custGeom>
                <a:avLst/>
                <a:gdLst>
                  <a:gd name="connsiteX0" fmla="*/ 438270 w 438269"/>
                  <a:gd name="connsiteY0" fmla="*/ 0 h 1641273"/>
                  <a:gd name="connsiteX1" fmla="*/ 438270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70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70" y="0"/>
                    </a:moveTo>
                    <a:lnTo>
                      <a:pt x="438270" y="1422139"/>
                    </a:lnTo>
                    <a:cubicBezTo>
                      <a:pt x="438270" y="1542887"/>
                      <a:pt x="339882" y="1641274"/>
                      <a:pt x="219135" y="1641274"/>
                    </a:cubicBezTo>
                    <a:cubicBezTo>
                      <a:pt x="98387" y="1641274"/>
                      <a:pt x="0" y="1542887"/>
                      <a:pt x="0" y="1422139"/>
                    </a:cubicBezTo>
                    <a:lnTo>
                      <a:pt x="0" y="0"/>
                    </a:lnTo>
                    <a:lnTo>
                      <a:pt x="438270"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sp>
            <p:nvSpPr>
              <p:cNvPr id="121" name="Freeform: Shape 120">
                <a:extLst>
                  <a:ext uri="{FF2B5EF4-FFF2-40B4-BE49-F238E27FC236}">
                    <a16:creationId xmlns:a16="http://schemas.microsoft.com/office/drawing/2014/main" id="{E5AAD2B1-3911-4519-AD50-B076F7FC115F}"/>
                  </a:ext>
                </a:extLst>
              </p:cNvPr>
              <p:cNvSpPr/>
              <p:nvPr/>
            </p:nvSpPr>
            <p:spPr>
              <a:xfrm>
                <a:off x="7178315" y="1781197"/>
                <a:ext cx="438269" cy="597775"/>
              </a:xfrm>
              <a:custGeom>
                <a:avLst/>
                <a:gdLst>
                  <a:gd name="connsiteX0" fmla="*/ 438269 w 438269"/>
                  <a:gd name="connsiteY0" fmla="*/ 0 h 597775"/>
                  <a:gd name="connsiteX1" fmla="*/ 438269 w 438269"/>
                  <a:gd name="connsiteY1" fmla="*/ 377150 h 597775"/>
                  <a:gd name="connsiteX2" fmla="*/ 219135 w 438269"/>
                  <a:gd name="connsiteY2" fmla="*/ 597776 h 597775"/>
                  <a:gd name="connsiteX3" fmla="*/ 0 w 438269"/>
                  <a:gd name="connsiteY3" fmla="*/ 377150 h 597775"/>
                  <a:gd name="connsiteX4" fmla="*/ 0 w 438269"/>
                  <a:gd name="connsiteY4" fmla="*/ 0 h 597775"/>
                  <a:gd name="connsiteX5" fmla="*/ 438269 w 438269"/>
                  <a:gd name="connsiteY5" fmla="*/ 0 h 59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597775">
                    <a:moveTo>
                      <a:pt x="438269" y="0"/>
                    </a:moveTo>
                    <a:lnTo>
                      <a:pt x="438269" y="377150"/>
                    </a:lnTo>
                    <a:cubicBezTo>
                      <a:pt x="438269" y="497898"/>
                      <a:pt x="339882" y="597776"/>
                      <a:pt x="219135" y="597776"/>
                    </a:cubicBezTo>
                    <a:cubicBezTo>
                      <a:pt x="98387" y="597776"/>
                      <a:pt x="0" y="499388"/>
                      <a:pt x="0" y="377150"/>
                    </a:cubicBezTo>
                    <a:lnTo>
                      <a:pt x="0" y="0"/>
                    </a:lnTo>
                    <a:lnTo>
                      <a:pt x="438269" y="0"/>
                    </a:lnTo>
                    <a:close/>
                  </a:path>
                </a:pathLst>
              </a:custGeom>
              <a:solidFill>
                <a:srgbClr val="F58765"/>
              </a:solidFill>
              <a:ln w="14883" cap="flat">
                <a:noFill/>
                <a:prstDash val="solid"/>
                <a:miter/>
              </a:ln>
            </p:spPr>
            <p:txBody>
              <a:bodyPr rtlCol="0" anchor="ctr"/>
              <a:lstStyle/>
              <a:p>
                <a:endParaRPr lang="en-US" sz="2489"/>
              </a:p>
            </p:txBody>
          </p:sp>
          <p:sp>
            <p:nvSpPr>
              <p:cNvPr id="122" name="Freeform: Shape 121">
                <a:extLst>
                  <a:ext uri="{FF2B5EF4-FFF2-40B4-BE49-F238E27FC236}">
                    <a16:creationId xmlns:a16="http://schemas.microsoft.com/office/drawing/2014/main" id="{7DCD247C-E5DD-4C96-A699-2CB5A4A99DD4}"/>
                  </a:ext>
                </a:extLst>
              </p:cNvPr>
              <p:cNvSpPr/>
              <p:nvPr/>
            </p:nvSpPr>
            <p:spPr>
              <a:xfrm>
                <a:off x="7178315" y="734717"/>
                <a:ext cx="438269" cy="1641273"/>
              </a:xfrm>
              <a:custGeom>
                <a:avLst/>
                <a:gdLst>
                  <a:gd name="connsiteX0" fmla="*/ 438269 w 438269"/>
                  <a:gd name="connsiteY0" fmla="*/ 0 h 1641273"/>
                  <a:gd name="connsiteX1" fmla="*/ 438269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69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69" y="0"/>
                    </a:moveTo>
                    <a:lnTo>
                      <a:pt x="438269" y="1422139"/>
                    </a:lnTo>
                    <a:cubicBezTo>
                      <a:pt x="438269" y="1542887"/>
                      <a:pt x="339882" y="1641274"/>
                      <a:pt x="219135" y="1641274"/>
                    </a:cubicBezTo>
                    <a:cubicBezTo>
                      <a:pt x="98387" y="1641274"/>
                      <a:pt x="0" y="1542887"/>
                      <a:pt x="0" y="1422139"/>
                    </a:cubicBezTo>
                    <a:lnTo>
                      <a:pt x="0" y="0"/>
                    </a:lnTo>
                    <a:lnTo>
                      <a:pt x="438269"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sp>
            <p:nvSpPr>
              <p:cNvPr id="123" name="Freeform: Shape 122">
                <a:extLst>
                  <a:ext uri="{FF2B5EF4-FFF2-40B4-BE49-F238E27FC236}">
                    <a16:creationId xmlns:a16="http://schemas.microsoft.com/office/drawing/2014/main" id="{250EFC6C-C38E-4088-A0A8-343DCFCF0C83}"/>
                  </a:ext>
                </a:extLst>
              </p:cNvPr>
              <p:cNvSpPr/>
              <p:nvPr/>
            </p:nvSpPr>
            <p:spPr>
              <a:xfrm>
                <a:off x="6559669" y="1025406"/>
                <a:ext cx="438269" cy="1053933"/>
              </a:xfrm>
              <a:custGeom>
                <a:avLst/>
                <a:gdLst>
                  <a:gd name="connsiteX0" fmla="*/ 438269 w 438269"/>
                  <a:gd name="connsiteY0" fmla="*/ 0 h 1053933"/>
                  <a:gd name="connsiteX1" fmla="*/ 438269 w 438269"/>
                  <a:gd name="connsiteY1" fmla="*/ 833308 h 1053933"/>
                  <a:gd name="connsiteX2" fmla="*/ 219135 w 438269"/>
                  <a:gd name="connsiteY2" fmla="*/ 1053933 h 1053933"/>
                  <a:gd name="connsiteX3" fmla="*/ 0 w 438269"/>
                  <a:gd name="connsiteY3" fmla="*/ 833308 h 1053933"/>
                  <a:gd name="connsiteX4" fmla="*/ 0 w 438269"/>
                  <a:gd name="connsiteY4" fmla="*/ 0 h 1053933"/>
                  <a:gd name="connsiteX5" fmla="*/ 438269 w 438269"/>
                  <a:gd name="connsiteY5" fmla="*/ 0 h 1053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053933">
                    <a:moveTo>
                      <a:pt x="438269" y="0"/>
                    </a:moveTo>
                    <a:lnTo>
                      <a:pt x="438269" y="833308"/>
                    </a:lnTo>
                    <a:cubicBezTo>
                      <a:pt x="438269" y="954056"/>
                      <a:pt x="339882" y="1053933"/>
                      <a:pt x="219135" y="1053933"/>
                    </a:cubicBezTo>
                    <a:cubicBezTo>
                      <a:pt x="98387" y="1053933"/>
                      <a:pt x="0" y="955546"/>
                      <a:pt x="0" y="833308"/>
                    </a:cubicBezTo>
                    <a:lnTo>
                      <a:pt x="0" y="0"/>
                    </a:lnTo>
                    <a:lnTo>
                      <a:pt x="438269" y="0"/>
                    </a:lnTo>
                    <a:close/>
                  </a:path>
                </a:pathLst>
              </a:custGeom>
              <a:solidFill>
                <a:srgbClr val="F1613F"/>
              </a:solidFill>
              <a:ln w="14883" cap="flat">
                <a:noFill/>
                <a:prstDash val="solid"/>
                <a:miter/>
              </a:ln>
            </p:spPr>
            <p:txBody>
              <a:bodyPr rtlCol="0" anchor="ctr"/>
              <a:lstStyle/>
              <a:p>
                <a:endParaRPr lang="en-US" sz="2489"/>
              </a:p>
            </p:txBody>
          </p:sp>
          <p:sp>
            <p:nvSpPr>
              <p:cNvPr id="124" name="Freeform: Shape 123">
                <a:extLst>
                  <a:ext uri="{FF2B5EF4-FFF2-40B4-BE49-F238E27FC236}">
                    <a16:creationId xmlns:a16="http://schemas.microsoft.com/office/drawing/2014/main" id="{9ECDF4E9-E746-4388-A39D-BCA786FE570B}"/>
                  </a:ext>
                </a:extLst>
              </p:cNvPr>
              <p:cNvSpPr/>
              <p:nvPr/>
            </p:nvSpPr>
            <p:spPr>
              <a:xfrm>
                <a:off x="6559669" y="436575"/>
                <a:ext cx="438269" cy="1641273"/>
              </a:xfrm>
              <a:custGeom>
                <a:avLst/>
                <a:gdLst>
                  <a:gd name="connsiteX0" fmla="*/ 438269 w 438269"/>
                  <a:gd name="connsiteY0" fmla="*/ 0 h 1641273"/>
                  <a:gd name="connsiteX1" fmla="*/ 438269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69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69" y="0"/>
                    </a:moveTo>
                    <a:lnTo>
                      <a:pt x="438269" y="1422139"/>
                    </a:lnTo>
                    <a:cubicBezTo>
                      <a:pt x="438269" y="1542887"/>
                      <a:pt x="339882" y="1641274"/>
                      <a:pt x="219135" y="1641274"/>
                    </a:cubicBezTo>
                    <a:cubicBezTo>
                      <a:pt x="98387" y="1641274"/>
                      <a:pt x="0" y="1542887"/>
                      <a:pt x="0" y="1422139"/>
                    </a:cubicBezTo>
                    <a:lnTo>
                      <a:pt x="0" y="0"/>
                    </a:lnTo>
                    <a:lnTo>
                      <a:pt x="438269"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grpSp>
        <p:grpSp>
          <p:nvGrpSpPr>
            <p:cNvPr id="104" name="Graphic 45">
              <a:extLst>
                <a:ext uri="{FF2B5EF4-FFF2-40B4-BE49-F238E27FC236}">
                  <a16:creationId xmlns:a16="http://schemas.microsoft.com/office/drawing/2014/main" id="{505A549C-7C3F-4C57-B968-9B8AA9FDEDB8}"/>
                </a:ext>
              </a:extLst>
            </p:cNvPr>
            <p:cNvGrpSpPr/>
            <p:nvPr/>
          </p:nvGrpSpPr>
          <p:grpSpPr>
            <a:xfrm>
              <a:off x="5586234" y="602044"/>
              <a:ext cx="605229" cy="597775"/>
              <a:chOff x="5586234" y="602044"/>
              <a:chExt cx="605229" cy="597775"/>
            </a:xfrm>
            <a:solidFill>
              <a:srgbClr val="EE3124"/>
            </a:solidFill>
          </p:grpSpPr>
          <p:sp>
            <p:nvSpPr>
              <p:cNvPr id="111" name="Freeform: Shape 110">
                <a:extLst>
                  <a:ext uri="{FF2B5EF4-FFF2-40B4-BE49-F238E27FC236}">
                    <a16:creationId xmlns:a16="http://schemas.microsoft.com/office/drawing/2014/main" id="{811FCCF6-D428-4470-A8CF-F20EE5FD1042}"/>
                  </a:ext>
                </a:extLst>
              </p:cNvPr>
              <p:cNvSpPr/>
              <p:nvPr/>
            </p:nvSpPr>
            <p:spPr>
              <a:xfrm>
                <a:off x="5714435" y="605025"/>
                <a:ext cx="172922" cy="299633"/>
              </a:xfrm>
              <a:custGeom>
                <a:avLst/>
                <a:gdLst>
                  <a:gd name="connsiteX0" fmla="*/ 172923 w 172922"/>
                  <a:gd name="connsiteY0" fmla="*/ 299633 h 299633"/>
                  <a:gd name="connsiteX1" fmla="*/ 0 w 172922"/>
                  <a:gd name="connsiteY1" fmla="*/ 46212 h 299633"/>
                  <a:gd name="connsiteX2" fmla="*/ 107331 w 172922"/>
                  <a:gd name="connsiteY2" fmla="*/ 0 h 299633"/>
                </a:gdLst>
                <a:ahLst/>
                <a:cxnLst>
                  <a:cxn ang="0">
                    <a:pos x="connsiteX0" y="connsiteY0"/>
                  </a:cxn>
                  <a:cxn ang="0">
                    <a:pos x="connsiteX1" y="connsiteY1"/>
                  </a:cxn>
                  <a:cxn ang="0">
                    <a:pos x="connsiteX2" y="connsiteY2"/>
                  </a:cxn>
                </a:cxnLst>
                <a:rect l="l" t="t" r="r" b="b"/>
                <a:pathLst>
                  <a:path w="172922" h="299633">
                    <a:moveTo>
                      <a:pt x="172923" y="299633"/>
                    </a:moveTo>
                    <a:lnTo>
                      <a:pt x="0" y="46212"/>
                    </a:lnTo>
                    <a:lnTo>
                      <a:pt x="107331" y="0"/>
                    </a:lnTo>
                    <a:close/>
                  </a:path>
                </a:pathLst>
              </a:custGeom>
              <a:solidFill>
                <a:srgbClr val="EE3124"/>
              </a:solidFill>
              <a:ln w="14883" cap="flat">
                <a:noFill/>
                <a:prstDash val="solid"/>
                <a:miter/>
              </a:ln>
            </p:spPr>
            <p:txBody>
              <a:bodyPr rtlCol="0" anchor="ctr"/>
              <a:lstStyle/>
              <a:p>
                <a:endParaRPr lang="en-US" sz="2489"/>
              </a:p>
            </p:txBody>
          </p:sp>
          <p:sp>
            <p:nvSpPr>
              <p:cNvPr id="112" name="Freeform: Shape 111">
                <a:extLst>
                  <a:ext uri="{FF2B5EF4-FFF2-40B4-BE49-F238E27FC236}">
                    <a16:creationId xmlns:a16="http://schemas.microsoft.com/office/drawing/2014/main" id="{26A4488D-C978-47A3-BBE1-E8184364C7F8}"/>
                  </a:ext>
                </a:extLst>
              </p:cNvPr>
              <p:cNvSpPr/>
              <p:nvPr/>
            </p:nvSpPr>
            <p:spPr>
              <a:xfrm>
                <a:off x="5882886" y="894223"/>
                <a:ext cx="175903" cy="299633"/>
              </a:xfrm>
              <a:custGeom>
                <a:avLst/>
                <a:gdLst>
                  <a:gd name="connsiteX0" fmla="*/ 0 w 175903"/>
                  <a:gd name="connsiteY0" fmla="*/ 0 h 299633"/>
                  <a:gd name="connsiteX1" fmla="*/ 68573 w 175903"/>
                  <a:gd name="connsiteY1" fmla="*/ 299633 h 299633"/>
                  <a:gd name="connsiteX2" fmla="*/ 175904 w 175903"/>
                  <a:gd name="connsiteY2" fmla="*/ 253421 h 299633"/>
                </a:gdLst>
                <a:ahLst/>
                <a:cxnLst>
                  <a:cxn ang="0">
                    <a:pos x="connsiteX0" y="connsiteY0"/>
                  </a:cxn>
                  <a:cxn ang="0">
                    <a:pos x="connsiteX1" y="connsiteY1"/>
                  </a:cxn>
                  <a:cxn ang="0">
                    <a:pos x="connsiteX2" y="connsiteY2"/>
                  </a:cxn>
                </a:cxnLst>
                <a:rect l="l" t="t" r="r" b="b"/>
                <a:pathLst>
                  <a:path w="175903" h="299633">
                    <a:moveTo>
                      <a:pt x="0" y="0"/>
                    </a:moveTo>
                    <a:lnTo>
                      <a:pt x="68573" y="299633"/>
                    </a:lnTo>
                    <a:lnTo>
                      <a:pt x="175904" y="253421"/>
                    </a:lnTo>
                    <a:close/>
                  </a:path>
                </a:pathLst>
              </a:custGeom>
              <a:solidFill>
                <a:srgbClr val="EE3124"/>
              </a:solidFill>
              <a:ln w="14883" cap="flat">
                <a:noFill/>
                <a:prstDash val="solid"/>
                <a:miter/>
              </a:ln>
            </p:spPr>
            <p:txBody>
              <a:bodyPr rtlCol="0" anchor="ctr"/>
              <a:lstStyle/>
              <a:p>
                <a:endParaRPr lang="en-US" sz="2489"/>
              </a:p>
            </p:txBody>
          </p:sp>
          <p:sp>
            <p:nvSpPr>
              <p:cNvPr id="113" name="Freeform: Shape 112">
                <a:extLst>
                  <a:ext uri="{FF2B5EF4-FFF2-40B4-BE49-F238E27FC236}">
                    <a16:creationId xmlns:a16="http://schemas.microsoft.com/office/drawing/2014/main" id="{0724DB00-D247-42C9-9ED0-F5EA92B4E69C}"/>
                  </a:ext>
                </a:extLst>
              </p:cNvPr>
              <p:cNvSpPr/>
              <p:nvPr/>
            </p:nvSpPr>
            <p:spPr>
              <a:xfrm>
                <a:off x="5891830" y="722792"/>
                <a:ext cx="299633" cy="175903"/>
              </a:xfrm>
              <a:custGeom>
                <a:avLst/>
                <a:gdLst>
                  <a:gd name="connsiteX0" fmla="*/ 0 w 299633"/>
                  <a:gd name="connsiteY0" fmla="*/ 175904 h 175903"/>
                  <a:gd name="connsiteX1" fmla="*/ 251930 w 299633"/>
                  <a:gd name="connsiteY1" fmla="*/ 0 h 175903"/>
                  <a:gd name="connsiteX2" fmla="*/ 299633 w 299633"/>
                  <a:gd name="connsiteY2" fmla="*/ 107331 h 175903"/>
                </a:gdLst>
                <a:ahLst/>
                <a:cxnLst>
                  <a:cxn ang="0">
                    <a:pos x="connsiteX0" y="connsiteY0"/>
                  </a:cxn>
                  <a:cxn ang="0">
                    <a:pos x="connsiteX1" y="connsiteY1"/>
                  </a:cxn>
                  <a:cxn ang="0">
                    <a:pos x="connsiteX2" y="connsiteY2"/>
                  </a:cxn>
                </a:cxnLst>
                <a:rect l="l" t="t" r="r" b="b"/>
                <a:pathLst>
                  <a:path w="299633" h="175903">
                    <a:moveTo>
                      <a:pt x="0" y="175904"/>
                    </a:moveTo>
                    <a:lnTo>
                      <a:pt x="251930" y="0"/>
                    </a:lnTo>
                    <a:lnTo>
                      <a:pt x="299633" y="107331"/>
                    </a:lnTo>
                    <a:close/>
                  </a:path>
                </a:pathLst>
              </a:custGeom>
              <a:solidFill>
                <a:srgbClr val="EE3124"/>
              </a:solidFill>
              <a:ln w="14883" cap="flat">
                <a:noFill/>
                <a:prstDash val="solid"/>
                <a:miter/>
              </a:ln>
            </p:spPr>
            <p:txBody>
              <a:bodyPr rtlCol="0" anchor="ctr"/>
              <a:lstStyle/>
              <a:p>
                <a:endParaRPr lang="en-US" sz="2489"/>
              </a:p>
            </p:txBody>
          </p:sp>
          <p:sp>
            <p:nvSpPr>
              <p:cNvPr id="114" name="Freeform: Shape 113">
                <a:extLst>
                  <a:ext uri="{FF2B5EF4-FFF2-40B4-BE49-F238E27FC236}">
                    <a16:creationId xmlns:a16="http://schemas.microsoft.com/office/drawing/2014/main" id="{4421953D-866C-4CF7-9025-17EAFA69C441}"/>
                  </a:ext>
                </a:extLst>
              </p:cNvPr>
              <p:cNvSpPr/>
              <p:nvPr/>
            </p:nvSpPr>
            <p:spPr>
              <a:xfrm>
                <a:off x="5589215" y="900186"/>
                <a:ext cx="298142" cy="177394"/>
              </a:xfrm>
              <a:custGeom>
                <a:avLst/>
                <a:gdLst>
                  <a:gd name="connsiteX0" fmla="*/ 298142 w 298142"/>
                  <a:gd name="connsiteY0" fmla="*/ 0 h 177394"/>
                  <a:gd name="connsiteX1" fmla="*/ 0 w 298142"/>
                  <a:gd name="connsiteY1" fmla="*/ 70063 h 177394"/>
                  <a:gd name="connsiteX2" fmla="*/ 47703 w 298142"/>
                  <a:gd name="connsiteY2" fmla="*/ 177395 h 177394"/>
                </a:gdLst>
                <a:ahLst/>
                <a:cxnLst>
                  <a:cxn ang="0">
                    <a:pos x="connsiteX0" y="connsiteY0"/>
                  </a:cxn>
                  <a:cxn ang="0">
                    <a:pos x="connsiteX1" y="connsiteY1"/>
                  </a:cxn>
                  <a:cxn ang="0">
                    <a:pos x="connsiteX2" y="connsiteY2"/>
                  </a:cxn>
                </a:cxnLst>
                <a:rect l="l" t="t" r="r" b="b"/>
                <a:pathLst>
                  <a:path w="298142" h="177394">
                    <a:moveTo>
                      <a:pt x="298142" y="0"/>
                    </a:moveTo>
                    <a:lnTo>
                      <a:pt x="0" y="70063"/>
                    </a:lnTo>
                    <a:lnTo>
                      <a:pt x="47703" y="177395"/>
                    </a:lnTo>
                    <a:close/>
                  </a:path>
                </a:pathLst>
              </a:custGeom>
              <a:solidFill>
                <a:srgbClr val="EE3124"/>
              </a:solidFill>
              <a:ln w="14883" cap="flat">
                <a:noFill/>
                <a:prstDash val="solid"/>
                <a:miter/>
              </a:ln>
            </p:spPr>
            <p:txBody>
              <a:bodyPr rtlCol="0" anchor="ctr"/>
              <a:lstStyle/>
              <a:p>
                <a:endParaRPr lang="en-US" sz="2489"/>
              </a:p>
            </p:txBody>
          </p:sp>
          <p:sp>
            <p:nvSpPr>
              <p:cNvPr id="115" name="Freeform: Shape 114">
                <a:extLst>
                  <a:ext uri="{FF2B5EF4-FFF2-40B4-BE49-F238E27FC236}">
                    <a16:creationId xmlns:a16="http://schemas.microsoft.com/office/drawing/2014/main" id="{C2CACBA8-C094-489C-8FFD-FF5F5DA8DC75}"/>
                  </a:ext>
                </a:extLst>
              </p:cNvPr>
              <p:cNvSpPr/>
              <p:nvPr/>
            </p:nvSpPr>
            <p:spPr>
              <a:xfrm>
                <a:off x="5879904" y="898696"/>
                <a:ext cx="304105" cy="153543"/>
              </a:xfrm>
              <a:custGeom>
                <a:avLst/>
                <a:gdLst>
                  <a:gd name="connsiteX0" fmla="*/ 0 w 304105"/>
                  <a:gd name="connsiteY0" fmla="*/ 0 h 153543"/>
                  <a:gd name="connsiteX1" fmla="*/ 304105 w 304105"/>
                  <a:gd name="connsiteY1" fmla="*/ 41740 h 153543"/>
                  <a:gd name="connsiteX2" fmla="*/ 266837 w 304105"/>
                  <a:gd name="connsiteY2" fmla="*/ 153543 h 153543"/>
                </a:gdLst>
                <a:ahLst/>
                <a:cxnLst>
                  <a:cxn ang="0">
                    <a:pos x="connsiteX0" y="connsiteY0"/>
                  </a:cxn>
                  <a:cxn ang="0">
                    <a:pos x="connsiteX1" y="connsiteY1"/>
                  </a:cxn>
                  <a:cxn ang="0">
                    <a:pos x="connsiteX2" y="connsiteY2"/>
                  </a:cxn>
                </a:cxnLst>
                <a:rect l="l" t="t" r="r" b="b"/>
                <a:pathLst>
                  <a:path w="304105" h="153543">
                    <a:moveTo>
                      <a:pt x="0" y="0"/>
                    </a:moveTo>
                    <a:lnTo>
                      <a:pt x="304105" y="41740"/>
                    </a:lnTo>
                    <a:lnTo>
                      <a:pt x="266837" y="153543"/>
                    </a:lnTo>
                    <a:close/>
                  </a:path>
                </a:pathLst>
              </a:custGeom>
              <a:solidFill>
                <a:srgbClr val="EE3124"/>
              </a:solidFill>
              <a:ln w="14883" cap="flat">
                <a:noFill/>
                <a:prstDash val="solid"/>
                <a:miter/>
              </a:ln>
            </p:spPr>
            <p:txBody>
              <a:bodyPr rtlCol="0" anchor="ctr"/>
              <a:lstStyle/>
              <a:p>
                <a:endParaRPr lang="en-US" sz="2489"/>
              </a:p>
            </p:txBody>
          </p:sp>
          <p:sp>
            <p:nvSpPr>
              <p:cNvPr id="116" name="Freeform: Shape 115">
                <a:extLst>
                  <a:ext uri="{FF2B5EF4-FFF2-40B4-BE49-F238E27FC236}">
                    <a16:creationId xmlns:a16="http://schemas.microsoft.com/office/drawing/2014/main" id="{CB4BFBF5-57F0-4A9E-AC82-07294163F7F2}"/>
                  </a:ext>
                </a:extLst>
              </p:cNvPr>
              <p:cNvSpPr/>
              <p:nvPr/>
            </p:nvSpPr>
            <p:spPr>
              <a:xfrm>
                <a:off x="5586234" y="749624"/>
                <a:ext cx="304105" cy="152052"/>
              </a:xfrm>
              <a:custGeom>
                <a:avLst/>
                <a:gdLst>
                  <a:gd name="connsiteX0" fmla="*/ 304105 w 304105"/>
                  <a:gd name="connsiteY0" fmla="*/ 152053 h 152052"/>
                  <a:gd name="connsiteX1" fmla="*/ 37268 w 304105"/>
                  <a:gd name="connsiteY1" fmla="*/ 0 h 152052"/>
                  <a:gd name="connsiteX2" fmla="*/ 0 w 304105"/>
                  <a:gd name="connsiteY2" fmla="*/ 111803 h 152052"/>
                </a:gdLst>
                <a:ahLst/>
                <a:cxnLst>
                  <a:cxn ang="0">
                    <a:pos x="connsiteX0" y="connsiteY0"/>
                  </a:cxn>
                  <a:cxn ang="0">
                    <a:pos x="connsiteX1" y="connsiteY1"/>
                  </a:cxn>
                  <a:cxn ang="0">
                    <a:pos x="connsiteX2" y="connsiteY2"/>
                  </a:cxn>
                </a:cxnLst>
                <a:rect l="l" t="t" r="r" b="b"/>
                <a:pathLst>
                  <a:path w="304105" h="152052">
                    <a:moveTo>
                      <a:pt x="304105" y="152053"/>
                    </a:moveTo>
                    <a:lnTo>
                      <a:pt x="37268" y="0"/>
                    </a:lnTo>
                    <a:lnTo>
                      <a:pt x="0" y="111803"/>
                    </a:lnTo>
                    <a:close/>
                  </a:path>
                </a:pathLst>
              </a:custGeom>
              <a:solidFill>
                <a:srgbClr val="EE3124"/>
              </a:solidFill>
              <a:ln w="14883" cap="flat">
                <a:noFill/>
                <a:prstDash val="solid"/>
                <a:miter/>
              </a:ln>
            </p:spPr>
            <p:txBody>
              <a:bodyPr rtlCol="0" anchor="ctr"/>
              <a:lstStyle/>
              <a:p>
                <a:endParaRPr lang="en-US" sz="2489"/>
              </a:p>
            </p:txBody>
          </p:sp>
          <p:sp>
            <p:nvSpPr>
              <p:cNvPr id="117" name="Freeform: Shape 116">
                <a:extLst>
                  <a:ext uri="{FF2B5EF4-FFF2-40B4-BE49-F238E27FC236}">
                    <a16:creationId xmlns:a16="http://schemas.microsoft.com/office/drawing/2014/main" id="{05C5EFD8-139B-48C3-8FB6-1A46C79BD9F2}"/>
                  </a:ext>
                </a:extLst>
              </p:cNvPr>
              <p:cNvSpPr/>
              <p:nvPr/>
            </p:nvSpPr>
            <p:spPr>
              <a:xfrm>
                <a:off x="5885867" y="602044"/>
                <a:ext cx="175904" cy="299633"/>
              </a:xfrm>
              <a:custGeom>
                <a:avLst/>
                <a:gdLst>
                  <a:gd name="connsiteX0" fmla="*/ 0 w 175904"/>
                  <a:gd name="connsiteY0" fmla="*/ 299633 h 299633"/>
                  <a:gd name="connsiteX1" fmla="*/ 68573 w 175904"/>
                  <a:gd name="connsiteY1" fmla="*/ 0 h 299633"/>
                  <a:gd name="connsiteX2" fmla="*/ 175904 w 175904"/>
                  <a:gd name="connsiteY2" fmla="*/ 47703 h 299633"/>
                </a:gdLst>
                <a:ahLst/>
                <a:cxnLst>
                  <a:cxn ang="0">
                    <a:pos x="connsiteX0" y="connsiteY0"/>
                  </a:cxn>
                  <a:cxn ang="0">
                    <a:pos x="connsiteX1" y="connsiteY1"/>
                  </a:cxn>
                  <a:cxn ang="0">
                    <a:pos x="connsiteX2" y="connsiteY2"/>
                  </a:cxn>
                </a:cxnLst>
                <a:rect l="l" t="t" r="r" b="b"/>
                <a:pathLst>
                  <a:path w="175904" h="299633">
                    <a:moveTo>
                      <a:pt x="0" y="299633"/>
                    </a:moveTo>
                    <a:lnTo>
                      <a:pt x="68573" y="0"/>
                    </a:lnTo>
                    <a:lnTo>
                      <a:pt x="175904" y="47703"/>
                    </a:lnTo>
                    <a:close/>
                  </a:path>
                </a:pathLst>
              </a:custGeom>
              <a:solidFill>
                <a:srgbClr val="EE3124"/>
              </a:solidFill>
              <a:ln w="14883" cap="flat">
                <a:noFill/>
                <a:prstDash val="solid"/>
                <a:miter/>
              </a:ln>
            </p:spPr>
            <p:txBody>
              <a:bodyPr rtlCol="0" anchor="ctr"/>
              <a:lstStyle/>
              <a:p>
                <a:endParaRPr lang="en-US" sz="2489"/>
              </a:p>
            </p:txBody>
          </p:sp>
          <p:sp>
            <p:nvSpPr>
              <p:cNvPr id="118" name="Freeform: Shape 117">
                <a:extLst>
                  <a:ext uri="{FF2B5EF4-FFF2-40B4-BE49-F238E27FC236}">
                    <a16:creationId xmlns:a16="http://schemas.microsoft.com/office/drawing/2014/main" id="{7A63A05C-20A0-4DFB-8B02-8B386B1B6020}"/>
                  </a:ext>
                </a:extLst>
              </p:cNvPr>
              <p:cNvSpPr/>
              <p:nvPr/>
            </p:nvSpPr>
            <p:spPr>
              <a:xfrm>
                <a:off x="5712945" y="900186"/>
                <a:ext cx="172922" cy="299633"/>
              </a:xfrm>
              <a:custGeom>
                <a:avLst/>
                <a:gdLst>
                  <a:gd name="connsiteX0" fmla="*/ 172923 w 172922"/>
                  <a:gd name="connsiteY0" fmla="*/ 0 h 299633"/>
                  <a:gd name="connsiteX1" fmla="*/ 0 w 172922"/>
                  <a:gd name="connsiteY1" fmla="*/ 253421 h 299633"/>
                  <a:gd name="connsiteX2" fmla="*/ 107331 w 172922"/>
                  <a:gd name="connsiteY2" fmla="*/ 299633 h 299633"/>
                </a:gdLst>
                <a:ahLst/>
                <a:cxnLst>
                  <a:cxn ang="0">
                    <a:pos x="connsiteX0" y="connsiteY0"/>
                  </a:cxn>
                  <a:cxn ang="0">
                    <a:pos x="connsiteX1" y="connsiteY1"/>
                  </a:cxn>
                  <a:cxn ang="0">
                    <a:pos x="connsiteX2" y="connsiteY2"/>
                  </a:cxn>
                </a:cxnLst>
                <a:rect l="l" t="t" r="r" b="b"/>
                <a:pathLst>
                  <a:path w="172922" h="299633">
                    <a:moveTo>
                      <a:pt x="172923" y="0"/>
                    </a:moveTo>
                    <a:lnTo>
                      <a:pt x="0" y="253421"/>
                    </a:lnTo>
                    <a:lnTo>
                      <a:pt x="107331" y="299633"/>
                    </a:lnTo>
                    <a:close/>
                  </a:path>
                </a:pathLst>
              </a:custGeom>
              <a:solidFill>
                <a:srgbClr val="EE3124"/>
              </a:solidFill>
              <a:ln w="14883" cap="flat">
                <a:noFill/>
                <a:prstDash val="solid"/>
                <a:miter/>
              </a:ln>
            </p:spPr>
            <p:txBody>
              <a:bodyPr rtlCol="0" anchor="ctr"/>
              <a:lstStyle/>
              <a:p>
                <a:endParaRPr lang="en-US" sz="2489"/>
              </a:p>
            </p:txBody>
          </p:sp>
        </p:grpSp>
        <p:grpSp>
          <p:nvGrpSpPr>
            <p:cNvPr id="105" name="Graphic 45">
              <a:extLst>
                <a:ext uri="{FF2B5EF4-FFF2-40B4-BE49-F238E27FC236}">
                  <a16:creationId xmlns:a16="http://schemas.microsoft.com/office/drawing/2014/main" id="{C15AB619-9264-4CDA-9C26-DAB4969D0D99}"/>
                </a:ext>
              </a:extLst>
            </p:cNvPr>
            <p:cNvGrpSpPr/>
            <p:nvPr/>
          </p:nvGrpSpPr>
          <p:grpSpPr>
            <a:xfrm>
              <a:off x="5219519" y="415705"/>
              <a:ext cx="3799825" cy="1849987"/>
              <a:chOff x="5219519" y="415705"/>
              <a:chExt cx="3799825" cy="1849987"/>
            </a:xfrm>
            <a:solidFill>
              <a:schemeClr val="accent1"/>
            </a:solidFill>
          </p:grpSpPr>
          <p:sp>
            <p:nvSpPr>
              <p:cNvPr id="106" name="Freeform: Shape 105">
                <a:extLst>
                  <a:ext uri="{FF2B5EF4-FFF2-40B4-BE49-F238E27FC236}">
                    <a16:creationId xmlns:a16="http://schemas.microsoft.com/office/drawing/2014/main" id="{923DF32C-FC70-43AB-8321-9867CCCFD23D}"/>
                  </a:ext>
                </a:extLst>
              </p:cNvPr>
              <p:cNvSpPr/>
              <p:nvPr/>
            </p:nvSpPr>
            <p:spPr>
              <a:xfrm>
                <a:off x="5771082" y="1743929"/>
                <a:ext cx="521749" cy="521763"/>
              </a:xfrm>
              <a:custGeom>
                <a:avLst/>
                <a:gdLst>
                  <a:gd name="connsiteX0" fmla="*/ 0 w 521749"/>
                  <a:gd name="connsiteY0" fmla="*/ 260875 h 521763"/>
                  <a:gd name="connsiteX1" fmla="*/ 260875 w 521749"/>
                  <a:gd name="connsiteY1" fmla="*/ 0 h 521763"/>
                  <a:gd name="connsiteX2" fmla="*/ 521749 w 521749"/>
                  <a:gd name="connsiteY2" fmla="*/ 260875 h 521763"/>
                  <a:gd name="connsiteX3" fmla="*/ 260875 w 521749"/>
                  <a:gd name="connsiteY3" fmla="*/ 521749 h 521763"/>
                  <a:gd name="connsiteX4" fmla="*/ 0 w 521749"/>
                  <a:gd name="connsiteY4" fmla="*/ 260875 h 521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749" h="521763">
                    <a:moveTo>
                      <a:pt x="0" y="260875"/>
                    </a:moveTo>
                    <a:cubicBezTo>
                      <a:pt x="0" y="116276"/>
                      <a:pt x="117766" y="0"/>
                      <a:pt x="260875" y="0"/>
                    </a:cubicBezTo>
                    <a:cubicBezTo>
                      <a:pt x="405474" y="0"/>
                      <a:pt x="521749" y="117766"/>
                      <a:pt x="521749" y="260875"/>
                    </a:cubicBezTo>
                    <a:cubicBezTo>
                      <a:pt x="521749" y="403983"/>
                      <a:pt x="403983" y="521749"/>
                      <a:pt x="260875" y="521749"/>
                    </a:cubicBezTo>
                    <a:cubicBezTo>
                      <a:pt x="116276" y="523240"/>
                      <a:pt x="0" y="405474"/>
                      <a:pt x="0" y="260875"/>
                    </a:cubicBezTo>
                  </a:path>
                </a:pathLst>
              </a:custGeom>
              <a:solidFill>
                <a:schemeClr val="accent6">
                  <a:lumMod val="60000"/>
                  <a:lumOff val="40000"/>
                </a:schemeClr>
              </a:solidFill>
              <a:ln w="14883" cap="flat">
                <a:noFill/>
                <a:prstDash val="solid"/>
                <a:miter/>
              </a:ln>
            </p:spPr>
            <p:txBody>
              <a:bodyPr rtlCol="0" anchor="ctr"/>
              <a:lstStyle/>
              <a:p>
                <a:endParaRPr lang="en-US" sz="2489" dirty="0"/>
              </a:p>
            </p:txBody>
          </p:sp>
          <p:sp>
            <p:nvSpPr>
              <p:cNvPr id="107" name="Freeform: Shape 106">
                <a:extLst>
                  <a:ext uri="{FF2B5EF4-FFF2-40B4-BE49-F238E27FC236}">
                    <a16:creationId xmlns:a16="http://schemas.microsoft.com/office/drawing/2014/main" id="{20E86130-176F-4657-8F37-791C4B1E8FAC}"/>
                  </a:ext>
                </a:extLst>
              </p:cNvPr>
              <p:cNvSpPr/>
              <p:nvPr/>
            </p:nvSpPr>
            <p:spPr>
              <a:xfrm>
                <a:off x="8463308" y="901677"/>
                <a:ext cx="369696" cy="369696"/>
              </a:xfrm>
              <a:custGeom>
                <a:avLst/>
                <a:gdLst>
                  <a:gd name="connsiteX0" fmla="*/ 0 w 369696"/>
                  <a:gd name="connsiteY0" fmla="*/ 184848 h 369696"/>
                  <a:gd name="connsiteX1" fmla="*/ 184848 w 369696"/>
                  <a:gd name="connsiteY1" fmla="*/ 0 h 369696"/>
                  <a:gd name="connsiteX2" fmla="*/ 369696 w 369696"/>
                  <a:gd name="connsiteY2" fmla="*/ 184848 h 369696"/>
                  <a:gd name="connsiteX3" fmla="*/ 184848 w 369696"/>
                  <a:gd name="connsiteY3" fmla="*/ 369697 h 369696"/>
                  <a:gd name="connsiteX4" fmla="*/ 0 w 369696"/>
                  <a:gd name="connsiteY4" fmla="*/ 184848 h 369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696" h="369696">
                    <a:moveTo>
                      <a:pt x="0" y="184848"/>
                    </a:moveTo>
                    <a:cubicBezTo>
                      <a:pt x="0" y="81989"/>
                      <a:pt x="83480" y="0"/>
                      <a:pt x="184848" y="0"/>
                    </a:cubicBezTo>
                    <a:cubicBezTo>
                      <a:pt x="287708" y="0"/>
                      <a:pt x="369696" y="83480"/>
                      <a:pt x="369696" y="184848"/>
                    </a:cubicBezTo>
                    <a:cubicBezTo>
                      <a:pt x="369696" y="286217"/>
                      <a:pt x="286217" y="369697"/>
                      <a:pt x="184848" y="369697"/>
                    </a:cubicBezTo>
                    <a:cubicBezTo>
                      <a:pt x="81989" y="369697"/>
                      <a:pt x="0" y="286217"/>
                      <a:pt x="0" y="184848"/>
                    </a:cubicBezTo>
                  </a:path>
                </a:pathLst>
              </a:custGeom>
              <a:solidFill>
                <a:schemeClr val="tx2"/>
              </a:solidFill>
              <a:ln w="14883" cap="flat">
                <a:noFill/>
                <a:prstDash val="solid"/>
                <a:miter/>
              </a:ln>
            </p:spPr>
            <p:txBody>
              <a:bodyPr rtlCol="0" anchor="ctr"/>
              <a:lstStyle/>
              <a:p>
                <a:endParaRPr lang="en-US" sz="2489"/>
              </a:p>
            </p:txBody>
          </p:sp>
          <p:sp>
            <p:nvSpPr>
              <p:cNvPr id="108" name="Freeform: Shape 107">
                <a:extLst>
                  <a:ext uri="{FF2B5EF4-FFF2-40B4-BE49-F238E27FC236}">
                    <a16:creationId xmlns:a16="http://schemas.microsoft.com/office/drawing/2014/main" id="{BBA4D71C-CAD0-43D9-AF1E-BF70D7B8B415}"/>
                  </a:ext>
                </a:extLst>
              </p:cNvPr>
              <p:cNvSpPr/>
              <p:nvPr/>
            </p:nvSpPr>
            <p:spPr>
              <a:xfrm>
                <a:off x="5219519" y="1350381"/>
                <a:ext cx="369696" cy="369696"/>
              </a:xfrm>
              <a:custGeom>
                <a:avLst/>
                <a:gdLst>
                  <a:gd name="connsiteX0" fmla="*/ 0 w 369696"/>
                  <a:gd name="connsiteY0" fmla="*/ 184848 h 369696"/>
                  <a:gd name="connsiteX1" fmla="*/ 184848 w 369696"/>
                  <a:gd name="connsiteY1" fmla="*/ 0 h 369696"/>
                  <a:gd name="connsiteX2" fmla="*/ 369697 w 369696"/>
                  <a:gd name="connsiteY2" fmla="*/ 184848 h 369696"/>
                  <a:gd name="connsiteX3" fmla="*/ 184848 w 369696"/>
                  <a:gd name="connsiteY3" fmla="*/ 369697 h 369696"/>
                  <a:gd name="connsiteX4" fmla="*/ 0 w 369696"/>
                  <a:gd name="connsiteY4" fmla="*/ 184848 h 369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696" h="369696">
                    <a:moveTo>
                      <a:pt x="0" y="184848"/>
                    </a:moveTo>
                    <a:cubicBezTo>
                      <a:pt x="0" y="81989"/>
                      <a:pt x="83480" y="0"/>
                      <a:pt x="184848" y="0"/>
                    </a:cubicBezTo>
                    <a:cubicBezTo>
                      <a:pt x="286217" y="0"/>
                      <a:pt x="369697" y="83480"/>
                      <a:pt x="369697" y="184848"/>
                    </a:cubicBezTo>
                    <a:cubicBezTo>
                      <a:pt x="369697" y="286217"/>
                      <a:pt x="286217" y="369697"/>
                      <a:pt x="184848" y="369697"/>
                    </a:cubicBezTo>
                    <a:cubicBezTo>
                      <a:pt x="83480" y="369697"/>
                      <a:pt x="0" y="287707"/>
                      <a:pt x="0" y="184848"/>
                    </a:cubicBezTo>
                  </a:path>
                </a:pathLst>
              </a:custGeom>
              <a:solidFill>
                <a:schemeClr val="bg1">
                  <a:lumMod val="50000"/>
                </a:schemeClr>
              </a:solidFill>
              <a:ln w="14883" cap="flat">
                <a:noFill/>
                <a:prstDash val="solid"/>
                <a:miter/>
              </a:ln>
            </p:spPr>
            <p:txBody>
              <a:bodyPr rtlCol="0" anchor="ctr"/>
              <a:lstStyle/>
              <a:p>
                <a:endParaRPr lang="en-US" sz="2489"/>
              </a:p>
            </p:txBody>
          </p:sp>
          <p:sp>
            <p:nvSpPr>
              <p:cNvPr id="109" name="Freeform: Shape 108">
                <a:extLst>
                  <a:ext uri="{FF2B5EF4-FFF2-40B4-BE49-F238E27FC236}">
                    <a16:creationId xmlns:a16="http://schemas.microsoft.com/office/drawing/2014/main" id="{B6556D6A-9F20-4EB0-BDB7-13764F0AD7A5}"/>
                  </a:ext>
                </a:extLst>
              </p:cNvPr>
              <p:cNvSpPr/>
              <p:nvPr/>
            </p:nvSpPr>
            <p:spPr>
              <a:xfrm>
                <a:off x="8798719" y="415705"/>
                <a:ext cx="220625" cy="220625"/>
              </a:xfrm>
              <a:custGeom>
                <a:avLst/>
                <a:gdLst>
                  <a:gd name="connsiteX0" fmla="*/ 0 w 220625"/>
                  <a:gd name="connsiteY0" fmla="*/ 110313 h 220625"/>
                  <a:gd name="connsiteX1" fmla="*/ 110313 w 220625"/>
                  <a:gd name="connsiteY1" fmla="*/ 0 h 220625"/>
                  <a:gd name="connsiteX2" fmla="*/ 220625 w 220625"/>
                  <a:gd name="connsiteY2" fmla="*/ 110313 h 220625"/>
                  <a:gd name="connsiteX3" fmla="*/ 110313 w 220625"/>
                  <a:gd name="connsiteY3" fmla="*/ 220625 h 220625"/>
                  <a:gd name="connsiteX4" fmla="*/ 0 w 220625"/>
                  <a:gd name="connsiteY4" fmla="*/ 110313 h 22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25" h="220625">
                    <a:moveTo>
                      <a:pt x="0" y="110313"/>
                    </a:moveTo>
                    <a:cubicBezTo>
                      <a:pt x="0" y="49194"/>
                      <a:pt x="49193" y="0"/>
                      <a:pt x="110313" y="0"/>
                    </a:cubicBezTo>
                    <a:cubicBezTo>
                      <a:pt x="171432" y="0"/>
                      <a:pt x="220625" y="49194"/>
                      <a:pt x="220625" y="110313"/>
                    </a:cubicBezTo>
                    <a:cubicBezTo>
                      <a:pt x="220625" y="171432"/>
                      <a:pt x="171432" y="220625"/>
                      <a:pt x="110313" y="220625"/>
                    </a:cubicBezTo>
                    <a:cubicBezTo>
                      <a:pt x="49193" y="220625"/>
                      <a:pt x="0" y="171432"/>
                      <a:pt x="0" y="110313"/>
                    </a:cubicBezTo>
                  </a:path>
                </a:pathLst>
              </a:custGeom>
              <a:solidFill>
                <a:schemeClr val="accent6">
                  <a:lumMod val="60000"/>
                  <a:lumOff val="40000"/>
                </a:schemeClr>
              </a:solidFill>
              <a:ln w="14883" cap="flat">
                <a:noFill/>
                <a:prstDash val="solid"/>
                <a:miter/>
              </a:ln>
            </p:spPr>
            <p:txBody>
              <a:bodyPr rtlCol="0" anchor="ctr"/>
              <a:lstStyle/>
              <a:p>
                <a:endParaRPr lang="en-US" sz="2489"/>
              </a:p>
            </p:txBody>
          </p:sp>
          <p:sp>
            <p:nvSpPr>
              <p:cNvPr id="110" name="Freeform: Shape 109">
                <a:extLst>
                  <a:ext uri="{FF2B5EF4-FFF2-40B4-BE49-F238E27FC236}">
                    <a16:creationId xmlns:a16="http://schemas.microsoft.com/office/drawing/2014/main" id="{D197B1F5-96B3-4AF1-9166-FF7EAC6C820E}"/>
                  </a:ext>
                </a:extLst>
              </p:cNvPr>
              <p:cNvSpPr/>
              <p:nvPr/>
            </p:nvSpPr>
            <p:spPr>
              <a:xfrm>
                <a:off x="8798719" y="1658959"/>
                <a:ext cx="220625" cy="220625"/>
              </a:xfrm>
              <a:custGeom>
                <a:avLst/>
                <a:gdLst>
                  <a:gd name="connsiteX0" fmla="*/ 0 w 220625"/>
                  <a:gd name="connsiteY0" fmla="*/ 110313 h 220625"/>
                  <a:gd name="connsiteX1" fmla="*/ 110313 w 220625"/>
                  <a:gd name="connsiteY1" fmla="*/ 0 h 220625"/>
                  <a:gd name="connsiteX2" fmla="*/ 220625 w 220625"/>
                  <a:gd name="connsiteY2" fmla="*/ 110313 h 220625"/>
                  <a:gd name="connsiteX3" fmla="*/ 110313 w 220625"/>
                  <a:gd name="connsiteY3" fmla="*/ 220625 h 220625"/>
                  <a:gd name="connsiteX4" fmla="*/ 0 w 220625"/>
                  <a:gd name="connsiteY4" fmla="*/ 110313 h 22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25" h="220625">
                    <a:moveTo>
                      <a:pt x="0" y="110313"/>
                    </a:moveTo>
                    <a:cubicBezTo>
                      <a:pt x="0" y="49193"/>
                      <a:pt x="49193" y="0"/>
                      <a:pt x="110313" y="0"/>
                    </a:cubicBezTo>
                    <a:cubicBezTo>
                      <a:pt x="171432" y="0"/>
                      <a:pt x="220625" y="49193"/>
                      <a:pt x="220625" y="110313"/>
                    </a:cubicBezTo>
                    <a:cubicBezTo>
                      <a:pt x="220625" y="171432"/>
                      <a:pt x="171432" y="220625"/>
                      <a:pt x="110313" y="220625"/>
                    </a:cubicBezTo>
                    <a:cubicBezTo>
                      <a:pt x="49193" y="220625"/>
                      <a:pt x="0" y="171432"/>
                      <a:pt x="0" y="110313"/>
                    </a:cubicBezTo>
                  </a:path>
                </a:pathLst>
              </a:custGeom>
              <a:solidFill>
                <a:schemeClr val="bg1">
                  <a:lumMod val="50000"/>
                </a:schemeClr>
              </a:solidFill>
              <a:ln w="14883" cap="flat">
                <a:noFill/>
                <a:prstDash val="solid"/>
                <a:miter/>
              </a:ln>
            </p:spPr>
            <p:txBody>
              <a:bodyPr rtlCol="0" anchor="ctr"/>
              <a:lstStyle/>
              <a:p>
                <a:endParaRPr lang="en-US" sz="2489"/>
              </a:p>
            </p:txBody>
          </p:sp>
        </p:grpSp>
      </p:grpSp>
      <p:sp>
        <p:nvSpPr>
          <p:cNvPr id="32" name="TextBox 31">
            <a:extLst>
              <a:ext uri="{FF2B5EF4-FFF2-40B4-BE49-F238E27FC236}">
                <a16:creationId xmlns:a16="http://schemas.microsoft.com/office/drawing/2014/main" id="{46FA8DAF-26A4-45E6-AE42-AE9812185DAE}"/>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spTree>
    <p:extLst>
      <p:ext uri="{BB962C8B-B14F-4D97-AF65-F5344CB8AC3E}">
        <p14:creationId xmlns:p14="http://schemas.microsoft.com/office/powerpoint/2010/main" val="5494088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6_Section Header">
    <p:bg bwMode="gray">
      <p:bgPr>
        <a:solidFill>
          <a:schemeClr val="tx1">
            <a:lumMod val="50000"/>
            <a:alpha val="9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48641" y="330201"/>
            <a:ext cx="11097260" cy="3836679"/>
          </a:xfrm>
        </p:spPr>
        <p:txBody>
          <a:bodyPr anchor="b"/>
          <a:lstStyle>
            <a:lvl1pPr algn="l">
              <a:lnSpc>
                <a:spcPct val="90000"/>
              </a:lnSpc>
              <a:defRPr sz="5867" b="0" cap="none">
                <a:solidFill>
                  <a:schemeClr val="bg1">
                    <a:lumMod val="7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bg1"/>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4" y="4247532"/>
            <a:ext cx="8745413" cy="1121133"/>
          </a:xfrm>
        </p:spPr>
        <p:txBody>
          <a:bodyPr>
            <a:noAutofit/>
          </a:bodyPr>
          <a:lstStyle>
            <a:lvl1pPr>
              <a:lnSpc>
                <a:spcPct val="100000"/>
              </a:lnSpc>
              <a:spcBef>
                <a:spcPts val="1600"/>
              </a:spcBef>
              <a:spcAft>
                <a:spcPts val="600"/>
              </a:spcAft>
              <a:defRPr sz="2667" b="1">
                <a:solidFill>
                  <a:schemeClr val="bg1"/>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sp>
        <p:nvSpPr>
          <p:cNvPr id="8" name="Freeform: Shape 7">
            <a:extLst>
              <a:ext uri="{FF2B5EF4-FFF2-40B4-BE49-F238E27FC236}">
                <a16:creationId xmlns:a16="http://schemas.microsoft.com/office/drawing/2014/main" id="{DD804CA1-E0FF-41D6-9962-8BF6DE321EDA}"/>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32" name="TextBox 31">
            <a:extLst>
              <a:ext uri="{FF2B5EF4-FFF2-40B4-BE49-F238E27FC236}">
                <a16:creationId xmlns:a16="http://schemas.microsoft.com/office/drawing/2014/main" id="{4EDC7CD1-B973-4316-A8D1-CA6D983C8A84}"/>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grpSp>
        <p:nvGrpSpPr>
          <p:cNvPr id="59" name="Graphic 45">
            <a:extLst>
              <a:ext uri="{FF2B5EF4-FFF2-40B4-BE49-F238E27FC236}">
                <a16:creationId xmlns:a16="http://schemas.microsoft.com/office/drawing/2014/main" id="{8470DA12-576F-4A51-AE8B-DC7C3D0DF3F9}"/>
              </a:ext>
            </a:extLst>
          </p:cNvPr>
          <p:cNvGrpSpPr/>
          <p:nvPr userDrawn="1"/>
        </p:nvGrpSpPr>
        <p:grpSpPr>
          <a:xfrm>
            <a:off x="6593089" y="241990"/>
            <a:ext cx="5410816" cy="3050348"/>
            <a:chOff x="5219519" y="236820"/>
            <a:chExt cx="3799825" cy="2142152"/>
          </a:xfrm>
        </p:grpSpPr>
        <p:sp>
          <p:nvSpPr>
            <p:cNvPr id="60" name="Freeform: Shape 59">
              <a:extLst>
                <a:ext uri="{FF2B5EF4-FFF2-40B4-BE49-F238E27FC236}">
                  <a16:creationId xmlns:a16="http://schemas.microsoft.com/office/drawing/2014/main" id="{F1BBB5A5-47FB-40DC-97B8-5975F365DF9F}"/>
                </a:ext>
              </a:extLst>
            </p:cNvPr>
            <p:cNvSpPr/>
            <p:nvPr/>
          </p:nvSpPr>
          <p:spPr>
            <a:xfrm>
              <a:off x="5413311" y="1086525"/>
              <a:ext cx="3495719" cy="943620"/>
            </a:xfrm>
            <a:custGeom>
              <a:avLst/>
              <a:gdLst>
                <a:gd name="connsiteX0" fmla="*/ 0 w 3495719"/>
                <a:gd name="connsiteY0" fmla="*/ 466593 h 943620"/>
                <a:gd name="connsiteX1" fmla="*/ 618646 w 3495719"/>
                <a:gd name="connsiteY1" fmla="*/ 943620 h 943620"/>
                <a:gd name="connsiteX2" fmla="*/ 3234845 w 3495719"/>
                <a:gd name="connsiteY2" fmla="*/ 0 h 943620"/>
                <a:gd name="connsiteX3" fmla="*/ 3495720 w 3495719"/>
                <a:gd name="connsiteY3" fmla="*/ 694672 h 943620"/>
              </a:gdLst>
              <a:ahLst/>
              <a:cxnLst>
                <a:cxn ang="0">
                  <a:pos x="connsiteX0" y="connsiteY0"/>
                </a:cxn>
                <a:cxn ang="0">
                  <a:pos x="connsiteX1" y="connsiteY1"/>
                </a:cxn>
                <a:cxn ang="0">
                  <a:pos x="connsiteX2" y="connsiteY2"/>
                </a:cxn>
                <a:cxn ang="0">
                  <a:pos x="connsiteX3" y="connsiteY3"/>
                </a:cxn>
              </a:cxnLst>
              <a:rect l="l" t="t" r="r" b="b"/>
              <a:pathLst>
                <a:path w="3495719" h="943620">
                  <a:moveTo>
                    <a:pt x="0" y="466593"/>
                  </a:moveTo>
                  <a:lnTo>
                    <a:pt x="618646" y="943620"/>
                  </a:lnTo>
                  <a:lnTo>
                    <a:pt x="3234845" y="0"/>
                  </a:lnTo>
                  <a:lnTo>
                    <a:pt x="3495720" y="694672"/>
                  </a:lnTo>
                </a:path>
              </a:pathLst>
            </a:custGeom>
            <a:noFill/>
            <a:ln w="45510" cap="flat">
              <a:solidFill>
                <a:srgbClr val="939598"/>
              </a:solidFill>
              <a:prstDash val="solid"/>
              <a:miter/>
            </a:ln>
          </p:spPr>
          <p:txBody>
            <a:bodyPr rtlCol="0" anchor="ctr"/>
            <a:lstStyle/>
            <a:p>
              <a:endParaRPr lang="en-US" sz="2489"/>
            </a:p>
          </p:txBody>
        </p:sp>
        <p:sp>
          <p:nvSpPr>
            <p:cNvPr id="61" name="Freeform: Shape 60">
              <a:extLst>
                <a:ext uri="{FF2B5EF4-FFF2-40B4-BE49-F238E27FC236}">
                  <a16:creationId xmlns:a16="http://schemas.microsoft.com/office/drawing/2014/main" id="{30316179-3126-49ED-AEE0-C8DEE93D0D22}"/>
                </a:ext>
              </a:extLst>
            </p:cNvPr>
            <p:cNvSpPr/>
            <p:nvPr/>
          </p:nvSpPr>
          <p:spPr>
            <a:xfrm>
              <a:off x="7176824" y="725992"/>
              <a:ext cx="439760" cy="1055423"/>
            </a:xfrm>
            <a:custGeom>
              <a:avLst/>
              <a:gdLst>
                <a:gd name="connsiteX0" fmla="*/ 0 w 439760"/>
                <a:gd name="connsiteY0" fmla="*/ 0 h 1055423"/>
                <a:gd name="connsiteX1" fmla="*/ 439760 w 439760"/>
                <a:gd name="connsiteY1" fmla="*/ 0 h 1055423"/>
                <a:gd name="connsiteX2" fmla="*/ 439760 w 439760"/>
                <a:gd name="connsiteY2" fmla="*/ 1055424 h 1055423"/>
                <a:gd name="connsiteX3" fmla="*/ 0 w 439760"/>
                <a:gd name="connsiteY3" fmla="*/ 1055424 h 1055423"/>
              </a:gdLst>
              <a:ahLst/>
              <a:cxnLst>
                <a:cxn ang="0">
                  <a:pos x="connsiteX0" y="connsiteY0"/>
                </a:cxn>
                <a:cxn ang="0">
                  <a:pos x="connsiteX1" y="connsiteY1"/>
                </a:cxn>
                <a:cxn ang="0">
                  <a:pos x="connsiteX2" y="connsiteY2"/>
                </a:cxn>
                <a:cxn ang="0">
                  <a:pos x="connsiteX3" y="connsiteY3"/>
                </a:cxn>
              </a:cxnLst>
              <a:rect l="l" t="t" r="r" b="b"/>
              <a:pathLst>
                <a:path w="439760" h="1055423">
                  <a:moveTo>
                    <a:pt x="0" y="0"/>
                  </a:moveTo>
                  <a:lnTo>
                    <a:pt x="439760" y="0"/>
                  </a:lnTo>
                  <a:lnTo>
                    <a:pt x="439760" y="1055424"/>
                  </a:lnTo>
                  <a:lnTo>
                    <a:pt x="0" y="1055424"/>
                  </a:lnTo>
                  <a:close/>
                </a:path>
              </a:pathLst>
            </a:custGeom>
            <a:solidFill>
              <a:schemeClr val="tx1">
                <a:lumMod val="50000"/>
              </a:schemeClr>
            </a:solidFill>
            <a:ln w="14883" cap="flat">
              <a:noFill/>
              <a:prstDash val="solid"/>
              <a:miter/>
            </a:ln>
          </p:spPr>
          <p:txBody>
            <a:bodyPr rtlCol="0" anchor="ctr"/>
            <a:lstStyle/>
            <a:p>
              <a:endParaRPr lang="en-US" sz="2489"/>
            </a:p>
          </p:txBody>
        </p:sp>
        <p:sp>
          <p:nvSpPr>
            <p:cNvPr id="62" name="Freeform: Shape 61">
              <a:extLst>
                <a:ext uri="{FF2B5EF4-FFF2-40B4-BE49-F238E27FC236}">
                  <a16:creationId xmlns:a16="http://schemas.microsoft.com/office/drawing/2014/main" id="{387892D1-5DAD-4F6A-813F-D23644945B15}"/>
                </a:ext>
              </a:extLst>
            </p:cNvPr>
            <p:cNvSpPr/>
            <p:nvPr/>
          </p:nvSpPr>
          <p:spPr>
            <a:xfrm>
              <a:off x="8648157" y="526018"/>
              <a:ext cx="260874" cy="560507"/>
            </a:xfrm>
            <a:custGeom>
              <a:avLst/>
              <a:gdLst>
                <a:gd name="connsiteX0" fmla="*/ 260875 w 260874"/>
                <a:gd name="connsiteY0" fmla="*/ 0 h 560507"/>
                <a:gd name="connsiteX1" fmla="*/ 0 w 260874"/>
                <a:gd name="connsiteY1" fmla="*/ 560508 h 560507"/>
              </a:gdLst>
              <a:ahLst/>
              <a:cxnLst>
                <a:cxn ang="0">
                  <a:pos x="connsiteX0" y="connsiteY0"/>
                </a:cxn>
                <a:cxn ang="0">
                  <a:pos x="connsiteX1" y="connsiteY1"/>
                </a:cxn>
              </a:cxnLst>
              <a:rect l="l" t="t" r="r" b="b"/>
              <a:pathLst>
                <a:path w="260874" h="560507">
                  <a:moveTo>
                    <a:pt x="260875" y="0"/>
                  </a:moveTo>
                  <a:lnTo>
                    <a:pt x="0" y="560508"/>
                  </a:lnTo>
                </a:path>
              </a:pathLst>
            </a:custGeom>
            <a:ln w="45510" cap="flat">
              <a:solidFill>
                <a:srgbClr val="939598"/>
              </a:solidFill>
              <a:prstDash val="solid"/>
              <a:miter/>
            </a:ln>
          </p:spPr>
          <p:txBody>
            <a:bodyPr rtlCol="0" anchor="ctr"/>
            <a:lstStyle/>
            <a:p>
              <a:endParaRPr lang="en-US" sz="2489"/>
            </a:p>
          </p:txBody>
        </p:sp>
        <p:grpSp>
          <p:nvGrpSpPr>
            <p:cNvPr id="63" name="Graphic 45">
              <a:extLst>
                <a:ext uri="{FF2B5EF4-FFF2-40B4-BE49-F238E27FC236}">
                  <a16:creationId xmlns:a16="http://schemas.microsoft.com/office/drawing/2014/main" id="{E4010408-F753-4A4E-A8CF-043D20AFD7BB}"/>
                </a:ext>
              </a:extLst>
            </p:cNvPr>
            <p:cNvGrpSpPr/>
            <p:nvPr/>
          </p:nvGrpSpPr>
          <p:grpSpPr>
            <a:xfrm>
              <a:off x="6559669" y="236820"/>
              <a:ext cx="1647236" cy="2142152"/>
              <a:chOff x="6559669" y="236820"/>
              <a:chExt cx="1647236" cy="2142152"/>
            </a:xfrm>
            <a:solidFill>
              <a:schemeClr val="accent1"/>
            </a:solidFill>
          </p:grpSpPr>
          <p:sp>
            <p:nvSpPr>
              <p:cNvPr id="79" name="Freeform: Shape 78">
                <a:extLst>
                  <a:ext uri="{FF2B5EF4-FFF2-40B4-BE49-F238E27FC236}">
                    <a16:creationId xmlns:a16="http://schemas.microsoft.com/office/drawing/2014/main" id="{A5E8D4A9-9CE3-47B6-8CD5-C8D8685A9D9D}"/>
                  </a:ext>
                </a:extLst>
              </p:cNvPr>
              <p:cNvSpPr/>
              <p:nvPr/>
            </p:nvSpPr>
            <p:spPr>
              <a:xfrm>
                <a:off x="7768637" y="1123793"/>
                <a:ext cx="438269" cy="757281"/>
              </a:xfrm>
              <a:custGeom>
                <a:avLst/>
                <a:gdLst>
                  <a:gd name="connsiteX0" fmla="*/ 438270 w 438269"/>
                  <a:gd name="connsiteY0" fmla="*/ 0 h 757281"/>
                  <a:gd name="connsiteX1" fmla="*/ 438270 w 438269"/>
                  <a:gd name="connsiteY1" fmla="*/ 536656 h 757281"/>
                  <a:gd name="connsiteX2" fmla="*/ 219135 w 438269"/>
                  <a:gd name="connsiteY2" fmla="*/ 757282 h 757281"/>
                  <a:gd name="connsiteX3" fmla="*/ 0 w 438269"/>
                  <a:gd name="connsiteY3" fmla="*/ 536656 h 757281"/>
                  <a:gd name="connsiteX4" fmla="*/ 0 w 438269"/>
                  <a:gd name="connsiteY4" fmla="*/ 0 h 757281"/>
                  <a:gd name="connsiteX5" fmla="*/ 438270 w 438269"/>
                  <a:gd name="connsiteY5" fmla="*/ 0 h 75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757281">
                    <a:moveTo>
                      <a:pt x="438270" y="0"/>
                    </a:moveTo>
                    <a:lnTo>
                      <a:pt x="438270" y="536656"/>
                    </a:lnTo>
                    <a:cubicBezTo>
                      <a:pt x="438270" y="657404"/>
                      <a:pt x="339882" y="757282"/>
                      <a:pt x="219135" y="757282"/>
                    </a:cubicBezTo>
                    <a:cubicBezTo>
                      <a:pt x="98387" y="757282"/>
                      <a:pt x="0" y="658895"/>
                      <a:pt x="0" y="536656"/>
                    </a:cubicBezTo>
                    <a:lnTo>
                      <a:pt x="0" y="0"/>
                    </a:lnTo>
                    <a:lnTo>
                      <a:pt x="438270" y="0"/>
                    </a:lnTo>
                    <a:close/>
                  </a:path>
                </a:pathLst>
              </a:custGeom>
              <a:solidFill>
                <a:srgbClr val="EE3124"/>
              </a:solidFill>
              <a:ln w="14883" cap="flat">
                <a:noFill/>
                <a:prstDash val="solid"/>
                <a:miter/>
              </a:ln>
            </p:spPr>
            <p:txBody>
              <a:bodyPr rtlCol="0" anchor="ctr"/>
              <a:lstStyle/>
              <a:p>
                <a:endParaRPr lang="en-US" sz="2489"/>
              </a:p>
            </p:txBody>
          </p:sp>
          <p:sp>
            <p:nvSpPr>
              <p:cNvPr id="80" name="Freeform: Shape 79">
                <a:extLst>
                  <a:ext uri="{FF2B5EF4-FFF2-40B4-BE49-F238E27FC236}">
                    <a16:creationId xmlns:a16="http://schemas.microsoft.com/office/drawing/2014/main" id="{9C64AABA-BBE9-41BC-970D-B4DCEA08EAC7}"/>
                  </a:ext>
                </a:extLst>
              </p:cNvPr>
              <p:cNvSpPr/>
              <p:nvPr/>
            </p:nvSpPr>
            <p:spPr>
              <a:xfrm>
                <a:off x="7768637" y="236820"/>
                <a:ext cx="438269" cy="1641273"/>
              </a:xfrm>
              <a:custGeom>
                <a:avLst/>
                <a:gdLst>
                  <a:gd name="connsiteX0" fmla="*/ 438270 w 438269"/>
                  <a:gd name="connsiteY0" fmla="*/ 0 h 1641273"/>
                  <a:gd name="connsiteX1" fmla="*/ 438270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70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70" y="0"/>
                    </a:moveTo>
                    <a:lnTo>
                      <a:pt x="438270" y="1422139"/>
                    </a:lnTo>
                    <a:cubicBezTo>
                      <a:pt x="438270" y="1542887"/>
                      <a:pt x="339882" y="1641274"/>
                      <a:pt x="219135" y="1641274"/>
                    </a:cubicBezTo>
                    <a:cubicBezTo>
                      <a:pt x="98387" y="1641274"/>
                      <a:pt x="0" y="1542887"/>
                      <a:pt x="0" y="1422139"/>
                    </a:cubicBezTo>
                    <a:lnTo>
                      <a:pt x="0" y="0"/>
                    </a:lnTo>
                    <a:lnTo>
                      <a:pt x="438270"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sp>
            <p:nvSpPr>
              <p:cNvPr id="81" name="Freeform: Shape 80">
                <a:extLst>
                  <a:ext uri="{FF2B5EF4-FFF2-40B4-BE49-F238E27FC236}">
                    <a16:creationId xmlns:a16="http://schemas.microsoft.com/office/drawing/2014/main" id="{1FE8461D-09B5-4132-A9F6-5DBE63670AF9}"/>
                  </a:ext>
                </a:extLst>
              </p:cNvPr>
              <p:cNvSpPr/>
              <p:nvPr/>
            </p:nvSpPr>
            <p:spPr>
              <a:xfrm>
                <a:off x="7178315" y="1781197"/>
                <a:ext cx="438269" cy="597775"/>
              </a:xfrm>
              <a:custGeom>
                <a:avLst/>
                <a:gdLst>
                  <a:gd name="connsiteX0" fmla="*/ 438269 w 438269"/>
                  <a:gd name="connsiteY0" fmla="*/ 0 h 597775"/>
                  <a:gd name="connsiteX1" fmla="*/ 438269 w 438269"/>
                  <a:gd name="connsiteY1" fmla="*/ 377150 h 597775"/>
                  <a:gd name="connsiteX2" fmla="*/ 219135 w 438269"/>
                  <a:gd name="connsiteY2" fmla="*/ 597776 h 597775"/>
                  <a:gd name="connsiteX3" fmla="*/ 0 w 438269"/>
                  <a:gd name="connsiteY3" fmla="*/ 377150 h 597775"/>
                  <a:gd name="connsiteX4" fmla="*/ 0 w 438269"/>
                  <a:gd name="connsiteY4" fmla="*/ 0 h 597775"/>
                  <a:gd name="connsiteX5" fmla="*/ 438269 w 438269"/>
                  <a:gd name="connsiteY5" fmla="*/ 0 h 59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597775">
                    <a:moveTo>
                      <a:pt x="438269" y="0"/>
                    </a:moveTo>
                    <a:lnTo>
                      <a:pt x="438269" y="377150"/>
                    </a:lnTo>
                    <a:cubicBezTo>
                      <a:pt x="438269" y="497898"/>
                      <a:pt x="339882" y="597776"/>
                      <a:pt x="219135" y="597776"/>
                    </a:cubicBezTo>
                    <a:cubicBezTo>
                      <a:pt x="98387" y="597776"/>
                      <a:pt x="0" y="499388"/>
                      <a:pt x="0" y="377150"/>
                    </a:cubicBezTo>
                    <a:lnTo>
                      <a:pt x="0" y="0"/>
                    </a:lnTo>
                    <a:lnTo>
                      <a:pt x="438269" y="0"/>
                    </a:lnTo>
                    <a:close/>
                  </a:path>
                </a:pathLst>
              </a:custGeom>
              <a:solidFill>
                <a:srgbClr val="F58765"/>
              </a:solidFill>
              <a:ln w="14883" cap="flat">
                <a:noFill/>
                <a:prstDash val="solid"/>
                <a:miter/>
              </a:ln>
            </p:spPr>
            <p:txBody>
              <a:bodyPr rtlCol="0" anchor="ctr"/>
              <a:lstStyle/>
              <a:p>
                <a:endParaRPr lang="en-US" sz="2489"/>
              </a:p>
            </p:txBody>
          </p:sp>
          <p:sp>
            <p:nvSpPr>
              <p:cNvPr id="82" name="Freeform: Shape 81">
                <a:extLst>
                  <a:ext uri="{FF2B5EF4-FFF2-40B4-BE49-F238E27FC236}">
                    <a16:creationId xmlns:a16="http://schemas.microsoft.com/office/drawing/2014/main" id="{256C1C0B-6FFD-4B8E-8388-6D63AAA45B0A}"/>
                  </a:ext>
                </a:extLst>
              </p:cNvPr>
              <p:cNvSpPr/>
              <p:nvPr/>
            </p:nvSpPr>
            <p:spPr>
              <a:xfrm>
                <a:off x="7178315" y="734717"/>
                <a:ext cx="438269" cy="1641273"/>
              </a:xfrm>
              <a:custGeom>
                <a:avLst/>
                <a:gdLst>
                  <a:gd name="connsiteX0" fmla="*/ 438269 w 438269"/>
                  <a:gd name="connsiteY0" fmla="*/ 0 h 1641273"/>
                  <a:gd name="connsiteX1" fmla="*/ 438269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69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69" y="0"/>
                    </a:moveTo>
                    <a:lnTo>
                      <a:pt x="438269" y="1422139"/>
                    </a:lnTo>
                    <a:cubicBezTo>
                      <a:pt x="438269" y="1542887"/>
                      <a:pt x="339882" y="1641274"/>
                      <a:pt x="219135" y="1641274"/>
                    </a:cubicBezTo>
                    <a:cubicBezTo>
                      <a:pt x="98387" y="1641274"/>
                      <a:pt x="0" y="1542887"/>
                      <a:pt x="0" y="1422139"/>
                    </a:cubicBezTo>
                    <a:lnTo>
                      <a:pt x="0" y="0"/>
                    </a:lnTo>
                    <a:lnTo>
                      <a:pt x="438269"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sp>
            <p:nvSpPr>
              <p:cNvPr id="83" name="Freeform: Shape 82">
                <a:extLst>
                  <a:ext uri="{FF2B5EF4-FFF2-40B4-BE49-F238E27FC236}">
                    <a16:creationId xmlns:a16="http://schemas.microsoft.com/office/drawing/2014/main" id="{2B12AA65-4AD0-4BAF-9D7E-C2BB9DE2E789}"/>
                  </a:ext>
                </a:extLst>
              </p:cNvPr>
              <p:cNvSpPr/>
              <p:nvPr/>
            </p:nvSpPr>
            <p:spPr>
              <a:xfrm>
                <a:off x="6559669" y="1025406"/>
                <a:ext cx="438269" cy="1053933"/>
              </a:xfrm>
              <a:custGeom>
                <a:avLst/>
                <a:gdLst>
                  <a:gd name="connsiteX0" fmla="*/ 438269 w 438269"/>
                  <a:gd name="connsiteY0" fmla="*/ 0 h 1053933"/>
                  <a:gd name="connsiteX1" fmla="*/ 438269 w 438269"/>
                  <a:gd name="connsiteY1" fmla="*/ 833308 h 1053933"/>
                  <a:gd name="connsiteX2" fmla="*/ 219135 w 438269"/>
                  <a:gd name="connsiteY2" fmla="*/ 1053933 h 1053933"/>
                  <a:gd name="connsiteX3" fmla="*/ 0 w 438269"/>
                  <a:gd name="connsiteY3" fmla="*/ 833308 h 1053933"/>
                  <a:gd name="connsiteX4" fmla="*/ 0 w 438269"/>
                  <a:gd name="connsiteY4" fmla="*/ 0 h 1053933"/>
                  <a:gd name="connsiteX5" fmla="*/ 438269 w 438269"/>
                  <a:gd name="connsiteY5" fmla="*/ 0 h 1053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053933">
                    <a:moveTo>
                      <a:pt x="438269" y="0"/>
                    </a:moveTo>
                    <a:lnTo>
                      <a:pt x="438269" y="833308"/>
                    </a:lnTo>
                    <a:cubicBezTo>
                      <a:pt x="438269" y="954056"/>
                      <a:pt x="339882" y="1053933"/>
                      <a:pt x="219135" y="1053933"/>
                    </a:cubicBezTo>
                    <a:cubicBezTo>
                      <a:pt x="98387" y="1053933"/>
                      <a:pt x="0" y="955546"/>
                      <a:pt x="0" y="833308"/>
                    </a:cubicBezTo>
                    <a:lnTo>
                      <a:pt x="0" y="0"/>
                    </a:lnTo>
                    <a:lnTo>
                      <a:pt x="438269" y="0"/>
                    </a:lnTo>
                    <a:close/>
                  </a:path>
                </a:pathLst>
              </a:custGeom>
              <a:solidFill>
                <a:srgbClr val="F1613F"/>
              </a:solidFill>
              <a:ln w="14883" cap="flat">
                <a:noFill/>
                <a:prstDash val="solid"/>
                <a:miter/>
              </a:ln>
            </p:spPr>
            <p:txBody>
              <a:bodyPr rtlCol="0" anchor="ctr"/>
              <a:lstStyle/>
              <a:p>
                <a:endParaRPr lang="en-US" sz="2489"/>
              </a:p>
            </p:txBody>
          </p:sp>
          <p:sp>
            <p:nvSpPr>
              <p:cNvPr id="84" name="Freeform: Shape 83">
                <a:extLst>
                  <a:ext uri="{FF2B5EF4-FFF2-40B4-BE49-F238E27FC236}">
                    <a16:creationId xmlns:a16="http://schemas.microsoft.com/office/drawing/2014/main" id="{07D8A9AF-CBB4-422E-98FE-D7FF3A09DAC3}"/>
                  </a:ext>
                </a:extLst>
              </p:cNvPr>
              <p:cNvSpPr/>
              <p:nvPr/>
            </p:nvSpPr>
            <p:spPr>
              <a:xfrm>
                <a:off x="6559669" y="436575"/>
                <a:ext cx="438269" cy="1641273"/>
              </a:xfrm>
              <a:custGeom>
                <a:avLst/>
                <a:gdLst>
                  <a:gd name="connsiteX0" fmla="*/ 438269 w 438269"/>
                  <a:gd name="connsiteY0" fmla="*/ 0 h 1641273"/>
                  <a:gd name="connsiteX1" fmla="*/ 438269 w 438269"/>
                  <a:gd name="connsiteY1" fmla="*/ 1422139 h 1641273"/>
                  <a:gd name="connsiteX2" fmla="*/ 219135 w 438269"/>
                  <a:gd name="connsiteY2" fmla="*/ 1641274 h 1641273"/>
                  <a:gd name="connsiteX3" fmla="*/ 0 w 438269"/>
                  <a:gd name="connsiteY3" fmla="*/ 1422139 h 1641273"/>
                  <a:gd name="connsiteX4" fmla="*/ 0 w 438269"/>
                  <a:gd name="connsiteY4" fmla="*/ 0 h 1641273"/>
                  <a:gd name="connsiteX5" fmla="*/ 438269 w 438269"/>
                  <a:gd name="connsiteY5" fmla="*/ 0 h 164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69" h="1641273">
                    <a:moveTo>
                      <a:pt x="438269" y="0"/>
                    </a:moveTo>
                    <a:lnTo>
                      <a:pt x="438269" y="1422139"/>
                    </a:lnTo>
                    <a:cubicBezTo>
                      <a:pt x="438269" y="1542887"/>
                      <a:pt x="339882" y="1641274"/>
                      <a:pt x="219135" y="1641274"/>
                    </a:cubicBezTo>
                    <a:cubicBezTo>
                      <a:pt x="98387" y="1641274"/>
                      <a:pt x="0" y="1542887"/>
                      <a:pt x="0" y="1422139"/>
                    </a:cubicBezTo>
                    <a:lnTo>
                      <a:pt x="0" y="0"/>
                    </a:lnTo>
                    <a:lnTo>
                      <a:pt x="438269" y="0"/>
                    </a:lnTo>
                    <a:close/>
                  </a:path>
                </a:pathLst>
              </a:custGeom>
              <a:noFill/>
              <a:ln w="42234" cap="flat">
                <a:solidFill>
                  <a:schemeClr val="accent6">
                    <a:lumMod val="60000"/>
                    <a:lumOff val="40000"/>
                  </a:schemeClr>
                </a:solidFill>
                <a:prstDash val="solid"/>
                <a:miter/>
              </a:ln>
            </p:spPr>
            <p:txBody>
              <a:bodyPr rtlCol="0" anchor="ctr"/>
              <a:lstStyle/>
              <a:p>
                <a:endParaRPr lang="en-US" sz="2489"/>
              </a:p>
            </p:txBody>
          </p:sp>
        </p:grpSp>
        <p:grpSp>
          <p:nvGrpSpPr>
            <p:cNvPr id="64" name="Graphic 45">
              <a:extLst>
                <a:ext uri="{FF2B5EF4-FFF2-40B4-BE49-F238E27FC236}">
                  <a16:creationId xmlns:a16="http://schemas.microsoft.com/office/drawing/2014/main" id="{DAA12782-9367-4A3D-896E-A40CD092CDD9}"/>
                </a:ext>
              </a:extLst>
            </p:cNvPr>
            <p:cNvGrpSpPr/>
            <p:nvPr/>
          </p:nvGrpSpPr>
          <p:grpSpPr>
            <a:xfrm>
              <a:off x="5586234" y="602044"/>
              <a:ext cx="605229" cy="597775"/>
              <a:chOff x="5586234" y="602044"/>
              <a:chExt cx="605229" cy="597775"/>
            </a:xfrm>
            <a:solidFill>
              <a:srgbClr val="EE3124"/>
            </a:solidFill>
          </p:grpSpPr>
          <p:sp>
            <p:nvSpPr>
              <p:cNvPr id="71" name="Freeform: Shape 70">
                <a:extLst>
                  <a:ext uri="{FF2B5EF4-FFF2-40B4-BE49-F238E27FC236}">
                    <a16:creationId xmlns:a16="http://schemas.microsoft.com/office/drawing/2014/main" id="{4A08CB44-1311-498D-B797-515E11C0764D}"/>
                  </a:ext>
                </a:extLst>
              </p:cNvPr>
              <p:cNvSpPr/>
              <p:nvPr/>
            </p:nvSpPr>
            <p:spPr>
              <a:xfrm>
                <a:off x="5714435" y="605025"/>
                <a:ext cx="172922" cy="299633"/>
              </a:xfrm>
              <a:custGeom>
                <a:avLst/>
                <a:gdLst>
                  <a:gd name="connsiteX0" fmla="*/ 172923 w 172922"/>
                  <a:gd name="connsiteY0" fmla="*/ 299633 h 299633"/>
                  <a:gd name="connsiteX1" fmla="*/ 0 w 172922"/>
                  <a:gd name="connsiteY1" fmla="*/ 46212 h 299633"/>
                  <a:gd name="connsiteX2" fmla="*/ 107331 w 172922"/>
                  <a:gd name="connsiteY2" fmla="*/ 0 h 299633"/>
                </a:gdLst>
                <a:ahLst/>
                <a:cxnLst>
                  <a:cxn ang="0">
                    <a:pos x="connsiteX0" y="connsiteY0"/>
                  </a:cxn>
                  <a:cxn ang="0">
                    <a:pos x="connsiteX1" y="connsiteY1"/>
                  </a:cxn>
                  <a:cxn ang="0">
                    <a:pos x="connsiteX2" y="connsiteY2"/>
                  </a:cxn>
                </a:cxnLst>
                <a:rect l="l" t="t" r="r" b="b"/>
                <a:pathLst>
                  <a:path w="172922" h="299633">
                    <a:moveTo>
                      <a:pt x="172923" y="299633"/>
                    </a:moveTo>
                    <a:lnTo>
                      <a:pt x="0" y="46212"/>
                    </a:lnTo>
                    <a:lnTo>
                      <a:pt x="107331" y="0"/>
                    </a:lnTo>
                    <a:close/>
                  </a:path>
                </a:pathLst>
              </a:custGeom>
              <a:solidFill>
                <a:srgbClr val="EE3124"/>
              </a:solidFill>
              <a:ln w="14883" cap="flat">
                <a:noFill/>
                <a:prstDash val="solid"/>
                <a:miter/>
              </a:ln>
            </p:spPr>
            <p:txBody>
              <a:bodyPr rtlCol="0" anchor="ctr"/>
              <a:lstStyle/>
              <a:p>
                <a:endParaRPr lang="en-US" sz="2489"/>
              </a:p>
            </p:txBody>
          </p:sp>
          <p:sp>
            <p:nvSpPr>
              <p:cNvPr id="72" name="Freeform: Shape 71">
                <a:extLst>
                  <a:ext uri="{FF2B5EF4-FFF2-40B4-BE49-F238E27FC236}">
                    <a16:creationId xmlns:a16="http://schemas.microsoft.com/office/drawing/2014/main" id="{AB3AEB4B-E376-4E17-A0F6-521E1C192C8B}"/>
                  </a:ext>
                </a:extLst>
              </p:cNvPr>
              <p:cNvSpPr/>
              <p:nvPr/>
            </p:nvSpPr>
            <p:spPr>
              <a:xfrm>
                <a:off x="5882886" y="894223"/>
                <a:ext cx="175903" cy="299633"/>
              </a:xfrm>
              <a:custGeom>
                <a:avLst/>
                <a:gdLst>
                  <a:gd name="connsiteX0" fmla="*/ 0 w 175903"/>
                  <a:gd name="connsiteY0" fmla="*/ 0 h 299633"/>
                  <a:gd name="connsiteX1" fmla="*/ 68573 w 175903"/>
                  <a:gd name="connsiteY1" fmla="*/ 299633 h 299633"/>
                  <a:gd name="connsiteX2" fmla="*/ 175904 w 175903"/>
                  <a:gd name="connsiteY2" fmla="*/ 253421 h 299633"/>
                </a:gdLst>
                <a:ahLst/>
                <a:cxnLst>
                  <a:cxn ang="0">
                    <a:pos x="connsiteX0" y="connsiteY0"/>
                  </a:cxn>
                  <a:cxn ang="0">
                    <a:pos x="connsiteX1" y="connsiteY1"/>
                  </a:cxn>
                  <a:cxn ang="0">
                    <a:pos x="connsiteX2" y="connsiteY2"/>
                  </a:cxn>
                </a:cxnLst>
                <a:rect l="l" t="t" r="r" b="b"/>
                <a:pathLst>
                  <a:path w="175903" h="299633">
                    <a:moveTo>
                      <a:pt x="0" y="0"/>
                    </a:moveTo>
                    <a:lnTo>
                      <a:pt x="68573" y="299633"/>
                    </a:lnTo>
                    <a:lnTo>
                      <a:pt x="175904" y="253421"/>
                    </a:lnTo>
                    <a:close/>
                  </a:path>
                </a:pathLst>
              </a:custGeom>
              <a:solidFill>
                <a:srgbClr val="EE3124"/>
              </a:solidFill>
              <a:ln w="14883" cap="flat">
                <a:noFill/>
                <a:prstDash val="solid"/>
                <a:miter/>
              </a:ln>
            </p:spPr>
            <p:txBody>
              <a:bodyPr rtlCol="0" anchor="ctr"/>
              <a:lstStyle/>
              <a:p>
                <a:endParaRPr lang="en-US" sz="2489"/>
              </a:p>
            </p:txBody>
          </p:sp>
          <p:sp>
            <p:nvSpPr>
              <p:cNvPr id="73" name="Freeform: Shape 72">
                <a:extLst>
                  <a:ext uri="{FF2B5EF4-FFF2-40B4-BE49-F238E27FC236}">
                    <a16:creationId xmlns:a16="http://schemas.microsoft.com/office/drawing/2014/main" id="{F11861E6-10FC-43B9-8AAC-A49467F8A61D}"/>
                  </a:ext>
                </a:extLst>
              </p:cNvPr>
              <p:cNvSpPr/>
              <p:nvPr/>
            </p:nvSpPr>
            <p:spPr>
              <a:xfrm>
                <a:off x="5891830" y="722792"/>
                <a:ext cx="299633" cy="175903"/>
              </a:xfrm>
              <a:custGeom>
                <a:avLst/>
                <a:gdLst>
                  <a:gd name="connsiteX0" fmla="*/ 0 w 299633"/>
                  <a:gd name="connsiteY0" fmla="*/ 175904 h 175903"/>
                  <a:gd name="connsiteX1" fmla="*/ 251930 w 299633"/>
                  <a:gd name="connsiteY1" fmla="*/ 0 h 175903"/>
                  <a:gd name="connsiteX2" fmla="*/ 299633 w 299633"/>
                  <a:gd name="connsiteY2" fmla="*/ 107331 h 175903"/>
                </a:gdLst>
                <a:ahLst/>
                <a:cxnLst>
                  <a:cxn ang="0">
                    <a:pos x="connsiteX0" y="connsiteY0"/>
                  </a:cxn>
                  <a:cxn ang="0">
                    <a:pos x="connsiteX1" y="connsiteY1"/>
                  </a:cxn>
                  <a:cxn ang="0">
                    <a:pos x="connsiteX2" y="connsiteY2"/>
                  </a:cxn>
                </a:cxnLst>
                <a:rect l="l" t="t" r="r" b="b"/>
                <a:pathLst>
                  <a:path w="299633" h="175903">
                    <a:moveTo>
                      <a:pt x="0" y="175904"/>
                    </a:moveTo>
                    <a:lnTo>
                      <a:pt x="251930" y="0"/>
                    </a:lnTo>
                    <a:lnTo>
                      <a:pt x="299633" y="107331"/>
                    </a:lnTo>
                    <a:close/>
                  </a:path>
                </a:pathLst>
              </a:custGeom>
              <a:solidFill>
                <a:srgbClr val="EE3124"/>
              </a:solidFill>
              <a:ln w="14883" cap="flat">
                <a:noFill/>
                <a:prstDash val="solid"/>
                <a:miter/>
              </a:ln>
            </p:spPr>
            <p:txBody>
              <a:bodyPr rtlCol="0" anchor="ctr"/>
              <a:lstStyle/>
              <a:p>
                <a:endParaRPr lang="en-US" sz="2489"/>
              </a:p>
            </p:txBody>
          </p:sp>
          <p:sp>
            <p:nvSpPr>
              <p:cNvPr id="74" name="Freeform: Shape 73">
                <a:extLst>
                  <a:ext uri="{FF2B5EF4-FFF2-40B4-BE49-F238E27FC236}">
                    <a16:creationId xmlns:a16="http://schemas.microsoft.com/office/drawing/2014/main" id="{F4A4F21A-6A28-4F76-87C4-AF000EC0C592}"/>
                  </a:ext>
                </a:extLst>
              </p:cNvPr>
              <p:cNvSpPr/>
              <p:nvPr/>
            </p:nvSpPr>
            <p:spPr>
              <a:xfrm>
                <a:off x="5589215" y="900186"/>
                <a:ext cx="298142" cy="177394"/>
              </a:xfrm>
              <a:custGeom>
                <a:avLst/>
                <a:gdLst>
                  <a:gd name="connsiteX0" fmla="*/ 298142 w 298142"/>
                  <a:gd name="connsiteY0" fmla="*/ 0 h 177394"/>
                  <a:gd name="connsiteX1" fmla="*/ 0 w 298142"/>
                  <a:gd name="connsiteY1" fmla="*/ 70063 h 177394"/>
                  <a:gd name="connsiteX2" fmla="*/ 47703 w 298142"/>
                  <a:gd name="connsiteY2" fmla="*/ 177395 h 177394"/>
                </a:gdLst>
                <a:ahLst/>
                <a:cxnLst>
                  <a:cxn ang="0">
                    <a:pos x="connsiteX0" y="connsiteY0"/>
                  </a:cxn>
                  <a:cxn ang="0">
                    <a:pos x="connsiteX1" y="connsiteY1"/>
                  </a:cxn>
                  <a:cxn ang="0">
                    <a:pos x="connsiteX2" y="connsiteY2"/>
                  </a:cxn>
                </a:cxnLst>
                <a:rect l="l" t="t" r="r" b="b"/>
                <a:pathLst>
                  <a:path w="298142" h="177394">
                    <a:moveTo>
                      <a:pt x="298142" y="0"/>
                    </a:moveTo>
                    <a:lnTo>
                      <a:pt x="0" y="70063"/>
                    </a:lnTo>
                    <a:lnTo>
                      <a:pt x="47703" y="177395"/>
                    </a:lnTo>
                    <a:close/>
                  </a:path>
                </a:pathLst>
              </a:custGeom>
              <a:solidFill>
                <a:srgbClr val="EE3124"/>
              </a:solidFill>
              <a:ln w="14883" cap="flat">
                <a:noFill/>
                <a:prstDash val="solid"/>
                <a:miter/>
              </a:ln>
            </p:spPr>
            <p:txBody>
              <a:bodyPr rtlCol="0" anchor="ctr"/>
              <a:lstStyle/>
              <a:p>
                <a:endParaRPr lang="en-US" sz="2489"/>
              </a:p>
            </p:txBody>
          </p:sp>
          <p:sp>
            <p:nvSpPr>
              <p:cNvPr id="75" name="Freeform: Shape 74">
                <a:extLst>
                  <a:ext uri="{FF2B5EF4-FFF2-40B4-BE49-F238E27FC236}">
                    <a16:creationId xmlns:a16="http://schemas.microsoft.com/office/drawing/2014/main" id="{3C4A4FFB-55C8-4AF9-B909-EC4E6AB4E946}"/>
                  </a:ext>
                </a:extLst>
              </p:cNvPr>
              <p:cNvSpPr/>
              <p:nvPr/>
            </p:nvSpPr>
            <p:spPr>
              <a:xfrm>
                <a:off x="5879904" y="898696"/>
                <a:ext cx="304105" cy="153543"/>
              </a:xfrm>
              <a:custGeom>
                <a:avLst/>
                <a:gdLst>
                  <a:gd name="connsiteX0" fmla="*/ 0 w 304105"/>
                  <a:gd name="connsiteY0" fmla="*/ 0 h 153543"/>
                  <a:gd name="connsiteX1" fmla="*/ 304105 w 304105"/>
                  <a:gd name="connsiteY1" fmla="*/ 41740 h 153543"/>
                  <a:gd name="connsiteX2" fmla="*/ 266837 w 304105"/>
                  <a:gd name="connsiteY2" fmla="*/ 153543 h 153543"/>
                </a:gdLst>
                <a:ahLst/>
                <a:cxnLst>
                  <a:cxn ang="0">
                    <a:pos x="connsiteX0" y="connsiteY0"/>
                  </a:cxn>
                  <a:cxn ang="0">
                    <a:pos x="connsiteX1" y="connsiteY1"/>
                  </a:cxn>
                  <a:cxn ang="0">
                    <a:pos x="connsiteX2" y="connsiteY2"/>
                  </a:cxn>
                </a:cxnLst>
                <a:rect l="l" t="t" r="r" b="b"/>
                <a:pathLst>
                  <a:path w="304105" h="153543">
                    <a:moveTo>
                      <a:pt x="0" y="0"/>
                    </a:moveTo>
                    <a:lnTo>
                      <a:pt x="304105" y="41740"/>
                    </a:lnTo>
                    <a:lnTo>
                      <a:pt x="266837" y="153543"/>
                    </a:lnTo>
                    <a:close/>
                  </a:path>
                </a:pathLst>
              </a:custGeom>
              <a:solidFill>
                <a:srgbClr val="EE3124"/>
              </a:solidFill>
              <a:ln w="14883" cap="flat">
                <a:noFill/>
                <a:prstDash val="solid"/>
                <a:miter/>
              </a:ln>
            </p:spPr>
            <p:txBody>
              <a:bodyPr rtlCol="0" anchor="ctr"/>
              <a:lstStyle/>
              <a:p>
                <a:endParaRPr lang="en-US" sz="2489"/>
              </a:p>
            </p:txBody>
          </p:sp>
          <p:sp>
            <p:nvSpPr>
              <p:cNvPr id="76" name="Freeform: Shape 75">
                <a:extLst>
                  <a:ext uri="{FF2B5EF4-FFF2-40B4-BE49-F238E27FC236}">
                    <a16:creationId xmlns:a16="http://schemas.microsoft.com/office/drawing/2014/main" id="{C2D514B7-5FF1-41B4-AEFD-971B769D4A55}"/>
                  </a:ext>
                </a:extLst>
              </p:cNvPr>
              <p:cNvSpPr/>
              <p:nvPr/>
            </p:nvSpPr>
            <p:spPr>
              <a:xfrm>
                <a:off x="5586234" y="749624"/>
                <a:ext cx="304105" cy="152052"/>
              </a:xfrm>
              <a:custGeom>
                <a:avLst/>
                <a:gdLst>
                  <a:gd name="connsiteX0" fmla="*/ 304105 w 304105"/>
                  <a:gd name="connsiteY0" fmla="*/ 152053 h 152052"/>
                  <a:gd name="connsiteX1" fmla="*/ 37268 w 304105"/>
                  <a:gd name="connsiteY1" fmla="*/ 0 h 152052"/>
                  <a:gd name="connsiteX2" fmla="*/ 0 w 304105"/>
                  <a:gd name="connsiteY2" fmla="*/ 111803 h 152052"/>
                </a:gdLst>
                <a:ahLst/>
                <a:cxnLst>
                  <a:cxn ang="0">
                    <a:pos x="connsiteX0" y="connsiteY0"/>
                  </a:cxn>
                  <a:cxn ang="0">
                    <a:pos x="connsiteX1" y="connsiteY1"/>
                  </a:cxn>
                  <a:cxn ang="0">
                    <a:pos x="connsiteX2" y="connsiteY2"/>
                  </a:cxn>
                </a:cxnLst>
                <a:rect l="l" t="t" r="r" b="b"/>
                <a:pathLst>
                  <a:path w="304105" h="152052">
                    <a:moveTo>
                      <a:pt x="304105" y="152053"/>
                    </a:moveTo>
                    <a:lnTo>
                      <a:pt x="37268" y="0"/>
                    </a:lnTo>
                    <a:lnTo>
                      <a:pt x="0" y="111803"/>
                    </a:lnTo>
                    <a:close/>
                  </a:path>
                </a:pathLst>
              </a:custGeom>
              <a:solidFill>
                <a:srgbClr val="EE3124"/>
              </a:solidFill>
              <a:ln w="14883" cap="flat">
                <a:noFill/>
                <a:prstDash val="solid"/>
                <a:miter/>
              </a:ln>
            </p:spPr>
            <p:txBody>
              <a:bodyPr rtlCol="0" anchor="ctr"/>
              <a:lstStyle/>
              <a:p>
                <a:endParaRPr lang="en-US" sz="2489"/>
              </a:p>
            </p:txBody>
          </p:sp>
          <p:sp>
            <p:nvSpPr>
              <p:cNvPr id="77" name="Freeform: Shape 76">
                <a:extLst>
                  <a:ext uri="{FF2B5EF4-FFF2-40B4-BE49-F238E27FC236}">
                    <a16:creationId xmlns:a16="http://schemas.microsoft.com/office/drawing/2014/main" id="{D93BA0CF-4615-495C-BE0E-C0A162F338CA}"/>
                  </a:ext>
                </a:extLst>
              </p:cNvPr>
              <p:cNvSpPr/>
              <p:nvPr/>
            </p:nvSpPr>
            <p:spPr>
              <a:xfrm>
                <a:off x="5885867" y="602044"/>
                <a:ext cx="175904" cy="299633"/>
              </a:xfrm>
              <a:custGeom>
                <a:avLst/>
                <a:gdLst>
                  <a:gd name="connsiteX0" fmla="*/ 0 w 175904"/>
                  <a:gd name="connsiteY0" fmla="*/ 299633 h 299633"/>
                  <a:gd name="connsiteX1" fmla="*/ 68573 w 175904"/>
                  <a:gd name="connsiteY1" fmla="*/ 0 h 299633"/>
                  <a:gd name="connsiteX2" fmla="*/ 175904 w 175904"/>
                  <a:gd name="connsiteY2" fmla="*/ 47703 h 299633"/>
                </a:gdLst>
                <a:ahLst/>
                <a:cxnLst>
                  <a:cxn ang="0">
                    <a:pos x="connsiteX0" y="connsiteY0"/>
                  </a:cxn>
                  <a:cxn ang="0">
                    <a:pos x="connsiteX1" y="connsiteY1"/>
                  </a:cxn>
                  <a:cxn ang="0">
                    <a:pos x="connsiteX2" y="connsiteY2"/>
                  </a:cxn>
                </a:cxnLst>
                <a:rect l="l" t="t" r="r" b="b"/>
                <a:pathLst>
                  <a:path w="175904" h="299633">
                    <a:moveTo>
                      <a:pt x="0" y="299633"/>
                    </a:moveTo>
                    <a:lnTo>
                      <a:pt x="68573" y="0"/>
                    </a:lnTo>
                    <a:lnTo>
                      <a:pt x="175904" y="47703"/>
                    </a:lnTo>
                    <a:close/>
                  </a:path>
                </a:pathLst>
              </a:custGeom>
              <a:solidFill>
                <a:srgbClr val="EE3124"/>
              </a:solidFill>
              <a:ln w="14883" cap="flat">
                <a:noFill/>
                <a:prstDash val="solid"/>
                <a:miter/>
              </a:ln>
            </p:spPr>
            <p:txBody>
              <a:bodyPr rtlCol="0" anchor="ctr"/>
              <a:lstStyle/>
              <a:p>
                <a:endParaRPr lang="en-US" sz="2489"/>
              </a:p>
            </p:txBody>
          </p:sp>
          <p:sp>
            <p:nvSpPr>
              <p:cNvPr id="78" name="Freeform: Shape 77">
                <a:extLst>
                  <a:ext uri="{FF2B5EF4-FFF2-40B4-BE49-F238E27FC236}">
                    <a16:creationId xmlns:a16="http://schemas.microsoft.com/office/drawing/2014/main" id="{A85EC5EB-1B8A-4AAC-A2AA-0F6D1E14CC89}"/>
                  </a:ext>
                </a:extLst>
              </p:cNvPr>
              <p:cNvSpPr/>
              <p:nvPr/>
            </p:nvSpPr>
            <p:spPr>
              <a:xfrm>
                <a:off x="5712945" y="900186"/>
                <a:ext cx="172922" cy="299633"/>
              </a:xfrm>
              <a:custGeom>
                <a:avLst/>
                <a:gdLst>
                  <a:gd name="connsiteX0" fmla="*/ 172923 w 172922"/>
                  <a:gd name="connsiteY0" fmla="*/ 0 h 299633"/>
                  <a:gd name="connsiteX1" fmla="*/ 0 w 172922"/>
                  <a:gd name="connsiteY1" fmla="*/ 253421 h 299633"/>
                  <a:gd name="connsiteX2" fmla="*/ 107331 w 172922"/>
                  <a:gd name="connsiteY2" fmla="*/ 299633 h 299633"/>
                </a:gdLst>
                <a:ahLst/>
                <a:cxnLst>
                  <a:cxn ang="0">
                    <a:pos x="connsiteX0" y="connsiteY0"/>
                  </a:cxn>
                  <a:cxn ang="0">
                    <a:pos x="connsiteX1" y="connsiteY1"/>
                  </a:cxn>
                  <a:cxn ang="0">
                    <a:pos x="connsiteX2" y="connsiteY2"/>
                  </a:cxn>
                </a:cxnLst>
                <a:rect l="l" t="t" r="r" b="b"/>
                <a:pathLst>
                  <a:path w="172922" h="299633">
                    <a:moveTo>
                      <a:pt x="172923" y="0"/>
                    </a:moveTo>
                    <a:lnTo>
                      <a:pt x="0" y="253421"/>
                    </a:lnTo>
                    <a:lnTo>
                      <a:pt x="107331" y="299633"/>
                    </a:lnTo>
                    <a:close/>
                  </a:path>
                </a:pathLst>
              </a:custGeom>
              <a:solidFill>
                <a:srgbClr val="EE3124"/>
              </a:solidFill>
              <a:ln w="14883" cap="flat">
                <a:noFill/>
                <a:prstDash val="solid"/>
                <a:miter/>
              </a:ln>
            </p:spPr>
            <p:txBody>
              <a:bodyPr rtlCol="0" anchor="ctr"/>
              <a:lstStyle/>
              <a:p>
                <a:endParaRPr lang="en-US" sz="2489"/>
              </a:p>
            </p:txBody>
          </p:sp>
        </p:grpSp>
        <p:grpSp>
          <p:nvGrpSpPr>
            <p:cNvPr id="65" name="Graphic 45">
              <a:extLst>
                <a:ext uri="{FF2B5EF4-FFF2-40B4-BE49-F238E27FC236}">
                  <a16:creationId xmlns:a16="http://schemas.microsoft.com/office/drawing/2014/main" id="{F60853D0-B19C-4F3F-98B7-18F025722D83}"/>
                </a:ext>
              </a:extLst>
            </p:cNvPr>
            <p:cNvGrpSpPr/>
            <p:nvPr/>
          </p:nvGrpSpPr>
          <p:grpSpPr>
            <a:xfrm>
              <a:off x="5219519" y="415705"/>
              <a:ext cx="3799825" cy="1849987"/>
              <a:chOff x="5219519" y="415705"/>
              <a:chExt cx="3799825" cy="1849987"/>
            </a:xfrm>
            <a:solidFill>
              <a:schemeClr val="accent1"/>
            </a:solidFill>
          </p:grpSpPr>
          <p:sp>
            <p:nvSpPr>
              <p:cNvPr id="66" name="Freeform: Shape 65">
                <a:extLst>
                  <a:ext uri="{FF2B5EF4-FFF2-40B4-BE49-F238E27FC236}">
                    <a16:creationId xmlns:a16="http://schemas.microsoft.com/office/drawing/2014/main" id="{BDD368B7-6CF1-410B-BEEE-3E569746FBEB}"/>
                  </a:ext>
                </a:extLst>
              </p:cNvPr>
              <p:cNvSpPr/>
              <p:nvPr/>
            </p:nvSpPr>
            <p:spPr>
              <a:xfrm>
                <a:off x="5771082" y="1743929"/>
                <a:ext cx="521749" cy="521763"/>
              </a:xfrm>
              <a:custGeom>
                <a:avLst/>
                <a:gdLst>
                  <a:gd name="connsiteX0" fmla="*/ 0 w 521749"/>
                  <a:gd name="connsiteY0" fmla="*/ 260875 h 521763"/>
                  <a:gd name="connsiteX1" fmla="*/ 260875 w 521749"/>
                  <a:gd name="connsiteY1" fmla="*/ 0 h 521763"/>
                  <a:gd name="connsiteX2" fmla="*/ 521749 w 521749"/>
                  <a:gd name="connsiteY2" fmla="*/ 260875 h 521763"/>
                  <a:gd name="connsiteX3" fmla="*/ 260875 w 521749"/>
                  <a:gd name="connsiteY3" fmla="*/ 521749 h 521763"/>
                  <a:gd name="connsiteX4" fmla="*/ 0 w 521749"/>
                  <a:gd name="connsiteY4" fmla="*/ 260875 h 521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749" h="521763">
                    <a:moveTo>
                      <a:pt x="0" y="260875"/>
                    </a:moveTo>
                    <a:cubicBezTo>
                      <a:pt x="0" y="116276"/>
                      <a:pt x="117766" y="0"/>
                      <a:pt x="260875" y="0"/>
                    </a:cubicBezTo>
                    <a:cubicBezTo>
                      <a:pt x="405474" y="0"/>
                      <a:pt x="521749" y="117766"/>
                      <a:pt x="521749" y="260875"/>
                    </a:cubicBezTo>
                    <a:cubicBezTo>
                      <a:pt x="521749" y="403983"/>
                      <a:pt x="403983" y="521749"/>
                      <a:pt x="260875" y="521749"/>
                    </a:cubicBezTo>
                    <a:cubicBezTo>
                      <a:pt x="116276" y="523240"/>
                      <a:pt x="0" y="405474"/>
                      <a:pt x="0" y="260875"/>
                    </a:cubicBezTo>
                  </a:path>
                </a:pathLst>
              </a:custGeom>
              <a:solidFill>
                <a:schemeClr val="accent6">
                  <a:lumMod val="60000"/>
                  <a:lumOff val="40000"/>
                </a:schemeClr>
              </a:solidFill>
              <a:ln w="14883" cap="flat">
                <a:noFill/>
                <a:prstDash val="solid"/>
                <a:miter/>
              </a:ln>
            </p:spPr>
            <p:txBody>
              <a:bodyPr rtlCol="0" anchor="ctr"/>
              <a:lstStyle/>
              <a:p>
                <a:endParaRPr lang="en-US" sz="2489" dirty="0"/>
              </a:p>
            </p:txBody>
          </p:sp>
          <p:sp>
            <p:nvSpPr>
              <p:cNvPr id="67" name="Freeform: Shape 66">
                <a:extLst>
                  <a:ext uri="{FF2B5EF4-FFF2-40B4-BE49-F238E27FC236}">
                    <a16:creationId xmlns:a16="http://schemas.microsoft.com/office/drawing/2014/main" id="{336F2AA7-B552-4302-900D-FD96A2A3A740}"/>
                  </a:ext>
                </a:extLst>
              </p:cNvPr>
              <p:cNvSpPr/>
              <p:nvPr/>
            </p:nvSpPr>
            <p:spPr>
              <a:xfrm>
                <a:off x="8463308" y="901677"/>
                <a:ext cx="369696" cy="369696"/>
              </a:xfrm>
              <a:custGeom>
                <a:avLst/>
                <a:gdLst>
                  <a:gd name="connsiteX0" fmla="*/ 0 w 369696"/>
                  <a:gd name="connsiteY0" fmla="*/ 184848 h 369696"/>
                  <a:gd name="connsiteX1" fmla="*/ 184848 w 369696"/>
                  <a:gd name="connsiteY1" fmla="*/ 0 h 369696"/>
                  <a:gd name="connsiteX2" fmla="*/ 369696 w 369696"/>
                  <a:gd name="connsiteY2" fmla="*/ 184848 h 369696"/>
                  <a:gd name="connsiteX3" fmla="*/ 184848 w 369696"/>
                  <a:gd name="connsiteY3" fmla="*/ 369697 h 369696"/>
                  <a:gd name="connsiteX4" fmla="*/ 0 w 369696"/>
                  <a:gd name="connsiteY4" fmla="*/ 184848 h 369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696" h="369696">
                    <a:moveTo>
                      <a:pt x="0" y="184848"/>
                    </a:moveTo>
                    <a:cubicBezTo>
                      <a:pt x="0" y="81989"/>
                      <a:pt x="83480" y="0"/>
                      <a:pt x="184848" y="0"/>
                    </a:cubicBezTo>
                    <a:cubicBezTo>
                      <a:pt x="287708" y="0"/>
                      <a:pt x="369696" y="83480"/>
                      <a:pt x="369696" y="184848"/>
                    </a:cubicBezTo>
                    <a:cubicBezTo>
                      <a:pt x="369696" y="286217"/>
                      <a:pt x="286217" y="369697"/>
                      <a:pt x="184848" y="369697"/>
                    </a:cubicBezTo>
                    <a:cubicBezTo>
                      <a:pt x="81989" y="369697"/>
                      <a:pt x="0" y="286217"/>
                      <a:pt x="0" y="184848"/>
                    </a:cubicBezTo>
                  </a:path>
                </a:pathLst>
              </a:custGeom>
              <a:solidFill>
                <a:schemeClr val="tx2"/>
              </a:solidFill>
              <a:ln w="14883" cap="flat">
                <a:noFill/>
                <a:prstDash val="solid"/>
                <a:miter/>
              </a:ln>
            </p:spPr>
            <p:txBody>
              <a:bodyPr rtlCol="0" anchor="ctr"/>
              <a:lstStyle/>
              <a:p>
                <a:endParaRPr lang="en-US" sz="2489"/>
              </a:p>
            </p:txBody>
          </p:sp>
          <p:sp>
            <p:nvSpPr>
              <p:cNvPr id="68" name="Freeform: Shape 67">
                <a:extLst>
                  <a:ext uri="{FF2B5EF4-FFF2-40B4-BE49-F238E27FC236}">
                    <a16:creationId xmlns:a16="http://schemas.microsoft.com/office/drawing/2014/main" id="{368F9D85-5E42-4BC0-B1C5-EBADB5B8CDA6}"/>
                  </a:ext>
                </a:extLst>
              </p:cNvPr>
              <p:cNvSpPr/>
              <p:nvPr/>
            </p:nvSpPr>
            <p:spPr>
              <a:xfrm>
                <a:off x="5219519" y="1350381"/>
                <a:ext cx="369696" cy="369696"/>
              </a:xfrm>
              <a:custGeom>
                <a:avLst/>
                <a:gdLst>
                  <a:gd name="connsiteX0" fmla="*/ 0 w 369696"/>
                  <a:gd name="connsiteY0" fmla="*/ 184848 h 369696"/>
                  <a:gd name="connsiteX1" fmla="*/ 184848 w 369696"/>
                  <a:gd name="connsiteY1" fmla="*/ 0 h 369696"/>
                  <a:gd name="connsiteX2" fmla="*/ 369697 w 369696"/>
                  <a:gd name="connsiteY2" fmla="*/ 184848 h 369696"/>
                  <a:gd name="connsiteX3" fmla="*/ 184848 w 369696"/>
                  <a:gd name="connsiteY3" fmla="*/ 369697 h 369696"/>
                  <a:gd name="connsiteX4" fmla="*/ 0 w 369696"/>
                  <a:gd name="connsiteY4" fmla="*/ 184848 h 369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696" h="369696">
                    <a:moveTo>
                      <a:pt x="0" y="184848"/>
                    </a:moveTo>
                    <a:cubicBezTo>
                      <a:pt x="0" y="81989"/>
                      <a:pt x="83480" y="0"/>
                      <a:pt x="184848" y="0"/>
                    </a:cubicBezTo>
                    <a:cubicBezTo>
                      <a:pt x="286217" y="0"/>
                      <a:pt x="369697" y="83480"/>
                      <a:pt x="369697" y="184848"/>
                    </a:cubicBezTo>
                    <a:cubicBezTo>
                      <a:pt x="369697" y="286217"/>
                      <a:pt x="286217" y="369697"/>
                      <a:pt x="184848" y="369697"/>
                    </a:cubicBezTo>
                    <a:cubicBezTo>
                      <a:pt x="83480" y="369697"/>
                      <a:pt x="0" y="287707"/>
                      <a:pt x="0" y="184848"/>
                    </a:cubicBezTo>
                  </a:path>
                </a:pathLst>
              </a:custGeom>
              <a:solidFill>
                <a:schemeClr val="bg1">
                  <a:lumMod val="50000"/>
                </a:schemeClr>
              </a:solidFill>
              <a:ln w="14883" cap="flat">
                <a:noFill/>
                <a:prstDash val="solid"/>
                <a:miter/>
              </a:ln>
            </p:spPr>
            <p:txBody>
              <a:bodyPr rtlCol="0" anchor="ctr"/>
              <a:lstStyle/>
              <a:p>
                <a:endParaRPr lang="en-US" sz="2489"/>
              </a:p>
            </p:txBody>
          </p:sp>
          <p:sp>
            <p:nvSpPr>
              <p:cNvPr id="69" name="Freeform: Shape 68">
                <a:extLst>
                  <a:ext uri="{FF2B5EF4-FFF2-40B4-BE49-F238E27FC236}">
                    <a16:creationId xmlns:a16="http://schemas.microsoft.com/office/drawing/2014/main" id="{AA154AE4-DBEF-455F-94F1-C035B62E6207}"/>
                  </a:ext>
                </a:extLst>
              </p:cNvPr>
              <p:cNvSpPr/>
              <p:nvPr/>
            </p:nvSpPr>
            <p:spPr>
              <a:xfrm>
                <a:off x="8798719" y="415705"/>
                <a:ext cx="220625" cy="220625"/>
              </a:xfrm>
              <a:custGeom>
                <a:avLst/>
                <a:gdLst>
                  <a:gd name="connsiteX0" fmla="*/ 0 w 220625"/>
                  <a:gd name="connsiteY0" fmla="*/ 110313 h 220625"/>
                  <a:gd name="connsiteX1" fmla="*/ 110313 w 220625"/>
                  <a:gd name="connsiteY1" fmla="*/ 0 h 220625"/>
                  <a:gd name="connsiteX2" fmla="*/ 220625 w 220625"/>
                  <a:gd name="connsiteY2" fmla="*/ 110313 h 220625"/>
                  <a:gd name="connsiteX3" fmla="*/ 110313 w 220625"/>
                  <a:gd name="connsiteY3" fmla="*/ 220625 h 220625"/>
                  <a:gd name="connsiteX4" fmla="*/ 0 w 220625"/>
                  <a:gd name="connsiteY4" fmla="*/ 110313 h 22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25" h="220625">
                    <a:moveTo>
                      <a:pt x="0" y="110313"/>
                    </a:moveTo>
                    <a:cubicBezTo>
                      <a:pt x="0" y="49194"/>
                      <a:pt x="49193" y="0"/>
                      <a:pt x="110313" y="0"/>
                    </a:cubicBezTo>
                    <a:cubicBezTo>
                      <a:pt x="171432" y="0"/>
                      <a:pt x="220625" y="49194"/>
                      <a:pt x="220625" y="110313"/>
                    </a:cubicBezTo>
                    <a:cubicBezTo>
                      <a:pt x="220625" y="171432"/>
                      <a:pt x="171432" y="220625"/>
                      <a:pt x="110313" y="220625"/>
                    </a:cubicBezTo>
                    <a:cubicBezTo>
                      <a:pt x="49193" y="220625"/>
                      <a:pt x="0" y="171432"/>
                      <a:pt x="0" y="110313"/>
                    </a:cubicBezTo>
                  </a:path>
                </a:pathLst>
              </a:custGeom>
              <a:solidFill>
                <a:schemeClr val="accent6">
                  <a:lumMod val="60000"/>
                  <a:lumOff val="40000"/>
                </a:schemeClr>
              </a:solidFill>
              <a:ln w="14883" cap="flat">
                <a:noFill/>
                <a:prstDash val="solid"/>
                <a:miter/>
              </a:ln>
            </p:spPr>
            <p:txBody>
              <a:bodyPr rtlCol="0" anchor="ctr"/>
              <a:lstStyle/>
              <a:p>
                <a:endParaRPr lang="en-US" sz="2489"/>
              </a:p>
            </p:txBody>
          </p:sp>
          <p:sp>
            <p:nvSpPr>
              <p:cNvPr id="70" name="Freeform: Shape 69">
                <a:extLst>
                  <a:ext uri="{FF2B5EF4-FFF2-40B4-BE49-F238E27FC236}">
                    <a16:creationId xmlns:a16="http://schemas.microsoft.com/office/drawing/2014/main" id="{4CAEB8D6-7011-493C-B806-5E00E36DB471}"/>
                  </a:ext>
                </a:extLst>
              </p:cNvPr>
              <p:cNvSpPr/>
              <p:nvPr/>
            </p:nvSpPr>
            <p:spPr>
              <a:xfrm>
                <a:off x="8798719" y="1658959"/>
                <a:ext cx="220625" cy="220625"/>
              </a:xfrm>
              <a:custGeom>
                <a:avLst/>
                <a:gdLst>
                  <a:gd name="connsiteX0" fmla="*/ 0 w 220625"/>
                  <a:gd name="connsiteY0" fmla="*/ 110313 h 220625"/>
                  <a:gd name="connsiteX1" fmla="*/ 110313 w 220625"/>
                  <a:gd name="connsiteY1" fmla="*/ 0 h 220625"/>
                  <a:gd name="connsiteX2" fmla="*/ 220625 w 220625"/>
                  <a:gd name="connsiteY2" fmla="*/ 110313 h 220625"/>
                  <a:gd name="connsiteX3" fmla="*/ 110313 w 220625"/>
                  <a:gd name="connsiteY3" fmla="*/ 220625 h 220625"/>
                  <a:gd name="connsiteX4" fmla="*/ 0 w 220625"/>
                  <a:gd name="connsiteY4" fmla="*/ 110313 h 22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25" h="220625">
                    <a:moveTo>
                      <a:pt x="0" y="110313"/>
                    </a:moveTo>
                    <a:cubicBezTo>
                      <a:pt x="0" y="49193"/>
                      <a:pt x="49193" y="0"/>
                      <a:pt x="110313" y="0"/>
                    </a:cubicBezTo>
                    <a:cubicBezTo>
                      <a:pt x="171432" y="0"/>
                      <a:pt x="220625" y="49193"/>
                      <a:pt x="220625" y="110313"/>
                    </a:cubicBezTo>
                    <a:cubicBezTo>
                      <a:pt x="220625" y="171432"/>
                      <a:pt x="171432" y="220625"/>
                      <a:pt x="110313" y="220625"/>
                    </a:cubicBezTo>
                    <a:cubicBezTo>
                      <a:pt x="49193" y="220625"/>
                      <a:pt x="0" y="171432"/>
                      <a:pt x="0" y="110313"/>
                    </a:cubicBezTo>
                  </a:path>
                </a:pathLst>
              </a:custGeom>
              <a:solidFill>
                <a:schemeClr val="bg1">
                  <a:lumMod val="50000"/>
                </a:schemeClr>
              </a:solidFill>
              <a:ln w="14883" cap="flat">
                <a:noFill/>
                <a:prstDash val="solid"/>
                <a:miter/>
              </a:ln>
            </p:spPr>
            <p:txBody>
              <a:bodyPr rtlCol="0" anchor="ctr"/>
              <a:lstStyle/>
              <a:p>
                <a:endParaRPr lang="en-US" sz="2489"/>
              </a:p>
            </p:txBody>
          </p:sp>
        </p:grpSp>
      </p:grpSp>
    </p:spTree>
    <p:extLst>
      <p:ext uri="{BB962C8B-B14F-4D97-AF65-F5344CB8AC3E}">
        <p14:creationId xmlns:p14="http://schemas.microsoft.com/office/powerpoint/2010/main" val="14396749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1_Section Header">
    <p:bg bwMode="gray">
      <p:bgPr>
        <a:solidFill>
          <a:schemeClr val="bg1">
            <a:alpha val="99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B8E903D-229F-4B89-9E80-56C9CB32FEF8}"/>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hasCustomPrompt="1"/>
          </p:nvPr>
        </p:nvSpPr>
        <p:spPr bwMode="gray">
          <a:xfrm>
            <a:off x="548641" y="330201"/>
            <a:ext cx="7570713" cy="3836679"/>
          </a:xfrm>
        </p:spPr>
        <p:txBody>
          <a:bodyPr anchor="b"/>
          <a:lstStyle>
            <a:lvl1pPr algn="l">
              <a:lnSpc>
                <a:spcPct val="90000"/>
              </a:lnSpc>
              <a:defRPr sz="5867" b="0" cap="none">
                <a:solidFill>
                  <a:schemeClr val="bg1">
                    <a:lumMod val="6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3" y="4247532"/>
            <a:ext cx="11101916" cy="1121133"/>
          </a:xfrm>
        </p:spPr>
        <p:txBody>
          <a:bodyPr>
            <a:noAutofit/>
          </a:bodyPr>
          <a:lstStyle>
            <a:lvl1pPr>
              <a:lnSpc>
                <a:spcPct val="100000"/>
              </a:lnSpc>
              <a:spcBef>
                <a:spcPts val="1600"/>
              </a:spcBef>
              <a:spcAft>
                <a:spcPts val="600"/>
              </a:spcAft>
              <a:defRPr sz="2667" b="1">
                <a:solidFill>
                  <a:schemeClr val="accent6">
                    <a:lumMod val="75000"/>
                  </a:schemeClr>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grpSp>
        <p:nvGrpSpPr>
          <p:cNvPr id="57" name="Graphic 26">
            <a:extLst>
              <a:ext uri="{FF2B5EF4-FFF2-40B4-BE49-F238E27FC236}">
                <a16:creationId xmlns:a16="http://schemas.microsoft.com/office/drawing/2014/main" id="{597A9D2D-9930-4B73-B4D5-25D0A4EB9BF2}"/>
              </a:ext>
            </a:extLst>
          </p:cNvPr>
          <p:cNvGrpSpPr/>
          <p:nvPr userDrawn="1"/>
        </p:nvGrpSpPr>
        <p:grpSpPr>
          <a:xfrm>
            <a:off x="7271713" y="121921"/>
            <a:ext cx="4871511" cy="4564912"/>
            <a:chOff x="5453784" y="91441"/>
            <a:chExt cx="3653633" cy="3423684"/>
          </a:xfrm>
        </p:grpSpPr>
        <p:grpSp>
          <p:nvGrpSpPr>
            <p:cNvPr id="58" name="Graphic 26">
              <a:extLst>
                <a:ext uri="{FF2B5EF4-FFF2-40B4-BE49-F238E27FC236}">
                  <a16:creationId xmlns:a16="http://schemas.microsoft.com/office/drawing/2014/main" id="{C666F34D-3D4C-4315-81EB-792E63C787FF}"/>
                </a:ext>
              </a:extLst>
            </p:cNvPr>
            <p:cNvGrpSpPr/>
            <p:nvPr/>
          </p:nvGrpSpPr>
          <p:grpSpPr>
            <a:xfrm>
              <a:off x="6644408" y="215633"/>
              <a:ext cx="2291185" cy="1914688"/>
              <a:chOff x="6644408" y="215633"/>
              <a:chExt cx="2291185" cy="1914688"/>
            </a:xfrm>
            <a:solidFill>
              <a:schemeClr val="accent1"/>
            </a:solidFill>
          </p:grpSpPr>
          <p:sp>
            <p:nvSpPr>
              <p:cNvPr id="74" name="Freeform: Shape 73">
                <a:extLst>
                  <a:ext uri="{FF2B5EF4-FFF2-40B4-BE49-F238E27FC236}">
                    <a16:creationId xmlns:a16="http://schemas.microsoft.com/office/drawing/2014/main" id="{1D678DAE-CC9C-4F8F-A18A-CD55486D1193}"/>
                  </a:ext>
                </a:extLst>
              </p:cNvPr>
              <p:cNvSpPr/>
              <p:nvPr/>
            </p:nvSpPr>
            <p:spPr>
              <a:xfrm>
                <a:off x="6644408" y="237075"/>
                <a:ext cx="189069" cy="206954"/>
              </a:xfrm>
              <a:custGeom>
                <a:avLst/>
                <a:gdLst>
                  <a:gd name="connsiteX0" fmla="*/ 43435 w 189069"/>
                  <a:gd name="connsiteY0" fmla="*/ 206954 h 206954"/>
                  <a:gd name="connsiteX1" fmla="*/ 0 w 189069"/>
                  <a:gd name="connsiteY1" fmla="*/ 33215 h 206954"/>
                  <a:gd name="connsiteX2" fmla="*/ 160964 w 189069"/>
                  <a:gd name="connsiteY2" fmla="*/ 0 h 206954"/>
                  <a:gd name="connsiteX3" fmla="*/ 189069 w 189069"/>
                  <a:gd name="connsiteY3" fmla="*/ 176294 h 206954"/>
                  <a:gd name="connsiteX4" fmla="*/ 43435 w 189069"/>
                  <a:gd name="connsiteY4" fmla="*/ 206954 h 20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69" h="206954">
                    <a:moveTo>
                      <a:pt x="43435" y="206954"/>
                    </a:moveTo>
                    <a:lnTo>
                      <a:pt x="0" y="33215"/>
                    </a:lnTo>
                    <a:cubicBezTo>
                      <a:pt x="53655" y="20440"/>
                      <a:pt x="107310" y="10220"/>
                      <a:pt x="160964" y="0"/>
                    </a:cubicBezTo>
                    <a:lnTo>
                      <a:pt x="189069" y="176294"/>
                    </a:lnTo>
                    <a:cubicBezTo>
                      <a:pt x="137969" y="186514"/>
                      <a:pt x="89425" y="194179"/>
                      <a:pt x="43435" y="206954"/>
                    </a:cubicBezTo>
                    <a:close/>
                  </a:path>
                </a:pathLst>
              </a:custGeom>
              <a:solidFill>
                <a:srgbClr val="F58765"/>
              </a:solidFill>
              <a:ln w="25511" cap="flat">
                <a:noFill/>
                <a:prstDash val="solid"/>
                <a:miter/>
              </a:ln>
            </p:spPr>
            <p:txBody>
              <a:bodyPr rtlCol="0" anchor="ctr"/>
              <a:lstStyle/>
              <a:p>
                <a:endParaRPr lang="en-US" sz="2489"/>
              </a:p>
            </p:txBody>
          </p:sp>
          <p:sp>
            <p:nvSpPr>
              <p:cNvPr id="75" name="Freeform: Shape 74">
                <a:extLst>
                  <a:ext uri="{FF2B5EF4-FFF2-40B4-BE49-F238E27FC236}">
                    <a16:creationId xmlns:a16="http://schemas.microsoft.com/office/drawing/2014/main" id="{6ECA3F95-E185-460B-81B7-A99F9FB00F63}"/>
                  </a:ext>
                </a:extLst>
              </p:cNvPr>
              <p:cNvSpPr/>
              <p:nvPr/>
            </p:nvSpPr>
            <p:spPr>
              <a:xfrm>
                <a:off x="8754828" y="1966802"/>
                <a:ext cx="180765" cy="163519"/>
              </a:xfrm>
              <a:custGeom>
                <a:avLst/>
                <a:gdLst>
                  <a:gd name="connsiteX0" fmla="*/ 0 w 180765"/>
                  <a:gd name="connsiteY0" fmla="*/ 155854 h 163519"/>
                  <a:gd name="connsiteX1" fmla="*/ 0 w 180765"/>
                  <a:gd name="connsiteY1" fmla="*/ 7665 h 163519"/>
                  <a:gd name="connsiteX2" fmla="*/ 178849 w 180765"/>
                  <a:gd name="connsiteY2" fmla="*/ 0 h 163519"/>
                  <a:gd name="connsiteX3" fmla="*/ 178849 w 180765"/>
                  <a:gd name="connsiteY3" fmla="*/ 163519 h 163519"/>
                  <a:gd name="connsiteX4" fmla="*/ 0 w 180765"/>
                  <a:gd name="connsiteY4" fmla="*/ 155854 h 1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65" h="163519">
                    <a:moveTo>
                      <a:pt x="0" y="155854"/>
                    </a:moveTo>
                    <a:cubicBezTo>
                      <a:pt x="2555" y="107309"/>
                      <a:pt x="2555" y="58765"/>
                      <a:pt x="0" y="7665"/>
                    </a:cubicBezTo>
                    <a:lnTo>
                      <a:pt x="178849" y="0"/>
                    </a:lnTo>
                    <a:cubicBezTo>
                      <a:pt x="181404" y="53655"/>
                      <a:pt x="181404" y="109864"/>
                      <a:pt x="178849" y="163519"/>
                    </a:cubicBezTo>
                    <a:lnTo>
                      <a:pt x="0" y="155854"/>
                    </a:lnTo>
                    <a:close/>
                  </a:path>
                </a:pathLst>
              </a:custGeom>
              <a:solidFill>
                <a:srgbClr val="F58765"/>
              </a:solidFill>
              <a:ln w="25511" cap="flat">
                <a:noFill/>
                <a:prstDash val="solid"/>
                <a:miter/>
              </a:ln>
            </p:spPr>
            <p:txBody>
              <a:bodyPr rtlCol="0" anchor="ctr"/>
              <a:lstStyle/>
              <a:p>
                <a:endParaRPr lang="en-US" sz="2489"/>
              </a:p>
            </p:txBody>
          </p:sp>
          <p:sp>
            <p:nvSpPr>
              <p:cNvPr id="76" name="Freeform: Shape 75">
                <a:extLst>
                  <a:ext uri="{FF2B5EF4-FFF2-40B4-BE49-F238E27FC236}">
                    <a16:creationId xmlns:a16="http://schemas.microsoft.com/office/drawing/2014/main" id="{F54F9B5E-3317-475F-A53F-CFE0911084E0}"/>
                  </a:ext>
                </a:extLst>
              </p:cNvPr>
              <p:cNvSpPr/>
              <p:nvPr/>
            </p:nvSpPr>
            <p:spPr>
              <a:xfrm>
                <a:off x="8624524" y="1335720"/>
                <a:ext cx="219728" cy="206953"/>
              </a:xfrm>
              <a:custGeom>
                <a:avLst/>
                <a:gdLst>
                  <a:gd name="connsiteX0" fmla="*/ 51100 w 219728"/>
                  <a:gd name="connsiteY0" fmla="*/ 206954 h 206953"/>
                  <a:gd name="connsiteX1" fmla="*/ 0 w 219728"/>
                  <a:gd name="connsiteY1" fmla="*/ 68985 h 206953"/>
                  <a:gd name="connsiteX2" fmla="*/ 163519 w 219728"/>
                  <a:gd name="connsiteY2" fmla="*/ 0 h 206953"/>
                  <a:gd name="connsiteX3" fmla="*/ 219729 w 219728"/>
                  <a:gd name="connsiteY3" fmla="*/ 153299 h 206953"/>
                  <a:gd name="connsiteX4" fmla="*/ 51100 w 219728"/>
                  <a:gd name="connsiteY4" fmla="*/ 206954 h 20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728" h="206953">
                    <a:moveTo>
                      <a:pt x="51100" y="206954"/>
                    </a:moveTo>
                    <a:cubicBezTo>
                      <a:pt x="35770" y="160964"/>
                      <a:pt x="20440" y="114974"/>
                      <a:pt x="0" y="68985"/>
                    </a:cubicBezTo>
                    <a:lnTo>
                      <a:pt x="163519" y="0"/>
                    </a:lnTo>
                    <a:cubicBezTo>
                      <a:pt x="183959" y="51100"/>
                      <a:pt x="204399" y="102200"/>
                      <a:pt x="219729" y="153299"/>
                    </a:cubicBezTo>
                    <a:lnTo>
                      <a:pt x="51100" y="206954"/>
                    </a:lnTo>
                    <a:close/>
                  </a:path>
                </a:pathLst>
              </a:custGeom>
              <a:solidFill>
                <a:srgbClr val="000000"/>
              </a:solidFill>
              <a:ln w="25511" cap="flat">
                <a:noFill/>
                <a:prstDash val="solid"/>
                <a:miter/>
              </a:ln>
            </p:spPr>
            <p:txBody>
              <a:bodyPr rtlCol="0" anchor="ctr"/>
              <a:lstStyle/>
              <a:p>
                <a:endParaRPr lang="en-US" sz="2489"/>
              </a:p>
            </p:txBody>
          </p:sp>
          <p:sp>
            <p:nvSpPr>
              <p:cNvPr id="77" name="Freeform: Shape 76">
                <a:extLst>
                  <a:ext uri="{FF2B5EF4-FFF2-40B4-BE49-F238E27FC236}">
                    <a16:creationId xmlns:a16="http://schemas.microsoft.com/office/drawing/2014/main" id="{B28E2A3F-906A-4960-8176-92099B4DACE6}"/>
                  </a:ext>
                </a:extLst>
              </p:cNvPr>
              <p:cNvSpPr/>
              <p:nvPr/>
            </p:nvSpPr>
            <p:spPr>
              <a:xfrm>
                <a:off x="8305150" y="788952"/>
                <a:ext cx="237613" cy="235058"/>
              </a:xfrm>
              <a:custGeom>
                <a:avLst/>
                <a:gdLst>
                  <a:gd name="connsiteX0" fmla="*/ 97090 w 237613"/>
                  <a:gd name="connsiteY0" fmla="*/ 235059 h 235058"/>
                  <a:gd name="connsiteX1" fmla="*/ 0 w 237613"/>
                  <a:gd name="connsiteY1" fmla="*/ 122639 h 235058"/>
                  <a:gd name="connsiteX2" fmla="*/ 130304 w 237613"/>
                  <a:gd name="connsiteY2" fmla="*/ 0 h 235058"/>
                  <a:gd name="connsiteX3" fmla="*/ 237614 w 237613"/>
                  <a:gd name="connsiteY3" fmla="*/ 122639 h 235058"/>
                  <a:gd name="connsiteX4" fmla="*/ 97090 w 237613"/>
                  <a:gd name="connsiteY4" fmla="*/ 235059 h 235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13" h="235058">
                    <a:moveTo>
                      <a:pt x="97090" y="235059"/>
                    </a:moveTo>
                    <a:cubicBezTo>
                      <a:pt x="66430" y="196734"/>
                      <a:pt x="35770" y="158409"/>
                      <a:pt x="0" y="122639"/>
                    </a:cubicBezTo>
                    <a:lnTo>
                      <a:pt x="130304" y="0"/>
                    </a:lnTo>
                    <a:cubicBezTo>
                      <a:pt x="168629" y="38325"/>
                      <a:pt x="204399" y="81760"/>
                      <a:pt x="237614" y="122639"/>
                    </a:cubicBezTo>
                    <a:lnTo>
                      <a:pt x="97090" y="235059"/>
                    </a:lnTo>
                    <a:close/>
                  </a:path>
                </a:pathLst>
              </a:custGeom>
              <a:solidFill>
                <a:srgbClr val="000000"/>
              </a:solidFill>
              <a:ln w="25511" cap="flat">
                <a:noFill/>
                <a:prstDash val="solid"/>
                <a:miter/>
              </a:ln>
            </p:spPr>
            <p:txBody>
              <a:bodyPr rtlCol="0" anchor="ctr"/>
              <a:lstStyle/>
              <a:p>
                <a:endParaRPr lang="en-US" sz="2489"/>
              </a:p>
            </p:txBody>
          </p:sp>
          <p:sp>
            <p:nvSpPr>
              <p:cNvPr id="78" name="Freeform: Shape 77">
                <a:extLst>
                  <a:ext uri="{FF2B5EF4-FFF2-40B4-BE49-F238E27FC236}">
                    <a16:creationId xmlns:a16="http://schemas.microsoft.com/office/drawing/2014/main" id="{E94A38D5-6AF4-4CF3-9C58-0FFB33EE1C52}"/>
                  </a:ext>
                </a:extLst>
              </p:cNvPr>
              <p:cNvSpPr/>
              <p:nvPr/>
            </p:nvSpPr>
            <p:spPr>
              <a:xfrm>
                <a:off x="7270380" y="226855"/>
                <a:ext cx="178849" cy="196734"/>
              </a:xfrm>
              <a:custGeom>
                <a:avLst/>
                <a:gdLst>
                  <a:gd name="connsiteX0" fmla="*/ 0 w 178849"/>
                  <a:gd name="connsiteY0" fmla="*/ 176294 h 196734"/>
                  <a:gd name="connsiteX1" fmla="*/ 17885 w 178849"/>
                  <a:gd name="connsiteY1" fmla="*/ 0 h 196734"/>
                  <a:gd name="connsiteX2" fmla="*/ 178849 w 178849"/>
                  <a:gd name="connsiteY2" fmla="*/ 22995 h 196734"/>
                  <a:gd name="connsiteX3" fmla="*/ 145634 w 178849"/>
                  <a:gd name="connsiteY3" fmla="*/ 196734 h 196734"/>
                  <a:gd name="connsiteX4" fmla="*/ 0 w 178849"/>
                  <a:gd name="connsiteY4" fmla="*/ 176294 h 19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49" h="196734">
                    <a:moveTo>
                      <a:pt x="0" y="176294"/>
                    </a:moveTo>
                    <a:lnTo>
                      <a:pt x="17885" y="0"/>
                    </a:lnTo>
                    <a:cubicBezTo>
                      <a:pt x="71540" y="5110"/>
                      <a:pt x="125194" y="12775"/>
                      <a:pt x="178849" y="22995"/>
                    </a:cubicBezTo>
                    <a:lnTo>
                      <a:pt x="145634" y="196734"/>
                    </a:lnTo>
                    <a:cubicBezTo>
                      <a:pt x="97090" y="189069"/>
                      <a:pt x="48545" y="181404"/>
                      <a:pt x="0" y="176294"/>
                    </a:cubicBezTo>
                    <a:close/>
                  </a:path>
                </a:pathLst>
              </a:custGeom>
              <a:solidFill>
                <a:srgbClr val="000000"/>
              </a:solidFill>
              <a:ln w="25511" cap="flat">
                <a:noFill/>
                <a:prstDash val="solid"/>
                <a:miter/>
              </a:ln>
            </p:spPr>
            <p:txBody>
              <a:bodyPr rtlCol="0" anchor="ctr"/>
              <a:lstStyle/>
              <a:p>
                <a:endParaRPr lang="en-US" sz="2489"/>
              </a:p>
            </p:txBody>
          </p:sp>
          <p:sp>
            <p:nvSpPr>
              <p:cNvPr id="79" name="Freeform: Shape 78">
                <a:extLst>
                  <a:ext uri="{FF2B5EF4-FFF2-40B4-BE49-F238E27FC236}">
                    <a16:creationId xmlns:a16="http://schemas.microsoft.com/office/drawing/2014/main" id="{430569D1-8A7A-4070-A907-EDFA4715FE49}"/>
                  </a:ext>
                </a:extLst>
              </p:cNvPr>
              <p:cNvSpPr/>
              <p:nvPr/>
            </p:nvSpPr>
            <p:spPr>
              <a:xfrm>
                <a:off x="7832477" y="400594"/>
                <a:ext cx="222284" cy="232503"/>
              </a:xfrm>
              <a:custGeom>
                <a:avLst/>
                <a:gdLst>
                  <a:gd name="connsiteX0" fmla="*/ 130304 w 222284"/>
                  <a:gd name="connsiteY0" fmla="*/ 232504 h 232503"/>
                  <a:gd name="connsiteX1" fmla="*/ 0 w 222284"/>
                  <a:gd name="connsiteY1" fmla="*/ 160964 h 232503"/>
                  <a:gd name="connsiteX2" fmla="*/ 79205 w 222284"/>
                  <a:gd name="connsiteY2" fmla="*/ 0 h 232503"/>
                  <a:gd name="connsiteX3" fmla="*/ 222284 w 222284"/>
                  <a:gd name="connsiteY3" fmla="*/ 79205 h 232503"/>
                  <a:gd name="connsiteX4" fmla="*/ 130304 w 222284"/>
                  <a:gd name="connsiteY4" fmla="*/ 232504 h 232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84" h="232503">
                    <a:moveTo>
                      <a:pt x="130304" y="232504"/>
                    </a:moveTo>
                    <a:cubicBezTo>
                      <a:pt x="89425" y="206954"/>
                      <a:pt x="45990" y="183959"/>
                      <a:pt x="0" y="160964"/>
                    </a:cubicBezTo>
                    <a:lnTo>
                      <a:pt x="79205" y="0"/>
                    </a:lnTo>
                    <a:cubicBezTo>
                      <a:pt x="127749" y="22995"/>
                      <a:pt x="176294" y="51100"/>
                      <a:pt x="222284" y="79205"/>
                    </a:cubicBezTo>
                    <a:lnTo>
                      <a:pt x="130304" y="232504"/>
                    </a:lnTo>
                    <a:close/>
                  </a:path>
                </a:pathLst>
              </a:custGeom>
              <a:solidFill>
                <a:srgbClr val="000000"/>
              </a:solidFill>
              <a:ln w="25511" cap="flat">
                <a:noFill/>
                <a:prstDash val="solid"/>
                <a:miter/>
              </a:ln>
            </p:spPr>
            <p:txBody>
              <a:bodyPr rtlCol="0" anchor="ctr"/>
              <a:lstStyle/>
              <a:p>
                <a:endParaRPr lang="en-US" sz="2489"/>
              </a:p>
            </p:txBody>
          </p:sp>
          <p:sp>
            <p:nvSpPr>
              <p:cNvPr id="80" name="Freeform: Shape 79">
                <a:extLst>
                  <a:ext uri="{FF2B5EF4-FFF2-40B4-BE49-F238E27FC236}">
                    <a16:creationId xmlns:a16="http://schemas.microsoft.com/office/drawing/2014/main" id="{3284BEDC-10DF-4E0E-863F-E63553F011C6}"/>
                  </a:ext>
                </a:extLst>
              </p:cNvPr>
              <p:cNvSpPr/>
              <p:nvPr/>
            </p:nvSpPr>
            <p:spPr>
              <a:xfrm>
                <a:off x="7929567" y="809392"/>
                <a:ext cx="196734" cy="196734"/>
              </a:xfrm>
              <a:custGeom>
                <a:avLst/>
                <a:gdLst>
                  <a:gd name="connsiteX0" fmla="*/ 97089 w 196734"/>
                  <a:gd name="connsiteY0" fmla="*/ 196734 h 196734"/>
                  <a:gd name="connsiteX1" fmla="*/ 0 w 196734"/>
                  <a:gd name="connsiteY1" fmla="*/ 120084 h 196734"/>
                  <a:gd name="connsiteX2" fmla="*/ 89425 w 196734"/>
                  <a:gd name="connsiteY2" fmla="*/ 0 h 196734"/>
                  <a:gd name="connsiteX3" fmla="*/ 196734 w 196734"/>
                  <a:gd name="connsiteY3" fmla="*/ 86870 h 196734"/>
                  <a:gd name="connsiteX4" fmla="*/ 97089 w 196734"/>
                  <a:gd name="connsiteY4" fmla="*/ 196734 h 19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4" h="196734">
                    <a:moveTo>
                      <a:pt x="97089" y="196734"/>
                    </a:moveTo>
                    <a:cubicBezTo>
                      <a:pt x="66430" y="168629"/>
                      <a:pt x="33215" y="143079"/>
                      <a:pt x="0" y="120084"/>
                    </a:cubicBezTo>
                    <a:lnTo>
                      <a:pt x="89425" y="0"/>
                    </a:lnTo>
                    <a:cubicBezTo>
                      <a:pt x="125194" y="28105"/>
                      <a:pt x="160964" y="56210"/>
                      <a:pt x="196734" y="86870"/>
                    </a:cubicBezTo>
                    <a:lnTo>
                      <a:pt x="97089" y="196734"/>
                    </a:lnTo>
                    <a:close/>
                  </a:path>
                </a:pathLst>
              </a:custGeom>
              <a:solidFill>
                <a:srgbClr val="F58765"/>
              </a:solidFill>
              <a:ln w="25511" cap="flat">
                <a:noFill/>
                <a:prstDash val="solid"/>
                <a:miter/>
              </a:ln>
            </p:spPr>
            <p:txBody>
              <a:bodyPr rtlCol="0" anchor="ctr"/>
              <a:lstStyle/>
              <a:p>
                <a:endParaRPr lang="en-US" sz="2489"/>
              </a:p>
            </p:txBody>
          </p:sp>
          <p:sp>
            <p:nvSpPr>
              <p:cNvPr id="81" name="Freeform: Shape 80">
                <a:extLst>
                  <a:ext uri="{FF2B5EF4-FFF2-40B4-BE49-F238E27FC236}">
                    <a16:creationId xmlns:a16="http://schemas.microsoft.com/office/drawing/2014/main" id="{386B3CCA-804D-4240-B2FD-6D61F88DAAB8}"/>
                  </a:ext>
                </a:extLst>
              </p:cNvPr>
              <p:cNvSpPr/>
              <p:nvPr/>
            </p:nvSpPr>
            <p:spPr>
              <a:xfrm>
                <a:off x="6713393" y="525788"/>
                <a:ext cx="158409" cy="173739"/>
              </a:xfrm>
              <a:custGeom>
                <a:avLst/>
                <a:gdLst>
                  <a:gd name="connsiteX0" fmla="*/ 35770 w 158409"/>
                  <a:gd name="connsiteY0" fmla="*/ 173739 h 173739"/>
                  <a:gd name="connsiteX1" fmla="*/ 0 w 158409"/>
                  <a:gd name="connsiteY1" fmla="*/ 28105 h 173739"/>
                  <a:gd name="connsiteX2" fmla="*/ 135414 w 158409"/>
                  <a:gd name="connsiteY2" fmla="*/ 0 h 173739"/>
                  <a:gd name="connsiteX3" fmla="*/ 158409 w 158409"/>
                  <a:gd name="connsiteY3" fmla="*/ 148189 h 173739"/>
                  <a:gd name="connsiteX4" fmla="*/ 35770 w 158409"/>
                  <a:gd name="connsiteY4" fmla="*/ 173739 h 173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09" h="173739">
                    <a:moveTo>
                      <a:pt x="35770" y="173739"/>
                    </a:moveTo>
                    <a:lnTo>
                      <a:pt x="0" y="28105"/>
                    </a:lnTo>
                    <a:cubicBezTo>
                      <a:pt x="43435" y="17885"/>
                      <a:pt x="89425" y="7665"/>
                      <a:pt x="135414" y="0"/>
                    </a:cubicBezTo>
                    <a:lnTo>
                      <a:pt x="158409" y="148189"/>
                    </a:lnTo>
                    <a:cubicBezTo>
                      <a:pt x="117530" y="155854"/>
                      <a:pt x="76650" y="163519"/>
                      <a:pt x="35770" y="173739"/>
                    </a:cubicBezTo>
                    <a:close/>
                  </a:path>
                </a:pathLst>
              </a:custGeom>
              <a:solidFill>
                <a:srgbClr val="000000"/>
              </a:solidFill>
              <a:ln w="25511" cap="flat">
                <a:noFill/>
                <a:prstDash val="solid"/>
                <a:miter/>
              </a:ln>
            </p:spPr>
            <p:txBody>
              <a:bodyPr rtlCol="0" anchor="ctr"/>
              <a:lstStyle/>
              <a:p>
                <a:endParaRPr lang="en-US" sz="2489"/>
              </a:p>
            </p:txBody>
          </p:sp>
          <p:sp>
            <p:nvSpPr>
              <p:cNvPr id="82" name="Freeform: Shape 81">
                <a:extLst>
                  <a:ext uri="{FF2B5EF4-FFF2-40B4-BE49-F238E27FC236}">
                    <a16:creationId xmlns:a16="http://schemas.microsoft.com/office/drawing/2014/main" id="{94CD4F6A-76D0-46F1-B7A9-B4487A894B80}"/>
                  </a:ext>
                </a:extLst>
              </p:cNvPr>
              <p:cNvSpPr/>
              <p:nvPr/>
            </p:nvSpPr>
            <p:spPr>
              <a:xfrm>
                <a:off x="7244830" y="518124"/>
                <a:ext cx="150744" cy="168629"/>
              </a:xfrm>
              <a:custGeom>
                <a:avLst/>
                <a:gdLst>
                  <a:gd name="connsiteX0" fmla="*/ 0 w 150744"/>
                  <a:gd name="connsiteY0" fmla="*/ 148189 h 168629"/>
                  <a:gd name="connsiteX1" fmla="*/ 15330 w 150744"/>
                  <a:gd name="connsiteY1" fmla="*/ 0 h 168629"/>
                  <a:gd name="connsiteX2" fmla="*/ 150744 w 150744"/>
                  <a:gd name="connsiteY2" fmla="*/ 20440 h 168629"/>
                  <a:gd name="connsiteX3" fmla="*/ 122640 w 150744"/>
                  <a:gd name="connsiteY3" fmla="*/ 168629 h 168629"/>
                  <a:gd name="connsiteX4" fmla="*/ 0 w 150744"/>
                  <a:gd name="connsiteY4" fmla="*/ 148189 h 16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4" h="168629">
                    <a:moveTo>
                      <a:pt x="0" y="148189"/>
                    </a:moveTo>
                    <a:lnTo>
                      <a:pt x="15330" y="0"/>
                    </a:lnTo>
                    <a:cubicBezTo>
                      <a:pt x="61320" y="5110"/>
                      <a:pt x="107310" y="10220"/>
                      <a:pt x="150744" y="20440"/>
                    </a:cubicBezTo>
                    <a:lnTo>
                      <a:pt x="122640" y="168629"/>
                    </a:lnTo>
                    <a:cubicBezTo>
                      <a:pt x="81760" y="155854"/>
                      <a:pt x="40880" y="150744"/>
                      <a:pt x="0" y="148189"/>
                    </a:cubicBezTo>
                    <a:close/>
                  </a:path>
                </a:pathLst>
              </a:custGeom>
              <a:solidFill>
                <a:srgbClr val="F2613F"/>
              </a:solidFill>
              <a:ln w="25511" cap="flat">
                <a:noFill/>
                <a:prstDash val="solid"/>
                <a:miter/>
              </a:ln>
            </p:spPr>
            <p:txBody>
              <a:bodyPr rtlCol="0" anchor="ctr"/>
              <a:lstStyle/>
              <a:p>
                <a:endParaRPr lang="en-US" sz="2489"/>
              </a:p>
            </p:txBody>
          </p:sp>
          <p:sp>
            <p:nvSpPr>
              <p:cNvPr id="83" name="Freeform: Shape 82">
                <a:extLst>
                  <a:ext uri="{FF2B5EF4-FFF2-40B4-BE49-F238E27FC236}">
                    <a16:creationId xmlns:a16="http://schemas.microsoft.com/office/drawing/2014/main" id="{F3213753-5BB6-4A0B-A532-9FA7403B9304}"/>
                  </a:ext>
                </a:extLst>
              </p:cNvPr>
              <p:cNvSpPr/>
              <p:nvPr/>
            </p:nvSpPr>
            <p:spPr>
              <a:xfrm>
                <a:off x="8458449" y="1706193"/>
                <a:ext cx="168629" cy="155854"/>
              </a:xfrm>
              <a:custGeom>
                <a:avLst/>
                <a:gdLst>
                  <a:gd name="connsiteX0" fmla="*/ 20440 w 168629"/>
                  <a:gd name="connsiteY0" fmla="*/ 155854 h 155854"/>
                  <a:gd name="connsiteX1" fmla="*/ 0 w 168629"/>
                  <a:gd name="connsiteY1" fmla="*/ 33215 h 155854"/>
                  <a:gd name="connsiteX2" fmla="*/ 145634 w 168629"/>
                  <a:gd name="connsiteY2" fmla="*/ 0 h 155854"/>
                  <a:gd name="connsiteX3" fmla="*/ 168629 w 168629"/>
                  <a:gd name="connsiteY3" fmla="*/ 135414 h 155854"/>
                  <a:gd name="connsiteX4" fmla="*/ 20440 w 168629"/>
                  <a:gd name="connsiteY4" fmla="*/ 155854 h 155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29" h="155854">
                    <a:moveTo>
                      <a:pt x="20440" y="155854"/>
                    </a:moveTo>
                    <a:cubicBezTo>
                      <a:pt x="15330" y="114974"/>
                      <a:pt x="7665" y="74095"/>
                      <a:pt x="0" y="33215"/>
                    </a:cubicBezTo>
                    <a:lnTo>
                      <a:pt x="145634" y="0"/>
                    </a:lnTo>
                    <a:cubicBezTo>
                      <a:pt x="155854" y="43435"/>
                      <a:pt x="163519" y="89424"/>
                      <a:pt x="168629" y="135414"/>
                    </a:cubicBezTo>
                    <a:lnTo>
                      <a:pt x="20440" y="155854"/>
                    </a:lnTo>
                    <a:close/>
                  </a:path>
                </a:pathLst>
              </a:custGeom>
              <a:solidFill>
                <a:srgbClr val="F2613F"/>
              </a:solidFill>
              <a:ln w="25511" cap="flat">
                <a:noFill/>
                <a:prstDash val="solid"/>
                <a:miter/>
              </a:ln>
            </p:spPr>
            <p:txBody>
              <a:bodyPr rtlCol="0" anchor="ctr"/>
              <a:lstStyle/>
              <a:p>
                <a:endParaRPr lang="en-US" sz="2489"/>
              </a:p>
            </p:txBody>
          </p:sp>
          <p:sp>
            <p:nvSpPr>
              <p:cNvPr id="84" name="Freeform: Shape 83">
                <a:extLst>
                  <a:ext uri="{FF2B5EF4-FFF2-40B4-BE49-F238E27FC236}">
                    <a16:creationId xmlns:a16="http://schemas.microsoft.com/office/drawing/2014/main" id="{3069FDA3-2B4E-4208-9DF1-FADBB55C36DA}"/>
                  </a:ext>
                </a:extLst>
              </p:cNvPr>
              <p:cNvSpPr/>
              <p:nvPr/>
            </p:nvSpPr>
            <p:spPr>
              <a:xfrm>
                <a:off x="8491664" y="1982132"/>
                <a:ext cx="152660" cy="137969"/>
              </a:xfrm>
              <a:custGeom>
                <a:avLst/>
                <a:gdLst>
                  <a:gd name="connsiteX0" fmla="*/ 0 w 152660"/>
                  <a:gd name="connsiteY0" fmla="*/ 127749 h 137969"/>
                  <a:gd name="connsiteX1" fmla="*/ 0 w 152660"/>
                  <a:gd name="connsiteY1" fmla="*/ 5110 h 137969"/>
                  <a:gd name="connsiteX2" fmla="*/ 150744 w 152660"/>
                  <a:gd name="connsiteY2" fmla="*/ 0 h 137969"/>
                  <a:gd name="connsiteX3" fmla="*/ 150744 w 152660"/>
                  <a:gd name="connsiteY3" fmla="*/ 137969 h 137969"/>
                  <a:gd name="connsiteX4" fmla="*/ 0 w 152660"/>
                  <a:gd name="connsiteY4" fmla="*/ 127749 h 13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60" h="137969">
                    <a:moveTo>
                      <a:pt x="0" y="127749"/>
                    </a:moveTo>
                    <a:cubicBezTo>
                      <a:pt x="2555" y="86870"/>
                      <a:pt x="2555" y="45990"/>
                      <a:pt x="0" y="5110"/>
                    </a:cubicBezTo>
                    <a:lnTo>
                      <a:pt x="150744" y="0"/>
                    </a:lnTo>
                    <a:cubicBezTo>
                      <a:pt x="153299" y="45990"/>
                      <a:pt x="153299" y="91980"/>
                      <a:pt x="150744" y="137969"/>
                    </a:cubicBezTo>
                    <a:lnTo>
                      <a:pt x="0" y="127749"/>
                    </a:lnTo>
                    <a:close/>
                  </a:path>
                </a:pathLst>
              </a:custGeom>
              <a:solidFill>
                <a:srgbClr val="000000"/>
              </a:solidFill>
              <a:ln w="25511" cap="flat">
                <a:noFill/>
                <a:prstDash val="solid"/>
                <a:miter/>
              </a:ln>
            </p:spPr>
            <p:txBody>
              <a:bodyPr rtlCol="0" anchor="ctr"/>
              <a:lstStyle/>
              <a:p>
                <a:endParaRPr lang="en-US" sz="2489"/>
              </a:p>
            </p:txBody>
          </p:sp>
          <p:sp>
            <p:nvSpPr>
              <p:cNvPr id="85" name="Freeform: Shape 84">
                <a:extLst>
                  <a:ext uri="{FF2B5EF4-FFF2-40B4-BE49-F238E27FC236}">
                    <a16:creationId xmlns:a16="http://schemas.microsoft.com/office/drawing/2014/main" id="{FC33715B-2FAD-48EA-B065-FA6A39DB20D3}"/>
                  </a:ext>
                </a:extLst>
              </p:cNvPr>
              <p:cNvSpPr/>
              <p:nvPr/>
            </p:nvSpPr>
            <p:spPr>
              <a:xfrm>
                <a:off x="7720058" y="666313"/>
                <a:ext cx="186514" cy="194179"/>
              </a:xfrm>
              <a:custGeom>
                <a:avLst/>
                <a:gdLst>
                  <a:gd name="connsiteX0" fmla="*/ 107310 w 186514"/>
                  <a:gd name="connsiteY0" fmla="*/ 194179 h 194179"/>
                  <a:gd name="connsiteX1" fmla="*/ 0 w 186514"/>
                  <a:gd name="connsiteY1" fmla="*/ 135414 h 194179"/>
                  <a:gd name="connsiteX2" fmla="*/ 66430 w 186514"/>
                  <a:gd name="connsiteY2" fmla="*/ 0 h 194179"/>
                  <a:gd name="connsiteX3" fmla="*/ 186514 w 186514"/>
                  <a:gd name="connsiteY3" fmla="*/ 66430 h 194179"/>
                  <a:gd name="connsiteX4" fmla="*/ 107310 w 186514"/>
                  <a:gd name="connsiteY4" fmla="*/ 194179 h 194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14" h="194179">
                    <a:moveTo>
                      <a:pt x="107310" y="194179"/>
                    </a:moveTo>
                    <a:cubicBezTo>
                      <a:pt x="71540" y="173739"/>
                      <a:pt x="35770" y="153299"/>
                      <a:pt x="0" y="135414"/>
                    </a:cubicBezTo>
                    <a:lnTo>
                      <a:pt x="66430" y="0"/>
                    </a:lnTo>
                    <a:cubicBezTo>
                      <a:pt x="107310" y="20440"/>
                      <a:pt x="148189" y="43435"/>
                      <a:pt x="186514" y="66430"/>
                    </a:cubicBezTo>
                    <a:lnTo>
                      <a:pt x="107310" y="194179"/>
                    </a:lnTo>
                    <a:close/>
                  </a:path>
                </a:pathLst>
              </a:custGeom>
              <a:solidFill>
                <a:srgbClr val="F2613F"/>
              </a:solidFill>
              <a:ln w="25511" cap="flat">
                <a:noFill/>
                <a:prstDash val="solid"/>
                <a:miter/>
              </a:ln>
            </p:spPr>
            <p:txBody>
              <a:bodyPr rtlCol="0" anchor="ctr"/>
              <a:lstStyle/>
              <a:p>
                <a:endParaRPr lang="en-US" sz="2489"/>
              </a:p>
            </p:txBody>
          </p:sp>
          <p:sp>
            <p:nvSpPr>
              <p:cNvPr id="86" name="Freeform: Shape 85">
                <a:extLst>
                  <a:ext uri="{FF2B5EF4-FFF2-40B4-BE49-F238E27FC236}">
                    <a16:creationId xmlns:a16="http://schemas.microsoft.com/office/drawing/2014/main" id="{0CAE9C2E-C15C-49EF-BAD7-F615151D1AA7}"/>
                  </a:ext>
                </a:extLst>
              </p:cNvPr>
              <p:cNvSpPr/>
              <p:nvPr/>
            </p:nvSpPr>
            <p:spPr>
              <a:xfrm>
                <a:off x="6984221" y="510459"/>
                <a:ext cx="1584092" cy="1111419"/>
              </a:xfrm>
              <a:custGeom>
                <a:avLst/>
                <a:gdLst>
                  <a:gd name="connsiteX0" fmla="*/ 1441013 w 1584092"/>
                  <a:gd name="connsiteY0" fmla="*/ 1111420 h 1111419"/>
                  <a:gd name="connsiteX1" fmla="*/ 1397578 w 1584092"/>
                  <a:gd name="connsiteY1" fmla="*/ 996445 h 1111419"/>
                  <a:gd name="connsiteX2" fmla="*/ 1535548 w 1584092"/>
                  <a:gd name="connsiteY2" fmla="*/ 937681 h 1111419"/>
                  <a:gd name="connsiteX3" fmla="*/ 1584093 w 1584092"/>
                  <a:gd name="connsiteY3" fmla="*/ 1065430 h 1111419"/>
                  <a:gd name="connsiteX4" fmla="*/ 1441013 w 1584092"/>
                  <a:gd name="connsiteY4" fmla="*/ 1111420 h 1111419"/>
                  <a:gd name="connsiteX5" fmla="*/ 1211064 w 1584092"/>
                  <a:gd name="connsiteY5" fmla="*/ 674517 h 1111419"/>
                  <a:gd name="connsiteX6" fmla="*/ 1129305 w 1584092"/>
                  <a:gd name="connsiteY6" fmla="*/ 579982 h 1111419"/>
                  <a:gd name="connsiteX7" fmla="*/ 1239169 w 1584092"/>
                  <a:gd name="connsiteY7" fmla="*/ 477783 h 1111419"/>
                  <a:gd name="connsiteX8" fmla="*/ 1328594 w 1584092"/>
                  <a:gd name="connsiteY8" fmla="*/ 582537 h 1111419"/>
                  <a:gd name="connsiteX9" fmla="*/ 1211064 w 1584092"/>
                  <a:gd name="connsiteY9" fmla="*/ 674517 h 1111419"/>
                  <a:gd name="connsiteX10" fmla="*/ 12775 w 1584092"/>
                  <a:gd name="connsiteY10" fmla="*/ 153299 h 1111419"/>
                  <a:gd name="connsiteX11" fmla="*/ 0 w 1584092"/>
                  <a:gd name="connsiteY11" fmla="*/ 5110 h 1111419"/>
                  <a:gd name="connsiteX12" fmla="*/ 137969 w 1584092"/>
                  <a:gd name="connsiteY12" fmla="*/ 0 h 1111419"/>
                  <a:gd name="connsiteX13" fmla="*/ 137969 w 1584092"/>
                  <a:gd name="connsiteY13" fmla="*/ 150744 h 1111419"/>
                  <a:gd name="connsiteX14" fmla="*/ 12775 w 1584092"/>
                  <a:gd name="connsiteY14" fmla="*/ 153299 h 111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84092" h="1111419">
                    <a:moveTo>
                      <a:pt x="1441013" y="1111420"/>
                    </a:moveTo>
                    <a:cubicBezTo>
                      <a:pt x="1428238" y="1073095"/>
                      <a:pt x="1415464" y="1032215"/>
                      <a:pt x="1397578" y="996445"/>
                    </a:cubicBezTo>
                    <a:lnTo>
                      <a:pt x="1535548" y="937681"/>
                    </a:lnTo>
                    <a:cubicBezTo>
                      <a:pt x="1553433" y="978560"/>
                      <a:pt x="1568763" y="1021995"/>
                      <a:pt x="1584093" y="1065430"/>
                    </a:cubicBezTo>
                    <a:lnTo>
                      <a:pt x="1441013" y="1111420"/>
                    </a:lnTo>
                    <a:close/>
                    <a:moveTo>
                      <a:pt x="1211064" y="674517"/>
                    </a:moveTo>
                    <a:cubicBezTo>
                      <a:pt x="1185515" y="641302"/>
                      <a:pt x="1157410" y="610642"/>
                      <a:pt x="1129305" y="579982"/>
                    </a:cubicBezTo>
                    <a:lnTo>
                      <a:pt x="1239169" y="477783"/>
                    </a:lnTo>
                    <a:cubicBezTo>
                      <a:pt x="1269829" y="510998"/>
                      <a:pt x="1300489" y="546767"/>
                      <a:pt x="1328594" y="582537"/>
                    </a:cubicBezTo>
                    <a:lnTo>
                      <a:pt x="1211064" y="674517"/>
                    </a:lnTo>
                    <a:close/>
                    <a:moveTo>
                      <a:pt x="12775" y="153299"/>
                    </a:moveTo>
                    <a:lnTo>
                      <a:pt x="0" y="5110"/>
                    </a:lnTo>
                    <a:cubicBezTo>
                      <a:pt x="45990" y="2555"/>
                      <a:pt x="91980" y="0"/>
                      <a:pt x="137969" y="0"/>
                    </a:cubicBezTo>
                    <a:lnTo>
                      <a:pt x="137969" y="150744"/>
                    </a:lnTo>
                    <a:cubicBezTo>
                      <a:pt x="94534" y="148189"/>
                      <a:pt x="53655" y="148189"/>
                      <a:pt x="12775" y="153299"/>
                    </a:cubicBezTo>
                    <a:close/>
                  </a:path>
                </a:pathLst>
              </a:custGeom>
              <a:solidFill>
                <a:srgbClr val="808285"/>
              </a:solidFill>
              <a:ln w="25511" cap="flat">
                <a:noFill/>
                <a:prstDash val="solid"/>
                <a:miter/>
              </a:ln>
            </p:spPr>
            <p:txBody>
              <a:bodyPr rtlCol="0" anchor="ctr"/>
              <a:lstStyle/>
              <a:p>
                <a:endParaRPr lang="en-US" sz="2489"/>
              </a:p>
            </p:txBody>
          </p:sp>
          <p:sp>
            <p:nvSpPr>
              <p:cNvPr id="87" name="Freeform: Shape 86">
                <a:extLst>
                  <a:ext uri="{FF2B5EF4-FFF2-40B4-BE49-F238E27FC236}">
                    <a16:creationId xmlns:a16="http://schemas.microsoft.com/office/drawing/2014/main" id="{4DBD6023-FDE6-45CC-A848-1DDD0064F5C0}"/>
                  </a:ext>
                </a:extLst>
              </p:cNvPr>
              <p:cNvSpPr/>
              <p:nvPr/>
            </p:nvSpPr>
            <p:spPr>
              <a:xfrm>
                <a:off x="6961226" y="215633"/>
                <a:ext cx="1954565" cy="1613199"/>
              </a:xfrm>
              <a:custGeom>
                <a:avLst/>
                <a:gdLst>
                  <a:gd name="connsiteX0" fmla="*/ 1778272 w 1954565"/>
                  <a:gd name="connsiteY0" fmla="*/ 1613200 h 1613199"/>
                  <a:gd name="connsiteX1" fmla="*/ 1752722 w 1954565"/>
                  <a:gd name="connsiteY1" fmla="*/ 1467566 h 1613199"/>
                  <a:gd name="connsiteX2" fmla="*/ 1926461 w 1954565"/>
                  <a:gd name="connsiteY2" fmla="*/ 1429241 h 1613199"/>
                  <a:gd name="connsiteX3" fmla="*/ 1954566 w 1954565"/>
                  <a:gd name="connsiteY3" fmla="*/ 1590205 h 1613199"/>
                  <a:gd name="connsiteX4" fmla="*/ 1778272 w 1954565"/>
                  <a:gd name="connsiteY4" fmla="*/ 1613200 h 1613199"/>
                  <a:gd name="connsiteX5" fmla="*/ 15330 w 1954565"/>
                  <a:gd name="connsiteY5" fmla="*/ 184961 h 1613199"/>
                  <a:gd name="connsiteX6" fmla="*/ 0 w 1954565"/>
                  <a:gd name="connsiteY6" fmla="*/ 6112 h 1613199"/>
                  <a:gd name="connsiteX7" fmla="*/ 163519 w 1954565"/>
                  <a:gd name="connsiteY7" fmla="*/ 1002 h 1613199"/>
                  <a:gd name="connsiteX8" fmla="*/ 160964 w 1954565"/>
                  <a:gd name="connsiteY8" fmla="*/ 179851 h 1613199"/>
                  <a:gd name="connsiteX9" fmla="*/ 15330 w 1954565"/>
                  <a:gd name="connsiteY9" fmla="*/ 184961 h 1613199"/>
                  <a:gd name="connsiteX10" fmla="*/ 1239169 w 1954565"/>
                  <a:gd name="connsiteY10" fmla="*/ 593760 h 1613199"/>
                  <a:gd name="connsiteX11" fmla="*/ 1124195 w 1954565"/>
                  <a:gd name="connsiteY11" fmla="*/ 501780 h 1613199"/>
                  <a:gd name="connsiteX12" fmla="*/ 1228949 w 1954565"/>
                  <a:gd name="connsiteY12" fmla="*/ 358701 h 1613199"/>
                  <a:gd name="connsiteX13" fmla="*/ 1356699 w 1954565"/>
                  <a:gd name="connsiteY13" fmla="*/ 460900 h 1613199"/>
                  <a:gd name="connsiteX14" fmla="*/ 1239169 w 1954565"/>
                  <a:gd name="connsiteY14" fmla="*/ 593760 h 161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4565" h="1613199">
                    <a:moveTo>
                      <a:pt x="1778272" y="1613200"/>
                    </a:moveTo>
                    <a:cubicBezTo>
                      <a:pt x="1773162" y="1564655"/>
                      <a:pt x="1762942" y="1516110"/>
                      <a:pt x="1752722" y="1467566"/>
                    </a:cubicBezTo>
                    <a:lnTo>
                      <a:pt x="1926461" y="1429241"/>
                    </a:lnTo>
                    <a:cubicBezTo>
                      <a:pt x="1939236" y="1482896"/>
                      <a:pt x="1946901" y="1536550"/>
                      <a:pt x="1954566" y="1590205"/>
                    </a:cubicBezTo>
                    <a:lnTo>
                      <a:pt x="1778272" y="1613200"/>
                    </a:lnTo>
                    <a:close/>
                    <a:moveTo>
                      <a:pt x="15330" y="184961"/>
                    </a:moveTo>
                    <a:lnTo>
                      <a:pt x="0" y="6112"/>
                    </a:lnTo>
                    <a:cubicBezTo>
                      <a:pt x="53655" y="1002"/>
                      <a:pt x="109864" y="-1553"/>
                      <a:pt x="163519" y="1002"/>
                    </a:cubicBezTo>
                    <a:lnTo>
                      <a:pt x="160964" y="179851"/>
                    </a:lnTo>
                    <a:cubicBezTo>
                      <a:pt x="112420" y="179851"/>
                      <a:pt x="63875" y="182406"/>
                      <a:pt x="15330" y="184961"/>
                    </a:cubicBezTo>
                    <a:close/>
                    <a:moveTo>
                      <a:pt x="1239169" y="593760"/>
                    </a:moveTo>
                    <a:cubicBezTo>
                      <a:pt x="1203399" y="560545"/>
                      <a:pt x="1165075" y="529885"/>
                      <a:pt x="1124195" y="501780"/>
                    </a:cubicBezTo>
                    <a:lnTo>
                      <a:pt x="1228949" y="358701"/>
                    </a:lnTo>
                    <a:cubicBezTo>
                      <a:pt x="1272384" y="391916"/>
                      <a:pt x="1315819" y="425130"/>
                      <a:pt x="1356699" y="460900"/>
                    </a:cubicBezTo>
                    <a:lnTo>
                      <a:pt x="1239169" y="593760"/>
                    </a:lnTo>
                    <a:close/>
                  </a:path>
                </a:pathLst>
              </a:custGeom>
              <a:solidFill>
                <a:srgbClr val="EE3124"/>
              </a:solidFill>
              <a:ln w="25511" cap="flat">
                <a:noFill/>
                <a:prstDash val="solid"/>
                <a:miter/>
              </a:ln>
            </p:spPr>
            <p:txBody>
              <a:bodyPr rtlCol="0" anchor="ctr"/>
              <a:lstStyle/>
              <a:p>
                <a:endParaRPr lang="en-US" sz="2489"/>
              </a:p>
            </p:txBody>
          </p:sp>
        </p:grpSp>
        <p:grpSp>
          <p:nvGrpSpPr>
            <p:cNvPr id="59" name="Graphic 26">
              <a:extLst>
                <a:ext uri="{FF2B5EF4-FFF2-40B4-BE49-F238E27FC236}">
                  <a16:creationId xmlns:a16="http://schemas.microsoft.com/office/drawing/2014/main" id="{1EA37108-3622-4510-A77D-A66D653A458D}"/>
                </a:ext>
              </a:extLst>
            </p:cNvPr>
            <p:cNvGrpSpPr/>
            <p:nvPr/>
          </p:nvGrpSpPr>
          <p:grpSpPr>
            <a:xfrm>
              <a:off x="5718509" y="750015"/>
              <a:ext cx="2685639" cy="2652690"/>
              <a:chOff x="5718509" y="750015"/>
              <a:chExt cx="2685639" cy="2652690"/>
            </a:xfrm>
            <a:solidFill>
              <a:schemeClr val="accent1"/>
            </a:solidFill>
          </p:grpSpPr>
          <p:grpSp>
            <p:nvGrpSpPr>
              <p:cNvPr id="60" name="Graphic 26">
                <a:extLst>
                  <a:ext uri="{FF2B5EF4-FFF2-40B4-BE49-F238E27FC236}">
                    <a16:creationId xmlns:a16="http://schemas.microsoft.com/office/drawing/2014/main" id="{5BDB6D8E-AFF1-41DA-A5CA-C9815DB48F22}"/>
                  </a:ext>
                </a:extLst>
              </p:cNvPr>
              <p:cNvGrpSpPr/>
              <p:nvPr/>
            </p:nvGrpSpPr>
            <p:grpSpPr>
              <a:xfrm>
                <a:off x="5718509" y="750015"/>
                <a:ext cx="2685639" cy="2174907"/>
                <a:chOff x="5718509" y="750015"/>
                <a:chExt cx="2685639" cy="2174907"/>
              </a:xfrm>
              <a:solidFill>
                <a:srgbClr val="010101"/>
              </a:solidFill>
            </p:grpSpPr>
            <p:sp>
              <p:nvSpPr>
                <p:cNvPr id="69" name="Freeform: Shape 68">
                  <a:extLst>
                    <a:ext uri="{FF2B5EF4-FFF2-40B4-BE49-F238E27FC236}">
                      <a16:creationId xmlns:a16="http://schemas.microsoft.com/office/drawing/2014/main" id="{7DD2460F-994F-49C4-B85A-C0BDBCBE19E7}"/>
                    </a:ext>
                  </a:extLst>
                </p:cNvPr>
                <p:cNvSpPr/>
                <p:nvPr/>
              </p:nvSpPr>
              <p:spPr>
                <a:xfrm>
                  <a:off x="5775712" y="2002572"/>
                  <a:ext cx="2613752" cy="63874"/>
                </a:xfrm>
                <a:custGeom>
                  <a:avLst/>
                  <a:gdLst>
                    <a:gd name="connsiteX0" fmla="*/ 0 w 2613752"/>
                    <a:gd name="connsiteY0" fmla="*/ 0 h 63874"/>
                    <a:gd name="connsiteX1" fmla="*/ 2613753 w 2613752"/>
                    <a:gd name="connsiteY1" fmla="*/ 0 h 63874"/>
                    <a:gd name="connsiteX2" fmla="*/ 2613753 w 2613752"/>
                    <a:gd name="connsiteY2" fmla="*/ 63875 h 63874"/>
                    <a:gd name="connsiteX3" fmla="*/ 0 w 2613752"/>
                    <a:gd name="connsiteY3" fmla="*/ 63875 h 63874"/>
                  </a:gdLst>
                  <a:ahLst/>
                  <a:cxnLst>
                    <a:cxn ang="0">
                      <a:pos x="connsiteX0" y="connsiteY0"/>
                    </a:cxn>
                    <a:cxn ang="0">
                      <a:pos x="connsiteX1" y="connsiteY1"/>
                    </a:cxn>
                    <a:cxn ang="0">
                      <a:pos x="connsiteX2" y="connsiteY2"/>
                    </a:cxn>
                    <a:cxn ang="0">
                      <a:pos x="connsiteX3" y="connsiteY3"/>
                    </a:cxn>
                  </a:cxnLst>
                  <a:rect l="l" t="t" r="r" b="b"/>
                  <a:pathLst>
                    <a:path w="2613752" h="63874">
                      <a:moveTo>
                        <a:pt x="0" y="0"/>
                      </a:moveTo>
                      <a:lnTo>
                        <a:pt x="2613753" y="0"/>
                      </a:lnTo>
                      <a:lnTo>
                        <a:pt x="2613753" y="63875"/>
                      </a:lnTo>
                      <a:lnTo>
                        <a:pt x="0" y="63875"/>
                      </a:lnTo>
                      <a:close/>
                    </a:path>
                  </a:pathLst>
                </a:custGeom>
                <a:solidFill>
                  <a:schemeClr val="tx1"/>
                </a:solidFill>
                <a:ln w="25511" cap="flat">
                  <a:noFill/>
                  <a:prstDash val="solid"/>
                  <a:miter/>
                </a:ln>
              </p:spPr>
              <p:txBody>
                <a:bodyPr rtlCol="0" anchor="ctr"/>
                <a:lstStyle/>
                <a:p>
                  <a:endParaRPr lang="en-US" sz="2489"/>
                </a:p>
              </p:txBody>
            </p:sp>
            <p:sp>
              <p:nvSpPr>
                <p:cNvPr id="70" name="Freeform: Shape 69">
                  <a:extLst>
                    <a:ext uri="{FF2B5EF4-FFF2-40B4-BE49-F238E27FC236}">
                      <a16:creationId xmlns:a16="http://schemas.microsoft.com/office/drawing/2014/main" id="{A6CB4501-9747-4BC9-8B90-FDAE88F85469}"/>
                    </a:ext>
                  </a:extLst>
                </p:cNvPr>
                <p:cNvSpPr/>
                <p:nvPr/>
              </p:nvSpPr>
              <p:spPr>
                <a:xfrm>
                  <a:off x="6344379" y="753836"/>
                  <a:ext cx="1440990" cy="1419919"/>
                </a:xfrm>
                <a:custGeom>
                  <a:avLst/>
                  <a:gdLst>
                    <a:gd name="connsiteX0" fmla="*/ 1378234 w 1440990"/>
                    <a:gd name="connsiteY0" fmla="*/ 1404590 h 1419919"/>
                    <a:gd name="connsiteX1" fmla="*/ 928556 w 1440990"/>
                    <a:gd name="connsiteY1" fmla="*/ 127095 h 1419919"/>
                    <a:gd name="connsiteX2" fmla="*/ 719047 w 1440990"/>
                    <a:gd name="connsiteY2" fmla="*/ 60666 h 1419919"/>
                    <a:gd name="connsiteX3" fmla="*/ 581077 w 1440990"/>
                    <a:gd name="connsiteY3" fmla="*/ 91326 h 1419919"/>
                    <a:gd name="connsiteX4" fmla="*/ 289809 w 1440990"/>
                    <a:gd name="connsiteY4" fmla="*/ 372374 h 1419919"/>
                    <a:gd name="connsiteX5" fmla="*/ 98185 w 1440990"/>
                    <a:gd name="connsiteY5" fmla="*/ 916587 h 1419919"/>
                    <a:gd name="connsiteX6" fmla="*/ 59860 w 1440990"/>
                    <a:gd name="connsiteY6" fmla="*/ 1399479 h 1419919"/>
                    <a:gd name="connsiteX7" fmla="*/ 1095 w 1440990"/>
                    <a:gd name="connsiteY7" fmla="*/ 1409699 h 1419919"/>
                    <a:gd name="connsiteX8" fmla="*/ 39420 w 1440990"/>
                    <a:gd name="connsiteY8" fmla="*/ 906367 h 1419919"/>
                    <a:gd name="connsiteX9" fmla="*/ 558082 w 1440990"/>
                    <a:gd name="connsiteY9" fmla="*/ 35116 h 1419919"/>
                    <a:gd name="connsiteX10" fmla="*/ 964325 w 1440990"/>
                    <a:gd name="connsiteY10" fmla="*/ 78551 h 1419919"/>
                    <a:gd name="connsiteX11" fmla="*/ 1370569 w 1440990"/>
                    <a:gd name="connsiteY11" fmla="*/ 760733 h 1419919"/>
                    <a:gd name="connsiteX12" fmla="*/ 1439553 w 1440990"/>
                    <a:gd name="connsiteY12" fmla="*/ 1419919 h 1419919"/>
                    <a:gd name="connsiteX13" fmla="*/ 1378234 w 1440990"/>
                    <a:gd name="connsiteY13" fmla="*/ 1404590 h 141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0990" h="1419919">
                      <a:moveTo>
                        <a:pt x="1378234" y="1404590"/>
                      </a:moveTo>
                      <a:cubicBezTo>
                        <a:pt x="1393564" y="847602"/>
                        <a:pt x="1217269" y="316165"/>
                        <a:pt x="928556" y="127095"/>
                      </a:cubicBezTo>
                      <a:cubicBezTo>
                        <a:pt x="859571" y="81106"/>
                        <a:pt x="790586" y="60666"/>
                        <a:pt x="719047" y="60666"/>
                      </a:cubicBezTo>
                      <a:cubicBezTo>
                        <a:pt x="673057" y="60666"/>
                        <a:pt x="627067" y="70886"/>
                        <a:pt x="581077" y="91326"/>
                      </a:cubicBezTo>
                      <a:cubicBezTo>
                        <a:pt x="473768" y="137315"/>
                        <a:pt x="374123" y="234405"/>
                        <a:pt x="289809" y="372374"/>
                      </a:cubicBezTo>
                      <a:cubicBezTo>
                        <a:pt x="202939" y="518009"/>
                        <a:pt x="136509" y="707078"/>
                        <a:pt x="98185" y="916587"/>
                      </a:cubicBezTo>
                      <a:cubicBezTo>
                        <a:pt x="70080" y="1077551"/>
                        <a:pt x="59860" y="1399479"/>
                        <a:pt x="59860" y="1399479"/>
                      </a:cubicBezTo>
                      <a:lnTo>
                        <a:pt x="1095" y="1409699"/>
                      </a:lnTo>
                      <a:cubicBezTo>
                        <a:pt x="-4015" y="1241070"/>
                        <a:pt x="8760" y="1069886"/>
                        <a:pt x="39420" y="906367"/>
                      </a:cubicBezTo>
                      <a:cubicBezTo>
                        <a:pt x="118624" y="464354"/>
                        <a:pt x="312803" y="139870"/>
                        <a:pt x="558082" y="35116"/>
                      </a:cubicBezTo>
                      <a:cubicBezTo>
                        <a:pt x="693497" y="-23649"/>
                        <a:pt x="834021" y="-8319"/>
                        <a:pt x="964325" y="78551"/>
                      </a:cubicBezTo>
                      <a:cubicBezTo>
                        <a:pt x="1145730" y="196080"/>
                        <a:pt x="1288809" y="438804"/>
                        <a:pt x="1370569" y="760733"/>
                      </a:cubicBezTo>
                      <a:cubicBezTo>
                        <a:pt x="1424223" y="970242"/>
                        <a:pt x="1447218" y="1195080"/>
                        <a:pt x="1439553" y="1419919"/>
                      </a:cubicBezTo>
                      <a:lnTo>
                        <a:pt x="1378234" y="1404590"/>
                      </a:lnTo>
                      <a:close/>
                    </a:path>
                  </a:pathLst>
                </a:custGeom>
                <a:solidFill>
                  <a:schemeClr val="tx1"/>
                </a:solidFill>
                <a:ln w="25511" cap="flat">
                  <a:noFill/>
                  <a:prstDash val="solid"/>
                  <a:miter/>
                </a:ln>
              </p:spPr>
              <p:txBody>
                <a:bodyPr rtlCol="0" anchor="ctr"/>
                <a:lstStyle/>
                <a:p>
                  <a:endParaRPr lang="en-US" sz="2489"/>
                </a:p>
              </p:txBody>
            </p:sp>
            <p:grpSp>
              <p:nvGrpSpPr>
                <p:cNvPr id="71" name="Graphic 26">
                  <a:extLst>
                    <a:ext uri="{FF2B5EF4-FFF2-40B4-BE49-F238E27FC236}">
                      <a16:creationId xmlns:a16="http://schemas.microsoft.com/office/drawing/2014/main" id="{91AECA79-2071-4EBD-A3FE-D9BC56AA845E}"/>
                    </a:ext>
                  </a:extLst>
                </p:cNvPr>
                <p:cNvGrpSpPr/>
                <p:nvPr/>
              </p:nvGrpSpPr>
              <p:grpSpPr>
                <a:xfrm>
                  <a:off x="5718509" y="750015"/>
                  <a:ext cx="2685639" cy="2174907"/>
                  <a:chOff x="5718509" y="750015"/>
                  <a:chExt cx="2685639" cy="2174907"/>
                </a:xfrm>
                <a:solidFill>
                  <a:srgbClr val="010101"/>
                </a:solidFill>
              </p:grpSpPr>
              <p:sp>
                <p:nvSpPr>
                  <p:cNvPr id="72" name="Freeform: Shape 71">
                    <a:extLst>
                      <a:ext uri="{FF2B5EF4-FFF2-40B4-BE49-F238E27FC236}">
                        <a16:creationId xmlns:a16="http://schemas.microsoft.com/office/drawing/2014/main" id="{1142E91D-67C1-4DD0-846B-8F678788DFF4}"/>
                      </a:ext>
                    </a:extLst>
                  </p:cNvPr>
                  <p:cNvSpPr/>
                  <p:nvPr/>
                </p:nvSpPr>
                <p:spPr>
                  <a:xfrm>
                    <a:off x="5718509" y="1092996"/>
                    <a:ext cx="2685639" cy="1831926"/>
                  </a:xfrm>
                  <a:custGeom>
                    <a:avLst/>
                    <a:gdLst>
                      <a:gd name="connsiteX0" fmla="*/ 287152 w 2685639"/>
                      <a:gd name="connsiteY0" fmla="*/ 1826816 h 1831926"/>
                      <a:gd name="connsiteX1" fmla="*/ 136408 w 2685639"/>
                      <a:gd name="connsiteY1" fmla="*/ 1586648 h 1831926"/>
                      <a:gd name="connsiteX2" fmla="*/ 75088 w 2685639"/>
                      <a:gd name="connsiteY2" fmla="*/ 562097 h 1831926"/>
                      <a:gd name="connsiteX3" fmla="*/ 432787 w 2685639"/>
                      <a:gd name="connsiteY3" fmla="*/ 15330 h 1831926"/>
                      <a:gd name="connsiteX4" fmla="*/ 450672 w 2685639"/>
                      <a:gd name="connsiteY4" fmla="*/ 0 h 1831926"/>
                      <a:gd name="connsiteX5" fmla="*/ 471111 w 2685639"/>
                      <a:gd name="connsiteY5" fmla="*/ 12775 h 1831926"/>
                      <a:gd name="connsiteX6" fmla="*/ 923344 w 2685639"/>
                      <a:gd name="connsiteY6" fmla="*/ 176294 h 1831926"/>
                      <a:gd name="connsiteX7" fmla="*/ 2216168 w 2685639"/>
                      <a:gd name="connsiteY7" fmla="*/ 12775 h 1831926"/>
                      <a:gd name="connsiteX8" fmla="*/ 2236608 w 2685639"/>
                      <a:gd name="connsiteY8" fmla="*/ 0 h 1831926"/>
                      <a:gd name="connsiteX9" fmla="*/ 2254493 w 2685639"/>
                      <a:gd name="connsiteY9" fmla="*/ 15330 h 1831926"/>
                      <a:gd name="connsiteX10" fmla="*/ 2612192 w 2685639"/>
                      <a:gd name="connsiteY10" fmla="*/ 1438458 h 1831926"/>
                      <a:gd name="connsiteX11" fmla="*/ 2397573 w 2685639"/>
                      <a:gd name="connsiteY11" fmla="*/ 1831927 h 1831926"/>
                      <a:gd name="connsiteX12" fmla="*/ 2351583 w 2685639"/>
                      <a:gd name="connsiteY12" fmla="*/ 1785937 h 1831926"/>
                      <a:gd name="connsiteX13" fmla="*/ 2550872 w 2685639"/>
                      <a:gd name="connsiteY13" fmla="*/ 1418018 h 1831926"/>
                      <a:gd name="connsiteX14" fmla="*/ 2226388 w 2685639"/>
                      <a:gd name="connsiteY14" fmla="*/ 76650 h 1831926"/>
                      <a:gd name="connsiteX15" fmla="*/ 910569 w 2685639"/>
                      <a:gd name="connsiteY15" fmla="*/ 237614 h 1831926"/>
                      <a:gd name="connsiteX16" fmla="*/ 460891 w 2685639"/>
                      <a:gd name="connsiteY16" fmla="*/ 76650 h 1831926"/>
                      <a:gd name="connsiteX17" fmla="*/ 138963 w 2685639"/>
                      <a:gd name="connsiteY17" fmla="*/ 582537 h 1831926"/>
                      <a:gd name="connsiteX18" fmla="*/ 197728 w 2685639"/>
                      <a:gd name="connsiteY18" fmla="*/ 1558543 h 1831926"/>
                      <a:gd name="connsiteX19" fmla="*/ 335697 w 2685639"/>
                      <a:gd name="connsiteY19" fmla="*/ 1780827 h 1831926"/>
                      <a:gd name="connsiteX20" fmla="*/ 287152 w 2685639"/>
                      <a:gd name="connsiteY20" fmla="*/ 1826816 h 183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5639" h="1831926">
                        <a:moveTo>
                          <a:pt x="287152" y="1826816"/>
                        </a:moveTo>
                        <a:cubicBezTo>
                          <a:pt x="228388" y="1752722"/>
                          <a:pt x="179843" y="1673517"/>
                          <a:pt x="136408" y="1586648"/>
                        </a:cubicBezTo>
                        <a:cubicBezTo>
                          <a:pt x="-22001" y="1264719"/>
                          <a:pt x="-42441" y="899356"/>
                          <a:pt x="75088" y="562097"/>
                        </a:cubicBezTo>
                        <a:cubicBezTo>
                          <a:pt x="146628" y="352588"/>
                          <a:pt x="271822" y="163519"/>
                          <a:pt x="432787" y="15330"/>
                        </a:cubicBezTo>
                        <a:lnTo>
                          <a:pt x="450672" y="0"/>
                        </a:lnTo>
                        <a:lnTo>
                          <a:pt x="471111" y="12775"/>
                        </a:lnTo>
                        <a:cubicBezTo>
                          <a:pt x="601416" y="86870"/>
                          <a:pt x="752160" y="143079"/>
                          <a:pt x="923344" y="176294"/>
                        </a:cubicBezTo>
                        <a:cubicBezTo>
                          <a:pt x="1373022" y="270829"/>
                          <a:pt x="1868690" y="209509"/>
                          <a:pt x="2216168" y="12775"/>
                        </a:cubicBezTo>
                        <a:lnTo>
                          <a:pt x="2236608" y="0"/>
                        </a:lnTo>
                        <a:lnTo>
                          <a:pt x="2254493" y="15330"/>
                        </a:lnTo>
                        <a:cubicBezTo>
                          <a:pt x="2645406" y="375583"/>
                          <a:pt x="2785931" y="935126"/>
                          <a:pt x="2612192" y="1438458"/>
                        </a:cubicBezTo>
                        <a:cubicBezTo>
                          <a:pt x="2561092" y="1581538"/>
                          <a:pt x="2489552" y="1714397"/>
                          <a:pt x="2397573" y="1831927"/>
                        </a:cubicBezTo>
                        <a:lnTo>
                          <a:pt x="2351583" y="1785937"/>
                        </a:lnTo>
                        <a:cubicBezTo>
                          <a:pt x="2435897" y="1676072"/>
                          <a:pt x="2504882" y="1553433"/>
                          <a:pt x="2550872" y="1418018"/>
                        </a:cubicBezTo>
                        <a:cubicBezTo>
                          <a:pt x="2714391" y="945346"/>
                          <a:pt x="2586642" y="421573"/>
                          <a:pt x="2226388" y="76650"/>
                        </a:cubicBezTo>
                        <a:cubicBezTo>
                          <a:pt x="1866135" y="273384"/>
                          <a:pt x="1362802" y="332148"/>
                          <a:pt x="910569" y="237614"/>
                        </a:cubicBezTo>
                        <a:cubicBezTo>
                          <a:pt x="744495" y="201844"/>
                          <a:pt x="593751" y="148189"/>
                          <a:pt x="460891" y="76650"/>
                        </a:cubicBezTo>
                        <a:cubicBezTo>
                          <a:pt x="315257" y="217174"/>
                          <a:pt x="205393" y="390913"/>
                          <a:pt x="138963" y="582537"/>
                        </a:cubicBezTo>
                        <a:cubicBezTo>
                          <a:pt x="26543" y="904466"/>
                          <a:pt x="46983" y="1251944"/>
                          <a:pt x="197728" y="1558543"/>
                        </a:cubicBezTo>
                        <a:cubicBezTo>
                          <a:pt x="236053" y="1637747"/>
                          <a:pt x="282042" y="1711842"/>
                          <a:pt x="335697" y="1780827"/>
                        </a:cubicBezTo>
                        <a:lnTo>
                          <a:pt x="287152" y="1826816"/>
                        </a:lnTo>
                        <a:close/>
                      </a:path>
                    </a:pathLst>
                  </a:custGeom>
                  <a:solidFill>
                    <a:schemeClr val="tx1"/>
                  </a:solidFill>
                  <a:ln w="25511" cap="flat">
                    <a:noFill/>
                    <a:prstDash val="solid"/>
                    <a:miter/>
                  </a:ln>
                </p:spPr>
                <p:txBody>
                  <a:bodyPr rtlCol="0" anchor="ctr"/>
                  <a:lstStyle/>
                  <a:p>
                    <a:endParaRPr lang="en-US" sz="2489"/>
                  </a:p>
                </p:txBody>
              </p:sp>
              <p:sp>
                <p:nvSpPr>
                  <p:cNvPr id="73" name="Freeform: Shape 72">
                    <a:extLst>
                      <a:ext uri="{FF2B5EF4-FFF2-40B4-BE49-F238E27FC236}">
                        <a16:creationId xmlns:a16="http://schemas.microsoft.com/office/drawing/2014/main" id="{232E557C-D1A1-47B6-B9DB-C8172EBE59DA}"/>
                      </a:ext>
                    </a:extLst>
                  </p:cNvPr>
                  <p:cNvSpPr/>
                  <p:nvPr/>
                </p:nvSpPr>
                <p:spPr>
                  <a:xfrm>
                    <a:off x="6142896" y="750015"/>
                    <a:ext cx="1842587" cy="411966"/>
                  </a:xfrm>
                  <a:custGeom>
                    <a:avLst/>
                    <a:gdLst>
                      <a:gd name="connsiteX0" fmla="*/ 31394 w 1842587"/>
                      <a:gd name="connsiteY0" fmla="*/ 411966 h 411966"/>
                      <a:gd name="connsiteX1" fmla="*/ 8399 w 1842587"/>
                      <a:gd name="connsiteY1" fmla="*/ 401746 h 411966"/>
                      <a:gd name="connsiteX2" fmla="*/ 10954 w 1842587"/>
                      <a:gd name="connsiteY2" fmla="*/ 355756 h 411966"/>
                      <a:gd name="connsiteX3" fmla="*/ 1359988 w 1842587"/>
                      <a:gd name="connsiteY3" fmla="*/ 74708 h 411966"/>
                      <a:gd name="connsiteX4" fmla="*/ 1832660 w 1842587"/>
                      <a:gd name="connsiteY4" fmla="*/ 355756 h 411966"/>
                      <a:gd name="connsiteX5" fmla="*/ 1835216 w 1842587"/>
                      <a:gd name="connsiteY5" fmla="*/ 401746 h 411966"/>
                      <a:gd name="connsiteX6" fmla="*/ 1789226 w 1842587"/>
                      <a:gd name="connsiteY6" fmla="*/ 404301 h 411966"/>
                      <a:gd name="connsiteX7" fmla="*/ 1339548 w 1842587"/>
                      <a:gd name="connsiteY7" fmla="*/ 136027 h 411966"/>
                      <a:gd name="connsiteX8" fmla="*/ 54389 w 1842587"/>
                      <a:gd name="connsiteY8" fmla="*/ 404301 h 411966"/>
                      <a:gd name="connsiteX9" fmla="*/ 31394 w 1842587"/>
                      <a:gd name="connsiteY9" fmla="*/ 411966 h 41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2587" h="411966">
                        <a:moveTo>
                          <a:pt x="31394" y="411966"/>
                        </a:moveTo>
                        <a:cubicBezTo>
                          <a:pt x="23729" y="411966"/>
                          <a:pt x="13509" y="409411"/>
                          <a:pt x="8399" y="401746"/>
                        </a:cubicBezTo>
                        <a:cubicBezTo>
                          <a:pt x="-4376" y="388971"/>
                          <a:pt x="-1821" y="368531"/>
                          <a:pt x="10954" y="355756"/>
                        </a:cubicBezTo>
                        <a:cubicBezTo>
                          <a:pt x="373762" y="21053"/>
                          <a:pt x="892425" y="-88812"/>
                          <a:pt x="1359988" y="74708"/>
                        </a:cubicBezTo>
                        <a:cubicBezTo>
                          <a:pt x="1536282" y="136027"/>
                          <a:pt x="1694691" y="230562"/>
                          <a:pt x="1832660" y="355756"/>
                        </a:cubicBezTo>
                        <a:cubicBezTo>
                          <a:pt x="1845435" y="368531"/>
                          <a:pt x="1845435" y="388971"/>
                          <a:pt x="1835216" y="401746"/>
                        </a:cubicBezTo>
                        <a:cubicBezTo>
                          <a:pt x="1822441" y="414521"/>
                          <a:pt x="1802001" y="414521"/>
                          <a:pt x="1789226" y="404301"/>
                        </a:cubicBezTo>
                        <a:cubicBezTo>
                          <a:pt x="1658921" y="284217"/>
                          <a:pt x="1508177" y="194792"/>
                          <a:pt x="1339548" y="136027"/>
                        </a:cubicBezTo>
                        <a:cubicBezTo>
                          <a:pt x="894980" y="-17272"/>
                          <a:pt x="401867" y="84928"/>
                          <a:pt x="54389" y="404301"/>
                        </a:cubicBezTo>
                        <a:cubicBezTo>
                          <a:pt x="46724" y="409411"/>
                          <a:pt x="39059" y="411966"/>
                          <a:pt x="31394" y="411966"/>
                        </a:cubicBezTo>
                        <a:close/>
                      </a:path>
                    </a:pathLst>
                  </a:custGeom>
                  <a:solidFill>
                    <a:schemeClr val="tx1"/>
                  </a:solidFill>
                  <a:ln w="25511" cap="flat">
                    <a:noFill/>
                    <a:prstDash val="solid"/>
                    <a:miter/>
                  </a:ln>
                </p:spPr>
                <p:txBody>
                  <a:bodyPr rtlCol="0" anchor="ctr"/>
                  <a:lstStyle/>
                  <a:p>
                    <a:endParaRPr lang="en-US" sz="2489"/>
                  </a:p>
                </p:txBody>
              </p:sp>
            </p:grpSp>
          </p:grpSp>
          <p:sp>
            <p:nvSpPr>
              <p:cNvPr id="61" name="Freeform: Shape 60">
                <a:extLst>
                  <a:ext uri="{FF2B5EF4-FFF2-40B4-BE49-F238E27FC236}">
                    <a16:creationId xmlns:a16="http://schemas.microsoft.com/office/drawing/2014/main" id="{D03D0BB0-9240-4927-9E61-9277BACD5F1A}"/>
                  </a:ext>
                </a:extLst>
              </p:cNvPr>
              <p:cNvSpPr/>
              <p:nvPr/>
            </p:nvSpPr>
            <p:spPr>
              <a:xfrm>
                <a:off x="6772157" y="2186531"/>
                <a:ext cx="577427" cy="577427"/>
              </a:xfrm>
              <a:custGeom>
                <a:avLst/>
                <a:gdLst>
                  <a:gd name="connsiteX0" fmla="*/ 577427 w 577427"/>
                  <a:gd name="connsiteY0" fmla="*/ 288714 h 577427"/>
                  <a:gd name="connsiteX1" fmla="*/ 288714 w 577427"/>
                  <a:gd name="connsiteY1" fmla="*/ 577427 h 577427"/>
                  <a:gd name="connsiteX2" fmla="*/ 0 w 577427"/>
                  <a:gd name="connsiteY2" fmla="*/ 288714 h 577427"/>
                  <a:gd name="connsiteX3" fmla="*/ 288714 w 577427"/>
                  <a:gd name="connsiteY3" fmla="*/ 0 h 577427"/>
                  <a:gd name="connsiteX4" fmla="*/ 577427 w 577427"/>
                  <a:gd name="connsiteY4" fmla="*/ 288714 h 57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427" h="577427">
                    <a:moveTo>
                      <a:pt x="577427" y="288714"/>
                    </a:moveTo>
                    <a:cubicBezTo>
                      <a:pt x="577427" y="448166"/>
                      <a:pt x="448166" y="577427"/>
                      <a:pt x="288714" y="577427"/>
                    </a:cubicBezTo>
                    <a:cubicBezTo>
                      <a:pt x="129261" y="577427"/>
                      <a:pt x="0" y="448166"/>
                      <a:pt x="0" y="288714"/>
                    </a:cubicBezTo>
                    <a:cubicBezTo>
                      <a:pt x="0" y="129262"/>
                      <a:pt x="129261" y="0"/>
                      <a:pt x="288714" y="0"/>
                    </a:cubicBezTo>
                    <a:cubicBezTo>
                      <a:pt x="448166" y="0"/>
                      <a:pt x="577427" y="129261"/>
                      <a:pt x="577427" y="288714"/>
                    </a:cubicBezTo>
                    <a:close/>
                  </a:path>
                </a:pathLst>
              </a:custGeom>
              <a:solidFill>
                <a:srgbClr val="939598"/>
              </a:solidFill>
              <a:ln w="25511" cap="flat">
                <a:noFill/>
                <a:prstDash val="solid"/>
                <a:miter/>
              </a:ln>
            </p:spPr>
            <p:txBody>
              <a:bodyPr rtlCol="0" anchor="ctr"/>
              <a:lstStyle/>
              <a:p>
                <a:endParaRPr lang="en-US" sz="2489"/>
              </a:p>
            </p:txBody>
          </p:sp>
          <p:sp>
            <p:nvSpPr>
              <p:cNvPr id="62" name="Freeform: Shape 61">
                <a:extLst>
                  <a:ext uri="{FF2B5EF4-FFF2-40B4-BE49-F238E27FC236}">
                    <a16:creationId xmlns:a16="http://schemas.microsoft.com/office/drawing/2014/main" id="{4DFB8C03-1E83-40CF-BB26-383F4C7B221F}"/>
                  </a:ext>
                </a:extLst>
              </p:cNvPr>
              <p:cNvSpPr/>
              <p:nvPr/>
            </p:nvSpPr>
            <p:spPr>
              <a:xfrm>
                <a:off x="6161515" y="2194196"/>
                <a:ext cx="536547" cy="536547"/>
              </a:xfrm>
              <a:custGeom>
                <a:avLst/>
                <a:gdLst>
                  <a:gd name="connsiteX0" fmla="*/ 536548 w 536547"/>
                  <a:gd name="connsiteY0" fmla="*/ 268274 h 536547"/>
                  <a:gd name="connsiteX1" fmla="*/ 268274 w 536547"/>
                  <a:gd name="connsiteY1" fmla="*/ 536548 h 536547"/>
                  <a:gd name="connsiteX2" fmla="*/ 0 w 536547"/>
                  <a:gd name="connsiteY2" fmla="*/ 268274 h 536547"/>
                  <a:gd name="connsiteX3" fmla="*/ 268274 w 536547"/>
                  <a:gd name="connsiteY3" fmla="*/ 0 h 536547"/>
                  <a:gd name="connsiteX4" fmla="*/ 536548 w 536547"/>
                  <a:gd name="connsiteY4" fmla="*/ 268274 h 53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547" h="536547">
                    <a:moveTo>
                      <a:pt x="536548" y="268274"/>
                    </a:moveTo>
                    <a:cubicBezTo>
                      <a:pt x="536548" y="416437"/>
                      <a:pt x="416437" y="536548"/>
                      <a:pt x="268274" y="536548"/>
                    </a:cubicBezTo>
                    <a:cubicBezTo>
                      <a:pt x="120110" y="536548"/>
                      <a:pt x="0" y="416437"/>
                      <a:pt x="0" y="268274"/>
                    </a:cubicBezTo>
                    <a:cubicBezTo>
                      <a:pt x="0" y="120110"/>
                      <a:pt x="120110" y="0"/>
                      <a:pt x="268274" y="0"/>
                    </a:cubicBezTo>
                    <a:cubicBezTo>
                      <a:pt x="416437" y="0"/>
                      <a:pt x="536548" y="120110"/>
                      <a:pt x="536548" y="268274"/>
                    </a:cubicBezTo>
                    <a:close/>
                  </a:path>
                </a:pathLst>
              </a:custGeom>
              <a:solidFill>
                <a:srgbClr val="939598"/>
              </a:solidFill>
              <a:ln w="25511" cap="flat">
                <a:noFill/>
                <a:prstDash val="solid"/>
                <a:miter/>
              </a:ln>
            </p:spPr>
            <p:txBody>
              <a:bodyPr rtlCol="0" anchor="ctr"/>
              <a:lstStyle/>
              <a:p>
                <a:endParaRPr lang="en-US" sz="2489"/>
              </a:p>
            </p:txBody>
          </p:sp>
          <p:sp>
            <p:nvSpPr>
              <p:cNvPr id="63" name="Freeform: Shape 62">
                <a:extLst>
                  <a:ext uri="{FF2B5EF4-FFF2-40B4-BE49-F238E27FC236}">
                    <a16:creationId xmlns:a16="http://schemas.microsoft.com/office/drawing/2014/main" id="{6CC79885-1C3F-400E-A4EB-0222FC221A4C}"/>
                  </a:ext>
                </a:extLst>
              </p:cNvPr>
              <p:cNvSpPr/>
              <p:nvPr/>
            </p:nvSpPr>
            <p:spPr>
              <a:xfrm>
                <a:off x="7426234" y="2194196"/>
                <a:ext cx="536547" cy="536547"/>
              </a:xfrm>
              <a:custGeom>
                <a:avLst/>
                <a:gdLst>
                  <a:gd name="connsiteX0" fmla="*/ 536547 w 536547"/>
                  <a:gd name="connsiteY0" fmla="*/ 268274 h 536547"/>
                  <a:gd name="connsiteX1" fmla="*/ 268274 w 536547"/>
                  <a:gd name="connsiteY1" fmla="*/ 536548 h 536547"/>
                  <a:gd name="connsiteX2" fmla="*/ 0 w 536547"/>
                  <a:gd name="connsiteY2" fmla="*/ 268274 h 536547"/>
                  <a:gd name="connsiteX3" fmla="*/ 268274 w 536547"/>
                  <a:gd name="connsiteY3" fmla="*/ 0 h 536547"/>
                  <a:gd name="connsiteX4" fmla="*/ 536547 w 536547"/>
                  <a:gd name="connsiteY4" fmla="*/ 268274 h 53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547" h="536547">
                    <a:moveTo>
                      <a:pt x="536547" y="268274"/>
                    </a:moveTo>
                    <a:cubicBezTo>
                      <a:pt x="536547" y="416437"/>
                      <a:pt x="416437" y="536548"/>
                      <a:pt x="268274" y="536548"/>
                    </a:cubicBezTo>
                    <a:cubicBezTo>
                      <a:pt x="120110" y="536548"/>
                      <a:pt x="0" y="416437"/>
                      <a:pt x="0" y="268274"/>
                    </a:cubicBezTo>
                    <a:cubicBezTo>
                      <a:pt x="0" y="120110"/>
                      <a:pt x="120110" y="0"/>
                      <a:pt x="268274" y="0"/>
                    </a:cubicBezTo>
                    <a:cubicBezTo>
                      <a:pt x="416437" y="0"/>
                      <a:pt x="536547" y="120110"/>
                      <a:pt x="536547" y="268274"/>
                    </a:cubicBezTo>
                    <a:close/>
                  </a:path>
                </a:pathLst>
              </a:custGeom>
              <a:solidFill>
                <a:srgbClr val="939598"/>
              </a:solidFill>
              <a:ln w="25511" cap="flat">
                <a:noFill/>
                <a:prstDash val="solid"/>
                <a:miter/>
              </a:ln>
            </p:spPr>
            <p:txBody>
              <a:bodyPr rtlCol="0" anchor="ctr"/>
              <a:lstStyle/>
              <a:p>
                <a:endParaRPr lang="en-US" sz="2489"/>
              </a:p>
            </p:txBody>
          </p:sp>
          <p:sp>
            <p:nvSpPr>
              <p:cNvPr id="64" name="Freeform: Shape 63">
                <a:extLst>
                  <a:ext uri="{FF2B5EF4-FFF2-40B4-BE49-F238E27FC236}">
                    <a16:creationId xmlns:a16="http://schemas.microsoft.com/office/drawing/2014/main" id="{7EE365B3-5B04-4606-9BF5-B91E1F25C078}"/>
                  </a:ext>
                </a:extLst>
              </p:cNvPr>
              <p:cNvSpPr/>
              <p:nvPr/>
            </p:nvSpPr>
            <p:spPr>
              <a:xfrm>
                <a:off x="6480889" y="2827833"/>
                <a:ext cx="1170184" cy="574872"/>
              </a:xfrm>
              <a:custGeom>
                <a:avLst/>
                <a:gdLst>
                  <a:gd name="connsiteX0" fmla="*/ 0 w 1170184"/>
                  <a:gd name="connsiteY0" fmla="*/ 574873 h 574872"/>
                  <a:gd name="connsiteX1" fmla="*/ 585092 w 1170184"/>
                  <a:gd name="connsiteY1" fmla="*/ 0 h 574872"/>
                  <a:gd name="connsiteX2" fmla="*/ 1170185 w 1170184"/>
                  <a:gd name="connsiteY2" fmla="*/ 574873 h 574872"/>
                  <a:gd name="connsiteX3" fmla="*/ 0 w 1170184"/>
                  <a:gd name="connsiteY3" fmla="*/ 574873 h 574872"/>
                </a:gdLst>
                <a:ahLst/>
                <a:cxnLst>
                  <a:cxn ang="0">
                    <a:pos x="connsiteX0" y="connsiteY0"/>
                  </a:cxn>
                  <a:cxn ang="0">
                    <a:pos x="connsiteX1" y="connsiteY1"/>
                  </a:cxn>
                  <a:cxn ang="0">
                    <a:pos x="connsiteX2" y="connsiteY2"/>
                  </a:cxn>
                  <a:cxn ang="0">
                    <a:pos x="connsiteX3" y="connsiteY3"/>
                  </a:cxn>
                </a:cxnLst>
                <a:rect l="l" t="t" r="r" b="b"/>
                <a:pathLst>
                  <a:path w="1170184" h="574872">
                    <a:moveTo>
                      <a:pt x="0" y="574873"/>
                    </a:moveTo>
                    <a:cubicBezTo>
                      <a:pt x="0" y="258054"/>
                      <a:pt x="263164" y="0"/>
                      <a:pt x="585092" y="0"/>
                    </a:cubicBezTo>
                    <a:cubicBezTo>
                      <a:pt x="907021" y="0"/>
                      <a:pt x="1170185" y="258054"/>
                      <a:pt x="1170185" y="574873"/>
                    </a:cubicBezTo>
                    <a:lnTo>
                      <a:pt x="0" y="574873"/>
                    </a:lnTo>
                    <a:close/>
                  </a:path>
                </a:pathLst>
              </a:custGeom>
              <a:solidFill>
                <a:srgbClr val="F26240"/>
              </a:solidFill>
              <a:ln w="25511" cap="flat">
                <a:noFill/>
                <a:prstDash val="solid"/>
                <a:miter/>
              </a:ln>
            </p:spPr>
            <p:txBody>
              <a:bodyPr rtlCol="0" anchor="ctr"/>
              <a:lstStyle/>
              <a:p>
                <a:endParaRPr lang="en-US" sz="2489"/>
              </a:p>
            </p:txBody>
          </p:sp>
          <p:grpSp>
            <p:nvGrpSpPr>
              <p:cNvPr id="65" name="Graphic 26">
                <a:extLst>
                  <a:ext uri="{FF2B5EF4-FFF2-40B4-BE49-F238E27FC236}">
                    <a16:creationId xmlns:a16="http://schemas.microsoft.com/office/drawing/2014/main" id="{47112F69-7758-44F1-B1F5-7A2495843232}"/>
                  </a:ext>
                </a:extLst>
              </p:cNvPr>
              <p:cNvGrpSpPr/>
              <p:nvPr/>
            </p:nvGrpSpPr>
            <p:grpSpPr>
              <a:xfrm>
                <a:off x="5913681" y="2774178"/>
                <a:ext cx="2299489" cy="498222"/>
                <a:chOff x="5913681" y="2774178"/>
                <a:chExt cx="2299489" cy="498222"/>
              </a:xfrm>
              <a:solidFill>
                <a:srgbClr val="939598"/>
              </a:solidFill>
            </p:grpSpPr>
            <p:sp>
              <p:nvSpPr>
                <p:cNvPr id="67" name="Freeform: Shape 66">
                  <a:extLst>
                    <a:ext uri="{FF2B5EF4-FFF2-40B4-BE49-F238E27FC236}">
                      <a16:creationId xmlns:a16="http://schemas.microsoft.com/office/drawing/2014/main" id="{55DB5FE0-B8A2-46D6-80DD-9C53F9D209A1}"/>
                    </a:ext>
                  </a:extLst>
                </p:cNvPr>
                <p:cNvSpPr/>
                <p:nvPr/>
              </p:nvSpPr>
              <p:spPr>
                <a:xfrm>
                  <a:off x="5913681" y="2774178"/>
                  <a:ext cx="822706" cy="498222"/>
                </a:xfrm>
                <a:custGeom>
                  <a:avLst/>
                  <a:gdLst>
                    <a:gd name="connsiteX0" fmla="*/ 822706 w 822706"/>
                    <a:gd name="connsiteY0" fmla="*/ 99645 h 498222"/>
                    <a:gd name="connsiteX1" fmla="*/ 516108 w 822706"/>
                    <a:gd name="connsiteY1" fmla="*/ 0 h 498222"/>
                    <a:gd name="connsiteX2" fmla="*/ 0 w 822706"/>
                    <a:gd name="connsiteY2" fmla="*/ 498223 h 498222"/>
                    <a:gd name="connsiteX3" fmla="*/ 528883 w 822706"/>
                    <a:gd name="connsiteY3" fmla="*/ 498223 h 498222"/>
                    <a:gd name="connsiteX4" fmla="*/ 822706 w 822706"/>
                    <a:gd name="connsiteY4" fmla="*/ 99645 h 4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706" h="498222">
                      <a:moveTo>
                        <a:pt x="822706" y="99645"/>
                      </a:moveTo>
                      <a:cubicBezTo>
                        <a:pt x="738392" y="38325"/>
                        <a:pt x="631082" y="0"/>
                        <a:pt x="516108" y="0"/>
                      </a:cubicBezTo>
                      <a:cubicBezTo>
                        <a:pt x="229949" y="0"/>
                        <a:pt x="0" y="222284"/>
                        <a:pt x="0" y="498223"/>
                      </a:cubicBezTo>
                      <a:lnTo>
                        <a:pt x="528883" y="498223"/>
                      </a:lnTo>
                      <a:cubicBezTo>
                        <a:pt x="572317" y="329594"/>
                        <a:pt x="679627" y="186514"/>
                        <a:pt x="822706" y="99645"/>
                      </a:cubicBezTo>
                      <a:close/>
                    </a:path>
                  </a:pathLst>
                </a:custGeom>
                <a:solidFill>
                  <a:srgbClr val="939598"/>
                </a:solidFill>
                <a:ln w="25511" cap="flat">
                  <a:noFill/>
                  <a:prstDash val="solid"/>
                  <a:miter/>
                </a:ln>
              </p:spPr>
              <p:txBody>
                <a:bodyPr rtlCol="0" anchor="ctr"/>
                <a:lstStyle/>
                <a:p>
                  <a:endParaRPr lang="en-US" sz="2489"/>
                </a:p>
              </p:txBody>
            </p:sp>
            <p:sp>
              <p:nvSpPr>
                <p:cNvPr id="68" name="Freeform: Shape 67">
                  <a:extLst>
                    <a:ext uri="{FF2B5EF4-FFF2-40B4-BE49-F238E27FC236}">
                      <a16:creationId xmlns:a16="http://schemas.microsoft.com/office/drawing/2014/main" id="{2FDBECF4-5221-4FE9-B5BB-1136B95DC180}"/>
                    </a:ext>
                  </a:extLst>
                </p:cNvPr>
                <p:cNvSpPr/>
                <p:nvPr/>
              </p:nvSpPr>
              <p:spPr>
                <a:xfrm>
                  <a:off x="7387909" y="2774178"/>
                  <a:ext cx="825261" cy="498222"/>
                </a:xfrm>
                <a:custGeom>
                  <a:avLst/>
                  <a:gdLst>
                    <a:gd name="connsiteX0" fmla="*/ 293824 w 825261"/>
                    <a:gd name="connsiteY0" fmla="*/ 498223 h 498222"/>
                    <a:gd name="connsiteX1" fmla="*/ 825261 w 825261"/>
                    <a:gd name="connsiteY1" fmla="*/ 498223 h 498222"/>
                    <a:gd name="connsiteX2" fmla="*/ 309154 w 825261"/>
                    <a:gd name="connsiteY2" fmla="*/ 0 h 498222"/>
                    <a:gd name="connsiteX3" fmla="*/ 0 w 825261"/>
                    <a:gd name="connsiteY3" fmla="*/ 99645 h 498222"/>
                    <a:gd name="connsiteX4" fmla="*/ 293824 w 825261"/>
                    <a:gd name="connsiteY4" fmla="*/ 498223 h 4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61" h="498222">
                      <a:moveTo>
                        <a:pt x="293824" y="498223"/>
                      </a:moveTo>
                      <a:lnTo>
                        <a:pt x="825261" y="498223"/>
                      </a:lnTo>
                      <a:cubicBezTo>
                        <a:pt x="825261" y="222284"/>
                        <a:pt x="595312" y="0"/>
                        <a:pt x="309154" y="0"/>
                      </a:cubicBezTo>
                      <a:cubicBezTo>
                        <a:pt x="191624" y="0"/>
                        <a:pt x="86870" y="38325"/>
                        <a:pt x="0" y="99645"/>
                      </a:cubicBezTo>
                      <a:cubicBezTo>
                        <a:pt x="143079" y="186514"/>
                        <a:pt x="250389" y="329594"/>
                        <a:pt x="293824" y="498223"/>
                      </a:cubicBezTo>
                      <a:close/>
                    </a:path>
                  </a:pathLst>
                </a:custGeom>
                <a:solidFill>
                  <a:srgbClr val="939598"/>
                </a:solidFill>
                <a:ln w="25511" cap="flat">
                  <a:noFill/>
                  <a:prstDash val="solid"/>
                  <a:miter/>
                </a:ln>
              </p:spPr>
              <p:txBody>
                <a:bodyPr rtlCol="0" anchor="ctr"/>
                <a:lstStyle/>
                <a:p>
                  <a:endParaRPr lang="en-US" sz="2489"/>
                </a:p>
              </p:txBody>
            </p:sp>
          </p:grpSp>
          <p:sp>
            <p:nvSpPr>
              <p:cNvPr id="66" name="Freeform: Shape 65">
                <a:extLst>
                  <a:ext uri="{FF2B5EF4-FFF2-40B4-BE49-F238E27FC236}">
                    <a16:creationId xmlns:a16="http://schemas.microsoft.com/office/drawing/2014/main" id="{E350D4E4-0BAE-4304-AF6D-7EDB2249AFC3}"/>
                  </a:ext>
                </a:extLst>
              </p:cNvPr>
              <p:cNvSpPr/>
              <p:nvPr/>
            </p:nvSpPr>
            <p:spPr>
              <a:xfrm>
                <a:off x="7040431" y="783842"/>
                <a:ext cx="53654" cy="1366918"/>
              </a:xfrm>
              <a:custGeom>
                <a:avLst/>
                <a:gdLst>
                  <a:gd name="connsiteX0" fmla="*/ 0 w 53654"/>
                  <a:gd name="connsiteY0" fmla="*/ 0 h 1366918"/>
                  <a:gd name="connsiteX1" fmla="*/ 53655 w 53654"/>
                  <a:gd name="connsiteY1" fmla="*/ 0 h 1366918"/>
                  <a:gd name="connsiteX2" fmla="*/ 53655 w 53654"/>
                  <a:gd name="connsiteY2" fmla="*/ 1366919 h 1366918"/>
                  <a:gd name="connsiteX3" fmla="*/ 0 w 53654"/>
                  <a:gd name="connsiteY3" fmla="*/ 1366919 h 1366918"/>
                </a:gdLst>
                <a:ahLst/>
                <a:cxnLst>
                  <a:cxn ang="0">
                    <a:pos x="connsiteX0" y="connsiteY0"/>
                  </a:cxn>
                  <a:cxn ang="0">
                    <a:pos x="connsiteX1" y="connsiteY1"/>
                  </a:cxn>
                  <a:cxn ang="0">
                    <a:pos x="connsiteX2" y="connsiteY2"/>
                  </a:cxn>
                  <a:cxn ang="0">
                    <a:pos x="connsiteX3" y="connsiteY3"/>
                  </a:cxn>
                </a:cxnLst>
                <a:rect l="l" t="t" r="r" b="b"/>
                <a:pathLst>
                  <a:path w="53654" h="1366918">
                    <a:moveTo>
                      <a:pt x="0" y="0"/>
                    </a:moveTo>
                    <a:lnTo>
                      <a:pt x="53655" y="0"/>
                    </a:lnTo>
                    <a:lnTo>
                      <a:pt x="53655" y="1366919"/>
                    </a:lnTo>
                    <a:lnTo>
                      <a:pt x="0" y="1366919"/>
                    </a:lnTo>
                    <a:close/>
                  </a:path>
                </a:pathLst>
              </a:custGeom>
              <a:solidFill>
                <a:schemeClr val="tx1"/>
              </a:solidFill>
              <a:ln w="25511" cap="flat">
                <a:noFill/>
                <a:prstDash val="solid"/>
                <a:miter/>
              </a:ln>
            </p:spPr>
            <p:txBody>
              <a:bodyPr rtlCol="0" anchor="ctr"/>
              <a:lstStyle/>
              <a:p>
                <a:endParaRPr lang="en-US" sz="2489"/>
              </a:p>
            </p:txBody>
          </p:sp>
        </p:grpSp>
      </p:grpSp>
    </p:spTree>
    <p:extLst>
      <p:ext uri="{BB962C8B-B14F-4D97-AF65-F5344CB8AC3E}">
        <p14:creationId xmlns:p14="http://schemas.microsoft.com/office/powerpoint/2010/main" val="22282073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2_Section Header">
    <p:bg bwMode="gray">
      <p:bgPr>
        <a:solidFill>
          <a:schemeClr val="accent6">
            <a:alpha val="99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B8E903D-229F-4B89-9E80-56C9CB32FEF8}"/>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hasCustomPrompt="1"/>
          </p:nvPr>
        </p:nvSpPr>
        <p:spPr bwMode="gray">
          <a:xfrm>
            <a:off x="548642" y="330201"/>
            <a:ext cx="7597029" cy="3836679"/>
          </a:xfrm>
        </p:spPr>
        <p:txBody>
          <a:bodyPr anchor="b"/>
          <a:lstStyle>
            <a:lvl1pPr algn="l">
              <a:lnSpc>
                <a:spcPct val="90000"/>
              </a:lnSpc>
              <a:defRPr sz="5867" b="0" cap="none">
                <a:solidFill>
                  <a:schemeClr val="bg1">
                    <a:lumMod val="8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bg1"/>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3" y="4247532"/>
            <a:ext cx="11101916" cy="1121133"/>
          </a:xfrm>
        </p:spPr>
        <p:txBody>
          <a:bodyPr>
            <a:noAutofit/>
          </a:bodyPr>
          <a:lstStyle>
            <a:lvl1pPr>
              <a:lnSpc>
                <a:spcPct val="100000"/>
              </a:lnSpc>
              <a:spcBef>
                <a:spcPts val="1600"/>
              </a:spcBef>
              <a:spcAft>
                <a:spcPts val="600"/>
              </a:spcAft>
              <a:defRPr sz="2667" b="1">
                <a:solidFill>
                  <a:schemeClr val="bg1"/>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sp>
        <p:nvSpPr>
          <p:cNvPr id="37" name="TextBox 36">
            <a:extLst>
              <a:ext uri="{FF2B5EF4-FFF2-40B4-BE49-F238E27FC236}">
                <a16:creationId xmlns:a16="http://schemas.microsoft.com/office/drawing/2014/main" id="{578C4FC9-81CC-494E-9B4F-1E88D2158142}"/>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grpSp>
        <p:nvGrpSpPr>
          <p:cNvPr id="39" name="Graphic 26">
            <a:extLst>
              <a:ext uri="{FF2B5EF4-FFF2-40B4-BE49-F238E27FC236}">
                <a16:creationId xmlns:a16="http://schemas.microsoft.com/office/drawing/2014/main" id="{E1CAAB99-1835-4C74-805A-80A7E4FC4EED}"/>
              </a:ext>
            </a:extLst>
          </p:cNvPr>
          <p:cNvGrpSpPr/>
          <p:nvPr/>
        </p:nvGrpSpPr>
        <p:grpSpPr>
          <a:xfrm>
            <a:off x="8859212" y="287511"/>
            <a:ext cx="3054913" cy="2552917"/>
            <a:chOff x="6644408" y="215633"/>
            <a:chExt cx="2291185" cy="1914688"/>
          </a:xfrm>
          <a:solidFill>
            <a:schemeClr val="accent1"/>
          </a:solidFill>
        </p:grpSpPr>
        <p:sp>
          <p:nvSpPr>
            <p:cNvPr id="78" name="Freeform: Shape 77">
              <a:extLst>
                <a:ext uri="{FF2B5EF4-FFF2-40B4-BE49-F238E27FC236}">
                  <a16:creationId xmlns:a16="http://schemas.microsoft.com/office/drawing/2014/main" id="{74DA0A99-34A2-48D3-9FE8-97EB882785F0}"/>
                </a:ext>
              </a:extLst>
            </p:cNvPr>
            <p:cNvSpPr/>
            <p:nvPr/>
          </p:nvSpPr>
          <p:spPr>
            <a:xfrm>
              <a:off x="6644408" y="237075"/>
              <a:ext cx="189069" cy="206954"/>
            </a:xfrm>
            <a:custGeom>
              <a:avLst/>
              <a:gdLst>
                <a:gd name="connsiteX0" fmla="*/ 43435 w 189069"/>
                <a:gd name="connsiteY0" fmla="*/ 206954 h 206954"/>
                <a:gd name="connsiteX1" fmla="*/ 0 w 189069"/>
                <a:gd name="connsiteY1" fmla="*/ 33215 h 206954"/>
                <a:gd name="connsiteX2" fmla="*/ 160964 w 189069"/>
                <a:gd name="connsiteY2" fmla="*/ 0 h 206954"/>
                <a:gd name="connsiteX3" fmla="*/ 189069 w 189069"/>
                <a:gd name="connsiteY3" fmla="*/ 176294 h 206954"/>
                <a:gd name="connsiteX4" fmla="*/ 43435 w 189069"/>
                <a:gd name="connsiteY4" fmla="*/ 206954 h 20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69" h="206954">
                  <a:moveTo>
                    <a:pt x="43435" y="206954"/>
                  </a:moveTo>
                  <a:lnTo>
                    <a:pt x="0" y="33215"/>
                  </a:lnTo>
                  <a:cubicBezTo>
                    <a:pt x="53655" y="20440"/>
                    <a:pt x="107310" y="10220"/>
                    <a:pt x="160964" y="0"/>
                  </a:cubicBezTo>
                  <a:lnTo>
                    <a:pt x="189069" y="176294"/>
                  </a:lnTo>
                  <a:cubicBezTo>
                    <a:pt x="137969" y="186514"/>
                    <a:pt x="89425" y="194179"/>
                    <a:pt x="43435" y="206954"/>
                  </a:cubicBezTo>
                  <a:close/>
                </a:path>
              </a:pathLst>
            </a:custGeom>
            <a:solidFill>
              <a:srgbClr val="F58765"/>
            </a:solidFill>
            <a:ln w="25511" cap="flat">
              <a:noFill/>
              <a:prstDash val="solid"/>
              <a:miter/>
            </a:ln>
          </p:spPr>
          <p:txBody>
            <a:bodyPr rtlCol="0" anchor="ctr"/>
            <a:lstStyle/>
            <a:p>
              <a:endParaRPr lang="en-US" sz="2489"/>
            </a:p>
          </p:txBody>
        </p:sp>
        <p:sp>
          <p:nvSpPr>
            <p:cNvPr id="79" name="Freeform: Shape 78">
              <a:extLst>
                <a:ext uri="{FF2B5EF4-FFF2-40B4-BE49-F238E27FC236}">
                  <a16:creationId xmlns:a16="http://schemas.microsoft.com/office/drawing/2014/main" id="{B122BBBD-391E-402D-BD1F-E4D542CF384D}"/>
                </a:ext>
              </a:extLst>
            </p:cNvPr>
            <p:cNvSpPr/>
            <p:nvPr/>
          </p:nvSpPr>
          <p:spPr>
            <a:xfrm>
              <a:off x="8754828" y="1966802"/>
              <a:ext cx="180765" cy="163519"/>
            </a:xfrm>
            <a:custGeom>
              <a:avLst/>
              <a:gdLst>
                <a:gd name="connsiteX0" fmla="*/ 0 w 180765"/>
                <a:gd name="connsiteY0" fmla="*/ 155854 h 163519"/>
                <a:gd name="connsiteX1" fmla="*/ 0 w 180765"/>
                <a:gd name="connsiteY1" fmla="*/ 7665 h 163519"/>
                <a:gd name="connsiteX2" fmla="*/ 178849 w 180765"/>
                <a:gd name="connsiteY2" fmla="*/ 0 h 163519"/>
                <a:gd name="connsiteX3" fmla="*/ 178849 w 180765"/>
                <a:gd name="connsiteY3" fmla="*/ 163519 h 163519"/>
                <a:gd name="connsiteX4" fmla="*/ 0 w 180765"/>
                <a:gd name="connsiteY4" fmla="*/ 155854 h 1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65" h="163519">
                  <a:moveTo>
                    <a:pt x="0" y="155854"/>
                  </a:moveTo>
                  <a:cubicBezTo>
                    <a:pt x="2555" y="107309"/>
                    <a:pt x="2555" y="58765"/>
                    <a:pt x="0" y="7665"/>
                  </a:cubicBezTo>
                  <a:lnTo>
                    <a:pt x="178849" y="0"/>
                  </a:lnTo>
                  <a:cubicBezTo>
                    <a:pt x="181404" y="53655"/>
                    <a:pt x="181404" y="109864"/>
                    <a:pt x="178849" y="163519"/>
                  </a:cubicBezTo>
                  <a:lnTo>
                    <a:pt x="0" y="155854"/>
                  </a:lnTo>
                  <a:close/>
                </a:path>
              </a:pathLst>
            </a:custGeom>
            <a:solidFill>
              <a:srgbClr val="F58765"/>
            </a:solidFill>
            <a:ln w="25511" cap="flat">
              <a:noFill/>
              <a:prstDash val="solid"/>
              <a:miter/>
            </a:ln>
          </p:spPr>
          <p:txBody>
            <a:bodyPr rtlCol="0" anchor="ctr"/>
            <a:lstStyle/>
            <a:p>
              <a:endParaRPr lang="en-US" sz="2489"/>
            </a:p>
          </p:txBody>
        </p:sp>
        <p:sp>
          <p:nvSpPr>
            <p:cNvPr id="80" name="Freeform: Shape 79">
              <a:extLst>
                <a:ext uri="{FF2B5EF4-FFF2-40B4-BE49-F238E27FC236}">
                  <a16:creationId xmlns:a16="http://schemas.microsoft.com/office/drawing/2014/main" id="{6ECDDC01-DC0B-478B-8335-FAD751F1B9E0}"/>
                </a:ext>
              </a:extLst>
            </p:cNvPr>
            <p:cNvSpPr/>
            <p:nvPr/>
          </p:nvSpPr>
          <p:spPr>
            <a:xfrm>
              <a:off x="8624524" y="1335720"/>
              <a:ext cx="219728" cy="206953"/>
            </a:xfrm>
            <a:custGeom>
              <a:avLst/>
              <a:gdLst>
                <a:gd name="connsiteX0" fmla="*/ 51100 w 219728"/>
                <a:gd name="connsiteY0" fmla="*/ 206954 h 206953"/>
                <a:gd name="connsiteX1" fmla="*/ 0 w 219728"/>
                <a:gd name="connsiteY1" fmla="*/ 68985 h 206953"/>
                <a:gd name="connsiteX2" fmla="*/ 163519 w 219728"/>
                <a:gd name="connsiteY2" fmla="*/ 0 h 206953"/>
                <a:gd name="connsiteX3" fmla="*/ 219729 w 219728"/>
                <a:gd name="connsiteY3" fmla="*/ 153299 h 206953"/>
                <a:gd name="connsiteX4" fmla="*/ 51100 w 219728"/>
                <a:gd name="connsiteY4" fmla="*/ 206954 h 20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728" h="206953">
                  <a:moveTo>
                    <a:pt x="51100" y="206954"/>
                  </a:moveTo>
                  <a:cubicBezTo>
                    <a:pt x="35770" y="160964"/>
                    <a:pt x="20440" y="114974"/>
                    <a:pt x="0" y="68985"/>
                  </a:cubicBezTo>
                  <a:lnTo>
                    <a:pt x="163519" y="0"/>
                  </a:lnTo>
                  <a:cubicBezTo>
                    <a:pt x="183959" y="51100"/>
                    <a:pt x="204399" y="102200"/>
                    <a:pt x="219729" y="153299"/>
                  </a:cubicBezTo>
                  <a:lnTo>
                    <a:pt x="51100" y="206954"/>
                  </a:lnTo>
                  <a:close/>
                </a:path>
              </a:pathLst>
            </a:custGeom>
            <a:solidFill>
              <a:srgbClr val="A0A3A7"/>
            </a:solidFill>
            <a:ln w="25511" cap="flat">
              <a:noFill/>
              <a:prstDash val="solid"/>
              <a:miter/>
            </a:ln>
          </p:spPr>
          <p:txBody>
            <a:bodyPr rtlCol="0" anchor="ctr"/>
            <a:lstStyle/>
            <a:p>
              <a:endParaRPr lang="en-US" sz="2489"/>
            </a:p>
          </p:txBody>
        </p:sp>
        <p:sp>
          <p:nvSpPr>
            <p:cNvPr id="81" name="Freeform: Shape 80">
              <a:extLst>
                <a:ext uri="{FF2B5EF4-FFF2-40B4-BE49-F238E27FC236}">
                  <a16:creationId xmlns:a16="http://schemas.microsoft.com/office/drawing/2014/main" id="{7B9223F3-11F3-4984-8E42-A54D84AD0D60}"/>
                </a:ext>
              </a:extLst>
            </p:cNvPr>
            <p:cNvSpPr/>
            <p:nvPr/>
          </p:nvSpPr>
          <p:spPr>
            <a:xfrm>
              <a:off x="8305150" y="788952"/>
              <a:ext cx="237613" cy="235058"/>
            </a:xfrm>
            <a:custGeom>
              <a:avLst/>
              <a:gdLst>
                <a:gd name="connsiteX0" fmla="*/ 97090 w 237613"/>
                <a:gd name="connsiteY0" fmla="*/ 235059 h 235058"/>
                <a:gd name="connsiteX1" fmla="*/ 0 w 237613"/>
                <a:gd name="connsiteY1" fmla="*/ 122639 h 235058"/>
                <a:gd name="connsiteX2" fmla="*/ 130304 w 237613"/>
                <a:gd name="connsiteY2" fmla="*/ 0 h 235058"/>
                <a:gd name="connsiteX3" fmla="*/ 237614 w 237613"/>
                <a:gd name="connsiteY3" fmla="*/ 122639 h 235058"/>
                <a:gd name="connsiteX4" fmla="*/ 97090 w 237613"/>
                <a:gd name="connsiteY4" fmla="*/ 235059 h 235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13" h="235058">
                  <a:moveTo>
                    <a:pt x="97090" y="235059"/>
                  </a:moveTo>
                  <a:cubicBezTo>
                    <a:pt x="66430" y="196734"/>
                    <a:pt x="35770" y="158409"/>
                    <a:pt x="0" y="122639"/>
                  </a:cubicBezTo>
                  <a:lnTo>
                    <a:pt x="130304" y="0"/>
                  </a:lnTo>
                  <a:cubicBezTo>
                    <a:pt x="168629" y="38325"/>
                    <a:pt x="204399" y="81760"/>
                    <a:pt x="237614" y="122639"/>
                  </a:cubicBezTo>
                  <a:lnTo>
                    <a:pt x="97090" y="235059"/>
                  </a:lnTo>
                  <a:close/>
                </a:path>
              </a:pathLst>
            </a:custGeom>
            <a:solidFill>
              <a:srgbClr val="A0A3A7"/>
            </a:solidFill>
            <a:ln w="25511" cap="flat">
              <a:noFill/>
              <a:prstDash val="solid"/>
              <a:miter/>
            </a:ln>
          </p:spPr>
          <p:txBody>
            <a:bodyPr rtlCol="0" anchor="ctr"/>
            <a:lstStyle/>
            <a:p>
              <a:endParaRPr lang="en-US" sz="2489"/>
            </a:p>
          </p:txBody>
        </p:sp>
        <p:sp>
          <p:nvSpPr>
            <p:cNvPr id="82" name="Freeform: Shape 81">
              <a:extLst>
                <a:ext uri="{FF2B5EF4-FFF2-40B4-BE49-F238E27FC236}">
                  <a16:creationId xmlns:a16="http://schemas.microsoft.com/office/drawing/2014/main" id="{5061CF49-1C1D-4F4B-8C97-BAD55D413226}"/>
                </a:ext>
              </a:extLst>
            </p:cNvPr>
            <p:cNvSpPr/>
            <p:nvPr/>
          </p:nvSpPr>
          <p:spPr>
            <a:xfrm>
              <a:off x="7270380" y="226855"/>
              <a:ext cx="178849" cy="196734"/>
            </a:xfrm>
            <a:custGeom>
              <a:avLst/>
              <a:gdLst>
                <a:gd name="connsiteX0" fmla="*/ 0 w 178849"/>
                <a:gd name="connsiteY0" fmla="*/ 176294 h 196734"/>
                <a:gd name="connsiteX1" fmla="*/ 17885 w 178849"/>
                <a:gd name="connsiteY1" fmla="*/ 0 h 196734"/>
                <a:gd name="connsiteX2" fmla="*/ 178849 w 178849"/>
                <a:gd name="connsiteY2" fmla="*/ 22995 h 196734"/>
                <a:gd name="connsiteX3" fmla="*/ 145634 w 178849"/>
                <a:gd name="connsiteY3" fmla="*/ 196734 h 196734"/>
                <a:gd name="connsiteX4" fmla="*/ 0 w 178849"/>
                <a:gd name="connsiteY4" fmla="*/ 176294 h 19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49" h="196734">
                  <a:moveTo>
                    <a:pt x="0" y="176294"/>
                  </a:moveTo>
                  <a:lnTo>
                    <a:pt x="17885" y="0"/>
                  </a:lnTo>
                  <a:cubicBezTo>
                    <a:pt x="71540" y="5110"/>
                    <a:pt x="125194" y="12775"/>
                    <a:pt x="178849" y="22995"/>
                  </a:cubicBezTo>
                  <a:lnTo>
                    <a:pt x="145634" y="196734"/>
                  </a:lnTo>
                  <a:cubicBezTo>
                    <a:pt x="97090" y="189069"/>
                    <a:pt x="48545" y="181404"/>
                    <a:pt x="0" y="176294"/>
                  </a:cubicBezTo>
                  <a:close/>
                </a:path>
              </a:pathLst>
            </a:custGeom>
            <a:solidFill>
              <a:srgbClr val="A0A3A7"/>
            </a:solidFill>
            <a:ln w="25511" cap="flat">
              <a:noFill/>
              <a:prstDash val="solid"/>
              <a:miter/>
            </a:ln>
          </p:spPr>
          <p:txBody>
            <a:bodyPr rtlCol="0" anchor="ctr"/>
            <a:lstStyle/>
            <a:p>
              <a:endParaRPr lang="en-US" sz="2489"/>
            </a:p>
          </p:txBody>
        </p:sp>
        <p:sp>
          <p:nvSpPr>
            <p:cNvPr id="83" name="Freeform: Shape 82">
              <a:extLst>
                <a:ext uri="{FF2B5EF4-FFF2-40B4-BE49-F238E27FC236}">
                  <a16:creationId xmlns:a16="http://schemas.microsoft.com/office/drawing/2014/main" id="{232880D2-8FFA-45C5-8FDC-A73E15401D57}"/>
                </a:ext>
              </a:extLst>
            </p:cNvPr>
            <p:cNvSpPr/>
            <p:nvPr/>
          </p:nvSpPr>
          <p:spPr>
            <a:xfrm>
              <a:off x="7832477" y="400594"/>
              <a:ext cx="222284" cy="232503"/>
            </a:xfrm>
            <a:custGeom>
              <a:avLst/>
              <a:gdLst>
                <a:gd name="connsiteX0" fmla="*/ 130304 w 222284"/>
                <a:gd name="connsiteY0" fmla="*/ 232504 h 232503"/>
                <a:gd name="connsiteX1" fmla="*/ 0 w 222284"/>
                <a:gd name="connsiteY1" fmla="*/ 160964 h 232503"/>
                <a:gd name="connsiteX2" fmla="*/ 79205 w 222284"/>
                <a:gd name="connsiteY2" fmla="*/ 0 h 232503"/>
                <a:gd name="connsiteX3" fmla="*/ 222284 w 222284"/>
                <a:gd name="connsiteY3" fmla="*/ 79205 h 232503"/>
                <a:gd name="connsiteX4" fmla="*/ 130304 w 222284"/>
                <a:gd name="connsiteY4" fmla="*/ 232504 h 232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84" h="232503">
                  <a:moveTo>
                    <a:pt x="130304" y="232504"/>
                  </a:moveTo>
                  <a:cubicBezTo>
                    <a:pt x="89425" y="206954"/>
                    <a:pt x="45990" y="183959"/>
                    <a:pt x="0" y="160964"/>
                  </a:cubicBezTo>
                  <a:lnTo>
                    <a:pt x="79205" y="0"/>
                  </a:lnTo>
                  <a:cubicBezTo>
                    <a:pt x="127749" y="22995"/>
                    <a:pt x="176294" y="51100"/>
                    <a:pt x="222284" y="79205"/>
                  </a:cubicBezTo>
                  <a:lnTo>
                    <a:pt x="130304" y="232504"/>
                  </a:lnTo>
                  <a:close/>
                </a:path>
              </a:pathLst>
            </a:custGeom>
            <a:solidFill>
              <a:srgbClr val="A0A3A7"/>
            </a:solidFill>
            <a:ln w="25511" cap="flat">
              <a:noFill/>
              <a:prstDash val="solid"/>
              <a:miter/>
            </a:ln>
          </p:spPr>
          <p:txBody>
            <a:bodyPr rtlCol="0" anchor="ctr"/>
            <a:lstStyle/>
            <a:p>
              <a:endParaRPr lang="en-US" sz="2489"/>
            </a:p>
          </p:txBody>
        </p:sp>
        <p:sp>
          <p:nvSpPr>
            <p:cNvPr id="84" name="Freeform: Shape 83">
              <a:extLst>
                <a:ext uri="{FF2B5EF4-FFF2-40B4-BE49-F238E27FC236}">
                  <a16:creationId xmlns:a16="http://schemas.microsoft.com/office/drawing/2014/main" id="{5CFF9BEC-8E6F-4A76-9522-035ED2917686}"/>
                </a:ext>
              </a:extLst>
            </p:cNvPr>
            <p:cNvSpPr/>
            <p:nvPr/>
          </p:nvSpPr>
          <p:spPr>
            <a:xfrm>
              <a:off x="7929567" y="809392"/>
              <a:ext cx="196734" cy="196734"/>
            </a:xfrm>
            <a:custGeom>
              <a:avLst/>
              <a:gdLst>
                <a:gd name="connsiteX0" fmla="*/ 97089 w 196734"/>
                <a:gd name="connsiteY0" fmla="*/ 196734 h 196734"/>
                <a:gd name="connsiteX1" fmla="*/ 0 w 196734"/>
                <a:gd name="connsiteY1" fmla="*/ 120084 h 196734"/>
                <a:gd name="connsiteX2" fmla="*/ 89425 w 196734"/>
                <a:gd name="connsiteY2" fmla="*/ 0 h 196734"/>
                <a:gd name="connsiteX3" fmla="*/ 196734 w 196734"/>
                <a:gd name="connsiteY3" fmla="*/ 86870 h 196734"/>
                <a:gd name="connsiteX4" fmla="*/ 97089 w 196734"/>
                <a:gd name="connsiteY4" fmla="*/ 196734 h 19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4" h="196734">
                  <a:moveTo>
                    <a:pt x="97089" y="196734"/>
                  </a:moveTo>
                  <a:cubicBezTo>
                    <a:pt x="66430" y="168629"/>
                    <a:pt x="33215" y="143079"/>
                    <a:pt x="0" y="120084"/>
                  </a:cubicBezTo>
                  <a:lnTo>
                    <a:pt x="89425" y="0"/>
                  </a:lnTo>
                  <a:cubicBezTo>
                    <a:pt x="125194" y="28105"/>
                    <a:pt x="160964" y="56210"/>
                    <a:pt x="196734" y="86870"/>
                  </a:cubicBezTo>
                  <a:lnTo>
                    <a:pt x="97089" y="196734"/>
                  </a:lnTo>
                  <a:close/>
                </a:path>
              </a:pathLst>
            </a:custGeom>
            <a:solidFill>
              <a:srgbClr val="F58765"/>
            </a:solidFill>
            <a:ln w="25511" cap="flat">
              <a:noFill/>
              <a:prstDash val="solid"/>
              <a:miter/>
            </a:ln>
          </p:spPr>
          <p:txBody>
            <a:bodyPr rtlCol="0" anchor="ctr"/>
            <a:lstStyle/>
            <a:p>
              <a:endParaRPr lang="en-US" sz="2489"/>
            </a:p>
          </p:txBody>
        </p:sp>
        <p:sp>
          <p:nvSpPr>
            <p:cNvPr id="85" name="Freeform: Shape 84">
              <a:extLst>
                <a:ext uri="{FF2B5EF4-FFF2-40B4-BE49-F238E27FC236}">
                  <a16:creationId xmlns:a16="http://schemas.microsoft.com/office/drawing/2014/main" id="{7C4B40C5-A3E1-4807-B710-86C00CEC90AB}"/>
                </a:ext>
              </a:extLst>
            </p:cNvPr>
            <p:cNvSpPr/>
            <p:nvPr/>
          </p:nvSpPr>
          <p:spPr>
            <a:xfrm>
              <a:off x="6713393" y="525788"/>
              <a:ext cx="158409" cy="173739"/>
            </a:xfrm>
            <a:custGeom>
              <a:avLst/>
              <a:gdLst>
                <a:gd name="connsiteX0" fmla="*/ 35770 w 158409"/>
                <a:gd name="connsiteY0" fmla="*/ 173739 h 173739"/>
                <a:gd name="connsiteX1" fmla="*/ 0 w 158409"/>
                <a:gd name="connsiteY1" fmla="*/ 28105 h 173739"/>
                <a:gd name="connsiteX2" fmla="*/ 135414 w 158409"/>
                <a:gd name="connsiteY2" fmla="*/ 0 h 173739"/>
                <a:gd name="connsiteX3" fmla="*/ 158409 w 158409"/>
                <a:gd name="connsiteY3" fmla="*/ 148189 h 173739"/>
                <a:gd name="connsiteX4" fmla="*/ 35770 w 158409"/>
                <a:gd name="connsiteY4" fmla="*/ 173739 h 173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09" h="173739">
                  <a:moveTo>
                    <a:pt x="35770" y="173739"/>
                  </a:moveTo>
                  <a:lnTo>
                    <a:pt x="0" y="28105"/>
                  </a:lnTo>
                  <a:cubicBezTo>
                    <a:pt x="43435" y="17885"/>
                    <a:pt x="89425" y="7665"/>
                    <a:pt x="135414" y="0"/>
                  </a:cubicBezTo>
                  <a:lnTo>
                    <a:pt x="158409" y="148189"/>
                  </a:lnTo>
                  <a:cubicBezTo>
                    <a:pt x="117530" y="155854"/>
                    <a:pt x="76650" y="163519"/>
                    <a:pt x="35770" y="173739"/>
                  </a:cubicBezTo>
                  <a:close/>
                </a:path>
              </a:pathLst>
            </a:custGeom>
            <a:solidFill>
              <a:srgbClr val="A0A3A7"/>
            </a:solidFill>
            <a:ln w="25511" cap="flat">
              <a:noFill/>
              <a:prstDash val="solid"/>
              <a:miter/>
            </a:ln>
          </p:spPr>
          <p:txBody>
            <a:bodyPr rtlCol="0" anchor="ctr"/>
            <a:lstStyle/>
            <a:p>
              <a:endParaRPr lang="en-US" sz="2489"/>
            </a:p>
          </p:txBody>
        </p:sp>
        <p:sp>
          <p:nvSpPr>
            <p:cNvPr id="86" name="Freeform: Shape 85">
              <a:extLst>
                <a:ext uri="{FF2B5EF4-FFF2-40B4-BE49-F238E27FC236}">
                  <a16:creationId xmlns:a16="http://schemas.microsoft.com/office/drawing/2014/main" id="{545FE785-4F14-4FDF-89E8-16EF0746AD65}"/>
                </a:ext>
              </a:extLst>
            </p:cNvPr>
            <p:cNvSpPr/>
            <p:nvPr/>
          </p:nvSpPr>
          <p:spPr>
            <a:xfrm>
              <a:off x="7244830" y="518124"/>
              <a:ext cx="150744" cy="168629"/>
            </a:xfrm>
            <a:custGeom>
              <a:avLst/>
              <a:gdLst>
                <a:gd name="connsiteX0" fmla="*/ 0 w 150744"/>
                <a:gd name="connsiteY0" fmla="*/ 148189 h 168629"/>
                <a:gd name="connsiteX1" fmla="*/ 15330 w 150744"/>
                <a:gd name="connsiteY1" fmla="*/ 0 h 168629"/>
                <a:gd name="connsiteX2" fmla="*/ 150744 w 150744"/>
                <a:gd name="connsiteY2" fmla="*/ 20440 h 168629"/>
                <a:gd name="connsiteX3" fmla="*/ 122640 w 150744"/>
                <a:gd name="connsiteY3" fmla="*/ 168629 h 168629"/>
                <a:gd name="connsiteX4" fmla="*/ 0 w 150744"/>
                <a:gd name="connsiteY4" fmla="*/ 148189 h 16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4" h="168629">
                  <a:moveTo>
                    <a:pt x="0" y="148189"/>
                  </a:moveTo>
                  <a:lnTo>
                    <a:pt x="15330" y="0"/>
                  </a:lnTo>
                  <a:cubicBezTo>
                    <a:pt x="61320" y="5110"/>
                    <a:pt x="107310" y="10220"/>
                    <a:pt x="150744" y="20440"/>
                  </a:cubicBezTo>
                  <a:lnTo>
                    <a:pt x="122640" y="168629"/>
                  </a:lnTo>
                  <a:cubicBezTo>
                    <a:pt x="81760" y="155854"/>
                    <a:pt x="40880" y="150744"/>
                    <a:pt x="0" y="148189"/>
                  </a:cubicBezTo>
                  <a:close/>
                </a:path>
              </a:pathLst>
            </a:custGeom>
            <a:solidFill>
              <a:srgbClr val="F2613F"/>
            </a:solidFill>
            <a:ln w="25511" cap="flat">
              <a:noFill/>
              <a:prstDash val="solid"/>
              <a:miter/>
            </a:ln>
          </p:spPr>
          <p:txBody>
            <a:bodyPr rtlCol="0" anchor="ctr"/>
            <a:lstStyle/>
            <a:p>
              <a:endParaRPr lang="en-US" sz="2489"/>
            </a:p>
          </p:txBody>
        </p:sp>
        <p:sp>
          <p:nvSpPr>
            <p:cNvPr id="87" name="Freeform: Shape 86">
              <a:extLst>
                <a:ext uri="{FF2B5EF4-FFF2-40B4-BE49-F238E27FC236}">
                  <a16:creationId xmlns:a16="http://schemas.microsoft.com/office/drawing/2014/main" id="{3B9EEF48-6261-42F3-AD75-9E207321C799}"/>
                </a:ext>
              </a:extLst>
            </p:cNvPr>
            <p:cNvSpPr/>
            <p:nvPr/>
          </p:nvSpPr>
          <p:spPr>
            <a:xfrm>
              <a:off x="8458449" y="1706193"/>
              <a:ext cx="168629" cy="155854"/>
            </a:xfrm>
            <a:custGeom>
              <a:avLst/>
              <a:gdLst>
                <a:gd name="connsiteX0" fmla="*/ 20440 w 168629"/>
                <a:gd name="connsiteY0" fmla="*/ 155854 h 155854"/>
                <a:gd name="connsiteX1" fmla="*/ 0 w 168629"/>
                <a:gd name="connsiteY1" fmla="*/ 33215 h 155854"/>
                <a:gd name="connsiteX2" fmla="*/ 145634 w 168629"/>
                <a:gd name="connsiteY2" fmla="*/ 0 h 155854"/>
                <a:gd name="connsiteX3" fmla="*/ 168629 w 168629"/>
                <a:gd name="connsiteY3" fmla="*/ 135414 h 155854"/>
                <a:gd name="connsiteX4" fmla="*/ 20440 w 168629"/>
                <a:gd name="connsiteY4" fmla="*/ 155854 h 155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29" h="155854">
                  <a:moveTo>
                    <a:pt x="20440" y="155854"/>
                  </a:moveTo>
                  <a:cubicBezTo>
                    <a:pt x="15330" y="114974"/>
                    <a:pt x="7665" y="74095"/>
                    <a:pt x="0" y="33215"/>
                  </a:cubicBezTo>
                  <a:lnTo>
                    <a:pt x="145634" y="0"/>
                  </a:lnTo>
                  <a:cubicBezTo>
                    <a:pt x="155854" y="43435"/>
                    <a:pt x="163519" y="89424"/>
                    <a:pt x="168629" y="135414"/>
                  </a:cubicBezTo>
                  <a:lnTo>
                    <a:pt x="20440" y="155854"/>
                  </a:lnTo>
                  <a:close/>
                </a:path>
              </a:pathLst>
            </a:custGeom>
            <a:solidFill>
              <a:srgbClr val="F2613F"/>
            </a:solidFill>
            <a:ln w="25511" cap="flat">
              <a:noFill/>
              <a:prstDash val="solid"/>
              <a:miter/>
            </a:ln>
          </p:spPr>
          <p:txBody>
            <a:bodyPr rtlCol="0" anchor="ctr"/>
            <a:lstStyle/>
            <a:p>
              <a:endParaRPr lang="en-US" sz="2489"/>
            </a:p>
          </p:txBody>
        </p:sp>
        <p:sp>
          <p:nvSpPr>
            <p:cNvPr id="88" name="Freeform: Shape 87">
              <a:extLst>
                <a:ext uri="{FF2B5EF4-FFF2-40B4-BE49-F238E27FC236}">
                  <a16:creationId xmlns:a16="http://schemas.microsoft.com/office/drawing/2014/main" id="{BB6774D3-2F53-447F-BBC9-FBFE6549177B}"/>
                </a:ext>
              </a:extLst>
            </p:cNvPr>
            <p:cNvSpPr/>
            <p:nvPr/>
          </p:nvSpPr>
          <p:spPr>
            <a:xfrm>
              <a:off x="8491664" y="1982132"/>
              <a:ext cx="152660" cy="137969"/>
            </a:xfrm>
            <a:custGeom>
              <a:avLst/>
              <a:gdLst>
                <a:gd name="connsiteX0" fmla="*/ 0 w 152660"/>
                <a:gd name="connsiteY0" fmla="*/ 127749 h 137969"/>
                <a:gd name="connsiteX1" fmla="*/ 0 w 152660"/>
                <a:gd name="connsiteY1" fmla="*/ 5110 h 137969"/>
                <a:gd name="connsiteX2" fmla="*/ 150744 w 152660"/>
                <a:gd name="connsiteY2" fmla="*/ 0 h 137969"/>
                <a:gd name="connsiteX3" fmla="*/ 150744 w 152660"/>
                <a:gd name="connsiteY3" fmla="*/ 137969 h 137969"/>
                <a:gd name="connsiteX4" fmla="*/ 0 w 152660"/>
                <a:gd name="connsiteY4" fmla="*/ 127749 h 13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60" h="137969">
                  <a:moveTo>
                    <a:pt x="0" y="127749"/>
                  </a:moveTo>
                  <a:cubicBezTo>
                    <a:pt x="2555" y="86870"/>
                    <a:pt x="2555" y="45990"/>
                    <a:pt x="0" y="5110"/>
                  </a:cubicBezTo>
                  <a:lnTo>
                    <a:pt x="150744" y="0"/>
                  </a:lnTo>
                  <a:cubicBezTo>
                    <a:pt x="153299" y="45990"/>
                    <a:pt x="153299" y="91980"/>
                    <a:pt x="150744" y="137969"/>
                  </a:cubicBezTo>
                  <a:lnTo>
                    <a:pt x="0" y="127749"/>
                  </a:lnTo>
                  <a:close/>
                </a:path>
              </a:pathLst>
            </a:custGeom>
            <a:solidFill>
              <a:srgbClr val="A0A3A7"/>
            </a:solidFill>
            <a:ln w="25511" cap="flat">
              <a:noFill/>
              <a:prstDash val="solid"/>
              <a:miter/>
            </a:ln>
          </p:spPr>
          <p:txBody>
            <a:bodyPr rtlCol="0" anchor="ctr"/>
            <a:lstStyle/>
            <a:p>
              <a:endParaRPr lang="en-US" sz="2489"/>
            </a:p>
          </p:txBody>
        </p:sp>
        <p:sp>
          <p:nvSpPr>
            <p:cNvPr id="89" name="Freeform: Shape 88">
              <a:extLst>
                <a:ext uri="{FF2B5EF4-FFF2-40B4-BE49-F238E27FC236}">
                  <a16:creationId xmlns:a16="http://schemas.microsoft.com/office/drawing/2014/main" id="{82BBBAF5-BED4-406F-89E3-5A481E95C21B}"/>
                </a:ext>
              </a:extLst>
            </p:cNvPr>
            <p:cNvSpPr/>
            <p:nvPr/>
          </p:nvSpPr>
          <p:spPr>
            <a:xfrm>
              <a:off x="7720058" y="666313"/>
              <a:ext cx="186514" cy="194179"/>
            </a:xfrm>
            <a:custGeom>
              <a:avLst/>
              <a:gdLst>
                <a:gd name="connsiteX0" fmla="*/ 107310 w 186514"/>
                <a:gd name="connsiteY0" fmla="*/ 194179 h 194179"/>
                <a:gd name="connsiteX1" fmla="*/ 0 w 186514"/>
                <a:gd name="connsiteY1" fmla="*/ 135414 h 194179"/>
                <a:gd name="connsiteX2" fmla="*/ 66430 w 186514"/>
                <a:gd name="connsiteY2" fmla="*/ 0 h 194179"/>
                <a:gd name="connsiteX3" fmla="*/ 186514 w 186514"/>
                <a:gd name="connsiteY3" fmla="*/ 66430 h 194179"/>
                <a:gd name="connsiteX4" fmla="*/ 107310 w 186514"/>
                <a:gd name="connsiteY4" fmla="*/ 194179 h 194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14" h="194179">
                  <a:moveTo>
                    <a:pt x="107310" y="194179"/>
                  </a:moveTo>
                  <a:cubicBezTo>
                    <a:pt x="71540" y="173739"/>
                    <a:pt x="35770" y="153299"/>
                    <a:pt x="0" y="135414"/>
                  </a:cubicBezTo>
                  <a:lnTo>
                    <a:pt x="66430" y="0"/>
                  </a:lnTo>
                  <a:cubicBezTo>
                    <a:pt x="107310" y="20440"/>
                    <a:pt x="148189" y="43435"/>
                    <a:pt x="186514" y="66430"/>
                  </a:cubicBezTo>
                  <a:lnTo>
                    <a:pt x="107310" y="194179"/>
                  </a:lnTo>
                  <a:close/>
                </a:path>
              </a:pathLst>
            </a:custGeom>
            <a:solidFill>
              <a:srgbClr val="F2613F"/>
            </a:solidFill>
            <a:ln w="25511" cap="flat">
              <a:noFill/>
              <a:prstDash val="solid"/>
              <a:miter/>
            </a:ln>
          </p:spPr>
          <p:txBody>
            <a:bodyPr rtlCol="0" anchor="ctr"/>
            <a:lstStyle/>
            <a:p>
              <a:endParaRPr lang="en-US" sz="2489"/>
            </a:p>
          </p:txBody>
        </p:sp>
        <p:sp>
          <p:nvSpPr>
            <p:cNvPr id="90" name="Freeform: Shape 89">
              <a:extLst>
                <a:ext uri="{FF2B5EF4-FFF2-40B4-BE49-F238E27FC236}">
                  <a16:creationId xmlns:a16="http://schemas.microsoft.com/office/drawing/2014/main" id="{E5BAA975-7E16-447E-ABAC-4184B6A3409E}"/>
                </a:ext>
              </a:extLst>
            </p:cNvPr>
            <p:cNvSpPr/>
            <p:nvPr/>
          </p:nvSpPr>
          <p:spPr>
            <a:xfrm>
              <a:off x="6984221" y="510459"/>
              <a:ext cx="1584092" cy="1111419"/>
            </a:xfrm>
            <a:custGeom>
              <a:avLst/>
              <a:gdLst>
                <a:gd name="connsiteX0" fmla="*/ 1441013 w 1584092"/>
                <a:gd name="connsiteY0" fmla="*/ 1111420 h 1111419"/>
                <a:gd name="connsiteX1" fmla="*/ 1397578 w 1584092"/>
                <a:gd name="connsiteY1" fmla="*/ 996445 h 1111419"/>
                <a:gd name="connsiteX2" fmla="*/ 1535548 w 1584092"/>
                <a:gd name="connsiteY2" fmla="*/ 937681 h 1111419"/>
                <a:gd name="connsiteX3" fmla="*/ 1584093 w 1584092"/>
                <a:gd name="connsiteY3" fmla="*/ 1065430 h 1111419"/>
                <a:gd name="connsiteX4" fmla="*/ 1441013 w 1584092"/>
                <a:gd name="connsiteY4" fmla="*/ 1111420 h 1111419"/>
                <a:gd name="connsiteX5" fmla="*/ 1211064 w 1584092"/>
                <a:gd name="connsiteY5" fmla="*/ 674517 h 1111419"/>
                <a:gd name="connsiteX6" fmla="*/ 1129305 w 1584092"/>
                <a:gd name="connsiteY6" fmla="*/ 579982 h 1111419"/>
                <a:gd name="connsiteX7" fmla="*/ 1239169 w 1584092"/>
                <a:gd name="connsiteY7" fmla="*/ 477783 h 1111419"/>
                <a:gd name="connsiteX8" fmla="*/ 1328594 w 1584092"/>
                <a:gd name="connsiteY8" fmla="*/ 582537 h 1111419"/>
                <a:gd name="connsiteX9" fmla="*/ 1211064 w 1584092"/>
                <a:gd name="connsiteY9" fmla="*/ 674517 h 1111419"/>
                <a:gd name="connsiteX10" fmla="*/ 12775 w 1584092"/>
                <a:gd name="connsiteY10" fmla="*/ 153299 h 1111419"/>
                <a:gd name="connsiteX11" fmla="*/ 0 w 1584092"/>
                <a:gd name="connsiteY11" fmla="*/ 5110 h 1111419"/>
                <a:gd name="connsiteX12" fmla="*/ 137969 w 1584092"/>
                <a:gd name="connsiteY12" fmla="*/ 0 h 1111419"/>
                <a:gd name="connsiteX13" fmla="*/ 137969 w 1584092"/>
                <a:gd name="connsiteY13" fmla="*/ 150744 h 1111419"/>
                <a:gd name="connsiteX14" fmla="*/ 12775 w 1584092"/>
                <a:gd name="connsiteY14" fmla="*/ 153299 h 111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84092" h="1111419">
                  <a:moveTo>
                    <a:pt x="1441013" y="1111420"/>
                  </a:moveTo>
                  <a:cubicBezTo>
                    <a:pt x="1428238" y="1073095"/>
                    <a:pt x="1415464" y="1032215"/>
                    <a:pt x="1397578" y="996445"/>
                  </a:cubicBezTo>
                  <a:lnTo>
                    <a:pt x="1535548" y="937681"/>
                  </a:lnTo>
                  <a:cubicBezTo>
                    <a:pt x="1553433" y="978560"/>
                    <a:pt x="1568763" y="1021995"/>
                    <a:pt x="1584093" y="1065430"/>
                  </a:cubicBezTo>
                  <a:lnTo>
                    <a:pt x="1441013" y="1111420"/>
                  </a:lnTo>
                  <a:close/>
                  <a:moveTo>
                    <a:pt x="1211064" y="674517"/>
                  </a:moveTo>
                  <a:cubicBezTo>
                    <a:pt x="1185515" y="641302"/>
                    <a:pt x="1157410" y="610642"/>
                    <a:pt x="1129305" y="579982"/>
                  </a:cubicBezTo>
                  <a:lnTo>
                    <a:pt x="1239169" y="477783"/>
                  </a:lnTo>
                  <a:cubicBezTo>
                    <a:pt x="1269829" y="510998"/>
                    <a:pt x="1300489" y="546767"/>
                    <a:pt x="1328594" y="582537"/>
                  </a:cubicBezTo>
                  <a:lnTo>
                    <a:pt x="1211064" y="674517"/>
                  </a:lnTo>
                  <a:close/>
                  <a:moveTo>
                    <a:pt x="12775" y="153299"/>
                  </a:moveTo>
                  <a:lnTo>
                    <a:pt x="0" y="5110"/>
                  </a:lnTo>
                  <a:cubicBezTo>
                    <a:pt x="45990" y="2555"/>
                    <a:pt x="91980" y="0"/>
                    <a:pt x="137969" y="0"/>
                  </a:cubicBezTo>
                  <a:lnTo>
                    <a:pt x="137969" y="150744"/>
                  </a:lnTo>
                  <a:cubicBezTo>
                    <a:pt x="94534" y="148189"/>
                    <a:pt x="53655" y="148189"/>
                    <a:pt x="12775" y="153299"/>
                  </a:cubicBezTo>
                  <a:close/>
                </a:path>
              </a:pathLst>
            </a:custGeom>
            <a:solidFill>
              <a:schemeClr val="accent6">
                <a:lumMod val="40000"/>
                <a:lumOff val="60000"/>
              </a:schemeClr>
            </a:solidFill>
            <a:ln w="25511" cap="flat">
              <a:noFill/>
              <a:prstDash val="solid"/>
              <a:miter/>
            </a:ln>
          </p:spPr>
          <p:txBody>
            <a:bodyPr rtlCol="0" anchor="ctr"/>
            <a:lstStyle/>
            <a:p>
              <a:endParaRPr lang="en-US" sz="2489" dirty="0"/>
            </a:p>
          </p:txBody>
        </p:sp>
        <p:sp>
          <p:nvSpPr>
            <p:cNvPr id="91" name="Freeform: Shape 90">
              <a:extLst>
                <a:ext uri="{FF2B5EF4-FFF2-40B4-BE49-F238E27FC236}">
                  <a16:creationId xmlns:a16="http://schemas.microsoft.com/office/drawing/2014/main" id="{F1E4D047-BACC-4ED7-B7FE-65CC8F6A2AD7}"/>
                </a:ext>
              </a:extLst>
            </p:cNvPr>
            <p:cNvSpPr/>
            <p:nvPr/>
          </p:nvSpPr>
          <p:spPr>
            <a:xfrm>
              <a:off x="6961226" y="215633"/>
              <a:ext cx="1954565" cy="1613199"/>
            </a:xfrm>
            <a:custGeom>
              <a:avLst/>
              <a:gdLst>
                <a:gd name="connsiteX0" fmla="*/ 1778272 w 1954565"/>
                <a:gd name="connsiteY0" fmla="*/ 1613200 h 1613199"/>
                <a:gd name="connsiteX1" fmla="*/ 1752722 w 1954565"/>
                <a:gd name="connsiteY1" fmla="*/ 1467566 h 1613199"/>
                <a:gd name="connsiteX2" fmla="*/ 1926461 w 1954565"/>
                <a:gd name="connsiteY2" fmla="*/ 1429241 h 1613199"/>
                <a:gd name="connsiteX3" fmla="*/ 1954566 w 1954565"/>
                <a:gd name="connsiteY3" fmla="*/ 1590205 h 1613199"/>
                <a:gd name="connsiteX4" fmla="*/ 1778272 w 1954565"/>
                <a:gd name="connsiteY4" fmla="*/ 1613200 h 1613199"/>
                <a:gd name="connsiteX5" fmla="*/ 15330 w 1954565"/>
                <a:gd name="connsiteY5" fmla="*/ 184961 h 1613199"/>
                <a:gd name="connsiteX6" fmla="*/ 0 w 1954565"/>
                <a:gd name="connsiteY6" fmla="*/ 6112 h 1613199"/>
                <a:gd name="connsiteX7" fmla="*/ 163519 w 1954565"/>
                <a:gd name="connsiteY7" fmla="*/ 1002 h 1613199"/>
                <a:gd name="connsiteX8" fmla="*/ 160964 w 1954565"/>
                <a:gd name="connsiteY8" fmla="*/ 179851 h 1613199"/>
                <a:gd name="connsiteX9" fmla="*/ 15330 w 1954565"/>
                <a:gd name="connsiteY9" fmla="*/ 184961 h 1613199"/>
                <a:gd name="connsiteX10" fmla="*/ 1239169 w 1954565"/>
                <a:gd name="connsiteY10" fmla="*/ 593760 h 1613199"/>
                <a:gd name="connsiteX11" fmla="*/ 1124195 w 1954565"/>
                <a:gd name="connsiteY11" fmla="*/ 501780 h 1613199"/>
                <a:gd name="connsiteX12" fmla="*/ 1228949 w 1954565"/>
                <a:gd name="connsiteY12" fmla="*/ 358701 h 1613199"/>
                <a:gd name="connsiteX13" fmla="*/ 1356699 w 1954565"/>
                <a:gd name="connsiteY13" fmla="*/ 460900 h 1613199"/>
                <a:gd name="connsiteX14" fmla="*/ 1239169 w 1954565"/>
                <a:gd name="connsiteY14" fmla="*/ 593760 h 161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4565" h="1613199">
                  <a:moveTo>
                    <a:pt x="1778272" y="1613200"/>
                  </a:moveTo>
                  <a:cubicBezTo>
                    <a:pt x="1773162" y="1564655"/>
                    <a:pt x="1762942" y="1516110"/>
                    <a:pt x="1752722" y="1467566"/>
                  </a:cubicBezTo>
                  <a:lnTo>
                    <a:pt x="1926461" y="1429241"/>
                  </a:lnTo>
                  <a:cubicBezTo>
                    <a:pt x="1939236" y="1482896"/>
                    <a:pt x="1946901" y="1536550"/>
                    <a:pt x="1954566" y="1590205"/>
                  </a:cubicBezTo>
                  <a:lnTo>
                    <a:pt x="1778272" y="1613200"/>
                  </a:lnTo>
                  <a:close/>
                  <a:moveTo>
                    <a:pt x="15330" y="184961"/>
                  </a:moveTo>
                  <a:lnTo>
                    <a:pt x="0" y="6112"/>
                  </a:lnTo>
                  <a:cubicBezTo>
                    <a:pt x="53655" y="1002"/>
                    <a:pt x="109864" y="-1553"/>
                    <a:pt x="163519" y="1002"/>
                  </a:cubicBezTo>
                  <a:lnTo>
                    <a:pt x="160964" y="179851"/>
                  </a:lnTo>
                  <a:cubicBezTo>
                    <a:pt x="112420" y="179851"/>
                    <a:pt x="63875" y="182406"/>
                    <a:pt x="15330" y="184961"/>
                  </a:cubicBezTo>
                  <a:close/>
                  <a:moveTo>
                    <a:pt x="1239169" y="593760"/>
                  </a:moveTo>
                  <a:cubicBezTo>
                    <a:pt x="1203399" y="560545"/>
                    <a:pt x="1165075" y="529885"/>
                    <a:pt x="1124195" y="501780"/>
                  </a:cubicBezTo>
                  <a:lnTo>
                    <a:pt x="1228949" y="358701"/>
                  </a:lnTo>
                  <a:cubicBezTo>
                    <a:pt x="1272384" y="391916"/>
                    <a:pt x="1315819" y="425130"/>
                    <a:pt x="1356699" y="460900"/>
                  </a:cubicBezTo>
                  <a:lnTo>
                    <a:pt x="1239169" y="593760"/>
                  </a:lnTo>
                  <a:close/>
                </a:path>
              </a:pathLst>
            </a:custGeom>
            <a:solidFill>
              <a:srgbClr val="EE3124"/>
            </a:solidFill>
            <a:ln w="25511" cap="flat">
              <a:noFill/>
              <a:prstDash val="solid"/>
              <a:miter/>
            </a:ln>
          </p:spPr>
          <p:txBody>
            <a:bodyPr rtlCol="0" anchor="ctr"/>
            <a:lstStyle/>
            <a:p>
              <a:endParaRPr lang="en-US" sz="2489"/>
            </a:p>
          </p:txBody>
        </p:sp>
      </p:grpSp>
      <p:grpSp>
        <p:nvGrpSpPr>
          <p:cNvPr id="40" name="Graphic 26">
            <a:extLst>
              <a:ext uri="{FF2B5EF4-FFF2-40B4-BE49-F238E27FC236}">
                <a16:creationId xmlns:a16="http://schemas.microsoft.com/office/drawing/2014/main" id="{C5E87A2E-5634-4F4C-A4C1-35A2E82FE113}"/>
              </a:ext>
            </a:extLst>
          </p:cNvPr>
          <p:cNvGrpSpPr/>
          <p:nvPr/>
        </p:nvGrpSpPr>
        <p:grpSpPr>
          <a:xfrm>
            <a:off x="7624679" y="1000020"/>
            <a:ext cx="3580852" cy="3536920"/>
            <a:chOff x="5718509" y="750015"/>
            <a:chExt cx="2685639" cy="2652690"/>
          </a:xfrm>
          <a:solidFill>
            <a:schemeClr val="accent1"/>
          </a:solidFill>
        </p:grpSpPr>
        <p:grpSp>
          <p:nvGrpSpPr>
            <p:cNvPr id="41" name="Graphic 26">
              <a:extLst>
                <a:ext uri="{FF2B5EF4-FFF2-40B4-BE49-F238E27FC236}">
                  <a16:creationId xmlns:a16="http://schemas.microsoft.com/office/drawing/2014/main" id="{A96F83FA-3FAC-4213-8A55-0C32F471AB45}"/>
                </a:ext>
              </a:extLst>
            </p:cNvPr>
            <p:cNvGrpSpPr/>
            <p:nvPr/>
          </p:nvGrpSpPr>
          <p:grpSpPr>
            <a:xfrm>
              <a:off x="5718509" y="750015"/>
              <a:ext cx="2685639" cy="2174907"/>
              <a:chOff x="5718509" y="750015"/>
              <a:chExt cx="2685639" cy="2174907"/>
            </a:xfrm>
            <a:solidFill>
              <a:srgbClr val="010101"/>
            </a:solidFill>
          </p:grpSpPr>
          <p:sp>
            <p:nvSpPr>
              <p:cNvPr id="50" name="Freeform: Shape 49">
                <a:extLst>
                  <a:ext uri="{FF2B5EF4-FFF2-40B4-BE49-F238E27FC236}">
                    <a16:creationId xmlns:a16="http://schemas.microsoft.com/office/drawing/2014/main" id="{499DE864-724A-41BF-A475-6117F88E0B4A}"/>
                  </a:ext>
                </a:extLst>
              </p:cNvPr>
              <p:cNvSpPr/>
              <p:nvPr/>
            </p:nvSpPr>
            <p:spPr>
              <a:xfrm>
                <a:off x="5775712" y="2002572"/>
                <a:ext cx="2613752" cy="63874"/>
              </a:xfrm>
              <a:custGeom>
                <a:avLst/>
                <a:gdLst>
                  <a:gd name="connsiteX0" fmla="*/ 0 w 2613752"/>
                  <a:gd name="connsiteY0" fmla="*/ 0 h 63874"/>
                  <a:gd name="connsiteX1" fmla="*/ 2613753 w 2613752"/>
                  <a:gd name="connsiteY1" fmla="*/ 0 h 63874"/>
                  <a:gd name="connsiteX2" fmla="*/ 2613753 w 2613752"/>
                  <a:gd name="connsiteY2" fmla="*/ 63875 h 63874"/>
                  <a:gd name="connsiteX3" fmla="*/ 0 w 2613752"/>
                  <a:gd name="connsiteY3" fmla="*/ 63875 h 63874"/>
                </a:gdLst>
                <a:ahLst/>
                <a:cxnLst>
                  <a:cxn ang="0">
                    <a:pos x="connsiteX0" y="connsiteY0"/>
                  </a:cxn>
                  <a:cxn ang="0">
                    <a:pos x="connsiteX1" y="connsiteY1"/>
                  </a:cxn>
                  <a:cxn ang="0">
                    <a:pos x="connsiteX2" y="connsiteY2"/>
                  </a:cxn>
                  <a:cxn ang="0">
                    <a:pos x="connsiteX3" y="connsiteY3"/>
                  </a:cxn>
                </a:cxnLst>
                <a:rect l="l" t="t" r="r" b="b"/>
                <a:pathLst>
                  <a:path w="2613752" h="63874">
                    <a:moveTo>
                      <a:pt x="0" y="0"/>
                    </a:moveTo>
                    <a:lnTo>
                      <a:pt x="2613753" y="0"/>
                    </a:lnTo>
                    <a:lnTo>
                      <a:pt x="2613753" y="63875"/>
                    </a:lnTo>
                    <a:lnTo>
                      <a:pt x="0" y="63875"/>
                    </a:lnTo>
                    <a:close/>
                  </a:path>
                </a:pathLst>
              </a:custGeom>
              <a:solidFill>
                <a:schemeClr val="accent6">
                  <a:lumMod val="60000"/>
                  <a:lumOff val="40000"/>
                </a:schemeClr>
              </a:solidFill>
              <a:ln w="25511" cap="flat">
                <a:noFill/>
                <a:prstDash val="solid"/>
                <a:miter/>
              </a:ln>
            </p:spPr>
            <p:txBody>
              <a:bodyPr rtlCol="0" anchor="ctr"/>
              <a:lstStyle/>
              <a:p>
                <a:endParaRPr lang="en-US" sz="2489"/>
              </a:p>
            </p:txBody>
          </p:sp>
          <p:sp>
            <p:nvSpPr>
              <p:cNvPr id="51" name="Freeform: Shape 50">
                <a:extLst>
                  <a:ext uri="{FF2B5EF4-FFF2-40B4-BE49-F238E27FC236}">
                    <a16:creationId xmlns:a16="http://schemas.microsoft.com/office/drawing/2014/main" id="{79348186-EB75-4CEA-B2D4-2538B63A1E26}"/>
                  </a:ext>
                </a:extLst>
              </p:cNvPr>
              <p:cNvSpPr/>
              <p:nvPr/>
            </p:nvSpPr>
            <p:spPr>
              <a:xfrm>
                <a:off x="6344379" y="753836"/>
                <a:ext cx="1440990" cy="1419919"/>
              </a:xfrm>
              <a:custGeom>
                <a:avLst/>
                <a:gdLst>
                  <a:gd name="connsiteX0" fmla="*/ 1378234 w 1440990"/>
                  <a:gd name="connsiteY0" fmla="*/ 1404590 h 1419919"/>
                  <a:gd name="connsiteX1" fmla="*/ 928556 w 1440990"/>
                  <a:gd name="connsiteY1" fmla="*/ 127095 h 1419919"/>
                  <a:gd name="connsiteX2" fmla="*/ 719047 w 1440990"/>
                  <a:gd name="connsiteY2" fmla="*/ 60666 h 1419919"/>
                  <a:gd name="connsiteX3" fmla="*/ 581077 w 1440990"/>
                  <a:gd name="connsiteY3" fmla="*/ 91326 h 1419919"/>
                  <a:gd name="connsiteX4" fmla="*/ 289809 w 1440990"/>
                  <a:gd name="connsiteY4" fmla="*/ 372374 h 1419919"/>
                  <a:gd name="connsiteX5" fmla="*/ 98185 w 1440990"/>
                  <a:gd name="connsiteY5" fmla="*/ 916587 h 1419919"/>
                  <a:gd name="connsiteX6" fmla="*/ 59860 w 1440990"/>
                  <a:gd name="connsiteY6" fmla="*/ 1399479 h 1419919"/>
                  <a:gd name="connsiteX7" fmla="*/ 1095 w 1440990"/>
                  <a:gd name="connsiteY7" fmla="*/ 1409699 h 1419919"/>
                  <a:gd name="connsiteX8" fmla="*/ 39420 w 1440990"/>
                  <a:gd name="connsiteY8" fmla="*/ 906367 h 1419919"/>
                  <a:gd name="connsiteX9" fmla="*/ 558082 w 1440990"/>
                  <a:gd name="connsiteY9" fmla="*/ 35116 h 1419919"/>
                  <a:gd name="connsiteX10" fmla="*/ 964325 w 1440990"/>
                  <a:gd name="connsiteY10" fmla="*/ 78551 h 1419919"/>
                  <a:gd name="connsiteX11" fmla="*/ 1370569 w 1440990"/>
                  <a:gd name="connsiteY11" fmla="*/ 760733 h 1419919"/>
                  <a:gd name="connsiteX12" fmla="*/ 1439553 w 1440990"/>
                  <a:gd name="connsiteY12" fmla="*/ 1419919 h 1419919"/>
                  <a:gd name="connsiteX13" fmla="*/ 1378234 w 1440990"/>
                  <a:gd name="connsiteY13" fmla="*/ 1404590 h 141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0990" h="1419919">
                    <a:moveTo>
                      <a:pt x="1378234" y="1404590"/>
                    </a:moveTo>
                    <a:cubicBezTo>
                      <a:pt x="1393564" y="847602"/>
                      <a:pt x="1217269" y="316165"/>
                      <a:pt x="928556" y="127095"/>
                    </a:cubicBezTo>
                    <a:cubicBezTo>
                      <a:pt x="859571" y="81106"/>
                      <a:pt x="790586" y="60666"/>
                      <a:pt x="719047" y="60666"/>
                    </a:cubicBezTo>
                    <a:cubicBezTo>
                      <a:pt x="673057" y="60666"/>
                      <a:pt x="627067" y="70886"/>
                      <a:pt x="581077" y="91326"/>
                    </a:cubicBezTo>
                    <a:cubicBezTo>
                      <a:pt x="473768" y="137315"/>
                      <a:pt x="374123" y="234405"/>
                      <a:pt x="289809" y="372374"/>
                    </a:cubicBezTo>
                    <a:cubicBezTo>
                      <a:pt x="202939" y="518009"/>
                      <a:pt x="136509" y="707078"/>
                      <a:pt x="98185" y="916587"/>
                    </a:cubicBezTo>
                    <a:cubicBezTo>
                      <a:pt x="70080" y="1077551"/>
                      <a:pt x="59860" y="1399479"/>
                      <a:pt x="59860" y="1399479"/>
                    </a:cubicBezTo>
                    <a:lnTo>
                      <a:pt x="1095" y="1409699"/>
                    </a:lnTo>
                    <a:cubicBezTo>
                      <a:pt x="-4015" y="1241070"/>
                      <a:pt x="8760" y="1069886"/>
                      <a:pt x="39420" y="906367"/>
                    </a:cubicBezTo>
                    <a:cubicBezTo>
                      <a:pt x="118624" y="464354"/>
                      <a:pt x="312803" y="139870"/>
                      <a:pt x="558082" y="35116"/>
                    </a:cubicBezTo>
                    <a:cubicBezTo>
                      <a:pt x="693497" y="-23649"/>
                      <a:pt x="834021" y="-8319"/>
                      <a:pt x="964325" y="78551"/>
                    </a:cubicBezTo>
                    <a:cubicBezTo>
                      <a:pt x="1145730" y="196080"/>
                      <a:pt x="1288809" y="438804"/>
                      <a:pt x="1370569" y="760733"/>
                    </a:cubicBezTo>
                    <a:cubicBezTo>
                      <a:pt x="1424223" y="970242"/>
                      <a:pt x="1447218" y="1195080"/>
                      <a:pt x="1439553" y="1419919"/>
                    </a:cubicBezTo>
                    <a:lnTo>
                      <a:pt x="1378234" y="1404590"/>
                    </a:lnTo>
                    <a:close/>
                  </a:path>
                </a:pathLst>
              </a:custGeom>
              <a:solidFill>
                <a:schemeClr val="accent6">
                  <a:lumMod val="60000"/>
                  <a:lumOff val="40000"/>
                </a:schemeClr>
              </a:solidFill>
              <a:ln w="25511" cap="flat">
                <a:noFill/>
                <a:prstDash val="solid"/>
                <a:miter/>
              </a:ln>
            </p:spPr>
            <p:txBody>
              <a:bodyPr rtlCol="0" anchor="ctr"/>
              <a:lstStyle/>
              <a:p>
                <a:endParaRPr lang="en-US" sz="2489"/>
              </a:p>
            </p:txBody>
          </p:sp>
          <p:grpSp>
            <p:nvGrpSpPr>
              <p:cNvPr id="75" name="Graphic 26">
                <a:extLst>
                  <a:ext uri="{FF2B5EF4-FFF2-40B4-BE49-F238E27FC236}">
                    <a16:creationId xmlns:a16="http://schemas.microsoft.com/office/drawing/2014/main" id="{310B140C-3177-45E9-80D6-4FD71C8CE9D6}"/>
                  </a:ext>
                </a:extLst>
              </p:cNvPr>
              <p:cNvGrpSpPr/>
              <p:nvPr/>
            </p:nvGrpSpPr>
            <p:grpSpPr>
              <a:xfrm>
                <a:off x="5718509" y="750015"/>
                <a:ext cx="2685639" cy="2174907"/>
                <a:chOff x="5718509" y="750015"/>
                <a:chExt cx="2685639" cy="2174907"/>
              </a:xfrm>
              <a:solidFill>
                <a:srgbClr val="010101"/>
              </a:solidFill>
            </p:grpSpPr>
            <p:sp>
              <p:nvSpPr>
                <p:cNvPr id="76" name="Freeform: Shape 75">
                  <a:extLst>
                    <a:ext uri="{FF2B5EF4-FFF2-40B4-BE49-F238E27FC236}">
                      <a16:creationId xmlns:a16="http://schemas.microsoft.com/office/drawing/2014/main" id="{AB694159-0C56-4706-BAC2-E7AB9080CB60}"/>
                    </a:ext>
                  </a:extLst>
                </p:cNvPr>
                <p:cNvSpPr/>
                <p:nvPr/>
              </p:nvSpPr>
              <p:spPr>
                <a:xfrm>
                  <a:off x="5718509" y="1092996"/>
                  <a:ext cx="2685639" cy="1831926"/>
                </a:xfrm>
                <a:custGeom>
                  <a:avLst/>
                  <a:gdLst>
                    <a:gd name="connsiteX0" fmla="*/ 287152 w 2685639"/>
                    <a:gd name="connsiteY0" fmla="*/ 1826816 h 1831926"/>
                    <a:gd name="connsiteX1" fmla="*/ 136408 w 2685639"/>
                    <a:gd name="connsiteY1" fmla="*/ 1586648 h 1831926"/>
                    <a:gd name="connsiteX2" fmla="*/ 75088 w 2685639"/>
                    <a:gd name="connsiteY2" fmla="*/ 562097 h 1831926"/>
                    <a:gd name="connsiteX3" fmla="*/ 432787 w 2685639"/>
                    <a:gd name="connsiteY3" fmla="*/ 15330 h 1831926"/>
                    <a:gd name="connsiteX4" fmla="*/ 450672 w 2685639"/>
                    <a:gd name="connsiteY4" fmla="*/ 0 h 1831926"/>
                    <a:gd name="connsiteX5" fmla="*/ 471111 w 2685639"/>
                    <a:gd name="connsiteY5" fmla="*/ 12775 h 1831926"/>
                    <a:gd name="connsiteX6" fmla="*/ 923344 w 2685639"/>
                    <a:gd name="connsiteY6" fmla="*/ 176294 h 1831926"/>
                    <a:gd name="connsiteX7" fmla="*/ 2216168 w 2685639"/>
                    <a:gd name="connsiteY7" fmla="*/ 12775 h 1831926"/>
                    <a:gd name="connsiteX8" fmla="*/ 2236608 w 2685639"/>
                    <a:gd name="connsiteY8" fmla="*/ 0 h 1831926"/>
                    <a:gd name="connsiteX9" fmla="*/ 2254493 w 2685639"/>
                    <a:gd name="connsiteY9" fmla="*/ 15330 h 1831926"/>
                    <a:gd name="connsiteX10" fmla="*/ 2612192 w 2685639"/>
                    <a:gd name="connsiteY10" fmla="*/ 1438458 h 1831926"/>
                    <a:gd name="connsiteX11" fmla="*/ 2397573 w 2685639"/>
                    <a:gd name="connsiteY11" fmla="*/ 1831927 h 1831926"/>
                    <a:gd name="connsiteX12" fmla="*/ 2351583 w 2685639"/>
                    <a:gd name="connsiteY12" fmla="*/ 1785937 h 1831926"/>
                    <a:gd name="connsiteX13" fmla="*/ 2550872 w 2685639"/>
                    <a:gd name="connsiteY13" fmla="*/ 1418018 h 1831926"/>
                    <a:gd name="connsiteX14" fmla="*/ 2226388 w 2685639"/>
                    <a:gd name="connsiteY14" fmla="*/ 76650 h 1831926"/>
                    <a:gd name="connsiteX15" fmla="*/ 910569 w 2685639"/>
                    <a:gd name="connsiteY15" fmla="*/ 237614 h 1831926"/>
                    <a:gd name="connsiteX16" fmla="*/ 460891 w 2685639"/>
                    <a:gd name="connsiteY16" fmla="*/ 76650 h 1831926"/>
                    <a:gd name="connsiteX17" fmla="*/ 138963 w 2685639"/>
                    <a:gd name="connsiteY17" fmla="*/ 582537 h 1831926"/>
                    <a:gd name="connsiteX18" fmla="*/ 197728 w 2685639"/>
                    <a:gd name="connsiteY18" fmla="*/ 1558543 h 1831926"/>
                    <a:gd name="connsiteX19" fmla="*/ 335697 w 2685639"/>
                    <a:gd name="connsiteY19" fmla="*/ 1780827 h 1831926"/>
                    <a:gd name="connsiteX20" fmla="*/ 287152 w 2685639"/>
                    <a:gd name="connsiteY20" fmla="*/ 1826816 h 183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5639" h="1831926">
                      <a:moveTo>
                        <a:pt x="287152" y="1826816"/>
                      </a:moveTo>
                      <a:cubicBezTo>
                        <a:pt x="228388" y="1752722"/>
                        <a:pt x="179843" y="1673517"/>
                        <a:pt x="136408" y="1586648"/>
                      </a:cubicBezTo>
                      <a:cubicBezTo>
                        <a:pt x="-22001" y="1264719"/>
                        <a:pt x="-42441" y="899356"/>
                        <a:pt x="75088" y="562097"/>
                      </a:cubicBezTo>
                      <a:cubicBezTo>
                        <a:pt x="146628" y="352588"/>
                        <a:pt x="271822" y="163519"/>
                        <a:pt x="432787" y="15330"/>
                      </a:cubicBezTo>
                      <a:lnTo>
                        <a:pt x="450672" y="0"/>
                      </a:lnTo>
                      <a:lnTo>
                        <a:pt x="471111" y="12775"/>
                      </a:lnTo>
                      <a:cubicBezTo>
                        <a:pt x="601416" y="86870"/>
                        <a:pt x="752160" y="143079"/>
                        <a:pt x="923344" y="176294"/>
                      </a:cubicBezTo>
                      <a:cubicBezTo>
                        <a:pt x="1373022" y="270829"/>
                        <a:pt x="1868690" y="209509"/>
                        <a:pt x="2216168" y="12775"/>
                      </a:cubicBezTo>
                      <a:lnTo>
                        <a:pt x="2236608" y="0"/>
                      </a:lnTo>
                      <a:lnTo>
                        <a:pt x="2254493" y="15330"/>
                      </a:lnTo>
                      <a:cubicBezTo>
                        <a:pt x="2645406" y="375583"/>
                        <a:pt x="2785931" y="935126"/>
                        <a:pt x="2612192" y="1438458"/>
                      </a:cubicBezTo>
                      <a:cubicBezTo>
                        <a:pt x="2561092" y="1581538"/>
                        <a:pt x="2489552" y="1714397"/>
                        <a:pt x="2397573" y="1831927"/>
                      </a:cubicBezTo>
                      <a:lnTo>
                        <a:pt x="2351583" y="1785937"/>
                      </a:lnTo>
                      <a:cubicBezTo>
                        <a:pt x="2435897" y="1676072"/>
                        <a:pt x="2504882" y="1553433"/>
                        <a:pt x="2550872" y="1418018"/>
                      </a:cubicBezTo>
                      <a:cubicBezTo>
                        <a:pt x="2714391" y="945346"/>
                        <a:pt x="2586642" y="421573"/>
                        <a:pt x="2226388" y="76650"/>
                      </a:cubicBezTo>
                      <a:cubicBezTo>
                        <a:pt x="1866135" y="273384"/>
                        <a:pt x="1362802" y="332148"/>
                        <a:pt x="910569" y="237614"/>
                      </a:cubicBezTo>
                      <a:cubicBezTo>
                        <a:pt x="744495" y="201844"/>
                        <a:pt x="593751" y="148189"/>
                        <a:pt x="460891" y="76650"/>
                      </a:cubicBezTo>
                      <a:cubicBezTo>
                        <a:pt x="315257" y="217174"/>
                        <a:pt x="205393" y="390913"/>
                        <a:pt x="138963" y="582537"/>
                      </a:cubicBezTo>
                      <a:cubicBezTo>
                        <a:pt x="26543" y="904466"/>
                        <a:pt x="46983" y="1251944"/>
                        <a:pt x="197728" y="1558543"/>
                      </a:cubicBezTo>
                      <a:cubicBezTo>
                        <a:pt x="236053" y="1637747"/>
                        <a:pt x="282042" y="1711842"/>
                        <a:pt x="335697" y="1780827"/>
                      </a:cubicBezTo>
                      <a:lnTo>
                        <a:pt x="287152" y="1826816"/>
                      </a:lnTo>
                      <a:close/>
                    </a:path>
                  </a:pathLst>
                </a:custGeom>
                <a:solidFill>
                  <a:schemeClr val="accent6">
                    <a:lumMod val="60000"/>
                    <a:lumOff val="40000"/>
                  </a:schemeClr>
                </a:solidFill>
                <a:ln w="25511" cap="flat">
                  <a:noFill/>
                  <a:prstDash val="solid"/>
                  <a:miter/>
                </a:ln>
              </p:spPr>
              <p:txBody>
                <a:bodyPr rtlCol="0" anchor="ctr"/>
                <a:lstStyle/>
                <a:p>
                  <a:endParaRPr lang="en-US" sz="2489"/>
                </a:p>
              </p:txBody>
            </p:sp>
            <p:sp>
              <p:nvSpPr>
                <p:cNvPr id="77" name="Freeform: Shape 76">
                  <a:extLst>
                    <a:ext uri="{FF2B5EF4-FFF2-40B4-BE49-F238E27FC236}">
                      <a16:creationId xmlns:a16="http://schemas.microsoft.com/office/drawing/2014/main" id="{4FAC114A-FE10-4DD8-B302-82EC6F697231}"/>
                    </a:ext>
                  </a:extLst>
                </p:cNvPr>
                <p:cNvSpPr/>
                <p:nvPr/>
              </p:nvSpPr>
              <p:spPr>
                <a:xfrm>
                  <a:off x="6142896" y="750015"/>
                  <a:ext cx="1842587" cy="411966"/>
                </a:xfrm>
                <a:custGeom>
                  <a:avLst/>
                  <a:gdLst>
                    <a:gd name="connsiteX0" fmla="*/ 31394 w 1842587"/>
                    <a:gd name="connsiteY0" fmla="*/ 411966 h 411966"/>
                    <a:gd name="connsiteX1" fmla="*/ 8399 w 1842587"/>
                    <a:gd name="connsiteY1" fmla="*/ 401746 h 411966"/>
                    <a:gd name="connsiteX2" fmla="*/ 10954 w 1842587"/>
                    <a:gd name="connsiteY2" fmla="*/ 355756 h 411966"/>
                    <a:gd name="connsiteX3" fmla="*/ 1359988 w 1842587"/>
                    <a:gd name="connsiteY3" fmla="*/ 74708 h 411966"/>
                    <a:gd name="connsiteX4" fmla="*/ 1832660 w 1842587"/>
                    <a:gd name="connsiteY4" fmla="*/ 355756 h 411966"/>
                    <a:gd name="connsiteX5" fmla="*/ 1835216 w 1842587"/>
                    <a:gd name="connsiteY5" fmla="*/ 401746 h 411966"/>
                    <a:gd name="connsiteX6" fmla="*/ 1789226 w 1842587"/>
                    <a:gd name="connsiteY6" fmla="*/ 404301 h 411966"/>
                    <a:gd name="connsiteX7" fmla="*/ 1339548 w 1842587"/>
                    <a:gd name="connsiteY7" fmla="*/ 136027 h 411966"/>
                    <a:gd name="connsiteX8" fmla="*/ 54389 w 1842587"/>
                    <a:gd name="connsiteY8" fmla="*/ 404301 h 411966"/>
                    <a:gd name="connsiteX9" fmla="*/ 31394 w 1842587"/>
                    <a:gd name="connsiteY9" fmla="*/ 411966 h 41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2587" h="411966">
                      <a:moveTo>
                        <a:pt x="31394" y="411966"/>
                      </a:moveTo>
                      <a:cubicBezTo>
                        <a:pt x="23729" y="411966"/>
                        <a:pt x="13509" y="409411"/>
                        <a:pt x="8399" y="401746"/>
                      </a:cubicBezTo>
                      <a:cubicBezTo>
                        <a:pt x="-4376" y="388971"/>
                        <a:pt x="-1821" y="368531"/>
                        <a:pt x="10954" y="355756"/>
                      </a:cubicBezTo>
                      <a:cubicBezTo>
                        <a:pt x="373762" y="21053"/>
                        <a:pt x="892425" y="-88812"/>
                        <a:pt x="1359988" y="74708"/>
                      </a:cubicBezTo>
                      <a:cubicBezTo>
                        <a:pt x="1536282" y="136027"/>
                        <a:pt x="1694691" y="230562"/>
                        <a:pt x="1832660" y="355756"/>
                      </a:cubicBezTo>
                      <a:cubicBezTo>
                        <a:pt x="1845435" y="368531"/>
                        <a:pt x="1845435" y="388971"/>
                        <a:pt x="1835216" y="401746"/>
                      </a:cubicBezTo>
                      <a:cubicBezTo>
                        <a:pt x="1822441" y="414521"/>
                        <a:pt x="1802001" y="414521"/>
                        <a:pt x="1789226" y="404301"/>
                      </a:cubicBezTo>
                      <a:cubicBezTo>
                        <a:pt x="1658921" y="284217"/>
                        <a:pt x="1508177" y="194792"/>
                        <a:pt x="1339548" y="136027"/>
                      </a:cubicBezTo>
                      <a:cubicBezTo>
                        <a:pt x="894980" y="-17272"/>
                        <a:pt x="401867" y="84928"/>
                        <a:pt x="54389" y="404301"/>
                      </a:cubicBezTo>
                      <a:cubicBezTo>
                        <a:pt x="46724" y="409411"/>
                        <a:pt x="39059" y="411966"/>
                        <a:pt x="31394" y="411966"/>
                      </a:cubicBezTo>
                      <a:close/>
                    </a:path>
                  </a:pathLst>
                </a:custGeom>
                <a:solidFill>
                  <a:schemeClr val="accent6">
                    <a:lumMod val="60000"/>
                    <a:lumOff val="40000"/>
                  </a:schemeClr>
                </a:solidFill>
                <a:ln w="25511" cap="flat">
                  <a:noFill/>
                  <a:prstDash val="solid"/>
                  <a:miter/>
                </a:ln>
              </p:spPr>
              <p:txBody>
                <a:bodyPr rtlCol="0" anchor="ctr"/>
                <a:lstStyle/>
                <a:p>
                  <a:endParaRPr lang="en-US" sz="2489"/>
                </a:p>
              </p:txBody>
            </p:sp>
          </p:grpSp>
        </p:grpSp>
        <p:sp>
          <p:nvSpPr>
            <p:cNvPr id="42" name="Freeform: Shape 41">
              <a:extLst>
                <a:ext uri="{FF2B5EF4-FFF2-40B4-BE49-F238E27FC236}">
                  <a16:creationId xmlns:a16="http://schemas.microsoft.com/office/drawing/2014/main" id="{A8969EA9-93DE-4828-B01A-FF358C543D65}"/>
                </a:ext>
              </a:extLst>
            </p:cNvPr>
            <p:cNvSpPr/>
            <p:nvPr/>
          </p:nvSpPr>
          <p:spPr>
            <a:xfrm>
              <a:off x="6772157" y="2186531"/>
              <a:ext cx="577427" cy="577427"/>
            </a:xfrm>
            <a:custGeom>
              <a:avLst/>
              <a:gdLst>
                <a:gd name="connsiteX0" fmla="*/ 577427 w 577427"/>
                <a:gd name="connsiteY0" fmla="*/ 288714 h 577427"/>
                <a:gd name="connsiteX1" fmla="*/ 288714 w 577427"/>
                <a:gd name="connsiteY1" fmla="*/ 577427 h 577427"/>
                <a:gd name="connsiteX2" fmla="*/ 0 w 577427"/>
                <a:gd name="connsiteY2" fmla="*/ 288714 h 577427"/>
                <a:gd name="connsiteX3" fmla="*/ 288714 w 577427"/>
                <a:gd name="connsiteY3" fmla="*/ 0 h 577427"/>
                <a:gd name="connsiteX4" fmla="*/ 577427 w 577427"/>
                <a:gd name="connsiteY4" fmla="*/ 288714 h 57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427" h="577427">
                  <a:moveTo>
                    <a:pt x="577427" y="288714"/>
                  </a:moveTo>
                  <a:cubicBezTo>
                    <a:pt x="577427" y="448166"/>
                    <a:pt x="448166" y="577427"/>
                    <a:pt x="288714" y="577427"/>
                  </a:cubicBezTo>
                  <a:cubicBezTo>
                    <a:pt x="129261" y="577427"/>
                    <a:pt x="0" y="448166"/>
                    <a:pt x="0" y="288714"/>
                  </a:cubicBezTo>
                  <a:cubicBezTo>
                    <a:pt x="0" y="129262"/>
                    <a:pt x="129261" y="0"/>
                    <a:pt x="288714" y="0"/>
                  </a:cubicBezTo>
                  <a:cubicBezTo>
                    <a:pt x="448166" y="0"/>
                    <a:pt x="577427" y="129261"/>
                    <a:pt x="577427" y="288714"/>
                  </a:cubicBezTo>
                  <a:close/>
                </a:path>
              </a:pathLst>
            </a:custGeom>
            <a:solidFill>
              <a:schemeClr val="accent6">
                <a:lumMod val="40000"/>
                <a:lumOff val="60000"/>
              </a:schemeClr>
            </a:solidFill>
            <a:ln w="25511" cap="flat">
              <a:noFill/>
              <a:prstDash val="solid"/>
              <a:miter/>
            </a:ln>
          </p:spPr>
          <p:txBody>
            <a:bodyPr rtlCol="0" anchor="ctr"/>
            <a:lstStyle/>
            <a:p>
              <a:endParaRPr lang="en-US" sz="2489"/>
            </a:p>
          </p:txBody>
        </p:sp>
        <p:sp>
          <p:nvSpPr>
            <p:cNvPr id="43" name="Freeform: Shape 42">
              <a:extLst>
                <a:ext uri="{FF2B5EF4-FFF2-40B4-BE49-F238E27FC236}">
                  <a16:creationId xmlns:a16="http://schemas.microsoft.com/office/drawing/2014/main" id="{251E68C4-1BCE-4676-A080-83F8A05EBB0B}"/>
                </a:ext>
              </a:extLst>
            </p:cNvPr>
            <p:cNvSpPr/>
            <p:nvPr/>
          </p:nvSpPr>
          <p:spPr>
            <a:xfrm>
              <a:off x="6161515" y="2194196"/>
              <a:ext cx="536547" cy="536547"/>
            </a:xfrm>
            <a:custGeom>
              <a:avLst/>
              <a:gdLst>
                <a:gd name="connsiteX0" fmla="*/ 536548 w 536547"/>
                <a:gd name="connsiteY0" fmla="*/ 268274 h 536547"/>
                <a:gd name="connsiteX1" fmla="*/ 268274 w 536547"/>
                <a:gd name="connsiteY1" fmla="*/ 536548 h 536547"/>
                <a:gd name="connsiteX2" fmla="*/ 0 w 536547"/>
                <a:gd name="connsiteY2" fmla="*/ 268274 h 536547"/>
                <a:gd name="connsiteX3" fmla="*/ 268274 w 536547"/>
                <a:gd name="connsiteY3" fmla="*/ 0 h 536547"/>
                <a:gd name="connsiteX4" fmla="*/ 536548 w 536547"/>
                <a:gd name="connsiteY4" fmla="*/ 268274 h 53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547" h="536547">
                  <a:moveTo>
                    <a:pt x="536548" y="268274"/>
                  </a:moveTo>
                  <a:cubicBezTo>
                    <a:pt x="536548" y="416437"/>
                    <a:pt x="416437" y="536548"/>
                    <a:pt x="268274" y="536548"/>
                  </a:cubicBezTo>
                  <a:cubicBezTo>
                    <a:pt x="120110" y="536548"/>
                    <a:pt x="0" y="416437"/>
                    <a:pt x="0" y="268274"/>
                  </a:cubicBezTo>
                  <a:cubicBezTo>
                    <a:pt x="0" y="120110"/>
                    <a:pt x="120110" y="0"/>
                    <a:pt x="268274" y="0"/>
                  </a:cubicBezTo>
                  <a:cubicBezTo>
                    <a:pt x="416437" y="0"/>
                    <a:pt x="536548" y="120110"/>
                    <a:pt x="536548" y="268274"/>
                  </a:cubicBezTo>
                  <a:close/>
                </a:path>
              </a:pathLst>
            </a:custGeom>
            <a:solidFill>
              <a:schemeClr val="accent6">
                <a:lumMod val="40000"/>
                <a:lumOff val="60000"/>
              </a:schemeClr>
            </a:solidFill>
            <a:ln w="25511" cap="flat">
              <a:noFill/>
              <a:prstDash val="solid"/>
              <a:miter/>
            </a:ln>
          </p:spPr>
          <p:txBody>
            <a:bodyPr rtlCol="0" anchor="ctr"/>
            <a:lstStyle/>
            <a:p>
              <a:endParaRPr lang="en-US" sz="2489"/>
            </a:p>
          </p:txBody>
        </p:sp>
        <p:sp>
          <p:nvSpPr>
            <p:cNvPr id="44" name="Freeform: Shape 43">
              <a:extLst>
                <a:ext uri="{FF2B5EF4-FFF2-40B4-BE49-F238E27FC236}">
                  <a16:creationId xmlns:a16="http://schemas.microsoft.com/office/drawing/2014/main" id="{7CFE99AA-B175-423F-B169-23AD9531C12F}"/>
                </a:ext>
              </a:extLst>
            </p:cNvPr>
            <p:cNvSpPr/>
            <p:nvPr/>
          </p:nvSpPr>
          <p:spPr>
            <a:xfrm>
              <a:off x="7426234" y="2194196"/>
              <a:ext cx="536547" cy="536547"/>
            </a:xfrm>
            <a:custGeom>
              <a:avLst/>
              <a:gdLst>
                <a:gd name="connsiteX0" fmla="*/ 536547 w 536547"/>
                <a:gd name="connsiteY0" fmla="*/ 268274 h 536547"/>
                <a:gd name="connsiteX1" fmla="*/ 268274 w 536547"/>
                <a:gd name="connsiteY1" fmla="*/ 536548 h 536547"/>
                <a:gd name="connsiteX2" fmla="*/ 0 w 536547"/>
                <a:gd name="connsiteY2" fmla="*/ 268274 h 536547"/>
                <a:gd name="connsiteX3" fmla="*/ 268274 w 536547"/>
                <a:gd name="connsiteY3" fmla="*/ 0 h 536547"/>
                <a:gd name="connsiteX4" fmla="*/ 536547 w 536547"/>
                <a:gd name="connsiteY4" fmla="*/ 268274 h 53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547" h="536547">
                  <a:moveTo>
                    <a:pt x="536547" y="268274"/>
                  </a:moveTo>
                  <a:cubicBezTo>
                    <a:pt x="536547" y="416437"/>
                    <a:pt x="416437" y="536548"/>
                    <a:pt x="268274" y="536548"/>
                  </a:cubicBezTo>
                  <a:cubicBezTo>
                    <a:pt x="120110" y="536548"/>
                    <a:pt x="0" y="416437"/>
                    <a:pt x="0" y="268274"/>
                  </a:cubicBezTo>
                  <a:cubicBezTo>
                    <a:pt x="0" y="120110"/>
                    <a:pt x="120110" y="0"/>
                    <a:pt x="268274" y="0"/>
                  </a:cubicBezTo>
                  <a:cubicBezTo>
                    <a:pt x="416437" y="0"/>
                    <a:pt x="536547" y="120110"/>
                    <a:pt x="536547" y="268274"/>
                  </a:cubicBezTo>
                  <a:close/>
                </a:path>
              </a:pathLst>
            </a:custGeom>
            <a:solidFill>
              <a:schemeClr val="accent6">
                <a:lumMod val="40000"/>
                <a:lumOff val="60000"/>
              </a:schemeClr>
            </a:solidFill>
            <a:ln w="25511" cap="flat">
              <a:noFill/>
              <a:prstDash val="solid"/>
              <a:miter/>
            </a:ln>
          </p:spPr>
          <p:txBody>
            <a:bodyPr rtlCol="0" anchor="ctr"/>
            <a:lstStyle/>
            <a:p>
              <a:endParaRPr lang="en-US" sz="2489"/>
            </a:p>
          </p:txBody>
        </p:sp>
        <p:sp>
          <p:nvSpPr>
            <p:cNvPr id="45" name="Freeform: Shape 44">
              <a:extLst>
                <a:ext uri="{FF2B5EF4-FFF2-40B4-BE49-F238E27FC236}">
                  <a16:creationId xmlns:a16="http://schemas.microsoft.com/office/drawing/2014/main" id="{1C5D4CC6-8144-40A9-8193-A57E4BD13008}"/>
                </a:ext>
              </a:extLst>
            </p:cNvPr>
            <p:cNvSpPr/>
            <p:nvPr/>
          </p:nvSpPr>
          <p:spPr>
            <a:xfrm>
              <a:off x="6480889" y="2827833"/>
              <a:ext cx="1170184" cy="574872"/>
            </a:xfrm>
            <a:custGeom>
              <a:avLst/>
              <a:gdLst>
                <a:gd name="connsiteX0" fmla="*/ 0 w 1170184"/>
                <a:gd name="connsiteY0" fmla="*/ 574873 h 574872"/>
                <a:gd name="connsiteX1" fmla="*/ 585092 w 1170184"/>
                <a:gd name="connsiteY1" fmla="*/ 0 h 574872"/>
                <a:gd name="connsiteX2" fmla="*/ 1170185 w 1170184"/>
                <a:gd name="connsiteY2" fmla="*/ 574873 h 574872"/>
                <a:gd name="connsiteX3" fmla="*/ 0 w 1170184"/>
                <a:gd name="connsiteY3" fmla="*/ 574873 h 574872"/>
              </a:gdLst>
              <a:ahLst/>
              <a:cxnLst>
                <a:cxn ang="0">
                  <a:pos x="connsiteX0" y="connsiteY0"/>
                </a:cxn>
                <a:cxn ang="0">
                  <a:pos x="connsiteX1" y="connsiteY1"/>
                </a:cxn>
                <a:cxn ang="0">
                  <a:pos x="connsiteX2" y="connsiteY2"/>
                </a:cxn>
                <a:cxn ang="0">
                  <a:pos x="connsiteX3" y="connsiteY3"/>
                </a:cxn>
              </a:cxnLst>
              <a:rect l="l" t="t" r="r" b="b"/>
              <a:pathLst>
                <a:path w="1170184" h="574872">
                  <a:moveTo>
                    <a:pt x="0" y="574873"/>
                  </a:moveTo>
                  <a:cubicBezTo>
                    <a:pt x="0" y="258054"/>
                    <a:pt x="263164" y="0"/>
                    <a:pt x="585092" y="0"/>
                  </a:cubicBezTo>
                  <a:cubicBezTo>
                    <a:pt x="907021" y="0"/>
                    <a:pt x="1170185" y="258054"/>
                    <a:pt x="1170185" y="574873"/>
                  </a:cubicBezTo>
                  <a:lnTo>
                    <a:pt x="0" y="574873"/>
                  </a:lnTo>
                  <a:close/>
                </a:path>
              </a:pathLst>
            </a:custGeom>
            <a:solidFill>
              <a:srgbClr val="F26240"/>
            </a:solidFill>
            <a:ln w="25511" cap="flat">
              <a:noFill/>
              <a:prstDash val="solid"/>
              <a:miter/>
            </a:ln>
          </p:spPr>
          <p:txBody>
            <a:bodyPr rtlCol="0" anchor="ctr"/>
            <a:lstStyle/>
            <a:p>
              <a:endParaRPr lang="en-US" sz="2489"/>
            </a:p>
          </p:txBody>
        </p:sp>
        <p:grpSp>
          <p:nvGrpSpPr>
            <p:cNvPr id="46" name="Graphic 26">
              <a:extLst>
                <a:ext uri="{FF2B5EF4-FFF2-40B4-BE49-F238E27FC236}">
                  <a16:creationId xmlns:a16="http://schemas.microsoft.com/office/drawing/2014/main" id="{756F4EE0-67A5-42F9-BA5C-3FEFDAAA5DF9}"/>
                </a:ext>
              </a:extLst>
            </p:cNvPr>
            <p:cNvGrpSpPr/>
            <p:nvPr/>
          </p:nvGrpSpPr>
          <p:grpSpPr>
            <a:xfrm>
              <a:off x="5913681" y="2774178"/>
              <a:ext cx="2299489" cy="498222"/>
              <a:chOff x="5913681" y="2774178"/>
              <a:chExt cx="2299489" cy="498222"/>
            </a:xfrm>
            <a:solidFill>
              <a:srgbClr val="939598"/>
            </a:solidFill>
          </p:grpSpPr>
          <p:sp>
            <p:nvSpPr>
              <p:cNvPr id="48" name="Freeform: Shape 47">
                <a:extLst>
                  <a:ext uri="{FF2B5EF4-FFF2-40B4-BE49-F238E27FC236}">
                    <a16:creationId xmlns:a16="http://schemas.microsoft.com/office/drawing/2014/main" id="{CA833404-0E1C-4FDA-9011-9805ABEB6970}"/>
                  </a:ext>
                </a:extLst>
              </p:cNvPr>
              <p:cNvSpPr/>
              <p:nvPr/>
            </p:nvSpPr>
            <p:spPr>
              <a:xfrm>
                <a:off x="5913681" y="2774178"/>
                <a:ext cx="822706" cy="498222"/>
              </a:xfrm>
              <a:custGeom>
                <a:avLst/>
                <a:gdLst>
                  <a:gd name="connsiteX0" fmla="*/ 822706 w 822706"/>
                  <a:gd name="connsiteY0" fmla="*/ 99645 h 498222"/>
                  <a:gd name="connsiteX1" fmla="*/ 516108 w 822706"/>
                  <a:gd name="connsiteY1" fmla="*/ 0 h 498222"/>
                  <a:gd name="connsiteX2" fmla="*/ 0 w 822706"/>
                  <a:gd name="connsiteY2" fmla="*/ 498223 h 498222"/>
                  <a:gd name="connsiteX3" fmla="*/ 528883 w 822706"/>
                  <a:gd name="connsiteY3" fmla="*/ 498223 h 498222"/>
                  <a:gd name="connsiteX4" fmla="*/ 822706 w 822706"/>
                  <a:gd name="connsiteY4" fmla="*/ 99645 h 4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706" h="498222">
                    <a:moveTo>
                      <a:pt x="822706" y="99645"/>
                    </a:moveTo>
                    <a:cubicBezTo>
                      <a:pt x="738392" y="38325"/>
                      <a:pt x="631082" y="0"/>
                      <a:pt x="516108" y="0"/>
                    </a:cubicBezTo>
                    <a:cubicBezTo>
                      <a:pt x="229949" y="0"/>
                      <a:pt x="0" y="222284"/>
                      <a:pt x="0" y="498223"/>
                    </a:cubicBezTo>
                    <a:lnTo>
                      <a:pt x="528883" y="498223"/>
                    </a:lnTo>
                    <a:cubicBezTo>
                      <a:pt x="572317" y="329594"/>
                      <a:pt x="679627" y="186514"/>
                      <a:pt x="822706" y="99645"/>
                    </a:cubicBezTo>
                    <a:close/>
                  </a:path>
                </a:pathLst>
              </a:custGeom>
              <a:solidFill>
                <a:schemeClr val="accent6">
                  <a:lumMod val="60000"/>
                  <a:lumOff val="40000"/>
                </a:schemeClr>
              </a:solidFill>
              <a:ln w="25511" cap="flat">
                <a:noFill/>
                <a:prstDash val="solid"/>
                <a:miter/>
              </a:ln>
            </p:spPr>
            <p:txBody>
              <a:bodyPr rtlCol="0" anchor="ctr"/>
              <a:lstStyle/>
              <a:p>
                <a:endParaRPr lang="en-US" sz="2489"/>
              </a:p>
            </p:txBody>
          </p:sp>
          <p:sp>
            <p:nvSpPr>
              <p:cNvPr id="49" name="Freeform: Shape 48">
                <a:extLst>
                  <a:ext uri="{FF2B5EF4-FFF2-40B4-BE49-F238E27FC236}">
                    <a16:creationId xmlns:a16="http://schemas.microsoft.com/office/drawing/2014/main" id="{9CE95B51-26EF-48AD-A976-EB6EA637F00E}"/>
                  </a:ext>
                </a:extLst>
              </p:cNvPr>
              <p:cNvSpPr/>
              <p:nvPr/>
            </p:nvSpPr>
            <p:spPr>
              <a:xfrm>
                <a:off x="7387909" y="2774178"/>
                <a:ext cx="825261" cy="498222"/>
              </a:xfrm>
              <a:custGeom>
                <a:avLst/>
                <a:gdLst>
                  <a:gd name="connsiteX0" fmla="*/ 293824 w 825261"/>
                  <a:gd name="connsiteY0" fmla="*/ 498223 h 498222"/>
                  <a:gd name="connsiteX1" fmla="*/ 825261 w 825261"/>
                  <a:gd name="connsiteY1" fmla="*/ 498223 h 498222"/>
                  <a:gd name="connsiteX2" fmla="*/ 309154 w 825261"/>
                  <a:gd name="connsiteY2" fmla="*/ 0 h 498222"/>
                  <a:gd name="connsiteX3" fmla="*/ 0 w 825261"/>
                  <a:gd name="connsiteY3" fmla="*/ 99645 h 498222"/>
                  <a:gd name="connsiteX4" fmla="*/ 293824 w 825261"/>
                  <a:gd name="connsiteY4" fmla="*/ 498223 h 4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61" h="498222">
                    <a:moveTo>
                      <a:pt x="293824" y="498223"/>
                    </a:moveTo>
                    <a:lnTo>
                      <a:pt x="825261" y="498223"/>
                    </a:lnTo>
                    <a:cubicBezTo>
                      <a:pt x="825261" y="222284"/>
                      <a:pt x="595312" y="0"/>
                      <a:pt x="309154" y="0"/>
                    </a:cubicBezTo>
                    <a:cubicBezTo>
                      <a:pt x="191624" y="0"/>
                      <a:pt x="86870" y="38325"/>
                      <a:pt x="0" y="99645"/>
                    </a:cubicBezTo>
                    <a:cubicBezTo>
                      <a:pt x="143079" y="186514"/>
                      <a:pt x="250389" y="329594"/>
                      <a:pt x="293824" y="498223"/>
                    </a:cubicBezTo>
                    <a:close/>
                  </a:path>
                </a:pathLst>
              </a:custGeom>
              <a:solidFill>
                <a:schemeClr val="accent6">
                  <a:lumMod val="60000"/>
                  <a:lumOff val="40000"/>
                </a:schemeClr>
              </a:solidFill>
              <a:ln w="25511" cap="flat">
                <a:noFill/>
                <a:prstDash val="solid"/>
                <a:miter/>
              </a:ln>
            </p:spPr>
            <p:txBody>
              <a:bodyPr rtlCol="0" anchor="ctr"/>
              <a:lstStyle/>
              <a:p>
                <a:endParaRPr lang="en-US" sz="2489"/>
              </a:p>
            </p:txBody>
          </p:sp>
        </p:grpSp>
        <p:sp>
          <p:nvSpPr>
            <p:cNvPr id="47" name="Freeform: Shape 46">
              <a:extLst>
                <a:ext uri="{FF2B5EF4-FFF2-40B4-BE49-F238E27FC236}">
                  <a16:creationId xmlns:a16="http://schemas.microsoft.com/office/drawing/2014/main" id="{0201BE44-B8A0-4535-A2CC-E70803A13349}"/>
                </a:ext>
              </a:extLst>
            </p:cNvPr>
            <p:cNvSpPr/>
            <p:nvPr/>
          </p:nvSpPr>
          <p:spPr>
            <a:xfrm>
              <a:off x="7040431" y="783842"/>
              <a:ext cx="53654" cy="1366918"/>
            </a:xfrm>
            <a:custGeom>
              <a:avLst/>
              <a:gdLst>
                <a:gd name="connsiteX0" fmla="*/ 0 w 53654"/>
                <a:gd name="connsiteY0" fmla="*/ 0 h 1366918"/>
                <a:gd name="connsiteX1" fmla="*/ 53655 w 53654"/>
                <a:gd name="connsiteY1" fmla="*/ 0 h 1366918"/>
                <a:gd name="connsiteX2" fmla="*/ 53655 w 53654"/>
                <a:gd name="connsiteY2" fmla="*/ 1366919 h 1366918"/>
                <a:gd name="connsiteX3" fmla="*/ 0 w 53654"/>
                <a:gd name="connsiteY3" fmla="*/ 1366919 h 1366918"/>
              </a:gdLst>
              <a:ahLst/>
              <a:cxnLst>
                <a:cxn ang="0">
                  <a:pos x="connsiteX0" y="connsiteY0"/>
                </a:cxn>
                <a:cxn ang="0">
                  <a:pos x="connsiteX1" y="connsiteY1"/>
                </a:cxn>
                <a:cxn ang="0">
                  <a:pos x="connsiteX2" y="connsiteY2"/>
                </a:cxn>
                <a:cxn ang="0">
                  <a:pos x="connsiteX3" y="connsiteY3"/>
                </a:cxn>
              </a:cxnLst>
              <a:rect l="l" t="t" r="r" b="b"/>
              <a:pathLst>
                <a:path w="53654" h="1366918">
                  <a:moveTo>
                    <a:pt x="0" y="0"/>
                  </a:moveTo>
                  <a:lnTo>
                    <a:pt x="53655" y="0"/>
                  </a:lnTo>
                  <a:lnTo>
                    <a:pt x="53655" y="1366919"/>
                  </a:lnTo>
                  <a:lnTo>
                    <a:pt x="0" y="1366919"/>
                  </a:lnTo>
                  <a:close/>
                </a:path>
              </a:pathLst>
            </a:custGeom>
            <a:solidFill>
              <a:schemeClr val="accent6">
                <a:lumMod val="60000"/>
                <a:lumOff val="40000"/>
              </a:schemeClr>
            </a:solidFill>
            <a:ln w="25511" cap="flat">
              <a:noFill/>
              <a:prstDash val="solid"/>
              <a:miter/>
            </a:ln>
          </p:spPr>
          <p:txBody>
            <a:bodyPr rtlCol="0" anchor="ctr"/>
            <a:lstStyle/>
            <a:p>
              <a:endParaRPr lang="en-US" sz="2489"/>
            </a:p>
          </p:txBody>
        </p:sp>
      </p:grpSp>
    </p:spTree>
    <p:extLst>
      <p:ext uri="{BB962C8B-B14F-4D97-AF65-F5344CB8AC3E}">
        <p14:creationId xmlns:p14="http://schemas.microsoft.com/office/powerpoint/2010/main" val="8237023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3_Section Header">
    <p:bg bwMode="gray">
      <p:bgPr>
        <a:solidFill>
          <a:schemeClr val="tx1">
            <a:lumMod val="50000"/>
            <a:alpha val="9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48642" y="330201"/>
            <a:ext cx="7623533" cy="3836679"/>
          </a:xfrm>
        </p:spPr>
        <p:txBody>
          <a:bodyPr anchor="b"/>
          <a:lstStyle>
            <a:lvl1pPr algn="l">
              <a:lnSpc>
                <a:spcPct val="90000"/>
              </a:lnSpc>
              <a:defRPr sz="5867" b="0" cap="none">
                <a:solidFill>
                  <a:schemeClr val="bg1">
                    <a:lumMod val="7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bg1"/>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4" y="4247532"/>
            <a:ext cx="8745413" cy="1121133"/>
          </a:xfrm>
        </p:spPr>
        <p:txBody>
          <a:bodyPr>
            <a:noAutofit/>
          </a:bodyPr>
          <a:lstStyle>
            <a:lvl1pPr>
              <a:lnSpc>
                <a:spcPct val="100000"/>
              </a:lnSpc>
              <a:spcBef>
                <a:spcPts val="1600"/>
              </a:spcBef>
              <a:spcAft>
                <a:spcPts val="600"/>
              </a:spcAft>
              <a:defRPr sz="2667" b="1">
                <a:solidFill>
                  <a:schemeClr val="bg1"/>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sp>
        <p:nvSpPr>
          <p:cNvPr id="8" name="Freeform: Shape 7">
            <a:extLst>
              <a:ext uri="{FF2B5EF4-FFF2-40B4-BE49-F238E27FC236}">
                <a16:creationId xmlns:a16="http://schemas.microsoft.com/office/drawing/2014/main" id="{DD804CA1-E0FF-41D6-9962-8BF6DE321EDA}"/>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37" name="TextBox 36">
            <a:extLst>
              <a:ext uri="{FF2B5EF4-FFF2-40B4-BE49-F238E27FC236}">
                <a16:creationId xmlns:a16="http://schemas.microsoft.com/office/drawing/2014/main" id="{11F7BF5F-D085-4145-A9C1-76F78D8D2980}"/>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grpSp>
        <p:nvGrpSpPr>
          <p:cNvPr id="38" name="Graphic 26">
            <a:extLst>
              <a:ext uri="{FF2B5EF4-FFF2-40B4-BE49-F238E27FC236}">
                <a16:creationId xmlns:a16="http://schemas.microsoft.com/office/drawing/2014/main" id="{48EFD060-9B68-4990-8381-EA46E09BA688}"/>
              </a:ext>
            </a:extLst>
          </p:cNvPr>
          <p:cNvGrpSpPr/>
          <p:nvPr userDrawn="1"/>
        </p:nvGrpSpPr>
        <p:grpSpPr>
          <a:xfrm>
            <a:off x="7271713" y="121921"/>
            <a:ext cx="4871511" cy="4564912"/>
            <a:chOff x="5453784" y="91441"/>
            <a:chExt cx="3653633" cy="3423684"/>
          </a:xfrm>
        </p:grpSpPr>
        <p:grpSp>
          <p:nvGrpSpPr>
            <p:cNvPr id="39" name="Graphic 26">
              <a:extLst>
                <a:ext uri="{FF2B5EF4-FFF2-40B4-BE49-F238E27FC236}">
                  <a16:creationId xmlns:a16="http://schemas.microsoft.com/office/drawing/2014/main" id="{93DEF226-7D4B-4D6C-82FC-D00F813160A7}"/>
                </a:ext>
              </a:extLst>
            </p:cNvPr>
            <p:cNvGrpSpPr/>
            <p:nvPr/>
          </p:nvGrpSpPr>
          <p:grpSpPr>
            <a:xfrm>
              <a:off x="6644408" y="215633"/>
              <a:ext cx="2291185" cy="1914688"/>
              <a:chOff x="6644408" y="215633"/>
              <a:chExt cx="2291185" cy="1914688"/>
            </a:xfrm>
            <a:solidFill>
              <a:schemeClr val="accent1"/>
            </a:solidFill>
          </p:grpSpPr>
          <p:sp>
            <p:nvSpPr>
              <p:cNvPr id="78" name="Freeform: Shape 77">
                <a:extLst>
                  <a:ext uri="{FF2B5EF4-FFF2-40B4-BE49-F238E27FC236}">
                    <a16:creationId xmlns:a16="http://schemas.microsoft.com/office/drawing/2014/main" id="{B072DF57-514D-4774-9970-6E11A32C9EF4}"/>
                  </a:ext>
                </a:extLst>
              </p:cNvPr>
              <p:cNvSpPr/>
              <p:nvPr/>
            </p:nvSpPr>
            <p:spPr>
              <a:xfrm>
                <a:off x="6644408" y="237075"/>
                <a:ext cx="189069" cy="206954"/>
              </a:xfrm>
              <a:custGeom>
                <a:avLst/>
                <a:gdLst>
                  <a:gd name="connsiteX0" fmla="*/ 43435 w 189069"/>
                  <a:gd name="connsiteY0" fmla="*/ 206954 h 206954"/>
                  <a:gd name="connsiteX1" fmla="*/ 0 w 189069"/>
                  <a:gd name="connsiteY1" fmla="*/ 33215 h 206954"/>
                  <a:gd name="connsiteX2" fmla="*/ 160964 w 189069"/>
                  <a:gd name="connsiteY2" fmla="*/ 0 h 206954"/>
                  <a:gd name="connsiteX3" fmla="*/ 189069 w 189069"/>
                  <a:gd name="connsiteY3" fmla="*/ 176294 h 206954"/>
                  <a:gd name="connsiteX4" fmla="*/ 43435 w 189069"/>
                  <a:gd name="connsiteY4" fmla="*/ 206954 h 20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69" h="206954">
                    <a:moveTo>
                      <a:pt x="43435" y="206954"/>
                    </a:moveTo>
                    <a:lnTo>
                      <a:pt x="0" y="33215"/>
                    </a:lnTo>
                    <a:cubicBezTo>
                      <a:pt x="53655" y="20440"/>
                      <a:pt x="107310" y="10220"/>
                      <a:pt x="160964" y="0"/>
                    </a:cubicBezTo>
                    <a:lnTo>
                      <a:pt x="189069" y="176294"/>
                    </a:lnTo>
                    <a:cubicBezTo>
                      <a:pt x="137969" y="186514"/>
                      <a:pt x="89425" y="194179"/>
                      <a:pt x="43435" y="206954"/>
                    </a:cubicBezTo>
                    <a:close/>
                  </a:path>
                </a:pathLst>
              </a:custGeom>
              <a:solidFill>
                <a:srgbClr val="F58765"/>
              </a:solidFill>
              <a:ln w="25511" cap="flat">
                <a:noFill/>
                <a:prstDash val="solid"/>
                <a:miter/>
              </a:ln>
            </p:spPr>
            <p:txBody>
              <a:bodyPr rtlCol="0" anchor="ctr"/>
              <a:lstStyle/>
              <a:p>
                <a:endParaRPr lang="en-US" sz="2489"/>
              </a:p>
            </p:txBody>
          </p:sp>
          <p:sp>
            <p:nvSpPr>
              <p:cNvPr id="79" name="Freeform: Shape 78">
                <a:extLst>
                  <a:ext uri="{FF2B5EF4-FFF2-40B4-BE49-F238E27FC236}">
                    <a16:creationId xmlns:a16="http://schemas.microsoft.com/office/drawing/2014/main" id="{E49A0A1F-3863-42C9-9F6E-AD1453F2CED8}"/>
                  </a:ext>
                </a:extLst>
              </p:cNvPr>
              <p:cNvSpPr/>
              <p:nvPr/>
            </p:nvSpPr>
            <p:spPr>
              <a:xfrm>
                <a:off x="8754828" y="1966802"/>
                <a:ext cx="180765" cy="163519"/>
              </a:xfrm>
              <a:custGeom>
                <a:avLst/>
                <a:gdLst>
                  <a:gd name="connsiteX0" fmla="*/ 0 w 180765"/>
                  <a:gd name="connsiteY0" fmla="*/ 155854 h 163519"/>
                  <a:gd name="connsiteX1" fmla="*/ 0 w 180765"/>
                  <a:gd name="connsiteY1" fmla="*/ 7665 h 163519"/>
                  <a:gd name="connsiteX2" fmla="*/ 178849 w 180765"/>
                  <a:gd name="connsiteY2" fmla="*/ 0 h 163519"/>
                  <a:gd name="connsiteX3" fmla="*/ 178849 w 180765"/>
                  <a:gd name="connsiteY3" fmla="*/ 163519 h 163519"/>
                  <a:gd name="connsiteX4" fmla="*/ 0 w 180765"/>
                  <a:gd name="connsiteY4" fmla="*/ 155854 h 163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65" h="163519">
                    <a:moveTo>
                      <a:pt x="0" y="155854"/>
                    </a:moveTo>
                    <a:cubicBezTo>
                      <a:pt x="2555" y="107309"/>
                      <a:pt x="2555" y="58765"/>
                      <a:pt x="0" y="7665"/>
                    </a:cubicBezTo>
                    <a:lnTo>
                      <a:pt x="178849" y="0"/>
                    </a:lnTo>
                    <a:cubicBezTo>
                      <a:pt x="181404" y="53655"/>
                      <a:pt x="181404" y="109864"/>
                      <a:pt x="178849" y="163519"/>
                    </a:cubicBezTo>
                    <a:lnTo>
                      <a:pt x="0" y="155854"/>
                    </a:lnTo>
                    <a:close/>
                  </a:path>
                </a:pathLst>
              </a:custGeom>
              <a:solidFill>
                <a:srgbClr val="F58765"/>
              </a:solidFill>
              <a:ln w="25511" cap="flat">
                <a:noFill/>
                <a:prstDash val="solid"/>
                <a:miter/>
              </a:ln>
            </p:spPr>
            <p:txBody>
              <a:bodyPr rtlCol="0" anchor="ctr"/>
              <a:lstStyle/>
              <a:p>
                <a:endParaRPr lang="en-US" sz="2489"/>
              </a:p>
            </p:txBody>
          </p:sp>
          <p:sp>
            <p:nvSpPr>
              <p:cNvPr id="80" name="Freeform: Shape 79">
                <a:extLst>
                  <a:ext uri="{FF2B5EF4-FFF2-40B4-BE49-F238E27FC236}">
                    <a16:creationId xmlns:a16="http://schemas.microsoft.com/office/drawing/2014/main" id="{E3846DAE-C1B0-41A1-B593-F9B0052AAEC4}"/>
                  </a:ext>
                </a:extLst>
              </p:cNvPr>
              <p:cNvSpPr/>
              <p:nvPr/>
            </p:nvSpPr>
            <p:spPr>
              <a:xfrm>
                <a:off x="8624524" y="1335720"/>
                <a:ext cx="219728" cy="206953"/>
              </a:xfrm>
              <a:custGeom>
                <a:avLst/>
                <a:gdLst>
                  <a:gd name="connsiteX0" fmla="*/ 51100 w 219728"/>
                  <a:gd name="connsiteY0" fmla="*/ 206954 h 206953"/>
                  <a:gd name="connsiteX1" fmla="*/ 0 w 219728"/>
                  <a:gd name="connsiteY1" fmla="*/ 68985 h 206953"/>
                  <a:gd name="connsiteX2" fmla="*/ 163519 w 219728"/>
                  <a:gd name="connsiteY2" fmla="*/ 0 h 206953"/>
                  <a:gd name="connsiteX3" fmla="*/ 219729 w 219728"/>
                  <a:gd name="connsiteY3" fmla="*/ 153299 h 206953"/>
                  <a:gd name="connsiteX4" fmla="*/ 51100 w 219728"/>
                  <a:gd name="connsiteY4" fmla="*/ 206954 h 206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728" h="206953">
                    <a:moveTo>
                      <a:pt x="51100" y="206954"/>
                    </a:moveTo>
                    <a:cubicBezTo>
                      <a:pt x="35770" y="160964"/>
                      <a:pt x="20440" y="114974"/>
                      <a:pt x="0" y="68985"/>
                    </a:cubicBezTo>
                    <a:lnTo>
                      <a:pt x="163519" y="0"/>
                    </a:lnTo>
                    <a:cubicBezTo>
                      <a:pt x="183959" y="51100"/>
                      <a:pt x="204399" y="102200"/>
                      <a:pt x="219729" y="153299"/>
                    </a:cubicBezTo>
                    <a:lnTo>
                      <a:pt x="51100" y="206954"/>
                    </a:lnTo>
                    <a:close/>
                  </a:path>
                </a:pathLst>
              </a:custGeom>
              <a:solidFill>
                <a:srgbClr val="A0A3A7"/>
              </a:solidFill>
              <a:ln w="25511" cap="flat">
                <a:noFill/>
                <a:prstDash val="solid"/>
                <a:miter/>
              </a:ln>
            </p:spPr>
            <p:txBody>
              <a:bodyPr rtlCol="0" anchor="ctr"/>
              <a:lstStyle/>
              <a:p>
                <a:endParaRPr lang="en-US" sz="2489"/>
              </a:p>
            </p:txBody>
          </p:sp>
          <p:sp>
            <p:nvSpPr>
              <p:cNvPr id="81" name="Freeform: Shape 80">
                <a:extLst>
                  <a:ext uri="{FF2B5EF4-FFF2-40B4-BE49-F238E27FC236}">
                    <a16:creationId xmlns:a16="http://schemas.microsoft.com/office/drawing/2014/main" id="{34396273-CF26-4D07-B073-BDD088845653}"/>
                  </a:ext>
                </a:extLst>
              </p:cNvPr>
              <p:cNvSpPr/>
              <p:nvPr/>
            </p:nvSpPr>
            <p:spPr>
              <a:xfrm>
                <a:off x="8305150" y="788952"/>
                <a:ext cx="237613" cy="235058"/>
              </a:xfrm>
              <a:custGeom>
                <a:avLst/>
                <a:gdLst>
                  <a:gd name="connsiteX0" fmla="*/ 97090 w 237613"/>
                  <a:gd name="connsiteY0" fmla="*/ 235059 h 235058"/>
                  <a:gd name="connsiteX1" fmla="*/ 0 w 237613"/>
                  <a:gd name="connsiteY1" fmla="*/ 122639 h 235058"/>
                  <a:gd name="connsiteX2" fmla="*/ 130304 w 237613"/>
                  <a:gd name="connsiteY2" fmla="*/ 0 h 235058"/>
                  <a:gd name="connsiteX3" fmla="*/ 237614 w 237613"/>
                  <a:gd name="connsiteY3" fmla="*/ 122639 h 235058"/>
                  <a:gd name="connsiteX4" fmla="*/ 97090 w 237613"/>
                  <a:gd name="connsiteY4" fmla="*/ 235059 h 235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13" h="235058">
                    <a:moveTo>
                      <a:pt x="97090" y="235059"/>
                    </a:moveTo>
                    <a:cubicBezTo>
                      <a:pt x="66430" y="196734"/>
                      <a:pt x="35770" y="158409"/>
                      <a:pt x="0" y="122639"/>
                    </a:cubicBezTo>
                    <a:lnTo>
                      <a:pt x="130304" y="0"/>
                    </a:lnTo>
                    <a:cubicBezTo>
                      <a:pt x="168629" y="38325"/>
                      <a:pt x="204399" y="81760"/>
                      <a:pt x="237614" y="122639"/>
                    </a:cubicBezTo>
                    <a:lnTo>
                      <a:pt x="97090" y="235059"/>
                    </a:lnTo>
                    <a:close/>
                  </a:path>
                </a:pathLst>
              </a:custGeom>
              <a:solidFill>
                <a:srgbClr val="A0A3A7"/>
              </a:solidFill>
              <a:ln w="25511" cap="flat">
                <a:noFill/>
                <a:prstDash val="solid"/>
                <a:miter/>
              </a:ln>
            </p:spPr>
            <p:txBody>
              <a:bodyPr rtlCol="0" anchor="ctr"/>
              <a:lstStyle/>
              <a:p>
                <a:endParaRPr lang="en-US" sz="2489"/>
              </a:p>
            </p:txBody>
          </p:sp>
          <p:sp>
            <p:nvSpPr>
              <p:cNvPr id="82" name="Freeform: Shape 81">
                <a:extLst>
                  <a:ext uri="{FF2B5EF4-FFF2-40B4-BE49-F238E27FC236}">
                    <a16:creationId xmlns:a16="http://schemas.microsoft.com/office/drawing/2014/main" id="{F82176CC-91B3-4FAA-81DA-90A049AB8991}"/>
                  </a:ext>
                </a:extLst>
              </p:cNvPr>
              <p:cNvSpPr/>
              <p:nvPr/>
            </p:nvSpPr>
            <p:spPr>
              <a:xfrm>
                <a:off x="7270380" y="226855"/>
                <a:ext cx="178849" cy="196734"/>
              </a:xfrm>
              <a:custGeom>
                <a:avLst/>
                <a:gdLst>
                  <a:gd name="connsiteX0" fmla="*/ 0 w 178849"/>
                  <a:gd name="connsiteY0" fmla="*/ 176294 h 196734"/>
                  <a:gd name="connsiteX1" fmla="*/ 17885 w 178849"/>
                  <a:gd name="connsiteY1" fmla="*/ 0 h 196734"/>
                  <a:gd name="connsiteX2" fmla="*/ 178849 w 178849"/>
                  <a:gd name="connsiteY2" fmla="*/ 22995 h 196734"/>
                  <a:gd name="connsiteX3" fmla="*/ 145634 w 178849"/>
                  <a:gd name="connsiteY3" fmla="*/ 196734 h 196734"/>
                  <a:gd name="connsiteX4" fmla="*/ 0 w 178849"/>
                  <a:gd name="connsiteY4" fmla="*/ 176294 h 19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49" h="196734">
                    <a:moveTo>
                      <a:pt x="0" y="176294"/>
                    </a:moveTo>
                    <a:lnTo>
                      <a:pt x="17885" y="0"/>
                    </a:lnTo>
                    <a:cubicBezTo>
                      <a:pt x="71540" y="5110"/>
                      <a:pt x="125194" y="12775"/>
                      <a:pt x="178849" y="22995"/>
                    </a:cubicBezTo>
                    <a:lnTo>
                      <a:pt x="145634" y="196734"/>
                    </a:lnTo>
                    <a:cubicBezTo>
                      <a:pt x="97090" y="189069"/>
                      <a:pt x="48545" y="181404"/>
                      <a:pt x="0" y="176294"/>
                    </a:cubicBezTo>
                    <a:close/>
                  </a:path>
                </a:pathLst>
              </a:custGeom>
              <a:solidFill>
                <a:srgbClr val="A0A3A7"/>
              </a:solidFill>
              <a:ln w="25511" cap="flat">
                <a:noFill/>
                <a:prstDash val="solid"/>
                <a:miter/>
              </a:ln>
            </p:spPr>
            <p:txBody>
              <a:bodyPr rtlCol="0" anchor="ctr"/>
              <a:lstStyle/>
              <a:p>
                <a:endParaRPr lang="en-US" sz="2489"/>
              </a:p>
            </p:txBody>
          </p:sp>
          <p:sp>
            <p:nvSpPr>
              <p:cNvPr id="83" name="Freeform: Shape 82">
                <a:extLst>
                  <a:ext uri="{FF2B5EF4-FFF2-40B4-BE49-F238E27FC236}">
                    <a16:creationId xmlns:a16="http://schemas.microsoft.com/office/drawing/2014/main" id="{A6D3EA2F-DCBD-4ABC-93D6-F1A63A631B3D}"/>
                  </a:ext>
                </a:extLst>
              </p:cNvPr>
              <p:cNvSpPr/>
              <p:nvPr/>
            </p:nvSpPr>
            <p:spPr>
              <a:xfrm>
                <a:off x="7832477" y="400594"/>
                <a:ext cx="222284" cy="232503"/>
              </a:xfrm>
              <a:custGeom>
                <a:avLst/>
                <a:gdLst>
                  <a:gd name="connsiteX0" fmla="*/ 130304 w 222284"/>
                  <a:gd name="connsiteY0" fmla="*/ 232504 h 232503"/>
                  <a:gd name="connsiteX1" fmla="*/ 0 w 222284"/>
                  <a:gd name="connsiteY1" fmla="*/ 160964 h 232503"/>
                  <a:gd name="connsiteX2" fmla="*/ 79205 w 222284"/>
                  <a:gd name="connsiteY2" fmla="*/ 0 h 232503"/>
                  <a:gd name="connsiteX3" fmla="*/ 222284 w 222284"/>
                  <a:gd name="connsiteY3" fmla="*/ 79205 h 232503"/>
                  <a:gd name="connsiteX4" fmla="*/ 130304 w 222284"/>
                  <a:gd name="connsiteY4" fmla="*/ 232504 h 232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84" h="232503">
                    <a:moveTo>
                      <a:pt x="130304" y="232504"/>
                    </a:moveTo>
                    <a:cubicBezTo>
                      <a:pt x="89425" y="206954"/>
                      <a:pt x="45990" y="183959"/>
                      <a:pt x="0" y="160964"/>
                    </a:cubicBezTo>
                    <a:lnTo>
                      <a:pt x="79205" y="0"/>
                    </a:lnTo>
                    <a:cubicBezTo>
                      <a:pt x="127749" y="22995"/>
                      <a:pt x="176294" y="51100"/>
                      <a:pt x="222284" y="79205"/>
                    </a:cubicBezTo>
                    <a:lnTo>
                      <a:pt x="130304" y="232504"/>
                    </a:lnTo>
                    <a:close/>
                  </a:path>
                </a:pathLst>
              </a:custGeom>
              <a:solidFill>
                <a:srgbClr val="A0A3A7"/>
              </a:solidFill>
              <a:ln w="25511" cap="flat">
                <a:noFill/>
                <a:prstDash val="solid"/>
                <a:miter/>
              </a:ln>
            </p:spPr>
            <p:txBody>
              <a:bodyPr rtlCol="0" anchor="ctr"/>
              <a:lstStyle/>
              <a:p>
                <a:endParaRPr lang="en-US" sz="2489"/>
              </a:p>
            </p:txBody>
          </p:sp>
          <p:sp>
            <p:nvSpPr>
              <p:cNvPr id="84" name="Freeform: Shape 83">
                <a:extLst>
                  <a:ext uri="{FF2B5EF4-FFF2-40B4-BE49-F238E27FC236}">
                    <a16:creationId xmlns:a16="http://schemas.microsoft.com/office/drawing/2014/main" id="{C8EFC192-25EA-485D-B117-2A1E79150C4A}"/>
                  </a:ext>
                </a:extLst>
              </p:cNvPr>
              <p:cNvSpPr/>
              <p:nvPr/>
            </p:nvSpPr>
            <p:spPr>
              <a:xfrm>
                <a:off x="7929567" y="809392"/>
                <a:ext cx="196734" cy="196734"/>
              </a:xfrm>
              <a:custGeom>
                <a:avLst/>
                <a:gdLst>
                  <a:gd name="connsiteX0" fmla="*/ 97089 w 196734"/>
                  <a:gd name="connsiteY0" fmla="*/ 196734 h 196734"/>
                  <a:gd name="connsiteX1" fmla="*/ 0 w 196734"/>
                  <a:gd name="connsiteY1" fmla="*/ 120084 h 196734"/>
                  <a:gd name="connsiteX2" fmla="*/ 89425 w 196734"/>
                  <a:gd name="connsiteY2" fmla="*/ 0 h 196734"/>
                  <a:gd name="connsiteX3" fmla="*/ 196734 w 196734"/>
                  <a:gd name="connsiteY3" fmla="*/ 86870 h 196734"/>
                  <a:gd name="connsiteX4" fmla="*/ 97089 w 196734"/>
                  <a:gd name="connsiteY4" fmla="*/ 196734 h 196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734" h="196734">
                    <a:moveTo>
                      <a:pt x="97089" y="196734"/>
                    </a:moveTo>
                    <a:cubicBezTo>
                      <a:pt x="66430" y="168629"/>
                      <a:pt x="33215" y="143079"/>
                      <a:pt x="0" y="120084"/>
                    </a:cubicBezTo>
                    <a:lnTo>
                      <a:pt x="89425" y="0"/>
                    </a:lnTo>
                    <a:cubicBezTo>
                      <a:pt x="125194" y="28105"/>
                      <a:pt x="160964" y="56210"/>
                      <a:pt x="196734" y="86870"/>
                    </a:cubicBezTo>
                    <a:lnTo>
                      <a:pt x="97089" y="196734"/>
                    </a:lnTo>
                    <a:close/>
                  </a:path>
                </a:pathLst>
              </a:custGeom>
              <a:solidFill>
                <a:srgbClr val="F58765"/>
              </a:solidFill>
              <a:ln w="25511" cap="flat">
                <a:noFill/>
                <a:prstDash val="solid"/>
                <a:miter/>
              </a:ln>
            </p:spPr>
            <p:txBody>
              <a:bodyPr rtlCol="0" anchor="ctr"/>
              <a:lstStyle/>
              <a:p>
                <a:endParaRPr lang="en-US" sz="2489"/>
              </a:p>
            </p:txBody>
          </p:sp>
          <p:sp>
            <p:nvSpPr>
              <p:cNvPr id="85" name="Freeform: Shape 84">
                <a:extLst>
                  <a:ext uri="{FF2B5EF4-FFF2-40B4-BE49-F238E27FC236}">
                    <a16:creationId xmlns:a16="http://schemas.microsoft.com/office/drawing/2014/main" id="{02929437-D6B6-4653-AF2D-4A2FDDCFCD85}"/>
                  </a:ext>
                </a:extLst>
              </p:cNvPr>
              <p:cNvSpPr/>
              <p:nvPr/>
            </p:nvSpPr>
            <p:spPr>
              <a:xfrm>
                <a:off x="6713393" y="525788"/>
                <a:ext cx="158409" cy="173739"/>
              </a:xfrm>
              <a:custGeom>
                <a:avLst/>
                <a:gdLst>
                  <a:gd name="connsiteX0" fmla="*/ 35770 w 158409"/>
                  <a:gd name="connsiteY0" fmla="*/ 173739 h 173739"/>
                  <a:gd name="connsiteX1" fmla="*/ 0 w 158409"/>
                  <a:gd name="connsiteY1" fmla="*/ 28105 h 173739"/>
                  <a:gd name="connsiteX2" fmla="*/ 135414 w 158409"/>
                  <a:gd name="connsiteY2" fmla="*/ 0 h 173739"/>
                  <a:gd name="connsiteX3" fmla="*/ 158409 w 158409"/>
                  <a:gd name="connsiteY3" fmla="*/ 148189 h 173739"/>
                  <a:gd name="connsiteX4" fmla="*/ 35770 w 158409"/>
                  <a:gd name="connsiteY4" fmla="*/ 173739 h 173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09" h="173739">
                    <a:moveTo>
                      <a:pt x="35770" y="173739"/>
                    </a:moveTo>
                    <a:lnTo>
                      <a:pt x="0" y="28105"/>
                    </a:lnTo>
                    <a:cubicBezTo>
                      <a:pt x="43435" y="17885"/>
                      <a:pt x="89425" y="7665"/>
                      <a:pt x="135414" y="0"/>
                    </a:cubicBezTo>
                    <a:lnTo>
                      <a:pt x="158409" y="148189"/>
                    </a:lnTo>
                    <a:cubicBezTo>
                      <a:pt x="117530" y="155854"/>
                      <a:pt x="76650" y="163519"/>
                      <a:pt x="35770" y="173739"/>
                    </a:cubicBezTo>
                    <a:close/>
                  </a:path>
                </a:pathLst>
              </a:custGeom>
              <a:solidFill>
                <a:srgbClr val="A0A3A7"/>
              </a:solidFill>
              <a:ln w="25511" cap="flat">
                <a:noFill/>
                <a:prstDash val="solid"/>
                <a:miter/>
              </a:ln>
            </p:spPr>
            <p:txBody>
              <a:bodyPr rtlCol="0" anchor="ctr"/>
              <a:lstStyle/>
              <a:p>
                <a:endParaRPr lang="en-US" sz="2489"/>
              </a:p>
            </p:txBody>
          </p:sp>
          <p:sp>
            <p:nvSpPr>
              <p:cNvPr id="86" name="Freeform: Shape 85">
                <a:extLst>
                  <a:ext uri="{FF2B5EF4-FFF2-40B4-BE49-F238E27FC236}">
                    <a16:creationId xmlns:a16="http://schemas.microsoft.com/office/drawing/2014/main" id="{BB50EFDE-E145-4634-9959-3DD072511C1F}"/>
                  </a:ext>
                </a:extLst>
              </p:cNvPr>
              <p:cNvSpPr/>
              <p:nvPr/>
            </p:nvSpPr>
            <p:spPr>
              <a:xfrm>
                <a:off x="7244830" y="518124"/>
                <a:ext cx="150744" cy="168629"/>
              </a:xfrm>
              <a:custGeom>
                <a:avLst/>
                <a:gdLst>
                  <a:gd name="connsiteX0" fmla="*/ 0 w 150744"/>
                  <a:gd name="connsiteY0" fmla="*/ 148189 h 168629"/>
                  <a:gd name="connsiteX1" fmla="*/ 15330 w 150744"/>
                  <a:gd name="connsiteY1" fmla="*/ 0 h 168629"/>
                  <a:gd name="connsiteX2" fmla="*/ 150744 w 150744"/>
                  <a:gd name="connsiteY2" fmla="*/ 20440 h 168629"/>
                  <a:gd name="connsiteX3" fmla="*/ 122640 w 150744"/>
                  <a:gd name="connsiteY3" fmla="*/ 168629 h 168629"/>
                  <a:gd name="connsiteX4" fmla="*/ 0 w 150744"/>
                  <a:gd name="connsiteY4" fmla="*/ 148189 h 168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4" h="168629">
                    <a:moveTo>
                      <a:pt x="0" y="148189"/>
                    </a:moveTo>
                    <a:lnTo>
                      <a:pt x="15330" y="0"/>
                    </a:lnTo>
                    <a:cubicBezTo>
                      <a:pt x="61320" y="5110"/>
                      <a:pt x="107310" y="10220"/>
                      <a:pt x="150744" y="20440"/>
                    </a:cubicBezTo>
                    <a:lnTo>
                      <a:pt x="122640" y="168629"/>
                    </a:lnTo>
                    <a:cubicBezTo>
                      <a:pt x="81760" y="155854"/>
                      <a:pt x="40880" y="150744"/>
                      <a:pt x="0" y="148189"/>
                    </a:cubicBezTo>
                    <a:close/>
                  </a:path>
                </a:pathLst>
              </a:custGeom>
              <a:solidFill>
                <a:srgbClr val="F2613F"/>
              </a:solidFill>
              <a:ln w="25511" cap="flat">
                <a:noFill/>
                <a:prstDash val="solid"/>
                <a:miter/>
              </a:ln>
            </p:spPr>
            <p:txBody>
              <a:bodyPr rtlCol="0" anchor="ctr"/>
              <a:lstStyle/>
              <a:p>
                <a:endParaRPr lang="en-US" sz="2489"/>
              </a:p>
            </p:txBody>
          </p:sp>
          <p:sp>
            <p:nvSpPr>
              <p:cNvPr id="87" name="Freeform: Shape 86">
                <a:extLst>
                  <a:ext uri="{FF2B5EF4-FFF2-40B4-BE49-F238E27FC236}">
                    <a16:creationId xmlns:a16="http://schemas.microsoft.com/office/drawing/2014/main" id="{EA2BB404-D89F-44C6-B4C1-BAC7B986032C}"/>
                  </a:ext>
                </a:extLst>
              </p:cNvPr>
              <p:cNvSpPr/>
              <p:nvPr/>
            </p:nvSpPr>
            <p:spPr>
              <a:xfrm>
                <a:off x="8458449" y="1706193"/>
                <a:ext cx="168629" cy="155854"/>
              </a:xfrm>
              <a:custGeom>
                <a:avLst/>
                <a:gdLst>
                  <a:gd name="connsiteX0" fmla="*/ 20440 w 168629"/>
                  <a:gd name="connsiteY0" fmla="*/ 155854 h 155854"/>
                  <a:gd name="connsiteX1" fmla="*/ 0 w 168629"/>
                  <a:gd name="connsiteY1" fmla="*/ 33215 h 155854"/>
                  <a:gd name="connsiteX2" fmla="*/ 145634 w 168629"/>
                  <a:gd name="connsiteY2" fmla="*/ 0 h 155854"/>
                  <a:gd name="connsiteX3" fmla="*/ 168629 w 168629"/>
                  <a:gd name="connsiteY3" fmla="*/ 135414 h 155854"/>
                  <a:gd name="connsiteX4" fmla="*/ 20440 w 168629"/>
                  <a:gd name="connsiteY4" fmla="*/ 155854 h 155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29" h="155854">
                    <a:moveTo>
                      <a:pt x="20440" y="155854"/>
                    </a:moveTo>
                    <a:cubicBezTo>
                      <a:pt x="15330" y="114974"/>
                      <a:pt x="7665" y="74095"/>
                      <a:pt x="0" y="33215"/>
                    </a:cubicBezTo>
                    <a:lnTo>
                      <a:pt x="145634" y="0"/>
                    </a:lnTo>
                    <a:cubicBezTo>
                      <a:pt x="155854" y="43435"/>
                      <a:pt x="163519" y="89424"/>
                      <a:pt x="168629" y="135414"/>
                    </a:cubicBezTo>
                    <a:lnTo>
                      <a:pt x="20440" y="155854"/>
                    </a:lnTo>
                    <a:close/>
                  </a:path>
                </a:pathLst>
              </a:custGeom>
              <a:solidFill>
                <a:srgbClr val="F2613F"/>
              </a:solidFill>
              <a:ln w="25511" cap="flat">
                <a:noFill/>
                <a:prstDash val="solid"/>
                <a:miter/>
              </a:ln>
            </p:spPr>
            <p:txBody>
              <a:bodyPr rtlCol="0" anchor="ctr"/>
              <a:lstStyle/>
              <a:p>
                <a:endParaRPr lang="en-US" sz="2489"/>
              </a:p>
            </p:txBody>
          </p:sp>
          <p:sp>
            <p:nvSpPr>
              <p:cNvPr id="88" name="Freeform: Shape 87">
                <a:extLst>
                  <a:ext uri="{FF2B5EF4-FFF2-40B4-BE49-F238E27FC236}">
                    <a16:creationId xmlns:a16="http://schemas.microsoft.com/office/drawing/2014/main" id="{05877B8D-A434-4816-82FA-F60FB6FAADA1}"/>
                  </a:ext>
                </a:extLst>
              </p:cNvPr>
              <p:cNvSpPr/>
              <p:nvPr/>
            </p:nvSpPr>
            <p:spPr>
              <a:xfrm>
                <a:off x="8491664" y="1982132"/>
                <a:ext cx="152660" cy="137969"/>
              </a:xfrm>
              <a:custGeom>
                <a:avLst/>
                <a:gdLst>
                  <a:gd name="connsiteX0" fmla="*/ 0 w 152660"/>
                  <a:gd name="connsiteY0" fmla="*/ 127749 h 137969"/>
                  <a:gd name="connsiteX1" fmla="*/ 0 w 152660"/>
                  <a:gd name="connsiteY1" fmla="*/ 5110 h 137969"/>
                  <a:gd name="connsiteX2" fmla="*/ 150744 w 152660"/>
                  <a:gd name="connsiteY2" fmla="*/ 0 h 137969"/>
                  <a:gd name="connsiteX3" fmla="*/ 150744 w 152660"/>
                  <a:gd name="connsiteY3" fmla="*/ 137969 h 137969"/>
                  <a:gd name="connsiteX4" fmla="*/ 0 w 152660"/>
                  <a:gd name="connsiteY4" fmla="*/ 127749 h 13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60" h="137969">
                    <a:moveTo>
                      <a:pt x="0" y="127749"/>
                    </a:moveTo>
                    <a:cubicBezTo>
                      <a:pt x="2555" y="86870"/>
                      <a:pt x="2555" y="45990"/>
                      <a:pt x="0" y="5110"/>
                    </a:cubicBezTo>
                    <a:lnTo>
                      <a:pt x="150744" y="0"/>
                    </a:lnTo>
                    <a:cubicBezTo>
                      <a:pt x="153299" y="45990"/>
                      <a:pt x="153299" y="91980"/>
                      <a:pt x="150744" y="137969"/>
                    </a:cubicBezTo>
                    <a:lnTo>
                      <a:pt x="0" y="127749"/>
                    </a:lnTo>
                    <a:close/>
                  </a:path>
                </a:pathLst>
              </a:custGeom>
              <a:solidFill>
                <a:srgbClr val="A0A3A7"/>
              </a:solidFill>
              <a:ln w="25511" cap="flat">
                <a:noFill/>
                <a:prstDash val="solid"/>
                <a:miter/>
              </a:ln>
            </p:spPr>
            <p:txBody>
              <a:bodyPr rtlCol="0" anchor="ctr"/>
              <a:lstStyle/>
              <a:p>
                <a:endParaRPr lang="en-US" sz="2489"/>
              </a:p>
            </p:txBody>
          </p:sp>
          <p:sp>
            <p:nvSpPr>
              <p:cNvPr id="89" name="Freeform: Shape 88">
                <a:extLst>
                  <a:ext uri="{FF2B5EF4-FFF2-40B4-BE49-F238E27FC236}">
                    <a16:creationId xmlns:a16="http://schemas.microsoft.com/office/drawing/2014/main" id="{BA54C14E-59FD-49C7-A9B7-6CBC68B36046}"/>
                  </a:ext>
                </a:extLst>
              </p:cNvPr>
              <p:cNvSpPr/>
              <p:nvPr/>
            </p:nvSpPr>
            <p:spPr>
              <a:xfrm>
                <a:off x="7720058" y="666313"/>
                <a:ext cx="186514" cy="194179"/>
              </a:xfrm>
              <a:custGeom>
                <a:avLst/>
                <a:gdLst>
                  <a:gd name="connsiteX0" fmla="*/ 107310 w 186514"/>
                  <a:gd name="connsiteY0" fmla="*/ 194179 h 194179"/>
                  <a:gd name="connsiteX1" fmla="*/ 0 w 186514"/>
                  <a:gd name="connsiteY1" fmla="*/ 135414 h 194179"/>
                  <a:gd name="connsiteX2" fmla="*/ 66430 w 186514"/>
                  <a:gd name="connsiteY2" fmla="*/ 0 h 194179"/>
                  <a:gd name="connsiteX3" fmla="*/ 186514 w 186514"/>
                  <a:gd name="connsiteY3" fmla="*/ 66430 h 194179"/>
                  <a:gd name="connsiteX4" fmla="*/ 107310 w 186514"/>
                  <a:gd name="connsiteY4" fmla="*/ 194179 h 194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14" h="194179">
                    <a:moveTo>
                      <a:pt x="107310" y="194179"/>
                    </a:moveTo>
                    <a:cubicBezTo>
                      <a:pt x="71540" y="173739"/>
                      <a:pt x="35770" y="153299"/>
                      <a:pt x="0" y="135414"/>
                    </a:cubicBezTo>
                    <a:lnTo>
                      <a:pt x="66430" y="0"/>
                    </a:lnTo>
                    <a:cubicBezTo>
                      <a:pt x="107310" y="20440"/>
                      <a:pt x="148189" y="43435"/>
                      <a:pt x="186514" y="66430"/>
                    </a:cubicBezTo>
                    <a:lnTo>
                      <a:pt x="107310" y="194179"/>
                    </a:lnTo>
                    <a:close/>
                  </a:path>
                </a:pathLst>
              </a:custGeom>
              <a:solidFill>
                <a:srgbClr val="F2613F"/>
              </a:solidFill>
              <a:ln w="25511" cap="flat">
                <a:noFill/>
                <a:prstDash val="solid"/>
                <a:miter/>
              </a:ln>
            </p:spPr>
            <p:txBody>
              <a:bodyPr rtlCol="0" anchor="ctr"/>
              <a:lstStyle/>
              <a:p>
                <a:endParaRPr lang="en-US" sz="2489"/>
              </a:p>
            </p:txBody>
          </p:sp>
          <p:sp>
            <p:nvSpPr>
              <p:cNvPr id="90" name="Freeform: Shape 89">
                <a:extLst>
                  <a:ext uri="{FF2B5EF4-FFF2-40B4-BE49-F238E27FC236}">
                    <a16:creationId xmlns:a16="http://schemas.microsoft.com/office/drawing/2014/main" id="{6262E82A-9651-4977-BFE6-EA1BB39B4A84}"/>
                  </a:ext>
                </a:extLst>
              </p:cNvPr>
              <p:cNvSpPr/>
              <p:nvPr/>
            </p:nvSpPr>
            <p:spPr>
              <a:xfrm>
                <a:off x="6984221" y="510459"/>
                <a:ext cx="1584092" cy="1111419"/>
              </a:xfrm>
              <a:custGeom>
                <a:avLst/>
                <a:gdLst>
                  <a:gd name="connsiteX0" fmla="*/ 1441013 w 1584092"/>
                  <a:gd name="connsiteY0" fmla="*/ 1111420 h 1111419"/>
                  <a:gd name="connsiteX1" fmla="*/ 1397578 w 1584092"/>
                  <a:gd name="connsiteY1" fmla="*/ 996445 h 1111419"/>
                  <a:gd name="connsiteX2" fmla="*/ 1535548 w 1584092"/>
                  <a:gd name="connsiteY2" fmla="*/ 937681 h 1111419"/>
                  <a:gd name="connsiteX3" fmla="*/ 1584093 w 1584092"/>
                  <a:gd name="connsiteY3" fmla="*/ 1065430 h 1111419"/>
                  <a:gd name="connsiteX4" fmla="*/ 1441013 w 1584092"/>
                  <a:gd name="connsiteY4" fmla="*/ 1111420 h 1111419"/>
                  <a:gd name="connsiteX5" fmla="*/ 1211064 w 1584092"/>
                  <a:gd name="connsiteY5" fmla="*/ 674517 h 1111419"/>
                  <a:gd name="connsiteX6" fmla="*/ 1129305 w 1584092"/>
                  <a:gd name="connsiteY6" fmla="*/ 579982 h 1111419"/>
                  <a:gd name="connsiteX7" fmla="*/ 1239169 w 1584092"/>
                  <a:gd name="connsiteY7" fmla="*/ 477783 h 1111419"/>
                  <a:gd name="connsiteX8" fmla="*/ 1328594 w 1584092"/>
                  <a:gd name="connsiteY8" fmla="*/ 582537 h 1111419"/>
                  <a:gd name="connsiteX9" fmla="*/ 1211064 w 1584092"/>
                  <a:gd name="connsiteY9" fmla="*/ 674517 h 1111419"/>
                  <a:gd name="connsiteX10" fmla="*/ 12775 w 1584092"/>
                  <a:gd name="connsiteY10" fmla="*/ 153299 h 1111419"/>
                  <a:gd name="connsiteX11" fmla="*/ 0 w 1584092"/>
                  <a:gd name="connsiteY11" fmla="*/ 5110 h 1111419"/>
                  <a:gd name="connsiteX12" fmla="*/ 137969 w 1584092"/>
                  <a:gd name="connsiteY12" fmla="*/ 0 h 1111419"/>
                  <a:gd name="connsiteX13" fmla="*/ 137969 w 1584092"/>
                  <a:gd name="connsiteY13" fmla="*/ 150744 h 1111419"/>
                  <a:gd name="connsiteX14" fmla="*/ 12775 w 1584092"/>
                  <a:gd name="connsiteY14" fmla="*/ 153299 h 111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84092" h="1111419">
                    <a:moveTo>
                      <a:pt x="1441013" y="1111420"/>
                    </a:moveTo>
                    <a:cubicBezTo>
                      <a:pt x="1428238" y="1073095"/>
                      <a:pt x="1415464" y="1032215"/>
                      <a:pt x="1397578" y="996445"/>
                    </a:cubicBezTo>
                    <a:lnTo>
                      <a:pt x="1535548" y="937681"/>
                    </a:lnTo>
                    <a:cubicBezTo>
                      <a:pt x="1553433" y="978560"/>
                      <a:pt x="1568763" y="1021995"/>
                      <a:pt x="1584093" y="1065430"/>
                    </a:cubicBezTo>
                    <a:lnTo>
                      <a:pt x="1441013" y="1111420"/>
                    </a:lnTo>
                    <a:close/>
                    <a:moveTo>
                      <a:pt x="1211064" y="674517"/>
                    </a:moveTo>
                    <a:cubicBezTo>
                      <a:pt x="1185515" y="641302"/>
                      <a:pt x="1157410" y="610642"/>
                      <a:pt x="1129305" y="579982"/>
                    </a:cubicBezTo>
                    <a:lnTo>
                      <a:pt x="1239169" y="477783"/>
                    </a:lnTo>
                    <a:cubicBezTo>
                      <a:pt x="1269829" y="510998"/>
                      <a:pt x="1300489" y="546767"/>
                      <a:pt x="1328594" y="582537"/>
                    </a:cubicBezTo>
                    <a:lnTo>
                      <a:pt x="1211064" y="674517"/>
                    </a:lnTo>
                    <a:close/>
                    <a:moveTo>
                      <a:pt x="12775" y="153299"/>
                    </a:moveTo>
                    <a:lnTo>
                      <a:pt x="0" y="5110"/>
                    </a:lnTo>
                    <a:cubicBezTo>
                      <a:pt x="45990" y="2555"/>
                      <a:pt x="91980" y="0"/>
                      <a:pt x="137969" y="0"/>
                    </a:cubicBezTo>
                    <a:lnTo>
                      <a:pt x="137969" y="150744"/>
                    </a:lnTo>
                    <a:cubicBezTo>
                      <a:pt x="94534" y="148189"/>
                      <a:pt x="53655" y="148189"/>
                      <a:pt x="12775" y="153299"/>
                    </a:cubicBezTo>
                    <a:close/>
                  </a:path>
                </a:pathLst>
              </a:custGeom>
              <a:solidFill>
                <a:srgbClr val="808285"/>
              </a:solidFill>
              <a:ln w="25511" cap="flat">
                <a:noFill/>
                <a:prstDash val="solid"/>
                <a:miter/>
              </a:ln>
            </p:spPr>
            <p:txBody>
              <a:bodyPr rtlCol="0" anchor="ctr"/>
              <a:lstStyle/>
              <a:p>
                <a:endParaRPr lang="en-US" sz="2489"/>
              </a:p>
            </p:txBody>
          </p:sp>
          <p:sp>
            <p:nvSpPr>
              <p:cNvPr id="91" name="Freeform: Shape 90">
                <a:extLst>
                  <a:ext uri="{FF2B5EF4-FFF2-40B4-BE49-F238E27FC236}">
                    <a16:creationId xmlns:a16="http://schemas.microsoft.com/office/drawing/2014/main" id="{1F5EA6E1-DD93-4EC0-8043-B1D2AC3746E0}"/>
                  </a:ext>
                </a:extLst>
              </p:cNvPr>
              <p:cNvSpPr/>
              <p:nvPr/>
            </p:nvSpPr>
            <p:spPr>
              <a:xfrm>
                <a:off x="6961226" y="215633"/>
                <a:ext cx="1954565" cy="1613199"/>
              </a:xfrm>
              <a:custGeom>
                <a:avLst/>
                <a:gdLst>
                  <a:gd name="connsiteX0" fmla="*/ 1778272 w 1954565"/>
                  <a:gd name="connsiteY0" fmla="*/ 1613200 h 1613199"/>
                  <a:gd name="connsiteX1" fmla="*/ 1752722 w 1954565"/>
                  <a:gd name="connsiteY1" fmla="*/ 1467566 h 1613199"/>
                  <a:gd name="connsiteX2" fmla="*/ 1926461 w 1954565"/>
                  <a:gd name="connsiteY2" fmla="*/ 1429241 h 1613199"/>
                  <a:gd name="connsiteX3" fmla="*/ 1954566 w 1954565"/>
                  <a:gd name="connsiteY3" fmla="*/ 1590205 h 1613199"/>
                  <a:gd name="connsiteX4" fmla="*/ 1778272 w 1954565"/>
                  <a:gd name="connsiteY4" fmla="*/ 1613200 h 1613199"/>
                  <a:gd name="connsiteX5" fmla="*/ 15330 w 1954565"/>
                  <a:gd name="connsiteY5" fmla="*/ 184961 h 1613199"/>
                  <a:gd name="connsiteX6" fmla="*/ 0 w 1954565"/>
                  <a:gd name="connsiteY6" fmla="*/ 6112 h 1613199"/>
                  <a:gd name="connsiteX7" fmla="*/ 163519 w 1954565"/>
                  <a:gd name="connsiteY7" fmla="*/ 1002 h 1613199"/>
                  <a:gd name="connsiteX8" fmla="*/ 160964 w 1954565"/>
                  <a:gd name="connsiteY8" fmla="*/ 179851 h 1613199"/>
                  <a:gd name="connsiteX9" fmla="*/ 15330 w 1954565"/>
                  <a:gd name="connsiteY9" fmla="*/ 184961 h 1613199"/>
                  <a:gd name="connsiteX10" fmla="*/ 1239169 w 1954565"/>
                  <a:gd name="connsiteY10" fmla="*/ 593760 h 1613199"/>
                  <a:gd name="connsiteX11" fmla="*/ 1124195 w 1954565"/>
                  <a:gd name="connsiteY11" fmla="*/ 501780 h 1613199"/>
                  <a:gd name="connsiteX12" fmla="*/ 1228949 w 1954565"/>
                  <a:gd name="connsiteY12" fmla="*/ 358701 h 1613199"/>
                  <a:gd name="connsiteX13" fmla="*/ 1356699 w 1954565"/>
                  <a:gd name="connsiteY13" fmla="*/ 460900 h 1613199"/>
                  <a:gd name="connsiteX14" fmla="*/ 1239169 w 1954565"/>
                  <a:gd name="connsiteY14" fmla="*/ 593760 h 161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4565" h="1613199">
                    <a:moveTo>
                      <a:pt x="1778272" y="1613200"/>
                    </a:moveTo>
                    <a:cubicBezTo>
                      <a:pt x="1773162" y="1564655"/>
                      <a:pt x="1762942" y="1516110"/>
                      <a:pt x="1752722" y="1467566"/>
                    </a:cubicBezTo>
                    <a:lnTo>
                      <a:pt x="1926461" y="1429241"/>
                    </a:lnTo>
                    <a:cubicBezTo>
                      <a:pt x="1939236" y="1482896"/>
                      <a:pt x="1946901" y="1536550"/>
                      <a:pt x="1954566" y="1590205"/>
                    </a:cubicBezTo>
                    <a:lnTo>
                      <a:pt x="1778272" y="1613200"/>
                    </a:lnTo>
                    <a:close/>
                    <a:moveTo>
                      <a:pt x="15330" y="184961"/>
                    </a:moveTo>
                    <a:lnTo>
                      <a:pt x="0" y="6112"/>
                    </a:lnTo>
                    <a:cubicBezTo>
                      <a:pt x="53655" y="1002"/>
                      <a:pt x="109864" y="-1553"/>
                      <a:pt x="163519" y="1002"/>
                    </a:cubicBezTo>
                    <a:lnTo>
                      <a:pt x="160964" y="179851"/>
                    </a:lnTo>
                    <a:cubicBezTo>
                      <a:pt x="112420" y="179851"/>
                      <a:pt x="63875" y="182406"/>
                      <a:pt x="15330" y="184961"/>
                    </a:cubicBezTo>
                    <a:close/>
                    <a:moveTo>
                      <a:pt x="1239169" y="593760"/>
                    </a:moveTo>
                    <a:cubicBezTo>
                      <a:pt x="1203399" y="560545"/>
                      <a:pt x="1165075" y="529885"/>
                      <a:pt x="1124195" y="501780"/>
                    </a:cubicBezTo>
                    <a:lnTo>
                      <a:pt x="1228949" y="358701"/>
                    </a:lnTo>
                    <a:cubicBezTo>
                      <a:pt x="1272384" y="391916"/>
                      <a:pt x="1315819" y="425130"/>
                      <a:pt x="1356699" y="460900"/>
                    </a:cubicBezTo>
                    <a:lnTo>
                      <a:pt x="1239169" y="593760"/>
                    </a:lnTo>
                    <a:close/>
                  </a:path>
                </a:pathLst>
              </a:custGeom>
              <a:solidFill>
                <a:srgbClr val="EE3124"/>
              </a:solidFill>
              <a:ln w="25511" cap="flat">
                <a:noFill/>
                <a:prstDash val="solid"/>
                <a:miter/>
              </a:ln>
            </p:spPr>
            <p:txBody>
              <a:bodyPr rtlCol="0" anchor="ctr"/>
              <a:lstStyle/>
              <a:p>
                <a:endParaRPr lang="en-US" sz="2489"/>
              </a:p>
            </p:txBody>
          </p:sp>
        </p:grpSp>
        <p:grpSp>
          <p:nvGrpSpPr>
            <p:cNvPr id="40" name="Graphic 26">
              <a:extLst>
                <a:ext uri="{FF2B5EF4-FFF2-40B4-BE49-F238E27FC236}">
                  <a16:creationId xmlns:a16="http://schemas.microsoft.com/office/drawing/2014/main" id="{6BBE4EEC-74FA-45FE-A7C9-506078A26004}"/>
                </a:ext>
              </a:extLst>
            </p:cNvPr>
            <p:cNvGrpSpPr/>
            <p:nvPr/>
          </p:nvGrpSpPr>
          <p:grpSpPr>
            <a:xfrm>
              <a:off x="5718509" y="750015"/>
              <a:ext cx="2685639" cy="2652690"/>
              <a:chOff x="5718509" y="750015"/>
              <a:chExt cx="2685639" cy="2652690"/>
            </a:xfrm>
            <a:solidFill>
              <a:schemeClr val="accent1"/>
            </a:solidFill>
          </p:grpSpPr>
          <p:grpSp>
            <p:nvGrpSpPr>
              <p:cNvPr id="41" name="Graphic 26">
                <a:extLst>
                  <a:ext uri="{FF2B5EF4-FFF2-40B4-BE49-F238E27FC236}">
                    <a16:creationId xmlns:a16="http://schemas.microsoft.com/office/drawing/2014/main" id="{BBC249E8-7BBD-4979-84E0-279F23F5A0D7}"/>
                  </a:ext>
                </a:extLst>
              </p:cNvPr>
              <p:cNvGrpSpPr/>
              <p:nvPr/>
            </p:nvGrpSpPr>
            <p:grpSpPr>
              <a:xfrm>
                <a:off x="5718509" y="750015"/>
                <a:ext cx="2685639" cy="2174907"/>
                <a:chOff x="5718509" y="750015"/>
                <a:chExt cx="2685639" cy="2174907"/>
              </a:xfrm>
              <a:solidFill>
                <a:srgbClr val="010101"/>
              </a:solidFill>
            </p:grpSpPr>
            <p:sp>
              <p:nvSpPr>
                <p:cNvPr id="50" name="Freeform: Shape 49">
                  <a:extLst>
                    <a:ext uri="{FF2B5EF4-FFF2-40B4-BE49-F238E27FC236}">
                      <a16:creationId xmlns:a16="http://schemas.microsoft.com/office/drawing/2014/main" id="{8D08C1C7-2219-42D4-8268-0D9C6C9B1796}"/>
                    </a:ext>
                  </a:extLst>
                </p:cNvPr>
                <p:cNvSpPr/>
                <p:nvPr/>
              </p:nvSpPr>
              <p:spPr>
                <a:xfrm>
                  <a:off x="5775712" y="2002572"/>
                  <a:ext cx="2613752" cy="63874"/>
                </a:xfrm>
                <a:custGeom>
                  <a:avLst/>
                  <a:gdLst>
                    <a:gd name="connsiteX0" fmla="*/ 0 w 2613752"/>
                    <a:gd name="connsiteY0" fmla="*/ 0 h 63874"/>
                    <a:gd name="connsiteX1" fmla="*/ 2613753 w 2613752"/>
                    <a:gd name="connsiteY1" fmla="*/ 0 h 63874"/>
                    <a:gd name="connsiteX2" fmla="*/ 2613753 w 2613752"/>
                    <a:gd name="connsiteY2" fmla="*/ 63875 h 63874"/>
                    <a:gd name="connsiteX3" fmla="*/ 0 w 2613752"/>
                    <a:gd name="connsiteY3" fmla="*/ 63875 h 63874"/>
                  </a:gdLst>
                  <a:ahLst/>
                  <a:cxnLst>
                    <a:cxn ang="0">
                      <a:pos x="connsiteX0" y="connsiteY0"/>
                    </a:cxn>
                    <a:cxn ang="0">
                      <a:pos x="connsiteX1" y="connsiteY1"/>
                    </a:cxn>
                    <a:cxn ang="0">
                      <a:pos x="connsiteX2" y="connsiteY2"/>
                    </a:cxn>
                    <a:cxn ang="0">
                      <a:pos x="connsiteX3" y="connsiteY3"/>
                    </a:cxn>
                  </a:cxnLst>
                  <a:rect l="l" t="t" r="r" b="b"/>
                  <a:pathLst>
                    <a:path w="2613752" h="63874">
                      <a:moveTo>
                        <a:pt x="0" y="0"/>
                      </a:moveTo>
                      <a:lnTo>
                        <a:pt x="2613753" y="0"/>
                      </a:lnTo>
                      <a:lnTo>
                        <a:pt x="2613753" y="63875"/>
                      </a:lnTo>
                      <a:lnTo>
                        <a:pt x="0" y="63875"/>
                      </a:lnTo>
                      <a:close/>
                    </a:path>
                  </a:pathLst>
                </a:custGeom>
                <a:solidFill>
                  <a:schemeClr val="bg1">
                    <a:lumMod val="50000"/>
                  </a:schemeClr>
                </a:solidFill>
                <a:ln w="25511" cap="flat">
                  <a:noFill/>
                  <a:prstDash val="solid"/>
                  <a:miter/>
                </a:ln>
              </p:spPr>
              <p:txBody>
                <a:bodyPr rtlCol="0" anchor="ctr"/>
                <a:lstStyle/>
                <a:p>
                  <a:endParaRPr lang="en-US" sz="2489"/>
                </a:p>
              </p:txBody>
            </p:sp>
            <p:sp>
              <p:nvSpPr>
                <p:cNvPr id="51" name="Freeform: Shape 50">
                  <a:extLst>
                    <a:ext uri="{FF2B5EF4-FFF2-40B4-BE49-F238E27FC236}">
                      <a16:creationId xmlns:a16="http://schemas.microsoft.com/office/drawing/2014/main" id="{56670D7F-402D-497A-8961-8F88F254F0C2}"/>
                    </a:ext>
                  </a:extLst>
                </p:cNvPr>
                <p:cNvSpPr/>
                <p:nvPr/>
              </p:nvSpPr>
              <p:spPr>
                <a:xfrm>
                  <a:off x="6344379" y="753836"/>
                  <a:ext cx="1440990" cy="1419919"/>
                </a:xfrm>
                <a:custGeom>
                  <a:avLst/>
                  <a:gdLst>
                    <a:gd name="connsiteX0" fmla="*/ 1378234 w 1440990"/>
                    <a:gd name="connsiteY0" fmla="*/ 1404590 h 1419919"/>
                    <a:gd name="connsiteX1" fmla="*/ 928556 w 1440990"/>
                    <a:gd name="connsiteY1" fmla="*/ 127095 h 1419919"/>
                    <a:gd name="connsiteX2" fmla="*/ 719047 w 1440990"/>
                    <a:gd name="connsiteY2" fmla="*/ 60666 h 1419919"/>
                    <a:gd name="connsiteX3" fmla="*/ 581077 w 1440990"/>
                    <a:gd name="connsiteY3" fmla="*/ 91326 h 1419919"/>
                    <a:gd name="connsiteX4" fmla="*/ 289809 w 1440990"/>
                    <a:gd name="connsiteY4" fmla="*/ 372374 h 1419919"/>
                    <a:gd name="connsiteX5" fmla="*/ 98185 w 1440990"/>
                    <a:gd name="connsiteY5" fmla="*/ 916587 h 1419919"/>
                    <a:gd name="connsiteX6" fmla="*/ 59860 w 1440990"/>
                    <a:gd name="connsiteY6" fmla="*/ 1399479 h 1419919"/>
                    <a:gd name="connsiteX7" fmla="*/ 1095 w 1440990"/>
                    <a:gd name="connsiteY7" fmla="*/ 1409699 h 1419919"/>
                    <a:gd name="connsiteX8" fmla="*/ 39420 w 1440990"/>
                    <a:gd name="connsiteY8" fmla="*/ 906367 h 1419919"/>
                    <a:gd name="connsiteX9" fmla="*/ 558082 w 1440990"/>
                    <a:gd name="connsiteY9" fmla="*/ 35116 h 1419919"/>
                    <a:gd name="connsiteX10" fmla="*/ 964325 w 1440990"/>
                    <a:gd name="connsiteY10" fmla="*/ 78551 h 1419919"/>
                    <a:gd name="connsiteX11" fmla="*/ 1370569 w 1440990"/>
                    <a:gd name="connsiteY11" fmla="*/ 760733 h 1419919"/>
                    <a:gd name="connsiteX12" fmla="*/ 1439553 w 1440990"/>
                    <a:gd name="connsiteY12" fmla="*/ 1419919 h 1419919"/>
                    <a:gd name="connsiteX13" fmla="*/ 1378234 w 1440990"/>
                    <a:gd name="connsiteY13" fmla="*/ 1404590 h 141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0990" h="1419919">
                      <a:moveTo>
                        <a:pt x="1378234" y="1404590"/>
                      </a:moveTo>
                      <a:cubicBezTo>
                        <a:pt x="1393564" y="847602"/>
                        <a:pt x="1217269" y="316165"/>
                        <a:pt x="928556" y="127095"/>
                      </a:cubicBezTo>
                      <a:cubicBezTo>
                        <a:pt x="859571" y="81106"/>
                        <a:pt x="790586" y="60666"/>
                        <a:pt x="719047" y="60666"/>
                      </a:cubicBezTo>
                      <a:cubicBezTo>
                        <a:pt x="673057" y="60666"/>
                        <a:pt x="627067" y="70886"/>
                        <a:pt x="581077" y="91326"/>
                      </a:cubicBezTo>
                      <a:cubicBezTo>
                        <a:pt x="473768" y="137315"/>
                        <a:pt x="374123" y="234405"/>
                        <a:pt x="289809" y="372374"/>
                      </a:cubicBezTo>
                      <a:cubicBezTo>
                        <a:pt x="202939" y="518009"/>
                        <a:pt x="136509" y="707078"/>
                        <a:pt x="98185" y="916587"/>
                      </a:cubicBezTo>
                      <a:cubicBezTo>
                        <a:pt x="70080" y="1077551"/>
                        <a:pt x="59860" y="1399479"/>
                        <a:pt x="59860" y="1399479"/>
                      </a:cubicBezTo>
                      <a:lnTo>
                        <a:pt x="1095" y="1409699"/>
                      </a:lnTo>
                      <a:cubicBezTo>
                        <a:pt x="-4015" y="1241070"/>
                        <a:pt x="8760" y="1069886"/>
                        <a:pt x="39420" y="906367"/>
                      </a:cubicBezTo>
                      <a:cubicBezTo>
                        <a:pt x="118624" y="464354"/>
                        <a:pt x="312803" y="139870"/>
                        <a:pt x="558082" y="35116"/>
                      </a:cubicBezTo>
                      <a:cubicBezTo>
                        <a:pt x="693497" y="-23649"/>
                        <a:pt x="834021" y="-8319"/>
                        <a:pt x="964325" y="78551"/>
                      </a:cubicBezTo>
                      <a:cubicBezTo>
                        <a:pt x="1145730" y="196080"/>
                        <a:pt x="1288809" y="438804"/>
                        <a:pt x="1370569" y="760733"/>
                      </a:cubicBezTo>
                      <a:cubicBezTo>
                        <a:pt x="1424223" y="970242"/>
                        <a:pt x="1447218" y="1195080"/>
                        <a:pt x="1439553" y="1419919"/>
                      </a:cubicBezTo>
                      <a:lnTo>
                        <a:pt x="1378234" y="1404590"/>
                      </a:lnTo>
                      <a:close/>
                    </a:path>
                  </a:pathLst>
                </a:custGeom>
                <a:solidFill>
                  <a:schemeClr val="bg1">
                    <a:lumMod val="50000"/>
                  </a:schemeClr>
                </a:solidFill>
                <a:ln w="25511" cap="flat">
                  <a:noFill/>
                  <a:prstDash val="solid"/>
                  <a:miter/>
                </a:ln>
              </p:spPr>
              <p:txBody>
                <a:bodyPr rtlCol="0" anchor="ctr"/>
                <a:lstStyle/>
                <a:p>
                  <a:endParaRPr lang="en-US" sz="2489"/>
                </a:p>
              </p:txBody>
            </p:sp>
            <p:grpSp>
              <p:nvGrpSpPr>
                <p:cNvPr id="75" name="Graphic 26">
                  <a:extLst>
                    <a:ext uri="{FF2B5EF4-FFF2-40B4-BE49-F238E27FC236}">
                      <a16:creationId xmlns:a16="http://schemas.microsoft.com/office/drawing/2014/main" id="{4896FE17-57AC-4467-A24C-FF28255AC4B6}"/>
                    </a:ext>
                  </a:extLst>
                </p:cNvPr>
                <p:cNvGrpSpPr/>
                <p:nvPr/>
              </p:nvGrpSpPr>
              <p:grpSpPr>
                <a:xfrm>
                  <a:off x="5718509" y="750015"/>
                  <a:ext cx="2685639" cy="2174907"/>
                  <a:chOff x="5718509" y="750015"/>
                  <a:chExt cx="2685639" cy="2174907"/>
                </a:xfrm>
                <a:solidFill>
                  <a:srgbClr val="010101"/>
                </a:solidFill>
              </p:grpSpPr>
              <p:sp>
                <p:nvSpPr>
                  <p:cNvPr id="76" name="Freeform: Shape 75">
                    <a:extLst>
                      <a:ext uri="{FF2B5EF4-FFF2-40B4-BE49-F238E27FC236}">
                        <a16:creationId xmlns:a16="http://schemas.microsoft.com/office/drawing/2014/main" id="{B6DE6231-F755-4731-A123-37AE6246D0B0}"/>
                      </a:ext>
                    </a:extLst>
                  </p:cNvPr>
                  <p:cNvSpPr/>
                  <p:nvPr/>
                </p:nvSpPr>
                <p:spPr>
                  <a:xfrm>
                    <a:off x="5718509" y="1092996"/>
                    <a:ext cx="2685639" cy="1831926"/>
                  </a:xfrm>
                  <a:custGeom>
                    <a:avLst/>
                    <a:gdLst>
                      <a:gd name="connsiteX0" fmla="*/ 287152 w 2685639"/>
                      <a:gd name="connsiteY0" fmla="*/ 1826816 h 1831926"/>
                      <a:gd name="connsiteX1" fmla="*/ 136408 w 2685639"/>
                      <a:gd name="connsiteY1" fmla="*/ 1586648 h 1831926"/>
                      <a:gd name="connsiteX2" fmla="*/ 75088 w 2685639"/>
                      <a:gd name="connsiteY2" fmla="*/ 562097 h 1831926"/>
                      <a:gd name="connsiteX3" fmla="*/ 432787 w 2685639"/>
                      <a:gd name="connsiteY3" fmla="*/ 15330 h 1831926"/>
                      <a:gd name="connsiteX4" fmla="*/ 450672 w 2685639"/>
                      <a:gd name="connsiteY4" fmla="*/ 0 h 1831926"/>
                      <a:gd name="connsiteX5" fmla="*/ 471111 w 2685639"/>
                      <a:gd name="connsiteY5" fmla="*/ 12775 h 1831926"/>
                      <a:gd name="connsiteX6" fmla="*/ 923344 w 2685639"/>
                      <a:gd name="connsiteY6" fmla="*/ 176294 h 1831926"/>
                      <a:gd name="connsiteX7" fmla="*/ 2216168 w 2685639"/>
                      <a:gd name="connsiteY7" fmla="*/ 12775 h 1831926"/>
                      <a:gd name="connsiteX8" fmla="*/ 2236608 w 2685639"/>
                      <a:gd name="connsiteY8" fmla="*/ 0 h 1831926"/>
                      <a:gd name="connsiteX9" fmla="*/ 2254493 w 2685639"/>
                      <a:gd name="connsiteY9" fmla="*/ 15330 h 1831926"/>
                      <a:gd name="connsiteX10" fmla="*/ 2612192 w 2685639"/>
                      <a:gd name="connsiteY10" fmla="*/ 1438458 h 1831926"/>
                      <a:gd name="connsiteX11" fmla="*/ 2397573 w 2685639"/>
                      <a:gd name="connsiteY11" fmla="*/ 1831927 h 1831926"/>
                      <a:gd name="connsiteX12" fmla="*/ 2351583 w 2685639"/>
                      <a:gd name="connsiteY12" fmla="*/ 1785937 h 1831926"/>
                      <a:gd name="connsiteX13" fmla="*/ 2550872 w 2685639"/>
                      <a:gd name="connsiteY13" fmla="*/ 1418018 h 1831926"/>
                      <a:gd name="connsiteX14" fmla="*/ 2226388 w 2685639"/>
                      <a:gd name="connsiteY14" fmla="*/ 76650 h 1831926"/>
                      <a:gd name="connsiteX15" fmla="*/ 910569 w 2685639"/>
                      <a:gd name="connsiteY15" fmla="*/ 237614 h 1831926"/>
                      <a:gd name="connsiteX16" fmla="*/ 460891 w 2685639"/>
                      <a:gd name="connsiteY16" fmla="*/ 76650 h 1831926"/>
                      <a:gd name="connsiteX17" fmla="*/ 138963 w 2685639"/>
                      <a:gd name="connsiteY17" fmla="*/ 582537 h 1831926"/>
                      <a:gd name="connsiteX18" fmla="*/ 197728 w 2685639"/>
                      <a:gd name="connsiteY18" fmla="*/ 1558543 h 1831926"/>
                      <a:gd name="connsiteX19" fmla="*/ 335697 w 2685639"/>
                      <a:gd name="connsiteY19" fmla="*/ 1780827 h 1831926"/>
                      <a:gd name="connsiteX20" fmla="*/ 287152 w 2685639"/>
                      <a:gd name="connsiteY20" fmla="*/ 1826816 h 183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5639" h="1831926">
                        <a:moveTo>
                          <a:pt x="287152" y="1826816"/>
                        </a:moveTo>
                        <a:cubicBezTo>
                          <a:pt x="228388" y="1752722"/>
                          <a:pt x="179843" y="1673517"/>
                          <a:pt x="136408" y="1586648"/>
                        </a:cubicBezTo>
                        <a:cubicBezTo>
                          <a:pt x="-22001" y="1264719"/>
                          <a:pt x="-42441" y="899356"/>
                          <a:pt x="75088" y="562097"/>
                        </a:cubicBezTo>
                        <a:cubicBezTo>
                          <a:pt x="146628" y="352588"/>
                          <a:pt x="271822" y="163519"/>
                          <a:pt x="432787" y="15330"/>
                        </a:cubicBezTo>
                        <a:lnTo>
                          <a:pt x="450672" y="0"/>
                        </a:lnTo>
                        <a:lnTo>
                          <a:pt x="471111" y="12775"/>
                        </a:lnTo>
                        <a:cubicBezTo>
                          <a:pt x="601416" y="86870"/>
                          <a:pt x="752160" y="143079"/>
                          <a:pt x="923344" y="176294"/>
                        </a:cubicBezTo>
                        <a:cubicBezTo>
                          <a:pt x="1373022" y="270829"/>
                          <a:pt x="1868690" y="209509"/>
                          <a:pt x="2216168" y="12775"/>
                        </a:cubicBezTo>
                        <a:lnTo>
                          <a:pt x="2236608" y="0"/>
                        </a:lnTo>
                        <a:lnTo>
                          <a:pt x="2254493" y="15330"/>
                        </a:lnTo>
                        <a:cubicBezTo>
                          <a:pt x="2645406" y="375583"/>
                          <a:pt x="2785931" y="935126"/>
                          <a:pt x="2612192" y="1438458"/>
                        </a:cubicBezTo>
                        <a:cubicBezTo>
                          <a:pt x="2561092" y="1581538"/>
                          <a:pt x="2489552" y="1714397"/>
                          <a:pt x="2397573" y="1831927"/>
                        </a:cubicBezTo>
                        <a:lnTo>
                          <a:pt x="2351583" y="1785937"/>
                        </a:lnTo>
                        <a:cubicBezTo>
                          <a:pt x="2435897" y="1676072"/>
                          <a:pt x="2504882" y="1553433"/>
                          <a:pt x="2550872" y="1418018"/>
                        </a:cubicBezTo>
                        <a:cubicBezTo>
                          <a:pt x="2714391" y="945346"/>
                          <a:pt x="2586642" y="421573"/>
                          <a:pt x="2226388" y="76650"/>
                        </a:cubicBezTo>
                        <a:cubicBezTo>
                          <a:pt x="1866135" y="273384"/>
                          <a:pt x="1362802" y="332148"/>
                          <a:pt x="910569" y="237614"/>
                        </a:cubicBezTo>
                        <a:cubicBezTo>
                          <a:pt x="744495" y="201844"/>
                          <a:pt x="593751" y="148189"/>
                          <a:pt x="460891" y="76650"/>
                        </a:cubicBezTo>
                        <a:cubicBezTo>
                          <a:pt x="315257" y="217174"/>
                          <a:pt x="205393" y="390913"/>
                          <a:pt x="138963" y="582537"/>
                        </a:cubicBezTo>
                        <a:cubicBezTo>
                          <a:pt x="26543" y="904466"/>
                          <a:pt x="46983" y="1251944"/>
                          <a:pt x="197728" y="1558543"/>
                        </a:cubicBezTo>
                        <a:cubicBezTo>
                          <a:pt x="236053" y="1637747"/>
                          <a:pt x="282042" y="1711842"/>
                          <a:pt x="335697" y="1780827"/>
                        </a:cubicBezTo>
                        <a:lnTo>
                          <a:pt x="287152" y="1826816"/>
                        </a:lnTo>
                        <a:close/>
                      </a:path>
                    </a:pathLst>
                  </a:custGeom>
                  <a:solidFill>
                    <a:schemeClr val="bg1">
                      <a:lumMod val="50000"/>
                    </a:schemeClr>
                  </a:solidFill>
                  <a:ln w="25511" cap="flat">
                    <a:noFill/>
                    <a:prstDash val="solid"/>
                    <a:miter/>
                  </a:ln>
                </p:spPr>
                <p:txBody>
                  <a:bodyPr rtlCol="0" anchor="ctr"/>
                  <a:lstStyle/>
                  <a:p>
                    <a:endParaRPr lang="en-US" sz="2489"/>
                  </a:p>
                </p:txBody>
              </p:sp>
              <p:sp>
                <p:nvSpPr>
                  <p:cNvPr id="77" name="Freeform: Shape 76">
                    <a:extLst>
                      <a:ext uri="{FF2B5EF4-FFF2-40B4-BE49-F238E27FC236}">
                        <a16:creationId xmlns:a16="http://schemas.microsoft.com/office/drawing/2014/main" id="{0EA49405-1BC0-4CC5-8445-34B251DA1ABF}"/>
                      </a:ext>
                    </a:extLst>
                  </p:cNvPr>
                  <p:cNvSpPr/>
                  <p:nvPr/>
                </p:nvSpPr>
                <p:spPr>
                  <a:xfrm>
                    <a:off x="6142896" y="750015"/>
                    <a:ext cx="1842587" cy="411966"/>
                  </a:xfrm>
                  <a:custGeom>
                    <a:avLst/>
                    <a:gdLst>
                      <a:gd name="connsiteX0" fmla="*/ 31394 w 1842587"/>
                      <a:gd name="connsiteY0" fmla="*/ 411966 h 411966"/>
                      <a:gd name="connsiteX1" fmla="*/ 8399 w 1842587"/>
                      <a:gd name="connsiteY1" fmla="*/ 401746 h 411966"/>
                      <a:gd name="connsiteX2" fmla="*/ 10954 w 1842587"/>
                      <a:gd name="connsiteY2" fmla="*/ 355756 h 411966"/>
                      <a:gd name="connsiteX3" fmla="*/ 1359988 w 1842587"/>
                      <a:gd name="connsiteY3" fmla="*/ 74708 h 411966"/>
                      <a:gd name="connsiteX4" fmla="*/ 1832660 w 1842587"/>
                      <a:gd name="connsiteY4" fmla="*/ 355756 h 411966"/>
                      <a:gd name="connsiteX5" fmla="*/ 1835216 w 1842587"/>
                      <a:gd name="connsiteY5" fmla="*/ 401746 h 411966"/>
                      <a:gd name="connsiteX6" fmla="*/ 1789226 w 1842587"/>
                      <a:gd name="connsiteY6" fmla="*/ 404301 h 411966"/>
                      <a:gd name="connsiteX7" fmla="*/ 1339548 w 1842587"/>
                      <a:gd name="connsiteY7" fmla="*/ 136027 h 411966"/>
                      <a:gd name="connsiteX8" fmla="*/ 54389 w 1842587"/>
                      <a:gd name="connsiteY8" fmla="*/ 404301 h 411966"/>
                      <a:gd name="connsiteX9" fmla="*/ 31394 w 1842587"/>
                      <a:gd name="connsiteY9" fmla="*/ 411966 h 41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2587" h="411966">
                        <a:moveTo>
                          <a:pt x="31394" y="411966"/>
                        </a:moveTo>
                        <a:cubicBezTo>
                          <a:pt x="23729" y="411966"/>
                          <a:pt x="13509" y="409411"/>
                          <a:pt x="8399" y="401746"/>
                        </a:cubicBezTo>
                        <a:cubicBezTo>
                          <a:pt x="-4376" y="388971"/>
                          <a:pt x="-1821" y="368531"/>
                          <a:pt x="10954" y="355756"/>
                        </a:cubicBezTo>
                        <a:cubicBezTo>
                          <a:pt x="373762" y="21053"/>
                          <a:pt x="892425" y="-88812"/>
                          <a:pt x="1359988" y="74708"/>
                        </a:cubicBezTo>
                        <a:cubicBezTo>
                          <a:pt x="1536282" y="136027"/>
                          <a:pt x="1694691" y="230562"/>
                          <a:pt x="1832660" y="355756"/>
                        </a:cubicBezTo>
                        <a:cubicBezTo>
                          <a:pt x="1845435" y="368531"/>
                          <a:pt x="1845435" y="388971"/>
                          <a:pt x="1835216" y="401746"/>
                        </a:cubicBezTo>
                        <a:cubicBezTo>
                          <a:pt x="1822441" y="414521"/>
                          <a:pt x="1802001" y="414521"/>
                          <a:pt x="1789226" y="404301"/>
                        </a:cubicBezTo>
                        <a:cubicBezTo>
                          <a:pt x="1658921" y="284217"/>
                          <a:pt x="1508177" y="194792"/>
                          <a:pt x="1339548" y="136027"/>
                        </a:cubicBezTo>
                        <a:cubicBezTo>
                          <a:pt x="894980" y="-17272"/>
                          <a:pt x="401867" y="84928"/>
                          <a:pt x="54389" y="404301"/>
                        </a:cubicBezTo>
                        <a:cubicBezTo>
                          <a:pt x="46724" y="409411"/>
                          <a:pt x="39059" y="411966"/>
                          <a:pt x="31394" y="411966"/>
                        </a:cubicBezTo>
                        <a:close/>
                      </a:path>
                    </a:pathLst>
                  </a:custGeom>
                  <a:solidFill>
                    <a:schemeClr val="bg1">
                      <a:lumMod val="50000"/>
                    </a:schemeClr>
                  </a:solidFill>
                  <a:ln w="25511" cap="flat">
                    <a:noFill/>
                    <a:prstDash val="solid"/>
                    <a:miter/>
                  </a:ln>
                </p:spPr>
                <p:txBody>
                  <a:bodyPr rtlCol="0" anchor="ctr"/>
                  <a:lstStyle/>
                  <a:p>
                    <a:endParaRPr lang="en-US" sz="2489"/>
                  </a:p>
                </p:txBody>
              </p:sp>
            </p:grpSp>
          </p:grpSp>
          <p:sp>
            <p:nvSpPr>
              <p:cNvPr id="42" name="Freeform: Shape 41">
                <a:extLst>
                  <a:ext uri="{FF2B5EF4-FFF2-40B4-BE49-F238E27FC236}">
                    <a16:creationId xmlns:a16="http://schemas.microsoft.com/office/drawing/2014/main" id="{84EC4C0D-7114-4679-AFBA-2EADCE4867FB}"/>
                  </a:ext>
                </a:extLst>
              </p:cNvPr>
              <p:cNvSpPr/>
              <p:nvPr/>
            </p:nvSpPr>
            <p:spPr>
              <a:xfrm>
                <a:off x="6772157" y="2186531"/>
                <a:ext cx="577427" cy="577427"/>
              </a:xfrm>
              <a:custGeom>
                <a:avLst/>
                <a:gdLst>
                  <a:gd name="connsiteX0" fmla="*/ 577427 w 577427"/>
                  <a:gd name="connsiteY0" fmla="*/ 288714 h 577427"/>
                  <a:gd name="connsiteX1" fmla="*/ 288714 w 577427"/>
                  <a:gd name="connsiteY1" fmla="*/ 577427 h 577427"/>
                  <a:gd name="connsiteX2" fmla="*/ 0 w 577427"/>
                  <a:gd name="connsiteY2" fmla="*/ 288714 h 577427"/>
                  <a:gd name="connsiteX3" fmla="*/ 288714 w 577427"/>
                  <a:gd name="connsiteY3" fmla="*/ 0 h 577427"/>
                  <a:gd name="connsiteX4" fmla="*/ 577427 w 577427"/>
                  <a:gd name="connsiteY4" fmla="*/ 288714 h 577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427" h="577427">
                    <a:moveTo>
                      <a:pt x="577427" y="288714"/>
                    </a:moveTo>
                    <a:cubicBezTo>
                      <a:pt x="577427" y="448166"/>
                      <a:pt x="448166" y="577427"/>
                      <a:pt x="288714" y="577427"/>
                    </a:cubicBezTo>
                    <a:cubicBezTo>
                      <a:pt x="129261" y="577427"/>
                      <a:pt x="0" y="448166"/>
                      <a:pt x="0" y="288714"/>
                    </a:cubicBezTo>
                    <a:cubicBezTo>
                      <a:pt x="0" y="129262"/>
                      <a:pt x="129261" y="0"/>
                      <a:pt x="288714" y="0"/>
                    </a:cubicBezTo>
                    <a:cubicBezTo>
                      <a:pt x="448166" y="0"/>
                      <a:pt x="577427" y="129261"/>
                      <a:pt x="577427" y="288714"/>
                    </a:cubicBezTo>
                    <a:close/>
                  </a:path>
                </a:pathLst>
              </a:custGeom>
              <a:solidFill>
                <a:schemeClr val="accent6">
                  <a:lumMod val="60000"/>
                  <a:lumOff val="40000"/>
                </a:schemeClr>
              </a:solidFill>
              <a:ln w="25511" cap="flat">
                <a:noFill/>
                <a:prstDash val="solid"/>
                <a:miter/>
              </a:ln>
            </p:spPr>
            <p:txBody>
              <a:bodyPr rtlCol="0" anchor="ctr"/>
              <a:lstStyle/>
              <a:p>
                <a:endParaRPr lang="en-US" sz="2489"/>
              </a:p>
            </p:txBody>
          </p:sp>
          <p:sp>
            <p:nvSpPr>
              <p:cNvPr id="43" name="Freeform: Shape 42">
                <a:extLst>
                  <a:ext uri="{FF2B5EF4-FFF2-40B4-BE49-F238E27FC236}">
                    <a16:creationId xmlns:a16="http://schemas.microsoft.com/office/drawing/2014/main" id="{0167FA87-4C88-47E2-BAD0-820F3754CC46}"/>
                  </a:ext>
                </a:extLst>
              </p:cNvPr>
              <p:cNvSpPr/>
              <p:nvPr/>
            </p:nvSpPr>
            <p:spPr>
              <a:xfrm>
                <a:off x="6161515" y="2194196"/>
                <a:ext cx="536547" cy="536547"/>
              </a:xfrm>
              <a:custGeom>
                <a:avLst/>
                <a:gdLst>
                  <a:gd name="connsiteX0" fmla="*/ 536548 w 536547"/>
                  <a:gd name="connsiteY0" fmla="*/ 268274 h 536547"/>
                  <a:gd name="connsiteX1" fmla="*/ 268274 w 536547"/>
                  <a:gd name="connsiteY1" fmla="*/ 536548 h 536547"/>
                  <a:gd name="connsiteX2" fmla="*/ 0 w 536547"/>
                  <a:gd name="connsiteY2" fmla="*/ 268274 h 536547"/>
                  <a:gd name="connsiteX3" fmla="*/ 268274 w 536547"/>
                  <a:gd name="connsiteY3" fmla="*/ 0 h 536547"/>
                  <a:gd name="connsiteX4" fmla="*/ 536548 w 536547"/>
                  <a:gd name="connsiteY4" fmla="*/ 268274 h 53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547" h="536547">
                    <a:moveTo>
                      <a:pt x="536548" y="268274"/>
                    </a:moveTo>
                    <a:cubicBezTo>
                      <a:pt x="536548" y="416437"/>
                      <a:pt x="416437" y="536548"/>
                      <a:pt x="268274" y="536548"/>
                    </a:cubicBezTo>
                    <a:cubicBezTo>
                      <a:pt x="120110" y="536548"/>
                      <a:pt x="0" y="416437"/>
                      <a:pt x="0" y="268274"/>
                    </a:cubicBezTo>
                    <a:cubicBezTo>
                      <a:pt x="0" y="120110"/>
                      <a:pt x="120110" y="0"/>
                      <a:pt x="268274" y="0"/>
                    </a:cubicBezTo>
                    <a:cubicBezTo>
                      <a:pt x="416437" y="0"/>
                      <a:pt x="536548" y="120110"/>
                      <a:pt x="536548" y="268274"/>
                    </a:cubicBezTo>
                    <a:close/>
                  </a:path>
                </a:pathLst>
              </a:custGeom>
              <a:solidFill>
                <a:schemeClr val="accent6">
                  <a:lumMod val="60000"/>
                  <a:lumOff val="40000"/>
                </a:schemeClr>
              </a:solidFill>
              <a:ln w="25511" cap="flat">
                <a:noFill/>
                <a:prstDash val="solid"/>
                <a:miter/>
              </a:ln>
            </p:spPr>
            <p:txBody>
              <a:bodyPr rtlCol="0" anchor="ctr"/>
              <a:lstStyle/>
              <a:p>
                <a:endParaRPr lang="en-US" sz="2489"/>
              </a:p>
            </p:txBody>
          </p:sp>
          <p:sp>
            <p:nvSpPr>
              <p:cNvPr id="44" name="Freeform: Shape 43">
                <a:extLst>
                  <a:ext uri="{FF2B5EF4-FFF2-40B4-BE49-F238E27FC236}">
                    <a16:creationId xmlns:a16="http://schemas.microsoft.com/office/drawing/2014/main" id="{606E13DB-5862-4DD6-9C8F-B77883DE5CDB}"/>
                  </a:ext>
                </a:extLst>
              </p:cNvPr>
              <p:cNvSpPr/>
              <p:nvPr/>
            </p:nvSpPr>
            <p:spPr>
              <a:xfrm>
                <a:off x="7426234" y="2194196"/>
                <a:ext cx="536547" cy="536547"/>
              </a:xfrm>
              <a:custGeom>
                <a:avLst/>
                <a:gdLst>
                  <a:gd name="connsiteX0" fmla="*/ 536547 w 536547"/>
                  <a:gd name="connsiteY0" fmla="*/ 268274 h 536547"/>
                  <a:gd name="connsiteX1" fmla="*/ 268274 w 536547"/>
                  <a:gd name="connsiteY1" fmla="*/ 536548 h 536547"/>
                  <a:gd name="connsiteX2" fmla="*/ 0 w 536547"/>
                  <a:gd name="connsiteY2" fmla="*/ 268274 h 536547"/>
                  <a:gd name="connsiteX3" fmla="*/ 268274 w 536547"/>
                  <a:gd name="connsiteY3" fmla="*/ 0 h 536547"/>
                  <a:gd name="connsiteX4" fmla="*/ 536547 w 536547"/>
                  <a:gd name="connsiteY4" fmla="*/ 268274 h 53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547" h="536547">
                    <a:moveTo>
                      <a:pt x="536547" y="268274"/>
                    </a:moveTo>
                    <a:cubicBezTo>
                      <a:pt x="536547" y="416437"/>
                      <a:pt x="416437" y="536548"/>
                      <a:pt x="268274" y="536548"/>
                    </a:cubicBezTo>
                    <a:cubicBezTo>
                      <a:pt x="120110" y="536548"/>
                      <a:pt x="0" y="416437"/>
                      <a:pt x="0" y="268274"/>
                    </a:cubicBezTo>
                    <a:cubicBezTo>
                      <a:pt x="0" y="120110"/>
                      <a:pt x="120110" y="0"/>
                      <a:pt x="268274" y="0"/>
                    </a:cubicBezTo>
                    <a:cubicBezTo>
                      <a:pt x="416437" y="0"/>
                      <a:pt x="536547" y="120110"/>
                      <a:pt x="536547" y="268274"/>
                    </a:cubicBezTo>
                    <a:close/>
                  </a:path>
                </a:pathLst>
              </a:custGeom>
              <a:solidFill>
                <a:schemeClr val="accent6">
                  <a:lumMod val="60000"/>
                  <a:lumOff val="40000"/>
                </a:schemeClr>
              </a:solidFill>
              <a:ln w="25511" cap="flat">
                <a:noFill/>
                <a:prstDash val="solid"/>
                <a:miter/>
              </a:ln>
            </p:spPr>
            <p:txBody>
              <a:bodyPr rtlCol="0" anchor="ctr"/>
              <a:lstStyle/>
              <a:p>
                <a:endParaRPr lang="en-US" sz="2489"/>
              </a:p>
            </p:txBody>
          </p:sp>
          <p:sp>
            <p:nvSpPr>
              <p:cNvPr id="45" name="Freeform: Shape 44">
                <a:extLst>
                  <a:ext uri="{FF2B5EF4-FFF2-40B4-BE49-F238E27FC236}">
                    <a16:creationId xmlns:a16="http://schemas.microsoft.com/office/drawing/2014/main" id="{6A40C06F-FF1A-4513-9ACB-C7ABFE1DE01D}"/>
                  </a:ext>
                </a:extLst>
              </p:cNvPr>
              <p:cNvSpPr/>
              <p:nvPr/>
            </p:nvSpPr>
            <p:spPr>
              <a:xfrm>
                <a:off x="6480889" y="2827833"/>
                <a:ext cx="1170184" cy="574872"/>
              </a:xfrm>
              <a:custGeom>
                <a:avLst/>
                <a:gdLst>
                  <a:gd name="connsiteX0" fmla="*/ 0 w 1170184"/>
                  <a:gd name="connsiteY0" fmla="*/ 574873 h 574872"/>
                  <a:gd name="connsiteX1" fmla="*/ 585092 w 1170184"/>
                  <a:gd name="connsiteY1" fmla="*/ 0 h 574872"/>
                  <a:gd name="connsiteX2" fmla="*/ 1170185 w 1170184"/>
                  <a:gd name="connsiteY2" fmla="*/ 574873 h 574872"/>
                  <a:gd name="connsiteX3" fmla="*/ 0 w 1170184"/>
                  <a:gd name="connsiteY3" fmla="*/ 574873 h 574872"/>
                </a:gdLst>
                <a:ahLst/>
                <a:cxnLst>
                  <a:cxn ang="0">
                    <a:pos x="connsiteX0" y="connsiteY0"/>
                  </a:cxn>
                  <a:cxn ang="0">
                    <a:pos x="connsiteX1" y="connsiteY1"/>
                  </a:cxn>
                  <a:cxn ang="0">
                    <a:pos x="connsiteX2" y="connsiteY2"/>
                  </a:cxn>
                  <a:cxn ang="0">
                    <a:pos x="connsiteX3" y="connsiteY3"/>
                  </a:cxn>
                </a:cxnLst>
                <a:rect l="l" t="t" r="r" b="b"/>
                <a:pathLst>
                  <a:path w="1170184" h="574872">
                    <a:moveTo>
                      <a:pt x="0" y="574873"/>
                    </a:moveTo>
                    <a:cubicBezTo>
                      <a:pt x="0" y="258054"/>
                      <a:pt x="263164" y="0"/>
                      <a:pt x="585092" y="0"/>
                    </a:cubicBezTo>
                    <a:cubicBezTo>
                      <a:pt x="907021" y="0"/>
                      <a:pt x="1170185" y="258054"/>
                      <a:pt x="1170185" y="574873"/>
                    </a:cubicBezTo>
                    <a:lnTo>
                      <a:pt x="0" y="574873"/>
                    </a:lnTo>
                    <a:close/>
                  </a:path>
                </a:pathLst>
              </a:custGeom>
              <a:solidFill>
                <a:srgbClr val="F26240"/>
              </a:solidFill>
              <a:ln w="25511" cap="flat">
                <a:noFill/>
                <a:prstDash val="solid"/>
                <a:miter/>
              </a:ln>
            </p:spPr>
            <p:txBody>
              <a:bodyPr rtlCol="0" anchor="ctr"/>
              <a:lstStyle/>
              <a:p>
                <a:endParaRPr lang="en-US" sz="2489"/>
              </a:p>
            </p:txBody>
          </p:sp>
          <p:grpSp>
            <p:nvGrpSpPr>
              <p:cNvPr id="46" name="Graphic 26">
                <a:extLst>
                  <a:ext uri="{FF2B5EF4-FFF2-40B4-BE49-F238E27FC236}">
                    <a16:creationId xmlns:a16="http://schemas.microsoft.com/office/drawing/2014/main" id="{9D6D3506-6096-477E-ABF2-B6DE2447A29A}"/>
                  </a:ext>
                </a:extLst>
              </p:cNvPr>
              <p:cNvGrpSpPr/>
              <p:nvPr/>
            </p:nvGrpSpPr>
            <p:grpSpPr>
              <a:xfrm>
                <a:off x="5913681" y="2774178"/>
                <a:ext cx="2299489" cy="498222"/>
                <a:chOff x="5913681" y="2774178"/>
                <a:chExt cx="2299489" cy="498222"/>
              </a:xfrm>
              <a:solidFill>
                <a:srgbClr val="939598"/>
              </a:solidFill>
            </p:grpSpPr>
            <p:sp>
              <p:nvSpPr>
                <p:cNvPr id="48" name="Freeform: Shape 47">
                  <a:extLst>
                    <a:ext uri="{FF2B5EF4-FFF2-40B4-BE49-F238E27FC236}">
                      <a16:creationId xmlns:a16="http://schemas.microsoft.com/office/drawing/2014/main" id="{BDB98736-5860-4E7F-97E1-636EAB8869B9}"/>
                    </a:ext>
                  </a:extLst>
                </p:cNvPr>
                <p:cNvSpPr/>
                <p:nvPr/>
              </p:nvSpPr>
              <p:spPr>
                <a:xfrm>
                  <a:off x="5913681" y="2774178"/>
                  <a:ext cx="822706" cy="498222"/>
                </a:xfrm>
                <a:custGeom>
                  <a:avLst/>
                  <a:gdLst>
                    <a:gd name="connsiteX0" fmla="*/ 822706 w 822706"/>
                    <a:gd name="connsiteY0" fmla="*/ 99645 h 498222"/>
                    <a:gd name="connsiteX1" fmla="*/ 516108 w 822706"/>
                    <a:gd name="connsiteY1" fmla="*/ 0 h 498222"/>
                    <a:gd name="connsiteX2" fmla="*/ 0 w 822706"/>
                    <a:gd name="connsiteY2" fmla="*/ 498223 h 498222"/>
                    <a:gd name="connsiteX3" fmla="*/ 528883 w 822706"/>
                    <a:gd name="connsiteY3" fmla="*/ 498223 h 498222"/>
                    <a:gd name="connsiteX4" fmla="*/ 822706 w 822706"/>
                    <a:gd name="connsiteY4" fmla="*/ 99645 h 4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706" h="498222">
                      <a:moveTo>
                        <a:pt x="822706" y="99645"/>
                      </a:moveTo>
                      <a:cubicBezTo>
                        <a:pt x="738392" y="38325"/>
                        <a:pt x="631082" y="0"/>
                        <a:pt x="516108" y="0"/>
                      </a:cubicBezTo>
                      <a:cubicBezTo>
                        <a:pt x="229949" y="0"/>
                        <a:pt x="0" y="222284"/>
                        <a:pt x="0" y="498223"/>
                      </a:cubicBezTo>
                      <a:lnTo>
                        <a:pt x="528883" y="498223"/>
                      </a:lnTo>
                      <a:cubicBezTo>
                        <a:pt x="572317" y="329594"/>
                        <a:pt x="679627" y="186514"/>
                        <a:pt x="822706" y="99645"/>
                      </a:cubicBezTo>
                      <a:close/>
                    </a:path>
                  </a:pathLst>
                </a:custGeom>
                <a:solidFill>
                  <a:schemeClr val="bg1">
                    <a:lumMod val="50000"/>
                  </a:schemeClr>
                </a:solidFill>
                <a:ln w="25511" cap="flat">
                  <a:noFill/>
                  <a:prstDash val="solid"/>
                  <a:miter/>
                </a:ln>
              </p:spPr>
              <p:txBody>
                <a:bodyPr rtlCol="0" anchor="ctr"/>
                <a:lstStyle/>
                <a:p>
                  <a:endParaRPr lang="en-US" sz="2489"/>
                </a:p>
              </p:txBody>
            </p:sp>
            <p:sp>
              <p:nvSpPr>
                <p:cNvPr id="49" name="Freeform: Shape 48">
                  <a:extLst>
                    <a:ext uri="{FF2B5EF4-FFF2-40B4-BE49-F238E27FC236}">
                      <a16:creationId xmlns:a16="http://schemas.microsoft.com/office/drawing/2014/main" id="{F4688383-CDA0-4BFC-8E8F-5463437C1713}"/>
                    </a:ext>
                  </a:extLst>
                </p:cNvPr>
                <p:cNvSpPr/>
                <p:nvPr/>
              </p:nvSpPr>
              <p:spPr>
                <a:xfrm>
                  <a:off x="7387909" y="2774178"/>
                  <a:ext cx="825261" cy="498222"/>
                </a:xfrm>
                <a:custGeom>
                  <a:avLst/>
                  <a:gdLst>
                    <a:gd name="connsiteX0" fmla="*/ 293824 w 825261"/>
                    <a:gd name="connsiteY0" fmla="*/ 498223 h 498222"/>
                    <a:gd name="connsiteX1" fmla="*/ 825261 w 825261"/>
                    <a:gd name="connsiteY1" fmla="*/ 498223 h 498222"/>
                    <a:gd name="connsiteX2" fmla="*/ 309154 w 825261"/>
                    <a:gd name="connsiteY2" fmla="*/ 0 h 498222"/>
                    <a:gd name="connsiteX3" fmla="*/ 0 w 825261"/>
                    <a:gd name="connsiteY3" fmla="*/ 99645 h 498222"/>
                    <a:gd name="connsiteX4" fmla="*/ 293824 w 825261"/>
                    <a:gd name="connsiteY4" fmla="*/ 498223 h 498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61" h="498222">
                      <a:moveTo>
                        <a:pt x="293824" y="498223"/>
                      </a:moveTo>
                      <a:lnTo>
                        <a:pt x="825261" y="498223"/>
                      </a:lnTo>
                      <a:cubicBezTo>
                        <a:pt x="825261" y="222284"/>
                        <a:pt x="595312" y="0"/>
                        <a:pt x="309154" y="0"/>
                      </a:cubicBezTo>
                      <a:cubicBezTo>
                        <a:pt x="191624" y="0"/>
                        <a:pt x="86870" y="38325"/>
                        <a:pt x="0" y="99645"/>
                      </a:cubicBezTo>
                      <a:cubicBezTo>
                        <a:pt x="143079" y="186514"/>
                        <a:pt x="250389" y="329594"/>
                        <a:pt x="293824" y="498223"/>
                      </a:cubicBezTo>
                      <a:close/>
                    </a:path>
                  </a:pathLst>
                </a:custGeom>
                <a:solidFill>
                  <a:schemeClr val="bg1">
                    <a:lumMod val="50000"/>
                  </a:schemeClr>
                </a:solidFill>
                <a:ln w="25511" cap="flat">
                  <a:noFill/>
                  <a:prstDash val="solid"/>
                  <a:miter/>
                </a:ln>
              </p:spPr>
              <p:txBody>
                <a:bodyPr rtlCol="0" anchor="ctr"/>
                <a:lstStyle/>
                <a:p>
                  <a:endParaRPr lang="en-US" sz="2489"/>
                </a:p>
              </p:txBody>
            </p:sp>
          </p:grpSp>
          <p:sp>
            <p:nvSpPr>
              <p:cNvPr id="47" name="Freeform: Shape 46">
                <a:extLst>
                  <a:ext uri="{FF2B5EF4-FFF2-40B4-BE49-F238E27FC236}">
                    <a16:creationId xmlns:a16="http://schemas.microsoft.com/office/drawing/2014/main" id="{B760121C-977D-4E82-A6DE-96056CEA0F3F}"/>
                  </a:ext>
                </a:extLst>
              </p:cNvPr>
              <p:cNvSpPr/>
              <p:nvPr/>
            </p:nvSpPr>
            <p:spPr>
              <a:xfrm>
                <a:off x="7040431" y="783842"/>
                <a:ext cx="53654" cy="1366918"/>
              </a:xfrm>
              <a:custGeom>
                <a:avLst/>
                <a:gdLst>
                  <a:gd name="connsiteX0" fmla="*/ 0 w 53654"/>
                  <a:gd name="connsiteY0" fmla="*/ 0 h 1366918"/>
                  <a:gd name="connsiteX1" fmla="*/ 53655 w 53654"/>
                  <a:gd name="connsiteY1" fmla="*/ 0 h 1366918"/>
                  <a:gd name="connsiteX2" fmla="*/ 53655 w 53654"/>
                  <a:gd name="connsiteY2" fmla="*/ 1366919 h 1366918"/>
                  <a:gd name="connsiteX3" fmla="*/ 0 w 53654"/>
                  <a:gd name="connsiteY3" fmla="*/ 1366919 h 1366918"/>
                </a:gdLst>
                <a:ahLst/>
                <a:cxnLst>
                  <a:cxn ang="0">
                    <a:pos x="connsiteX0" y="connsiteY0"/>
                  </a:cxn>
                  <a:cxn ang="0">
                    <a:pos x="connsiteX1" y="connsiteY1"/>
                  </a:cxn>
                  <a:cxn ang="0">
                    <a:pos x="connsiteX2" y="connsiteY2"/>
                  </a:cxn>
                  <a:cxn ang="0">
                    <a:pos x="connsiteX3" y="connsiteY3"/>
                  </a:cxn>
                </a:cxnLst>
                <a:rect l="l" t="t" r="r" b="b"/>
                <a:pathLst>
                  <a:path w="53654" h="1366918">
                    <a:moveTo>
                      <a:pt x="0" y="0"/>
                    </a:moveTo>
                    <a:lnTo>
                      <a:pt x="53655" y="0"/>
                    </a:lnTo>
                    <a:lnTo>
                      <a:pt x="53655" y="1366919"/>
                    </a:lnTo>
                    <a:lnTo>
                      <a:pt x="0" y="1366919"/>
                    </a:lnTo>
                    <a:close/>
                  </a:path>
                </a:pathLst>
              </a:custGeom>
              <a:solidFill>
                <a:schemeClr val="bg1">
                  <a:lumMod val="50000"/>
                </a:schemeClr>
              </a:solidFill>
              <a:ln w="25511" cap="flat">
                <a:noFill/>
                <a:prstDash val="solid"/>
                <a:miter/>
              </a:ln>
            </p:spPr>
            <p:txBody>
              <a:bodyPr rtlCol="0" anchor="ctr"/>
              <a:lstStyle/>
              <a:p>
                <a:endParaRPr lang="en-US" sz="2489"/>
              </a:p>
            </p:txBody>
          </p:sp>
        </p:grpSp>
      </p:grpSp>
    </p:spTree>
    <p:extLst>
      <p:ext uri="{BB962C8B-B14F-4D97-AF65-F5344CB8AC3E}">
        <p14:creationId xmlns:p14="http://schemas.microsoft.com/office/powerpoint/2010/main" val="25514285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_Section Header">
    <p:bg bwMode="gray">
      <p:bgPr>
        <a:solidFill>
          <a:schemeClr val="bg1">
            <a:alpha val="99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B8E903D-229F-4B89-9E80-56C9CB32FEF8}"/>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hasCustomPrompt="1"/>
          </p:nvPr>
        </p:nvSpPr>
        <p:spPr bwMode="gray">
          <a:xfrm>
            <a:off x="548641" y="330201"/>
            <a:ext cx="7570713" cy="3836679"/>
          </a:xfrm>
        </p:spPr>
        <p:txBody>
          <a:bodyPr anchor="b"/>
          <a:lstStyle>
            <a:lvl1pPr algn="l">
              <a:lnSpc>
                <a:spcPct val="90000"/>
              </a:lnSpc>
              <a:defRPr sz="5867" b="0" cap="none">
                <a:solidFill>
                  <a:schemeClr val="bg1">
                    <a:lumMod val="6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accent6"/>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3" y="4247532"/>
            <a:ext cx="11101916" cy="1121133"/>
          </a:xfrm>
        </p:spPr>
        <p:txBody>
          <a:bodyPr>
            <a:noAutofit/>
          </a:bodyPr>
          <a:lstStyle>
            <a:lvl1pPr>
              <a:lnSpc>
                <a:spcPct val="100000"/>
              </a:lnSpc>
              <a:spcBef>
                <a:spcPts val="1600"/>
              </a:spcBef>
              <a:spcAft>
                <a:spcPts val="600"/>
              </a:spcAft>
              <a:defRPr sz="2667" b="1">
                <a:solidFill>
                  <a:schemeClr val="accent6">
                    <a:lumMod val="75000"/>
                  </a:schemeClr>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grpSp>
        <p:nvGrpSpPr>
          <p:cNvPr id="7" name="Graphic 2">
            <a:extLst>
              <a:ext uri="{FF2B5EF4-FFF2-40B4-BE49-F238E27FC236}">
                <a16:creationId xmlns:a16="http://schemas.microsoft.com/office/drawing/2014/main" id="{F8F5F1CF-8B4C-4A50-A5CE-0AFB07CCB3D7}"/>
              </a:ext>
            </a:extLst>
          </p:cNvPr>
          <p:cNvGrpSpPr/>
          <p:nvPr userDrawn="1"/>
        </p:nvGrpSpPr>
        <p:grpSpPr>
          <a:xfrm>
            <a:off x="7506031" y="213069"/>
            <a:ext cx="4601156" cy="4742729"/>
            <a:chOff x="5629523" y="159801"/>
            <a:chExt cx="3450867" cy="3557047"/>
          </a:xfrm>
        </p:grpSpPr>
        <p:sp>
          <p:nvSpPr>
            <p:cNvPr id="8" name="Freeform: Shape 7">
              <a:extLst>
                <a:ext uri="{FF2B5EF4-FFF2-40B4-BE49-F238E27FC236}">
                  <a16:creationId xmlns:a16="http://schemas.microsoft.com/office/drawing/2014/main" id="{D7209A96-6197-44AA-BAB6-20D443158281}"/>
                </a:ext>
              </a:extLst>
            </p:cNvPr>
            <p:cNvSpPr/>
            <p:nvPr/>
          </p:nvSpPr>
          <p:spPr>
            <a:xfrm>
              <a:off x="6126675" y="1551220"/>
              <a:ext cx="496242" cy="496242"/>
            </a:xfrm>
            <a:custGeom>
              <a:avLst/>
              <a:gdLst>
                <a:gd name="connsiteX0" fmla="*/ 0 w 496242"/>
                <a:gd name="connsiteY0" fmla="*/ 0 h 496242"/>
                <a:gd name="connsiteX1" fmla="*/ 0 w 496242"/>
                <a:gd name="connsiteY1" fmla="*/ 496242 h 496242"/>
                <a:gd name="connsiteX2" fmla="*/ 496242 w 496242"/>
                <a:gd name="connsiteY2" fmla="*/ 496242 h 496242"/>
                <a:gd name="connsiteX3" fmla="*/ 496242 w 496242"/>
                <a:gd name="connsiteY3" fmla="*/ 0 h 496242"/>
                <a:gd name="connsiteX4" fmla="*/ 0 w 496242"/>
                <a:gd name="connsiteY4" fmla="*/ 0 h 496242"/>
                <a:gd name="connsiteX5" fmla="*/ 248159 w 496242"/>
                <a:gd name="connsiteY5" fmla="*/ 427452 h 496242"/>
                <a:gd name="connsiteX6" fmla="*/ 68866 w 496242"/>
                <a:gd name="connsiteY6" fmla="*/ 248159 h 496242"/>
                <a:gd name="connsiteX7" fmla="*/ 248159 w 496242"/>
                <a:gd name="connsiteY7" fmla="*/ 68866 h 496242"/>
                <a:gd name="connsiteX8" fmla="*/ 427452 w 496242"/>
                <a:gd name="connsiteY8" fmla="*/ 248159 h 496242"/>
                <a:gd name="connsiteX9" fmla="*/ 248159 w 496242"/>
                <a:gd name="connsiteY9" fmla="*/ 427452 h 49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6242" h="496242">
                  <a:moveTo>
                    <a:pt x="0" y="0"/>
                  </a:moveTo>
                  <a:lnTo>
                    <a:pt x="0" y="496242"/>
                  </a:lnTo>
                  <a:lnTo>
                    <a:pt x="496242" y="496242"/>
                  </a:lnTo>
                  <a:lnTo>
                    <a:pt x="496242" y="0"/>
                  </a:lnTo>
                  <a:lnTo>
                    <a:pt x="0" y="0"/>
                  </a:lnTo>
                  <a:close/>
                  <a:moveTo>
                    <a:pt x="248159" y="427452"/>
                  </a:moveTo>
                  <a:cubicBezTo>
                    <a:pt x="149108" y="427452"/>
                    <a:pt x="68866" y="347210"/>
                    <a:pt x="68866" y="248159"/>
                  </a:cubicBezTo>
                  <a:cubicBezTo>
                    <a:pt x="68866" y="149108"/>
                    <a:pt x="149108" y="68866"/>
                    <a:pt x="248159" y="68866"/>
                  </a:cubicBezTo>
                  <a:cubicBezTo>
                    <a:pt x="347210" y="68866"/>
                    <a:pt x="427452" y="149108"/>
                    <a:pt x="427452" y="248159"/>
                  </a:cubicBezTo>
                  <a:cubicBezTo>
                    <a:pt x="427452" y="347210"/>
                    <a:pt x="347210" y="427452"/>
                    <a:pt x="248159" y="427452"/>
                  </a:cubicBezTo>
                  <a:close/>
                </a:path>
              </a:pathLst>
            </a:custGeom>
            <a:solidFill>
              <a:srgbClr val="BCBEC0"/>
            </a:solidFill>
            <a:ln w="7578" cap="flat">
              <a:noFill/>
              <a:prstDash val="solid"/>
              <a:miter/>
            </a:ln>
          </p:spPr>
          <p:txBody>
            <a:bodyPr rtlCol="0" anchor="ctr"/>
            <a:lstStyle/>
            <a:p>
              <a:endParaRPr lang="en-US" sz="2489"/>
            </a:p>
          </p:txBody>
        </p:sp>
        <p:sp>
          <p:nvSpPr>
            <p:cNvPr id="10" name="Freeform: Shape 9">
              <a:extLst>
                <a:ext uri="{FF2B5EF4-FFF2-40B4-BE49-F238E27FC236}">
                  <a16:creationId xmlns:a16="http://schemas.microsoft.com/office/drawing/2014/main" id="{98CC05BE-7BE5-413E-836B-DCFE23983C6B}"/>
                </a:ext>
              </a:extLst>
            </p:cNvPr>
            <p:cNvSpPr/>
            <p:nvPr/>
          </p:nvSpPr>
          <p:spPr>
            <a:xfrm>
              <a:off x="7608576" y="2543174"/>
              <a:ext cx="495256" cy="495256"/>
            </a:xfrm>
            <a:custGeom>
              <a:avLst/>
              <a:gdLst>
                <a:gd name="connsiteX0" fmla="*/ 247628 w 495256"/>
                <a:gd name="connsiteY0" fmla="*/ 0 h 495256"/>
                <a:gd name="connsiteX1" fmla="*/ 495256 w 495256"/>
                <a:gd name="connsiteY1" fmla="*/ 247628 h 495256"/>
                <a:gd name="connsiteX2" fmla="*/ 495256 w 495256"/>
                <a:gd name="connsiteY2" fmla="*/ 247628 h 495256"/>
                <a:gd name="connsiteX3" fmla="*/ 247628 w 495256"/>
                <a:gd name="connsiteY3" fmla="*/ 495256 h 495256"/>
                <a:gd name="connsiteX4" fmla="*/ 247628 w 495256"/>
                <a:gd name="connsiteY4" fmla="*/ 495256 h 495256"/>
                <a:gd name="connsiteX5" fmla="*/ 0 w 495256"/>
                <a:gd name="connsiteY5" fmla="*/ 247628 h 495256"/>
                <a:gd name="connsiteX6" fmla="*/ 0 w 495256"/>
                <a:gd name="connsiteY6" fmla="*/ 247628 h 495256"/>
                <a:gd name="connsiteX7" fmla="*/ 247628 w 495256"/>
                <a:gd name="connsiteY7" fmla="*/ 0 h 49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256" h="495256">
                  <a:moveTo>
                    <a:pt x="247628" y="0"/>
                  </a:moveTo>
                  <a:cubicBezTo>
                    <a:pt x="384389" y="0"/>
                    <a:pt x="495256" y="110867"/>
                    <a:pt x="495256" y="247628"/>
                  </a:cubicBezTo>
                  <a:lnTo>
                    <a:pt x="495256" y="247628"/>
                  </a:lnTo>
                  <a:cubicBezTo>
                    <a:pt x="495256" y="384389"/>
                    <a:pt x="384389" y="495256"/>
                    <a:pt x="247628" y="495256"/>
                  </a:cubicBezTo>
                  <a:lnTo>
                    <a:pt x="247628" y="495256"/>
                  </a:lnTo>
                  <a:cubicBezTo>
                    <a:pt x="110867" y="495256"/>
                    <a:pt x="0" y="384389"/>
                    <a:pt x="0" y="247628"/>
                  </a:cubicBezTo>
                  <a:lnTo>
                    <a:pt x="0" y="247628"/>
                  </a:lnTo>
                  <a:cubicBezTo>
                    <a:pt x="0" y="110867"/>
                    <a:pt x="110867" y="0"/>
                    <a:pt x="247628" y="0"/>
                  </a:cubicBezTo>
                  <a:close/>
                </a:path>
              </a:pathLst>
            </a:custGeom>
            <a:solidFill>
              <a:srgbClr val="EE3124"/>
            </a:solidFill>
            <a:ln w="7578" cap="flat">
              <a:noFill/>
              <a:prstDash val="solid"/>
              <a:miter/>
            </a:ln>
          </p:spPr>
          <p:txBody>
            <a:bodyPr rtlCol="0" anchor="ctr"/>
            <a:lstStyle/>
            <a:p>
              <a:endParaRPr lang="en-US" sz="2489"/>
            </a:p>
          </p:txBody>
        </p:sp>
        <p:sp>
          <p:nvSpPr>
            <p:cNvPr id="12" name="Freeform: Shape 11">
              <a:extLst>
                <a:ext uri="{FF2B5EF4-FFF2-40B4-BE49-F238E27FC236}">
                  <a16:creationId xmlns:a16="http://schemas.microsoft.com/office/drawing/2014/main" id="{D6453172-81F5-4A57-BB1C-547B7378EFB5}"/>
                </a:ext>
              </a:extLst>
            </p:cNvPr>
            <p:cNvSpPr/>
            <p:nvPr/>
          </p:nvSpPr>
          <p:spPr>
            <a:xfrm>
              <a:off x="6618215" y="2543174"/>
              <a:ext cx="495256" cy="495256"/>
            </a:xfrm>
            <a:custGeom>
              <a:avLst/>
              <a:gdLst>
                <a:gd name="connsiteX0" fmla="*/ 247628 w 495256"/>
                <a:gd name="connsiteY0" fmla="*/ 0 h 495256"/>
                <a:gd name="connsiteX1" fmla="*/ 495256 w 495256"/>
                <a:gd name="connsiteY1" fmla="*/ 247628 h 495256"/>
                <a:gd name="connsiteX2" fmla="*/ 495256 w 495256"/>
                <a:gd name="connsiteY2" fmla="*/ 247628 h 495256"/>
                <a:gd name="connsiteX3" fmla="*/ 247628 w 495256"/>
                <a:gd name="connsiteY3" fmla="*/ 495256 h 495256"/>
                <a:gd name="connsiteX4" fmla="*/ 247628 w 495256"/>
                <a:gd name="connsiteY4" fmla="*/ 495256 h 495256"/>
                <a:gd name="connsiteX5" fmla="*/ 0 w 495256"/>
                <a:gd name="connsiteY5" fmla="*/ 247628 h 495256"/>
                <a:gd name="connsiteX6" fmla="*/ 0 w 495256"/>
                <a:gd name="connsiteY6" fmla="*/ 247628 h 495256"/>
                <a:gd name="connsiteX7" fmla="*/ 247628 w 495256"/>
                <a:gd name="connsiteY7" fmla="*/ 0 h 49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256" h="495256">
                  <a:moveTo>
                    <a:pt x="247628" y="0"/>
                  </a:moveTo>
                  <a:cubicBezTo>
                    <a:pt x="384389" y="0"/>
                    <a:pt x="495256" y="110867"/>
                    <a:pt x="495256" y="247628"/>
                  </a:cubicBezTo>
                  <a:lnTo>
                    <a:pt x="495256" y="247628"/>
                  </a:lnTo>
                  <a:cubicBezTo>
                    <a:pt x="495256" y="384389"/>
                    <a:pt x="384389" y="495256"/>
                    <a:pt x="247628" y="495256"/>
                  </a:cubicBezTo>
                  <a:lnTo>
                    <a:pt x="247628" y="495256"/>
                  </a:lnTo>
                  <a:cubicBezTo>
                    <a:pt x="110867" y="495256"/>
                    <a:pt x="0" y="384389"/>
                    <a:pt x="0" y="247628"/>
                  </a:cubicBezTo>
                  <a:lnTo>
                    <a:pt x="0" y="247628"/>
                  </a:lnTo>
                  <a:cubicBezTo>
                    <a:pt x="0" y="110867"/>
                    <a:pt x="110867" y="0"/>
                    <a:pt x="247628" y="0"/>
                  </a:cubicBezTo>
                  <a:close/>
                </a:path>
              </a:pathLst>
            </a:custGeom>
            <a:solidFill>
              <a:srgbClr val="BCBEC0"/>
            </a:solidFill>
            <a:ln w="7578" cap="flat">
              <a:noFill/>
              <a:prstDash val="solid"/>
              <a:miter/>
            </a:ln>
          </p:spPr>
          <p:txBody>
            <a:bodyPr rtlCol="0" anchor="ctr"/>
            <a:lstStyle/>
            <a:p>
              <a:endParaRPr lang="en-US" sz="2489"/>
            </a:p>
          </p:txBody>
        </p:sp>
        <p:sp>
          <p:nvSpPr>
            <p:cNvPr id="13" name="Freeform: Shape 12">
              <a:extLst>
                <a:ext uri="{FF2B5EF4-FFF2-40B4-BE49-F238E27FC236}">
                  <a16:creationId xmlns:a16="http://schemas.microsoft.com/office/drawing/2014/main" id="{B603002F-42D1-4583-A382-94EDAF5F2B11}"/>
                </a:ext>
              </a:extLst>
            </p:cNvPr>
            <p:cNvSpPr/>
            <p:nvPr/>
          </p:nvSpPr>
          <p:spPr>
            <a:xfrm>
              <a:off x="6370359" y="2045566"/>
              <a:ext cx="496242" cy="496242"/>
            </a:xfrm>
            <a:custGeom>
              <a:avLst/>
              <a:gdLst>
                <a:gd name="connsiteX0" fmla="*/ 0 w 496242"/>
                <a:gd name="connsiteY0" fmla="*/ 0 h 496242"/>
                <a:gd name="connsiteX1" fmla="*/ 496242 w 496242"/>
                <a:gd name="connsiteY1" fmla="*/ 0 h 496242"/>
                <a:gd name="connsiteX2" fmla="*/ 496242 w 496242"/>
                <a:gd name="connsiteY2" fmla="*/ 496242 h 496242"/>
                <a:gd name="connsiteX3" fmla="*/ 0 w 496242"/>
                <a:gd name="connsiteY3" fmla="*/ 496242 h 496242"/>
              </a:gdLst>
              <a:ahLst/>
              <a:cxnLst>
                <a:cxn ang="0">
                  <a:pos x="connsiteX0" y="connsiteY0"/>
                </a:cxn>
                <a:cxn ang="0">
                  <a:pos x="connsiteX1" y="connsiteY1"/>
                </a:cxn>
                <a:cxn ang="0">
                  <a:pos x="connsiteX2" y="connsiteY2"/>
                </a:cxn>
                <a:cxn ang="0">
                  <a:pos x="connsiteX3" y="connsiteY3"/>
                </a:cxn>
              </a:cxnLst>
              <a:rect l="l" t="t" r="r" b="b"/>
              <a:pathLst>
                <a:path w="496242" h="496242">
                  <a:moveTo>
                    <a:pt x="0" y="0"/>
                  </a:moveTo>
                  <a:lnTo>
                    <a:pt x="496242" y="0"/>
                  </a:lnTo>
                  <a:lnTo>
                    <a:pt x="496242" y="496242"/>
                  </a:lnTo>
                  <a:lnTo>
                    <a:pt x="0" y="496242"/>
                  </a:lnTo>
                  <a:close/>
                </a:path>
              </a:pathLst>
            </a:custGeom>
            <a:solidFill>
              <a:srgbClr val="808285"/>
            </a:solidFill>
            <a:ln w="7578" cap="flat">
              <a:noFill/>
              <a:prstDash val="solid"/>
              <a:miter/>
            </a:ln>
          </p:spPr>
          <p:txBody>
            <a:bodyPr rtlCol="0" anchor="ctr"/>
            <a:lstStyle/>
            <a:p>
              <a:endParaRPr lang="en-US" sz="2489"/>
            </a:p>
          </p:txBody>
        </p:sp>
        <p:sp>
          <p:nvSpPr>
            <p:cNvPr id="14" name="Freeform: Shape 13">
              <a:extLst>
                <a:ext uri="{FF2B5EF4-FFF2-40B4-BE49-F238E27FC236}">
                  <a16:creationId xmlns:a16="http://schemas.microsoft.com/office/drawing/2014/main" id="{E43F0BEA-938C-4556-9201-9D0DC15F97BD}"/>
                </a:ext>
              </a:extLst>
            </p:cNvPr>
            <p:cNvSpPr/>
            <p:nvPr/>
          </p:nvSpPr>
          <p:spPr>
            <a:xfrm>
              <a:off x="7111272" y="1551220"/>
              <a:ext cx="496242" cy="496242"/>
            </a:xfrm>
            <a:custGeom>
              <a:avLst/>
              <a:gdLst>
                <a:gd name="connsiteX0" fmla="*/ 0 w 496242"/>
                <a:gd name="connsiteY0" fmla="*/ 0 h 496242"/>
                <a:gd name="connsiteX1" fmla="*/ 496242 w 496242"/>
                <a:gd name="connsiteY1" fmla="*/ 0 h 496242"/>
                <a:gd name="connsiteX2" fmla="*/ 496242 w 496242"/>
                <a:gd name="connsiteY2" fmla="*/ 496242 h 496242"/>
                <a:gd name="connsiteX3" fmla="*/ 0 w 496242"/>
                <a:gd name="connsiteY3" fmla="*/ 496242 h 496242"/>
              </a:gdLst>
              <a:ahLst/>
              <a:cxnLst>
                <a:cxn ang="0">
                  <a:pos x="connsiteX0" y="connsiteY0"/>
                </a:cxn>
                <a:cxn ang="0">
                  <a:pos x="connsiteX1" y="connsiteY1"/>
                </a:cxn>
                <a:cxn ang="0">
                  <a:pos x="connsiteX2" y="connsiteY2"/>
                </a:cxn>
                <a:cxn ang="0">
                  <a:pos x="connsiteX3" y="connsiteY3"/>
                </a:cxn>
              </a:cxnLst>
              <a:rect l="l" t="t" r="r" b="b"/>
              <a:pathLst>
                <a:path w="496242" h="496242">
                  <a:moveTo>
                    <a:pt x="0" y="0"/>
                  </a:moveTo>
                  <a:lnTo>
                    <a:pt x="496242" y="0"/>
                  </a:lnTo>
                  <a:lnTo>
                    <a:pt x="496242" y="496242"/>
                  </a:lnTo>
                  <a:lnTo>
                    <a:pt x="0" y="496242"/>
                  </a:lnTo>
                  <a:close/>
                </a:path>
              </a:pathLst>
            </a:custGeom>
            <a:solidFill>
              <a:srgbClr val="808285"/>
            </a:solidFill>
            <a:ln w="7578" cap="flat">
              <a:noFill/>
              <a:prstDash val="solid"/>
              <a:miter/>
            </a:ln>
          </p:spPr>
          <p:txBody>
            <a:bodyPr rtlCol="0" anchor="ctr"/>
            <a:lstStyle/>
            <a:p>
              <a:endParaRPr lang="en-US" sz="2489"/>
            </a:p>
          </p:txBody>
        </p:sp>
        <p:sp>
          <p:nvSpPr>
            <p:cNvPr id="16" name="Freeform: Shape 15">
              <a:extLst>
                <a:ext uri="{FF2B5EF4-FFF2-40B4-BE49-F238E27FC236}">
                  <a16:creationId xmlns:a16="http://schemas.microsoft.com/office/drawing/2014/main" id="{62B3D80D-7B52-40B0-A763-49D4655C6373}"/>
                </a:ext>
              </a:extLst>
            </p:cNvPr>
            <p:cNvSpPr/>
            <p:nvPr/>
          </p:nvSpPr>
          <p:spPr>
            <a:xfrm>
              <a:off x="7608576" y="1551144"/>
              <a:ext cx="495256" cy="495256"/>
            </a:xfrm>
            <a:custGeom>
              <a:avLst/>
              <a:gdLst>
                <a:gd name="connsiteX0" fmla="*/ 247628 w 495256"/>
                <a:gd name="connsiteY0" fmla="*/ 0 h 495256"/>
                <a:gd name="connsiteX1" fmla="*/ 495256 w 495256"/>
                <a:gd name="connsiteY1" fmla="*/ 247628 h 495256"/>
                <a:gd name="connsiteX2" fmla="*/ 495256 w 495256"/>
                <a:gd name="connsiteY2" fmla="*/ 247628 h 495256"/>
                <a:gd name="connsiteX3" fmla="*/ 247628 w 495256"/>
                <a:gd name="connsiteY3" fmla="*/ 495256 h 495256"/>
                <a:gd name="connsiteX4" fmla="*/ 247628 w 495256"/>
                <a:gd name="connsiteY4" fmla="*/ 495256 h 495256"/>
                <a:gd name="connsiteX5" fmla="*/ 0 w 495256"/>
                <a:gd name="connsiteY5" fmla="*/ 247628 h 495256"/>
                <a:gd name="connsiteX6" fmla="*/ 0 w 495256"/>
                <a:gd name="connsiteY6" fmla="*/ 247628 h 495256"/>
                <a:gd name="connsiteX7" fmla="*/ 247628 w 495256"/>
                <a:gd name="connsiteY7" fmla="*/ 0 h 495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256" h="495256">
                  <a:moveTo>
                    <a:pt x="247628" y="0"/>
                  </a:moveTo>
                  <a:cubicBezTo>
                    <a:pt x="384389" y="0"/>
                    <a:pt x="495256" y="110867"/>
                    <a:pt x="495256" y="247628"/>
                  </a:cubicBezTo>
                  <a:lnTo>
                    <a:pt x="495256" y="247628"/>
                  </a:lnTo>
                  <a:cubicBezTo>
                    <a:pt x="495256" y="384389"/>
                    <a:pt x="384389" y="495256"/>
                    <a:pt x="247628" y="495256"/>
                  </a:cubicBezTo>
                  <a:lnTo>
                    <a:pt x="247628" y="495256"/>
                  </a:lnTo>
                  <a:cubicBezTo>
                    <a:pt x="110867" y="495256"/>
                    <a:pt x="0" y="384389"/>
                    <a:pt x="0" y="247628"/>
                  </a:cubicBezTo>
                  <a:lnTo>
                    <a:pt x="0" y="247628"/>
                  </a:lnTo>
                  <a:cubicBezTo>
                    <a:pt x="0" y="110867"/>
                    <a:pt x="110867" y="0"/>
                    <a:pt x="247628" y="0"/>
                  </a:cubicBezTo>
                  <a:close/>
                </a:path>
              </a:pathLst>
            </a:custGeom>
            <a:solidFill>
              <a:srgbClr val="F58765"/>
            </a:solidFill>
            <a:ln w="7578" cap="flat">
              <a:noFill/>
              <a:prstDash val="solid"/>
              <a:miter/>
            </a:ln>
          </p:spPr>
          <p:txBody>
            <a:bodyPr rtlCol="0" anchor="ctr"/>
            <a:lstStyle/>
            <a:p>
              <a:endParaRPr lang="en-US" sz="2489"/>
            </a:p>
          </p:txBody>
        </p:sp>
        <p:sp>
          <p:nvSpPr>
            <p:cNvPr id="17" name="Freeform: Shape 16">
              <a:extLst>
                <a:ext uri="{FF2B5EF4-FFF2-40B4-BE49-F238E27FC236}">
                  <a16:creationId xmlns:a16="http://schemas.microsoft.com/office/drawing/2014/main" id="{5248C805-13A3-4E49-8495-9AA5A3B865D0}"/>
                </a:ext>
              </a:extLst>
            </p:cNvPr>
            <p:cNvSpPr/>
            <p:nvPr/>
          </p:nvSpPr>
          <p:spPr>
            <a:xfrm>
              <a:off x="6866374" y="2049889"/>
              <a:ext cx="493132" cy="493132"/>
            </a:xfrm>
            <a:custGeom>
              <a:avLst/>
              <a:gdLst>
                <a:gd name="connsiteX0" fmla="*/ 246566 w 493132"/>
                <a:gd name="connsiteY0" fmla="*/ 0 h 493132"/>
                <a:gd name="connsiteX1" fmla="*/ 493133 w 493132"/>
                <a:gd name="connsiteY1" fmla="*/ 246566 h 493132"/>
                <a:gd name="connsiteX2" fmla="*/ 493133 w 493132"/>
                <a:gd name="connsiteY2" fmla="*/ 246566 h 493132"/>
                <a:gd name="connsiteX3" fmla="*/ 246566 w 493132"/>
                <a:gd name="connsiteY3" fmla="*/ 493133 h 493132"/>
                <a:gd name="connsiteX4" fmla="*/ 246566 w 493132"/>
                <a:gd name="connsiteY4" fmla="*/ 493133 h 493132"/>
                <a:gd name="connsiteX5" fmla="*/ 0 w 493132"/>
                <a:gd name="connsiteY5" fmla="*/ 246566 h 493132"/>
                <a:gd name="connsiteX6" fmla="*/ 0 w 493132"/>
                <a:gd name="connsiteY6" fmla="*/ 246566 h 493132"/>
                <a:gd name="connsiteX7" fmla="*/ 246566 w 493132"/>
                <a:gd name="connsiteY7" fmla="*/ 0 h 49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132" h="493132">
                  <a:moveTo>
                    <a:pt x="246566" y="0"/>
                  </a:moveTo>
                  <a:cubicBezTo>
                    <a:pt x="382741" y="0"/>
                    <a:pt x="493133" y="110392"/>
                    <a:pt x="493133" y="246566"/>
                  </a:cubicBezTo>
                  <a:lnTo>
                    <a:pt x="493133" y="246566"/>
                  </a:lnTo>
                  <a:cubicBezTo>
                    <a:pt x="493133" y="382741"/>
                    <a:pt x="382741" y="493133"/>
                    <a:pt x="246566" y="493133"/>
                  </a:cubicBezTo>
                  <a:lnTo>
                    <a:pt x="246566" y="493133"/>
                  </a:lnTo>
                  <a:cubicBezTo>
                    <a:pt x="110392" y="493133"/>
                    <a:pt x="0" y="382741"/>
                    <a:pt x="0" y="246566"/>
                  </a:cubicBezTo>
                  <a:lnTo>
                    <a:pt x="0" y="246566"/>
                  </a:lnTo>
                  <a:cubicBezTo>
                    <a:pt x="0" y="110392"/>
                    <a:pt x="110392" y="0"/>
                    <a:pt x="246566" y="0"/>
                  </a:cubicBezTo>
                  <a:close/>
                </a:path>
              </a:pathLst>
            </a:custGeom>
            <a:solidFill>
              <a:srgbClr val="F2613F"/>
            </a:solidFill>
            <a:ln w="7578" cap="flat">
              <a:noFill/>
              <a:prstDash val="solid"/>
              <a:miter/>
            </a:ln>
          </p:spPr>
          <p:txBody>
            <a:bodyPr rtlCol="0" anchor="ctr"/>
            <a:lstStyle/>
            <a:p>
              <a:endParaRPr lang="en-US" sz="2489"/>
            </a:p>
          </p:txBody>
        </p:sp>
        <p:sp>
          <p:nvSpPr>
            <p:cNvPr id="18" name="Freeform: Shape 17">
              <a:extLst>
                <a:ext uri="{FF2B5EF4-FFF2-40B4-BE49-F238E27FC236}">
                  <a16:creationId xmlns:a16="http://schemas.microsoft.com/office/drawing/2014/main" id="{50371D9A-6808-496D-BA3B-5CD9D59A8EAC}"/>
                </a:ext>
              </a:extLst>
            </p:cNvPr>
            <p:cNvSpPr/>
            <p:nvPr/>
          </p:nvSpPr>
          <p:spPr>
            <a:xfrm>
              <a:off x="7359431" y="2046401"/>
              <a:ext cx="496242" cy="496242"/>
            </a:xfrm>
            <a:custGeom>
              <a:avLst/>
              <a:gdLst>
                <a:gd name="connsiteX0" fmla="*/ 0 w 496242"/>
                <a:gd name="connsiteY0" fmla="*/ 0 h 496242"/>
                <a:gd name="connsiteX1" fmla="*/ 0 w 496242"/>
                <a:gd name="connsiteY1" fmla="*/ 496242 h 496242"/>
                <a:gd name="connsiteX2" fmla="*/ 496242 w 496242"/>
                <a:gd name="connsiteY2" fmla="*/ 496242 h 496242"/>
                <a:gd name="connsiteX3" fmla="*/ 496242 w 496242"/>
                <a:gd name="connsiteY3" fmla="*/ 0 h 496242"/>
                <a:gd name="connsiteX4" fmla="*/ 0 w 496242"/>
                <a:gd name="connsiteY4" fmla="*/ 0 h 496242"/>
                <a:gd name="connsiteX5" fmla="*/ 248159 w 496242"/>
                <a:gd name="connsiteY5" fmla="*/ 427452 h 496242"/>
                <a:gd name="connsiteX6" fmla="*/ 68866 w 496242"/>
                <a:gd name="connsiteY6" fmla="*/ 248159 h 496242"/>
                <a:gd name="connsiteX7" fmla="*/ 248159 w 496242"/>
                <a:gd name="connsiteY7" fmla="*/ 68866 h 496242"/>
                <a:gd name="connsiteX8" fmla="*/ 427453 w 496242"/>
                <a:gd name="connsiteY8" fmla="*/ 248159 h 496242"/>
                <a:gd name="connsiteX9" fmla="*/ 248159 w 496242"/>
                <a:gd name="connsiteY9" fmla="*/ 427452 h 49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6242" h="496242">
                  <a:moveTo>
                    <a:pt x="0" y="0"/>
                  </a:moveTo>
                  <a:lnTo>
                    <a:pt x="0" y="496242"/>
                  </a:lnTo>
                  <a:lnTo>
                    <a:pt x="496242" y="496242"/>
                  </a:lnTo>
                  <a:lnTo>
                    <a:pt x="496242" y="0"/>
                  </a:lnTo>
                  <a:lnTo>
                    <a:pt x="0" y="0"/>
                  </a:lnTo>
                  <a:close/>
                  <a:moveTo>
                    <a:pt x="248159" y="427452"/>
                  </a:moveTo>
                  <a:cubicBezTo>
                    <a:pt x="149108" y="427452"/>
                    <a:pt x="68866" y="347210"/>
                    <a:pt x="68866" y="248159"/>
                  </a:cubicBezTo>
                  <a:cubicBezTo>
                    <a:pt x="68866" y="149108"/>
                    <a:pt x="149108" y="68866"/>
                    <a:pt x="248159" y="68866"/>
                  </a:cubicBezTo>
                  <a:cubicBezTo>
                    <a:pt x="347210" y="68866"/>
                    <a:pt x="427453" y="149108"/>
                    <a:pt x="427453" y="248159"/>
                  </a:cubicBezTo>
                  <a:cubicBezTo>
                    <a:pt x="427453" y="347210"/>
                    <a:pt x="347210" y="427452"/>
                    <a:pt x="248159" y="427452"/>
                  </a:cubicBezTo>
                  <a:close/>
                </a:path>
              </a:pathLst>
            </a:custGeom>
            <a:solidFill>
              <a:srgbClr val="BCBEC0"/>
            </a:solidFill>
            <a:ln w="7578" cap="flat">
              <a:noFill/>
              <a:prstDash val="solid"/>
              <a:miter/>
            </a:ln>
          </p:spPr>
          <p:txBody>
            <a:bodyPr rtlCol="0" anchor="ctr"/>
            <a:lstStyle/>
            <a:p>
              <a:endParaRPr lang="en-US" sz="2489"/>
            </a:p>
          </p:txBody>
        </p:sp>
        <p:sp>
          <p:nvSpPr>
            <p:cNvPr id="19" name="Freeform: Shape 18">
              <a:extLst>
                <a:ext uri="{FF2B5EF4-FFF2-40B4-BE49-F238E27FC236}">
                  <a16:creationId xmlns:a16="http://schemas.microsoft.com/office/drawing/2014/main" id="{37E2B900-DB8F-4A20-A426-84B6F95855B7}"/>
                </a:ext>
              </a:extLst>
            </p:cNvPr>
            <p:cNvSpPr/>
            <p:nvPr/>
          </p:nvSpPr>
          <p:spPr>
            <a:xfrm>
              <a:off x="7112485" y="2543629"/>
              <a:ext cx="496242" cy="496242"/>
            </a:xfrm>
            <a:custGeom>
              <a:avLst/>
              <a:gdLst>
                <a:gd name="connsiteX0" fmla="*/ 0 w 496242"/>
                <a:gd name="connsiteY0" fmla="*/ 0 h 496242"/>
                <a:gd name="connsiteX1" fmla="*/ 0 w 496242"/>
                <a:gd name="connsiteY1" fmla="*/ 496242 h 496242"/>
                <a:gd name="connsiteX2" fmla="*/ 496242 w 496242"/>
                <a:gd name="connsiteY2" fmla="*/ 496242 h 496242"/>
                <a:gd name="connsiteX3" fmla="*/ 496242 w 496242"/>
                <a:gd name="connsiteY3" fmla="*/ 0 h 496242"/>
                <a:gd name="connsiteX4" fmla="*/ 0 w 496242"/>
                <a:gd name="connsiteY4" fmla="*/ 0 h 496242"/>
                <a:gd name="connsiteX5" fmla="*/ 248159 w 496242"/>
                <a:gd name="connsiteY5" fmla="*/ 427453 h 496242"/>
                <a:gd name="connsiteX6" fmla="*/ 68866 w 496242"/>
                <a:gd name="connsiteY6" fmla="*/ 248159 h 496242"/>
                <a:gd name="connsiteX7" fmla="*/ 248159 w 496242"/>
                <a:gd name="connsiteY7" fmla="*/ 68866 h 496242"/>
                <a:gd name="connsiteX8" fmla="*/ 427452 w 496242"/>
                <a:gd name="connsiteY8" fmla="*/ 248159 h 496242"/>
                <a:gd name="connsiteX9" fmla="*/ 248159 w 496242"/>
                <a:gd name="connsiteY9" fmla="*/ 427453 h 49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6242" h="496242">
                  <a:moveTo>
                    <a:pt x="0" y="0"/>
                  </a:moveTo>
                  <a:lnTo>
                    <a:pt x="0" y="496242"/>
                  </a:lnTo>
                  <a:lnTo>
                    <a:pt x="496242" y="496242"/>
                  </a:lnTo>
                  <a:lnTo>
                    <a:pt x="496242" y="0"/>
                  </a:lnTo>
                  <a:lnTo>
                    <a:pt x="0" y="0"/>
                  </a:lnTo>
                  <a:close/>
                  <a:moveTo>
                    <a:pt x="248159" y="427453"/>
                  </a:moveTo>
                  <a:cubicBezTo>
                    <a:pt x="149108" y="427453"/>
                    <a:pt x="68866" y="347210"/>
                    <a:pt x="68866" y="248159"/>
                  </a:cubicBezTo>
                  <a:cubicBezTo>
                    <a:pt x="68866" y="149108"/>
                    <a:pt x="149108" y="68866"/>
                    <a:pt x="248159" y="68866"/>
                  </a:cubicBezTo>
                  <a:cubicBezTo>
                    <a:pt x="347210" y="68866"/>
                    <a:pt x="427452" y="149108"/>
                    <a:pt x="427452" y="248159"/>
                  </a:cubicBezTo>
                  <a:cubicBezTo>
                    <a:pt x="427452" y="347210"/>
                    <a:pt x="347210" y="427453"/>
                    <a:pt x="248159" y="427453"/>
                  </a:cubicBezTo>
                  <a:close/>
                </a:path>
              </a:pathLst>
            </a:custGeom>
            <a:solidFill>
              <a:srgbClr val="808285"/>
            </a:solidFill>
            <a:ln w="7578" cap="flat">
              <a:noFill/>
              <a:prstDash val="solid"/>
              <a:miter/>
            </a:ln>
          </p:spPr>
          <p:txBody>
            <a:bodyPr rtlCol="0" anchor="ctr"/>
            <a:lstStyle/>
            <a:p>
              <a:endParaRPr lang="en-US" sz="2489"/>
            </a:p>
          </p:txBody>
        </p:sp>
        <p:sp>
          <p:nvSpPr>
            <p:cNvPr id="20" name="Freeform: Shape 19">
              <a:extLst>
                <a:ext uri="{FF2B5EF4-FFF2-40B4-BE49-F238E27FC236}">
                  <a16:creationId xmlns:a16="http://schemas.microsoft.com/office/drawing/2014/main" id="{9308B492-13E2-484E-9C99-15ADE6E5B5FF}"/>
                </a:ext>
              </a:extLst>
            </p:cNvPr>
            <p:cNvSpPr/>
            <p:nvPr/>
          </p:nvSpPr>
          <p:spPr>
            <a:xfrm>
              <a:off x="5629557" y="821229"/>
              <a:ext cx="2893460" cy="2896983"/>
            </a:xfrm>
            <a:custGeom>
              <a:avLst/>
              <a:gdLst>
                <a:gd name="connsiteX0" fmla="*/ 1443641 w 2893460"/>
                <a:gd name="connsiteY0" fmla="*/ 2896984 h 2896983"/>
                <a:gd name="connsiteX1" fmla="*/ 631360 w 2893460"/>
                <a:gd name="connsiteY1" fmla="*/ 2646777 h 2896983"/>
                <a:gd name="connsiteX2" fmla="*/ 20670 w 2893460"/>
                <a:gd name="connsiteY2" fmla="*/ 1711630 h 2896983"/>
                <a:gd name="connsiteX3" fmla="*/ 55255 w 2893460"/>
                <a:gd name="connsiteY3" fmla="*/ 1661346 h 2896983"/>
                <a:gd name="connsiteX4" fmla="*/ 105539 w 2893460"/>
                <a:gd name="connsiteY4" fmla="*/ 1695930 h 2896983"/>
                <a:gd name="connsiteX5" fmla="*/ 679900 w 2893460"/>
                <a:gd name="connsiteY5" fmla="*/ 2575332 h 2896983"/>
                <a:gd name="connsiteX6" fmla="*/ 1443717 w 2893460"/>
                <a:gd name="connsiteY6" fmla="*/ 2810674 h 2896983"/>
                <a:gd name="connsiteX7" fmla="*/ 2038935 w 2893460"/>
                <a:gd name="connsiteY7" fmla="*/ 2674460 h 2896983"/>
                <a:gd name="connsiteX8" fmla="*/ 2096576 w 2893460"/>
                <a:gd name="connsiteY8" fmla="*/ 2694558 h 2896983"/>
                <a:gd name="connsiteX9" fmla="*/ 2076477 w 2893460"/>
                <a:gd name="connsiteY9" fmla="*/ 2752199 h 2896983"/>
                <a:gd name="connsiteX10" fmla="*/ 1443717 w 2893460"/>
                <a:gd name="connsiteY10" fmla="*/ 2896984 h 2896983"/>
                <a:gd name="connsiteX11" fmla="*/ 2356870 w 2893460"/>
                <a:gd name="connsiteY11" fmla="*/ 2561226 h 2896983"/>
                <a:gd name="connsiteX12" fmla="*/ 2324029 w 2893460"/>
                <a:gd name="connsiteY12" fmla="*/ 2546057 h 2896983"/>
                <a:gd name="connsiteX13" fmla="*/ 2328808 w 2893460"/>
                <a:gd name="connsiteY13" fmla="*/ 2485231 h 2896983"/>
                <a:gd name="connsiteX14" fmla="*/ 2571809 w 2893460"/>
                <a:gd name="connsiteY14" fmla="*/ 2213484 h 2896983"/>
                <a:gd name="connsiteX15" fmla="*/ 2807075 w 2893460"/>
                <a:gd name="connsiteY15" fmla="*/ 1449667 h 2896983"/>
                <a:gd name="connsiteX16" fmla="*/ 2209961 w 2893460"/>
                <a:gd name="connsiteY16" fmla="*/ 321499 h 2896983"/>
                <a:gd name="connsiteX17" fmla="*/ 2208900 w 2893460"/>
                <a:gd name="connsiteY17" fmla="*/ 320741 h 2896983"/>
                <a:gd name="connsiteX18" fmla="*/ 2197220 w 2893460"/>
                <a:gd name="connsiteY18" fmla="*/ 260825 h 2896983"/>
                <a:gd name="connsiteX19" fmla="*/ 2257136 w 2893460"/>
                <a:gd name="connsiteY19" fmla="*/ 249069 h 2896983"/>
                <a:gd name="connsiteX20" fmla="*/ 2258577 w 2893460"/>
                <a:gd name="connsiteY20" fmla="*/ 250055 h 2896983"/>
                <a:gd name="connsiteX21" fmla="*/ 2893461 w 2893460"/>
                <a:gd name="connsiteY21" fmla="*/ 1449591 h 2896983"/>
                <a:gd name="connsiteX22" fmla="*/ 2643254 w 2893460"/>
                <a:gd name="connsiteY22" fmla="*/ 2261872 h 2896983"/>
                <a:gd name="connsiteX23" fmla="*/ 2384856 w 2893460"/>
                <a:gd name="connsiteY23" fmla="*/ 2550759 h 2896983"/>
                <a:gd name="connsiteX24" fmla="*/ 2356870 w 2893460"/>
                <a:gd name="connsiteY24" fmla="*/ 2561074 h 2896983"/>
                <a:gd name="connsiteX25" fmla="*/ 43196 w 2893460"/>
                <a:gd name="connsiteY25" fmla="*/ 1390282 h 2896983"/>
                <a:gd name="connsiteX26" fmla="*/ 40086 w 2893460"/>
                <a:gd name="connsiteY26" fmla="*/ 1390206 h 2896983"/>
                <a:gd name="connsiteX27" fmla="*/ 117 w 2893460"/>
                <a:gd name="connsiteY27" fmla="*/ 1344094 h 2896983"/>
                <a:gd name="connsiteX28" fmla="*/ 246683 w 2893460"/>
                <a:gd name="connsiteY28" fmla="*/ 634959 h 2896983"/>
                <a:gd name="connsiteX29" fmla="*/ 1446296 w 2893460"/>
                <a:gd name="connsiteY29" fmla="*/ 0 h 2896983"/>
                <a:gd name="connsiteX30" fmla="*/ 1928886 w 2893460"/>
                <a:gd name="connsiteY30" fmla="*/ 82973 h 2896983"/>
                <a:gd name="connsiteX31" fmla="*/ 1955128 w 2893460"/>
                <a:gd name="connsiteY31" fmla="*/ 138111 h 2896983"/>
                <a:gd name="connsiteX32" fmla="*/ 1899990 w 2893460"/>
                <a:gd name="connsiteY32" fmla="*/ 164352 h 2896983"/>
                <a:gd name="connsiteX33" fmla="*/ 1446296 w 2893460"/>
                <a:gd name="connsiteY33" fmla="*/ 86310 h 2896983"/>
                <a:gd name="connsiteX34" fmla="*/ 318128 w 2893460"/>
                <a:gd name="connsiteY34" fmla="*/ 683423 h 2896983"/>
                <a:gd name="connsiteX35" fmla="*/ 86275 w 2893460"/>
                <a:gd name="connsiteY35" fmla="*/ 1350237 h 2896983"/>
                <a:gd name="connsiteX36" fmla="*/ 43272 w 2893460"/>
                <a:gd name="connsiteY36" fmla="*/ 1390358 h 289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893460" h="2896983">
                  <a:moveTo>
                    <a:pt x="1443641" y="2896984"/>
                  </a:moveTo>
                  <a:cubicBezTo>
                    <a:pt x="1153313" y="2896984"/>
                    <a:pt x="872466" y="2810446"/>
                    <a:pt x="631360" y="2646777"/>
                  </a:cubicBezTo>
                  <a:cubicBezTo>
                    <a:pt x="308496" y="2427514"/>
                    <a:pt x="91584" y="2095472"/>
                    <a:pt x="20670" y="1711630"/>
                  </a:cubicBezTo>
                  <a:cubicBezTo>
                    <a:pt x="16347" y="1688194"/>
                    <a:pt x="31819" y="1665669"/>
                    <a:pt x="55255" y="1661346"/>
                  </a:cubicBezTo>
                  <a:cubicBezTo>
                    <a:pt x="78615" y="1657023"/>
                    <a:pt x="101216" y="1672495"/>
                    <a:pt x="105539" y="1695930"/>
                  </a:cubicBezTo>
                  <a:cubicBezTo>
                    <a:pt x="172281" y="2056868"/>
                    <a:pt x="376224" y="2369191"/>
                    <a:pt x="679900" y="2575332"/>
                  </a:cubicBezTo>
                  <a:cubicBezTo>
                    <a:pt x="906671" y="2729294"/>
                    <a:pt x="1170757" y="2810674"/>
                    <a:pt x="1443717" y="2810674"/>
                  </a:cubicBezTo>
                  <a:cubicBezTo>
                    <a:pt x="1648721" y="2810674"/>
                    <a:pt x="1854560" y="2763575"/>
                    <a:pt x="2038935" y="2674460"/>
                  </a:cubicBezTo>
                  <a:cubicBezTo>
                    <a:pt x="2060398" y="2664069"/>
                    <a:pt x="2086185" y="2673094"/>
                    <a:pt x="2096576" y="2694558"/>
                  </a:cubicBezTo>
                  <a:cubicBezTo>
                    <a:pt x="2106966" y="2716022"/>
                    <a:pt x="2097941" y="2741808"/>
                    <a:pt x="2076477" y="2752199"/>
                  </a:cubicBezTo>
                  <a:cubicBezTo>
                    <a:pt x="1880422" y="2846927"/>
                    <a:pt x="1661615" y="2896984"/>
                    <a:pt x="1443717" y="2896984"/>
                  </a:cubicBezTo>
                  <a:close/>
                  <a:moveTo>
                    <a:pt x="2356870" y="2561226"/>
                  </a:moveTo>
                  <a:cubicBezTo>
                    <a:pt x="2344659" y="2561226"/>
                    <a:pt x="2332524" y="2556068"/>
                    <a:pt x="2324029" y="2546057"/>
                  </a:cubicBezTo>
                  <a:cubicBezTo>
                    <a:pt x="2308558" y="2527930"/>
                    <a:pt x="2310681" y="2500703"/>
                    <a:pt x="2328808" y="2485231"/>
                  </a:cubicBezTo>
                  <a:cubicBezTo>
                    <a:pt x="2421185" y="2406354"/>
                    <a:pt x="2502944" y="2314963"/>
                    <a:pt x="2571809" y="2213484"/>
                  </a:cubicBezTo>
                  <a:cubicBezTo>
                    <a:pt x="2725771" y="1986713"/>
                    <a:pt x="2807075" y="1722627"/>
                    <a:pt x="2807075" y="1449667"/>
                  </a:cubicBezTo>
                  <a:cubicBezTo>
                    <a:pt x="2807075" y="997111"/>
                    <a:pt x="2583868" y="575347"/>
                    <a:pt x="2209961" y="321499"/>
                  </a:cubicBezTo>
                  <a:lnTo>
                    <a:pt x="2208900" y="320741"/>
                  </a:lnTo>
                  <a:cubicBezTo>
                    <a:pt x="2189105" y="307468"/>
                    <a:pt x="2183871" y="280620"/>
                    <a:pt x="2197220" y="260825"/>
                  </a:cubicBezTo>
                  <a:cubicBezTo>
                    <a:pt x="2210492" y="241030"/>
                    <a:pt x="2237341" y="235797"/>
                    <a:pt x="2257136" y="249069"/>
                  </a:cubicBezTo>
                  <a:lnTo>
                    <a:pt x="2258577" y="250055"/>
                  </a:lnTo>
                  <a:cubicBezTo>
                    <a:pt x="2656147" y="519905"/>
                    <a:pt x="2893461" y="968366"/>
                    <a:pt x="2893461" y="1449591"/>
                  </a:cubicBezTo>
                  <a:cubicBezTo>
                    <a:pt x="2893461" y="1739843"/>
                    <a:pt x="2806923" y="2020767"/>
                    <a:pt x="2643254" y="2261872"/>
                  </a:cubicBezTo>
                  <a:cubicBezTo>
                    <a:pt x="2570065" y="2369722"/>
                    <a:pt x="2483073" y="2466953"/>
                    <a:pt x="2384856" y="2550759"/>
                  </a:cubicBezTo>
                  <a:cubicBezTo>
                    <a:pt x="2376741" y="2557661"/>
                    <a:pt x="2366805" y="2561074"/>
                    <a:pt x="2356870" y="2561074"/>
                  </a:cubicBezTo>
                  <a:close/>
                  <a:moveTo>
                    <a:pt x="43196" y="1390282"/>
                  </a:moveTo>
                  <a:cubicBezTo>
                    <a:pt x="42134" y="1390282"/>
                    <a:pt x="41148" y="1390282"/>
                    <a:pt x="40086" y="1390206"/>
                  </a:cubicBezTo>
                  <a:cubicBezTo>
                    <a:pt x="16347" y="1388538"/>
                    <a:pt x="-1627" y="1367833"/>
                    <a:pt x="117" y="1344094"/>
                  </a:cubicBezTo>
                  <a:cubicBezTo>
                    <a:pt x="18168" y="1091156"/>
                    <a:pt x="103415" y="845955"/>
                    <a:pt x="246683" y="634959"/>
                  </a:cubicBezTo>
                  <a:cubicBezTo>
                    <a:pt x="516609" y="237389"/>
                    <a:pt x="965070" y="0"/>
                    <a:pt x="1446296" y="0"/>
                  </a:cubicBezTo>
                  <a:cubicBezTo>
                    <a:pt x="1611406" y="0"/>
                    <a:pt x="1773787" y="27910"/>
                    <a:pt x="1928886" y="82973"/>
                  </a:cubicBezTo>
                  <a:cubicBezTo>
                    <a:pt x="1951336" y="90936"/>
                    <a:pt x="1963092" y="115661"/>
                    <a:pt x="1955128" y="138111"/>
                  </a:cubicBezTo>
                  <a:cubicBezTo>
                    <a:pt x="1947164" y="160560"/>
                    <a:pt x="1922515" y="172316"/>
                    <a:pt x="1899990" y="164352"/>
                  </a:cubicBezTo>
                  <a:cubicBezTo>
                    <a:pt x="1754219" y="112627"/>
                    <a:pt x="1601547" y="86310"/>
                    <a:pt x="1446296" y="86310"/>
                  </a:cubicBezTo>
                  <a:cubicBezTo>
                    <a:pt x="993739" y="86310"/>
                    <a:pt x="571975" y="309516"/>
                    <a:pt x="318128" y="683423"/>
                  </a:cubicBezTo>
                  <a:cubicBezTo>
                    <a:pt x="183430" y="881829"/>
                    <a:pt x="103264" y="1112393"/>
                    <a:pt x="86275" y="1350237"/>
                  </a:cubicBezTo>
                  <a:cubicBezTo>
                    <a:pt x="84682" y="1372990"/>
                    <a:pt x="65721" y="1390358"/>
                    <a:pt x="43272" y="1390358"/>
                  </a:cubicBezTo>
                  <a:close/>
                </a:path>
              </a:pathLst>
            </a:custGeom>
            <a:solidFill>
              <a:schemeClr val="accent6">
                <a:lumMod val="60000"/>
                <a:lumOff val="40000"/>
              </a:schemeClr>
            </a:solidFill>
            <a:ln w="7578" cap="flat">
              <a:noFill/>
              <a:prstDash val="solid"/>
              <a:miter/>
            </a:ln>
          </p:spPr>
          <p:txBody>
            <a:bodyPr rtlCol="0" anchor="ctr"/>
            <a:lstStyle/>
            <a:p>
              <a:endParaRPr lang="en-US" sz="2489"/>
            </a:p>
          </p:txBody>
        </p:sp>
        <p:sp>
          <p:nvSpPr>
            <p:cNvPr id="21" name="Freeform: Shape 20">
              <a:extLst>
                <a:ext uri="{FF2B5EF4-FFF2-40B4-BE49-F238E27FC236}">
                  <a16:creationId xmlns:a16="http://schemas.microsoft.com/office/drawing/2014/main" id="{930E5F5B-FB51-4D8D-9B16-1E5123526252}"/>
                </a:ext>
              </a:extLst>
            </p:cNvPr>
            <p:cNvSpPr/>
            <p:nvPr/>
          </p:nvSpPr>
          <p:spPr>
            <a:xfrm>
              <a:off x="6235965" y="400834"/>
              <a:ext cx="2681513" cy="1581251"/>
            </a:xfrm>
            <a:custGeom>
              <a:avLst/>
              <a:gdLst>
                <a:gd name="connsiteX0" fmla="*/ 2547271 w 2681513"/>
                <a:gd name="connsiteY0" fmla="*/ 1581251 h 1581251"/>
                <a:gd name="connsiteX1" fmla="*/ 2521181 w 2681513"/>
                <a:gd name="connsiteY1" fmla="*/ 1454365 h 1581251"/>
                <a:gd name="connsiteX2" fmla="*/ 2653376 w 2681513"/>
                <a:gd name="connsiteY2" fmla="*/ 1421981 h 1581251"/>
                <a:gd name="connsiteX3" fmla="*/ 2681513 w 2681513"/>
                <a:gd name="connsiteY3" fmla="*/ 1558802 h 1581251"/>
                <a:gd name="connsiteX4" fmla="*/ 2547271 w 2681513"/>
                <a:gd name="connsiteY4" fmla="*/ 1581175 h 1581251"/>
                <a:gd name="connsiteX5" fmla="*/ 2485686 w 2681513"/>
                <a:gd name="connsiteY5" fmla="*/ 1329831 h 1581251"/>
                <a:gd name="connsiteX6" fmla="*/ 2440939 w 2681513"/>
                <a:gd name="connsiteY6" fmla="*/ 1208330 h 1581251"/>
                <a:gd name="connsiteX7" fmla="*/ 2566763 w 2681513"/>
                <a:gd name="connsiteY7" fmla="*/ 1156529 h 1581251"/>
                <a:gd name="connsiteX8" fmla="*/ 2615075 w 2681513"/>
                <a:gd name="connsiteY8" fmla="*/ 1287662 h 1581251"/>
                <a:gd name="connsiteX9" fmla="*/ 2485686 w 2681513"/>
                <a:gd name="connsiteY9" fmla="*/ 1329831 h 1581251"/>
                <a:gd name="connsiteX10" fmla="*/ 2253909 w 2681513"/>
                <a:gd name="connsiteY10" fmla="*/ 868856 h 1581251"/>
                <a:gd name="connsiteX11" fmla="*/ 2175184 w 2681513"/>
                <a:gd name="connsiteY11" fmla="*/ 766012 h 1581251"/>
                <a:gd name="connsiteX12" fmla="*/ 2280075 w 2681513"/>
                <a:gd name="connsiteY12" fmla="*/ 679324 h 1581251"/>
                <a:gd name="connsiteX13" fmla="*/ 2365020 w 2681513"/>
                <a:gd name="connsiteY13" fmla="*/ 790206 h 1581251"/>
                <a:gd name="connsiteX14" fmla="*/ 2253985 w 2681513"/>
                <a:gd name="connsiteY14" fmla="*/ 868856 h 1581251"/>
                <a:gd name="connsiteX15" fmla="*/ 2088950 w 2681513"/>
                <a:gd name="connsiteY15" fmla="*/ 669312 h 1581251"/>
                <a:gd name="connsiteX16" fmla="*/ 1995739 w 2681513"/>
                <a:gd name="connsiteY16" fmla="*/ 579286 h 1581251"/>
                <a:gd name="connsiteX17" fmla="*/ 2086599 w 2681513"/>
                <a:gd name="connsiteY17" fmla="*/ 477960 h 1581251"/>
                <a:gd name="connsiteX18" fmla="*/ 2187091 w 2681513"/>
                <a:gd name="connsiteY18" fmla="*/ 575039 h 1581251"/>
                <a:gd name="connsiteX19" fmla="*/ 2088950 w 2681513"/>
                <a:gd name="connsiteY19" fmla="*/ 669312 h 1581251"/>
                <a:gd name="connsiteX20" fmla="*/ 1896157 w 2681513"/>
                <a:gd name="connsiteY20" fmla="*/ 496390 h 1581251"/>
                <a:gd name="connsiteX21" fmla="*/ 1790659 w 2681513"/>
                <a:gd name="connsiteY21" fmla="*/ 421153 h 1581251"/>
                <a:gd name="connsiteX22" fmla="*/ 1865516 w 2681513"/>
                <a:gd name="connsiteY22" fmla="*/ 307540 h 1581251"/>
                <a:gd name="connsiteX23" fmla="*/ 1979281 w 2681513"/>
                <a:gd name="connsiteY23" fmla="*/ 388692 h 1581251"/>
                <a:gd name="connsiteX24" fmla="*/ 1896233 w 2681513"/>
                <a:gd name="connsiteY24" fmla="*/ 496466 h 1581251"/>
                <a:gd name="connsiteX25" fmla="*/ 1679852 w 2681513"/>
                <a:gd name="connsiteY25" fmla="*/ 353880 h 1581251"/>
                <a:gd name="connsiteX26" fmla="*/ 1564343 w 2681513"/>
                <a:gd name="connsiteY26" fmla="*/ 295102 h 1581251"/>
                <a:gd name="connsiteX27" fmla="*/ 1621453 w 2681513"/>
                <a:gd name="connsiteY27" fmla="*/ 171629 h 1581251"/>
                <a:gd name="connsiteX28" fmla="*/ 1746063 w 2681513"/>
                <a:gd name="connsiteY28" fmla="*/ 235034 h 1581251"/>
                <a:gd name="connsiteX29" fmla="*/ 1679928 w 2681513"/>
                <a:gd name="connsiteY29" fmla="*/ 353880 h 1581251"/>
                <a:gd name="connsiteX30" fmla="*/ 61054 w 2681513"/>
                <a:gd name="connsiteY30" fmla="*/ 319751 h 1581251"/>
                <a:gd name="connsiteX31" fmla="*/ 0 w 2681513"/>
                <a:gd name="connsiteY31" fmla="*/ 198174 h 1581251"/>
                <a:gd name="connsiteX32" fmla="*/ 127037 w 2681513"/>
                <a:gd name="connsiteY32" fmla="*/ 140230 h 1581251"/>
                <a:gd name="connsiteX33" fmla="*/ 178763 w 2681513"/>
                <a:gd name="connsiteY33" fmla="*/ 266054 h 1581251"/>
                <a:gd name="connsiteX34" fmla="*/ 61054 w 2681513"/>
                <a:gd name="connsiteY34" fmla="*/ 319751 h 1581251"/>
                <a:gd name="connsiteX35" fmla="*/ 1444662 w 2681513"/>
                <a:gd name="connsiteY35" fmla="*/ 245197 h 1581251"/>
                <a:gd name="connsiteX36" fmla="*/ 1321644 w 2681513"/>
                <a:gd name="connsiteY36" fmla="*/ 204393 h 1581251"/>
                <a:gd name="connsiteX37" fmla="*/ 1359642 w 2681513"/>
                <a:gd name="connsiteY37" fmla="*/ 73715 h 1581251"/>
                <a:gd name="connsiteX38" fmla="*/ 1492367 w 2681513"/>
                <a:gd name="connsiteY38" fmla="*/ 117780 h 1581251"/>
                <a:gd name="connsiteX39" fmla="*/ 1444662 w 2681513"/>
                <a:gd name="connsiteY39" fmla="*/ 245197 h 1581251"/>
                <a:gd name="connsiteX40" fmla="*/ 300263 w 2681513"/>
                <a:gd name="connsiteY40" fmla="*/ 221382 h 1581251"/>
                <a:gd name="connsiteX41" fmla="*/ 258170 w 2681513"/>
                <a:gd name="connsiteY41" fmla="*/ 91994 h 1581251"/>
                <a:gd name="connsiteX42" fmla="*/ 392565 w 2681513"/>
                <a:gd name="connsiteY42" fmla="*/ 53769 h 1581251"/>
                <a:gd name="connsiteX43" fmla="*/ 424874 w 2681513"/>
                <a:gd name="connsiteY43" fmla="*/ 185963 h 1581251"/>
                <a:gd name="connsiteX44" fmla="*/ 300339 w 2681513"/>
                <a:gd name="connsiteY44" fmla="*/ 221382 h 1581251"/>
                <a:gd name="connsiteX45" fmla="*/ 1195896 w 2681513"/>
                <a:gd name="connsiteY45" fmla="*/ 172918 h 1581251"/>
                <a:gd name="connsiteX46" fmla="*/ 1068252 w 2681513"/>
                <a:gd name="connsiteY46" fmla="*/ 151076 h 1581251"/>
                <a:gd name="connsiteX47" fmla="*/ 1086151 w 2681513"/>
                <a:gd name="connsiteY47" fmla="*/ 16226 h 1581251"/>
                <a:gd name="connsiteX48" fmla="*/ 1223882 w 2681513"/>
                <a:gd name="connsiteY48" fmla="*/ 39814 h 1581251"/>
                <a:gd name="connsiteX49" fmla="*/ 1195896 w 2681513"/>
                <a:gd name="connsiteY49" fmla="*/ 172994 h 1581251"/>
                <a:gd name="connsiteX50" fmla="*/ 939318 w 2681513"/>
                <a:gd name="connsiteY50" fmla="*/ 138865 h 1581251"/>
                <a:gd name="connsiteX51" fmla="*/ 809778 w 2681513"/>
                <a:gd name="connsiteY51" fmla="*/ 136362 h 1581251"/>
                <a:gd name="connsiteX52" fmla="*/ 807351 w 2681513"/>
                <a:gd name="connsiteY52" fmla="*/ 299 h 1581251"/>
                <a:gd name="connsiteX53" fmla="*/ 947054 w 2681513"/>
                <a:gd name="connsiteY53" fmla="*/ 3030 h 1581251"/>
                <a:gd name="connsiteX54" fmla="*/ 939318 w 2681513"/>
                <a:gd name="connsiteY54" fmla="*/ 138865 h 1581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681513" h="1581251">
                  <a:moveTo>
                    <a:pt x="2547271" y="1581251"/>
                  </a:moveTo>
                  <a:cubicBezTo>
                    <a:pt x="2540218" y="1538855"/>
                    <a:pt x="2531420" y="1496155"/>
                    <a:pt x="2521181" y="1454365"/>
                  </a:cubicBezTo>
                  <a:lnTo>
                    <a:pt x="2653376" y="1421981"/>
                  </a:lnTo>
                  <a:cubicBezTo>
                    <a:pt x="2664373" y="1467031"/>
                    <a:pt x="2673853" y="1513068"/>
                    <a:pt x="2681513" y="1558802"/>
                  </a:cubicBezTo>
                  <a:lnTo>
                    <a:pt x="2547271" y="1581175"/>
                  </a:lnTo>
                  <a:close/>
                  <a:moveTo>
                    <a:pt x="2485686" y="1329831"/>
                  </a:moveTo>
                  <a:cubicBezTo>
                    <a:pt x="2472338" y="1288951"/>
                    <a:pt x="2457321" y="1248072"/>
                    <a:pt x="2440939" y="1208330"/>
                  </a:cubicBezTo>
                  <a:lnTo>
                    <a:pt x="2566763" y="1156529"/>
                  </a:lnTo>
                  <a:cubicBezTo>
                    <a:pt x="2584434" y="1199456"/>
                    <a:pt x="2600664" y="1243597"/>
                    <a:pt x="2615075" y="1287662"/>
                  </a:cubicBezTo>
                  <a:lnTo>
                    <a:pt x="2485686" y="1329831"/>
                  </a:lnTo>
                  <a:close/>
                  <a:moveTo>
                    <a:pt x="2253909" y="868856"/>
                  </a:moveTo>
                  <a:cubicBezTo>
                    <a:pt x="2229108" y="833816"/>
                    <a:pt x="2202639" y="799232"/>
                    <a:pt x="2175184" y="766012"/>
                  </a:cubicBezTo>
                  <a:lnTo>
                    <a:pt x="2280075" y="679324"/>
                  </a:lnTo>
                  <a:cubicBezTo>
                    <a:pt x="2309654" y="715122"/>
                    <a:pt x="2338247" y="752437"/>
                    <a:pt x="2365020" y="790206"/>
                  </a:cubicBezTo>
                  <a:lnTo>
                    <a:pt x="2253985" y="868856"/>
                  </a:lnTo>
                  <a:close/>
                  <a:moveTo>
                    <a:pt x="2088950" y="669312"/>
                  </a:moveTo>
                  <a:cubicBezTo>
                    <a:pt x="2059144" y="638292"/>
                    <a:pt x="2027745" y="607955"/>
                    <a:pt x="1995739" y="579286"/>
                  </a:cubicBezTo>
                  <a:lnTo>
                    <a:pt x="2086599" y="477960"/>
                  </a:lnTo>
                  <a:cubicBezTo>
                    <a:pt x="2121108" y="508904"/>
                    <a:pt x="2154858" y="541592"/>
                    <a:pt x="2187091" y="575039"/>
                  </a:cubicBezTo>
                  <a:lnTo>
                    <a:pt x="2088950" y="669312"/>
                  </a:lnTo>
                  <a:close/>
                  <a:moveTo>
                    <a:pt x="1896157" y="496390"/>
                  </a:moveTo>
                  <a:cubicBezTo>
                    <a:pt x="1862027" y="470072"/>
                    <a:pt x="1826533" y="444741"/>
                    <a:pt x="1790659" y="421153"/>
                  </a:cubicBezTo>
                  <a:lnTo>
                    <a:pt x="1865516" y="307540"/>
                  </a:lnTo>
                  <a:cubicBezTo>
                    <a:pt x="1904196" y="333023"/>
                    <a:pt x="1942497" y="360327"/>
                    <a:pt x="1979281" y="388692"/>
                  </a:cubicBezTo>
                  <a:lnTo>
                    <a:pt x="1896233" y="496466"/>
                  </a:lnTo>
                  <a:close/>
                  <a:moveTo>
                    <a:pt x="1679852" y="353880"/>
                  </a:moveTo>
                  <a:cubicBezTo>
                    <a:pt x="1642233" y="332948"/>
                    <a:pt x="1603402" y="313153"/>
                    <a:pt x="1564343" y="295102"/>
                  </a:cubicBezTo>
                  <a:lnTo>
                    <a:pt x="1621453" y="171629"/>
                  </a:lnTo>
                  <a:cubicBezTo>
                    <a:pt x="1663545" y="191121"/>
                    <a:pt x="1705487" y="212433"/>
                    <a:pt x="1746063" y="235034"/>
                  </a:cubicBezTo>
                  <a:lnTo>
                    <a:pt x="1679928" y="353880"/>
                  </a:lnTo>
                  <a:close/>
                  <a:moveTo>
                    <a:pt x="61054" y="319751"/>
                  </a:moveTo>
                  <a:lnTo>
                    <a:pt x="0" y="198174"/>
                  </a:lnTo>
                  <a:cubicBezTo>
                    <a:pt x="41410" y="177393"/>
                    <a:pt x="84186" y="157901"/>
                    <a:pt x="127037" y="140230"/>
                  </a:cubicBezTo>
                  <a:lnTo>
                    <a:pt x="178763" y="266054"/>
                  </a:lnTo>
                  <a:cubicBezTo>
                    <a:pt x="139021" y="282360"/>
                    <a:pt x="99430" y="300411"/>
                    <a:pt x="61054" y="319751"/>
                  </a:cubicBezTo>
                  <a:close/>
                  <a:moveTo>
                    <a:pt x="1444662" y="245197"/>
                  </a:moveTo>
                  <a:cubicBezTo>
                    <a:pt x="1404313" y="230104"/>
                    <a:pt x="1362903" y="216377"/>
                    <a:pt x="1321644" y="204393"/>
                  </a:cubicBezTo>
                  <a:lnTo>
                    <a:pt x="1359642" y="73715"/>
                  </a:lnTo>
                  <a:cubicBezTo>
                    <a:pt x="1404162" y="86685"/>
                    <a:pt x="1448833" y="101474"/>
                    <a:pt x="1492367" y="117780"/>
                  </a:cubicBezTo>
                  <a:lnTo>
                    <a:pt x="1444662" y="245197"/>
                  </a:lnTo>
                  <a:close/>
                  <a:moveTo>
                    <a:pt x="300263" y="221382"/>
                  </a:moveTo>
                  <a:lnTo>
                    <a:pt x="258170" y="91994"/>
                  </a:lnTo>
                  <a:cubicBezTo>
                    <a:pt x="302235" y="77659"/>
                    <a:pt x="347438" y="64766"/>
                    <a:pt x="392565" y="53769"/>
                  </a:cubicBezTo>
                  <a:lnTo>
                    <a:pt x="424874" y="185963"/>
                  </a:lnTo>
                  <a:cubicBezTo>
                    <a:pt x="383084" y="196202"/>
                    <a:pt x="341143" y="208110"/>
                    <a:pt x="300339" y="221382"/>
                  </a:cubicBezTo>
                  <a:close/>
                  <a:moveTo>
                    <a:pt x="1195896" y="172918"/>
                  </a:moveTo>
                  <a:cubicBezTo>
                    <a:pt x="1153803" y="164045"/>
                    <a:pt x="1110876" y="156688"/>
                    <a:pt x="1068252" y="151076"/>
                  </a:cubicBezTo>
                  <a:lnTo>
                    <a:pt x="1086151" y="16226"/>
                  </a:lnTo>
                  <a:cubicBezTo>
                    <a:pt x="1132188" y="22370"/>
                    <a:pt x="1178528" y="30257"/>
                    <a:pt x="1223882" y="39814"/>
                  </a:cubicBezTo>
                  <a:lnTo>
                    <a:pt x="1195896" y="172994"/>
                  </a:lnTo>
                  <a:close/>
                  <a:moveTo>
                    <a:pt x="939318" y="138865"/>
                  </a:moveTo>
                  <a:cubicBezTo>
                    <a:pt x="896391" y="136438"/>
                    <a:pt x="852933" y="135528"/>
                    <a:pt x="809778" y="136362"/>
                  </a:cubicBezTo>
                  <a:lnTo>
                    <a:pt x="807351" y="299"/>
                  </a:lnTo>
                  <a:cubicBezTo>
                    <a:pt x="853995" y="-535"/>
                    <a:pt x="900790" y="375"/>
                    <a:pt x="947054" y="3030"/>
                  </a:cubicBezTo>
                  <a:lnTo>
                    <a:pt x="939318" y="138865"/>
                  </a:lnTo>
                  <a:close/>
                </a:path>
              </a:pathLst>
            </a:custGeom>
            <a:solidFill>
              <a:srgbClr val="EE3124"/>
            </a:solidFill>
            <a:ln w="7578" cap="flat">
              <a:noFill/>
              <a:prstDash val="solid"/>
              <a:miter/>
            </a:ln>
          </p:spPr>
          <p:txBody>
            <a:bodyPr rtlCol="0" anchor="ctr"/>
            <a:lstStyle/>
            <a:p>
              <a:endParaRPr lang="en-US" sz="2489"/>
            </a:p>
          </p:txBody>
        </p:sp>
        <p:sp>
          <p:nvSpPr>
            <p:cNvPr id="22" name="Freeform: Shape 21">
              <a:extLst>
                <a:ext uri="{FF2B5EF4-FFF2-40B4-BE49-F238E27FC236}">
                  <a16:creationId xmlns:a16="http://schemas.microsoft.com/office/drawing/2014/main" id="{F9FFD63E-CB11-4D37-9418-E700714EF06C}"/>
                </a:ext>
              </a:extLst>
            </p:cNvPr>
            <p:cNvSpPr/>
            <p:nvPr/>
          </p:nvSpPr>
          <p:spPr>
            <a:xfrm rot="1500600">
              <a:off x="7455827" y="1256341"/>
              <a:ext cx="179900" cy="179900"/>
            </a:xfrm>
            <a:custGeom>
              <a:avLst/>
              <a:gdLst>
                <a:gd name="connsiteX0" fmla="*/ 0 w 179900"/>
                <a:gd name="connsiteY0" fmla="*/ 0 h 179900"/>
                <a:gd name="connsiteX1" fmla="*/ 179900 w 179900"/>
                <a:gd name="connsiteY1" fmla="*/ 0 h 179900"/>
                <a:gd name="connsiteX2" fmla="*/ 179900 w 179900"/>
                <a:gd name="connsiteY2" fmla="*/ 179900 h 179900"/>
                <a:gd name="connsiteX3" fmla="*/ 0 w 179900"/>
                <a:gd name="connsiteY3" fmla="*/ 179900 h 179900"/>
              </a:gdLst>
              <a:ahLst/>
              <a:cxnLst>
                <a:cxn ang="0">
                  <a:pos x="connsiteX0" y="connsiteY0"/>
                </a:cxn>
                <a:cxn ang="0">
                  <a:pos x="connsiteX1" y="connsiteY1"/>
                </a:cxn>
                <a:cxn ang="0">
                  <a:pos x="connsiteX2" y="connsiteY2"/>
                </a:cxn>
                <a:cxn ang="0">
                  <a:pos x="connsiteX3" y="connsiteY3"/>
                </a:cxn>
              </a:cxnLst>
              <a:rect l="l" t="t" r="r" b="b"/>
              <a:pathLst>
                <a:path w="179900" h="179900">
                  <a:moveTo>
                    <a:pt x="0" y="0"/>
                  </a:moveTo>
                  <a:lnTo>
                    <a:pt x="179900" y="0"/>
                  </a:lnTo>
                  <a:lnTo>
                    <a:pt x="179900" y="179900"/>
                  </a:lnTo>
                  <a:lnTo>
                    <a:pt x="0" y="179900"/>
                  </a:lnTo>
                  <a:close/>
                </a:path>
              </a:pathLst>
            </a:custGeom>
            <a:solidFill>
              <a:srgbClr val="BCBEC0"/>
            </a:solidFill>
            <a:ln w="7578" cap="flat">
              <a:noFill/>
              <a:prstDash val="solid"/>
              <a:miter/>
            </a:ln>
          </p:spPr>
          <p:txBody>
            <a:bodyPr rtlCol="0" anchor="ctr"/>
            <a:lstStyle/>
            <a:p>
              <a:endParaRPr lang="en-US" sz="2489"/>
            </a:p>
          </p:txBody>
        </p:sp>
        <p:grpSp>
          <p:nvGrpSpPr>
            <p:cNvPr id="23" name="Graphic 2">
              <a:extLst>
                <a:ext uri="{FF2B5EF4-FFF2-40B4-BE49-F238E27FC236}">
                  <a16:creationId xmlns:a16="http://schemas.microsoft.com/office/drawing/2014/main" id="{13F3802F-3113-43D9-8685-73FF786828B4}"/>
                </a:ext>
              </a:extLst>
            </p:cNvPr>
            <p:cNvGrpSpPr/>
            <p:nvPr/>
          </p:nvGrpSpPr>
          <p:grpSpPr>
            <a:xfrm>
              <a:off x="6236041" y="159788"/>
              <a:ext cx="2844045" cy="1855668"/>
              <a:chOff x="6236041" y="159788"/>
              <a:chExt cx="2844045" cy="1855668"/>
            </a:xfrm>
            <a:solidFill>
              <a:schemeClr val="accent1"/>
            </a:solidFill>
          </p:grpSpPr>
          <p:sp>
            <p:nvSpPr>
              <p:cNvPr id="33" name="Freeform: Shape 32">
                <a:extLst>
                  <a:ext uri="{FF2B5EF4-FFF2-40B4-BE49-F238E27FC236}">
                    <a16:creationId xmlns:a16="http://schemas.microsoft.com/office/drawing/2014/main" id="{6FB0AE68-22BE-4D5C-8735-F6E2BB20209C}"/>
                  </a:ext>
                </a:extLst>
              </p:cNvPr>
              <p:cNvSpPr/>
              <p:nvPr/>
            </p:nvSpPr>
            <p:spPr>
              <a:xfrm>
                <a:off x="7640885" y="945157"/>
                <a:ext cx="141826" cy="142281"/>
              </a:xfrm>
              <a:custGeom>
                <a:avLst/>
                <a:gdLst>
                  <a:gd name="connsiteX0" fmla="*/ 90177 w 141826"/>
                  <a:gd name="connsiteY0" fmla="*/ 142282 h 142281"/>
                  <a:gd name="connsiteX1" fmla="*/ 0 w 141826"/>
                  <a:gd name="connsiteY1" fmla="*/ 96397 h 142281"/>
                  <a:gd name="connsiteX2" fmla="*/ 44596 w 141826"/>
                  <a:gd name="connsiteY2" fmla="*/ 0 h 142281"/>
                  <a:gd name="connsiteX3" fmla="*/ 141827 w 141826"/>
                  <a:gd name="connsiteY3" fmla="*/ 49450 h 142281"/>
                  <a:gd name="connsiteX4" fmla="*/ 90177 w 141826"/>
                  <a:gd name="connsiteY4" fmla="*/ 142206 h 142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826" h="142281">
                    <a:moveTo>
                      <a:pt x="90177" y="142282"/>
                    </a:moveTo>
                    <a:cubicBezTo>
                      <a:pt x="60826" y="125976"/>
                      <a:pt x="30489" y="110504"/>
                      <a:pt x="0" y="96397"/>
                    </a:cubicBezTo>
                    <a:lnTo>
                      <a:pt x="44596" y="0"/>
                    </a:lnTo>
                    <a:cubicBezTo>
                      <a:pt x="77436" y="15169"/>
                      <a:pt x="110124" y="31854"/>
                      <a:pt x="141827" y="49450"/>
                    </a:cubicBezTo>
                    <a:lnTo>
                      <a:pt x="90177" y="142206"/>
                    </a:lnTo>
                    <a:close/>
                  </a:path>
                </a:pathLst>
              </a:custGeom>
              <a:solidFill>
                <a:srgbClr val="F2613F"/>
              </a:solidFill>
              <a:ln w="7578" cap="flat">
                <a:noFill/>
                <a:prstDash val="solid"/>
                <a:miter/>
              </a:ln>
            </p:spPr>
            <p:txBody>
              <a:bodyPr rtlCol="0" anchor="ctr"/>
              <a:lstStyle/>
              <a:p>
                <a:endParaRPr lang="en-US" sz="2489"/>
              </a:p>
            </p:txBody>
          </p:sp>
          <p:sp>
            <p:nvSpPr>
              <p:cNvPr id="34" name="Freeform: Shape 33">
                <a:extLst>
                  <a:ext uri="{FF2B5EF4-FFF2-40B4-BE49-F238E27FC236}">
                    <a16:creationId xmlns:a16="http://schemas.microsoft.com/office/drawing/2014/main" id="{32A24367-53EA-4C5E-9F10-EB7E4FEF6867}"/>
                  </a:ext>
                </a:extLst>
              </p:cNvPr>
              <p:cNvSpPr/>
              <p:nvPr/>
            </p:nvSpPr>
            <p:spPr>
              <a:xfrm>
                <a:off x="7573688" y="1102304"/>
                <a:ext cx="124989" cy="125368"/>
              </a:xfrm>
              <a:custGeom>
                <a:avLst/>
                <a:gdLst>
                  <a:gd name="connsiteX0" fmla="*/ 79484 w 124989"/>
                  <a:gd name="connsiteY0" fmla="*/ 125369 h 125368"/>
                  <a:gd name="connsiteX1" fmla="*/ 0 w 124989"/>
                  <a:gd name="connsiteY1" fmla="*/ 84944 h 125368"/>
                  <a:gd name="connsiteX2" fmla="*/ 39287 w 124989"/>
                  <a:gd name="connsiteY2" fmla="*/ 0 h 125368"/>
                  <a:gd name="connsiteX3" fmla="*/ 124990 w 124989"/>
                  <a:gd name="connsiteY3" fmla="*/ 43610 h 125368"/>
                  <a:gd name="connsiteX4" fmla="*/ 79484 w 124989"/>
                  <a:gd name="connsiteY4" fmla="*/ 125369 h 12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89" h="125368">
                    <a:moveTo>
                      <a:pt x="79484" y="125369"/>
                    </a:moveTo>
                    <a:cubicBezTo>
                      <a:pt x="53621" y="110959"/>
                      <a:pt x="26924" y="97383"/>
                      <a:pt x="0" y="84944"/>
                    </a:cubicBezTo>
                    <a:lnTo>
                      <a:pt x="39287" y="0"/>
                    </a:lnTo>
                    <a:cubicBezTo>
                      <a:pt x="68259" y="13424"/>
                      <a:pt x="97079" y="28062"/>
                      <a:pt x="124990" y="43610"/>
                    </a:cubicBezTo>
                    <a:lnTo>
                      <a:pt x="79484" y="125369"/>
                    </a:lnTo>
                    <a:close/>
                  </a:path>
                </a:pathLst>
              </a:custGeom>
              <a:solidFill>
                <a:srgbClr val="808285"/>
              </a:solidFill>
              <a:ln w="7578" cap="flat">
                <a:noFill/>
                <a:prstDash val="solid"/>
                <a:miter/>
              </a:ln>
            </p:spPr>
            <p:txBody>
              <a:bodyPr rtlCol="0" anchor="ctr"/>
              <a:lstStyle/>
              <a:p>
                <a:endParaRPr lang="en-US" sz="2489"/>
              </a:p>
            </p:txBody>
          </p:sp>
          <p:sp>
            <p:nvSpPr>
              <p:cNvPr id="35" name="Freeform: Shape 34">
                <a:extLst>
                  <a:ext uri="{FF2B5EF4-FFF2-40B4-BE49-F238E27FC236}">
                    <a16:creationId xmlns:a16="http://schemas.microsoft.com/office/drawing/2014/main" id="{CCDBA381-E6C2-446B-9046-8234CEB44650}"/>
                  </a:ext>
                </a:extLst>
              </p:cNvPr>
              <p:cNvSpPr/>
              <p:nvPr/>
            </p:nvSpPr>
            <p:spPr>
              <a:xfrm>
                <a:off x="8562001" y="1874692"/>
                <a:ext cx="141675" cy="140764"/>
              </a:xfrm>
              <a:custGeom>
                <a:avLst/>
                <a:gdLst>
                  <a:gd name="connsiteX0" fmla="*/ 23056 w 141675"/>
                  <a:gd name="connsiteY0" fmla="*/ 140765 h 140764"/>
                  <a:gd name="connsiteX1" fmla="*/ 0 w 141675"/>
                  <a:gd name="connsiteY1" fmla="*/ 28593 h 140764"/>
                  <a:gd name="connsiteX2" fmla="*/ 116799 w 141675"/>
                  <a:gd name="connsiteY2" fmla="*/ 0 h 140764"/>
                  <a:gd name="connsiteX3" fmla="*/ 141675 w 141675"/>
                  <a:gd name="connsiteY3" fmla="*/ 120970 h 140764"/>
                  <a:gd name="connsiteX4" fmla="*/ 23056 w 141675"/>
                  <a:gd name="connsiteY4" fmla="*/ 140765 h 14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675" h="140764">
                    <a:moveTo>
                      <a:pt x="23056" y="140765"/>
                    </a:moveTo>
                    <a:cubicBezTo>
                      <a:pt x="16761" y="103223"/>
                      <a:pt x="9025" y="65529"/>
                      <a:pt x="0" y="28593"/>
                    </a:cubicBezTo>
                    <a:lnTo>
                      <a:pt x="116799" y="0"/>
                    </a:lnTo>
                    <a:cubicBezTo>
                      <a:pt x="126582" y="39818"/>
                      <a:pt x="134925" y="80470"/>
                      <a:pt x="141675" y="120970"/>
                    </a:cubicBezTo>
                    <a:lnTo>
                      <a:pt x="23056" y="140765"/>
                    </a:lnTo>
                    <a:close/>
                  </a:path>
                </a:pathLst>
              </a:custGeom>
              <a:solidFill>
                <a:srgbClr val="808285"/>
              </a:solidFill>
              <a:ln w="7578" cap="flat">
                <a:noFill/>
                <a:prstDash val="solid"/>
                <a:miter/>
              </a:ln>
            </p:spPr>
            <p:txBody>
              <a:bodyPr rtlCol="0" anchor="ctr"/>
              <a:lstStyle/>
              <a:p>
                <a:endParaRPr lang="en-US" sz="2489"/>
              </a:p>
            </p:txBody>
          </p:sp>
          <p:sp>
            <p:nvSpPr>
              <p:cNvPr id="36" name="Freeform: Shape 35">
                <a:extLst>
                  <a:ext uri="{FF2B5EF4-FFF2-40B4-BE49-F238E27FC236}">
                    <a16:creationId xmlns:a16="http://schemas.microsoft.com/office/drawing/2014/main" id="{FDF01115-0DDA-4014-8D01-8EE4D18F0BB6}"/>
                  </a:ext>
                </a:extLst>
              </p:cNvPr>
              <p:cNvSpPr/>
              <p:nvPr/>
            </p:nvSpPr>
            <p:spPr>
              <a:xfrm>
                <a:off x="8491012" y="1639957"/>
                <a:ext cx="153885" cy="153279"/>
              </a:xfrm>
              <a:custGeom>
                <a:avLst/>
                <a:gdLst>
                  <a:gd name="connsiteX0" fmla="*/ 39590 w 153885"/>
                  <a:gd name="connsiteY0" fmla="*/ 153203 h 153279"/>
                  <a:gd name="connsiteX1" fmla="*/ 0 w 153885"/>
                  <a:gd name="connsiteY1" fmla="*/ 45809 h 153279"/>
                  <a:gd name="connsiteX2" fmla="*/ 111186 w 153885"/>
                  <a:gd name="connsiteY2" fmla="*/ 0 h 153279"/>
                  <a:gd name="connsiteX3" fmla="*/ 153886 w 153885"/>
                  <a:gd name="connsiteY3" fmla="*/ 115964 h 153279"/>
                  <a:gd name="connsiteX4" fmla="*/ 39514 w 153885"/>
                  <a:gd name="connsiteY4" fmla="*/ 153279 h 153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85" h="153279">
                    <a:moveTo>
                      <a:pt x="39590" y="153203"/>
                    </a:moveTo>
                    <a:cubicBezTo>
                      <a:pt x="27759" y="117026"/>
                      <a:pt x="14486" y="80849"/>
                      <a:pt x="0" y="45809"/>
                    </a:cubicBezTo>
                    <a:lnTo>
                      <a:pt x="111186" y="0"/>
                    </a:lnTo>
                    <a:cubicBezTo>
                      <a:pt x="126810" y="37846"/>
                      <a:pt x="141144" y="76905"/>
                      <a:pt x="153886" y="115964"/>
                    </a:cubicBezTo>
                    <a:lnTo>
                      <a:pt x="39514" y="153279"/>
                    </a:lnTo>
                    <a:close/>
                  </a:path>
                </a:pathLst>
              </a:custGeom>
              <a:solidFill>
                <a:srgbClr val="808285"/>
              </a:solidFill>
              <a:ln w="7578" cap="flat">
                <a:noFill/>
                <a:prstDash val="solid"/>
                <a:miter/>
              </a:ln>
            </p:spPr>
            <p:txBody>
              <a:bodyPr rtlCol="0" anchor="ctr"/>
              <a:lstStyle/>
              <a:p>
                <a:endParaRPr lang="en-US" sz="2489"/>
              </a:p>
            </p:txBody>
          </p:sp>
          <p:sp>
            <p:nvSpPr>
              <p:cNvPr id="37" name="Freeform: Shape 36">
                <a:extLst>
                  <a:ext uri="{FF2B5EF4-FFF2-40B4-BE49-F238E27FC236}">
                    <a16:creationId xmlns:a16="http://schemas.microsoft.com/office/drawing/2014/main" id="{23C4F13B-5395-4A24-AF63-E40BAC5C6A7B}"/>
                  </a:ext>
                </a:extLst>
              </p:cNvPr>
              <p:cNvSpPr/>
              <p:nvPr/>
            </p:nvSpPr>
            <p:spPr>
              <a:xfrm>
                <a:off x="8256125" y="1218117"/>
                <a:ext cx="167765" cy="167613"/>
              </a:xfrm>
              <a:custGeom>
                <a:avLst/>
                <a:gdLst>
                  <a:gd name="connsiteX0" fmla="*/ 69624 w 167765"/>
                  <a:gd name="connsiteY0" fmla="*/ 167538 h 167613"/>
                  <a:gd name="connsiteX1" fmla="*/ 0 w 167765"/>
                  <a:gd name="connsiteY1" fmla="*/ 76602 h 167613"/>
                  <a:gd name="connsiteX2" fmla="*/ 92680 w 167765"/>
                  <a:gd name="connsiteY2" fmla="*/ 0 h 167613"/>
                  <a:gd name="connsiteX3" fmla="*/ 167765 w 167765"/>
                  <a:gd name="connsiteY3" fmla="*/ 98065 h 167613"/>
                  <a:gd name="connsiteX4" fmla="*/ 69624 w 167765"/>
                  <a:gd name="connsiteY4" fmla="*/ 167614 h 167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765" h="167613">
                    <a:moveTo>
                      <a:pt x="69624" y="167538"/>
                    </a:moveTo>
                    <a:cubicBezTo>
                      <a:pt x="47630" y="136518"/>
                      <a:pt x="24194" y="105877"/>
                      <a:pt x="0" y="76602"/>
                    </a:cubicBezTo>
                    <a:lnTo>
                      <a:pt x="92680" y="0"/>
                    </a:lnTo>
                    <a:cubicBezTo>
                      <a:pt x="118771" y="31551"/>
                      <a:pt x="144026" y="64543"/>
                      <a:pt x="167765" y="98065"/>
                    </a:cubicBezTo>
                    <a:lnTo>
                      <a:pt x="69624" y="167614"/>
                    </a:lnTo>
                    <a:close/>
                  </a:path>
                </a:pathLst>
              </a:custGeom>
              <a:solidFill>
                <a:srgbClr val="BCBEC0"/>
              </a:solidFill>
              <a:ln w="7578" cap="flat">
                <a:noFill/>
                <a:prstDash val="solid"/>
                <a:miter/>
              </a:ln>
            </p:spPr>
            <p:txBody>
              <a:bodyPr rtlCol="0" anchor="ctr"/>
              <a:lstStyle/>
              <a:p>
                <a:endParaRPr lang="en-US" sz="2489"/>
              </a:p>
            </p:txBody>
          </p:sp>
          <p:sp>
            <p:nvSpPr>
              <p:cNvPr id="38" name="Freeform: Shape 37">
                <a:extLst>
                  <a:ext uri="{FF2B5EF4-FFF2-40B4-BE49-F238E27FC236}">
                    <a16:creationId xmlns:a16="http://schemas.microsoft.com/office/drawing/2014/main" id="{450DBB55-5DB7-4632-B284-3DB9C53AFF44}"/>
                  </a:ext>
                </a:extLst>
              </p:cNvPr>
              <p:cNvSpPr/>
              <p:nvPr/>
            </p:nvSpPr>
            <p:spPr>
              <a:xfrm>
                <a:off x="8097537" y="1040037"/>
                <a:ext cx="169130" cy="169206"/>
              </a:xfrm>
              <a:custGeom>
                <a:avLst/>
                <a:gdLst>
                  <a:gd name="connsiteX0" fmla="*/ 82366 w 169130"/>
                  <a:gd name="connsiteY0" fmla="*/ 169206 h 169206"/>
                  <a:gd name="connsiteX1" fmla="*/ 0 w 169130"/>
                  <a:gd name="connsiteY1" fmla="*/ 89571 h 169206"/>
                  <a:gd name="connsiteX2" fmla="*/ 80318 w 169130"/>
                  <a:gd name="connsiteY2" fmla="*/ 0 h 169206"/>
                  <a:gd name="connsiteX3" fmla="*/ 169130 w 169130"/>
                  <a:gd name="connsiteY3" fmla="*/ 85855 h 169206"/>
                  <a:gd name="connsiteX4" fmla="*/ 82366 w 169130"/>
                  <a:gd name="connsiteY4" fmla="*/ 169130 h 169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130" h="169206">
                    <a:moveTo>
                      <a:pt x="82366" y="169206"/>
                    </a:moveTo>
                    <a:cubicBezTo>
                      <a:pt x="56048" y="141827"/>
                      <a:pt x="28365" y="115054"/>
                      <a:pt x="0" y="89571"/>
                    </a:cubicBezTo>
                    <a:lnTo>
                      <a:pt x="80318" y="0"/>
                    </a:lnTo>
                    <a:cubicBezTo>
                      <a:pt x="110883" y="27379"/>
                      <a:pt x="140765" y="56276"/>
                      <a:pt x="169130" y="85855"/>
                    </a:cubicBezTo>
                    <a:lnTo>
                      <a:pt x="82366" y="169130"/>
                    </a:lnTo>
                    <a:close/>
                  </a:path>
                </a:pathLst>
              </a:custGeom>
              <a:solidFill>
                <a:srgbClr val="EE3124"/>
              </a:solidFill>
              <a:ln w="7578" cap="flat">
                <a:noFill/>
                <a:prstDash val="solid"/>
                <a:miter/>
              </a:ln>
            </p:spPr>
            <p:txBody>
              <a:bodyPr rtlCol="0" anchor="ctr"/>
              <a:lstStyle/>
              <a:p>
                <a:endParaRPr lang="en-US" sz="2489"/>
              </a:p>
            </p:txBody>
          </p:sp>
          <p:sp>
            <p:nvSpPr>
              <p:cNvPr id="39" name="Freeform: Shape 38">
                <a:extLst>
                  <a:ext uri="{FF2B5EF4-FFF2-40B4-BE49-F238E27FC236}">
                    <a16:creationId xmlns:a16="http://schemas.microsoft.com/office/drawing/2014/main" id="{D646C284-032D-4191-AD6C-2DD2D04BF372}"/>
                  </a:ext>
                </a:extLst>
              </p:cNvPr>
              <p:cNvSpPr/>
              <p:nvPr/>
            </p:nvSpPr>
            <p:spPr>
              <a:xfrm>
                <a:off x="7916196" y="889488"/>
                <a:ext cx="166703" cy="167006"/>
              </a:xfrm>
              <a:custGeom>
                <a:avLst/>
                <a:gdLst>
                  <a:gd name="connsiteX0" fmla="*/ 93287 w 166703"/>
                  <a:gd name="connsiteY0" fmla="*/ 166931 h 167006"/>
                  <a:gd name="connsiteX1" fmla="*/ 0 w 166703"/>
                  <a:gd name="connsiteY1" fmla="*/ 100416 h 167006"/>
                  <a:gd name="connsiteX2" fmla="*/ 66135 w 166703"/>
                  <a:gd name="connsiteY2" fmla="*/ 0 h 167006"/>
                  <a:gd name="connsiteX3" fmla="*/ 166704 w 166703"/>
                  <a:gd name="connsiteY3" fmla="*/ 71748 h 167006"/>
                  <a:gd name="connsiteX4" fmla="*/ 93287 w 166703"/>
                  <a:gd name="connsiteY4" fmla="*/ 167007 h 167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3" h="167006">
                    <a:moveTo>
                      <a:pt x="93287" y="166931"/>
                    </a:moveTo>
                    <a:cubicBezTo>
                      <a:pt x="63177" y="143723"/>
                      <a:pt x="31778" y="121349"/>
                      <a:pt x="0" y="100416"/>
                    </a:cubicBezTo>
                    <a:lnTo>
                      <a:pt x="66135" y="0"/>
                    </a:lnTo>
                    <a:cubicBezTo>
                      <a:pt x="100416" y="22601"/>
                      <a:pt x="134243" y="46719"/>
                      <a:pt x="166704" y="71748"/>
                    </a:cubicBezTo>
                    <a:lnTo>
                      <a:pt x="93287" y="167007"/>
                    </a:lnTo>
                    <a:close/>
                  </a:path>
                </a:pathLst>
              </a:custGeom>
              <a:solidFill>
                <a:srgbClr val="F2613F"/>
              </a:solidFill>
              <a:ln w="7578" cap="flat">
                <a:noFill/>
                <a:prstDash val="solid"/>
                <a:miter/>
              </a:ln>
            </p:spPr>
            <p:txBody>
              <a:bodyPr rtlCol="0" anchor="ctr"/>
              <a:lstStyle/>
              <a:p>
                <a:endParaRPr lang="en-US" sz="2489"/>
              </a:p>
            </p:txBody>
          </p:sp>
          <p:sp>
            <p:nvSpPr>
              <p:cNvPr id="40" name="Freeform: Shape 39">
                <a:extLst>
                  <a:ext uri="{FF2B5EF4-FFF2-40B4-BE49-F238E27FC236}">
                    <a16:creationId xmlns:a16="http://schemas.microsoft.com/office/drawing/2014/main" id="{8B9FED42-B02C-4C8F-8455-7FF5CD4FB124}"/>
                  </a:ext>
                </a:extLst>
              </p:cNvPr>
              <p:cNvSpPr/>
              <p:nvPr/>
            </p:nvSpPr>
            <p:spPr>
              <a:xfrm>
                <a:off x="7716197" y="769352"/>
                <a:ext cx="160635" cy="161166"/>
              </a:xfrm>
              <a:custGeom>
                <a:avLst/>
                <a:gdLst>
                  <a:gd name="connsiteX0" fmla="*/ 102085 w 160635"/>
                  <a:gd name="connsiteY0" fmla="*/ 161091 h 161166"/>
                  <a:gd name="connsiteX1" fmla="*/ 0 w 160635"/>
                  <a:gd name="connsiteY1" fmla="*/ 109138 h 161166"/>
                  <a:gd name="connsiteX2" fmla="*/ 50512 w 160635"/>
                  <a:gd name="connsiteY2" fmla="*/ 0 h 161166"/>
                  <a:gd name="connsiteX3" fmla="*/ 160636 w 160635"/>
                  <a:gd name="connsiteY3" fmla="*/ 56048 h 161166"/>
                  <a:gd name="connsiteX4" fmla="*/ 102161 w 160635"/>
                  <a:gd name="connsiteY4" fmla="*/ 161167 h 161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35" h="161166">
                    <a:moveTo>
                      <a:pt x="102085" y="161091"/>
                    </a:moveTo>
                    <a:cubicBezTo>
                      <a:pt x="68790" y="142585"/>
                      <a:pt x="34433" y="125065"/>
                      <a:pt x="0" y="109138"/>
                    </a:cubicBezTo>
                    <a:lnTo>
                      <a:pt x="50512" y="0"/>
                    </a:lnTo>
                    <a:cubicBezTo>
                      <a:pt x="87751" y="17216"/>
                      <a:pt x="124762" y="36026"/>
                      <a:pt x="160636" y="56048"/>
                    </a:cubicBezTo>
                    <a:lnTo>
                      <a:pt x="102161" y="161167"/>
                    </a:lnTo>
                    <a:close/>
                  </a:path>
                </a:pathLst>
              </a:custGeom>
              <a:solidFill>
                <a:srgbClr val="EE3124"/>
              </a:solidFill>
              <a:ln w="7578" cap="flat">
                <a:noFill/>
                <a:prstDash val="solid"/>
                <a:miter/>
              </a:ln>
            </p:spPr>
            <p:txBody>
              <a:bodyPr rtlCol="0" anchor="ctr"/>
              <a:lstStyle/>
              <a:p>
                <a:endParaRPr lang="en-US" sz="2489"/>
              </a:p>
            </p:txBody>
          </p:sp>
          <p:sp>
            <p:nvSpPr>
              <p:cNvPr id="41" name="Freeform: Shape 40">
                <a:extLst>
                  <a:ext uri="{FF2B5EF4-FFF2-40B4-BE49-F238E27FC236}">
                    <a16:creationId xmlns:a16="http://schemas.microsoft.com/office/drawing/2014/main" id="{7FEEA9B5-9BAE-4ABD-89AA-12431C787BD6}"/>
                  </a:ext>
                </a:extLst>
              </p:cNvPr>
              <p:cNvSpPr/>
              <p:nvPr/>
            </p:nvSpPr>
            <p:spPr>
              <a:xfrm>
                <a:off x="6333272" y="741594"/>
                <a:ext cx="158057" cy="158739"/>
              </a:xfrm>
              <a:custGeom>
                <a:avLst/>
                <a:gdLst>
                  <a:gd name="connsiteX0" fmla="*/ 54000 w 158057"/>
                  <a:gd name="connsiteY0" fmla="*/ 158664 h 158739"/>
                  <a:gd name="connsiteX1" fmla="*/ 0 w 158057"/>
                  <a:gd name="connsiteY1" fmla="*/ 51194 h 158739"/>
                  <a:gd name="connsiteX2" fmla="*/ 112324 w 158057"/>
                  <a:gd name="connsiteY2" fmla="*/ 0 h 158739"/>
                  <a:gd name="connsiteX3" fmla="*/ 158057 w 158057"/>
                  <a:gd name="connsiteY3" fmla="*/ 111262 h 158739"/>
                  <a:gd name="connsiteX4" fmla="*/ 54000 w 158057"/>
                  <a:gd name="connsiteY4" fmla="*/ 158740 h 158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57" h="158739">
                    <a:moveTo>
                      <a:pt x="54000" y="158664"/>
                    </a:moveTo>
                    <a:lnTo>
                      <a:pt x="0" y="51194"/>
                    </a:lnTo>
                    <a:cubicBezTo>
                      <a:pt x="36632" y="32764"/>
                      <a:pt x="74402" y="15548"/>
                      <a:pt x="112324" y="0"/>
                    </a:cubicBezTo>
                    <a:lnTo>
                      <a:pt x="158057" y="111262"/>
                    </a:lnTo>
                    <a:cubicBezTo>
                      <a:pt x="122942" y="125672"/>
                      <a:pt x="87902" y="141675"/>
                      <a:pt x="54000" y="158740"/>
                    </a:cubicBezTo>
                    <a:close/>
                  </a:path>
                </a:pathLst>
              </a:custGeom>
              <a:solidFill>
                <a:srgbClr val="F2613F"/>
              </a:solidFill>
              <a:ln w="7578" cap="flat">
                <a:noFill/>
                <a:prstDash val="solid"/>
                <a:miter/>
              </a:ln>
            </p:spPr>
            <p:txBody>
              <a:bodyPr rtlCol="0" anchor="ctr"/>
              <a:lstStyle/>
              <a:p>
                <a:endParaRPr lang="en-US" sz="2489"/>
              </a:p>
            </p:txBody>
          </p:sp>
          <p:sp>
            <p:nvSpPr>
              <p:cNvPr id="42" name="Freeform: Shape 41">
                <a:extLst>
                  <a:ext uri="{FF2B5EF4-FFF2-40B4-BE49-F238E27FC236}">
                    <a16:creationId xmlns:a16="http://schemas.microsoft.com/office/drawing/2014/main" id="{D6AE054F-4CF9-4FE6-A284-BAB22E47E9A8}"/>
                  </a:ext>
                </a:extLst>
              </p:cNvPr>
              <p:cNvSpPr/>
              <p:nvPr/>
            </p:nvSpPr>
            <p:spPr>
              <a:xfrm>
                <a:off x="7501637" y="682739"/>
                <a:ext cx="150927" cy="151610"/>
              </a:xfrm>
              <a:custGeom>
                <a:avLst/>
                <a:gdLst>
                  <a:gd name="connsiteX0" fmla="*/ 108759 w 150927"/>
                  <a:gd name="connsiteY0" fmla="*/ 151611 h 151610"/>
                  <a:gd name="connsiteX1" fmla="*/ 0 w 150927"/>
                  <a:gd name="connsiteY1" fmla="*/ 115509 h 151610"/>
                  <a:gd name="connsiteX2" fmla="*/ 33599 w 150927"/>
                  <a:gd name="connsiteY2" fmla="*/ 0 h 151610"/>
                  <a:gd name="connsiteX3" fmla="*/ 150928 w 150927"/>
                  <a:gd name="connsiteY3" fmla="*/ 38908 h 151610"/>
                  <a:gd name="connsiteX4" fmla="*/ 108759 w 150927"/>
                  <a:gd name="connsiteY4" fmla="*/ 151535 h 151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27" h="151610">
                    <a:moveTo>
                      <a:pt x="108759" y="151611"/>
                    </a:moveTo>
                    <a:cubicBezTo>
                      <a:pt x="73113" y="138262"/>
                      <a:pt x="36481" y="126127"/>
                      <a:pt x="0" y="115509"/>
                    </a:cubicBezTo>
                    <a:lnTo>
                      <a:pt x="33599" y="0"/>
                    </a:lnTo>
                    <a:cubicBezTo>
                      <a:pt x="72961" y="11452"/>
                      <a:pt x="112476" y="24573"/>
                      <a:pt x="150928" y="38908"/>
                    </a:cubicBezTo>
                    <a:lnTo>
                      <a:pt x="108759" y="151535"/>
                    </a:lnTo>
                    <a:close/>
                  </a:path>
                </a:pathLst>
              </a:custGeom>
              <a:solidFill>
                <a:srgbClr val="808285"/>
              </a:solidFill>
              <a:ln w="7578" cap="flat">
                <a:noFill/>
                <a:prstDash val="solid"/>
                <a:miter/>
              </a:ln>
            </p:spPr>
            <p:txBody>
              <a:bodyPr rtlCol="0" anchor="ctr"/>
              <a:lstStyle/>
              <a:p>
                <a:endParaRPr lang="en-US" sz="2489"/>
              </a:p>
            </p:txBody>
          </p:sp>
          <p:sp>
            <p:nvSpPr>
              <p:cNvPr id="43" name="Freeform: Shape 42">
                <a:extLst>
                  <a:ext uri="{FF2B5EF4-FFF2-40B4-BE49-F238E27FC236}">
                    <a16:creationId xmlns:a16="http://schemas.microsoft.com/office/drawing/2014/main" id="{870C4B3A-9E6E-4A41-ABE4-00B62A3861D5}"/>
                  </a:ext>
                </a:extLst>
              </p:cNvPr>
              <p:cNvSpPr/>
              <p:nvPr/>
            </p:nvSpPr>
            <p:spPr>
              <a:xfrm>
                <a:off x="6561560" y="665068"/>
                <a:ext cx="147363" cy="148197"/>
              </a:xfrm>
              <a:custGeom>
                <a:avLst/>
                <a:gdLst>
                  <a:gd name="connsiteX0" fmla="*/ 37239 w 147363"/>
                  <a:gd name="connsiteY0" fmla="*/ 148198 h 148197"/>
                  <a:gd name="connsiteX1" fmla="*/ 0 w 147363"/>
                  <a:gd name="connsiteY1" fmla="*/ 33826 h 148197"/>
                  <a:gd name="connsiteX2" fmla="*/ 118846 w 147363"/>
                  <a:gd name="connsiteY2" fmla="*/ 0 h 148197"/>
                  <a:gd name="connsiteX3" fmla="*/ 147363 w 147363"/>
                  <a:gd name="connsiteY3" fmla="*/ 116874 h 148197"/>
                  <a:gd name="connsiteX4" fmla="*/ 37239 w 147363"/>
                  <a:gd name="connsiteY4" fmla="*/ 148198 h 148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363" h="148197">
                    <a:moveTo>
                      <a:pt x="37239" y="148198"/>
                    </a:moveTo>
                    <a:lnTo>
                      <a:pt x="0" y="33826"/>
                    </a:lnTo>
                    <a:cubicBezTo>
                      <a:pt x="38983" y="21160"/>
                      <a:pt x="78953" y="9784"/>
                      <a:pt x="118846" y="0"/>
                    </a:cubicBezTo>
                    <a:lnTo>
                      <a:pt x="147363" y="116874"/>
                    </a:lnTo>
                    <a:cubicBezTo>
                      <a:pt x="110428" y="125900"/>
                      <a:pt x="73340" y="136442"/>
                      <a:pt x="37239" y="148198"/>
                    </a:cubicBezTo>
                    <a:close/>
                  </a:path>
                </a:pathLst>
              </a:custGeom>
              <a:solidFill>
                <a:srgbClr val="EE3124"/>
              </a:solidFill>
              <a:ln w="7578" cap="flat">
                <a:noFill/>
                <a:prstDash val="solid"/>
                <a:miter/>
              </a:ln>
            </p:spPr>
            <p:txBody>
              <a:bodyPr rtlCol="0" anchor="ctr"/>
              <a:lstStyle/>
              <a:p>
                <a:endParaRPr lang="en-US" sz="2489"/>
              </a:p>
            </p:txBody>
          </p:sp>
          <p:sp>
            <p:nvSpPr>
              <p:cNvPr id="44" name="Freeform: Shape 43">
                <a:extLst>
                  <a:ext uri="{FF2B5EF4-FFF2-40B4-BE49-F238E27FC236}">
                    <a16:creationId xmlns:a16="http://schemas.microsoft.com/office/drawing/2014/main" id="{DAB5AFA4-7F3D-4CC4-933B-7F1CA83B01DE}"/>
                  </a:ext>
                </a:extLst>
              </p:cNvPr>
              <p:cNvSpPr/>
              <p:nvPr/>
            </p:nvSpPr>
            <p:spPr>
              <a:xfrm>
                <a:off x="7277672" y="631849"/>
                <a:ext cx="137655" cy="138565"/>
              </a:xfrm>
              <a:custGeom>
                <a:avLst/>
                <a:gdLst>
                  <a:gd name="connsiteX0" fmla="*/ 112855 w 137655"/>
                  <a:gd name="connsiteY0" fmla="*/ 138566 h 138565"/>
                  <a:gd name="connsiteX1" fmla="*/ 0 w 137655"/>
                  <a:gd name="connsiteY1" fmla="*/ 119226 h 138565"/>
                  <a:gd name="connsiteX2" fmla="*/ 15851 w 137655"/>
                  <a:gd name="connsiteY2" fmla="*/ 0 h 138565"/>
                  <a:gd name="connsiteX3" fmla="*/ 137656 w 137655"/>
                  <a:gd name="connsiteY3" fmla="*/ 20857 h 138565"/>
                  <a:gd name="connsiteX4" fmla="*/ 112855 w 137655"/>
                  <a:gd name="connsiteY4" fmla="*/ 138566 h 13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655" h="138565">
                    <a:moveTo>
                      <a:pt x="112855" y="138566"/>
                    </a:moveTo>
                    <a:cubicBezTo>
                      <a:pt x="75692" y="130754"/>
                      <a:pt x="37694" y="124231"/>
                      <a:pt x="0" y="119226"/>
                    </a:cubicBezTo>
                    <a:lnTo>
                      <a:pt x="15851" y="0"/>
                    </a:lnTo>
                    <a:cubicBezTo>
                      <a:pt x="56503" y="5385"/>
                      <a:pt x="97459" y="12438"/>
                      <a:pt x="137656" y="20857"/>
                    </a:cubicBezTo>
                    <a:lnTo>
                      <a:pt x="112855" y="138566"/>
                    </a:lnTo>
                    <a:close/>
                  </a:path>
                </a:pathLst>
              </a:custGeom>
              <a:solidFill>
                <a:srgbClr val="EE3124"/>
              </a:solidFill>
              <a:ln w="7578" cap="flat">
                <a:noFill/>
                <a:prstDash val="solid"/>
                <a:miter/>
              </a:ln>
            </p:spPr>
            <p:txBody>
              <a:bodyPr rtlCol="0" anchor="ctr"/>
              <a:lstStyle/>
              <a:p>
                <a:endParaRPr lang="en-US" sz="2489"/>
              </a:p>
            </p:txBody>
          </p:sp>
          <p:sp>
            <p:nvSpPr>
              <p:cNvPr id="45" name="Freeform: Shape 44">
                <a:extLst>
                  <a:ext uri="{FF2B5EF4-FFF2-40B4-BE49-F238E27FC236}">
                    <a16:creationId xmlns:a16="http://schemas.microsoft.com/office/drawing/2014/main" id="{DC17712D-20FD-4633-876C-05382D858819}"/>
                  </a:ext>
                </a:extLst>
              </p:cNvPr>
              <p:cNvSpPr/>
              <p:nvPr/>
            </p:nvSpPr>
            <p:spPr>
              <a:xfrm>
                <a:off x="7047032" y="617470"/>
                <a:ext cx="123472" cy="122834"/>
              </a:xfrm>
              <a:custGeom>
                <a:avLst/>
                <a:gdLst>
                  <a:gd name="connsiteX0" fmla="*/ 116647 w 123472"/>
                  <a:gd name="connsiteY0" fmla="*/ 122835 h 122834"/>
                  <a:gd name="connsiteX1" fmla="*/ 2124 w 123472"/>
                  <a:gd name="connsiteY1" fmla="*/ 120559 h 122834"/>
                  <a:gd name="connsiteX2" fmla="*/ 0 w 123472"/>
                  <a:gd name="connsiteY2" fmla="*/ 272 h 122834"/>
                  <a:gd name="connsiteX3" fmla="*/ 123473 w 123472"/>
                  <a:gd name="connsiteY3" fmla="*/ 2699 h 122834"/>
                  <a:gd name="connsiteX4" fmla="*/ 116647 w 123472"/>
                  <a:gd name="connsiteY4" fmla="*/ 122759 h 122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472" h="122834">
                    <a:moveTo>
                      <a:pt x="116647" y="122835"/>
                    </a:moveTo>
                    <a:cubicBezTo>
                      <a:pt x="78725" y="120635"/>
                      <a:pt x="40349" y="119953"/>
                      <a:pt x="2124" y="120559"/>
                    </a:cubicBezTo>
                    <a:lnTo>
                      <a:pt x="0" y="272"/>
                    </a:lnTo>
                    <a:cubicBezTo>
                      <a:pt x="41183" y="-487"/>
                      <a:pt x="82593" y="348"/>
                      <a:pt x="123473" y="2699"/>
                    </a:cubicBezTo>
                    <a:lnTo>
                      <a:pt x="116647" y="122759"/>
                    </a:lnTo>
                    <a:close/>
                  </a:path>
                </a:pathLst>
              </a:custGeom>
              <a:solidFill>
                <a:srgbClr val="F58765"/>
              </a:solidFill>
              <a:ln w="7578" cap="flat">
                <a:noFill/>
                <a:prstDash val="solid"/>
                <a:miter/>
              </a:ln>
            </p:spPr>
            <p:txBody>
              <a:bodyPr rtlCol="0" anchor="ctr"/>
              <a:lstStyle/>
              <a:p>
                <a:endParaRPr lang="en-US" sz="2489"/>
              </a:p>
            </p:txBody>
          </p:sp>
          <p:sp>
            <p:nvSpPr>
              <p:cNvPr id="46" name="Freeform: Shape 45">
                <a:extLst>
                  <a:ext uri="{FF2B5EF4-FFF2-40B4-BE49-F238E27FC236}">
                    <a16:creationId xmlns:a16="http://schemas.microsoft.com/office/drawing/2014/main" id="{10A702A7-F2E7-44DF-843B-B03103998DEC}"/>
                  </a:ext>
                </a:extLst>
              </p:cNvPr>
              <p:cNvSpPr/>
              <p:nvPr/>
            </p:nvSpPr>
            <p:spPr>
              <a:xfrm>
                <a:off x="8757146" y="1822815"/>
                <a:ext cx="160332" cy="159270"/>
              </a:xfrm>
              <a:custGeom>
                <a:avLst/>
                <a:gdLst>
                  <a:gd name="connsiteX0" fmla="*/ 26090 w 160332"/>
                  <a:gd name="connsiteY0" fmla="*/ 159271 h 159270"/>
                  <a:gd name="connsiteX1" fmla="*/ 0 w 160332"/>
                  <a:gd name="connsiteY1" fmla="*/ 32385 h 159270"/>
                  <a:gd name="connsiteX2" fmla="*/ 132195 w 160332"/>
                  <a:gd name="connsiteY2" fmla="*/ 0 h 159270"/>
                  <a:gd name="connsiteX3" fmla="*/ 160332 w 160332"/>
                  <a:gd name="connsiteY3" fmla="*/ 136821 h 159270"/>
                  <a:gd name="connsiteX4" fmla="*/ 26090 w 160332"/>
                  <a:gd name="connsiteY4" fmla="*/ 159195 h 15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332" h="159270">
                    <a:moveTo>
                      <a:pt x="26090" y="159271"/>
                    </a:moveTo>
                    <a:cubicBezTo>
                      <a:pt x="19037" y="116874"/>
                      <a:pt x="10239" y="74175"/>
                      <a:pt x="0" y="32385"/>
                    </a:cubicBezTo>
                    <a:lnTo>
                      <a:pt x="132195" y="0"/>
                    </a:lnTo>
                    <a:cubicBezTo>
                      <a:pt x="143192" y="45051"/>
                      <a:pt x="152672" y="91088"/>
                      <a:pt x="160332" y="136821"/>
                    </a:cubicBezTo>
                    <a:lnTo>
                      <a:pt x="26090" y="159195"/>
                    </a:lnTo>
                    <a:close/>
                  </a:path>
                </a:pathLst>
              </a:custGeom>
              <a:solidFill>
                <a:srgbClr val="EE3124"/>
              </a:solidFill>
              <a:ln w="7578" cap="flat">
                <a:noFill/>
                <a:prstDash val="solid"/>
                <a:miter/>
              </a:ln>
            </p:spPr>
            <p:txBody>
              <a:bodyPr rtlCol="0" anchor="ctr"/>
              <a:lstStyle/>
              <a:p>
                <a:endParaRPr lang="en-US" sz="2489"/>
              </a:p>
            </p:txBody>
          </p:sp>
          <p:sp>
            <p:nvSpPr>
              <p:cNvPr id="47" name="Freeform: Shape 46">
                <a:extLst>
                  <a:ext uri="{FF2B5EF4-FFF2-40B4-BE49-F238E27FC236}">
                    <a16:creationId xmlns:a16="http://schemas.microsoft.com/office/drawing/2014/main" id="{FDD05494-0A5D-4CA6-9440-2C92C487C6BC}"/>
                  </a:ext>
                </a:extLst>
              </p:cNvPr>
              <p:cNvSpPr/>
              <p:nvPr/>
            </p:nvSpPr>
            <p:spPr>
              <a:xfrm>
                <a:off x="8676903" y="1557364"/>
                <a:ext cx="174136" cy="173301"/>
              </a:xfrm>
              <a:custGeom>
                <a:avLst/>
                <a:gdLst>
                  <a:gd name="connsiteX0" fmla="*/ 44748 w 174136"/>
                  <a:gd name="connsiteY0" fmla="*/ 173302 h 173301"/>
                  <a:gd name="connsiteX1" fmla="*/ 0 w 174136"/>
                  <a:gd name="connsiteY1" fmla="*/ 51801 h 173301"/>
                  <a:gd name="connsiteX2" fmla="*/ 125824 w 174136"/>
                  <a:gd name="connsiteY2" fmla="*/ 0 h 173301"/>
                  <a:gd name="connsiteX3" fmla="*/ 174136 w 174136"/>
                  <a:gd name="connsiteY3" fmla="*/ 131133 h 173301"/>
                  <a:gd name="connsiteX4" fmla="*/ 44823 w 174136"/>
                  <a:gd name="connsiteY4" fmla="*/ 173302 h 173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36" h="173301">
                    <a:moveTo>
                      <a:pt x="44748" y="173302"/>
                    </a:moveTo>
                    <a:cubicBezTo>
                      <a:pt x="31399" y="132422"/>
                      <a:pt x="16306" y="91543"/>
                      <a:pt x="0" y="51801"/>
                    </a:cubicBezTo>
                    <a:lnTo>
                      <a:pt x="125824" y="0"/>
                    </a:lnTo>
                    <a:cubicBezTo>
                      <a:pt x="143496" y="42927"/>
                      <a:pt x="159726" y="86992"/>
                      <a:pt x="174136" y="131133"/>
                    </a:cubicBezTo>
                    <a:lnTo>
                      <a:pt x="44823" y="173302"/>
                    </a:lnTo>
                    <a:close/>
                  </a:path>
                </a:pathLst>
              </a:custGeom>
              <a:solidFill>
                <a:srgbClr val="EE3124"/>
              </a:solidFill>
              <a:ln w="7578" cap="flat">
                <a:noFill/>
                <a:prstDash val="solid"/>
                <a:miter/>
              </a:ln>
            </p:spPr>
            <p:txBody>
              <a:bodyPr rtlCol="0" anchor="ctr"/>
              <a:lstStyle/>
              <a:p>
                <a:endParaRPr lang="en-US" sz="2489"/>
              </a:p>
            </p:txBody>
          </p:sp>
          <p:sp>
            <p:nvSpPr>
              <p:cNvPr id="48" name="Freeform: Shape 47">
                <a:extLst>
                  <a:ext uri="{FF2B5EF4-FFF2-40B4-BE49-F238E27FC236}">
                    <a16:creationId xmlns:a16="http://schemas.microsoft.com/office/drawing/2014/main" id="{163990D5-CC21-4B6E-9BE9-895199D96650}"/>
                  </a:ext>
                </a:extLst>
              </p:cNvPr>
              <p:cNvSpPr/>
              <p:nvPr/>
            </p:nvSpPr>
            <p:spPr>
              <a:xfrm>
                <a:off x="8411149" y="1080158"/>
                <a:ext cx="189835" cy="189532"/>
              </a:xfrm>
              <a:custGeom>
                <a:avLst/>
                <a:gdLst>
                  <a:gd name="connsiteX0" fmla="*/ 78725 w 189835"/>
                  <a:gd name="connsiteY0" fmla="*/ 189532 h 189532"/>
                  <a:gd name="connsiteX1" fmla="*/ 0 w 189835"/>
                  <a:gd name="connsiteY1" fmla="*/ 86689 h 189532"/>
                  <a:gd name="connsiteX2" fmla="*/ 104891 w 189835"/>
                  <a:gd name="connsiteY2" fmla="*/ 0 h 189532"/>
                  <a:gd name="connsiteX3" fmla="*/ 189836 w 189835"/>
                  <a:gd name="connsiteY3" fmla="*/ 110883 h 189532"/>
                  <a:gd name="connsiteX4" fmla="*/ 78801 w 189835"/>
                  <a:gd name="connsiteY4" fmla="*/ 189532 h 189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835" h="189532">
                    <a:moveTo>
                      <a:pt x="78725" y="189532"/>
                    </a:moveTo>
                    <a:cubicBezTo>
                      <a:pt x="53924" y="154493"/>
                      <a:pt x="27455" y="119908"/>
                      <a:pt x="0" y="86689"/>
                    </a:cubicBezTo>
                    <a:lnTo>
                      <a:pt x="104891" y="0"/>
                    </a:lnTo>
                    <a:cubicBezTo>
                      <a:pt x="134470" y="35798"/>
                      <a:pt x="163063" y="73113"/>
                      <a:pt x="189836" y="110883"/>
                    </a:cubicBezTo>
                    <a:lnTo>
                      <a:pt x="78801" y="189532"/>
                    </a:lnTo>
                    <a:close/>
                  </a:path>
                </a:pathLst>
              </a:custGeom>
              <a:solidFill>
                <a:srgbClr val="EE3124"/>
              </a:solidFill>
              <a:ln w="7578" cap="flat">
                <a:noFill/>
                <a:prstDash val="solid"/>
                <a:miter/>
              </a:ln>
            </p:spPr>
            <p:txBody>
              <a:bodyPr rtlCol="0" anchor="ctr"/>
              <a:lstStyle/>
              <a:p>
                <a:endParaRPr lang="en-US" sz="2489"/>
              </a:p>
            </p:txBody>
          </p:sp>
          <p:sp>
            <p:nvSpPr>
              <p:cNvPr id="49" name="Freeform: Shape 48">
                <a:extLst>
                  <a:ext uri="{FF2B5EF4-FFF2-40B4-BE49-F238E27FC236}">
                    <a16:creationId xmlns:a16="http://schemas.microsoft.com/office/drawing/2014/main" id="{C0501CBF-1EFB-4DCF-8735-3DA3BBFA5A6F}"/>
                  </a:ext>
                </a:extLst>
              </p:cNvPr>
              <p:cNvSpPr/>
              <p:nvPr/>
            </p:nvSpPr>
            <p:spPr>
              <a:xfrm>
                <a:off x="8231779" y="878794"/>
                <a:ext cx="191352" cy="191352"/>
              </a:xfrm>
              <a:custGeom>
                <a:avLst/>
                <a:gdLst>
                  <a:gd name="connsiteX0" fmla="*/ 93211 w 191352"/>
                  <a:gd name="connsiteY0" fmla="*/ 191352 h 191352"/>
                  <a:gd name="connsiteX1" fmla="*/ 0 w 191352"/>
                  <a:gd name="connsiteY1" fmla="*/ 101327 h 191352"/>
                  <a:gd name="connsiteX2" fmla="*/ 90860 w 191352"/>
                  <a:gd name="connsiteY2" fmla="*/ 0 h 191352"/>
                  <a:gd name="connsiteX3" fmla="*/ 191353 w 191352"/>
                  <a:gd name="connsiteY3" fmla="*/ 97079 h 191352"/>
                  <a:gd name="connsiteX4" fmla="*/ 93211 w 191352"/>
                  <a:gd name="connsiteY4" fmla="*/ 191352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52" h="191352">
                    <a:moveTo>
                      <a:pt x="93211" y="191352"/>
                    </a:moveTo>
                    <a:cubicBezTo>
                      <a:pt x="63405" y="160333"/>
                      <a:pt x="32006" y="129995"/>
                      <a:pt x="0" y="101327"/>
                    </a:cubicBezTo>
                    <a:lnTo>
                      <a:pt x="90860" y="0"/>
                    </a:lnTo>
                    <a:cubicBezTo>
                      <a:pt x="125369" y="30944"/>
                      <a:pt x="159119" y="63632"/>
                      <a:pt x="191353" y="97079"/>
                    </a:cubicBezTo>
                    <a:lnTo>
                      <a:pt x="93211" y="191352"/>
                    </a:lnTo>
                    <a:close/>
                  </a:path>
                </a:pathLst>
              </a:custGeom>
              <a:solidFill>
                <a:srgbClr val="808285"/>
              </a:solidFill>
              <a:ln w="7578" cap="flat">
                <a:noFill/>
                <a:prstDash val="solid"/>
                <a:miter/>
              </a:ln>
            </p:spPr>
            <p:txBody>
              <a:bodyPr rtlCol="0" anchor="ctr"/>
              <a:lstStyle/>
              <a:p>
                <a:endParaRPr lang="en-US" sz="2489"/>
              </a:p>
            </p:txBody>
          </p:sp>
          <p:sp>
            <p:nvSpPr>
              <p:cNvPr id="50" name="Freeform: Shape 49">
                <a:extLst>
                  <a:ext uri="{FF2B5EF4-FFF2-40B4-BE49-F238E27FC236}">
                    <a16:creationId xmlns:a16="http://schemas.microsoft.com/office/drawing/2014/main" id="{9AB41889-F6DD-475A-A50B-494DFAD47603}"/>
                  </a:ext>
                </a:extLst>
              </p:cNvPr>
              <p:cNvSpPr/>
              <p:nvPr/>
            </p:nvSpPr>
            <p:spPr>
              <a:xfrm>
                <a:off x="8026700" y="708375"/>
                <a:ext cx="188622" cy="188925"/>
              </a:xfrm>
              <a:custGeom>
                <a:avLst/>
                <a:gdLst>
                  <a:gd name="connsiteX0" fmla="*/ 105498 w 188622"/>
                  <a:gd name="connsiteY0" fmla="*/ 188850 h 188925"/>
                  <a:gd name="connsiteX1" fmla="*/ 0 w 188622"/>
                  <a:gd name="connsiteY1" fmla="*/ 113613 h 188925"/>
                  <a:gd name="connsiteX2" fmla="*/ 74857 w 188622"/>
                  <a:gd name="connsiteY2" fmla="*/ 0 h 188925"/>
                  <a:gd name="connsiteX3" fmla="*/ 188622 w 188622"/>
                  <a:gd name="connsiteY3" fmla="*/ 81152 h 188925"/>
                  <a:gd name="connsiteX4" fmla="*/ 105574 w 188622"/>
                  <a:gd name="connsiteY4" fmla="*/ 188925 h 18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22" h="188925">
                    <a:moveTo>
                      <a:pt x="105498" y="188850"/>
                    </a:moveTo>
                    <a:cubicBezTo>
                      <a:pt x="71369" y="162532"/>
                      <a:pt x="35874" y="137200"/>
                      <a:pt x="0" y="113613"/>
                    </a:cubicBezTo>
                    <a:lnTo>
                      <a:pt x="74857" y="0"/>
                    </a:lnTo>
                    <a:cubicBezTo>
                      <a:pt x="113537" y="25483"/>
                      <a:pt x="151838" y="52787"/>
                      <a:pt x="188622" y="81152"/>
                    </a:cubicBezTo>
                    <a:lnTo>
                      <a:pt x="105574" y="188925"/>
                    </a:lnTo>
                    <a:close/>
                  </a:path>
                </a:pathLst>
              </a:custGeom>
              <a:solidFill>
                <a:srgbClr val="EE3124"/>
              </a:solidFill>
              <a:ln w="7578" cap="flat">
                <a:noFill/>
                <a:prstDash val="solid"/>
                <a:miter/>
              </a:ln>
            </p:spPr>
            <p:txBody>
              <a:bodyPr rtlCol="0" anchor="ctr"/>
              <a:lstStyle/>
              <a:p>
                <a:endParaRPr lang="en-US" sz="2489"/>
              </a:p>
            </p:txBody>
          </p:sp>
          <p:sp>
            <p:nvSpPr>
              <p:cNvPr id="51" name="Freeform: Shape 50">
                <a:extLst>
                  <a:ext uri="{FF2B5EF4-FFF2-40B4-BE49-F238E27FC236}">
                    <a16:creationId xmlns:a16="http://schemas.microsoft.com/office/drawing/2014/main" id="{F8291523-F0F1-4265-BFAB-3AF4B2A8CF3E}"/>
                  </a:ext>
                </a:extLst>
              </p:cNvPr>
              <p:cNvSpPr/>
              <p:nvPr/>
            </p:nvSpPr>
            <p:spPr>
              <a:xfrm>
                <a:off x="7800307" y="572463"/>
                <a:ext cx="181720" cy="182251"/>
              </a:xfrm>
              <a:custGeom>
                <a:avLst/>
                <a:gdLst>
                  <a:gd name="connsiteX0" fmla="*/ 115509 w 181720"/>
                  <a:gd name="connsiteY0" fmla="*/ 182251 h 182251"/>
                  <a:gd name="connsiteX1" fmla="*/ 0 w 181720"/>
                  <a:gd name="connsiteY1" fmla="*/ 123473 h 182251"/>
                  <a:gd name="connsiteX2" fmla="*/ 57110 w 181720"/>
                  <a:gd name="connsiteY2" fmla="*/ 0 h 182251"/>
                  <a:gd name="connsiteX3" fmla="*/ 181720 w 181720"/>
                  <a:gd name="connsiteY3" fmla="*/ 63405 h 182251"/>
                  <a:gd name="connsiteX4" fmla="*/ 115585 w 181720"/>
                  <a:gd name="connsiteY4" fmla="*/ 182251 h 182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720" h="182251">
                    <a:moveTo>
                      <a:pt x="115509" y="182251"/>
                    </a:moveTo>
                    <a:cubicBezTo>
                      <a:pt x="77891" y="161319"/>
                      <a:pt x="39059" y="141523"/>
                      <a:pt x="0" y="123473"/>
                    </a:cubicBezTo>
                    <a:lnTo>
                      <a:pt x="57110" y="0"/>
                    </a:lnTo>
                    <a:cubicBezTo>
                      <a:pt x="99203" y="19492"/>
                      <a:pt x="141144" y="40804"/>
                      <a:pt x="181720" y="63405"/>
                    </a:cubicBezTo>
                    <a:lnTo>
                      <a:pt x="115585" y="182251"/>
                    </a:lnTo>
                    <a:close/>
                  </a:path>
                </a:pathLst>
              </a:custGeom>
              <a:solidFill>
                <a:srgbClr val="808285"/>
              </a:solidFill>
              <a:ln w="7578" cap="flat">
                <a:noFill/>
                <a:prstDash val="solid"/>
                <a:miter/>
              </a:ln>
            </p:spPr>
            <p:txBody>
              <a:bodyPr rtlCol="0" anchor="ctr"/>
              <a:lstStyle/>
              <a:p>
                <a:endParaRPr lang="en-US" sz="2489"/>
              </a:p>
            </p:txBody>
          </p:sp>
          <p:sp>
            <p:nvSpPr>
              <p:cNvPr id="52" name="Freeform: Shape 51">
                <a:extLst>
                  <a:ext uri="{FF2B5EF4-FFF2-40B4-BE49-F238E27FC236}">
                    <a16:creationId xmlns:a16="http://schemas.microsoft.com/office/drawing/2014/main" id="{80E799C6-E954-4467-B22B-CEB6843901D6}"/>
                  </a:ext>
                </a:extLst>
              </p:cNvPr>
              <p:cNvSpPr/>
              <p:nvPr/>
            </p:nvSpPr>
            <p:spPr>
              <a:xfrm>
                <a:off x="6236041" y="541064"/>
                <a:ext cx="178762" cy="179520"/>
              </a:xfrm>
              <a:custGeom>
                <a:avLst/>
                <a:gdLst>
                  <a:gd name="connsiteX0" fmla="*/ 61054 w 178762"/>
                  <a:gd name="connsiteY0" fmla="*/ 179521 h 179520"/>
                  <a:gd name="connsiteX1" fmla="*/ 0 w 178762"/>
                  <a:gd name="connsiteY1" fmla="*/ 57944 h 179520"/>
                  <a:gd name="connsiteX2" fmla="*/ 127037 w 178762"/>
                  <a:gd name="connsiteY2" fmla="*/ 0 h 179520"/>
                  <a:gd name="connsiteX3" fmla="*/ 178763 w 178762"/>
                  <a:gd name="connsiteY3" fmla="*/ 125824 h 179520"/>
                  <a:gd name="connsiteX4" fmla="*/ 61054 w 178762"/>
                  <a:gd name="connsiteY4" fmla="*/ 179521 h 179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762" h="179520">
                    <a:moveTo>
                      <a:pt x="61054" y="179521"/>
                    </a:moveTo>
                    <a:lnTo>
                      <a:pt x="0" y="57944"/>
                    </a:lnTo>
                    <a:cubicBezTo>
                      <a:pt x="41410" y="37163"/>
                      <a:pt x="84186" y="17671"/>
                      <a:pt x="127037" y="0"/>
                    </a:cubicBezTo>
                    <a:lnTo>
                      <a:pt x="178763" y="125824"/>
                    </a:lnTo>
                    <a:cubicBezTo>
                      <a:pt x="139021" y="142130"/>
                      <a:pt x="99430" y="160181"/>
                      <a:pt x="61054" y="179521"/>
                    </a:cubicBezTo>
                    <a:close/>
                  </a:path>
                </a:pathLst>
              </a:custGeom>
              <a:solidFill>
                <a:srgbClr val="EE3124"/>
              </a:solidFill>
              <a:ln w="7578" cap="flat">
                <a:noFill/>
                <a:prstDash val="solid"/>
                <a:miter/>
              </a:ln>
            </p:spPr>
            <p:txBody>
              <a:bodyPr rtlCol="0" anchor="ctr"/>
              <a:lstStyle/>
              <a:p>
                <a:endParaRPr lang="en-US" sz="2489"/>
              </a:p>
            </p:txBody>
          </p:sp>
          <p:sp>
            <p:nvSpPr>
              <p:cNvPr id="53" name="Freeform: Shape 52">
                <a:extLst>
                  <a:ext uri="{FF2B5EF4-FFF2-40B4-BE49-F238E27FC236}">
                    <a16:creationId xmlns:a16="http://schemas.microsoft.com/office/drawing/2014/main" id="{38D69DBB-3C41-4565-880E-03EE3F3F2819}"/>
                  </a:ext>
                </a:extLst>
              </p:cNvPr>
              <p:cNvSpPr/>
              <p:nvPr/>
            </p:nvSpPr>
            <p:spPr>
              <a:xfrm>
                <a:off x="7557685" y="474550"/>
                <a:ext cx="170723" cy="171481"/>
              </a:xfrm>
              <a:custGeom>
                <a:avLst/>
                <a:gdLst>
                  <a:gd name="connsiteX0" fmla="*/ 123018 w 170723"/>
                  <a:gd name="connsiteY0" fmla="*/ 171482 h 171481"/>
                  <a:gd name="connsiteX1" fmla="*/ 0 w 170723"/>
                  <a:gd name="connsiteY1" fmla="*/ 130678 h 171481"/>
                  <a:gd name="connsiteX2" fmla="*/ 37997 w 170723"/>
                  <a:gd name="connsiteY2" fmla="*/ 0 h 171481"/>
                  <a:gd name="connsiteX3" fmla="*/ 170723 w 170723"/>
                  <a:gd name="connsiteY3" fmla="*/ 44065 h 171481"/>
                  <a:gd name="connsiteX4" fmla="*/ 123018 w 170723"/>
                  <a:gd name="connsiteY4" fmla="*/ 171482 h 171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723" h="171481">
                    <a:moveTo>
                      <a:pt x="123018" y="171482"/>
                    </a:moveTo>
                    <a:cubicBezTo>
                      <a:pt x="82669" y="156389"/>
                      <a:pt x="41259" y="142661"/>
                      <a:pt x="0" y="130678"/>
                    </a:cubicBezTo>
                    <a:lnTo>
                      <a:pt x="37997" y="0"/>
                    </a:lnTo>
                    <a:cubicBezTo>
                      <a:pt x="82517" y="12969"/>
                      <a:pt x="127189" y="27759"/>
                      <a:pt x="170723" y="44065"/>
                    </a:cubicBezTo>
                    <a:lnTo>
                      <a:pt x="123018" y="171482"/>
                    </a:lnTo>
                    <a:close/>
                  </a:path>
                </a:pathLst>
              </a:custGeom>
              <a:solidFill>
                <a:srgbClr val="EE3124"/>
              </a:solidFill>
              <a:ln w="7578" cap="flat">
                <a:noFill/>
                <a:prstDash val="solid"/>
                <a:miter/>
              </a:ln>
            </p:spPr>
            <p:txBody>
              <a:bodyPr rtlCol="0" anchor="ctr"/>
              <a:lstStyle/>
              <a:p>
                <a:endParaRPr lang="en-US" sz="2489"/>
              </a:p>
            </p:txBody>
          </p:sp>
          <p:sp>
            <p:nvSpPr>
              <p:cNvPr id="54" name="Freeform: Shape 53">
                <a:extLst>
                  <a:ext uri="{FF2B5EF4-FFF2-40B4-BE49-F238E27FC236}">
                    <a16:creationId xmlns:a16="http://schemas.microsoft.com/office/drawing/2014/main" id="{994A6F4F-A677-4ECC-B295-5DAF1330DE15}"/>
                  </a:ext>
                </a:extLst>
              </p:cNvPr>
              <p:cNvSpPr/>
              <p:nvPr/>
            </p:nvSpPr>
            <p:spPr>
              <a:xfrm>
                <a:off x="6494287" y="454603"/>
                <a:ext cx="166703" cy="167613"/>
              </a:xfrm>
              <a:custGeom>
                <a:avLst/>
                <a:gdLst>
                  <a:gd name="connsiteX0" fmla="*/ 42093 w 166703"/>
                  <a:gd name="connsiteY0" fmla="*/ 167614 h 167613"/>
                  <a:gd name="connsiteX1" fmla="*/ 0 w 166703"/>
                  <a:gd name="connsiteY1" fmla="*/ 38225 h 167613"/>
                  <a:gd name="connsiteX2" fmla="*/ 134394 w 166703"/>
                  <a:gd name="connsiteY2" fmla="*/ 0 h 167613"/>
                  <a:gd name="connsiteX3" fmla="*/ 166703 w 166703"/>
                  <a:gd name="connsiteY3" fmla="*/ 132195 h 167613"/>
                  <a:gd name="connsiteX4" fmla="*/ 42169 w 166703"/>
                  <a:gd name="connsiteY4" fmla="*/ 167614 h 167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3" h="167613">
                    <a:moveTo>
                      <a:pt x="42093" y="167614"/>
                    </a:moveTo>
                    <a:lnTo>
                      <a:pt x="0" y="38225"/>
                    </a:lnTo>
                    <a:cubicBezTo>
                      <a:pt x="44065" y="23891"/>
                      <a:pt x="89268" y="10997"/>
                      <a:pt x="134394" y="0"/>
                    </a:cubicBezTo>
                    <a:lnTo>
                      <a:pt x="166703" y="132195"/>
                    </a:lnTo>
                    <a:cubicBezTo>
                      <a:pt x="124914" y="142434"/>
                      <a:pt x="82973" y="154341"/>
                      <a:pt x="42169" y="167614"/>
                    </a:cubicBezTo>
                    <a:close/>
                  </a:path>
                </a:pathLst>
              </a:custGeom>
              <a:solidFill>
                <a:srgbClr val="808285"/>
              </a:solidFill>
              <a:ln w="7578" cap="flat">
                <a:noFill/>
                <a:prstDash val="solid"/>
                <a:miter/>
              </a:ln>
            </p:spPr>
            <p:txBody>
              <a:bodyPr rtlCol="0" anchor="ctr"/>
              <a:lstStyle/>
              <a:p>
                <a:endParaRPr lang="en-US" sz="2489"/>
              </a:p>
            </p:txBody>
          </p:sp>
          <p:sp>
            <p:nvSpPr>
              <p:cNvPr id="55" name="Freeform: Shape 54">
                <a:extLst>
                  <a:ext uri="{FF2B5EF4-FFF2-40B4-BE49-F238E27FC236}">
                    <a16:creationId xmlns:a16="http://schemas.microsoft.com/office/drawing/2014/main" id="{D9875812-765D-41CA-919E-8716117A3619}"/>
                  </a:ext>
                </a:extLst>
              </p:cNvPr>
              <p:cNvSpPr/>
              <p:nvPr/>
            </p:nvSpPr>
            <p:spPr>
              <a:xfrm>
                <a:off x="7304293" y="417061"/>
                <a:ext cx="155630" cy="156767"/>
              </a:xfrm>
              <a:custGeom>
                <a:avLst/>
                <a:gdLst>
                  <a:gd name="connsiteX0" fmla="*/ 127644 w 155630"/>
                  <a:gd name="connsiteY0" fmla="*/ 156692 h 156767"/>
                  <a:gd name="connsiteX1" fmla="*/ 0 w 155630"/>
                  <a:gd name="connsiteY1" fmla="*/ 134849 h 156767"/>
                  <a:gd name="connsiteX2" fmla="*/ 17899 w 155630"/>
                  <a:gd name="connsiteY2" fmla="*/ 0 h 156767"/>
                  <a:gd name="connsiteX3" fmla="*/ 155630 w 155630"/>
                  <a:gd name="connsiteY3" fmla="*/ 23587 h 156767"/>
                  <a:gd name="connsiteX4" fmla="*/ 127644 w 155630"/>
                  <a:gd name="connsiteY4" fmla="*/ 156768 h 156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630" h="156767">
                    <a:moveTo>
                      <a:pt x="127644" y="156692"/>
                    </a:moveTo>
                    <a:cubicBezTo>
                      <a:pt x="85551" y="147818"/>
                      <a:pt x="42624" y="140462"/>
                      <a:pt x="0" y="134849"/>
                    </a:cubicBezTo>
                    <a:lnTo>
                      <a:pt x="17899" y="0"/>
                    </a:lnTo>
                    <a:cubicBezTo>
                      <a:pt x="63860" y="6143"/>
                      <a:pt x="110200" y="14031"/>
                      <a:pt x="155630" y="23587"/>
                    </a:cubicBezTo>
                    <a:lnTo>
                      <a:pt x="127644" y="156768"/>
                    </a:lnTo>
                    <a:close/>
                  </a:path>
                </a:pathLst>
              </a:custGeom>
              <a:solidFill>
                <a:srgbClr val="808285"/>
              </a:solidFill>
              <a:ln w="7578" cap="flat">
                <a:noFill/>
                <a:prstDash val="solid"/>
                <a:miter/>
              </a:ln>
            </p:spPr>
            <p:txBody>
              <a:bodyPr rtlCol="0" anchor="ctr"/>
              <a:lstStyle/>
              <a:p>
                <a:endParaRPr lang="en-US" sz="2489"/>
              </a:p>
            </p:txBody>
          </p:sp>
          <p:sp>
            <p:nvSpPr>
              <p:cNvPr id="56" name="Freeform: Shape 55">
                <a:extLst>
                  <a:ext uri="{FF2B5EF4-FFF2-40B4-BE49-F238E27FC236}">
                    <a16:creationId xmlns:a16="http://schemas.microsoft.com/office/drawing/2014/main" id="{20082CF6-8F5B-4C1F-9E01-FCD4D6FC586A}"/>
                  </a:ext>
                </a:extLst>
              </p:cNvPr>
              <p:cNvSpPr/>
              <p:nvPr/>
            </p:nvSpPr>
            <p:spPr>
              <a:xfrm>
                <a:off x="7043392" y="400759"/>
                <a:ext cx="139703" cy="138864"/>
              </a:xfrm>
              <a:custGeom>
                <a:avLst/>
                <a:gdLst>
                  <a:gd name="connsiteX0" fmla="*/ 131967 w 139703"/>
                  <a:gd name="connsiteY0" fmla="*/ 138865 h 138864"/>
                  <a:gd name="connsiteX1" fmla="*/ 2427 w 139703"/>
                  <a:gd name="connsiteY1" fmla="*/ 136362 h 138864"/>
                  <a:gd name="connsiteX2" fmla="*/ 0 w 139703"/>
                  <a:gd name="connsiteY2" fmla="*/ 299 h 138864"/>
                  <a:gd name="connsiteX3" fmla="*/ 139703 w 139703"/>
                  <a:gd name="connsiteY3" fmla="*/ 3030 h 138864"/>
                  <a:gd name="connsiteX4" fmla="*/ 131967 w 139703"/>
                  <a:gd name="connsiteY4" fmla="*/ 138865 h 138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03" h="138864">
                    <a:moveTo>
                      <a:pt x="131967" y="138865"/>
                    </a:moveTo>
                    <a:cubicBezTo>
                      <a:pt x="89040" y="136438"/>
                      <a:pt x="45582" y="135528"/>
                      <a:pt x="2427" y="136362"/>
                    </a:cubicBezTo>
                    <a:lnTo>
                      <a:pt x="0" y="299"/>
                    </a:lnTo>
                    <a:cubicBezTo>
                      <a:pt x="46568" y="-535"/>
                      <a:pt x="93363" y="375"/>
                      <a:pt x="139703" y="3030"/>
                    </a:cubicBezTo>
                    <a:lnTo>
                      <a:pt x="131967" y="138865"/>
                    </a:lnTo>
                    <a:close/>
                  </a:path>
                </a:pathLst>
              </a:custGeom>
              <a:solidFill>
                <a:srgbClr val="EE3124"/>
              </a:solidFill>
              <a:ln w="7578" cap="flat">
                <a:noFill/>
                <a:prstDash val="solid"/>
                <a:miter/>
              </a:ln>
            </p:spPr>
            <p:txBody>
              <a:bodyPr rtlCol="0" anchor="ctr"/>
              <a:lstStyle/>
              <a:p>
                <a:endParaRPr lang="en-US" sz="2489"/>
              </a:p>
            </p:txBody>
          </p:sp>
          <p:sp>
            <p:nvSpPr>
              <p:cNvPr id="57" name="Freeform: Shape 56">
                <a:extLst>
                  <a:ext uri="{FF2B5EF4-FFF2-40B4-BE49-F238E27FC236}">
                    <a16:creationId xmlns:a16="http://schemas.microsoft.com/office/drawing/2014/main" id="{E3881546-053C-495F-8D3D-0CA050883E44}"/>
                  </a:ext>
                </a:extLst>
              </p:cNvPr>
              <p:cNvSpPr/>
              <p:nvPr/>
            </p:nvSpPr>
            <p:spPr>
              <a:xfrm>
                <a:off x="8883501" y="1465517"/>
                <a:ext cx="196585" cy="195675"/>
              </a:xfrm>
              <a:custGeom>
                <a:avLst/>
                <a:gdLst>
                  <a:gd name="connsiteX0" fmla="*/ 50512 w 196585"/>
                  <a:gd name="connsiteY0" fmla="*/ 195676 h 195675"/>
                  <a:gd name="connsiteX1" fmla="*/ 0 w 196585"/>
                  <a:gd name="connsiteY1" fmla="*/ 58475 h 195675"/>
                  <a:gd name="connsiteX2" fmla="*/ 142054 w 196585"/>
                  <a:gd name="connsiteY2" fmla="*/ 0 h 195675"/>
                  <a:gd name="connsiteX3" fmla="*/ 196586 w 196585"/>
                  <a:gd name="connsiteY3" fmla="*/ 148046 h 195675"/>
                  <a:gd name="connsiteX4" fmla="*/ 50587 w 196585"/>
                  <a:gd name="connsiteY4" fmla="*/ 195676 h 19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585" h="195675">
                    <a:moveTo>
                      <a:pt x="50512" y="195676"/>
                    </a:moveTo>
                    <a:cubicBezTo>
                      <a:pt x="35419" y="149487"/>
                      <a:pt x="18430" y="103298"/>
                      <a:pt x="0" y="58475"/>
                    </a:cubicBezTo>
                    <a:lnTo>
                      <a:pt x="142054" y="0"/>
                    </a:lnTo>
                    <a:cubicBezTo>
                      <a:pt x="162001" y="48388"/>
                      <a:pt x="180355" y="98217"/>
                      <a:pt x="196586" y="148046"/>
                    </a:cubicBezTo>
                    <a:lnTo>
                      <a:pt x="50587" y="195676"/>
                    </a:lnTo>
                    <a:close/>
                  </a:path>
                </a:pathLst>
              </a:custGeom>
              <a:solidFill>
                <a:srgbClr val="F58765"/>
              </a:solidFill>
              <a:ln w="7578" cap="flat">
                <a:noFill/>
                <a:prstDash val="solid"/>
                <a:miter/>
              </a:ln>
            </p:spPr>
            <p:txBody>
              <a:bodyPr rtlCol="0" anchor="ctr"/>
              <a:lstStyle/>
              <a:p>
                <a:endParaRPr lang="en-US" sz="2489"/>
              </a:p>
            </p:txBody>
          </p:sp>
          <p:sp>
            <p:nvSpPr>
              <p:cNvPr id="58" name="Freeform: Shape 57">
                <a:extLst>
                  <a:ext uri="{FF2B5EF4-FFF2-40B4-BE49-F238E27FC236}">
                    <a16:creationId xmlns:a16="http://schemas.microsoft.com/office/drawing/2014/main" id="{D0D7997E-F867-4242-8E35-61A4FD5A390B}"/>
                  </a:ext>
                </a:extLst>
              </p:cNvPr>
              <p:cNvSpPr/>
              <p:nvPr/>
            </p:nvSpPr>
            <p:spPr>
              <a:xfrm>
                <a:off x="8380963" y="699501"/>
                <a:ext cx="215925" cy="216001"/>
              </a:xfrm>
              <a:custGeom>
                <a:avLst/>
                <a:gdLst>
                  <a:gd name="connsiteX0" fmla="*/ 105195 w 215925"/>
                  <a:gd name="connsiteY0" fmla="*/ 216001 h 216001"/>
                  <a:gd name="connsiteX1" fmla="*/ 0 w 215925"/>
                  <a:gd name="connsiteY1" fmla="*/ 114372 h 216001"/>
                  <a:gd name="connsiteX2" fmla="*/ 102540 w 215925"/>
                  <a:gd name="connsiteY2" fmla="*/ 0 h 216001"/>
                  <a:gd name="connsiteX3" fmla="*/ 215926 w 215925"/>
                  <a:gd name="connsiteY3" fmla="*/ 109593 h 216001"/>
                  <a:gd name="connsiteX4" fmla="*/ 105119 w 215925"/>
                  <a:gd name="connsiteY4" fmla="*/ 216001 h 21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5" h="216001">
                    <a:moveTo>
                      <a:pt x="105195" y="216001"/>
                    </a:moveTo>
                    <a:cubicBezTo>
                      <a:pt x="71596" y="181038"/>
                      <a:pt x="36177" y="146832"/>
                      <a:pt x="0" y="114372"/>
                    </a:cubicBezTo>
                    <a:lnTo>
                      <a:pt x="102540" y="0"/>
                    </a:lnTo>
                    <a:cubicBezTo>
                      <a:pt x="141524" y="34964"/>
                      <a:pt x="179673" y="71899"/>
                      <a:pt x="215926" y="109593"/>
                    </a:cubicBezTo>
                    <a:lnTo>
                      <a:pt x="105119" y="216001"/>
                    </a:lnTo>
                    <a:close/>
                  </a:path>
                </a:pathLst>
              </a:custGeom>
              <a:solidFill>
                <a:srgbClr val="BCBEC0"/>
              </a:solidFill>
              <a:ln w="7578" cap="flat">
                <a:noFill/>
                <a:prstDash val="solid"/>
                <a:miter/>
              </a:ln>
            </p:spPr>
            <p:txBody>
              <a:bodyPr rtlCol="0" anchor="ctr"/>
              <a:lstStyle/>
              <a:p>
                <a:endParaRPr lang="en-US" sz="2489"/>
              </a:p>
            </p:txBody>
          </p:sp>
          <p:sp>
            <p:nvSpPr>
              <p:cNvPr id="59" name="Freeform: Shape 58">
                <a:extLst>
                  <a:ext uri="{FF2B5EF4-FFF2-40B4-BE49-F238E27FC236}">
                    <a16:creationId xmlns:a16="http://schemas.microsoft.com/office/drawing/2014/main" id="{0A90F484-86FC-4677-9CEE-E9C527E23892}"/>
                  </a:ext>
                </a:extLst>
              </p:cNvPr>
              <p:cNvSpPr/>
              <p:nvPr/>
            </p:nvSpPr>
            <p:spPr>
              <a:xfrm>
                <a:off x="7893898" y="353656"/>
                <a:ext cx="205155" cy="205762"/>
              </a:xfrm>
              <a:custGeom>
                <a:avLst/>
                <a:gdLst>
                  <a:gd name="connsiteX0" fmla="*/ 130375 w 205155"/>
                  <a:gd name="connsiteY0" fmla="*/ 205763 h 205762"/>
                  <a:gd name="connsiteX1" fmla="*/ 0 w 205155"/>
                  <a:gd name="connsiteY1" fmla="*/ 139400 h 205762"/>
                  <a:gd name="connsiteX2" fmla="*/ 64467 w 205155"/>
                  <a:gd name="connsiteY2" fmla="*/ 0 h 205762"/>
                  <a:gd name="connsiteX3" fmla="*/ 205156 w 205155"/>
                  <a:gd name="connsiteY3" fmla="*/ 71520 h 205762"/>
                  <a:gd name="connsiteX4" fmla="*/ 130450 w 205155"/>
                  <a:gd name="connsiteY4" fmla="*/ 205763 h 20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155" h="205762">
                    <a:moveTo>
                      <a:pt x="130375" y="205763"/>
                    </a:moveTo>
                    <a:cubicBezTo>
                      <a:pt x="87902" y="182100"/>
                      <a:pt x="44065" y="159802"/>
                      <a:pt x="0" y="139400"/>
                    </a:cubicBezTo>
                    <a:lnTo>
                      <a:pt x="64467" y="0"/>
                    </a:lnTo>
                    <a:cubicBezTo>
                      <a:pt x="112020" y="21995"/>
                      <a:pt x="159347" y="46037"/>
                      <a:pt x="205156" y="71520"/>
                    </a:cubicBezTo>
                    <a:lnTo>
                      <a:pt x="130450" y="205763"/>
                    </a:lnTo>
                    <a:close/>
                  </a:path>
                </a:pathLst>
              </a:custGeom>
              <a:solidFill>
                <a:srgbClr val="F58765"/>
              </a:solidFill>
              <a:ln w="7578" cap="flat">
                <a:noFill/>
                <a:prstDash val="solid"/>
                <a:miter/>
              </a:ln>
            </p:spPr>
            <p:txBody>
              <a:bodyPr rtlCol="0" anchor="ctr"/>
              <a:lstStyle/>
              <a:p>
                <a:endParaRPr lang="en-US" sz="2489"/>
              </a:p>
            </p:txBody>
          </p:sp>
          <p:sp>
            <p:nvSpPr>
              <p:cNvPr id="60" name="Freeform: Shape 59">
                <a:extLst>
                  <a:ext uri="{FF2B5EF4-FFF2-40B4-BE49-F238E27FC236}">
                    <a16:creationId xmlns:a16="http://schemas.microsoft.com/office/drawing/2014/main" id="{E8DA1A91-E3BE-4B3C-9C4A-7CBAE1CCFD99}"/>
                  </a:ext>
                </a:extLst>
              </p:cNvPr>
              <p:cNvSpPr/>
              <p:nvPr/>
            </p:nvSpPr>
            <p:spPr>
              <a:xfrm>
                <a:off x="6419430" y="220551"/>
                <a:ext cx="188242" cy="189228"/>
              </a:xfrm>
              <a:custGeom>
                <a:avLst/>
                <a:gdLst>
                  <a:gd name="connsiteX0" fmla="*/ 47554 w 188242"/>
                  <a:gd name="connsiteY0" fmla="*/ 189229 h 189228"/>
                  <a:gd name="connsiteX1" fmla="*/ 0 w 188242"/>
                  <a:gd name="connsiteY1" fmla="*/ 43155 h 189228"/>
                  <a:gd name="connsiteX2" fmla="*/ 151762 w 188242"/>
                  <a:gd name="connsiteY2" fmla="*/ 0 h 189228"/>
                  <a:gd name="connsiteX3" fmla="*/ 188243 w 188242"/>
                  <a:gd name="connsiteY3" fmla="*/ 149184 h 189228"/>
                  <a:gd name="connsiteX4" fmla="*/ 47630 w 188242"/>
                  <a:gd name="connsiteY4" fmla="*/ 189229 h 189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42" h="189228">
                    <a:moveTo>
                      <a:pt x="47554" y="189229"/>
                    </a:moveTo>
                    <a:lnTo>
                      <a:pt x="0" y="43155"/>
                    </a:lnTo>
                    <a:cubicBezTo>
                      <a:pt x="49753" y="26924"/>
                      <a:pt x="100796" y="12438"/>
                      <a:pt x="151762" y="0"/>
                    </a:cubicBezTo>
                    <a:lnTo>
                      <a:pt x="188243" y="149184"/>
                    </a:lnTo>
                    <a:cubicBezTo>
                      <a:pt x="141068" y="160712"/>
                      <a:pt x="93742" y="174212"/>
                      <a:pt x="47630" y="189229"/>
                    </a:cubicBezTo>
                    <a:close/>
                  </a:path>
                </a:pathLst>
              </a:custGeom>
              <a:solidFill>
                <a:srgbClr val="BCBEC0"/>
              </a:solidFill>
              <a:ln w="7578" cap="flat">
                <a:noFill/>
                <a:prstDash val="solid"/>
                <a:miter/>
              </a:ln>
            </p:spPr>
            <p:txBody>
              <a:bodyPr rtlCol="0" anchor="ctr"/>
              <a:lstStyle/>
              <a:p>
                <a:endParaRPr lang="en-US" sz="2489"/>
              </a:p>
            </p:txBody>
          </p:sp>
          <p:sp>
            <p:nvSpPr>
              <p:cNvPr id="62" name="Freeform: Shape 61">
                <a:extLst>
                  <a:ext uri="{FF2B5EF4-FFF2-40B4-BE49-F238E27FC236}">
                    <a16:creationId xmlns:a16="http://schemas.microsoft.com/office/drawing/2014/main" id="{3D233143-A94F-4CEA-8E75-0C370A70D27C}"/>
                  </a:ext>
                </a:extLst>
              </p:cNvPr>
              <p:cNvSpPr/>
              <p:nvPr/>
            </p:nvSpPr>
            <p:spPr>
              <a:xfrm>
                <a:off x="7333947" y="178079"/>
                <a:ext cx="175728" cy="177018"/>
              </a:xfrm>
              <a:custGeom>
                <a:avLst/>
                <a:gdLst>
                  <a:gd name="connsiteX0" fmla="*/ 144102 w 175728"/>
                  <a:gd name="connsiteY0" fmla="*/ 177018 h 177018"/>
                  <a:gd name="connsiteX1" fmla="*/ 0 w 175728"/>
                  <a:gd name="connsiteY1" fmla="*/ 152293 h 177018"/>
                  <a:gd name="connsiteX2" fmla="*/ 20250 w 175728"/>
                  <a:gd name="connsiteY2" fmla="*/ 0 h 177018"/>
                  <a:gd name="connsiteX3" fmla="*/ 175729 w 175728"/>
                  <a:gd name="connsiteY3" fmla="*/ 26621 h 177018"/>
                  <a:gd name="connsiteX4" fmla="*/ 144102 w 175728"/>
                  <a:gd name="connsiteY4" fmla="*/ 176942 h 177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28" h="177018">
                    <a:moveTo>
                      <a:pt x="144102" y="177018"/>
                    </a:moveTo>
                    <a:cubicBezTo>
                      <a:pt x="96624" y="167007"/>
                      <a:pt x="48085" y="158740"/>
                      <a:pt x="0" y="152293"/>
                    </a:cubicBezTo>
                    <a:lnTo>
                      <a:pt x="20250" y="0"/>
                    </a:lnTo>
                    <a:cubicBezTo>
                      <a:pt x="72203" y="6902"/>
                      <a:pt x="124535" y="15851"/>
                      <a:pt x="175729" y="26621"/>
                    </a:cubicBezTo>
                    <a:lnTo>
                      <a:pt x="144102" y="176942"/>
                    </a:lnTo>
                    <a:close/>
                  </a:path>
                </a:pathLst>
              </a:custGeom>
              <a:solidFill>
                <a:srgbClr val="F2613F"/>
              </a:solidFill>
              <a:ln w="7578" cap="flat">
                <a:noFill/>
                <a:prstDash val="solid"/>
                <a:miter/>
              </a:ln>
            </p:spPr>
            <p:txBody>
              <a:bodyPr rtlCol="0" anchor="ctr"/>
              <a:lstStyle/>
              <a:p>
                <a:endParaRPr lang="en-US" sz="2489"/>
              </a:p>
            </p:txBody>
          </p:sp>
          <p:sp>
            <p:nvSpPr>
              <p:cNvPr id="63" name="Freeform: Shape 62">
                <a:extLst>
                  <a:ext uri="{FF2B5EF4-FFF2-40B4-BE49-F238E27FC236}">
                    <a16:creationId xmlns:a16="http://schemas.microsoft.com/office/drawing/2014/main" id="{794BDE4F-9DA2-4FE1-9FE0-912A7442CF4C}"/>
                  </a:ext>
                </a:extLst>
              </p:cNvPr>
              <p:cNvSpPr/>
              <p:nvPr/>
            </p:nvSpPr>
            <p:spPr>
              <a:xfrm>
                <a:off x="7039448" y="159788"/>
                <a:ext cx="157678" cy="156780"/>
              </a:xfrm>
              <a:custGeom>
                <a:avLst/>
                <a:gdLst>
                  <a:gd name="connsiteX0" fmla="*/ 148956 w 157678"/>
                  <a:gd name="connsiteY0" fmla="*/ 156781 h 156780"/>
                  <a:gd name="connsiteX1" fmla="*/ 2730 w 157678"/>
                  <a:gd name="connsiteY1" fmla="*/ 153899 h 156780"/>
                  <a:gd name="connsiteX2" fmla="*/ 0 w 157678"/>
                  <a:gd name="connsiteY2" fmla="*/ 316 h 156780"/>
                  <a:gd name="connsiteX3" fmla="*/ 157678 w 157678"/>
                  <a:gd name="connsiteY3" fmla="*/ 3426 h 156780"/>
                  <a:gd name="connsiteX4" fmla="*/ 148956 w 157678"/>
                  <a:gd name="connsiteY4" fmla="*/ 156781 h 156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678" h="156780">
                    <a:moveTo>
                      <a:pt x="148956" y="156781"/>
                    </a:moveTo>
                    <a:cubicBezTo>
                      <a:pt x="100568" y="154050"/>
                      <a:pt x="51573" y="153064"/>
                      <a:pt x="2730" y="153899"/>
                    </a:cubicBezTo>
                    <a:lnTo>
                      <a:pt x="0" y="316"/>
                    </a:lnTo>
                    <a:cubicBezTo>
                      <a:pt x="52635" y="-594"/>
                      <a:pt x="105498" y="468"/>
                      <a:pt x="157678" y="3426"/>
                    </a:cubicBezTo>
                    <a:lnTo>
                      <a:pt x="148956" y="156781"/>
                    </a:lnTo>
                    <a:close/>
                  </a:path>
                </a:pathLst>
              </a:custGeom>
              <a:solidFill>
                <a:srgbClr val="BCBEC0"/>
              </a:solidFill>
              <a:ln w="7578" cap="flat">
                <a:noFill/>
                <a:prstDash val="solid"/>
                <a:miter/>
              </a:ln>
            </p:spPr>
            <p:txBody>
              <a:bodyPr rtlCol="0" anchor="ctr"/>
              <a:lstStyle/>
              <a:p>
                <a:endParaRPr lang="en-US" sz="2489"/>
              </a:p>
            </p:txBody>
          </p:sp>
        </p:grpSp>
        <p:grpSp>
          <p:nvGrpSpPr>
            <p:cNvPr id="24" name="Graphic 2">
              <a:extLst>
                <a:ext uri="{FF2B5EF4-FFF2-40B4-BE49-F238E27FC236}">
                  <a16:creationId xmlns:a16="http://schemas.microsoft.com/office/drawing/2014/main" id="{50E52331-F05B-4F72-A84C-50E5133E60DA}"/>
                </a:ext>
              </a:extLst>
            </p:cNvPr>
            <p:cNvGrpSpPr/>
            <p:nvPr/>
          </p:nvGrpSpPr>
          <p:grpSpPr>
            <a:xfrm>
              <a:off x="6058264" y="2450493"/>
              <a:ext cx="633139" cy="621610"/>
              <a:chOff x="6058264" y="2450493"/>
              <a:chExt cx="633139" cy="621610"/>
            </a:xfrm>
            <a:solidFill>
              <a:srgbClr val="EE3124"/>
            </a:solidFill>
          </p:grpSpPr>
          <p:sp>
            <p:nvSpPr>
              <p:cNvPr id="25" name="Freeform: Shape 24">
                <a:extLst>
                  <a:ext uri="{FF2B5EF4-FFF2-40B4-BE49-F238E27FC236}">
                    <a16:creationId xmlns:a16="http://schemas.microsoft.com/office/drawing/2014/main" id="{DCE4D3F3-3025-45FD-85B9-74E19AE9BB3D}"/>
                  </a:ext>
                </a:extLst>
              </p:cNvPr>
              <p:cNvSpPr/>
              <p:nvPr/>
            </p:nvSpPr>
            <p:spPr>
              <a:xfrm>
                <a:off x="6197967" y="2450493"/>
                <a:ext cx="175046" cy="315052"/>
              </a:xfrm>
              <a:custGeom>
                <a:avLst/>
                <a:gdLst>
                  <a:gd name="connsiteX0" fmla="*/ 175046 w 175046"/>
                  <a:gd name="connsiteY0" fmla="*/ 315053 h 315052"/>
                  <a:gd name="connsiteX1" fmla="*/ 0 w 175046"/>
                  <a:gd name="connsiteY1" fmla="*/ 46416 h 315052"/>
                  <a:gd name="connsiteX2" fmla="*/ 113006 w 175046"/>
                  <a:gd name="connsiteY2" fmla="*/ 0 h 315052"/>
                  <a:gd name="connsiteX3" fmla="*/ 175046 w 175046"/>
                  <a:gd name="connsiteY3" fmla="*/ 315053 h 315052"/>
                </a:gdLst>
                <a:ahLst/>
                <a:cxnLst>
                  <a:cxn ang="0">
                    <a:pos x="connsiteX0" y="connsiteY0"/>
                  </a:cxn>
                  <a:cxn ang="0">
                    <a:pos x="connsiteX1" y="connsiteY1"/>
                  </a:cxn>
                  <a:cxn ang="0">
                    <a:pos x="connsiteX2" y="connsiteY2"/>
                  </a:cxn>
                  <a:cxn ang="0">
                    <a:pos x="connsiteX3" y="connsiteY3"/>
                  </a:cxn>
                </a:cxnLst>
                <a:rect l="l" t="t" r="r" b="b"/>
                <a:pathLst>
                  <a:path w="175046" h="315052">
                    <a:moveTo>
                      <a:pt x="175046" y="315053"/>
                    </a:moveTo>
                    <a:lnTo>
                      <a:pt x="0" y="46416"/>
                    </a:lnTo>
                    <a:lnTo>
                      <a:pt x="113006" y="0"/>
                    </a:lnTo>
                    <a:lnTo>
                      <a:pt x="175046" y="315053"/>
                    </a:lnTo>
                    <a:close/>
                  </a:path>
                </a:pathLst>
              </a:custGeom>
              <a:solidFill>
                <a:srgbClr val="EE3124"/>
              </a:solidFill>
              <a:ln w="7578" cap="flat">
                <a:noFill/>
                <a:prstDash val="solid"/>
                <a:miter/>
              </a:ln>
            </p:spPr>
            <p:txBody>
              <a:bodyPr rtlCol="0" anchor="ctr"/>
              <a:lstStyle/>
              <a:p>
                <a:endParaRPr lang="en-US" sz="2489"/>
              </a:p>
            </p:txBody>
          </p:sp>
          <p:sp>
            <p:nvSpPr>
              <p:cNvPr id="26" name="Freeform: Shape 25">
                <a:extLst>
                  <a:ext uri="{FF2B5EF4-FFF2-40B4-BE49-F238E27FC236}">
                    <a16:creationId xmlns:a16="http://schemas.microsoft.com/office/drawing/2014/main" id="{620A2B43-E678-45CB-8E4B-8EA1DFA2EAED}"/>
                  </a:ext>
                </a:extLst>
              </p:cNvPr>
              <p:cNvSpPr/>
              <p:nvPr/>
            </p:nvSpPr>
            <p:spPr>
              <a:xfrm>
                <a:off x="6368539" y="2754701"/>
                <a:ext cx="177018" cy="314294"/>
              </a:xfrm>
              <a:custGeom>
                <a:avLst/>
                <a:gdLst>
                  <a:gd name="connsiteX0" fmla="*/ 0 w 177018"/>
                  <a:gd name="connsiteY0" fmla="*/ 0 h 314294"/>
                  <a:gd name="connsiteX1" fmla="*/ 64012 w 177018"/>
                  <a:gd name="connsiteY1" fmla="*/ 314294 h 314294"/>
                  <a:gd name="connsiteX2" fmla="*/ 177018 w 177018"/>
                  <a:gd name="connsiteY2" fmla="*/ 267878 h 314294"/>
                  <a:gd name="connsiteX3" fmla="*/ 0 w 177018"/>
                  <a:gd name="connsiteY3" fmla="*/ 0 h 314294"/>
                </a:gdLst>
                <a:ahLst/>
                <a:cxnLst>
                  <a:cxn ang="0">
                    <a:pos x="connsiteX0" y="connsiteY0"/>
                  </a:cxn>
                  <a:cxn ang="0">
                    <a:pos x="connsiteX1" y="connsiteY1"/>
                  </a:cxn>
                  <a:cxn ang="0">
                    <a:pos x="connsiteX2" y="connsiteY2"/>
                  </a:cxn>
                  <a:cxn ang="0">
                    <a:pos x="connsiteX3" y="connsiteY3"/>
                  </a:cxn>
                </a:cxnLst>
                <a:rect l="l" t="t" r="r" b="b"/>
                <a:pathLst>
                  <a:path w="177018" h="314294">
                    <a:moveTo>
                      <a:pt x="0" y="0"/>
                    </a:moveTo>
                    <a:lnTo>
                      <a:pt x="64012" y="314294"/>
                    </a:lnTo>
                    <a:lnTo>
                      <a:pt x="177018" y="267878"/>
                    </a:lnTo>
                    <a:lnTo>
                      <a:pt x="0" y="0"/>
                    </a:lnTo>
                    <a:close/>
                  </a:path>
                </a:pathLst>
              </a:custGeom>
              <a:solidFill>
                <a:srgbClr val="EE3124"/>
              </a:solidFill>
              <a:ln w="7578" cap="flat">
                <a:noFill/>
                <a:prstDash val="solid"/>
                <a:miter/>
              </a:ln>
            </p:spPr>
            <p:txBody>
              <a:bodyPr rtlCol="0" anchor="ctr"/>
              <a:lstStyle/>
              <a:p>
                <a:endParaRPr lang="en-US" sz="2489"/>
              </a:p>
            </p:txBody>
          </p:sp>
          <p:sp>
            <p:nvSpPr>
              <p:cNvPr id="27" name="Freeform: Shape 26">
                <a:extLst>
                  <a:ext uri="{FF2B5EF4-FFF2-40B4-BE49-F238E27FC236}">
                    <a16:creationId xmlns:a16="http://schemas.microsoft.com/office/drawing/2014/main" id="{C9A2F17B-D65D-460B-B482-EF51EC0B0686}"/>
                  </a:ext>
                </a:extLst>
              </p:cNvPr>
              <p:cNvSpPr/>
              <p:nvPr/>
            </p:nvSpPr>
            <p:spPr>
              <a:xfrm>
                <a:off x="6376882" y="2581550"/>
                <a:ext cx="314521" cy="177397"/>
              </a:xfrm>
              <a:custGeom>
                <a:avLst/>
                <a:gdLst>
                  <a:gd name="connsiteX0" fmla="*/ 0 w 314521"/>
                  <a:gd name="connsiteY0" fmla="*/ 177397 h 177397"/>
                  <a:gd name="connsiteX1" fmla="*/ 267196 w 314521"/>
                  <a:gd name="connsiteY1" fmla="*/ 0 h 177397"/>
                  <a:gd name="connsiteX2" fmla="*/ 314522 w 314521"/>
                  <a:gd name="connsiteY2" fmla="*/ 112551 h 177397"/>
                  <a:gd name="connsiteX3" fmla="*/ 0 w 314521"/>
                  <a:gd name="connsiteY3" fmla="*/ 177397 h 177397"/>
                </a:gdLst>
                <a:ahLst/>
                <a:cxnLst>
                  <a:cxn ang="0">
                    <a:pos x="connsiteX0" y="connsiteY0"/>
                  </a:cxn>
                  <a:cxn ang="0">
                    <a:pos x="connsiteX1" y="connsiteY1"/>
                  </a:cxn>
                  <a:cxn ang="0">
                    <a:pos x="connsiteX2" y="connsiteY2"/>
                  </a:cxn>
                  <a:cxn ang="0">
                    <a:pos x="connsiteX3" y="connsiteY3"/>
                  </a:cxn>
                </a:cxnLst>
                <a:rect l="l" t="t" r="r" b="b"/>
                <a:pathLst>
                  <a:path w="314521" h="177397">
                    <a:moveTo>
                      <a:pt x="0" y="177397"/>
                    </a:moveTo>
                    <a:lnTo>
                      <a:pt x="267196" y="0"/>
                    </a:lnTo>
                    <a:lnTo>
                      <a:pt x="314522" y="112551"/>
                    </a:lnTo>
                    <a:lnTo>
                      <a:pt x="0" y="177397"/>
                    </a:lnTo>
                    <a:close/>
                  </a:path>
                </a:pathLst>
              </a:custGeom>
              <a:solidFill>
                <a:srgbClr val="EE3124"/>
              </a:solidFill>
              <a:ln w="7578" cap="flat">
                <a:noFill/>
                <a:prstDash val="solid"/>
                <a:miter/>
              </a:ln>
            </p:spPr>
            <p:txBody>
              <a:bodyPr rtlCol="0" anchor="ctr"/>
              <a:lstStyle/>
              <a:p>
                <a:endParaRPr lang="en-US" sz="2489"/>
              </a:p>
            </p:txBody>
          </p:sp>
          <p:sp>
            <p:nvSpPr>
              <p:cNvPr id="28" name="Freeform: Shape 27">
                <a:extLst>
                  <a:ext uri="{FF2B5EF4-FFF2-40B4-BE49-F238E27FC236}">
                    <a16:creationId xmlns:a16="http://schemas.microsoft.com/office/drawing/2014/main" id="{121FEA23-055D-4E74-9379-9723F66823DB}"/>
                  </a:ext>
                </a:extLst>
              </p:cNvPr>
              <p:cNvSpPr/>
              <p:nvPr/>
            </p:nvSpPr>
            <p:spPr>
              <a:xfrm>
                <a:off x="6059174" y="2760009"/>
                <a:ext cx="313611" cy="179369"/>
              </a:xfrm>
              <a:custGeom>
                <a:avLst/>
                <a:gdLst>
                  <a:gd name="connsiteX0" fmla="*/ 313612 w 313611"/>
                  <a:gd name="connsiteY0" fmla="*/ 0 h 179369"/>
                  <a:gd name="connsiteX1" fmla="*/ 0 w 313611"/>
                  <a:gd name="connsiteY1" fmla="*/ 66742 h 179369"/>
                  <a:gd name="connsiteX2" fmla="*/ 47326 w 313611"/>
                  <a:gd name="connsiteY2" fmla="*/ 179369 h 179369"/>
                  <a:gd name="connsiteX3" fmla="*/ 313612 w 313611"/>
                  <a:gd name="connsiteY3" fmla="*/ 0 h 179369"/>
                </a:gdLst>
                <a:ahLst/>
                <a:cxnLst>
                  <a:cxn ang="0">
                    <a:pos x="connsiteX0" y="connsiteY0"/>
                  </a:cxn>
                  <a:cxn ang="0">
                    <a:pos x="connsiteX1" y="connsiteY1"/>
                  </a:cxn>
                  <a:cxn ang="0">
                    <a:pos x="connsiteX2" y="connsiteY2"/>
                  </a:cxn>
                  <a:cxn ang="0">
                    <a:pos x="connsiteX3" y="connsiteY3"/>
                  </a:cxn>
                </a:cxnLst>
                <a:rect l="l" t="t" r="r" b="b"/>
                <a:pathLst>
                  <a:path w="313611" h="179369">
                    <a:moveTo>
                      <a:pt x="313612" y="0"/>
                    </a:moveTo>
                    <a:lnTo>
                      <a:pt x="0" y="66742"/>
                    </a:lnTo>
                    <a:lnTo>
                      <a:pt x="47326" y="179369"/>
                    </a:lnTo>
                    <a:lnTo>
                      <a:pt x="313612" y="0"/>
                    </a:lnTo>
                    <a:close/>
                  </a:path>
                </a:pathLst>
              </a:custGeom>
              <a:solidFill>
                <a:srgbClr val="EE3124"/>
              </a:solidFill>
              <a:ln w="7578" cap="flat">
                <a:noFill/>
                <a:prstDash val="solid"/>
                <a:miter/>
              </a:ln>
            </p:spPr>
            <p:txBody>
              <a:bodyPr rtlCol="0" anchor="ctr"/>
              <a:lstStyle/>
              <a:p>
                <a:endParaRPr lang="en-US" sz="2489"/>
              </a:p>
            </p:txBody>
          </p:sp>
          <p:sp>
            <p:nvSpPr>
              <p:cNvPr id="29" name="Freeform: Shape 28">
                <a:extLst>
                  <a:ext uri="{FF2B5EF4-FFF2-40B4-BE49-F238E27FC236}">
                    <a16:creationId xmlns:a16="http://schemas.microsoft.com/office/drawing/2014/main" id="{57802F4E-7A71-4303-AA8B-918A590D9FE4}"/>
                  </a:ext>
                </a:extLst>
              </p:cNvPr>
              <p:cNvSpPr/>
              <p:nvPr/>
            </p:nvSpPr>
            <p:spPr>
              <a:xfrm>
                <a:off x="6365278" y="2757810"/>
                <a:ext cx="316417" cy="166855"/>
              </a:xfrm>
              <a:custGeom>
                <a:avLst/>
                <a:gdLst>
                  <a:gd name="connsiteX0" fmla="*/ 0 w 316417"/>
                  <a:gd name="connsiteY0" fmla="*/ 0 h 166855"/>
                  <a:gd name="connsiteX1" fmla="*/ 316418 w 316417"/>
                  <a:gd name="connsiteY1" fmla="*/ 52180 h 166855"/>
                  <a:gd name="connsiteX2" fmla="*/ 274401 w 316417"/>
                  <a:gd name="connsiteY2" fmla="*/ 166855 h 166855"/>
                  <a:gd name="connsiteX3" fmla="*/ 0 w 316417"/>
                  <a:gd name="connsiteY3" fmla="*/ 0 h 166855"/>
                </a:gdLst>
                <a:ahLst/>
                <a:cxnLst>
                  <a:cxn ang="0">
                    <a:pos x="connsiteX0" y="connsiteY0"/>
                  </a:cxn>
                  <a:cxn ang="0">
                    <a:pos x="connsiteX1" y="connsiteY1"/>
                  </a:cxn>
                  <a:cxn ang="0">
                    <a:pos x="connsiteX2" y="connsiteY2"/>
                  </a:cxn>
                  <a:cxn ang="0">
                    <a:pos x="connsiteX3" y="connsiteY3"/>
                  </a:cxn>
                </a:cxnLst>
                <a:rect l="l" t="t" r="r" b="b"/>
                <a:pathLst>
                  <a:path w="316417" h="166855">
                    <a:moveTo>
                      <a:pt x="0" y="0"/>
                    </a:moveTo>
                    <a:lnTo>
                      <a:pt x="316418" y="52180"/>
                    </a:lnTo>
                    <a:lnTo>
                      <a:pt x="274401" y="166855"/>
                    </a:lnTo>
                    <a:lnTo>
                      <a:pt x="0" y="0"/>
                    </a:lnTo>
                    <a:close/>
                  </a:path>
                </a:pathLst>
              </a:custGeom>
              <a:solidFill>
                <a:srgbClr val="EE3124"/>
              </a:solidFill>
              <a:ln w="7578" cap="flat">
                <a:noFill/>
                <a:prstDash val="solid"/>
                <a:miter/>
              </a:ln>
            </p:spPr>
            <p:txBody>
              <a:bodyPr rtlCol="0" anchor="ctr"/>
              <a:lstStyle/>
              <a:p>
                <a:endParaRPr lang="en-US" sz="2489"/>
              </a:p>
            </p:txBody>
          </p:sp>
          <p:sp>
            <p:nvSpPr>
              <p:cNvPr id="30" name="Freeform: Shape 29">
                <a:extLst>
                  <a:ext uri="{FF2B5EF4-FFF2-40B4-BE49-F238E27FC236}">
                    <a16:creationId xmlns:a16="http://schemas.microsoft.com/office/drawing/2014/main" id="{1557C8CD-F291-4495-B242-66EAF3EBE1C9}"/>
                  </a:ext>
                </a:extLst>
              </p:cNvPr>
              <p:cNvSpPr/>
              <p:nvPr/>
            </p:nvSpPr>
            <p:spPr>
              <a:xfrm>
                <a:off x="6058264" y="2597477"/>
                <a:ext cx="317100" cy="164807"/>
              </a:xfrm>
              <a:custGeom>
                <a:avLst/>
                <a:gdLst>
                  <a:gd name="connsiteX0" fmla="*/ 317101 w 317100"/>
                  <a:gd name="connsiteY0" fmla="*/ 164807 h 164807"/>
                  <a:gd name="connsiteX1" fmla="*/ 42017 w 317100"/>
                  <a:gd name="connsiteY1" fmla="*/ 0 h 164807"/>
                  <a:gd name="connsiteX2" fmla="*/ 0 w 317100"/>
                  <a:gd name="connsiteY2" fmla="*/ 114675 h 164807"/>
                  <a:gd name="connsiteX3" fmla="*/ 317101 w 317100"/>
                  <a:gd name="connsiteY3" fmla="*/ 164807 h 164807"/>
                </a:gdLst>
                <a:ahLst/>
                <a:cxnLst>
                  <a:cxn ang="0">
                    <a:pos x="connsiteX0" y="connsiteY0"/>
                  </a:cxn>
                  <a:cxn ang="0">
                    <a:pos x="connsiteX1" y="connsiteY1"/>
                  </a:cxn>
                  <a:cxn ang="0">
                    <a:pos x="connsiteX2" y="connsiteY2"/>
                  </a:cxn>
                  <a:cxn ang="0">
                    <a:pos x="connsiteX3" y="connsiteY3"/>
                  </a:cxn>
                </a:cxnLst>
                <a:rect l="l" t="t" r="r" b="b"/>
                <a:pathLst>
                  <a:path w="317100" h="164807">
                    <a:moveTo>
                      <a:pt x="317101" y="164807"/>
                    </a:moveTo>
                    <a:lnTo>
                      <a:pt x="42017" y="0"/>
                    </a:lnTo>
                    <a:lnTo>
                      <a:pt x="0" y="114675"/>
                    </a:lnTo>
                    <a:lnTo>
                      <a:pt x="317101" y="164807"/>
                    </a:lnTo>
                    <a:close/>
                  </a:path>
                </a:pathLst>
              </a:custGeom>
              <a:solidFill>
                <a:srgbClr val="EE3124"/>
              </a:solidFill>
              <a:ln w="7578" cap="flat">
                <a:noFill/>
                <a:prstDash val="solid"/>
                <a:miter/>
              </a:ln>
            </p:spPr>
            <p:txBody>
              <a:bodyPr rtlCol="0" anchor="ctr"/>
              <a:lstStyle/>
              <a:p>
                <a:endParaRPr lang="en-US" sz="2489"/>
              </a:p>
            </p:txBody>
          </p:sp>
          <p:sp>
            <p:nvSpPr>
              <p:cNvPr id="31" name="Freeform: Shape 30">
                <a:extLst>
                  <a:ext uri="{FF2B5EF4-FFF2-40B4-BE49-F238E27FC236}">
                    <a16:creationId xmlns:a16="http://schemas.microsoft.com/office/drawing/2014/main" id="{0B74B627-4D00-4A3E-A4A9-7BEC3268E949}"/>
                  </a:ext>
                </a:extLst>
              </p:cNvPr>
              <p:cNvSpPr/>
              <p:nvPr/>
            </p:nvSpPr>
            <p:spPr>
              <a:xfrm>
                <a:off x="6371118" y="2450797"/>
                <a:ext cx="188849" cy="311108"/>
              </a:xfrm>
              <a:custGeom>
                <a:avLst/>
                <a:gdLst>
                  <a:gd name="connsiteX0" fmla="*/ 0 w 188849"/>
                  <a:gd name="connsiteY0" fmla="*/ 311109 h 311108"/>
                  <a:gd name="connsiteX1" fmla="*/ 77967 w 188849"/>
                  <a:gd name="connsiteY1" fmla="*/ 0 h 311108"/>
                  <a:gd name="connsiteX2" fmla="*/ 188850 w 188849"/>
                  <a:gd name="connsiteY2" fmla="*/ 51346 h 311108"/>
                  <a:gd name="connsiteX3" fmla="*/ 0 w 188849"/>
                  <a:gd name="connsiteY3" fmla="*/ 311109 h 311108"/>
                </a:gdLst>
                <a:ahLst/>
                <a:cxnLst>
                  <a:cxn ang="0">
                    <a:pos x="connsiteX0" y="connsiteY0"/>
                  </a:cxn>
                  <a:cxn ang="0">
                    <a:pos x="connsiteX1" y="connsiteY1"/>
                  </a:cxn>
                  <a:cxn ang="0">
                    <a:pos x="connsiteX2" y="connsiteY2"/>
                  </a:cxn>
                  <a:cxn ang="0">
                    <a:pos x="connsiteX3" y="connsiteY3"/>
                  </a:cxn>
                </a:cxnLst>
                <a:rect l="l" t="t" r="r" b="b"/>
                <a:pathLst>
                  <a:path w="188849" h="311108">
                    <a:moveTo>
                      <a:pt x="0" y="311109"/>
                    </a:moveTo>
                    <a:lnTo>
                      <a:pt x="77967" y="0"/>
                    </a:lnTo>
                    <a:lnTo>
                      <a:pt x="188850" y="51346"/>
                    </a:lnTo>
                    <a:lnTo>
                      <a:pt x="0" y="311109"/>
                    </a:lnTo>
                    <a:close/>
                  </a:path>
                </a:pathLst>
              </a:custGeom>
              <a:solidFill>
                <a:srgbClr val="EE3124"/>
              </a:solidFill>
              <a:ln w="7578" cap="flat">
                <a:noFill/>
                <a:prstDash val="solid"/>
                <a:miter/>
              </a:ln>
            </p:spPr>
            <p:txBody>
              <a:bodyPr rtlCol="0" anchor="ctr"/>
              <a:lstStyle/>
              <a:p>
                <a:endParaRPr lang="en-US" sz="2489"/>
              </a:p>
            </p:txBody>
          </p:sp>
          <p:sp>
            <p:nvSpPr>
              <p:cNvPr id="32" name="Freeform: Shape 31">
                <a:extLst>
                  <a:ext uri="{FF2B5EF4-FFF2-40B4-BE49-F238E27FC236}">
                    <a16:creationId xmlns:a16="http://schemas.microsoft.com/office/drawing/2014/main" id="{F38C2B8C-3E0F-43C5-8226-2596DDF252A9}"/>
                  </a:ext>
                </a:extLst>
              </p:cNvPr>
              <p:cNvSpPr/>
              <p:nvPr/>
            </p:nvSpPr>
            <p:spPr>
              <a:xfrm>
                <a:off x="6184467" y="2760161"/>
                <a:ext cx="186877" cy="311943"/>
              </a:xfrm>
              <a:custGeom>
                <a:avLst/>
                <a:gdLst>
                  <a:gd name="connsiteX0" fmla="*/ 186878 w 186877"/>
                  <a:gd name="connsiteY0" fmla="*/ 0 h 311943"/>
                  <a:gd name="connsiteX1" fmla="*/ 0 w 186877"/>
                  <a:gd name="connsiteY1" fmla="*/ 260597 h 311943"/>
                  <a:gd name="connsiteX2" fmla="*/ 110883 w 186877"/>
                  <a:gd name="connsiteY2" fmla="*/ 311943 h 311943"/>
                  <a:gd name="connsiteX3" fmla="*/ 186878 w 186877"/>
                  <a:gd name="connsiteY3" fmla="*/ 0 h 311943"/>
                </a:gdLst>
                <a:ahLst/>
                <a:cxnLst>
                  <a:cxn ang="0">
                    <a:pos x="connsiteX0" y="connsiteY0"/>
                  </a:cxn>
                  <a:cxn ang="0">
                    <a:pos x="connsiteX1" y="connsiteY1"/>
                  </a:cxn>
                  <a:cxn ang="0">
                    <a:pos x="connsiteX2" y="connsiteY2"/>
                  </a:cxn>
                  <a:cxn ang="0">
                    <a:pos x="connsiteX3" y="connsiteY3"/>
                  </a:cxn>
                </a:cxnLst>
                <a:rect l="l" t="t" r="r" b="b"/>
                <a:pathLst>
                  <a:path w="186877" h="311943">
                    <a:moveTo>
                      <a:pt x="186878" y="0"/>
                    </a:moveTo>
                    <a:lnTo>
                      <a:pt x="0" y="260597"/>
                    </a:lnTo>
                    <a:lnTo>
                      <a:pt x="110883" y="311943"/>
                    </a:lnTo>
                    <a:lnTo>
                      <a:pt x="186878" y="0"/>
                    </a:lnTo>
                    <a:close/>
                  </a:path>
                </a:pathLst>
              </a:custGeom>
              <a:solidFill>
                <a:srgbClr val="EE3124"/>
              </a:solidFill>
              <a:ln w="7578" cap="flat">
                <a:noFill/>
                <a:prstDash val="solid"/>
                <a:miter/>
              </a:ln>
            </p:spPr>
            <p:txBody>
              <a:bodyPr rtlCol="0" anchor="ctr"/>
              <a:lstStyle/>
              <a:p>
                <a:endParaRPr lang="en-US" sz="2489"/>
              </a:p>
            </p:txBody>
          </p:sp>
        </p:grpSp>
      </p:grpSp>
    </p:spTree>
    <p:extLst>
      <p:ext uri="{BB962C8B-B14F-4D97-AF65-F5344CB8AC3E}">
        <p14:creationId xmlns:p14="http://schemas.microsoft.com/office/powerpoint/2010/main" val="3776420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5_Section Header">
    <p:bg bwMode="gray">
      <p:bgPr>
        <a:solidFill>
          <a:schemeClr val="accent6">
            <a:alpha val="99000"/>
          </a:schemeClr>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33A75150-4293-43C1-B35F-387E43D52819}"/>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182496" y="48197"/>
            <a:ext cx="5242560" cy="5242560"/>
          </a:xfrm>
          <a:prstGeom prst="rect">
            <a:avLst/>
          </a:prstGeom>
        </p:spPr>
      </p:pic>
      <p:sp>
        <p:nvSpPr>
          <p:cNvPr id="9" name="Freeform: Shape 8">
            <a:extLst>
              <a:ext uri="{FF2B5EF4-FFF2-40B4-BE49-F238E27FC236}">
                <a16:creationId xmlns:a16="http://schemas.microsoft.com/office/drawing/2014/main" id="{5B8E903D-229F-4B89-9E80-56C9CB32FEF8}"/>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1"/>
          <p:cNvSpPr>
            <a:spLocks noGrp="1"/>
          </p:cNvSpPr>
          <p:nvPr>
            <p:ph type="title" hasCustomPrompt="1"/>
          </p:nvPr>
        </p:nvSpPr>
        <p:spPr bwMode="gray">
          <a:xfrm>
            <a:off x="548642" y="330201"/>
            <a:ext cx="7597029" cy="3836679"/>
          </a:xfrm>
        </p:spPr>
        <p:txBody>
          <a:bodyPr anchor="b"/>
          <a:lstStyle>
            <a:lvl1pPr algn="l">
              <a:lnSpc>
                <a:spcPct val="90000"/>
              </a:lnSpc>
              <a:defRPr sz="5867" b="0" cap="none">
                <a:solidFill>
                  <a:schemeClr val="bg1">
                    <a:lumMod val="8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bg1"/>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3" y="4247532"/>
            <a:ext cx="11101916" cy="1121133"/>
          </a:xfrm>
        </p:spPr>
        <p:txBody>
          <a:bodyPr>
            <a:noAutofit/>
          </a:bodyPr>
          <a:lstStyle>
            <a:lvl1pPr>
              <a:lnSpc>
                <a:spcPct val="100000"/>
              </a:lnSpc>
              <a:spcBef>
                <a:spcPts val="1600"/>
              </a:spcBef>
              <a:spcAft>
                <a:spcPts val="600"/>
              </a:spcAft>
              <a:defRPr sz="2667" b="1">
                <a:solidFill>
                  <a:schemeClr val="bg1"/>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sp>
        <p:nvSpPr>
          <p:cNvPr id="7" name="TextBox 6">
            <a:extLst>
              <a:ext uri="{FF2B5EF4-FFF2-40B4-BE49-F238E27FC236}">
                <a16:creationId xmlns:a16="http://schemas.microsoft.com/office/drawing/2014/main" id="{AD9CEF51-9E97-4DFF-AC7C-C6EA64312A1B}"/>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spTree>
    <p:extLst>
      <p:ext uri="{BB962C8B-B14F-4D97-AF65-F5344CB8AC3E}">
        <p14:creationId xmlns:p14="http://schemas.microsoft.com/office/powerpoint/2010/main" val="35898241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6_Section Header">
    <p:bg bwMode="gray">
      <p:bgPr>
        <a:solidFill>
          <a:schemeClr val="tx1">
            <a:lumMod val="50000"/>
            <a:alpha val="9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48642" y="330201"/>
            <a:ext cx="7623533" cy="3836679"/>
          </a:xfrm>
        </p:spPr>
        <p:txBody>
          <a:bodyPr anchor="b"/>
          <a:lstStyle>
            <a:lvl1pPr algn="l">
              <a:lnSpc>
                <a:spcPct val="90000"/>
              </a:lnSpc>
              <a:defRPr sz="5867" b="0" cap="none">
                <a:solidFill>
                  <a:schemeClr val="bg1">
                    <a:lumMod val="75000"/>
                  </a:schemeClr>
                </a:solidFill>
                <a:latin typeface="Arial Narrow" panose="020B0606020202030204" pitchFamily="34" charset="0"/>
              </a:defRPr>
            </a:lvl1pPr>
          </a:lstStyle>
          <a:p>
            <a:r>
              <a:rPr lang="en-US" dirty="0"/>
              <a:t>Click to Edit Master Title Style</a:t>
            </a:r>
          </a:p>
        </p:txBody>
      </p:sp>
      <p:sp>
        <p:nvSpPr>
          <p:cNvPr id="11" name="Slide Number Placeholder 10"/>
          <p:cNvSpPr>
            <a:spLocks noGrp="1"/>
          </p:cNvSpPr>
          <p:nvPr>
            <p:ph type="sldNum" sz="quarter" idx="10"/>
          </p:nvPr>
        </p:nvSpPr>
        <p:spPr bwMode="gray">
          <a:xfrm>
            <a:off x="11716512" y="6437376"/>
            <a:ext cx="243840" cy="121920"/>
          </a:xfrm>
        </p:spPr>
        <p:txBody>
          <a:bodyPr/>
          <a:lstStyle>
            <a:lvl1pPr>
              <a:defRPr>
                <a:solidFill>
                  <a:schemeClr val="bg1"/>
                </a:solidFill>
              </a:defRPr>
            </a:lvl1pPr>
          </a:lstStyle>
          <a:p>
            <a:fld id="{CC041753-90EA-4E44-9BB8-633978F3CCC4}" type="slidenum">
              <a:rPr lang="en-US" smtClean="0"/>
              <a:pPr/>
              <a:t>‹#›</a:t>
            </a:fld>
            <a:endParaRPr lang="en-US" dirty="0"/>
          </a:p>
        </p:txBody>
      </p:sp>
      <p:sp>
        <p:nvSpPr>
          <p:cNvPr id="15" name="Text Placeholder 14"/>
          <p:cNvSpPr>
            <a:spLocks noGrp="1"/>
          </p:cNvSpPr>
          <p:nvPr>
            <p:ph type="body" sz="quarter" idx="12"/>
          </p:nvPr>
        </p:nvSpPr>
        <p:spPr bwMode="gray">
          <a:xfrm>
            <a:off x="543984" y="4247532"/>
            <a:ext cx="8745413" cy="1121133"/>
          </a:xfrm>
        </p:spPr>
        <p:txBody>
          <a:bodyPr>
            <a:noAutofit/>
          </a:bodyPr>
          <a:lstStyle>
            <a:lvl1pPr>
              <a:lnSpc>
                <a:spcPct val="100000"/>
              </a:lnSpc>
              <a:spcBef>
                <a:spcPts val="1600"/>
              </a:spcBef>
              <a:spcAft>
                <a:spcPts val="600"/>
              </a:spcAft>
              <a:defRPr sz="2667" b="1">
                <a:solidFill>
                  <a:schemeClr val="bg1"/>
                </a:solidFill>
                <a:latin typeface="Arial" panose="020B0604020202020204" pitchFamily="34" charset="0"/>
                <a:cs typeface="Arial" pitchFamily="34" charset="0"/>
              </a:defRPr>
            </a:lvl1pPr>
            <a:lvl2pPr marL="0" indent="0">
              <a:lnSpc>
                <a:spcPct val="100000"/>
              </a:lnSpc>
              <a:spcBef>
                <a:spcPts val="400"/>
              </a:spcBef>
              <a:spcAft>
                <a:spcPts val="0"/>
              </a:spcAft>
              <a:buNone/>
              <a:defRPr sz="2667">
                <a:solidFill>
                  <a:schemeClr val="bg1"/>
                </a:solidFill>
              </a:defRPr>
            </a:lvl2pPr>
            <a:lvl3pPr marL="0" indent="0">
              <a:lnSpc>
                <a:spcPct val="90000"/>
              </a:lnSpc>
              <a:spcAft>
                <a:spcPts val="300"/>
              </a:spcAft>
              <a:buNone/>
              <a:defRPr>
                <a:solidFill>
                  <a:schemeClr val="bg1"/>
                </a:solidFill>
              </a:defRPr>
            </a:lvl3pPr>
          </a:lstStyle>
          <a:p>
            <a:pPr lvl="0"/>
            <a:r>
              <a:rPr lang="en-US" dirty="0"/>
              <a:t>Click to edit Master text style</a:t>
            </a:r>
          </a:p>
        </p:txBody>
      </p:sp>
      <p:sp>
        <p:nvSpPr>
          <p:cNvPr id="8" name="Freeform: Shape 7">
            <a:extLst>
              <a:ext uri="{FF2B5EF4-FFF2-40B4-BE49-F238E27FC236}">
                <a16:creationId xmlns:a16="http://schemas.microsoft.com/office/drawing/2014/main" id="{DD804CA1-E0FF-41D6-9962-8BF6DE321EDA}"/>
              </a:ext>
            </a:extLst>
          </p:cNvPr>
          <p:cNvSpPr/>
          <p:nvPr userDrawn="1"/>
        </p:nvSpPr>
        <p:spPr>
          <a:xfrm>
            <a:off x="11717259" y="6378616"/>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7" name="TextBox 6">
            <a:extLst>
              <a:ext uri="{FF2B5EF4-FFF2-40B4-BE49-F238E27FC236}">
                <a16:creationId xmlns:a16="http://schemas.microsoft.com/office/drawing/2014/main" id="{5D6AF208-CF4E-4142-B8FE-5711D65D38C8}"/>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bg1"/>
                </a:solidFill>
                <a:effectLst/>
                <a:latin typeface="+mj-lt"/>
                <a:ea typeface="+mn-ea"/>
                <a:cs typeface="+mn-cs"/>
              </a:rPr>
              <a:t>Research at MD Anderson</a:t>
            </a:r>
            <a:endParaRPr lang="en-US" sz="1067" kern="1200" dirty="0">
              <a:solidFill>
                <a:schemeClr val="bg1"/>
              </a:solidFill>
              <a:latin typeface="+mj-lt"/>
              <a:ea typeface="+mn-ea"/>
              <a:cs typeface="Arial"/>
            </a:endParaRPr>
          </a:p>
        </p:txBody>
      </p:sp>
      <p:pic>
        <p:nvPicPr>
          <p:cNvPr id="9" name="Graphic 8">
            <a:extLst>
              <a:ext uri="{FF2B5EF4-FFF2-40B4-BE49-F238E27FC236}">
                <a16:creationId xmlns:a16="http://schemas.microsoft.com/office/drawing/2014/main" id="{D85941DA-CE27-4758-AA69-4C3A202F839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06031" y="213069"/>
            <a:ext cx="4601156" cy="4742729"/>
          </a:xfrm>
          <a:prstGeom prst="rect">
            <a:avLst/>
          </a:prstGeom>
        </p:spPr>
      </p:pic>
    </p:spTree>
    <p:extLst>
      <p:ext uri="{BB962C8B-B14F-4D97-AF65-F5344CB8AC3E}">
        <p14:creationId xmlns:p14="http://schemas.microsoft.com/office/powerpoint/2010/main" val="20998206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blank" preserve="1">
  <p:cSld name="1_Blank">
    <p:bg>
      <p:bgPr>
        <a:solidFill>
          <a:schemeClr val="bg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B69583-F11D-4D82-86B8-AF118634925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718" t="-5713" r="-2718" b="-8168"/>
          <a:stretch/>
        </p:blipFill>
        <p:spPr bwMode="auto">
          <a:xfrm>
            <a:off x="4330891" y="2611273"/>
            <a:ext cx="3530221" cy="184699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a:extLst>
              <a:ext uri="{FF2B5EF4-FFF2-40B4-BE49-F238E27FC236}">
                <a16:creationId xmlns:a16="http://schemas.microsoft.com/office/drawing/2014/main" id="{4751640B-BC7C-4C7E-AABF-8E9DF6CFF619}"/>
              </a:ext>
            </a:extLst>
          </p:cNvPr>
          <p:cNvPicPr>
            <a:picLocks noChangeAspect="1"/>
          </p:cNvPicPr>
          <p:nvPr userDrawn="1"/>
        </p:nvPicPr>
        <p:blipFill rotWithShape="1">
          <a:blip r:embed="rId3"/>
          <a:srcRect l="-1181" r="41676"/>
          <a:stretch/>
        </p:blipFill>
        <p:spPr>
          <a:xfrm>
            <a:off x="8095570" y="0"/>
            <a:ext cx="4096431" cy="6884216"/>
          </a:xfrm>
          <a:prstGeom prst="rect">
            <a:avLst/>
          </a:prstGeom>
        </p:spPr>
      </p:pic>
    </p:spTree>
    <p:extLst>
      <p:ext uri="{BB962C8B-B14F-4D97-AF65-F5344CB8AC3E}">
        <p14:creationId xmlns:p14="http://schemas.microsoft.com/office/powerpoint/2010/main" val="1852524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68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2_Blank">
    <p:bg>
      <p:bgPr>
        <a:solidFill>
          <a:schemeClr val="accent6"/>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B69583-F11D-4D82-86B8-AF118634925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718" t="-5153" r="-2174" b="-6486"/>
          <a:stretch/>
        </p:blipFill>
        <p:spPr bwMode="auto">
          <a:xfrm>
            <a:off x="4330889" y="2620371"/>
            <a:ext cx="3512024" cy="1810603"/>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09E462D-FE08-4400-803B-DE25386157FB}"/>
              </a:ext>
            </a:extLst>
          </p:cNvPr>
          <p:cNvPicPr>
            <a:picLocks noChangeAspect="1"/>
          </p:cNvPicPr>
          <p:nvPr userDrawn="1"/>
        </p:nvPicPr>
        <p:blipFill rotWithShape="1">
          <a:blip r:embed="rId3"/>
          <a:srcRect l="-1181" r="41676"/>
          <a:stretch/>
        </p:blipFill>
        <p:spPr>
          <a:xfrm>
            <a:off x="8095570" y="0"/>
            <a:ext cx="4096431" cy="6884216"/>
          </a:xfrm>
          <a:prstGeom prst="rect">
            <a:avLst/>
          </a:prstGeom>
        </p:spPr>
      </p:pic>
    </p:spTree>
    <p:extLst>
      <p:ext uri="{BB962C8B-B14F-4D97-AF65-F5344CB8AC3E}">
        <p14:creationId xmlns:p14="http://schemas.microsoft.com/office/powerpoint/2010/main" val="15034745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8741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Picture Placeholder 4"/>
          <p:cNvSpPr>
            <a:spLocks noGrp="1" noChangeAspect="1"/>
          </p:cNvSpPr>
          <p:nvPr>
            <p:ph type="pic" sz="quarter" idx="11" hasCustomPrompt="1"/>
          </p:nvPr>
        </p:nvSpPr>
        <p:spPr bwMode="gray">
          <a:xfrm>
            <a:off x="0" y="0"/>
            <a:ext cx="12204192" cy="3779520"/>
          </a:xfrm>
          <a:solidFill>
            <a:schemeClr val="accent6"/>
          </a:solidFill>
          <a:effectLst/>
        </p:spPr>
        <p:txBody>
          <a:bodyPr anchor="ctr" anchorCtr="1">
            <a:noAutofit/>
          </a:bodyPr>
          <a:lstStyle>
            <a:lvl1pPr>
              <a:defRPr>
                <a:solidFill>
                  <a:schemeClr val="bg1"/>
                </a:solidFill>
              </a:defRPr>
            </a:lvl1pPr>
          </a:lstStyle>
          <a:p>
            <a:r>
              <a:rPr lang="en-US"/>
              <a:t>Click to add picture</a:t>
            </a:r>
          </a:p>
        </p:txBody>
      </p:sp>
      <p:sp>
        <p:nvSpPr>
          <p:cNvPr id="11" name="Rectangle 10"/>
          <p:cNvSpPr/>
          <p:nvPr userDrawn="1"/>
        </p:nvSpPr>
        <p:spPr>
          <a:xfrm>
            <a:off x="0" y="3761232"/>
            <a:ext cx="12204192" cy="30967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2667">
              <a:latin typeface="+mj-lt"/>
            </a:endParaRPr>
          </a:p>
        </p:txBody>
      </p:sp>
      <p:sp>
        <p:nvSpPr>
          <p:cNvPr id="18" name="Rectangle 17"/>
          <p:cNvSpPr/>
          <p:nvPr userDrawn="1"/>
        </p:nvSpPr>
        <p:spPr>
          <a:xfrm>
            <a:off x="0" y="6492240"/>
            <a:ext cx="12192000" cy="36576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cxnSp>
        <p:nvCxnSpPr>
          <p:cNvPr id="19" name="Straight Connector 18"/>
          <p:cNvCxnSpPr/>
          <p:nvPr userDrawn="1"/>
        </p:nvCxnSpPr>
        <p:spPr bwMode="gray">
          <a:xfrm>
            <a:off x="0" y="6492240"/>
            <a:ext cx="12192000" cy="0"/>
          </a:xfrm>
          <a:prstGeom prst="line">
            <a:avLst/>
          </a:prstGeom>
          <a:ln w="38100" cmpd="sng">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4023360" y="4937760"/>
            <a:ext cx="7620000" cy="548640"/>
          </a:xfrm>
          <a:effectLst/>
        </p:spPr>
        <p:txBody>
          <a:bodyPr lIns="0" tIns="0" rIns="0" bIns="0">
            <a:noAutofit/>
          </a:bodyPr>
          <a:lstStyle>
            <a:lvl1pPr marL="0" indent="0" algn="l">
              <a:lnSpc>
                <a:spcPct val="100000"/>
              </a:lnSpc>
              <a:spcBef>
                <a:spcPts val="600"/>
              </a:spcBef>
              <a:buNone/>
              <a:defRPr sz="2667" b="0">
                <a:solidFill>
                  <a:schemeClr val="accent6"/>
                </a:solidFill>
                <a:latin typeface="+mj-lt"/>
                <a:cs typeface="Arial" pitchFamily="34" charset="0"/>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15" name="Text Placeholder 14"/>
          <p:cNvSpPr>
            <a:spLocks noGrp="1"/>
          </p:cNvSpPr>
          <p:nvPr>
            <p:ph type="body" sz="quarter" idx="10"/>
          </p:nvPr>
        </p:nvSpPr>
        <p:spPr>
          <a:xfrm>
            <a:off x="4023360" y="5547360"/>
            <a:ext cx="7620000" cy="853440"/>
          </a:xfrm>
          <a:effectLst/>
        </p:spPr>
        <p:txBody>
          <a:bodyPr lIns="0" tIns="0" rIns="0" bIns="0">
            <a:noAutofit/>
          </a:bodyPr>
          <a:lstStyle>
            <a:lvl1pPr marL="0" indent="0">
              <a:lnSpc>
                <a:spcPct val="100000"/>
              </a:lnSpc>
              <a:spcBef>
                <a:spcPts val="0"/>
              </a:spcBef>
              <a:spcAft>
                <a:spcPts val="267"/>
              </a:spcAft>
              <a:buNone/>
              <a:defRPr sz="2400" b="1">
                <a:solidFill>
                  <a:schemeClr val="tx1"/>
                </a:solidFill>
                <a:latin typeface="+mj-lt"/>
                <a:cs typeface="Arial" pitchFamily="34" charset="0"/>
              </a:defRPr>
            </a:lvl1pPr>
            <a:lvl2pPr marL="0" indent="0">
              <a:lnSpc>
                <a:spcPct val="100000"/>
              </a:lnSpc>
              <a:spcBef>
                <a:spcPts val="0"/>
              </a:spcBef>
              <a:spcAft>
                <a:spcPts val="0"/>
              </a:spcAft>
              <a:buNone/>
              <a:defRPr sz="2400">
                <a:solidFill>
                  <a:schemeClr val="accent6"/>
                </a:solidFill>
                <a:latin typeface="+mj-lt"/>
                <a:cs typeface="Arial" pitchFamily="34" charset="0"/>
              </a:defRPr>
            </a:lvl2pPr>
          </a:lstStyle>
          <a:p>
            <a:pPr lvl="0"/>
            <a:r>
              <a:rPr lang="en-US"/>
              <a:t>Edit Master text styles</a:t>
            </a:r>
          </a:p>
          <a:p>
            <a:pPr lvl="1"/>
            <a:r>
              <a:rPr lang="en-US"/>
              <a:t>Second level</a:t>
            </a:r>
          </a:p>
        </p:txBody>
      </p:sp>
      <p:sp>
        <p:nvSpPr>
          <p:cNvPr id="2" name="Title 1"/>
          <p:cNvSpPr>
            <a:spLocks noGrp="1"/>
          </p:cNvSpPr>
          <p:nvPr>
            <p:ph type="ctrTitle"/>
          </p:nvPr>
        </p:nvSpPr>
        <p:spPr>
          <a:xfrm>
            <a:off x="4023360" y="4023360"/>
            <a:ext cx="7620000" cy="853440"/>
          </a:xfrm>
          <a:prstGeom prst="rect">
            <a:avLst/>
          </a:prstGeom>
          <a:effectLst/>
        </p:spPr>
        <p:txBody>
          <a:bodyPr lIns="0" tIns="0" rIns="0" bIns="0" anchor="t" anchorCtr="0">
            <a:noAutofit/>
          </a:bodyPr>
          <a:lstStyle>
            <a:lvl1pPr algn="l">
              <a:lnSpc>
                <a:spcPct val="90000"/>
              </a:lnSpc>
              <a:defRPr sz="4267" b="1">
                <a:latin typeface="+mj-lt"/>
                <a:cs typeface="Arial" pitchFamily="34" charset="0"/>
              </a:defRPr>
            </a:lvl1pPr>
          </a:lstStyle>
          <a:p>
            <a:r>
              <a:rPr lang="en-US"/>
              <a:t>Click to edit Master title style</a:t>
            </a:r>
          </a:p>
        </p:txBody>
      </p:sp>
      <p:pic>
        <p:nvPicPr>
          <p:cNvPr id="13" name="Picture 2" descr="C:\Users\michelle\Downloads\MDA_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2" y="4040177"/>
            <a:ext cx="3703321" cy="179516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26507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a:xfrm>
            <a:off x="548643" y="335280"/>
            <a:ext cx="11094271" cy="853440"/>
          </a:xfrm>
          <a:prstGeom prst="rect">
            <a:avLst/>
          </a:prstGeom>
        </p:spPr>
        <p:txBody>
          <a:bodyPr anchor="b" anchorCtr="0"/>
          <a:lstStyle>
            <a:lvl1pPr>
              <a:defRPr sz="5333">
                <a:latin typeface="+mj-lt"/>
              </a:defRPr>
            </a:lvl1pPr>
          </a:lstStyle>
          <a:p>
            <a:r>
              <a:rPr lang="en-US"/>
              <a:t>Click to edit Master title style</a:t>
            </a:r>
          </a:p>
        </p:txBody>
      </p:sp>
      <p:sp>
        <p:nvSpPr>
          <p:cNvPr id="4" name="Slide Number Placeholder 3"/>
          <p:cNvSpPr>
            <a:spLocks noGrp="1"/>
          </p:cNvSpPr>
          <p:nvPr>
            <p:ph type="sldNum" sz="quarter" idx="11"/>
          </p:nvPr>
        </p:nvSpPr>
        <p:spPr>
          <a:xfrm>
            <a:off x="11248254" y="6596838"/>
            <a:ext cx="395111" cy="215444"/>
          </a:xfrm>
          <a:prstGeom prst="rect">
            <a:avLst/>
          </a:prstGeom>
        </p:spPr>
        <p:txBody>
          <a:bodyPr/>
          <a:lstStyle>
            <a:lvl1pPr>
              <a:defRPr>
                <a:latin typeface="+mj-lt"/>
              </a:defRPr>
            </a:lvl1pPr>
          </a:lstStyle>
          <a:p>
            <a:fld id="{CC041753-90EA-4E44-9BB8-633978F3CCC4}" type="slidenum">
              <a:rPr lang="en-US" smtClean="0">
                <a:solidFill>
                  <a:srgbClr val="63666A"/>
                </a:solidFill>
              </a:rPr>
              <a:pPr/>
              <a:t>‹#›</a:t>
            </a:fld>
            <a:endParaRPr lang="en-US">
              <a:solidFill>
                <a:srgbClr val="63666A"/>
              </a:solidFill>
            </a:endParaRPr>
          </a:p>
        </p:txBody>
      </p:sp>
      <p:sp>
        <p:nvSpPr>
          <p:cNvPr id="6" name="Text Placeholder 5"/>
          <p:cNvSpPr>
            <a:spLocks noGrp="1"/>
          </p:cNvSpPr>
          <p:nvPr>
            <p:ph type="body" sz="quarter" idx="12"/>
          </p:nvPr>
        </p:nvSpPr>
        <p:spPr bwMode="gray">
          <a:xfrm>
            <a:off x="548639" y="1676400"/>
            <a:ext cx="3474720" cy="3535680"/>
          </a:xfrm>
        </p:spPr>
        <p:txBody>
          <a:bodyPr/>
          <a:lstStyle>
            <a:lvl1pPr marL="342882" indent="-342882">
              <a:spcAft>
                <a:spcPts val="600"/>
              </a:spcAft>
              <a:buClr>
                <a:schemeClr val="accent6"/>
              </a:buClr>
              <a:buFont typeface="Wingdings" charset="2"/>
              <a:buAutoNum type="arabicPlain"/>
              <a:defRPr sz="1867" b="1" i="0" cap="all">
                <a:latin typeface="+mj-lt"/>
              </a:defRPr>
            </a:lvl1pPr>
            <a:lvl2pPr marL="457178" indent="0">
              <a:spcBef>
                <a:spcPts val="600"/>
              </a:spcBef>
              <a:buNone/>
              <a:defRPr sz="1867">
                <a:solidFill>
                  <a:srgbClr val="63666A"/>
                </a:solidFill>
              </a:defRPr>
            </a:lvl2pPr>
            <a:lvl5pPr marL="1828709" indent="0">
              <a:buNone/>
              <a:defRPr/>
            </a:lvl5pPr>
          </a:lstStyle>
          <a:p>
            <a:pPr lvl="0"/>
            <a:r>
              <a:rPr lang="en-US"/>
              <a:t>Edit Master text styles</a:t>
            </a:r>
          </a:p>
          <a:p>
            <a:pPr lvl="1"/>
            <a:r>
              <a:rPr lang="en-US"/>
              <a:t>Second level</a:t>
            </a:r>
          </a:p>
        </p:txBody>
      </p:sp>
      <p:sp>
        <p:nvSpPr>
          <p:cNvPr id="9" name="Text Placeholder 8"/>
          <p:cNvSpPr>
            <a:spLocks noGrp="1"/>
          </p:cNvSpPr>
          <p:nvPr>
            <p:ph type="body" sz="quarter" idx="13"/>
          </p:nvPr>
        </p:nvSpPr>
        <p:spPr bwMode="gray">
          <a:xfrm>
            <a:off x="4367643" y="1676400"/>
            <a:ext cx="3474720" cy="3535680"/>
          </a:xfrm>
        </p:spPr>
        <p:txBody>
          <a:bodyPr/>
          <a:lstStyle>
            <a:lvl1pPr marL="342882" indent="-342882">
              <a:spcAft>
                <a:spcPts val="600"/>
              </a:spcAft>
              <a:buClr>
                <a:schemeClr val="accent6"/>
              </a:buClr>
              <a:buFont typeface="Wingdings" charset="2"/>
              <a:buAutoNum type="arabicPlain"/>
              <a:defRPr sz="1867" b="1" i="0" cap="all">
                <a:latin typeface="+mj-lt"/>
              </a:defRPr>
            </a:lvl1pPr>
            <a:lvl2pPr marL="457178" indent="0">
              <a:spcBef>
                <a:spcPts val="600"/>
              </a:spcBef>
              <a:buNone/>
              <a:defRPr sz="1867">
                <a:solidFill>
                  <a:srgbClr val="63666A"/>
                </a:solidFill>
              </a:defRPr>
            </a:lvl2pPr>
          </a:lstStyle>
          <a:p>
            <a:pPr lvl="0"/>
            <a:r>
              <a:rPr lang="en-US"/>
              <a:t>Edit Master text styles</a:t>
            </a:r>
          </a:p>
          <a:p>
            <a:pPr lvl="1"/>
            <a:r>
              <a:rPr lang="en-US"/>
              <a:t>Second level</a:t>
            </a:r>
          </a:p>
        </p:txBody>
      </p:sp>
      <p:sp>
        <p:nvSpPr>
          <p:cNvPr id="11" name="Text Placeholder 10"/>
          <p:cNvSpPr>
            <a:spLocks noGrp="1"/>
          </p:cNvSpPr>
          <p:nvPr>
            <p:ph type="body" sz="quarter" idx="14"/>
          </p:nvPr>
        </p:nvSpPr>
        <p:spPr bwMode="gray">
          <a:xfrm>
            <a:off x="8178433" y="1676400"/>
            <a:ext cx="3474720" cy="3535680"/>
          </a:xfrm>
        </p:spPr>
        <p:txBody>
          <a:bodyPr/>
          <a:lstStyle>
            <a:lvl1pPr marL="342882" indent="-342882">
              <a:spcAft>
                <a:spcPts val="600"/>
              </a:spcAft>
              <a:buClr>
                <a:schemeClr val="accent6"/>
              </a:buClr>
              <a:buFont typeface="Wingdings" charset="2"/>
              <a:buAutoNum type="arabicPlain"/>
              <a:defRPr sz="1867" b="1" i="0" cap="all">
                <a:latin typeface="+mj-lt"/>
              </a:defRPr>
            </a:lvl1pPr>
            <a:lvl2pPr marL="457178" indent="0">
              <a:spcBef>
                <a:spcPts val="600"/>
              </a:spcBef>
              <a:buNone/>
              <a:defRPr sz="1867">
                <a:solidFill>
                  <a:srgbClr val="63666A"/>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32212732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48641" y="1950720"/>
            <a:ext cx="11094720" cy="4511040"/>
          </a:xfrm>
        </p:spPr>
        <p:txBody>
          <a:bodyPr/>
          <a:lstStyle>
            <a:lvl1pPr>
              <a:defRPr>
                <a:latin typeface="+mj-lt"/>
              </a:defRPr>
            </a:lvl1pPr>
            <a:lvl2pPr>
              <a:defRPr>
                <a:latin typeface="+mj-lt"/>
              </a:defRPr>
            </a:lvl2pPr>
            <a:lvl3pPr>
              <a:defRPr>
                <a:latin typeface="+mj-lt"/>
              </a:defRPr>
            </a:lvl3pPr>
            <a:lvl4pPr>
              <a:defRPr>
                <a:latin typeface="+mj-lt"/>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13" name="Slide Number Placeholder 12"/>
          <p:cNvSpPr>
            <a:spLocks noGrp="1"/>
          </p:cNvSpPr>
          <p:nvPr>
            <p:ph type="sldNum" sz="quarter" idx="11"/>
          </p:nvPr>
        </p:nvSpPr>
        <p:spPr>
          <a:xfrm>
            <a:off x="11248254" y="6596838"/>
            <a:ext cx="395111" cy="215444"/>
          </a:xfrm>
          <a:prstGeom prst="rect">
            <a:avLst/>
          </a:prstGeom>
        </p:spPr>
        <p:txBody>
          <a:bodyPr/>
          <a:lstStyle>
            <a:lvl1pPr>
              <a:defRPr>
                <a:latin typeface="+mj-lt"/>
              </a:defRPr>
            </a:lvl1pPr>
          </a:lstStyle>
          <a:p>
            <a:fld id="{CC041753-90EA-4E44-9BB8-633978F3CCC4}" type="slidenum">
              <a:rPr lang="en-US" smtClean="0">
                <a:solidFill>
                  <a:srgbClr val="63666A"/>
                </a:solidFill>
              </a:rPr>
              <a:pPr/>
              <a:t>‹#›</a:t>
            </a:fld>
            <a:endParaRPr lang="en-US">
              <a:solidFill>
                <a:srgbClr val="63666A"/>
              </a:solidFill>
            </a:endParaRPr>
          </a:p>
        </p:txBody>
      </p:sp>
      <p:sp>
        <p:nvSpPr>
          <p:cNvPr id="14" name="Footer Placeholder 13"/>
          <p:cNvSpPr>
            <a:spLocks noGrp="1"/>
          </p:cNvSpPr>
          <p:nvPr>
            <p:ph type="ftr" sz="quarter" idx="12"/>
          </p:nvPr>
        </p:nvSpPr>
        <p:spPr>
          <a:xfrm>
            <a:off x="1889760" y="6596838"/>
            <a:ext cx="8534400" cy="215444"/>
          </a:xfrm>
          <a:prstGeom prst="rect">
            <a:avLst/>
          </a:prstGeom>
        </p:spPr>
        <p:txBody>
          <a:bodyPr/>
          <a:lstStyle>
            <a:lvl1pPr>
              <a:defRPr>
                <a:latin typeface="+mj-lt"/>
              </a:defRPr>
            </a:lvl1pPr>
          </a:lstStyle>
          <a:p>
            <a:r>
              <a:rPr lang="en-US">
                <a:solidFill>
                  <a:srgbClr val="63666A"/>
                </a:solidFill>
              </a:rPr>
              <a:t>Department of Lymphoma/Myeloma</a:t>
            </a:r>
          </a:p>
        </p:txBody>
      </p:sp>
      <p:sp>
        <p:nvSpPr>
          <p:cNvPr id="6" name="Title Placeholder 1">
            <a:extLst>
              <a:ext uri="{FF2B5EF4-FFF2-40B4-BE49-F238E27FC236}">
                <a16:creationId xmlns:a16="http://schemas.microsoft.com/office/drawing/2014/main" id="{48F33BBF-2815-479D-A71B-95F7E220D46C}"/>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20167612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Slide Number Placeholder 8"/>
          <p:cNvSpPr>
            <a:spLocks noGrp="1"/>
          </p:cNvSpPr>
          <p:nvPr>
            <p:ph type="sldNum" sz="quarter" idx="10"/>
          </p:nvPr>
        </p:nvSpPr>
        <p:spPr>
          <a:xfrm>
            <a:off x="11248254" y="6596838"/>
            <a:ext cx="395111" cy="215444"/>
          </a:xfrm>
          <a:prstGeom prst="rect">
            <a:avLst/>
          </a:prstGeom>
        </p:spPr>
        <p:txBody>
          <a:bodyPr/>
          <a:lstStyle>
            <a:lvl1pPr>
              <a:defRPr>
                <a:latin typeface="+mj-lt"/>
              </a:defRPr>
            </a:lvl1pPr>
          </a:lstStyle>
          <a:p>
            <a:fld id="{CC041753-90EA-4E44-9BB8-633978F3CCC4}" type="slidenum">
              <a:rPr lang="en-US" smtClean="0">
                <a:solidFill>
                  <a:srgbClr val="63666A"/>
                </a:solidFill>
              </a:rPr>
              <a:pPr/>
              <a:t>‹#›</a:t>
            </a:fld>
            <a:endParaRPr lang="en-US">
              <a:solidFill>
                <a:srgbClr val="63666A"/>
              </a:solidFill>
            </a:endParaRPr>
          </a:p>
        </p:txBody>
      </p:sp>
      <p:sp>
        <p:nvSpPr>
          <p:cNvPr id="10" name="Footer Placeholder 9"/>
          <p:cNvSpPr>
            <a:spLocks noGrp="1"/>
          </p:cNvSpPr>
          <p:nvPr>
            <p:ph type="ftr" sz="quarter" idx="11"/>
          </p:nvPr>
        </p:nvSpPr>
        <p:spPr>
          <a:xfrm>
            <a:off x="1889760" y="6596838"/>
            <a:ext cx="8534400" cy="215444"/>
          </a:xfrm>
          <a:prstGeom prst="rect">
            <a:avLst/>
          </a:prstGeom>
        </p:spPr>
        <p:txBody>
          <a:bodyPr/>
          <a:lstStyle>
            <a:lvl1pPr>
              <a:defRPr>
                <a:latin typeface="+mj-lt"/>
              </a:defRPr>
            </a:lvl1pPr>
          </a:lstStyle>
          <a:p>
            <a:r>
              <a:rPr lang="en-US">
                <a:solidFill>
                  <a:srgbClr val="63666A"/>
                </a:solidFill>
              </a:rPr>
              <a:t>Department of Lymphoma/Myeloma</a:t>
            </a:r>
          </a:p>
        </p:txBody>
      </p:sp>
      <p:sp>
        <p:nvSpPr>
          <p:cNvPr id="6" name="Content Placeholder 5"/>
          <p:cNvSpPr>
            <a:spLocks noGrp="1"/>
          </p:cNvSpPr>
          <p:nvPr>
            <p:ph sz="quarter" idx="12"/>
          </p:nvPr>
        </p:nvSpPr>
        <p:spPr>
          <a:xfrm>
            <a:off x="548639" y="1950720"/>
            <a:ext cx="5242560" cy="4511040"/>
          </a:xfrm>
        </p:spPr>
        <p:txBody>
          <a:bodyPr rIns="137160">
            <a:noAutofit/>
          </a:bodyPr>
          <a:lstStyle>
            <a:lvl1pPr>
              <a:spcBef>
                <a:spcPts val="1600"/>
              </a:spcBef>
              <a:defRPr sz="3733">
                <a:latin typeface="+mj-lt"/>
              </a:defRPr>
            </a:lvl1pPr>
            <a:lvl2pPr>
              <a:defRPr sz="3733">
                <a:latin typeface="+mj-lt"/>
              </a:defRPr>
            </a:lvl2pPr>
            <a:lvl3pPr>
              <a:defRPr sz="3200">
                <a:latin typeface="+mj-lt"/>
              </a:defRPr>
            </a:lvl3pPr>
            <a:lvl4pPr>
              <a:defRPr sz="2667">
                <a:latin typeface="+mj-lt"/>
              </a:defRPr>
            </a:lvl4pPr>
            <a:lvl5pPr>
              <a:defRPr sz="1600"/>
            </a:lvl5pPr>
          </a:lstStyle>
          <a:p>
            <a:pPr lvl="0"/>
            <a:r>
              <a:rPr lang="en-US"/>
              <a:t>Edit Master text styles</a:t>
            </a:r>
          </a:p>
          <a:p>
            <a:pPr lvl="1"/>
            <a:r>
              <a:rPr lang="en-US"/>
              <a:t>Second level</a:t>
            </a:r>
          </a:p>
          <a:p>
            <a:pPr lvl="2"/>
            <a:r>
              <a:rPr lang="en-US"/>
              <a:t>Third level</a:t>
            </a:r>
          </a:p>
          <a:p>
            <a:pPr lvl="3"/>
            <a:r>
              <a:rPr lang="en-US"/>
              <a:t>Fourth level</a:t>
            </a:r>
          </a:p>
        </p:txBody>
      </p:sp>
      <p:sp>
        <p:nvSpPr>
          <p:cNvPr id="8" name="Content Placeholder 7"/>
          <p:cNvSpPr>
            <a:spLocks noGrp="1"/>
          </p:cNvSpPr>
          <p:nvPr>
            <p:ph sz="quarter" idx="13"/>
          </p:nvPr>
        </p:nvSpPr>
        <p:spPr>
          <a:xfrm>
            <a:off x="6400351" y="1950720"/>
            <a:ext cx="5242560" cy="4511040"/>
          </a:xfrm>
        </p:spPr>
        <p:txBody>
          <a:bodyPr rIns="137160">
            <a:noAutofit/>
          </a:bodyPr>
          <a:lstStyle>
            <a:lvl1pPr>
              <a:defRPr sz="3733">
                <a:latin typeface="+mj-lt"/>
              </a:defRPr>
            </a:lvl1pPr>
            <a:lvl2pPr>
              <a:defRPr sz="3733">
                <a:latin typeface="+mj-lt"/>
              </a:defRPr>
            </a:lvl2pPr>
            <a:lvl3pPr>
              <a:defRPr sz="3200">
                <a:latin typeface="+mj-lt"/>
              </a:defRPr>
            </a:lvl3pPr>
            <a:lvl4pPr>
              <a:defRPr sz="2667">
                <a:latin typeface="+mj-lt"/>
              </a:defRPr>
            </a:lvl4pPr>
            <a:lvl5pPr>
              <a:defRPr sz="1600"/>
            </a:lvl5p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Placeholder 1">
            <a:extLst>
              <a:ext uri="{FF2B5EF4-FFF2-40B4-BE49-F238E27FC236}">
                <a16:creationId xmlns:a16="http://schemas.microsoft.com/office/drawing/2014/main" id="{435DCA8B-4C9D-47B5-9382-E29FB31D37B5}"/>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25738351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a:xfrm>
            <a:off x="11248254" y="6596838"/>
            <a:ext cx="395111" cy="215444"/>
          </a:xfrm>
          <a:prstGeom prst="rect">
            <a:avLst/>
          </a:prstGeom>
        </p:spPr>
        <p:txBody>
          <a:bodyPr/>
          <a:lstStyle/>
          <a:p>
            <a:fld id="{CC041753-90EA-4E44-9BB8-633978F3CCC4}" type="slidenum">
              <a:rPr lang="en-US" smtClean="0">
                <a:solidFill>
                  <a:srgbClr val="63666A"/>
                </a:solidFill>
              </a:rPr>
              <a:pPr/>
              <a:t>‹#›</a:t>
            </a:fld>
            <a:endParaRPr lang="en-US">
              <a:solidFill>
                <a:srgbClr val="63666A"/>
              </a:solidFill>
            </a:endParaRPr>
          </a:p>
        </p:txBody>
      </p:sp>
      <p:sp>
        <p:nvSpPr>
          <p:cNvPr id="7" name="Footer Placeholder 6"/>
          <p:cNvSpPr>
            <a:spLocks noGrp="1"/>
          </p:cNvSpPr>
          <p:nvPr>
            <p:ph type="ftr" sz="quarter" idx="11"/>
          </p:nvPr>
        </p:nvSpPr>
        <p:spPr>
          <a:xfrm>
            <a:off x="1889760" y="6596838"/>
            <a:ext cx="8534400" cy="215444"/>
          </a:xfrm>
          <a:prstGeom prst="rect">
            <a:avLst/>
          </a:prstGeom>
        </p:spPr>
        <p:txBody>
          <a:bodyPr/>
          <a:lstStyle/>
          <a:p>
            <a:r>
              <a:rPr lang="en-US">
                <a:solidFill>
                  <a:srgbClr val="63666A"/>
                </a:solidFill>
              </a:rPr>
              <a:t>Department of Lymphoma/Myeloma</a:t>
            </a:r>
          </a:p>
        </p:txBody>
      </p:sp>
      <p:sp>
        <p:nvSpPr>
          <p:cNvPr id="5" name="Title Placeholder 1">
            <a:extLst>
              <a:ext uri="{FF2B5EF4-FFF2-40B4-BE49-F238E27FC236}">
                <a16:creationId xmlns:a16="http://schemas.microsoft.com/office/drawing/2014/main" id="{4CAB1669-2A65-4277-88F3-3951036D607D}"/>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9361992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a:xfrm>
            <a:off x="11248254" y="6596838"/>
            <a:ext cx="395111" cy="215444"/>
          </a:xfrm>
          <a:prstGeom prst="rect">
            <a:avLst/>
          </a:prstGeom>
        </p:spPr>
        <p:txBody>
          <a:bodyPr/>
          <a:lstStyle/>
          <a:p>
            <a:fld id="{CC041753-90EA-4E44-9BB8-633978F3CCC4}" type="slidenum">
              <a:rPr lang="en-US" smtClean="0">
                <a:solidFill>
                  <a:srgbClr val="63666A"/>
                </a:solidFill>
              </a:rPr>
              <a:pPr/>
              <a:t>‹#›</a:t>
            </a:fld>
            <a:endParaRPr lang="en-US">
              <a:solidFill>
                <a:srgbClr val="63666A"/>
              </a:solidFill>
            </a:endParaRPr>
          </a:p>
        </p:txBody>
      </p:sp>
      <p:sp>
        <p:nvSpPr>
          <p:cNvPr id="6" name="Footer Placeholder 5"/>
          <p:cNvSpPr>
            <a:spLocks noGrp="1"/>
          </p:cNvSpPr>
          <p:nvPr>
            <p:ph type="ftr" sz="quarter" idx="11"/>
          </p:nvPr>
        </p:nvSpPr>
        <p:spPr>
          <a:xfrm>
            <a:off x="1889760" y="6596838"/>
            <a:ext cx="8534400" cy="215444"/>
          </a:xfrm>
          <a:prstGeom prst="rect">
            <a:avLst/>
          </a:prstGeom>
        </p:spPr>
        <p:txBody>
          <a:bodyPr/>
          <a:lstStyle/>
          <a:p>
            <a:r>
              <a:rPr lang="en-US">
                <a:solidFill>
                  <a:srgbClr val="63666A"/>
                </a:solidFill>
              </a:rPr>
              <a:t>Department of Lymphoma/Myeloma</a:t>
            </a:r>
          </a:p>
        </p:txBody>
      </p:sp>
    </p:spTree>
    <p:extLst>
      <p:ext uri="{BB962C8B-B14F-4D97-AF65-F5344CB8AC3E}">
        <p14:creationId xmlns:p14="http://schemas.microsoft.com/office/powerpoint/2010/main" val="5371006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bwMode="auto">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48640" y="1682496"/>
            <a:ext cx="11089301" cy="1097280"/>
          </a:xfrm>
          <a:prstGeom prst="rect">
            <a:avLst/>
          </a:prstGeom>
        </p:spPr>
        <p:txBody>
          <a:bodyPr anchor="t"/>
          <a:lstStyle>
            <a:lvl1pPr algn="l">
              <a:defRPr sz="4800" b="1" cap="none">
                <a:solidFill>
                  <a:schemeClr val="bg1"/>
                </a:solidFill>
              </a:defRPr>
            </a:lvl1pPr>
          </a:lstStyle>
          <a:p>
            <a:r>
              <a:rPr lang="en-US"/>
              <a:t>Click to Edit Master Title Style</a:t>
            </a:r>
          </a:p>
        </p:txBody>
      </p:sp>
      <p:sp>
        <p:nvSpPr>
          <p:cNvPr id="11" name="Slide Number Placeholder 10"/>
          <p:cNvSpPr>
            <a:spLocks noGrp="1"/>
          </p:cNvSpPr>
          <p:nvPr>
            <p:ph type="sldNum" sz="quarter" idx="10"/>
          </p:nvPr>
        </p:nvSpPr>
        <p:spPr bwMode="gray">
          <a:xfrm>
            <a:off x="11248254" y="291274"/>
            <a:ext cx="395111" cy="215444"/>
          </a:xfrm>
          <a:prstGeom prst="rect">
            <a:avLst/>
          </a:prstGeom>
        </p:spPr>
        <p:txBody>
          <a:bodyPr/>
          <a:lstStyle>
            <a:lvl1pPr>
              <a:defRPr>
                <a:solidFill>
                  <a:schemeClr val="bg1"/>
                </a:solidFill>
              </a:defRPr>
            </a:lvl1pPr>
          </a:lstStyle>
          <a:p>
            <a:fld id="{CC041753-90EA-4E44-9BB8-633978F3CCC4}" type="slidenum">
              <a:rPr lang="en-US" smtClean="0">
                <a:solidFill>
                  <a:srgbClr val="FFFFFF"/>
                </a:solidFill>
              </a:rPr>
              <a:pPr/>
              <a:t>‹#›</a:t>
            </a:fld>
            <a:endParaRPr lang="en-US">
              <a:solidFill>
                <a:srgbClr val="FFFFFF"/>
              </a:solidFill>
            </a:endParaRPr>
          </a:p>
        </p:txBody>
      </p:sp>
      <p:sp>
        <p:nvSpPr>
          <p:cNvPr id="12" name="Footer Placeholder 11"/>
          <p:cNvSpPr>
            <a:spLocks noGrp="1"/>
          </p:cNvSpPr>
          <p:nvPr>
            <p:ph type="ftr" sz="quarter" idx="11"/>
          </p:nvPr>
        </p:nvSpPr>
        <p:spPr bwMode="gray">
          <a:xfrm>
            <a:off x="1889760" y="291274"/>
            <a:ext cx="8534400" cy="215444"/>
          </a:xfrm>
          <a:prstGeom prst="rect">
            <a:avLst/>
          </a:prstGeom>
        </p:spPr>
        <p:txBody>
          <a:bodyPr/>
          <a:lstStyle>
            <a:lvl1pPr>
              <a:defRPr>
                <a:solidFill>
                  <a:schemeClr val="bg1"/>
                </a:solidFill>
              </a:defRPr>
            </a:lvl1pPr>
          </a:lstStyle>
          <a:p>
            <a:r>
              <a:rPr lang="en-US">
                <a:solidFill>
                  <a:srgbClr val="FFFFFF"/>
                </a:solidFill>
              </a:rPr>
              <a:t>Department of Lymphoma/Myeloma</a:t>
            </a:r>
          </a:p>
        </p:txBody>
      </p:sp>
      <p:sp>
        <p:nvSpPr>
          <p:cNvPr id="15" name="Text Placeholder 14"/>
          <p:cNvSpPr>
            <a:spLocks noGrp="1"/>
          </p:cNvSpPr>
          <p:nvPr>
            <p:ph type="body" sz="quarter" idx="12"/>
          </p:nvPr>
        </p:nvSpPr>
        <p:spPr bwMode="gray">
          <a:xfrm>
            <a:off x="548639" y="3048000"/>
            <a:ext cx="6096000" cy="1645920"/>
          </a:xfrm>
        </p:spPr>
        <p:txBody>
          <a:bodyPr>
            <a:noAutofit/>
          </a:bodyPr>
          <a:lstStyle>
            <a:lvl1pPr>
              <a:lnSpc>
                <a:spcPct val="100000"/>
              </a:lnSpc>
              <a:spcBef>
                <a:spcPts val="1600"/>
              </a:spcBef>
              <a:spcAft>
                <a:spcPts val="600"/>
              </a:spcAft>
              <a:defRPr sz="3733" b="1">
                <a:solidFill>
                  <a:schemeClr val="bg1"/>
                </a:solidFill>
                <a:latin typeface="+mj-lt"/>
                <a:cs typeface="Arial" pitchFamily="34" charset="0"/>
              </a:defRPr>
            </a:lvl1pPr>
            <a:lvl2pPr marL="0" indent="0">
              <a:lnSpc>
                <a:spcPct val="100000"/>
              </a:lnSpc>
              <a:spcBef>
                <a:spcPts val="400"/>
              </a:spcBef>
              <a:spcAft>
                <a:spcPts val="0"/>
              </a:spcAft>
              <a:buNone/>
              <a:defRPr sz="3733">
                <a:solidFill>
                  <a:schemeClr val="bg1"/>
                </a:solidFill>
              </a:defRPr>
            </a:lvl2pPr>
            <a:lvl3pPr marL="0" indent="0">
              <a:lnSpc>
                <a:spcPct val="90000"/>
              </a:lnSpc>
              <a:spcAft>
                <a:spcPts val="300"/>
              </a:spcAft>
              <a:buNone/>
              <a:defRPr>
                <a:solidFill>
                  <a:schemeClr val="bg1"/>
                </a:solidFill>
              </a:defRPr>
            </a:lvl3pPr>
          </a:lstStyle>
          <a:p>
            <a:pPr lvl="0"/>
            <a:r>
              <a:rPr lang="en-US"/>
              <a:t>Edit Master text styles</a:t>
            </a:r>
          </a:p>
          <a:p>
            <a:pPr lvl="1"/>
            <a:r>
              <a:rPr lang="en-US"/>
              <a:t>Second level</a:t>
            </a:r>
          </a:p>
        </p:txBody>
      </p:sp>
      <p:cxnSp>
        <p:nvCxnSpPr>
          <p:cNvPr id="13" name="Straight Connector 12"/>
          <p:cNvCxnSpPr/>
          <p:nvPr userDrawn="1"/>
        </p:nvCxnSpPr>
        <p:spPr bwMode="gray">
          <a:xfrm>
            <a:off x="3" y="398993"/>
            <a:ext cx="361244" cy="0"/>
          </a:xfrm>
          <a:prstGeom prst="line">
            <a:avLst/>
          </a:prstGeom>
          <a:ln w="4445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553147" y="291274"/>
            <a:ext cx="1097280" cy="215444"/>
          </a:xfrm>
          <a:prstGeom prst="rect">
            <a:avLst/>
          </a:prstGeom>
          <a:noFill/>
        </p:spPr>
        <p:txBody>
          <a:bodyPr wrap="square" lIns="0" tIns="0" rIns="0" bIns="0" rtlCol="0" anchor="ctr" anchorCtr="0">
            <a:spAutoFit/>
          </a:bodyPr>
          <a:lstStyle/>
          <a:p>
            <a:r>
              <a:rPr lang="en-US" sz="1400">
                <a:solidFill>
                  <a:srgbClr val="FFFFFF"/>
                </a:solidFill>
                <a:latin typeface="Arial"/>
                <a:cs typeface="Arial" pitchFamily="34" charset="0"/>
              </a:rPr>
              <a:t>MD Anderson </a:t>
            </a:r>
          </a:p>
        </p:txBody>
      </p:sp>
      <p:cxnSp>
        <p:nvCxnSpPr>
          <p:cNvPr id="9" name="Straight Connector 8"/>
          <p:cNvCxnSpPr/>
          <p:nvPr userDrawn="1"/>
        </p:nvCxnSpPr>
        <p:spPr bwMode="gray">
          <a:xfrm>
            <a:off x="1755225" y="289265"/>
            <a:ext cx="0" cy="21945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053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Bold Statement">
    <p:bg bwMode="auto">
      <p:bgPr>
        <a:solidFill>
          <a:schemeClr val="accent6"/>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bwMode="gray">
          <a:xfrm>
            <a:off x="548644" y="1621536"/>
            <a:ext cx="11090137" cy="3535680"/>
          </a:xfrm>
        </p:spPr>
        <p:txBody>
          <a:bodyPr>
            <a:noAutofit/>
          </a:bodyPr>
          <a:lstStyle>
            <a:lvl1pPr>
              <a:lnSpc>
                <a:spcPct val="120000"/>
              </a:lnSpc>
              <a:spcBef>
                <a:spcPts val="1600"/>
              </a:spcBef>
              <a:defRPr sz="4800" b="1">
                <a:solidFill>
                  <a:schemeClr val="bg1"/>
                </a:solidFill>
                <a:latin typeface="+mj-lt"/>
                <a:cs typeface="Arial"/>
              </a:defRPr>
            </a:lvl1pPr>
            <a:lvl2pPr>
              <a:spcBef>
                <a:spcPts val="800"/>
              </a:spcBef>
              <a:defRPr sz="3733">
                <a:solidFill>
                  <a:srgbClr val="FFFFFF"/>
                </a:solidFill>
              </a:defRPr>
            </a:lvl2pPr>
          </a:lstStyle>
          <a:p>
            <a:pPr lvl="0"/>
            <a:r>
              <a:rPr lang="en-US"/>
              <a:t>Edit Master text styles</a:t>
            </a:r>
          </a:p>
          <a:p>
            <a:pPr lvl="1"/>
            <a:r>
              <a:rPr lang="en-US"/>
              <a:t>Second level</a:t>
            </a:r>
          </a:p>
        </p:txBody>
      </p:sp>
      <p:sp>
        <p:nvSpPr>
          <p:cNvPr id="13" name="Slide Number Placeholder 12"/>
          <p:cNvSpPr>
            <a:spLocks noGrp="1"/>
          </p:cNvSpPr>
          <p:nvPr>
            <p:ph type="sldNum" sz="quarter" idx="10"/>
          </p:nvPr>
        </p:nvSpPr>
        <p:spPr bwMode="gray">
          <a:xfrm>
            <a:off x="11248254" y="291274"/>
            <a:ext cx="395111" cy="215444"/>
          </a:xfrm>
          <a:prstGeom prst="rect">
            <a:avLst/>
          </a:prstGeom>
        </p:spPr>
        <p:txBody>
          <a:bodyPr/>
          <a:lstStyle>
            <a:lvl1pPr>
              <a:defRPr>
                <a:solidFill>
                  <a:schemeClr val="bg1"/>
                </a:solidFill>
              </a:defRPr>
            </a:lvl1pPr>
          </a:lstStyle>
          <a:p>
            <a:fld id="{CC041753-90EA-4E44-9BB8-633978F3CCC4}" type="slidenum">
              <a:rPr lang="en-US" smtClean="0">
                <a:solidFill>
                  <a:srgbClr val="FFFFFF"/>
                </a:solidFill>
              </a:rPr>
              <a:pPr/>
              <a:t>‹#›</a:t>
            </a:fld>
            <a:endParaRPr lang="en-US">
              <a:solidFill>
                <a:srgbClr val="FFFFFF"/>
              </a:solidFill>
            </a:endParaRPr>
          </a:p>
        </p:txBody>
      </p:sp>
      <p:sp>
        <p:nvSpPr>
          <p:cNvPr id="14" name="Footer Placeholder 13"/>
          <p:cNvSpPr>
            <a:spLocks noGrp="1"/>
          </p:cNvSpPr>
          <p:nvPr>
            <p:ph type="ftr" sz="quarter" idx="11"/>
          </p:nvPr>
        </p:nvSpPr>
        <p:spPr bwMode="gray">
          <a:xfrm>
            <a:off x="1889760" y="291274"/>
            <a:ext cx="8534400" cy="215444"/>
          </a:xfrm>
          <a:prstGeom prst="rect">
            <a:avLst/>
          </a:prstGeom>
        </p:spPr>
        <p:txBody>
          <a:bodyPr/>
          <a:lstStyle>
            <a:lvl1pPr>
              <a:defRPr>
                <a:solidFill>
                  <a:schemeClr val="bg1"/>
                </a:solidFill>
              </a:defRPr>
            </a:lvl1pPr>
          </a:lstStyle>
          <a:p>
            <a:r>
              <a:rPr lang="en-US">
                <a:solidFill>
                  <a:srgbClr val="FFFFFF"/>
                </a:solidFill>
              </a:rPr>
              <a:t>Department of Lymphoma/Myeloma</a:t>
            </a:r>
          </a:p>
        </p:txBody>
      </p:sp>
      <p:cxnSp>
        <p:nvCxnSpPr>
          <p:cNvPr id="10" name="Straight Connector 9"/>
          <p:cNvCxnSpPr/>
          <p:nvPr userDrawn="1"/>
        </p:nvCxnSpPr>
        <p:spPr bwMode="gray">
          <a:xfrm>
            <a:off x="3" y="398993"/>
            <a:ext cx="361244" cy="0"/>
          </a:xfrm>
          <a:prstGeom prst="line">
            <a:avLst/>
          </a:prstGeom>
          <a:ln w="4445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bwMode="gray">
          <a:xfrm>
            <a:off x="553147" y="291274"/>
            <a:ext cx="1097280" cy="215444"/>
          </a:xfrm>
          <a:prstGeom prst="rect">
            <a:avLst/>
          </a:prstGeom>
          <a:noFill/>
        </p:spPr>
        <p:txBody>
          <a:bodyPr wrap="square" lIns="0" tIns="0" rIns="0" bIns="0" rtlCol="0" anchor="ctr" anchorCtr="0">
            <a:spAutoFit/>
          </a:bodyPr>
          <a:lstStyle/>
          <a:p>
            <a:r>
              <a:rPr lang="en-US" sz="1400">
                <a:solidFill>
                  <a:srgbClr val="FFFFFF"/>
                </a:solidFill>
                <a:latin typeface="+mj-lt"/>
                <a:cs typeface="Arial" pitchFamily="34" charset="0"/>
              </a:rPr>
              <a:t>MD Anderson </a:t>
            </a:r>
          </a:p>
        </p:txBody>
      </p:sp>
      <p:cxnSp>
        <p:nvCxnSpPr>
          <p:cNvPr id="8" name="Straight Connector 7"/>
          <p:cNvCxnSpPr/>
          <p:nvPr userDrawn="1"/>
        </p:nvCxnSpPr>
        <p:spPr bwMode="gray">
          <a:xfrm>
            <a:off x="1755225" y="289265"/>
            <a:ext cx="0" cy="21945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5675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Slide Alt">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6366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sp>
        <p:nvSpPr>
          <p:cNvPr id="12" name="Rectangle 11"/>
          <p:cNvSpPr/>
          <p:nvPr userDrawn="1"/>
        </p:nvSpPr>
        <p:spPr>
          <a:xfrm>
            <a:off x="0" y="3761232"/>
            <a:ext cx="12204192" cy="30967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867"/>
          </a:p>
        </p:txBody>
      </p:sp>
      <p:sp>
        <p:nvSpPr>
          <p:cNvPr id="3" name="Subtitle 2"/>
          <p:cNvSpPr>
            <a:spLocks noGrp="1"/>
          </p:cNvSpPr>
          <p:nvPr>
            <p:ph type="subTitle" idx="1"/>
          </p:nvPr>
        </p:nvSpPr>
        <p:spPr>
          <a:xfrm>
            <a:off x="4023360" y="4937760"/>
            <a:ext cx="7620000" cy="548640"/>
          </a:xfrm>
        </p:spPr>
        <p:txBody>
          <a:bodyPr lIns="0" tIns="0" rIns="0" bIns="0">
            <a:noAutofit/>
          </a:bodyPr>
          <a:lstStyle>
            <a:lvl1pPr marL="0" indent="0" algn="l">
              <a:lnSpc>
                <a:spcPct val="100000"/>
              </a:lnSpc>
              <a:spcBef>
                <a:spcPts val="600"/>
              </a:spcBef>
              <a:spcAft>
                <a:spcPts val="0"/>
              </a:spcAft>
              <a:buNone/>
              <a:defRPr sz="2667" b="0">
                <a:solidFill>
                  <a:schemeClr val="accent6"/>
                </a:solidFill>
                <a:latin typeface="+mj-lt"/>
                <a:cs typeface="Arial" pitchFamily="34" charset="0"/>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15" name="Text Placeholder 14"/>
          <p:cNvSpPr>
            <a:spLocks noGrp="1"/>
          </p:cNvSpPr>
          <p:nvPr>
            <p:ph type="body" sz="quarter" idx="10"/>
          </p:nvPr>
        </p:nvSpPr>
        <p:spPr>
          <a:xfrm>
            <a:off x="4023360" y="5547360"/>
            <a:ext cx="7620000" cy="853440"/>
          </a:xfrm>
        </p:spPr>
        <p:txBody>
          <a:bodyPr lIns="0" tIns="0" rIns="0" bIns="0">
            <a:noAutofit/>
          </a:bodyPr>
          <a:lstStyle>
            <a:lvl1pPr marL="0" indent="0">
              <a:lnSpc>
                <a:spcPct val="100000"/>
              </a:lnSpc>
              <a:spcBef>
                <a:spcPts val="0"/>
              </a:spcBef>
              <a:spcAft>
                <a:spcPts val="267"/>
              </a:spcAft>
              <a:buNone/>
              <a:defRPr sz="2400" b="1">
                <a:solidFill>
                  <a:srgbClr val="413C38"/>
                </a:solidFill>
                <a:latin typeface="+mj-lt"/>
                <a:cs typeface="Arial" pitchFamily="34" charset="0"/>
              </a:defRPr>
            </a:lvl1pPr>
            <a:lvl2pPr marL="0" indent="0">
              <a:lnSpc>
                <a:spcPct val="100000"/>
              </a:lnSpc>
              <a:spcBef>
                <a:spcPts val="0"/>
              </a:spcBef>
              <a:spcAft>
                <a:spcPts val="0"/>
              </a:spcAft>
              <a:buNone/>
              <a:defRPr sz="2400">
                <a:solidFill>
                  <a:schemeClr val="accent6"/>
                </a:solidFill>
                <a:latin typeface="+mj-lt"/>
                <a:cs typeface="Arial" pitchFamily="34" charset="0"/>
              </a:defRPr>
            </a:lvl2pPr>
          </a:lstStyle>
          <a:p>
            <a:pPr lvl="0"/>
            <a:r>
              <a:rPr lang="en-US"/>
              <a:t>Edit Master text styles</a:t>
            </a:r>
          </a:p>
          <a:p>
            <a:pPr lvl="1"/>
            <a:r>
              <a:rPr lang="en-US"/>
              <a:t>Second level</a:t>
            </a:r>
          </a:p>
        </p:txBody>
      </p:sp>
      <p:sp>
        <p:nvSpPr>
          <p:cNvPr id="2" name="Title 1"/>
          <p:cNvSpPr>
            <a:spLocks noGrp="1"/>
          </p:cNvSpPr>
          <p:nvPr>
            <p:ph type="ctrTitle"/>
          </p:nvPr>
        </p:nvSpPr>
        <p:spPr>
          <a:xfrm>
            <a:off x="4023360" y="4023359"/>
            <a:ext cx="7620000" cy="853440"/>
          </a:xfrm>
          <a:prstGeom prst="rect">
            <a:avLst/>
          </a:prstGeom>
        </p:spPr>
        <p:txBody>
          <a:bodyPr lIns="0" tIns="0" rIns="0" bIns="0" anchor="t" anchorCtr="0">
            <a:noAutofit/>
          </a:bodyPr>
          <a:lstStyle>
            <a:lvl1pPr algn="l">
              <a:lnSpc>
                <a:spcPct val="90000"/>
              </a:lnSpc>
              <a:defRPr sz="4267" b="1">
                <a:latin typeface="+mj-lt"/>
                <a:cs typeface="Arial" pitchFamily="34" charset="0"/>
              </a:defRPr>
            </a:lvl1pPr>
          </a:lstStyle>
          <a:p>
            <a:r>
              <a:rPr lang="en-US"/>
              <a:t>Click to edit Master title style</a:t>
            </a:r>
          </a:p>
        </p:txBody>
      </p:sp>
      <p:sp>
        <p:nvSpPr>
          <p:cNvPr id="10" name="Rectangle 9"/>
          <p:cNvSpPr/>
          <p:nvPr userDrawn="1"/>
        </p:nvSpPr>
        <p:spPr>
          <a:xfrm>
            <a:off x="0" y="6492240"/>
            <a:ext cx="12192000" cy="36576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cxnSp>
        <p:nvCxnSpPr>
          <p:cNvPr id="14" name="Straight Connector 13"/>
          <p:cNvCxnSpPr/>
          <p:nvPr userDrawn="1"/>
        </p:nvCxnSpPr>
        <p:spPr bwMode="gray">
          <a:xfrm>
            <a:off x="0" y="6492240"/>
            <a:ext cx="12192000" cy="0"/>
          </a:xfrm>
          <a:prstGeom prst="line">
            <a:avLst/>
          </a:prstGeom>
          <a:ln w="38100" cmpd="sng">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Picture 2" descr="C:\Users\michelle\Downloads\MDA_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0821" y="4047762"/>
            <a:ext cx="3420507" cy="16580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57079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8702094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6415436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82544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4711347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17935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8984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970091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25133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119161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5424895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6577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9284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78234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17698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2250557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6042551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1569437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145711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973632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2059"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1391708"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0715364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7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89369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5400" y="4363099"/>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95400" y="2708920"/>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130243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87020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image" Target="../media/image1.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heme" Target="../theme/theme2.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image" Target="../media/image3.svg"/><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5" Type="http://schemas.openxmlformats.org/officeDocument/2006/relationships/slideLayout" Target="../slideLayouts/slideLayout74.xml"/><Relationship Id="rId10" Type="http://schemas.openxmlformats.org/officeDocument/2006/relationships/theme" Target="../theme/theme4.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theme" Target="../theme/theme5.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19" Type="http://schemas.openxmlformats.org/officeDocument/2006/relationships/image" Target="../media/image16.png"/><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theme" Target="../theme/theme6.xml"/><Relationship Id="rId3" Type="http://schemas.openxmlformats.org/officeDocument/2006/relationships/slideLayout" Target="../slideLayouts/slideLayout98.xml"/><Relationship Id="rId21" Type="http://schemas.openxmlformats.org/officeDocument/2006/relationships/slideLayout" Target="../slideLayouts/slideLayout116.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image" Target="../media/image16.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7.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17.e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 Type="http://schemas.openxmlformats.org/officeDocument/2006/relationships/slideLayout" Target="../slideLayouts/slideLayout135.xml"/><Relationship Id="rId21" Type="http://schemas.openxmlformats.org/officeDocument/2006/relationships/image" Target="../media/image1.png"/><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theme" Target="../theme/theme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9.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6" name="Picture 5" descr="A close up of a sign&#10;&#10;Description automatically generated">
            <a:extLst>
              <a:ext uri="{FF2B5EF4-FFF2-40B4-BE49-F238E27FC236}">
                <a16:creationId xmlns:a16="http://schemas.microsoft.com/office/drawing/2014/main" id="{EF6EF916-92D7-B547-B155-482438CDB634}"/>
              </a:ext>
            </a:extLst>
          </p:cNvPr>
          <p:cNvPicPr>
            <a:picLocks noChangeAspect="1"/>
          </p:cNvPicPr>
          <p:nvPr userDrawn="1"/>
        </p:nvPicPr>
        <p:blipFill>
          <a:blip r:embed="rId27">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444743874"/>
      </p:ext>
    </p:extLst>
  </p:cSld>
  <p:clrMap bg1="lt1" tx1="dk1" bg2="lt2" tx2="dk2" accent1="accent1" accent2="accent2" accent3="accent3" accent4="accent4" accent5="accent5" accent6="accent6" hlink="hlink" folHlink="folHlink"/>
  <p:sldLayoutIdLst>
    <p:sldLayoutId id="2147484509" r:id="rId1"/>
    <p:sldLayoutId id="2147484510" r:id="rId2"/>
    <p:sldLayoutId id="2147484511" r:id="rId3"/>
    <p:sldLayoutId id="2147484512" r:id="rId4"/>
    <p:sldLayoutId id="2147484513" r:id="rId5"/>
    <p:sldLayoutId id="2147484514" r:id="rId6"/>
    <p:sldLayoutId id="2147484515" r:id="rId7"/>
    <p:sldLayoutId id="2147484516" r:id="rId8"/>
    <p:sldLayoutId id="2147484517" r:id="rId9"/>
    <p:sldLayoutId id="2147484518" r:id="rId10"/>
    <p:sldLayoutId id="2147484519" r:id="rId11"/>
    <p:sldLayoutId id="2147484520" r:id="rId12"/>
    <p:sldLayoutId id="2147484521" r:id="rId13"/>
    <p:sldLayoutId id="2147484522" r:id="rId14"/>
    <p:sldLayoutId id="2147484523" r:id="rId15"/>
    <p:sldLayoutId id="2147484524" r:id="rId16"/>
    <p:sldLayoutId id="2147484525" r:id="rId17"/>
    <p:sldLayoutId id="2147484534" r:id="rId18"/>
    <p:sldLayoutId id="2147484712" r:id="rId19"/>
    <p:sldLayoutId id="2147484713" r:id="rId20"/>
    <p:sldLayoutId id="2147484714" r:id="rId21"/>
    <p:sldLayoutId id="2147484715" r:id="rId22"/>
    <p:sldLayoutId id="2147484716" r:id="rId23"/>
    <p:sldLayoutId id="2147484717" r:id="rId24"/>
    <p:sldLayoutId id="2147484718" r:id="rId2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717879582"/>
      </p:ext>
    </p:extLst>
  </p:cSld>
  <p:clrMap bg1="lt1" tx1="dk1" bg2="lt2" tx2="dk2" accent1="accent1" accent2="accent2" accent3="accent3" accent4="accent4" accent5="accent5" accent6="accent6" hlink="hlink" folHlink="folHlink"/>
  <p:sldLayoutIdLst>
    <p:sldLayoutId id="2147485144" r:id="rId1"/>
    <p:sldLayoutId id="2147485145" r:id="rId2"/>
    <p:sldLayoutId id="2147485146" r:id="rId3"/>
    <p:sldLayoutId id="2147485147" r:id="rId4"/>
    <p:sldLayoutId id="2147485148" r:id="rId5"/>
    <p:sldLayoutId id="2147485149" r:id="rId6"/>
    <p:sldLayoutId id="2147485150" r:id="rId7"/>
    <p:sldLayoutId id="2147485151" r:id="rId8"/>
    <p:sldLayoutId id="2147485152" r:id="rId9"/>
    <p:sldLayoutId id="2147485153" r:id="rId10"/>
    <p:sldLayoutId id="2147485154" r:id="rId11"/>
    <p:sldLayoutId id="2147485155" r:id="rId12"/>
    <p:sldLayoutId id="2147485156" r:id="rId13"/>
    <p:sldLayoutId id="2147485157" r:id="rId14"/>
    <p:sldLayoutId id="2147485158" r:id="rId15"/>
    <p:sldLayoutId id="2147485159" r:id="rId16"/>
    <p:sldLayoutId id="2147485160" r:id="rId17"/>
    <p:sldLayoutId id="2147485161" r:id="rId18"/>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2C850458-D946-4987-A572-06AA158DEFBA}"/>
              </a:ext>
            </a:extLst>
          </p:cNvPr>
          <p:cNvSpPr/>
          <p:nvPr userDrawn="1"/>
        </p:nvSpPr>
        <p:spPr>
          <a:xfrm>
            <a:off x="11717259" y="6381791"/>
            <a:ext cx="243840" cy="243840"/>
          </a:xfrm>
          <a:custGeom>
            <a:avLst/>
            <a:gdLst>
              <a:gd name="connsiteX0" fmla="*/ 445273 w 890546"/>
              <a:gd name="connsiteY0" fmla="*/ 135124 h 890546"/>
              <a:gd name="connsiteX1" fmla="*/ 126735 w 890546"/>
              <a:gd name="connsiteY1" fmla="*/ 453662 h 890546"/>
              <a:gd name="connsiteX2" fmla="*/ 445273 w 890546"/>
              <a:gd name="connsiteY2" fmla="*/ 772200 h 890546"/>
              <a:gd name="connsiteX3" fmla="*/ 763811 w 890546"/>
              <a:gd name="connsiteY3" fmla="*/ 453662 h 890546"/>
              <a:gd name="connsiteX4" fmla="*/ 445273 w 890546"/>
              <a:gd name="connsiteY4" fmla="*/ 135124 h 890546"/>
              <a:gd name="connsiteX5" fmla="*/ 0 w 890546"/>
              <a:gd name="connsiteY5" fmla="*/ 0 h 890546"/>
              <a:gd name="connsiteX6" fmla="*/ 890546 w 890546"/>
              <a:gd name="connsiteY6" fmla="*/ 0 h 890546"/>
              <a:gd name="connsiteX7" fmla="*/ 890546 w 890546"/>
              <a:gd name="connsiteY7" fmla="*/ 890546 h 890546"/>
              <a:gd name="connsiteX8" fmla="*/ 0 w 890546"/>
              <a:gd name="connsiteY8" fmla="*/ 890546 h 890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546" h="890546">
                <a:moveTo>
                  <a:pt x="445273" y="135124"/>
                </a:moveTo>
                <a:cubicBezTo>
                  <a:pt x="269349" y="135124"/>
                  <a:pt x="126735" y="277738"/>
                  <a:pt x="126735" y="453662"/>
                </a:cubicBezTo>
                <a:cubicBezTo>
                  <a:pt x="126735" y="629586"/>
                  <a:pt x="269349" y="772200"/>
                  <a:pt x="445273" y="772200"/>
                </a:cubicBezTo>
                <a:cubicBezTo>
                  <a:pt x="621197" y="772200"/>
                  <a:pt x="763811" y="629586"/>
                  <a:pt x="763811" y="453662"/>
                </a:cubicBezTo>
                <a:cubicBezTo>
                  <a:pt x="763811" y="277738"/>
                  <a:pt x="621197" y="135124"/>
                  <a:pt x="445273" y="135124"/>
                </a:cubicBezTo>
                <a:close/>
                <a:moveTo>
                  <a:pt x="0" y="0"/>
                </a:moveTo>
                <a:lnTo>
                  <a:pt x="890546" y="0"/>
                </a:lnTo>
                <a:lnTo>
                  <a:pt x="890546" y="890546"/>
                </a:lnTo>
                <a:lnTo>
                  <a:pt x="0" y="890546"/>
                </a:lnTo>
                <a:close/>
              </a:path>
            </a:pathLst>
          </a:cu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spcBef>
                <a:spcPts val="800"/>
              </a:spcBef>
            </a:pPr>
            <a:endParaRPr lang="en-US" sz="2400" b="1" dirty="0">
              <a:latin typeface="+mj-lt"/>
            </a:endParaRPr>
          </a:p>
        </p:txBody>
      </p:sp>
      <p:sp>
        <p:nvSpPr>
          <p:cNvPr id="2" name="Title Placeholder 1"/>
          <p:cNvSpPr>
            <a:spLocks noGrp="1"/>
          </p:cNvSpPr>
          <p:nvPr>
            <p:ph type="title"/>
          </p:nvPr>
        </p:nvSpPr>
        <p:spPr>
          <a:xfrm>
            <a:off x="548641" y="0"/>
            <a:ext cx="11094720" cy="1166899"/>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548640" y="1453253"/>
            <a:ext cx="11094720" cy="4465857"/>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Slide Number Placeholder 14"/>
          <p:cNvSpPr>
            <a:spLocks noGrp="1"/>
          </p:cNvSpPr>
          <p:nvPr>
            <p:ph type="sldNum" sz="quarter" idx="4"/>
          </p:nvPr>
        </p:nvSpPr>
        <p:spPr bwMode="gray">
          <a:xfrm>
            <a:off x="11717259" y="6381791"/>
            <a:ext cx="243840" cy="243840"/>
          </a:xfrm>
          <a:prstGeom prst="rect">
            <a:avLst/>
          </a:prstGeom>
        </p:spPr>
        <p:txBody>
          <a:bodyPr vert="horz" wrap="square" lIns="0" tIns="0" rIns="0" bIns="0" rtlCol="0" anchor="ctr">
            <a:noAutofit/>
          </a:bodyPr>
          <a:lstStyle>
            <a:lvl1pPr algn="ctr">
              <a:defRPr sz="800" b="1">
                <a:solidFill>
                  <a:schemeClr val="accent6"/>
                </a:solidFill>
                <a:latin typeface="Arial Narrow" panose="020B0606020202030204" pitchFamily="34" charset="0"/>
                <a:cs typeface="Arial" pitchFamily="34" charset="0"/>
              </a:defRPr>
            </a:lvl1pPr>
          </a:lstStyle>
          <a:p>
            <a:fld id="{CC041753-90EA-4E44-9BB8-633978F3CCC4}" type="slidenum">
              <a:rPr lang="en-US" smtClean="0"/>
              <a:pPr/>
              <a:t>‹#›</a:t>
            </a:fld>
            <a:endParaRPr lang="en-US" dirty="0"/>
          </a:p>
        </p:txBody>
      </p:sp>
      <p:sp>
        <p:nvSpPr>
          <p:cNvPr id="8" name="TextBox 7">
            <a:extLst>
              <a:ext uri="{FF2B5EF4-FFF2-40B4-BE49-F238E27FC236}">
                <a16:creationId xmlns:a16="http://schemas.microsoft.com/office/drawing/2014/main" id="{CB02CC66-2470-4A35-85D1-F0E911738886}"/>
              </a:ext>
            </a:extLst>
          </p:cNvPr>
          <p:cNvSpPr txBox="1"/>
          <p:nvPr userDrawn="1"/>
        </p:nvSpPr>
        <p:spPr>
          <a:xfrm>
            <a:off x="6198483" y="6374031"/>
            <a:ext cx="5387163" cy="243840"/>
          </a:xfrm>
          <a:prstGeom prst="rect">
            <a:avLst/>
          </a:prstGeom>
          <a:noFill/>
        </p:spPr>
        <p:txBody>
          <a:bodyPr wrap="square" lIns="0" tIns="0" rIns="0" bIns="0" rtlCol="0" anchor="ctr">
            <a:noAutofit/>
          </a:bodyPr>
          <a:lstStyle/>
          <a:p>
            <a:pPr marL="0" indent="0" algn="r">
              <a:spcBef>
                <a:spcPts val="1600"/>
              </a:spcBef>
              <a:buFont typeface="Arial" panose="020B0604020202020204" pitchFamily="34" charset="0"/>
              <a:buNone/>
            </a:pPr>
            <a:r>
              <a:rPr lang="en-US" sz="1067" kern="1200" dirty="0">
                <a:solidFill>
                  <a:schemeClr val="tx1"/>
                </a:solidFill>
                <a:effectLst/>
                <a:latin typeface="+mj-lt"/>
                <a:ea typeface="+mn-ea"/>
                <a:cs typeface="+mn-cs"/>
              </a:rPr>
              <a:t>Research at MD Anderson</a:t>
            </a:r>
            <a:endParaRPr lang="en-US" sz="1067" dirty="0">
              <a:solidFill>
                <a:schemeClr val="accent6"/>
              </a:solidFill>
              <a:latin typeface="+mj-lt"/>
              <a:cs typeface="Arial"/>
            </a:endParaRPr>
          </a:p>
        </p:txBody>
      </p:sp>
      <p:pic>
        <p:nvPicPr>
          <p:cNvPr id="5" name="Graphic 4">
            <a:extLst>
              <a:ext uri="{FF2B5EF4-FFF2-40B4-BE49-F238E27FC236}">
                <a16:creationId xmlns:a16="http://schemas.microsoft.com/office/drawing/2014/main" id="{DBA35334-9A21-7A25-DAB0-5637178702F3}"/>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rcRect l="12231" t="13118" b="13984"/>
          <a:stretch/>
        </p:blipFill>
        <p:spPr>
          <a:xfrm>
            <a:off x="1" y="5511031"/>
            <a:ext cx="1570759" cy="1346968"/>
          </a:xfrm>
          <a:prstGeom prst="rect">
            <a:avLst/>
          </a:prstGeom>
        </p:spPr>
      </p:pic>
      <p:cxnSp>
        <p:nvCxnSpPr>
          <p:cNvPr id="13" name="Straight Connector 12">
            <a:extLst>
              <a:ext uri="{FF2B5EF4-FFF2-40B4-BE49-F238E27FC236}">
                <a16:creationId xmlns:a16="http://schemas.microsoft.com/office/drawing/2014/main" id="{9EB0848C-D0B2-E986-2990-CB31CE7EBB44}"/>
              </a:ext>
            </a:extLst>
          </p:cNvPr>
          <p:cNvCxnSpPr>
            <a:cxnSpLocks/>
          </p:cNvCxnSpPr>
          <p:nvPr userDrawn="1"/>
        </p:nvCxnSpPr>
        <p:spPr>
          <a:xfrm flipH="1">
            <a:off x="5560403" y="1083772"/>
            <a:ext cx="4597773" cy="0"/>
          </a:xfrm>
          <a:prstGeom prst="line">
            <a:avLst/>
          </a:prstGeom>
          <a:ln w="25400">
            <a:solidFill>
              <a:srgbClr val="E2241A"/>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B981E3-7F74-8B35-CDC5-F7B38978FC65}"/>
              </a:ext>
            </a:extLst>
          </p:cNvPr>
          <p:cNvCxnSpPr>
            <a:cxnSpLocks/>
          </p:cNvCxnSpPr>
          <p:nvPr userDrawn="1"/>
        </p:nvCxnSpPr>
        <p:spPr>
          <a:xfrm flipH="1">
            <a:off x="0" y="1083772"/>
            <a:ext cx="8774960" cy="0"/>
          </a:xfrm>
          <a:prstGeom prst="line">
            <a:avLst/>
          </a:prstGeom>
          <a:ln w="25400">
            <a:solidFill>
              <a:srgbClr val="E2241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7A01317-B0EF-3B8B-36C4-2FF24479C98A}"/>
              </a:ext>
            </a:extLst>
          </p:cNvPr>
          <p:cNvCxnSpPr>
            <a:cxnSpLocks/>
          </p:cNvCxnSpPr>
          <p:nvPr userDrawn="1"/>
        </p:nvCxnSpPr>
        <p:spPr>
          <a:xfrm flipH="1">
            <a:off x="11082147" y="1083772"/>
            <a:ext cx="576795" cy="0"/>
          </a:xfrm>
          <a:prstGeom prst="line">
            <a:avLst/>
          </a:prstGeom>
          <a:ln w="25400">
            <a:solidFill>
              <a:srgbClr val="E2241A"/>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B4B25E0-9AD3-5E1A-5F5C-E202E4620AE5}"/>
              </a:ext>
            </a:extLst>
          </p:cNvPr>
          <p:cNvCxnSpPr>
            <a:cxnSpLocks/>
          </p:cNvCxnSpPr>
          <p:nvPr userDrawn="1"/>
        </p:nvCxnSpPr>
        <p:spPr>
          <a:xfrm flipH="1">
            <a:off x="6030589" y="1083772"/>
            <a:ext cx="4384551" cy="0"/>
          </a:xfrm>
          <a:prstGeom prst="line">
            <a:avLst/>
          </a:prstGeom>
          <a:ln w="25400">
            <a:solidFill>
              <a:srgbClr val="E2241A"/>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3609D81-CA66-A905-4276-F512A07B6F8C}"/>
              </a:ext>
            </a:extLst>
          </p:cNvPr>
          <p:cNvCxnSpPr>
            <a:cxnSpLocks/>
          </p:cNvCxnSpPr>
          <p:nvPr userDrawn="1"/>
        </p:nvCxnSpPr>
        <p:spPr>
          <a:xfrm flipH="1">
            <a:off x="10415139" y="1083772"/>
            <a:ext cx="694341" cy="0"/>
          </a:xfrm>
          <a:prstGeom prst="line">
            <a:avLst/>
          </a:prstGeom>
          <a:ln w="25400">
            <a:solidFill>
              <a:srgbClr val="E2241A"/>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396991"/>
      </p:ext>
    </p:extLst>
  </p:cSld>
  <p:clrMap bg1="lt1" tx1="dk1" bg2="lt2" tx2="dk2" accent1="accent1" accent2="accent2" accent3="accent3" accent4="accent4" accent5="accent5" accent6="accent6" hlink="hlink" folHlink="folHlink"/>
  <p:sldLayoutIdLst>
    <p:sldLayoutId id="2147485202" r:id="rId1"/>
    <p:sldLayoutId id="2147485203" r:id="rId2"/>
    <p:sldLayoutId id="2147485204" r:id="rId3"/>
    <p:sldLayoutId id="2147485205" r:id="rId4"/>
    <p:sldLayoutId id="2147485206" r:id="rId5"/>
    <p:sldLayoutId id="2147485207" r:id="rId6"/>
    <p:sldLayoutId id="2147485208" r:id="rId7"/>
    <p:sldLayoutId id="2147485209" r:id="rId8"/>
    <p:sldLayoutId id="2147485210" r:id="rId9"/>
    <p:sldLayoutId id="2147485211" r:id="rId10"/>
    <p:sldLayoutId id="2147485212" r:id="rId11"/>
    <p:sldLayoutId id="2147485213" r:id="rId12"/>
    <p:sldLayoutId id="2147485214" r:id="rId13"/>
    <p:sldLayoutId id="2147485215" r:id="rId14"/>
    <p:sldLayoutId id="2147485216" r:id="rId15"/>
    <p:sldLayoutId id="2147485217" r:id="rId16"/>
    <p:sldLayoutId id="2147485218" r:id="rId17"/>
    <p:sldLayoutId id="2147485219" r:id="rId18"/>
    <p:sldLayoutId id="2147485220" r:id="rId19"/>
    <p:sldLayoutId id="2147485221" r:id="rId20"/>
    <p:sldLayoutId id="2147485222" r:id="rId21"/>
    <p:sldLayoutId id="2147485223" r:id="rId22"/>
    <p:sldLayoutId id="2147485224" r:id="rId23"/>
    <p:sldLayoutId id="2147485225" r:id="rId24"/>
    <p:sldLayoutId id="2147485226" r:id="rId25"/>
    <p:sldLayoutId id="2147485227" r:id="rId26"/>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hf hdr="0" ftr="0" dt="0"/>
  <p:txStyles>
    <p:titleStyle>
      <a:lvl1pPr algn="l" defTabSz="914377" rtl="0" eaLnBrk="1" latinLnBrk="0" hangingPunct="1">
        <a:lnSpc>
          <a:spcPct val="100000"/>
        </a:lnSpc>
        <a:spcBef>
          <a:spcPct val="0"/>
        </a:spcBef>
        <a:buNone/>
        <a:defRPr sz="3733" b="1" kern="1200">
          <a:solidFill>
            <a:schemeClr val="accent6"/>
          </a:solidFill>
          <a:latin typeface="+mj-lt"/>
          <a:ea typeface="+mj-ea"/>
          <a:cs typeface="Arial" pitchFamily="34" charset="0"/>
        </a:defRPr>
      </a:lvl1pPr>
    </p:titleStyle>
    <p:bodyStyle>
      <a:lvl1pPr marL="0" indent="0" algn="l" defTabSz="914377" rtl="0" eaLnBrk="1" latinLnBrk="0" hangingPunct="1">
        <a:lnSpc>
          <a:spcPct val="100000"/>
        </a:lnSpc>
        <a:spcBef>
          <a:spcPts val="0"/>
        </a:spcBef>
        <a:spcAft>
          <a:spcPts val="800"/>
        </a:spcAft>
        <a:buFont typeface="Arial" pitchFamily="34" charset="0"/>
        <a:buNone/>
        <a:defRPr sz="2400" b="1" kern="1200">
          <a:solidFill>
            <a:schemeClr val="tx1">
              <a:lumMod val="50000"/>
            </a:schemeClr>
          </a:solidFill>
          <a:latin typeface="+mj-lt"/>
          <a:ea typeface="+mn-ea"/>
          <a:cs typeface="Times New Roman" pitchFamily="18" charset="0"/>
        </a:defRPr>
      </a:lvl1pPr>
      <a:lvl2pPr marL="173034" indent="-173034" algn="l" defTabSz="914377" rtl="0" eaLnBrk="1" latinLnBrk="0" hangingPunct="1">
        <a:lnSpc>
          <a:spcPct val="100000"/>
        </a:lnSpc>
        <a:spcBef>
          <a:spcPts val="0"/>
        </a:spcBef>
        <a:spcAft>
          <a:spcPts val="800"/>
        </a:spcAft>
        <a:buFont typeface="Arial" pitchFamily="34" charset="0"/>
        <a:buChar char="•"/>
        <a:defRPr sz="2133" kern="1200">
          <a:solidFill>
            <a:schemeClr val="tx1">
              <a:lumMod val="50000"/>
            </a:schemeClr>
          </a:solidFill>
          <a:latin typeface="+mj-lt"/>
          <a:ea typeface="+mn-ea"/>
          <a:cs typeface="Times New Roman" pitchFamily="18" charset="0"/>
        </a:defRPr>
      </a:lvl2pPr>
      <a:lvl3pPr marL="344479" indent="-173034" algn="l" defTabSz="914377" rtl="0" eaLnBrk="1" latinLnBrk="0" hangingPunct="1">
        <a:lnSpc>
          <a:spcPct val="100000"/>
        </a:lnSpc>
        <a:spcBef>
          <a:spcPts val="0"/>
        </a:spcBef>
        <a:spcAft>
          <a:spcPts val="800"/>
        </a:spcAft>
        <a:buFont typeface="Arial" pitchFamily="34" charset="0"/>
        <a:buChar char="•"/>
        <a:defRPr sz="2133" kern="1200">
          <a:solidFill>
            <a:schemeClr val="tx1">
              <a:lumMod val="50000"/>
            </a:schemeClr>
          </a:solidFill>
          <a:latin typeface="+mj-lt"/>
          <a:ea typeface="+mn-ea"/>
          <a:cs typeface="Times New Roman" pitchFamily="18" charset="0"/>
        </a:defRPr>
      </a:lvl3pPr>
      <a:lvl4pPr marL="517512" indent="-173034" algn="l" defTabSz="914377" rtl="0" eaLnBrk="1" latinLnBrk="0" hangingPunct="1">
        <a:lnSpc>
          <a:spcPct val="100000"/>
        </a:lnSpc>
        <a:spcBef>
          <a:spcPts val="0"/>
        </a:spcBef>
        <a:spcAft>
          <a:spcPts val="800"/>
        </a:spcAft>
        <a:buFont typeface="Arial" pitchFamily="34" charset="0"/>
        <a:buChar char="•"/>
        <a:defRPr sz="2133" kern="1200">
          <a:solidFill>
            <a:schemeClr val="tx1">
              <a:lumMod val="50000"/>
            </a:schemeClr>
          </a:solidFill>
          <a:latin typeface="+mj-lt"/>
          <a:ea typeface="+mn-ea"/>
          <a:cs typeface="Times New Roman" pitchFamily="18" charset="0"/>
        </a:defRPr>
      </a:lvl4pPr>
      <a:lvl5pPr marL="2057349" indent="-228594" algn="l" defTabSz="914377" rtl="0" eaLnBrk="1" latinLnBrk="0" hangingPunct="1">
        <a:spcBef>
          <a:spcPct val="20000"/>
        </a:spcBef>
        <a:buFont typeface="Arial" pitchFamily="34" charset="0"/>
        <a:buChar char="»"/>
        <a:defRPr sz="1800" kern="1200">
          <a:solidFill>
            <a:schemeClr val="bg1"/>
          </a:solidFill>
          <a:latin typeface="Times New Roman" pitchFamily="18" charset="0"/>
          <a:ea typeface="+mn-ea"/>
          <a:cs typeface="Times New Roman" pitchFamily="18"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43">
          <p15:clr>
            <a:srgbClr val="F26B43"/>
          </p15:clr>
        </p15:guide>
        <p15:guide id="4" pos="7336">
          <p15:clr>
            <a:srgbClr val="F26B43"/>
          </p15:clr>
        </p15:guide>
        <p15:guide id="5" orient="horz" pos="208">
          <p15:clr>
            <a:srgbClr val="F26B43"/>
          </p15:clr>
        </p15:guide>
        <p15:guide id="6" orient="horz" pos="953">
          <p15:clr>
            <a:srgbClr val="F26B43"/>
          </p15:clr>
        </p15:guide>
        <p15:guide id="7" orient="horz" pos="112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8640" y="1385797"/>
            <a:ext cx="11094720" cy="4511040"/>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	Fourth level</a:t>
            </a:r>
          </a:p>
        </p:txBody>
      </p:sp>
      <p:cxnSp>
        <p:nvCxnSpPr>
          <p:cNvPr id="16" name="Straight Connector 15"/>
          <p:cNvCxnSpPr/>
          <p:nvPr userDrawn="1"/>
        </p:nvCxnSpPr>
        <p:spPr bwMode="gray">
          <a:xfrm>
            <a:off x="2" y="6704557"/>
            <a:ext cx="361244" cy="0"/>
          </a:xfrm>
          <a:prstGeom prst="line">
            <a:avLst/>
          </a:prstGeom>
          <a:ln w="44450"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bwMode="gray">
          <a:xfrm>
            <a:off x="553147" y="6598843"/>
            <a:ext cx="5967316" cy="215444"/>
          </a:xfrm>
          <a:prstGeom prst="rect">
            <a:avLst/>
          </a:prstGeom>
          <a:noFill/>
        </p:spPr>
        <p:txBody>
          <a:bodyPr wrap="square" lIns="0" tIns="0" rIns="0" bIns="0" rtlCol="0" anchor="ctr" anchorCtr="0">
            <a:spAutoFit/>
          </a:bodyPr>
          <a:lstStyle/>
          <a:p>
            <a:r>
              <a:rPr lang="en-US" sz="1400">
                <a:solidFill>
                  <a:srgbClr val="63666A"/>
                </a:solidFill>
                <a:latin typeface="+mj-lt"/>
                <a:cs typeface="Arial" pitchFamily="34" charset="0"/>
              </a:rPr>
              <a:t>MD Anderson     Department of Lymphoma/Myeloma</a:t>
            </a:r>
          </a:p>
        </p:txBody>
      </p:sp>
      <p:cxnSp>
        <p:nvCxnSpPr>
          <p:cNvPr id="11" name="Straight Connector 10"/>
          <p:cNvCxnSpPr/>
          <p:nvPr userDrawn="1"/>
        </p:nvCxnSpPr>
        <p:spPr bwMode="gray">
          <a:xfrm>
            <a:off x="1755225" y="6596836"/>
            <a:ext cx="0" cy="219456"/>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itle Placeholder 1">
            <a:extLst>
              <a:ext uri="{FF2B5EF4-FFF2-40B4-BE49-F238E27FC236}">
                <a16:creationId xmlns:a16="http://schemas.microsoft.com/office/drawing/2014/main" id="{E6F8707C-CE0E-4424-B427-3ED4AFBBE4C2}"/>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2939410672"/>
      </p:ext>
    </p:extLst>
  </p:cSld>
  <p:clrMap bg1="lt1" tx1="dk1" bg2="lt2" tx2="dk2" accent1="accent1" accent2="accent2" accent3="accent3" accent4="accent4" accent5="accent5" accent6="accent6" hlink="hlink" folHlink="folHlink"/>
  <p:sldLayoutIdLst>
    <p:sldLayoutId id="2147485230" r:id="rId1"/>
    <p:sldLayoutId id="2147485231" r:id="rId2"/>
    <p:sldLayoutId id="2147485232" r:id="rId3"/>
    <p:sldLayoutId id="2147485233" r:id="rId4"/>
    <p:sldLayoutId id="2147485234" r:id="rId5"/>
    <p:sldLayoutId id="2147485235" r:id="rId6"/>
    <p:sldLayoutId id="2147485236" r:id="rId7"/>
    <p:sldLayoutId id="2147485237" r:id="rId8"/>
    <p:sldLayoutId id="2147485238" r:id="rId9"/>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hf hdr="0" dt="0"/>
  <p:txStyles>
    <p:titleStyle>
      <a:lvl1pPr algn="l" defTabSz="914354" rtl="0" eaLnBrk="1" latinLnBrk="0" hangingPunct="1">
        <a:lnSpc>
          <a:spcPct val="100000"/>
        </a:lnSpc>
        <a:spcBef>
          <a:spcPct val="0"/>
        </a:spcBef>
        <a:buNone/>
        <a:defRPr sz="5333" b="1" kern="1200">
          <a:solidFill>
            <a:schemeClr val="tx1"/>
          </a:solidFill>
          <a:latin typeface="+mj-lt"/>
          <a:ea typeface="+mj-ea"/>
          <a:cs typeface="Arial" pitchFamily="34" charset="0"/>
        </a:defRPr>
      </a:lvl1pPr>
    </p:titleStyle>
    <p:bodyStyle>
      <a:lvl1pPr marL="0" indent="0" algn="l" defTabSz="914354" rtl="0" eaLnBrk="1" latinLnBrk="0" hangingPunct="1">
        <a:lnSpc>
          <a:spcPct val="100000"/>
        </a:lnSpc>
        <a:spcBef>
          <a:spcPts val="1867"/>
        </a:spcBef>
        <a:spcAft>
          <a:spcPts val="0"/>
        </a:spcAft>
        <a:buFont typeface="Arial" pitchFamily="34" charset="0"/>
        <a:buNone/>
        <a:defRPr sz="4267" kern="1200">
          <a:solidFill>
            <a:schemeClr val="tx1"/>
          </a:solidFill>
          <a:latin typeface="+mj-lt"/>
          <a:ea typeface="+mn-ea"/>
          <a:cs typeface="Times New Roman" pitchFamily="18" charset="0"/>
        </a:defRPr>
      </a:lvl1pPr>
      <a:lvl2pPr marL="173030" indent="-341358" algn="l" defTabSz="914354" rtl="0" eaLnBrk="1" latinLnBrk="0" hangingPunct="1">
        <a:lnSpc>
          <a:spcPct val="100000"/>
        </a:lnSpc>
        <a:spcBef>
          <a:spcPts val="1067"/>
        </a:spcBef>
        <a:spcAft>
          <a:spcPts val="1067"/>
        </a:spcAft>
        <a:buSzPct val="120000"/>
        <a:buFont typeface="Arial" pitchFamily="34" charset="0"/>
        <a:buChar char="•"/>
        <a:defRPr sz="4267" kern="1200">
          <a:solidFill>
            <a:schemeClr val="tx1"/>
          </a:solidFill>
          <a:latin typeface="+mj-lt"/>
          <a:ea typeface="+mn-ea"/>
          <a:cs typeface="Times New Roman" pitchFamily="18" charset="0"/>
        </a:defRPr>
      </a:lvl2pPr>
      <a:lvl3pPr marL="585187" indent="-292594" algn="l" defTabSz="914354" rtl="0" eaLnBrk="1" latinLnBrk="0" hangingPunct="1">
        <a:lnSpc>
          <a:spcPct val="100000"/>
        </a:lnSpc>
        <a:spcBef>
          <a:spcPts val="1067"/>
        </a:spcBef>
        <a:spcAft>
          <a:spcPts val="1067"/>
        </a:spcAft>
        <a:buSzPct val="120000"/>
        <a:buFont typeface="Arial" panose="020B0604020202020204" pitchFamily="34" charset="0"/>
        <a:buChar char="-"/>
        <a:defRPr sz="3733" kern="1200">
          <a:solidFill>
            <a:schemeClr val="tx1"/>
          </a:solidFill>
          <a:latin typeface="+mj-lt"/>
          <a:ea typeface="+mn-ea"/>
          <a:cs typeface="Times New Roman" pitchFamily="18" charset="0"/>
        </a:defRPr>
      </a:lvl3pPr>
      <a:lvl4pPr marL="834475" indent="-292594" algn="l" defTabSz="914354" rtl="0" eaLnBrk="1" latinLnBrk="0" hangingPunct="1">
        <a:lnSpc>
          <a:spcPct val="100000"/>
        </a:lnSpc>
        <a:spcBef>
          <a:spcPts val="1067"/>
        </a:spcBef>
        <a:spcAft>
          <a:spcPts val="1067"/>
        </a:spcAft>
        <a:buSzPct val="120000"/>
        <a:buFont typeface="Arial" panose="020B0604020202020204" pitchFamily="34" charset="0"/>
        <a:buChar char="•"/>
        <a:defRPr sz="3733" kern="1200">
          <a:solidFill>
            <a:schemeClr val="tx1"/>
          </a:solidFill>
          <a:latin typeface="+mj-lt"/>
          <a:ea typeface="+mn-ea"/>
          <a:cs typeface="Times New Roman" pitchFamily="18" charset="0"/>
        </a:defRPr>
      </a:lvl4pPr>
      <a:lvl5pPr marL="2057298" indent="-228589" algn="l" defTabSz="914354" rtl="0" eaLnBrk="1" latinLnBrk="0" hangingPunct="1">
        <a:spcBef>
          <a:spcPct val="20000"/>
        </a:spcBef>
        <a:buFont typeface="Arial" pitchFamily="34" charset="0"/>
        <a:buChar char="»"/>
        <a:defRPr sz="1800" kern="1200">
          <a:solidFill>
            <a:schemeClr val="bg1"/>
          </a:solidFill>
          <a:latin typeface="Times New Roman" pitchFamily="18" charset="0"/>
          <a:ea typeface="+mn-ea"/>
          <a:cs typeface="Times New Roman" pitchFamily="18"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screen">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233160399"/>
      </p:ext>
    </p:extLst>
  </p:cSld>
  <p:clrMap bg1="lt1" tx1="dk1" bg2="lt2" tx2="dk2" accent1="accent1" accent2="accent2" accent3="accent3" accent4="accent4" accent5="accent5" accent6="accent6" hlink="hlink" folHlink="folHlink"/>
  <p:sldLayoutIdLst>
    <p:sldLayoutId id="2147485300" r:id="rId1"/>
    <p:sldLayoutId id="2147485301" r:id="rId2"/>
    <p:sldLayoutId id="2147485302" r:id="rId3"/>
    <p:sldLayoutId id="2147485303" r:id="rId4"/>
    <p:sldLayoutId id="2147485304" r:id="rId5"/>
    <p:sldLayoutId id="2147485305" r:id="rId6"/>
    <p:sldLayoutId id="2147485306" r:id="rId7"/>
    <p:sldLayoutId id="2147485307" r:id="rId8"/>
    <p:sldLayoutId id="2147485308" r:id="rId9"/>
    <p:sldLayoutId id="2147485309" r:id="rId10"/>
    <p:sldLayoutId id="2147485310" r:id="rId11"/>
    <p:sldLayoutId id="2147485311" r:id="rId12"/>
    <p:sldLayoutId id="2147485312" r:id="rId13"/>
    <p:sldLayoutId id="2147485313" r:id="rId14"/>
    <p:sldLayoutId id="2147485314" r:id="rId15"/>
    <p:sldLayoutId id="2147485315" r:id="rId16"/>
    <p:sldLayoutId id="2147485316" r:id="rId17"/>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6" name="Picture 5" descr="A close up of a sign&#10;&#10;Description automatically generated">
            <a:extLst>
              <a:ext uri="{FF2B5EF4-FFF2-40B4-BE49-F238E27FC236}">
                <a16:creationId xmlns:a16="http://schemas.microsoft.com/office/drawing/2014/main" id="{EF6EF916-92D7-B547-B155-482438CDB634}"/>
              </a:ext>
            </a:extLst>
          </p:cNvPr>
          <p:cNvPicPr>
            <a:picLocks noChangeAspect="1"/>
          </p:cNvPicPr>
          <p:nvPr userDrawn="1"/>
        </p:nvPicPr>
        <p:blipFill>
          <a:blip r:embed="rId27" cstate="screen">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208880190"/>
      </p:ext>
    </p:extLst>
  </p:cSld>
  <p:clrMap bg1="lt1" tx1="dk1" bg2="lt2" tx2="dk2" accent1="accent1" accent2="accent2" accent3="accent3" accent4="accent4" accent5="accent5" accent6="accent6" hlink="hlink" folHlink="folHlink"/>
  <p:sldLayoutIdLst>
    <p:sldLayoutId id="2147485318" r:id="rId1"/>
    <p:sldLayoutId id="2147485319" r:id="rId2"/>
    <p:sldLayoutId id="2147485320" r:id="rId3"/>
    <p:sldLayoutId id="2147485321" r:id="rId4"/>
    <p:sldLayoutId id="2147485322" r:id="rId5"/>
    <p:sldLayoutId id="2147485323" r:id="rId6"/>
    <p:sldLayoutId id="2147485324" r:id="rId7"/>
    <p:sldLayoutId id="2147485325" r:id="rId8"/>
    <p:sldLayoutId id="2147485326" r:id="rId9"/>
    <p:sldLayoutId id="2147485327" r:id="rId10"/>
    <p:sldLayoutId id="2147485328" r:id="rId11"/>
    <p:sldLayoutId id="2147485329" r:id="rId12"/>
    <p:sldLayoutId id="2147485330" r:id="rId13"/>
    <p:sldLayoutId id="2147485331" r:id="rId14"/>
    <p:sldLayoutId id="2147485332" r:id="rId15"/>
    <p:sldLayoutId id="2147485333" r:id="rId16"/>
    <p:sldLayoutId id="2147485334" r:id="rId17"/>
    <p:sldLayoutId id="2147485335" r:id="rId18"/>
    <p:sldLayoutId id="2147485336" r:id="rId19"/>
    <p:sldLayoutId id="2147485337" r:id="rId20"/>
    <p:sldLayoutId id="2147485338" r:id="rId21"/>
    <p:sldLayoutId id="2147485339" r:id="rId22"/>
    <p:sldLayoutId id="2147485340" r:id="rId23"/>
    <p:sldLayoutId id="2147485341" r:id="rId24"/>
    <p:sldLayoutId id="2147485342" r:id="rId2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B60C43DA-1A5C-A446-A959-2598C0B24E77}"/>
              </a:ext>
            </a:extLst>
          </p:cNvPr>
          <p:cNvSpPr>
            <a:spLocks noGrp="1" noChangeArrowheads="1"/>
          </p:cNvSpPr>
          <p:nvPr>
            <p:ph type="body" idx="1"/>
          </p:nvPr>
        </p:nvSpPr>
        <p:spPr bwMode="auto">
          <a:xfrm>
            <a:off x="607997" y="1114750"/>
            <a:ext cx="11071946" cy="172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7648" rIns="0" bIns="97648" numCol="1" anchor="t" anchorCtr="0" compatLnSpc="1">
            <a:prstTxWarp prst="textNoShape">
              <a:avLst/>
            </a:prstTxWarp>
            <a:spAutoFit/>
          </a:bodyPr>
          <a:lstStyle/>
          <a:p>
            <a:pPr lvl="0"/>
            <a:r>
              <a:rPr lang="en-US" altLang="en-US" dirty="0"/>
              <a:t>Level 1</a:t>
            </a:r>
          </a:p>
          <a:p>
            <a:pPr lvl="1"/>
            <a:r>
              <a:rPr lang="en-US" altLang="en-US" dirty="0"/>
              <a:t>Level two</a:t>
            </a:r>
          </a:p>
          <a:p>
            <a:pPr lvl="2"/>
            <a:r>
              <a:rPr lang="en-US" altLang="en-US" dirty="0"/>
              <a:t>Level three</a:t>
            </a:r>
          </a:p>
          <a:p>
            <a:pPr lvl="3"/>
            <a:r>
              <a:rPr lang="en-US" altLang="en-US" dirty="0"/>
              <a:t>Level four</a:t>
            </a:r>
          </a:p>
          <a:p>
            <a:pPr lvl="4"/>
            <a:r>
              <a:rPr lang="en-US" altLang="en-US" dirty="0"/>
              <a:t>Level five</a:t>
            </a:r>
          </a:p>
        </p:txBody>
      </p:sp>
      <p:sp>
        <p:nvSpPr>
          <p:cNvPr id="2" name="Rectangle 6">
            <a:extLst>
              <a:ext uri="{FF2B5EF4-FFF2-40B4-BE49-F238E27FC236}">
                <a16:creationId xmlns:a16="http://schemas.microsoft.com/office/drawing/2014/main" id="{425B6A2B-1598-5242-AF8F-0A570BD4E3F5}"/>
              </a:ext>
            </a:extLst>
          </p:cNvPr>
          <p:cNvSpPr>
            <a:spLocks noGrp="1" noChangeArrowheads="1"/>
          </p:cNvSpPr>
          <p:nvPr>
            <p:ph type="title"/>
          </p:nvPr>
        </p:nvSpPr>
        <p:spPr bwMode="auto">
          <a:xfrm>
            <a:off x="605368" y="476872"/>
            <a:ext cx="110745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dirty="0"/>
              <a:t>Click to edit Master title style</a:t>
            </a:r>
          </a:p>
        </p:txBody>
      </p:sp>
      <p:sp>
        <p:nvSpPr>
          <p:cNvPr id="1032" name="Rectangle 8">
            <a:extLst>
              <a:ext uri="{FF2B5EF4-FFF2-40B4-BE49-F238E27FC236}">
                <a16:creationId xmlns:a16="http://schemas.microsoft.com/office/drawing/2014/main" id="{26F14E00-C21C-8644-9056-518E0CF27DF9}"/>
              </a:ext>
            </a:extLst>
          </p:cNvPr>
          <p:cNvSpPr>
            <a:spLocks noChangeArrowheads="1"/>
          </p:cNvSpPr>
          <p:nvPr/>
        </p:nvSpPr>
        <p:spPr bwMode="auto">
          <a:xfrm>
            <a:off x="3689351" y="6564313"/>
            <a:ext cx="3350683"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7648" tIns="48825" rIns="97648" bIns="48825">
            <a:spAutoFit/>
          </a:bodyPr>
          <a:lstStyle>
            <a:lvl1pPr defTabSz="969963">
              <a:defRPr>
                <a:solidFill>
                  <a:schemeClr val="tx1"/>
                </a:solidFill>
                <a:latin typeface="Arial" panose="020B0604020202020204" pitchFamily="34" charset="0"/>
              </a:defRPr>
            </a:lvl1pPr>
            <a:lvl2pPr marL="484188" defTabSz="969963">
              <a:defRPr>
                <a:solidFill>
                  <a:schemeClr val="tx1"/>
                </a:solidFill>
                <a:latin typeface="Arial" panose="020B0604020202020204" pitchFamily="34" charset="0"/>
              </a:defRPr>
            </a:lvl2pPr>
            <a:lvl3pPr marL="969963" defTabSz="969963">
              <a:defRPr>
                <a:solidFill>
                  <a:schemeClr val="tx1"/>
                </a:solidFill>
                <a:latin typeface="Arial" panose="020B0604020202020204" pitchFamily="34" charset="0"/>
              </a:defRPr>
            </a:lvl3pPr>
            <a:lvl4pPr marL="1454150" defTabSz="969963">
              <a:defRPr>
                <a:solidFill>
                  <a:schemeClr val="tx1"/>
                </a:solidFill>
                <a:latin typeface="Arial" panose="020B0604020202020204" pitchFamily="34" charset="0"/>
              </a:defRPr>
            </a:lvl4pPr>
            <a:lvl5pPr marL="1939925" defTabSz="969963">
              <a:defRPr>
                <a:solidFill>
                  <a:schemeClr val="tx1"/>
                </a:solidFill>
                <a:latin typeface="Arial" panose="020B0604020202020204" pitchFamily="34" charset="0"/>
              </a:defRPr>
            </a:lvl5pPr>
            <a:lvl6pPr marL="2397125" defTabSz="969963" fontAlgn="base">
              <a:spcBef>
                <a:spcPct val="0"/>
              </a:spcBef>
              <a:spcAft>
                <a:spcPct val="0"/>
              </a:spcAft>
              <a:defRPr>
                <a:solidFill>
                  <a:schemeClr val="tx1"/>
                </a:solidFill>
                <a:latin typeface="Arial" panose="020B0604020202020204" pitchFamily="34" charset="0"/>
              </a:defRPr>
            </a:lvl6pPr>
            <a:lvl7pPr marL="2854325" defTabSz="969963" fontAlgn="base">
              <a:spcBef>
                <a:spcPct val="0"/>
              </a:spcBef>
              <a:spcAft>
                <a:spcPct val="0"/>
              </a:spcAft>
              <a:defRPr>
                <a:solidFill>
                  <a:schemeClr val="tx1"/>
                </a:solidFill>
                <a:latin typeface="Arial" panose="020B0604020202020204" pitchFamily="34" charset="0"/>
              </a:defRPr>
            </a:lvl7pPr>
            <a:lvl8pPr marL="3311525" defTabSz="969963" fontAlgn="base">
              <a:spcBef>
                <a:spcPct val="0"/>
              </a:spcBef>
              <a:spcAft>
                <a:spcPct val="0"/>
              </a:spcAft>
              <a:defRPr>
                <a:solidFill>
                  <a:schemeClr val="tx1"/>
                </a:solidFill>
                <a:latin typeface="Arial" panose="020B0604020202020204" pitchFamily="34" charset="0"/>
              </a:defRPr>
            </a:lvl8pPr>
            <a:lvl9pPr marL="3768725" defTabSz="969963" fontAlgn="base">
              <a:spcBef>
                <a:spcPct val="0"/>
              </a:spcBef>
              <a:spcAft>
                <a:spcPct val="0"/>
              </a:spcAft>
              <a:defRPr>
                <a:solidFill>
                  <a:schemeClr val="tx1"/>
                </a:solidFill>
                <a:latin typeface="Arial" panose="020B0604020202020204" pitchFamily="34" charset="0"/>
              </a:defRPr>
            </a:lvl9pPr>
          </a:lstStyle>
          <a:p>
            <a:pPr algn="ctr">
              <a:spcBef>
                <a:spcPct val="50000"/>
              </a:spcBef>
              <a:defRPr/>
            </a:pPr>
            <a:endParaRPr lang="en-US" altLang="en-US" sz="1900"/>
          </a:p>
        </p:txBody>
      </p:sp>
      <p:sp>
        <p:nvSpPr>
          <p:cNvPr id="46" name="Rectangle 45">
            <a:extLst>
              <a:ext uri="{FF2B5EF4-FFF2-40B4-BE49-F238E27FC236}">
                <a16:creationId xmlns:a16="http://schemas.microsoft.com/office/drawing/2014/main" id="{54EFA743-63F0-4B47-A850-8785F92E96BE}"/>
              </a:ext>
            </a:extLst>
          </p:cNvPr>
          <p:cNvSpPr/>
          <p:nvPr userDrawn="1"/>
        </p:nvSpPr>
        <p:spPr bwMode="auto">
          <a:xfrm>
            <a:off x="4272324" y="6073135"/>
            <a:ext cx="7919676" cy="18757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panose="020B0604020202020204" pitchFamily="34" charset="0"/>
            </a:endParaRPr>
          </a:p>
        </p:txBody>
      </p:sp>
      <p:sp>
        <p:nvSpPr>
          <p:cNvPr id="47" name="Rectangle 46">
            <a:extLst>
              <a:ext uri="{FF2B5EF4-FFF2-40B4-BE49-F238E27FC236}">
                <a16:creationId xmlns:a16="http://schemas.microsoft.com/office/drawing/2014/main" id="{C7E024AA-066E-4A4F-81B6-327E570F3A29}"/>
              </a:ext>
            </a:extLst>
          </p:cNvPr>
          <p:cNvSpPr/>
          <p:nvPr userDrawn="1"/>
        </p:nvSpPr>
        <p:spPr bwMode="auto">
          <a:xfrm>
            <a:off x="3626865" y="6073135"/>
            <a:ext cx="589120" cy="18757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48" name="Rectangle 47">
            <a:extLst>
              <a:ext uri="{FF2B5EF4-FFF2-40B4-BE49-F238E27FC236}">
                <a16:creationId xmlns:a16="http://schemas.microsoft.com/office/drawing/2014/main" id="{DFBC9060-1F5C-B745-BC70-10DC006B7B24}"/>
              </a:ext>
            </a:extLst>
          </p:cNvPr>
          <p:cNvSpPr/>
          <p:nvPr userDrawn="1"/>
        </p:nvSpPr>
        <p:spPr bwMode="auto">
          <a:xfrm>
            <a:off x="2120793" y="6073135"/>
            <a:ext cx="1449733" cy="187570"/>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sp>
        <p:nvSpPr>
          <p:cNvPr id="49" name="Rectangle 48">
            <a:extLst>
              <a:ext uri="{FF2B5EF4-FFF2-40B4-BE49-F238E27FC236}">
                <a16:creationId xmlns:a16="http://schemas.microsoft.com/office/drawing/2014/main" id="{AF40AAF1-9FC3-A148-A6CA-B55E87F31084}"/>
              </a:ext>
            </a:extLst>
          </p:cNvPr>
          <p:cNvSpPr/>
          <p:nvPr userDrawn="1"/>
        </p:nvSpPr>
        <p:spPr bwMode="auto">
          <a:xfrm>
            <a:off x="605367" y="6073135"/>
            <a:ext cx="1459087" cy="18757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2"/>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4DF1E222-1CF9-494E-BF97-A196FF2A6BAA}"/>
              </a:ext>
            </a:extLst>
          </p:cNvPr>
          <p:cNvPicPr>
            <a:picLocks noChangeAspect="1"/>
          </p:cNvPicPr>
          <p:nvPr userDrawn="1"/>
        </p:nvPicPr>
        <p:blipFill>
          <a:blip r:embed="rId14">
            <a:extLst>
              <a:ext uri="{28A0092B-C50C-407E-A947-70E740481C1C}">
                <a14:useLocalDpi xmlns:a14="http://schemas.microsoft.com/office/drawing/2010/main" val="0"/>
              </a:ext>
            </a:extLst>
          </a:blip>
          <a:srcRect t="-1" r="-42045" b="-52958"/>
          <a:stretch>
            <a:fillRect/>
          </a:stretch>
        </p:blipFill>
        <p:spPr>
          <a:xfrm>
            <a:off x="9489756" y="6275261"/>
            <a:ext cx="2702244" cy="595720"/>
          </a:xfrm>
          <a:prstGeom prst="rect">
            <a:avLst/>
          </a:prstGeom>
        </p:spPr>
      </p:pic>
    </p:spTree>
    <p:extLst>
      <p:ext uri="{BB962C8B-B14F-4D97-AF65-F5344CB8AC3E}">
        <p14:creationId xmlns:p14="http://schemas.microsoft.com/office/powerpoint/2010/main" val="368229605"/>
      </p:ext>
    </p:extLst>
  </p:cSld>
  <p:clrMap bg1="lt1" tx1="dk1" bg2="lt2" tx2="dk2" accent1="accent1" accent2="accent2" accent3="accent3" accent4="accent4" accent5="accent5" accent6="accent6" hlink="hlink" folHlink="folHlink"/>
  <p:sldLayoutIdLst>
    <p:sldLayoutId id="2147485433" r:id="rId1"/>
    <p:sldLayoutId id="2147485434" r:id="rId2"/>
    <p:sldLayoutId id="2147485435" r:id="rId3"/>
    <p:sldLayoutId id="2147485436" r:id="rId4"/>
    <p:sldLayoutId id="2147485437" r:id="rId5"/>
    <p:sldLayoutId id="2147485438" r:id="rId6"/>
    <p:sldLayoutId id="2147485439" r:id="rId7"/>
    <p:sldLayoutId id="2147485440" r:id="rId8"/>
    <p:sldLayoutId id="2147485442" r:id="rId9"/>
    <p:sldLayoutId id="2147485443" r:id="rId10"/>
    <p:sldLayoutId id="2147485444" r:id="rId11"/>
    <p:sldLayoutId id="2147485445" r:id="rId12"/>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69963" rtl="0" eaLnBrk="0" fontAlgn="base" hangingPunct="0">
        <a:spcBef>
          <a:spcPct val="0"/>
        </a:spcBef>
        <a:spcAft>
          <a:spcPct val="0"/>
        </a:spcAft>
        <a:defRPr sz="3000" b="0" i="0" kern="1200">
          <a:solidFill>
            <a:schemeClr val="tx1"/>
          </a:solidFill>
          <a:latin typeface="Arial" panose="020B0604020202020204" pitchFamily="34" charset="0"/>
          <a:ea typeface="+mj-ea"/>
          <a:cs typeface="Arial" panose="020B0604020202020204" pitchFamily="34" charset="0"/>
        </a:defRPr>
      </a:lvl1pPr>
      <a:lvl2pPr algn="l" defTabSz="969963" rtl="0" eaLnBrk="0" fontAlgn="base" hangingPunct="0">
        <a:spcBef>
          <a:spcPct val="0"/>
        </a:spcBef>
        <a:spcAft>
          <a:spcPct val="0"/>
        </a:spcAft>
        <a:defRPr sz="3200" b="1">
          <a:solidFill>
            <a:srgbClr val="AA2B3E"/>
          </a:solidFill>
          <a:latin typeface="Arial" panose="020B0604020202020204" pitchFamily="34" charset="0"/>
        </a:defRPr>
      </a:lvl2pPr>
      <a:lvl3pPr algn="l" defTabSz="969963" rtl="0" eaLnBrk="0" fontAlgn="base" hangingPunct="0">
        <a:spcBef>
          <a:spcPct val="0"/>
        </a:spcBef>
        <a:spcAft>
          <a:spcPct val="0"/>
        </a:spcAft>
        <a:defRPr sz="3200" b="1">
          <a:solidFill>
            <a:srgbClr val="AA2B3E"/>
          </a:solidFill>
          <a:latin typeface="Arial" panose="020B0604020202020204" pitchFamily="34" charset="0"/>
        </a:defRPr>
      </a:lvl3pPr>
      <a:lvl4pPr algn="l" defTabSz="969963" rtl="0" eaLnBrk="0" fontAlgn="base" hangingPunct="0">
        <a:spcBef>
          <a:spcPct val="0"/>
        </a:spcBef>
        <a:spcAft>
          <a:spcPct val="0"/>
        </a:spcAft>
        <a:defRPr sz="3200" b="1">
          <a:solidFill>
            <a:srgbClr val="AA2B3E"/>
          </a:solidFill>
          <a:latin typeface="Arial" panose="020B0604020202020204" pitchFamily="34" charset="0"/>
        </a:defRPr>
      </a:lvl4pPr>
      <a:lvl5pPr algn="l" defTabSz="969963" rtl="0" eaLnBrk="0" fontAlgn="base" hangingPunct="0">
        <a:spcBef>
          <a:spcPct val="0"/>
        </a:spcBef>
        <a:spcAft>
          <a:spcPct val="0"/>
        </a:spcAft>
        <a:defRPr sz="3200" b="1">
          <a:solidFill>
            <a:srgbClr val="AA2B3E"/>
          </a:solidFill>
          <a:latin typeface="Arial" panose="020B0604020202020204" pitchFamily="34" charset="0"/>
        </a:defRPr>
      </a:lvl5pPr>
      <a:lvl6pPr marL="457200" algn="l" defTabSz="969963" rtl="0" eaLnBrk="0" fontAlgn="base" hangingPunct="0">
        <a:spcBef>
          <a:spcPct val="0"/>
        </a:spcBef>
        <a:spcAft>
          <a:spcPct val="0"/>
        </a:spcAft>
        <a:defRPr sz="3200" b="1">
          <a:solidFill>
            <a:srgbClr val="AA2B3E"/>
          </a:solidFill>
          <a:latin typeface="Arial" panose="020B0604020202020204" pitchFamily="34" charset="0"/>
        </a:defRPr>
      </a:lvl6pPr>
      <a:lvl7pPr marL="914400" algn="l" defTabSz="969963" rtl="0" eaLnBrk="0" fontAlgn="base" hangingPunct="0">
        <a:spcBef>
          <a:spcPct val="0"/>
        </a:spcBef>
        <a:spcAft>
          <a:spcPct val="0"/>
        </a:spcAft>
        <a:defRPr sz="3200" b="1">
          <a:solidFill>
            <a:srgbClr val="AA2B3E"/>
          </a:solidFill>
          <a:latin typeface="Arial" panose="020B0604020202020204" pitchFamily="34" charset="0"/>
        </a:defRPr>
      </a:lvl7pPr>
      <a:lvl8pPr marL="1371600" algn="l" defTabSz="969963" rtl="0" eaLnBrk="0" fontAlgn="base" hangingPunct="0">
        <a:spcBef>
          <a:spcPct val="0"/>
        </a:spcBef>
        <a:spcAft>
          <a:spcPct val="0"/>
        </a:spcAft>
        <a:defRPr sz="3200" b="1">
          <a:solidFill>
            <a:srgbClr val="AA2B3E"/>
          </a:solidFill>
          <a:latin typeface="Arial" panose="020B0604020202020204" pitchFamily="34" charset="0"/>
        </a:defRPr>
      </a:lvl8pPr>
      <a:lvl9pPr marL="1828800" algn="l" defTabSz="969963" rtl="0" eaLnBrk="0" fontAlgn="base" hangingPunct="0">
        <a:spcBef>
          <a:spcPct val="0"/>
        </a:spcBef>
        <a:spcAft>
          <a:spcPct val="0"/>
        </a:spcAft>
        <a:defRPr sz="3200" b="1">
          <a:solidFill>
            <a:srgbClr val="AA2B3E"/>
          </a:solidFill>
          <a:latin typeface="Arial" panose="020B0604020202020204" pitchFamily="34" charset="0"/>
        </a:defRPr>
      </a:lvl9pPr>
    </p:titleStyle>
    <p:bodyStyle>
      <a:lvl1pPr marL="242888" indent="-242888" algn="l" defTabSz="901700" rtl="0" eaLnBrk="0" fontAlgn="base" hangingPunct="0">
        <a:spcBef>
          <a:spcPts val="400"/>
        </a:spcBef>
        <a:spcAft>
          <a:spcPts val="200"/>
        </a:spcAft>
        <a:buClr>
          <a:schemeClr val="tx2"/>
        </a:buClr>
        <a:buSzPct val="120000"/>
        <a:buFont typeface="Lucida Grande" panose="020B0600040502020204" pitchFamily="34" charset="0"/>
        <a:buChar char="‣"/>
        <a:defRPr sz="2000" b="0" kern="1200">
          <a:solidFill>
            <a:schemeClr val="tx1"/>
          </a:solidFill>
          <a:latin typeface="+mn-lt"/>
          <a:ea typeface="+mn-ea"/>
          <a:cs typeface="+mn-cs"/>
        </a:defRPr>
      </a:lvl1pPr>
      <a:lvl2pPr marL="660400" indent="-303213" algn="l" defTabSz="901700" rtl="0" eaLnBrk="0" fontAlgn="base" hangingPunct="0">
        <a:spcBef>
          <a:spcPts val="200"/>
        </a:spcBef>
        <a:spcAft>
          <a:spcPts val="200"/>
        </a:spcAft>
        <a:buClr>
          <a:schemeClr val="tx1"/>
        </a:buClr>
        <a:buSzPct val="110000"/>
        <a:buFont typeface="Arial" panose="020B0604020202020204" pitchFamily="34" charset="0"/>
        <a:buChar char="•"/>
        <a:defRPr kern="1200">
          <a:solidFill>
            <a:schemeClr val="bg1">
              <a:lumMod val="50000"/>
            </a:schemeClr>
          </a:solidFill>
          <a:latin typeface="+mn-lt"/>
          <a:ea typeface="+mn-ea"/>
          <a:cs typeface="+mn-cs"/>
        </a:defRPr>
      </a:lvl2pPr>
      <a:lvl3pPr marL="1077913" indent="-303213" algn="l" defTabSz="901700" rtl="0" eaLnBrk="0" fontAlgn="base" hangingPunct="0">
        <a:spcBef>
          <a:spcPts val="200"/>
        </a:spcBef>
        <a:spcAft>
          <a:spcPts val="200"/>
        </a:spcAft>
        <a:buClr>
          <a:schemeClr val="accent1"/>
        </a:buClr>
        <a:buFont typeface="Arial" panose="020B0604020202020204" pitchFamily="34" charset="0"/>
        <a:buChar char="–"/>
        <a:defRPr sz="1600" b="0" kern="1200">
          <a:solidFill>
            <a:schemeClr val="bg1">
              <a:lumMod val="50000"/>
            </a:schemeClr>
          </a:solidFill>
          <a:latin typeface="+mn-lt"/>
          <a:ea typeface="+mn-ea"/>
          <a:cs typeface="+mn-cs"/>
        </a:defRPr>
      </a:lvl3pPr>
      <a:lvl4pPr marL="1438275" indent="-246063" algn="l" defTabSz="901700" rtl="0" eaLnBrk="0" fontAlgn="base" hangingPunct="0">
        <a:spcBef>
          <a:spcPts val="200"/>
        </a:spcBef>
        <a:spcAft>
          <a:spcPts val="200"/>
        </a:spcAft>
        <a:buClr>
          <a:schemeClr val="tx2"/>
        </a:buClr>
        <a:buFont typeface="Arial" panose="020B0604020202020204" pitchFamily="34" charset="0"/>
        <a:buChar char="•"/>
        <a:defRPr sz="1600" kern="1200">
          <a:solidFill>
            <a:schemeClr val="bg1">
              <a:lumMod val="50000"/>
            </a:schemeClr>
          </a:solidFill>
          <a:latin typeface="+mn-lt"/>
          <a:ea typeface="+mn-ea"/>
          <a:cs typeface="+mn-cs"/>
        </a:defRPr>
      </a:lvl4pPr>
      <a:lvl5pPr marL="1795463" indent="-242888" algn="l" defTabSz="901700" rtl="0" eaLnBrk="0" fontAlgn="base" hangingPunct="0">
        <a:spcBef>
          <a:spcPts val="200"/>
        </a:spcBef>
        <a:spcAft>
          <a:spcPts val="200"/>
        </a:spcAft>
        <a:buClr>
          <a:schemeClr val="tx2"/>
        </a:buClr>
        <a:buFont typeface="Franklin Gothic Book" panose="020B0503020102020204" pitchFamily="34" charset="0"/>
        <a:buChar char="–"/>
        <a:defRPr sz="16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924254026"/>
      </p:ext>
    </p:extLst>
  </p:cSld>
  <p:clrMap bg1="lt1" tx1="dk1" bg2="lt2" tx2="dk2" accent1="accent1" accent2="accent2" accent3="accent3" accent4="accent4" accent5="accent5" accent6="accent6" hlink="hlink" folHlink="folHlink"/>
  <p:sldLayoutIdLst>
    <p:sldLayoutId id="2147485447" r:id="rId1"/>
    <p:sldLayoutId id="2147485448" r:id="rId2"/>
    <p:sldLayoutId id="2147485449" r:id="rId3"/>
    <p:sldLayoutId id="2147485450" r:id="rId4"/>
    <p:sldLayoutId id="2147485451" r:id="rId5"/>
    <p:sldLayoutId id="2147485452" r:id="rId6"/>
    <p:sldLayoutId id="2147485453" r:id="rId7"/>
    <p:sldLayoutId id="2147485454" r:id="rId8"/>
    <p:sldLayoutId id="2147485455" r:id="rId9"/>
    <p:sldLayoutId id="2147485456" r:id="rId10"/>
    <p:sldLayoutId id="2147485457" r:id="rId11"/>
    <p:sldLayoutId id="2147485458" r:id="rId12"/>
    <p:sldLayoutId id="2147485459" r:id="rId13"/>
    <p:sldLayoutId id="2147485460" r:id="rId14"/>
    <p:sldLayoutId id="2147485461" r:id="rId15"/>
    <p:sldLayoutId id="2147485462" r:id="rId16"/>
    <p:sldLayoutId id="2147485463" r:id="rId17"/>
    <p:sldLayoutId id="2147485464" r:id="rId18"/>
    <p:sldLayoutId id="2147485465" r:id="rId19"/>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4BA10E-2E9F-B046-9ACF-83F900C1F0B0}"/>
              </a:ext>
            </a:extLst>
          </p:cNvPr>
          <p:cNvSpPr>
            <a:spLocks noGrp="1"/>
          </p:cNvSpPr>
          <p:nvPr>
            <p:ph type="title"/>
          </p:nvPr>
        </p:nvSpPr>
        <p:spPr>
          <a:xfrm>
            <a:off x="838200" y="252343"/>
            <a:ext cx="10515600" cy="857388"/>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21C1ABA-DEEC-DB4B-A042-5205D293D6E3}"/>
              </a:ext>
            </a:extLst>
          </p:cNvPr>
          <p:cNvSpPr>
            <a:spLocks noGrp="1"/>
          </p:cNvSpPr>
          <p:nvPr>
            <p:ph type="body" idx="1"/>
          </p:nvPr>
        </p:nvSpPr>
        <p:spPr>
          <a:xfrm>
            <a:off x="838200" y="1544320"/>
            <a:ext cx="10515600" cy="4632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CE79F9C-39C7-B44A-8922-13DD9E80127D}"/>
              </a:ext>
            </a:extLst>
          </p:cNvPr>
          <p:cNvSpPr>
            <a:spLocks noGrp="1"/>
          </p:cNvSpPr>
          <p:nvPr>
            <p:ph type="sldNum" sz="quarter" idx="4"/>
          </p:nvPr>
        </p:nvSpPr>
        <p:spPr>
          <a:xfrm>
            <a:off x="243840" y="6441440"/>
            <a:ext cx="1879600" cy="280035"/>
          </a:xfrm>
          <a:prstGeom prst="rect">
            <a:avLst/>
          </a:prstGeom>
        </p:spPr>
        <p:txBody>
          <a:bodyPr vert="horz" lIns="91440" tIns="45720" rIns="91440" bIns="45720" rtlCol="0" anchor="ctr"/>
          <a:lstStyle>
            <a:lvl1pPr algn="l">
              <a:defRPr sz="1000" b="1" i="0">
                <a:solidFill>
                  <a:schemeClr val="tx1">
                    <a:lumMod val="50000"/>
                    <a:lumOff val="50000"/>
                  </a:schemeClr>
                </a:solidFill>
                <a:latin typeface="Arial" panose="020B0604020202020204" pitchFamily="34" charset="0"/>
                <a:cs typeface="Arial" panose="020B0604020202020204" pitchFamily="34" charset="0"/>
              </a:defRPr>
            </a:lvl1pPr>
          </a:lstStyle>
          <a:p>
            <a:fld id="{04BE71DC-358C-6847-8F21-BA8EFBEBAEAC}" type="slidenum">
              <a:rPr lang="en-US" smtClean="0"/>
              <a:pPr/>
              <a:t>‹#›</a:t>
            </a:fld>
            <a:endParaRPr lang="en-US" dirty="0"/>
          </a:p>
        </p:txBody>
      </p:sp>
    </p:spTree>
    <p:extLst>
      <p:ext uri="{BB962C8B-B14F-4D97-AF65-F5344CB8AC3E}">
        <p14:creationId xmlns:p14="http://schemas.microsoft.com/office/powerpoint/2010/main" val="3789854855"/>
      </p:ext>
    </p:extLst>
  </p:cSld>
  <p:clrMap bg1="lt1" tx1="dk1" bg2="lt2" tx2="dk2" accent1="accent1" accent2="accent2" accent3="accent3" accent4="accent4" accent5="accent5" accent6="accent6" hlink="hlink" folHlink="folHlink"/>
  <p:sldLayoutIdLst>
    <p:sldLayoutId id="2147485467" r:id="rId1"/>
    <p:sldLayoutId id="2147485468" r:id="rId2"/>
    <p:sldLayoutId id="2147485469" r:id="rId3"/>
    <p:sldLayoutId id="2147485470" r:id="rId4"/>
    <p:sldLayoutId id="2147485471" r:id="rId5"/>
    <p:sldLayoutId id="2147485472" r:id="rId6"/>
    <p:sldLayoutId id="2147485473" r:id="rId7"/>
    <p:sldLayoutId id="2147485474" r:id="rId8"/>
    <p:sldLayoutId id="2147485475" r:id="rId9"/>
    <p:sldLayoutId id="2147485476" r:id="rId10"/>
    <p:sldLayoutId id="2147485477"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marL="9525" indent="0" algn="l" defTabSz="914400" rtl="0" eaLnBrk="1" latinLnBrk="0" hangingPunct="1">
        <a:lnSpc>
          <a:spcPct val="90000"/>
        </a:lnSpc>
        <a:spcBef>
          <a:spcPct val="0"/>
        </a:spcBef>
        <a:buNone/>
        <a:tabLst/>
        <a:defRPr sz="3600" b="0" i="0" kern="1200" spc="0">
          <a:solidFill>
            <a:schemeClr val="tx2"/>
          </a:solidFill>
          <a:latin typeface="Montserrat Medium" pitchFamily="2" charset="77"/>
          <a:ea typeface="+mj-ea"/>
          <a:cs typeface="+mj-cs"/>
        </a:defRPr>
      </a:lvl1pPr>
    </p:titleStyle>
    <p:bodyStyle>
      <a:lvl1pPr marL="514350" indent="-514350" algn="l" defTabSz="914400" rtl="0" eaLnBrk="1" latinLnBrk="0" hangingPunct="1">
        <a:lnSpc>
          <a:spcPct val="90000"/>
        </a:lnSpc>
        <a:spcBef>
          <a:spcPts val="1000"/>
        </a:spcBef>
        <a:buClr>
          <a:schemeClr val="accent3"/>
        </a:buClr>
        <a:buFont typeface="Arial" panose="020B0604020202020204" pitchFamily="34" charset="0"/>
        <a:buChar char="•"/>
        <a:defRPr sz="2800" kern="1200" spc="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spc="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spc="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spc="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spc="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1.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0.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34.xml"/><Relationship Id="rId1" Type="http://schemas.openxmlformats.org/officeDocument/2006/relationships/tags" Target="../tags/tag46.xml"/><Relationship Id="rId5" Type="http://schemas.microsoft.com/office/2007/relationships/hdphoto" Target="../media/hdphoto41.wdp"/><Relationship Id="rId4" Type="http://schemas.openxmlformats.org/officeDocument/2006/relationships/image" Target="../media/image105.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34.xml"/><Relationship Id="rId1" Type="http://schemas.openxmlformats.org/officeDocument/2006/relationships/tags" Target="../tags/tag47.xml"/><Relationship Id="rId5" Type="http://schemas.microsoft.com/office/2007/relationships/hdphoto" Target="../media/hdphoto42.wdp"/><Relationship Id="rId4" Type="http://schemas.openxmlformats.org/officeDocument/2006/relationships/image" Target="../media/image106.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34.xml"/><Relationship Id="rId1" Type="http://schemas.openxmlformats.org/officeDocument/2006/relationships/tags" Target="../tags/tag48.xml"/><Relationship Id="rId5" Type="http://schemas.microsoft.com/office/2007/relationships/hdphoto" Target="../media/hdphoto43.wdp"/><Relationship Id="rId4" Type="http://schemas.openxmlformats.org/officeDocument/2006/relationships/image" Target="../media/image107.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34.xml"/><Relationship Id="rId1" Type="http://schemas.openxmlformats.org/officeDocument/2006/relationships/tags" Target="../tags/tag49.xml"/><Relationship Id="rId5" Type="http://schemas.microsoft.com/office/2007/relationships/hdphoto" Target="../media/hdphoto44.wdp"/><Relationship Id="rId4" Type="http://schemas.openxmlformats.org/officeDocument/2006/relationships/image" Target="../media/image108.pn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34.xml"/><Relationship Id="rId1" Type="http://schemas.openxmlformats.org/officeDocument/2006/relationships/tags" Target="../tags/tag50.xml"/><Relationship Id="rId5" Type="http://schemas.microsoft.com/office/2007/relationships/hdphoto" Target="../media/hdphoto45.wdp"/><Relationship Id="rId4" Type="http://schemas.openxmlformats.org/officeDocument/2006/relationships/image" Target="../media/image109.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34.xml"/><Relationship Id="rId1" Type="http://schemas.openxmlformats.org/officeDocument/2006/relationships/tags" Target="../tags/tag51.xml"/><Relationship Id="rId5" Type="http://schemas.microsoft.com/office/2007/relationships/hdphoto" Target="../media/hdphoto46.wdp"/><Relationship Id="rId4" Type="http://schemas.openxmlformats.org/officeDocument/2006/relationships/image" Target="../media/image110.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34.xml"/><Relationship Id="rId1" Type="http://schemas.openxmlformats.org/officeDocument/2006/relationships/tags" Target="../tags/tag52.xml"/><Relationship Id="rId5" Type="http://schemas.microsoft.com/office/2007/relationships/hdphoto" Target="../media/hdphoto47.wdp"/><Relationship Id="rId4" Type="http://schemas.openxmlformats.org/officeDocument/2006/relationships/image" Target="../media/image1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4.xml"/><Relationship Id="rId1" Type="http://schemas.openxmlformats.org/officeDocument/2006/relationships/tags" Target="../tags/tag11.xml"/><Relationship Id="rId5" Type="http://schemas.openxmlformats.org/officeDocument/2006/relationships/image" Target="../media/image45.png"/><Relationship Id="rId4" Type="http://schemas.openxmlformats.org/officeDocument/2006/relationships/image" Target="../media/image44.pn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34.xml"/><Relationship Id="rId1" Type="http://schemas.openxmlformats.org/officeDocument/2006/relationships/tags" Target="../tags/tag53.xml"/><Relationship Id="rId5" Type="http://schemas.microsoft.com/office/2007/relationships/hdphoto" Target="../media/hdphoto48.wdp"/><Relationship Id="rId4" Type="http://schemas.openxmlformats.org/officeDocument/2006/relationships/image" Target="../media/image112.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34.xml"/><Relationship Id="rId1" Type="http://schemas.openxmlformats.org/officeDocument/2006/relationships/tags" Target="../tags/tag54.xml"/><Relationship Id="rId4" Type="http://schemas.openxmlformats.org/officeDocument/2006/relationships/image" Target="../media/image113.jpe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34.xml"/><Relationship Id="rId1" Type="http://schemas.openxmlformats.org/officeDocument/2006/relationships/tags" Target="../tags/tag55.xml"/><Relationship Id="rId4" Type="http://schemas.openxmlformats.org/officeDocument/2006/relationships/image" Target="../media/image114.jpe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34.xml"/><Relationship Id="rId1" Type="http://schemas.openxmlformats.org/officeDocument/2006/relationships/tags" Target="../tags/tag56.xml"/><Relationship Id="rId6" Type="http://schemas.openxmlformats.org/officeDocument/2006/relationships/image" Target="../media/image116.png"/><Relationship Id="rId5" Type="http://schemas.microsoft.com/office/2007/relationships/hdphoto" Target="../media/hdphoto49.wdp"/><Relationship Id="rId4" Type="http://schemas.openxmlformats.org/officeDocument/2006/relationships/image" Target="../media/image115.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34.xml"/><Relationship Id="rId1" Type="http://schemas.openxmlformats.org/officeDocument/2006/relationships/tags" Target="../tags/tag57.xml"/><Relationship Id="rId5" Type="http://schemas.microsoft.com/office/2007/relationships/hdphoto" Target="../media/hdphoto50.wdp"/><Relationship Id="rId4" Type="http://schemas.openxmlformats.org/officeDocument/2006/relationships/image" Target="../media/image117.png"/></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02.xml"/><Relationship Id="rId7" Type="http://schemas.microsoft.com/office/2007/relationships/hdphoto" Target="../media/hdphoto52.wdp"/><Relationship Id="rId2" Type="http://schemas.openxmlformats.org/officeDocument/2006/relationships/slideLayout" Target="../slideLayouts/slideLayout134.xml"/><Relationship Id="rId1" Type="http://schemas.openxmlformats.org/officeDocument/2006/relationships/tags" Target="../tags/tag58.xml"/><Relationship Id="rId6" Type="http://schemas.openxmlformats.org/officeDocument/2006/relationships/image" Target="../media/image119.png"/><Relationship Id="rId5" Type="http://schemas.microsoft.com/office/2007/relationships/hdphoto" Target="../media/hdphoto51.wdp"/><Relationship Id="rId4" Type="http://schemas.openxmlformats.org/officeDocument/2006/relationships/image" Target="../media/image118.pn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34.xml"/><Relationship Id="rId1" Type="http://schemas.openxmlformats.org/officeDocument/2006/relationships/tags" Target="../tags/tag59.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34.xml"/><Relationship Id="rId1" Type="http://schemas.openxmlformats.org/officeDocument/2006/relationships/tags" Target="../tags/tag6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4.xml"/><Relationship Id="rId1" Type="http://schemas.openxmlformats.org/officeDocument/2006/relationships/tags" Target="../tags/tag1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80.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84.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34.xml"/><Relationship Id="rId1" Type="http://schemas.openxmlformats.org/officeDocument/2006/relationships/tags" Target="../tags/tag61.xml"/><Relationship Id="rId4" Type="http://schemas.openxmlformats.org/officeDocument/2006/relationships/image" Target="../media/image123.png"/></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34.xml"/><Relationship Id="rId1" Type="http://schemas.openxmlformats.org/officeDocument/2006/relationships/tags" Target="../tags/tag62.xml"/><Relationship Id="rId5" Type="http://schemas.microsoft.com/office/2007/relationships/hdphoto" Target="../media/hdphoto53.wdp"/><Relationship Id="rId4" Type="http://schemas.openxmlformats.org/officeDocument/2006/relationships/image" Target="../media/image124.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34.xml"/><Relationship Id="rId1" Type="http://schemas.openxmlformats.org/officeDocument/2006/relationships/tags" Target="../tags/tag63.xml"/><Relationship Id="rId4" Type="http://schemas.openxmlformats.org/officeDocument/2006/relationships/image" Target="../media/image125.png"/></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34.xml"/><Relationship Id="rId1" Type="http://schemas.openxmlformats.org/officeDocument/2006/relationships/tags" Target="../tags/tag64.xml"/><Relationship Id="rId5" Type="http://schemas.microsoft.com/office/2007/relationships/hdphoto" Target="../media/hdphoto54.wdp"/><Relationship Id="rId4" Type="http://schemas.openxmlformats.org/officeDocument/2006/relationships/image" Target="../media/image126.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34.xml"/><Relationship Id="rId1" Type="http://schemas.openxmlformats.org/officeDocument/2006/relationships/tags" Target="../tags/tag65.xml"/><Relationship Id="rId5" Type="http://schemas.microsoft.com/office/2007/relationships/hdphoto" Target="../media/hdphoto55.wdp"/><Relationship Id="rId4" Type="http://schemas.openxmlformats.org/officeDocument/2006/relationships/image" Target="../media/image127.pn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80.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101.xml"/><Relationship Id="rId1" Type="http://schemas.openxmlformats.org/officeDocument/2006/relationships/tags" Target="../tags/tag6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4.xml"/><Relationship Id="rId1" Type="http://schemas.openxmlformats.org/officeDocument/2006/relationships/tags" Target="../tags/tag1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84.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84.xml"/><Relationship Id="rId1" Type="http://schemas.openxmlformats.org/officeDocument/2006/relationships/tags" Target="../tags/tag67.xml"/><Relationship Id="rId5" Type="http://schemas.openxmlformats.org/officeDocument/2006/relationships/image" Target="../media/image45.png"/><Relationship Id="rId4" Type="http://schemas.openxmlformats.org/officeDocument/2006/relationships/image" Target="../media/image128.png"/></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84.xml"/><Relationship Id="rId1" Type="http://schemas.openxmlformats.org/officeDocument/2006/relationships/tags" Target="../tags/tag68.xml"/></Relationships>
</file>

<file path=ppt/slides/_rels/slide133.xml.rels><?xml version="1.0" encoding="UTF-8" standalone="yes"?>
<Relationships xmlns="http://schemas.openxmlformats.org/package/2006/relationships"><Relationship Id="rId2" Type="http://schemas.openxmlformats.org/officeDocument/2006/relationships/slideLayout" Target="../slideLayouts/slideLayout84.xml"/><Relationship Id="rId1" Type="http://schemas.openxmlformats.org/officeDocument/2006/relationships/tags" Target="../tags/tag69.xml"/></Relationships>
</file>

<file path=ppt/slides/_rels/slide13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62.xml"/></Relationships>
</file>

<file path=ppt/slides/_rels/slide13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62.xml"/><Relationship Id="rId4" Type="http://schemas.openxmlformats.org/officeDocument/2006/relationships/chart" Target="../charts/chart12.xml"/></Relationships>
</file>

<file path=ppt/slides/_rels/slide13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62.xml"/></Relationships>
</file>

<file path=ppt/slides/_rels/slide13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62.xml"/></Relationships>
</file>

<file path=ppt/slides/_rels/slide13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62.xml"/></Relationships>
</file>

<file path=ppt/slides/_rels/slide13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6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2.xml"/></Relationships>
</file>

<file path=ppt/slides/_rels/slide14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6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84.xml"/></Relationships>
</file>

<file path=ppt/slides/_rels/slide142.xml.rels><?xml version="1.0" encoding="UTF-8" standalone="yes"?>
<Relationships xmlns="http://schemas.openxmlformats.org/package/2006/relationships"><Relationship Id="rId3" Type="http://schemas.microsoft.com/office/2007/relationships/hdphoto" Target="../media/hdphoto56.wdp"/><Relationship Id="rId2" Type="http://schemas.openxmlformats.org/officeDocument/2006/relationships/image" Target="../media/image129.png"/><Relationship Id="rId1" Type="http://schemas.openxmlformats.org/officeDocument/2006/relationships/slideLayout" Target="../slideLayouts/slideLayout27.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7.xml"/></Relationships>
</file>

<file path=ppt/slides/_rels/slide145.xml.rels><?xml version="1.0" encoding="UTF-8" standalone="yes"?>
<Relationships xmlns="http://schemas.openxmlformats.org/package/2006/relationships"><Relationship Id="rId3" Type="http://schemas.microsoft.com/office/2007/relationships/hdphoto" Target="../media/hdphoto57.wdp"/><Relationship Id="rId2" Type="http://schemas.openxmlformats.org/officeDocument/2006/relationships/image" Target="../media/image130.png"/><Relationship Id="rId1" Type="http://schemas.openxmlformats.org/officeDocument/2006/relationships/slideLayout" Target="../slideLayouts/slideLayout2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7.xml.rels><?xml version="1.0" encoding="UTF-8" standalone="yes"?>
<Relationships xmlns="http://schemas.openxmlformats.org/package/2006/relationships"><Relationship Id="rId3" Type="http://schemas.microsoft.com/office/2007/relationships/hdphoto" Target="../media/hdphoto58.wdp"/><Relationship Id="rId2" Type="http://schemas.openxmlformats.org/officeDocument/2006/relationships/image" Target="../media/image131.png"/><Relationship Id="rId1" Type="http://schemas.openxmlformats.org/officeDocument/2006/relationships/slideLayout" Target="../slideLayouts/slideLayout27.xml"/></Relationships>
</file>

<file path=ppt/slides/_rels/slide148.xml.rels><?xml version="1.0" encoding="UTF-8" standalone="yes"?>
<Relationships xmlns="http://schemas.openxmlformats.org/package/2006/relationships"><Relationship Id="rId3" Type="http://schemas.microsoft.com/office/2007/relationships/hdphoto" Target="../media/hdphoto59.wdp"/><Relationship Id="rId2" Type="http://schemas.openxmlformats.org/officeDocument/2006/relationships/image" Target="../media/image132.png"/><Relationship Id="rId1" Type="http://schemas.openxmlformats.org/officeDocument/2006/relationships/slideLayout" Target="../slideLayouts/slideLayout27.xml"/></Relationships>
</file>

<file path=ppt/slides/_rels/slide149.xml.rels><?xml version="1.0" encoding="UTF-8" standalone="yes"?>
<Relationships xmlns="http://schemas.openxmlformats.org/package/2006/relationships"><Relationship Id="rId3" Type="http://schemas.microsoft.com/office/2007/relationships/hdphoto" Target="../media/hdphoto60.wdp"/><Relationship Id="rId2" Type="http://schemas.openxmlformats.org/officeDocument/2006/relationships/image" Target="../media/image133.png"/><Relationship Id="rId1" Type="http://schemas.openxmlformats.org/officeDocument/2006/relationships/slideLayout" Target="../slideLayouts/slideLayout27.xml"/><Relationship Id="rId4" Type="http://schemas.openxmlformats.org/officeDocument/2006/relationships/image" Target="../media/image134.png"/></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62.xml"/></Relationships>
</file>

<file path=ppt/slides/_rels/slide150.xml.rels><?xml version="1.0" encoding="UTF-8" standalone="yes"?>
<Relationships xmlns="http://schemas.openxmlformats.org/package/2006/relationships"><Relationship Id="rId8" Type="http://schemas.microsoft.com/office/2007/relationships/hdphoto" Target="../media/hdphoto63.wdp"/><Relationship Id="rId3" Type="http://schemas.microsoft.com/office/2007/relationships/hdphoto" Target="../media/hdphoto61.wdp"/><Relationship Id="rId7" Type="http://schemas.openxmlformats.org/officeDocument/2006/relationships/image" Target="../media/image138.png"/><Relationship Id="rId2" Type="http://schemas.openxmlformats.org/officeDocument/2006/relationships/image" Target="../media/image135.png"/><Relationship Id="rId1" Type="http://schemas.openxmlformats.org/officeDocument/2006/relationships/slideLayout" Target="../slideLayouts/slideLayout27.xml"/><Relationship Id="rId6" Type="http://schemas.microsoft.com/office/2007/relationships/hdphoto" Target="../media/hdphoto62.wdp"/><Relationship Id="rId5" Type="http://schemas.openxmlformats.org/officeDocument/2006/relationships/image" Target="../media/image137.png"/><Relationship Id="rId4" Type="http://schemas.openxmlformats.org/officeDocument/2006/relationships/image" Target="../media/image136.png"/></Relationships>
</file>

<file path=ppt/slides/_rels/slide15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7.xml"/><Relationship Id="rId4" Type="http://schemas.openxmlformats.org/officeDocument/2006/relationships/image" Target="../media/image141.jpg"/></Relationships>
</file>

<file path=ppt/slides/_rels/slide15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7.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7.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7.xml"/></Relationships>
</file>

<file path=ppt/slides/_rels/slide157.xml.rels><?xml version="1.0" encoding="UTF-8" standalone="yes"?>
<Relationships xmlns="http://schemas.openxmlformats.org/package/2006/relationships"><Relationship Id="rId3" Type="http://schemas.microsoft.com/office/2007/relationships/hdphoto" Target="../media/hdphoto64.wdp"/><Relationship Id="rId2" Type="http://schemas.openxmlformats.org/officeDocument/2006/relationships/image" Target="../media/image143.png"/><Relationship Id="rId1" Type="http://schemas.openxmlformats.org/officeDocument/2006/relationships/slideLayout" Target="../slideLayouts/slideLayout27.xml"/></Relationships>
</file>

<file path=ppt/slides/_rels/slide158.xml.rels><?xml version="1.0" encoding="UTF-8" standalone="yes"?>
<Relationships xmlns="http://schemas.openxmlformats.org/package/2006/relationships"><Relationship Id="rId3" Type="http://schemas.microsoft.com/office/2007/relationships/hdphoto" Target="../media/hdphoto65.wdp"/><Relationship Id="rId2" Type="http://schemas.openxmlformats.org/officeDocument/2006/relationships/image" Target="../media/image144.png"/><Relationship Id="rId1" Type="http://schemas.openxmlformats.org/officeDocument/2006/relationships/slideLayout" Target="../slideLayouts/slideLayout27.xml"/></Relationships>
</file>

<file path=ppt/slides/_rels/slide159.xml.rels><?xml version="1.0" encoding="UTF-8" standalone="yes"?>
<Relationships xmlns="http://schemas.openxmlformats.org/package/2006/relationships"><Relationship Id="rId3" Type="http://schemas.microsoft.com/office/2007/relationships/hdphoto" Target="../media/hdphoto66.wdp"/><Relationship Id="rId2" Type="http://schemas.openxmlformats.org/officeDocument/2006/relationships/image" Target="../media/image145.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62.xml"/></Relationships>
</file>

<file path=ppt/slides/_rels/slide160.xml.rels><?xml version="1.0" encoding="UTF-8" standalone="yes"?>
<Relationships xmlns="http://schemas.openxmlformats.org/package/2006/relationships"><Relationship Id="rId3" Type="http://schemas.microsoft.com/office/2007/relationships/hdphoto" Target="../media/hdphoto67.wdp"/><Relationship Id="rId2" Type="http://schemas.openxmlformats.org/officeDocument/2006/relationships/image" Target="../media/image146.png"/><Relationship Id="rId1" Type="http://schemas.openxmlformats.org/officeDocument/2006/relationships/slideLayout" Target="../slideLayouts/slideLayout31.xml"/></Relationships>
</file>

<file path=ppt/slides/_rels/slide161.xml.rels><?xml version="1.0" encoding="UTF-8" standalone="yes"?>
<Relationships xmlns="http://schemas.openxmlformats.org/package/2006/relationships"><Relationship Id="rId3" Type="http://schemas.microsoft.com/office/2007/relationships/hdphoto" Target="../media/hdphoto68.wdp"/><Relationship Id="rId2" Type="http://schemas.openxmlformats.org/officeDocument/2006/relationships/image" Target="../media/image147.png"/><Relationship Id="rId1" Type="http://schemas.openxmlformats.org/officeDocument/2006/relationships/slideLayout" Target="../slideLayouts/slideLayout31.xml"/><Relationship Id="rId5" Type="http://schemas.microsoft.com/office/2007/relationships/hdphoto" Target="../media/hdphoto69.wdp"/><Relationship Id="rId4" Type="http://schemas.openxmlformats.org/officeDocument/2006/relationships/image" Target="../media/image148.png"/></Relationships>
</file>

<file path=ppt/slides/_rels/slide162.xml.rels><?xml version="1.0" encoding="UTF-8" standalone="yes"?>
<Relationships xmlns="http://schemas.openxmlformats.org/package/2006/relationships"><Relationship Id="rId3" Type="http://schemas.microsoft.com/office/2007/relationships/hdphoto" Target="../media/hdphoto70.wdp"/><Relationship Id="rId2" Type="http://schemas.openxmlformats.org/officeDocument/2006/relationships/image" Target="../media/image149.png"/><Relationship Id="rId1" Type="http://schemas.openxmlformats.org/officeDocument/2006/relationships/slideLayout" Target="../slideLayouts/slideLayout31.xml"/></Relationships>
</file>

<file path=ppt/slides/_rels/slide163.xml.rels><?xml version="1.0" encoding="UTF-8" standalone="yes"?>
<Relationships xmlns="http://schemas.openxmlformats.org/package/2006/relationships"><Relationship Id="rId3" Type="http://schemas.microsoft.com/office/2007/relationships/hdphoto" Target="../media/hdphoto71.wdp"/><Relationship Id="rId2" Type="http://schemas.openxmlformats.org/officeDocument/2006/relationships/image" Target="../media/image150.png"/><Relationship Id="rId1" Type="http://schemas.openxmlformats.org/officeDocument/2006/relationships/slideLayout" Target="../slideLayouts/slideLayout31.xml"/></Relationships>
</file>

<file path=ppt/slides/_rels/slide164.xml.rels><?xml version="1.0" encoding="UTF-8" standalone="yes"?>
<Relationships xmlns="http://schemas.openxmlformats.org/package/2006/relationships"><Relationship Id="rId3" Type="http://schemas.microsoft.com/office/2007/relationships/hdphoto" Target="../media/hdphoto72.wdp"/><Relationship Id="rId2" Type="http://schemas.openxmlformats.org/officeDocument/2006/relationships/image" Target="../media/image151.png"/><Relationship Id="rId1" Type="http://schemas.openxmlformats.org/officeDocument/2006/relationships/slideLayout" Target="../slideLayouts/slideLayout31.xml"/></Relationships>
</file>

<file path=ppt/slides/_rels/slide165.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7.xml"/></Relationships>
</file>

<file path=ppt/slides/_rels/slide16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24.xml"/><Relationship Id="rId1" Type="http://schemas.openxmlformats.org/officeDocument/2006/relationships/slideLayout" Target="../slideLayouts/slideLayout27.xml"/><Relationship Id="rId4" Type="http://schemas.microsoft.com/office/2007/relationships/hdphoto" Target="../media/hdphoto73.wdp"/></Relationships>
</file>

<file path=ppt/slides/_rels/slide167.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25.xml"/><Relationship Id="rId1" Type="http://schemas.openxmlformats.org/officeDocument/2006/relationships/slideLayout" Target="../slideLayouts/slideLayout27.xml"/></Relationships>
</file>

<file path=ppt/slides/_rels/slide168.xml.rels><?xml version="1.0" encoding="UTF-8" standalone="yes"?>
<Relationships xmlns="http://schemas.openxmlformats.org/package/2006/relationships"><Relationship Id="rId3" Type="http://schemas.microsoft.com/office/2007/relationships/hdphoto" Target="../media/hdphoto74.wdp"/><Relationship Id="rId2" Type="http://schemas.openxmlformats.org/officeDocument/2006/relationships/image" Target="../media/image155.png"/><Relationship Id="rId1" Type="http://schemas.openxmlformats.org/officeDocument/2006/relationships/slideLayout" Target="../slideLayouts/slideLayout27.xml"/></Relationships>
</file>

<file path=ppt/slides/_rels/slide169.xml.rels><?xml version="1.0" encoding="UTF-8" standalone="yes"?>
<Relationships xmlns="http://schemas.openxmlformats.org/package/2006/relationships"><Relationship Id="rId3" Type="http://schemas.microsoft.com/office/2007/relationships/hdphoto" Target="../media/hdphoto75.wdp"/><Relationship Id="rId2" Type="http://schemas.openxmlformats.org/officeDocument/2006/relationships/image" Target="../media/image156.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7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7.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7.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7.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7.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8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4.xml"/></Relationships>
</file>

<file path=ppt/slides/_rels/slide17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31.xml"/><Relationship Id="rId1" Type="http://schemas.openxmlformats.org/officeDocument/2006/relationships/slideLayout" Target="../slideLayouts/slideLayout134.xml"/><Relationship Id="rId5" Type="http://schemas.openxmlformats.org/officeDocument/2006/relationships/image" Target="../media/image161.png"/><Relationship Id="rId4" Type="http://schemas.openxmlformats.org/officeDocument/2006/relationships/image" Target="../media/image160.png"/></Relationships>
</file>

<file path=ppt/slides/_rels/slide177.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64.png"/><Relationship Id="rId2" Type="http://schemas.openxmlformats.org/officeDocument/2006/relationships/notesSlide" Target="../notesSlides/notesSlide132.xml"/><Relationship Id="rId1" Type="http://schemas.openxmlformats.org/officeDocument/2006/relationships/slideLayout" Target="../slideLayouts/slideLayout134.xml"/><Relationship Id="rId6" Type="http://schemas.microsoft.com/office/2007/relationships/hdphoto" Target="../media/hdphoto77.wdp"/><Relationship Id="rId5" Type="http://schemas.openxmlformats.org/officeDocument/2006/relationships/image" Target="../media/image163.png"/><Relationship Id="rId4" Type="http://schemas.microsoft.com/office/2007/relationships/hdphoto" Target="../media/hdphoto76.wdp"/></Relationships>
</file>

<file path=ppt/slides/_rels/slide178.xml.rels><?xml version="1.0" encoding="UTF-8" standalone="yes"?>
<Relationships xmlns="http://schemas.openxmlformats.org/package/2006/relationships"><Relationship Id="rId8" Type="http://schemas.microsoft.com/office/2007/relationships/hdphoto" Target="../media/hdphoto80.wdp"/><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notesSlide" Target="../notesSlides/notesSlide133.xml"/><Relationship Id="rId1" Type="http://schemas.openxmlformats.org/officeDocument/2006/relationships/slideLayout" Target="../slideLayouts/slideLayout134.xml"/><Relationship Id="rId6" Type="http://schemas.microsoft.com/office/2007/relationships/hdphoto" Target="../media/hdphoto79.wdp"/><Relationship Id="rId5" Type="http://schemas.openxmlformats.org/officeDocument/2006/relationships/image" Target="../media/image166.png"/><Relationship Id="rId4" Type="http://schemas.microsoft.com/office/2007/relationships/hdphoto" Target="../media/hdphoto78.wdp"/></Relationships>
</file>

<file path=ppt/slides/_rels/slide179.xml.rels><?xml version="1.0" encoding="UTF-8" standalone="yes"?>
<Relationships xmlns="http://schemas.openxmlformats.org/package/2006/relationships"><Relationship Id="rId3" Type="http://schemas.openxmlformats.org/officeDocument/2006/relationships/image" Target="../media/image168.png"/><Relationship Id="rId7" Type="http://schemas.openxmlformats.org/officeDocument/2006/relationships/image" Target="../media/image170.png"/><Relationship Id="rId2" Type="http://schemas.openxmlformats.org/officeDocument/2006/relationships/notesSlide" Target="../notesSlides/notesSlide134.xml"/><Relationship Id="rId1" Type="http://schemas.openxmlformats.org/officeDocument/2006/relationships/slideLayout" Target="../slideLayouts/slideLayout134.xml"/><Relationship Id="rId6" Type="http://schemas.microsoft.com/office/2007/relationships/hdphoto" Target="../media/hdphoto82.wdp"/><Relationship Id="rId5" Type="http://schemas.openxmlformats.org/officeDocument/2006/relationships/image" Target="../media/image169.png"/><Relationship Id="rId4" Type="http://schemas.microsoft.com/office/2007/relationships/hdphoto" Target="../media/hdphoto8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80.xml.rels><?xml version="1.0" encoding="UTF-8" standalone="yes"?>
<Relationships xmlns="http://schemas.openxmlformats.org/package/2006/relationships"><Relationship Id="rId3" Type="http://schemas.microsoft.com/office/2007/relationships/hdphoto" Target="../media/hdphoto83.wdp"/><Relationship Id="rId2" Type="http://schemas.openxmlformats.org/officeDocument/2006/relationships/image" Target="../media/image171.png"/><Relationship Id="rId1" Type="http://schemas.openxmlformats.org/officeDocument/2006/relationships/slideLayout" Target="../slideLayouts/slideLayout134.xml"/></Relationships>
</file>

<file path=ppt/slides/_rels/slide181.xml.rels><?xml version="1.0" encoding="UTF-8" standalone="yes"?>
<Relationships xmlns="http://schemas.openxmlformats.org/package/2006/relationships"><Relationship Id="rId3" Type="http://schemas.microsoft.com/office/2007/relationships/hdphoto" Target="../media/hdphoto84.wdp"/><Relationship Id="rId2" Type="http://schemas.openxmlformats.org/officeDocument/2006/relationships/image" Target="../media/image172.png"/><Relationship Id="rId1" Type="http://schemas.openxmlformats.org/officeDocument/2006/relationships/slideLayout" Target="../slideLayouts/slideLayout134.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34.xml"/></Relationships>
</file>

<file path=ppt/slides/_rels/slide183.xml.rels><?xml version="1.0" encoding="UTF-8" standalone="yes"?>
<Relationships xmlns="http://schemas.openxmlformats.org/package/2006/relationships"><Relationship Id="rId3" Type="http://schemas.microsoft.com/office/2007/relationships/hdphoto" Target="../media/hdphoto85.wdp"/><Relationship Id="rId2" Type="http://schemas.openxmlformats.org/officeDocument/2006/relationships/image" Target="../media/image173.png"/><Relationship Id="rId1" Type="http://schemas.openxmlformats.org/officeDocument/2006/relationships/slideLayout" Target="../slideLayouts/slideLayout134.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36.xml"/><Relationship Id="rId7" Type="http://schemas.openxmlformats.org/officeDocument/2006/relationships/image" Target="../media/image176.png"/><Relationship Id="rId2" Type="http://schemas.openxmlformats.org/officeDocument/2006/relationships/slideLayout" Target="../slideLayouts/slideLayout27.xml"/><Relationship Id="rId1" Type="http://schemas.openxmlformats.org/officeDocument/2006/relationships/tags" Target="../tags/tag70.xml"/><Relationship Id="rId6" Type="http://schemas.microsoft.com/office/2007/relationships/hdphoto" Target="../media/hdphoto86.wdp"/><Relationship Id="rId5" Type="http://schemas.openxmlformats.org/officeDocument/2006/relationships/image" Target="../media/image175.png"/><Relationship Id="rId4" Type="http://schemas.openxmlformats.org/officeDocument/2006/relationships/image" Target="../media/image174.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27.xml"/><Relationship Id="rId1" Type="http://schemas.openxmlformats.org/officeDocument/2006/relationships/tags" Target="../tags/tag71.xml"/><Relationship Id="rId5" Type="http://schemas.openxmlformats.org/officeDocument/2006/relationships/image" Target="../media/image178.png"/><Relationship Id="rId4" Type="http://schemas.openxmlformats.org/officeDocument/2006/relationships/image" Target="../media/image177.png"/></Relationships>
</file>

<file path=ppt/slides/_rels/slide18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7.xml"/><Relationship Id="rId4" Type="http://schemas.openxmlformats.org/officeDocument/2006/relationships/image" Target="../media/image181.png"/></Relationships>
</file>

<file path=ppt/slides/_rels/slide187.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27.xml"/><Relationship Id="rId4" Type="http://schemas.openxmlformats.org/officeDocument/2006/relationships/image" Target="../media/image184.png"/></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90.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27.xml"/></Relationships>
</file>

<file path=ppt/slides/_rels/slide191.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27.xml"/></Relationships>
</file>

<file path=ppt/slides/_rels/slide192.xml.rels><?xml version="1.0" encoding="UTF-8" standalone="yes"?>
<Relationships xmlns="http://schemas.openxmlformats.org/package/2006/relationships"><Relationship Id="rId3" Type="http://schemas.microsoft.com/office/2007/relationships/hdphoto" Target="../media/hdphoto87.wdp"/><Relationship Id="rId2" Type="http://schemas.openxmlformats.org/officeDocument/2006/relationships/image" Target="../media/image189.png"/><Relationship Id="rId1" Type="http://schemas.openxmlformats.org/officeDocument/2006/relationships/slideLayout" Target="../slideLayouts/slideLayout27.xml"/><Relationship Id="rId4" Type="http://schemas.openxmlformats.org/officeDocument/2006/relationships/image" Target="../media/image190.png"/></Relationships>
</file>

<file path=ppt/slides/_rels/slide193.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27.xml"/><Relationship Id="rId5" Type="http://schemas.openxmlformats.org/officeDocument/2006/relationships/image" Target="../media/image194.png"/><Relationship Id="rId4" Type="http://schemas.openxmlformats.org/officeDocument/2006/relationships/image" Target="../media/image193.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7.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3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31.xml"/><Relationship Id="rId5" Type="http://schemas.openxmlformats.org/officeDocument/2006/relationships/image" Target="../media/image48.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31.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31.xml"/><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27.xml"/><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27.xml"/><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5.xml"/><Relationship Id="rId1" Type="http://schemas.openxmlformats.org/officeDocument/2006/relationships/tags" Target="../tags/tag10.xml"/><Relationship Id="rId5" Type="http://schemas.openxmlformats.org/officeDocument/2006/relationships/image" Target="../media/image34.png"/><Relationship Id="rId4" Type="http://schemas.openxmlformats.org/officeDocument/2006/relationships/image" Target="../media/image38.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31.xml"/><Relationship Id="rId4" Type="http://schemas.microsoft.com/office/2007/relationships/hdphoto" Target="../media/hdphoto8.wdp"/></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31.xml"/><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1.xml"/><Relationship Id="rId1" Type="http://schemas.openxmlformats.org/officeDocument/2006/relationships/tags" Target="../tags/tag14.xml"/><Relationship Id="rId5" Type="http://schemas.microsoft.com/office/2007/relationships/hdphoto" Target="../media/hdphoto10.wdp"/><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1.xml"/><Relationship Id="rId1" Type="http://schemas.openxmlformats.org/officeDocument/2006/relationships/tags" Target="../tags/tag15.xml"/><Relationship Id="rId6" Type="http://schemas.openxmlformats.org/officeDocument/2006/relationships/image" Target="../media/image60.png"/><Relationship Id="rId5" Type="http://schemas.microsoft.com/office/2007/relationships/hdphoto" Target="../media/hdphoto11.wdp"/><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8.xml"/><Relationship Id="rId1" Type="http://schemas.openxmlformats.org/officeDocument/2006/relationships/tags" Target="../tags/tag16.xml"/><Relationship Id="rId5" Type="http://schemas.openxmlformats.org/officeDocument/2006/relationships/image" Target="../media/image62.png"/><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microsoft.com/office/2007/relationships/hdphoto" Target="../media/hdphoto13.wdp"/><Relationship Id="rId2" Type="http://schemas.openxmlformats.org/officeDocument/2006/relationships/slideLayout" Target="../slideLayouts/slideLayout138.xml"/><Relationship Id="rId1" Type="http://schemas.openxmlformats.org/officeDocument/2006/relationships/tags" Target="../tags/tag17.xml"/><Relationship Id="rId6" Type="http://schemas.openxmlformats.org/officeDocument/2006/relationships/image" Target="../media/image64.png"/><Relationship Id="rId5" Type="http://schemas.microsoft.com/office/2007/relationships/hdphoto" Target="../media/hdphoto12.wdp"/><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8.xml"/><Relationship Id="rId1" Type="http://schemas.openxmlformats.org/officeDocument/2006/relationships/tags" Target="../tags/tag18.xml"/><Relationship Id="rId5" Type="http://schemas.microsoft.com/office/2007/relationships/hdphoto" Target="../media/hdphoto14.wdp"/><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8.xml"/><Relationship Id="rId1" Type="http://schemas.openxmlformats.org/officeDocument/2006/relationships/tags" Target="../tags/tag19.xml"/><Relationship Id="rId5" Type="http://schemas.microsoft.com/office/2007/relationships/hdphoto" Target="../media/hdphoto15.wdp"/><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8.xml"/><Relationship Id="rId1" Type="http://schemas.openxmlformats.org/officeDocument/2006/relationships/tags" Target="../tags/tag20.xml"/><Relationship Id="rId4" Type="http://schemas.openxmlformats.org/officeDocument/2006/relationships/image" Target="../media/image6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1.xml"/><Relationship Id="rId1" Type="http://schemas.openxmlformats.org/officeDocument/2006/relationships/tags" Target="../tags/tag2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1.xml"/><Relationship Id="rId1" Type="http://schemas.openxmlformats.org/officeDocument/2006/relationships/tags" Target="../tags/tag22.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1.xml"/><Relationship Id="rId1" Type="http://schemas.openxmlformats.org/officeDocument/2006/relationships/tags" Target="../tags/tag23.xml"/><Relationship Id="rId6" Type="http://schemas.openxmlformats.org/officeDocument/2006/relationships/image" Target="../media/image70.png"/><Relationship Id="rId5" Type="http://schemas.microsoft.com/office/2007/relationships/hdphoto" Target="../media/hdphoto16.wdp"/><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27.xml"/><Relationship Id="rId4" Type="http://schemas.microsoft.com/office/2007/relationships/hdphoto" Target="../media/hdphoto17.wdp"/></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0.xml"/><Relationship Id="rId1" Type="http://schemas.openxmlformats.org/officeDocument/2006/relationships/slideLayout" Target="../slideLayouts/slideLayout27.xml"/><Relationship Id="rId4" Type="http://schemas.microsoft.com/office/2007/relationships/hdphoto" Target="../media/hdphoto18.wdp"/></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8.xml"/><Relationship Id="rId1" Type="http://schemas.openxmlformats.org/officeDocument/2006/relationships/tags" Target="../tags/tag24.xml"/><Relationship Id="rId4" Type="http://schemas.openxmlformats.org/officeDocument/2006/relationships/image" Target="../media/image73.jpe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1.xml"/><Relationship Id="rId1" Type="http://schemas.openxmlformats.org/officeDocument/2006/relationships/tags" Target="../tags/tag25.xml"/><Relationship Id="rId5" Type="http://schemas.microsoft.com/office/2007/relationships/hdphoto" Target="../media/hdphoto19.wdp"/><Relationship Id="rId4" Type="http://schemas.openxmlformats.org/officeDocument/2006/relationships/image" Target="../media/image76.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1.xml"/><Relationship Id="rId1" Type="http://schemas.openxmlformats.org/officeDocument/2006/relationships/tags" Target="../tags/tag26.xml"/><Relationship Id="rId5" Type="http://schemas.microsoft.com/office/2007/relationships/hdphoto" Target="../media/hdphoto20.wdp"/><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1.xml"/><Relationship Id="rId1" Type="http://schemas.openxmlformats.org/officeDocument/2006/relationships/tags" Target="../tags/tag27.xml"/><Relationship Id="rId5" Type="http://schemas.microsoft.com/office/2007/relationships/hdphoto" Target="../media/hdphoto21.wdp"/><Relationship Id="rId4" Type="http://schemas.openxmlformats.org/officeDocument/2006/relationships/image" Target="../media/image78.png"/></Relationships>
</file>

<file path=ppt/slides/_rels/slide5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2.xml"/><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4.xml"/><Relationship Id="rId1" Type="http://schemas.openxmlformats.org/officeDocument/2006/relationships/slideLayout" Target="../slideLayouts/slideLayout27.xml"/><Relationship Id="rId4" Type="http://schemas.openxmlformats.org/officeDocument/2006/relationships/image" Target="../media/image81.png"/></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27.xml"/><Relationship Id="rId4" Type="http://schemas.microsoft.com/office/2007/relationships/hdphoto" Target="../media/hdphoto22.wdp"/></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6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6.xml"/><Relationship Id="rId1" Type="http://schemas.openxmlformats.org/officeDocument/2006/relationships/slideLayout" Target="../slideLayouts/slideLayout27.xml"/><Relationship Id="rId4" Type="http://schemas.microsoft.com/office/2007/relationships/hdphoto" Target="../media/hdphoto23.wdp"/></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27.xml"/><Relationship Id="rId4" Type="http://schemas.microsoft.com/office/2007/relationships/hdphoto" Target="../media/hdphoto24.wdp"/></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31.xml"/><Relationship Id="rId1" Type="http://schemas.openxmlformats.org/officeDocument/2006/relationships/tags" Target="../tags/tag28.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31.xml"/><Relationship Id="rId1" Type="http://schemas.openxmlformats.org/officeDocument/2006/relationships/tags" Target="../tags/tag2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01.xml"/><Relationship Id="rId1" Type="http://schemas.openxmlformats.org/officeDocument/2006/relationships/tags" Target="../tags/tag3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84.xml"/><Relationship Id="rId1" Type="http://schemas.openxmlformats.org/officeDocument/2006/relationships/tags" Target="../tags/tag31.xml"/><Relationship Id="rId5" Type="http://schemas.openxmlformats.org/officeDocument/2006/relationships/image" Target="../media/image45.png"/><Relationship Id="rId4" Type="http://schemas.openxmlformats.org/officeDocument/2006/relationships/image" Target="../media/image85.pn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84.xml"/><Relationship Id="rId1" Type="http://schemas.openxmlformats.org/officeDocument/2006/relationships/tags" Target="../tags/tag32.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84.xml"/><Relationship Id="rId1" Type="http://schemas.openxmlformats.org/officeDocument/2006/relationships/tags" Target="../tags/tag33.xml"/></Relationships>
</file>

<file path=ppt/slides/_rels/slide7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62.xml"/></Relationships>
</file>

<file path=ppt/slides/_rels/slide7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62.xml"/></Relationships>
</file>

<file path=ppt/slides/_rels/slide7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62.xml"/></Relationships>
</file>

<file path=ppt/slides/_rels/slide7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6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0.xml"/></Relationships>
</file>

<file path=ppt/slides/_rels/slide7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9.xml"/><Relationship Id="rId1" Type="http://schemas.openxmlformats.org/officeDocument/2006/relationships/slideLayout" Target="../slideLayouts/slideLayout139.xml"/></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39.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4.xml"/><Relationship Id="rId1" Type="http://schemas.openxmlformats.org/officeDocument/2006/relationships/tags" Target="../tags/tag34.xml"/><Relationship Id="rId5" Type="http://schemas.microsoft.com/office/2007/relationships/hdphoto" Target="../media/hdphoto25.wdp"/><Relationship Id="rId4" Type="http://schemas.openxmlformats.org/officeDocument/2006/relationships/image" Target="../media/image89.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1.xml"/><Relationship Id="rId7" Type="http://schemas.microsoft.com/office/2007/relationships/hdphoto" Target="../media/hdphoto27.wdp"/><Relationship Id="rId2" Type="http://schemas.openxmlformats.org/officeDocument/2006/relationships/slideLayout" Target="../slideLayouts/slideLayout134.xml"/><Relationship Id="rId1" Type="http://schemas.openxmlformats.org/officeDocument/2006/relationships/tags" Target="../tags/tag35.xml"/><Relationship Id="rId6" Type="http://schemas.openxmlformats.org/officeDocument/2006/relationships/image" Target="../media/image91.png"/><Relationship Id="rId5" Type="http://schemas.microsoft.com/office/2007/relationships/hdphoto" Target="../media/hdphoto26.wdp"/><Relationship Id="rId4" Type="http://schemas.openxmlformats.org/officeDocument/2006/relationships/image" Target="../media/image90.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4.xml"/><Relationship Id="rId1" Type="http://schemas.openxmlformats.org/officeDocument/2006/relationships/tags" Target="../tags/tag36.xml"/><Relationship Id="rId5" Type="http://schemas.microsoft.com/office/2007/relationships/hdphoto" Target="../media/hdphoto28.wdp"/><Relationship Id="rId4" Type="http://schemas.openxmlformats.org/officeDocument/2006/relationships/image" Target="../media/image92.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4.xml"/><Relationship Id="rId1" Type="http://schemas.openxmlformats.org/officeDocument/2006/relationships/tags" Target="../tags/tag37.xml"/><Relationship Id="rId5" Type="http://schemas.microsoft.com/office/2007/relationships/hdphoto" Target="../media/hdphoto29.wdp"/><Relationship Id="rId4" Type="http://schemas.openxmlformats.org/officeDocument/2006/relationships/image" Target="../media/image93.png"/></Relationships>
</file>

<file path=ppt/slides/_rels/slide85.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94.png"/><Relationship Id="rId1" Type="http://schemas.openxmlformats.org/officeDocument/2006/relationships/slideLayout" Target="../slideLayouts/slideLayout134.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4.xml"/><Relationship Id="rId1" Type="http://schemas.openxmlformats.org/officeDocument/2006/relationships/tags" Target="../tags/tag38.xml"/><Relationship Id="rId5" Type="http://schemas.microsoft.com/office/2007/relationships/hdphoto" Target="../media/hdphoto31.wdp"/><Relationship Id="rId4" Type="http://schemas.openxmlformats.org/officeDocument/2006/relationships/image" Target="../media/image95.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4.xml"/><Relationship Id="rId1" Type="http://schemas.openxmlformats.org/officeDocument/2006/relationships/tags" Target="../tags/tag39.xml"/><Relationship Id="rId5" Type="http://schemas.microsoft.com/office/2007/relationships/hdphoto" Target="../media/hdphoto32.wdp"/><Relationship Id="rId4" Type="http://schemas.openxmlformats.org/officeDocument/2006/relationships/image" Target="../media/image96.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4.xml"/><Relationship Id="rId1" Type="http://schemas.openxmlformats.org/officeDocument/2006/relationships/tags" Target="../tags/tag40.xml"/><Relationship Id="rId5" Type="http://schemas.microsoft.com/office/2007/relationships/hdphoto" Target="../media/hdphoto33.wdp"/><Relationship Id="rId4" Type="http://schemas.openxmlformats.org/officeDocument/2006/relationships/image" Target="../media/image97.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4.xml"/><Relationship Id="rId1" Type="http://schemas.openxmlformats.org/officeDocument/2006/relationships/tags" Target="../tags/tag41.xml"/><Relationship Id="rId5" Type="http://schemas.microsoft.com/office/2007/relationships/hdphoto" Target="../media/hdphoto34.wdp"/><Relationship Id="rId4" Type="http://schemas.openxmlformats.org/officeDocument/2006/relationships/image" Target="../media/image98.pn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4.xml"/><Relationship Id="rId1" Type="http://schemas.openxmlformats.org/officeDocument/2006/relationships/tags" Target="../tags/tag42.xml"/><Relationship Id="rId5" Type="http://schemas.microsoft.com/office/2007/relationships/hdphoto" Target="../media/hdphoto35.wdp"/><Relationship Id="rId4" Type="http://schemas.openxmlformats.org/officeDocument/2006/relationships/image" Target="../media/image99.png"/></Relationships>
</file>

<file path=ppt/slides/_rels/slide9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9.xml"/><Relationship Id="rId1" Type="http://schemas.openxmlformats.org/officeDocument/2006/relationships/slideLayout" Target="../slideLayouts/slideLayout134.xml"/><Relationship Id="rId6" Type="http://schemas.microsoft.com/office/2007/relationships/hdphoto" Target="../media/hdphoto37.wdp"/><Relationship Id="rId5" Type="http://schemas.openxmlformats.org/officeDocument/2006/relationships/image" Target="../media/image101.png"/><Relationship Id="rId4" Type="http://schemas.microsoft.com/office/2007/relationships/hdphoto" Target="../media/hdphoto36.wdp"/></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80.xml"/><Relationship Id="rId7" Type="http://schemas.microsoft.com/office/2007/relationships/hdphoto" Target="../media/hdphoto39.wdp"/><Relationship Id="rId2" Type="http://schemas.openxmlformats.org/officeDocument/2006/relationships/slideLayout" Target="../slideLayouts/slideLayout134.xml"/><Relationship Id="rId1" Type="http://schemas.openxmlformats.org/officeDocument/2006/relationships/tags" Target="../tags/tag43.xml"/><Relationship Id="rId6" Type="http://schemas.openxmlformats.org/officeDocument/2006/relationships/image" Target="../media/image103.png"/><Relationship Id="rId5" Type="http://schemas.microsoft.com/office/2007/relationships/hdphoto" Target="../media/hdphoto38.wdp"/><Relationship Id="rId4" Type="http://schemas.openxmlformats.org/officeDocument/2006/relationships/image" Target="../media/image102.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34.xml"/><Relationship Id="rId1" Type="http://schemas.openxmlformats.org/officeDocument/2006/relationships/tags" Target="../tags/tag44.xml"/><Relationship Id="rId5" Type="http://schemas.microsoft.com/office/2007/relationships/hdphoto" Target="../media/hdphoto40.wdp"/><Relationship Id="rId4" Type="http://schemas.openxmlformats.org/officeDocument/2006/relationships/image" Target="../media/image10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4.xml"/><Relationship Id="rId1" Type="http://schemas.openxmlformats.org/officeDocument/2006/relationships/tags" Target="../tags/tag4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80.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381000" y="476672"/>
            <a:ext cx="11430000" cy="2498916"/>
          </a:xfrm>
        </p:spPr>
        <p:txBody>
          <a:bodyPr wrap="square" anchor="b">
            <a:noAutofit/>
          </a:bodyPr>
          <a:lstStyle/>
          <a:p>
            <a:pPr>
              <a:spcBef>
                <a:spcPts val="600"/>
              </a:spcBef>
            </a:pPr>
            <a:r>
              <a:rPr lang="en-US" sz="5000" dirty="0">
                <a:solidFill>
                  <a:srgbClr val="0331FF"/>
                </a:solidFill>
                <a:latin typeface="Calibri" panose="020F0502020204030204" pitchFamily="34" charset="0"/>
                <a:cs typeface="Calibri" panose="020F0502020204030204" pitchFamily="34" charset="0"/>
              </a:rPr>
              <a:t>Integrating New Advances into </a:t>
            </a:r>
            <a:br>
              <a:rPr lang="en-US" sz="5000" dirty="0">
                <a:solidFill>
                  <a:srgbClr val="0331FF"/>
                </a:solidFill>
                <a:latin typeface="Calibri" panose="020F0502020204030204" pitchFamily="34" charset="0"/>
                <a:cs typeface="Calibri" panose="020F0502020204030204" pitchFamily="34" charset="0"/>
              </a:rPr>
            </a:br>
            <a:r>
              <a:rPr lang="en-US" sz="5000" dirty="0">
                <a:solidFill>
                  <a:srgbClr val="0331FF"/>
                </a:solidFill>
                <a:latin typeface="Calibri" panose="020F0502020204030204" pitchFamily="34" charset="0"/>
                <a:cs typeface="Calibri" panose="020F0502020204030204" pitchFamily="34" charset="0"/>
              </a:rPr>
              <a:t>Community Oncology Practice</a:t>
            </a:r>
            <a:br>
              <a:rPr lang="en-US" sz="4600" dirty="0">
                <a:solidFill>
                  <a:srgbClr val="0331FF"/>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A </a:t>
            </a:r>
            <a:r>
              <a:rPr lang="en-US" sz="3200" dirty="0" err="1">
                <a:solidFill>
                  <a:srgbClr val="002060"/>
                </a:solidFill>
                <a:latin typeface="Calibri" panose="020F0502020204030204" pitchFamily="34" charset="0"/>
                <a:cs typeface="Calibri" panose="020F0502020204030204" pitchFamily="34" charset="0"/>
              </a:rPr>
              <a:t>Multitumor</a:t>
            </a:r>
            <a:r>
              <a:rPr lang="en-US" sz="3200" dirty="0">
                <a:solidFill>
                  <a:srgbClr val="002060"/>
                </a:solidFill>
                <a:latin typeface="Calibri" panose="020F0502020204030204" pitchFamily="34" charset="0"/>
                <a:cs typeface="Calibri" panose="020F0502020204030204" pitchFamily="34" charset="0"/>
              </a:rPr>
              <a:t> Symposium Hosted in Conjunction </a:t>
            </a:r>
            <a:br>
              <a:rPr lang="en-US" sz="3200" dirty="0">
                <a:solidFill>
                  <a:srgbClr val="002060"/>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with the American Oncology Network</a:t>
            </a:r>
            <a:endParaRPr lang="en-US" sz="4000" b="0" i="1" dirty="0">
              <a:solidFill>
                <a:srgbClr val="015593"/>
              </a:solidFill>
              <a:latin typeface="Calibri" panose="020F0502020204030204" pitchFamily="34" charset="0"/>
              <a:cs typeface="Calibri" panose="020F0502020204030204" pitchFamily="34" charset="0"/>
            </a:endParaRPr>
          </a:p>
        </p:txBody>
      </p:sp>
      <p:sp>
        <p:nvSpPr>
          <p:cNvPr id="13" name="Rectangle 4">
            <a:extLst>
              <a:ext uri="{FF2B5EF4-FFF2-40B4-BE49-F238E27FC236}">
                <a16:creationId xmlns:a16="http://schemas.microsoft.com/office/drawing/2014/main" id="{A715E886-7A4D-B146-ABE9-3E74E44BADF6}"/>
              </a:ext>
            </a:extLst>
          </p:cNvPr>
          <p:cNvSpPr txBox="1">
            <a:spLocks noChangeArrowheads="1"/>
          </p:cNvSpPr>
          <p:nvPr/>
        </p:nvSpPr>
        <p:spPr bwMode="auto">
          <a:xfrm>
            <a:off x="381000" y="4028725"/>
            <a:ext cx="11430000" cy="189411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spcBef>
                <a:spcPts val="600"/>
              </a:spcBef>
              <a:defRPr/>
            </a:pPr>
            <a:r>
              <a:rPr lang="en-US" sz="4000" kern="0" dirty="0">
                <a:solidFill>
                  <a:srgbClr val="002060"/>
                </a:solidFill>
                <a:latin typeface="Calibri" panose="020F0502020204030204" pitchFamily="34" charset="0"/>
                <a:cs typeface="Calibri" panose="020F0502020204030204" pitchFamily="34" charset="0"/>
              </a:rPr>
              <a:t>Saturday, August 22, 2026</a:t>
            </a:r>
            <a:b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br>
            <a:r>
              <a:rPr lang="en-US" sz="4000" kern="0" dirty="0">
                <a:solidFill>
                  <a:srgbClr val="002060"/>
                </a:solidFill>
                <a:latin typeface="Calibri" panose="020F0502020204030204" pitchFamily="34" charset="0"/>
                <a:cs typeface="Calibri" panose="020F0502020204030204" pitchFamily="34" charset="0"/>
              </a:rPr>
              <a:t>9:00 AM – 2:20 PM CT</a:t>
            </a:r>
            <a:endPar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endParaRPr>
          </a:p>
        </p:txBody>
      </p:sp>
      <p:sp>
        <p:nvSpPr>
          <p:cNvPr id="2" name="Rectangle 4">
            <a:extLst>
              <a:ext uri="{FF2B5EF4-FFF2-40B4-BE49-F238E27FC236}">
                <a16:creationId xmlns:a16="http://schemas.microsoft.com/office/drawing/2014/main" id="{394659C4-11A6-4817-29D3-8B9E8A7DFF86}"/>
              </a:ext>
            </a:extLst>
          </p:cNvPr>
          <p:cNvSpPr txBox="1">
            <a:spLocks noChangeArrowheads="1"/>
          </p:cNvSpPr>
          <p:nvPr/>
        </p:nvSpPr>
        <p:spPr bwMode="auto">
          <a:xfrm>
            <a:off x="381000" y="3249251"/>
            <a:ext cx="11430000" cy="482150"/>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spcBef>
                <a:spcPts val="600"/>
              </a:spcBef>
              <a:defRPr/>
            </a:pPr>
            <a:r>
              <a:rPr lang="en-US" sz="3600" b="0" i="1" kern="0" dirty="0">
                <a:solidFill>
                  <a:srgbClr val="015593"/>
                </a:solidFill>
                <a:latin typeface="Calibri" panose="020F0502020204030204" pitchFamily="34" charset="0"/>
                <a:cs typeface="Calibri" panose="020F0502020204030204" pitchFamily="34" charset="0"/>
              </a:rPr>
              <a:t>CME/MOC, NCPD and ACPE Accredited</a:t>
            </a:r>
            <a:endParaRPr kumimoji="0" lang="en-US" sz="3600" b="0" i="1" u="none" strike="noStrike" kern="0" cap="none" spc="0" normalizeH="0" baseline="0" noProof="0" dirty="0">
              <a:ln>
                <a:noFill/>
              </a:ln>
              <a:solidFill>
                <a:srgbClr val="015593"/>
              </a:solidFill>
              <a:effectLst/>
              <a:uLnTx/>
              <a:uFillTx/>
              <a:latin typeface="Calibri" panose="020F0502020204030204" pitchFamily="34" charset="0"/>
              <a:ea typeface="MS PGothic" pitchFamily="34" charset="-128"/>
              <a:cs typeface="Calibri" panose="020F0502020204030204" pitchFamily="34" charset="0"/>
            </a:endParaRPr>
          </a:p>
        </p:txBody>
      </p:sp>
    </p:spTree>
    <p:custDataLst>
      <p:tags r:id="rId1"/>
    </p:custDataLst>
    <p:extLst>
      <p:ext uri="{BB962C8B-B14F-4D97-AF65-F5344CB8AC3E}">
        <p14:creationId xmlns:p14="http://schemas.microsoft.com/office/powerpoint/2010/main" val="9571054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6D0E-DF64-EB70-B208-6072CC1C5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6ED89-E3B1-DDEE-81F7-5C78E3E64F1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943EF730-78C9-4D71-94AF-9B44D31517C2}"/>
              </a:ext>
            </a:extLst>
          </p:cNvPr>
          <p:cNvSpPr txBox="1">
            <a:spLocks/>
          </p:cNvSpPr>
          <p:nvPr/>
        </p:nvSpPr>
        <p:spPr bwMode="auto">
          <a:xfrm>
            <a:off x="1055440" y="1361120"/>
            <a:ext cx="10657183"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t>Module 1 — Chronic Lymphocytic Leukemia </a:t>
            </a:r>
            <a:b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rPr>
              <a:t>Farrukh T Awan, MD, MS, MBA</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Samuel J Klempner, MD</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3 — Ovarian and Endometrial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Shannon N Westin, MD, MPH, FASCO, FACOG</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4 — Diffuse Large B-Cell Lymphoma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Ann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LaCasce</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 MD,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MMSc</a:t>
            </a:r>
            <a:endPar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endParaRP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Stephen V Liu, MD</a:t>
            </a:r>
          </a:p>
        </p:txBody>
      </p:sp>
    </p:spTree>
    <p:extLst>
      <p:ext uri="{BB962C8B-B14F-4D97-AF65-F5344CB8AC3E}">
        <p14:creationId xmlns:p14="http://schemas.microsoft.com/office/powerpoint/2010/main" val="3717997158"/>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ABDC8-62A9-7B34-1E84-6D24ED006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72EF9-917A-2570-E2FE-A0695730D63E}"/>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7AA32A0B-198B-D67D-484A-A5A547BE9B33}"/>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Klempner </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First-Line Treatment of Metastatic Gastroesophageal Cancer</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panose="020F0502020204030204" pitchFamily="34" charset="0"/>
                <a:ea typeface="MS PGothic" pitchFamily="34" charset="-128"/>
                <a:cs typeface="Calibri" panose="020F0502020204030204" pitchFamily="34" charset="0"/>
              </a:rPr>
              <a:t>Management of HER2-Positive Gastroesophageal Cancer</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Neoadjuvant Therapy for Gastroesophageal Cancer</a:t>
            </a:r>
          </a:p>
        </p:txBody>
      </p:sp>
    </p:spTree>
    <p:extLst>
      <p:ext uri="{BB962C8B-B14F-4D97-AF65-F5344CB8AC3E}">
        <p14:creationId xmlns:p14="http://schemas.microsoft.com/office/powerpoint/2010/main" val="6375689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F1401-95CF-A247-5F95-94BB71D45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44A53-2F90-A184-BAB3-FB0243FE028D}"/>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1E12D8CF-B909-201E-F284-2D8BE45DEFA9}"/>
              </a:ext>
            </a:extLst>
          </p:cNvPr>
          <p:cNvSpPr>
            <a:spLocks noGrp="1"/>
          </p:cNvSpPr>
          <p:nvPr>
            <p:ph idx="1"/>
          </p:nvPr>
        </p:nvSpPr>
        <p:spPr>
          <a:xfrm>
            <a:off x="912288" y="1556792"/>
            <a:ext cx="10440296" cy="4799013"/>
          </a:xfrm>
        </p:spPr>
        <p:txBody>
          <a:bodyPr/>
          <a:lstStyle/>
          <a:p>
            <a:pPr marL="9525" indent="-9525">
              <a:lnSpc>
                <a:spcPct val="100000"/>
              </a:lnSpc>
              <a:spcBef>
                <a:spcPts val="264"/>
              </a:spcBef>
              <a:buNone/>
            </a:pPr>
            <a:r>
              <a:rPr lang="en-US" sz="2400" dirty="0">
                <a:solidFill>
                  <a:srgbClr val="171AA2"/>
                </a:solidFill>
              </a:rPr>
              <a:t>93-year-old very healthy man with HER2-positive (IHC 3+) metastatic gastric adenocarcinoma, PD-L1 CPS 5. Wanted to pursue treatment and we offered dose-adjusted oxaliplatin/5-FU in combination with pembrolizumab and trastuzumab. He’s done well on his first cycle of treatment. </a:t>
            </a:r>
          </a:p>
          <a:p>
            <a:pPr marL="9525" indent="-9525">
              <a:lnSpc>
                <a:spcPct val="100000"/>
              </a:lnSpc>
              <a:spcBef>
                <a:spcPts val="264"/>
              </a:spcBef>
              <a:buNone/>
            </a:pPr>
            <a:r>
              <a:rPr lang="en-US" sz="2400" dirty="0">
                <a:solidFill>
                  <a:srgbClr val="171AA2"/>
                </a:solidFill>
              </a:rPr>
              <a:t>																	Stephen “Fred” Divers, MD 	</a:t>
            </a:r>
            <a:r>
              <a:rPr lang="en-US" sz="2500" dirty="0">
                <a:solidFill>
                  <a:srgbClr val="171AA2"/>
                </a:solidFill>
              </a:rPr>
              <a:t>	</a:t>
            </a:r>
          </a:p>
          <a:p>
            <a:pPr marL="9525" indent="-9525">
              <a:lnSpc>
                <a:spcPct val="100000"/>
              </a:lnSpc>
              <a:spcBef>
                <a:spcPts val="264"/>
              </a:spcBef>
              <a:buNone/>
            </a:pPr>
            <a:r>
              <a:rPr lang="en-US" sz="2400" kern="1200" dirty="0">
                <a:solidFill>
                  <a:schemeClr val="tx1"/>
                </a:solidFill>
                <a:latin typeface="Calibri"/>
                <a:ea typeface="MS PGothic" charset="0"/>
              </a:rPr>
              <a:t>If it were available, would you have considered zanidatamab with chemotherapy for this patient? How do you envision zanidatamab being employed in HER2-positive gastroesophageal cancers? </a:t>
            </a:r>
          </a:p>
          <a:p>
            <a:pPr marL="9525" indent="-9525">
              <a:lnSpc>
                <a:spcPct val="100000"/>
              </a:lnSpc>
              <a:spcBef>
                <a:spcPts val="264"/>
              </a:spcBef>
              <a:buNone/>
            </a:pPr>
            <a:r>
              <a:rPr lang="en-US" sz="2400" kern="1200" dirty="0">
                <a:solidFill>
                  <a:schemeClr val="tx1"/>
                </a:solidFill>
                <a:latin typeface="Calibri"/>
                <a:ea typeface="MS PGothic" charset="0"/>
              </a:rPr>
              <a:t>How would you characterize the tolerability profile of zanidatamab? Would you have any qualms about using it for a 93-year-old patient? </a:t>
            </a:r>
          </a:p>
        </p:txBody>
      </p:sp>
    </p:spTree>
    <p:extLst>
      <p:ext uri="{BB962C8B-B14F-4D97-AF65-F5344CB8AC3E}">
        <p14:creationId xmlns:p14="http://schemas.microsoft.com/office/powerpoint/2010/main" val="8865282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DE818-B508-FE29-D2EC-E65784976A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85138-2605-DF44-94DB-1419DB215630}"/>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2857A416-EF41-76F8-4765-AE5D5E97AF36}"/>
              </a:ext>
            </a:extLst>
          </p:cNvPr>
          <p:cNvSpPr>
            <a:spLocks noGrp="1"/>
          </p:cNvSpPr>
          <p:nvPr>
            <p:ph idx="1"/>
          </p:nvPr>
        </p:nvSpPr>
        <p:spPr>
          <a:xfrm>
            <a:off x="912288" y="1556792"/>
            <a:ext cx="10440296" cy="4799013"/>
          </a:xfrm>
        </p:spPr>
        <p:txBody>
          <a:bodyPr/>
          <a:lstStyle/>
          <a:p>
            <a:pPr marL="9525" indent="-9525">
              <a:lnSpc>
                <a:spcPct val="100000"/>
              </a:lnSpc>
              <a:spcBef>
                <a:spcPts val="264"/>
              </a:spcBef>
              <a:buNone/>
            </a:pPr>
            <a:r>
              <a:rPr lang="en-US" sz="2400" kern="1200" dirty="0">
                <a:solidFill>
                  <a:schemeClr val="tx1"/>
                </a:solidFill>
                <a:latin typeface="Calibri"/>
                <a:ea typeface="MS PGothic" charset="0"/>
              </a:rPr>
              <a:t>How would you decide whether or not to include tislelizumab along with zanidatamab and chemotherapy? </a:t>
            </a:r>
          </a:p>
          <a:p>
            <a:pPr marL="9525" indent="-9525">
              <a:lnSpc>
                <a:spcPct val="100000"/>
              </a:lnSpc>
              <a:spcBef>
                <a:spcPts val="264"/>
              </a:spcBef>
              <a:buNone/>
            </a:pPr>
            <a:r>
              <a:rPr lang="en-US" sz="2400" kern="1200" dirty="0">
                <a:solidFill>
                  <a:schemeClr val="tx1"/>
                </a:solidFill>
                <a:latin typeface="Calibri"/>
                <a:ea typeface="MS PGothic" charset="0"/>
              </a:rPr>
              <a:t>Would you be comfortable substituting another anti-PD-1/PD-L1 antibody for tislelizumab when administering zanidatamab and chemotherapy? </a:t>
            </a:r>
          </a:p>
        </p:txBody>
      </p:sp>
    </p:spTree>
    <p:extLst>
      <p:ext uri="{BB962C8B-B14F-4D97-AF65-F5344CB8AC3E}">
        <p14:creationId xmlns:p14="http://schemas.microsoft.com/office/powerpoint/2010/main" val="24358314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B83CE-EA5C-2C18-C584-6DEFF73572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E3028-3B62-85FE-22E4-7E346FF72689}"/>
              </a:ext>
            </a:extLst>
          </p:cNvPr>
          <p:cNvSpPr>
            <a:spLocks noGrp="1"/>
          </p:cNvSpPr>
          <p:nvPr>
            <p:ph type="title"/>
          </p:nvPr>
        </p:nvSpPr>
        <p:spPr>
          <a:xfrm>
            <a:off x="794656" y="134947"/>
            <a:ext cx="10831286" cy="1312985"/>
          </a:xfrm>
        </p:spPr>
        <p:txBody>
          <a:bodyPr>
            <a:normAutofit/>
          </a:bodyPr>
          <a:lstStyle/>
          <a:p>
            <a:pPr algn="l"/>
            <a:r>
              <a:rPr lang="en-US" sz="2800" dirty="0">
                <a:solidFill>
                  <a:srgbClr val="0432FF"/>
                </a:solidFill>
              </a:rPr>
              <a:t>KEYNOTE-811 Phase III Trial of Pembrolizumab with Trastuzumab and Chemotherapy for Previously Untreated Advanced HER2-Positive Gastric or Gastroesophageal Junction (GEJ) Adenocarcinoma </a:t>
            </a:r>
          </a:p>
        </p:txBody>
      </p:sp>
      <p:sp>
        <p:nvSpPr>
          <p:cNvPr id="9" name="TextBox 8">
            <a:extLst>
              <a:ext uri="{FF2B5EF4-FFF2-40B4-BE49-F238E27FC236}">
                <a16:creationId xmlns:a16="http://schemas.microsoft.com/office/drawing/2014/main" id="{F897A2D5-A8D4-BAFF-716E-3B32F3254DAD}"/>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Kawazoe A et al. ASCO 2026;Abstract 4040.</a:t>
            </a:r>
          </a:p>
        </p:txBody>
      </p:sp>
      <p:pic>
        <p:nvPicPr>
          <p:cNvPr id="6" name="Picture 5" descr="A diagram of a patient's blood flow&#10;&#10;AI-generated content may be incorrect.">
            <a:extLst>
              <a:ext uri="{FF2B5EF4-FFF2-40B4-BE49-F238E27FC236}">
                <a16:creationId xmlns:a16="http://schemas.microsoft.com/office/drawing/2014/main" id="{BA321086-FBFB-E7D8-CAAC-8E560C06AB0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680357" y="1535018"/>
            <a:ext cx="10831286" cy="4394344"/>
          </a:xfrm>
          <a:prstGeom prst="rect">
            <a:avLst/>
          </a:prstGeom>
        </p:spPr>
      </p:pic>
    </p:spTree>
    <p:custDataLst>
      <p:tags r:id="rId1"/>
    </p:custDataLst>
    <p:extLst>
      <p:ext uri="{BB962C8B-B14F-4D97-AF65-F5344CB8AC3E}">
        <p14:creationId xmlns:p14="http://schemas.microsoft.com/office/powerpoint/2010/main" val="7592521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8AE3-9593-936F-7D1B-97A6279A7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D632A-643E-BE2A-578C-47A655D371DE}"/>
              </a:ext>
            </a:extLst>
          </p:cNvPr>
          <p:cNvSpPr>
            <a:spLocks noGrp="1"/>
          </p:cNvSpPr>
          <p:nvPr>
            <p:ph type="title"/>
          </p:nvPr>
        </p:nvSpPr>
        <p:spPr>
          <a:xfrm>
            <a:off x="402771" y="88400"/>
            <a:ext cx="11626274" cy="1312985"/>
          </a:xfrm>
        </p:spPr>
        <p:txBody>
          <a:bodyPr>
            <a:normAutofit/>
          </a:bodyPr>
          <a:lstStyle/>
          <a:p>
            <a:r>
              <a:rPr lang="en-US" sz="2800" dirty="0">
                <a:solidFill>
                  <a:srgbClr val="0432FF"/>
                </a:solidFill>
              </a:rPr>
              <a:t>KEYNOTE-811: Progression-Free Survival (PFS) with 6-Year Median Follow-Up</a:t>
            </a:r>
          </a:p>
        </p:txBody>
      </p:sp>
      <p:sp>
        <p:nvSpPr>
          <p:cNvPr id="9" name="TextBox 8">
            <a:extLst>
              <a:ext uri="{FF2B5EF4-FFF2-40B4-BE49-F238E27FC236}">
                <a16:creationId xmlns:a16="http://schemas.microsoft.com/office/drawing/2014/main" id="{E3DA2C96-E302-712C-E189-835D54B17FA3}"/>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Kawazoe A et al. ASCO 2026;Abstract 4040.</a:t>
            </a:r>
          </a:p>
        </p:txBody>
      </p:sp>
      <p:pic>
        <p:nvPicPr>
          <p:cNvPr id="4" name="Picture 3" descr="A graph of a number of patients&#10;&#10;AI-generated content may be incorrect.">
            <a:extLst>
              <a:ext uri="{FF2B5EF4-FFF2-40B4-BE49-F238E27FC236}">
                <a16:creationId xmlns:a16="http://schemas.microsoft.com/office/drawing/2014/main" id="{25CA0EBB-68A0-1BE7-16AB-49CB3F99A49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42400" y="1656891"/>
            <a:ext cx="11707200" cy="4142959"/>
          </a:xfrm>
          <a:prstGeom prst="rect">
            <a:avLst/>
          </a:prstGeom>
        </p:spPr>
      </p:pic>
      <p:sp>
        <p:nvSpPr>
          <p:cNvPr id="5" name="TextBox 4">
            <a:extLst>
              <a:ext uri="{FF2B5EF4-FFF2-40B4-BE49-F238E27FC236}">
                <a16:creationId xmlns:a16="http://schemas.microsoft.com/office/drawing/2014/main" id="{7B13A4EB-ABB6-E8C4-347C-E8B1FFD55026}"/>
              </a:ext>
            </a:extLst>
          </p:cNvPr>
          <p:cNvSpPr txBox="1"/>
          <p:nvPr/>
        </p:nvSpPr>
        <p:spPr>
          <a:xfrm>
            <a:off x="2656114" y="1195226"/>
            <a:ext cx="57477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S PGothic" charset="0"/>
                <a:cs typeface="+mn-cs"/>
              </a:rPr>
              <a:t>ITT</a:t>
            </a:r>
          </a:p>
        </p:txBody>
      </p:sp>
      <p:sp>
        <p:nvSpPr>
          <p:cNvPr id="7" name="TextBox 6">
            <a:extLst>
              <a:ext uri="{FF2B5EF4-FFF2-40B4-BE49-F238E27FC236}">
                <a16:creationId xmlns:a16="http://schemas.microsoft.com/office/drawing/2014/main" id="{BA22A7FE-0684-5797-FEAF-C34899344241}"/>
              </a:ext>
            </a:extLst>
          </p:cNvPr>
          <p:cNvSpPr txBox="1"/>
          <p:nvPr/>
        </p:nvSpPr>
        <p:spPr>
          <a:xfrm>
            <a:off x="8270956" y="1195258"/>
            <a:ext cx="184217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S PGothic" charset="0"/>
                <a:cs typeface="+mn-cs"/>
              </a:rPr>
              <a:t>PD-L1 CPS ≥1</a:t>
            </a:r>
          </a:p>
        </p:txBody>
      </p:sp>
      <p:sp>
        <p:nvSpPr>
          <p:cNvPr id="8" name="Rectangle 7">
            <a:extLst>
              <a:ext uri="{FF2B5EF4-FFF2-40B4-BE49-F238E27FC236}">
                <a16:creationId xmlns:a16="http://schemas.microsoft.com/office/drawing/2014/main" id="{6215FBCE-38E5-D00A-08E7-2A8EFC3AF9E5}"/>
              </a:ext>
            </a:extLst>
          </p:cNvPr>
          <p:cNvSpPr/>
          <p:nvPr/>
        </p:nvSpPr>
        <p:spPr bwMode="auto">
          <a:xfrm>
            <a:off x="6096000" y="1656891"/>
            <a:ext cx="413657" cy="2785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0" name="Rectangle 9">
            <a:extLst>
              <a:ext uri="{FF2B5EF4-FFF2-40B4-BE49-F238E27FC236}">
                <a16:creationId xmlns:a16="http://schemas.microsoft.com/office/drawing/2014/main" id="{4E3B0E60-F2A3-118E-2A8B-C5C446BBEA1F}"/>
              </a:ext>
            </a:extLst>
          </p:cNvPr>
          <p:cNvSpPr/>
          <p:nvPr/>
        </p:nvSpPr>
        <p:spPr bwMode="auto">
          <a:xfrm>
            <a:off x="326539" y="1656891"/>
            <a:ext cx="413657" cy="2785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3" name="TextBox 2">
            <a:extLst>
              <a:ext uri="{FF2B5EF4-FFF2-40B4-BE49-F238E27FC236}">
                <a16:creationId xmlns:a16="http://schemas.microsoft.com/office/drawing/2014/main" id="{F4E5694C-C4FF-AA91-0058-5ABCD74335A7}"/>
              </a:ext>
            </a:extLst>
          </p:cNvPr>
          <p:cNvSpPr txBox="1"/>
          <p:nvPr/>
        </p:nvSpPr>
        <p:spPr>
          <a:xfrm>
            <a:off x="294640" y="584646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ITT = intention to treat; CPS = combined positive score; HR = hazard ratio; CI = confidence interval</a:t>
            </a:r>
          </a:p>
        </p:txBody>
      </p:sp>
    </p:spTree>
    <p:custDataLst>
      <p:tags r:id="rId1"/>
    </p:custDataLst>
    <p:extLst>
      <p:ext uri="{BB962C8B-B14F-4D97-AF65-F5344CB8AC3E}">
        <p14:creationId xmlns:p14="http://schemas.microsoft.com/office/powerpoint/2010/main" val="41523876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58B39-79F5-B7A2-E80C-7D88A50F8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D6E1F7-7BF7-8FAC-D330-1F925F3D82BE}"/>
              </a:ext>
            </a:extLst>
          </p:cNvPr>
          <p:cNvSpPr>
            <a:spLocks noGrp="1"/>
          </p:cNvSpPr>
          <p:nvPr>
            <p:ph type="title"/>
          </p:nvPr>
        </p:nvSpPr>
        <p:spPr>
          <a:xfrm>
            <a:off x="402771" y="69633"/>
            <a:ext cx="11626274" cy="1312985"/>
          </a:xfrm>
        </p:spPr>
        <p:txBody>
          <a:bodyPr>
            <a:normAutofit/>
          </a:bodyPr>
          <a:lstStyle/>
          <a:p>
            <a:r>
              <a:rPr lang="en-US" sz="2800" dirty="0">
                <a:solidFill>
                  <a:srgbClr val="0432FF"/>
                </a:solidFill>
              </a:rPr>
              <a:t>KEYNOTE-811: Overall Survival (OS) with 6-Year Median Follow-Up</a:t>
            </a:r>
          </a:p>
        </p:txBody>
      </p:sp>
      <p:sp>
        <p:nvSpPr>
          <p:cNvPr id="9" name="TextBox 8">
            <a:extLst>
              <a:ext uri="{FF2B5EF4-FFF2-40B4-BE49-F238E27FC236}">
                <a16:creationId xmlns:a16="http://schemas.microsoft.com/office/drawing/2014/main" id="{391F2638-14F2-4DA2-363D-6E272632D490}"/>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Kawazoe A et al. ASCO 2026;Abstract 4040.</a:t>
            </a:r>
          </a:p>
        </p:txBody>
      </p:sp>
      <p:sp>
        <p:nvSpPr>
          <p:cNvPr id="5" name="TextBox 4">
            <a:extLst>
              <a:ext uri="{FF2B5EF4-FFF2-40B4-BE49-F238E27FC236}">
                <a16:creationId xmlns:a16="http://schemas.microsoft.com/office/drawing/2014/main" id="{DE3E2F55-315C-BBBC-707A-F0FFEA5AC6D3}"/>
              </a:ext>
            </a:extLst>
          </p:cNvPr>
          <p:cNvSpPr txBox="1"/>
          <p:nvPr/>
        </p:nvSpPr>
        <p:spPr>
          <a:xfrm>
            <a:off x="2656114" y="1273659"/>
            <a:ext cx="57477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S PGothic" charset="0"/>
                <a:cs typeface="+mn-cs"/>
              </a:rPr>
              <a:t>ITT</a:t>
            </a:r>
          </a:p>
        </p:txBody>
      </p:sp>
      <p:sp>
        <p:nvSpPr>
          <p:cNvPr id="7" name="TextBox 6">
            <a:extLst>
              <a:ext uri="{FF2B5EF4-FFF2-40B4-BE49-F238E27FC236}">
                <a16:creationId xmlns:a16="http://schemas.microsoft.com/office/drawing/2014/main" id="{865D035F-B540-69F8-AEBB-7BAA4C79DE46}"/>
              </a:ext>
            </a:extLst>
          </p:cNvPr>
          <p:cNvSpPr txBox="1"/>
          <p:nvPr/>
        </p:nvSpPr>
        <p:spPr>
          <a:xfrm>
            <a:off x="8270956" y="1273691"/>
            <a:ext cx="184217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S PGothic" charset="0"/>
                <a:cs typeface="+mn-cs"/>
              </a:rPr>
              <a:t>PD-L1 CPS ≥1</a:t>
            </a:r>
          </a:p>
        </p:txBody>
      </p:sp>
      <p:pic>
        <p:nvPicPr>
          <p:cNvPr id="6" name="Picture 5" descr="A graph of a number of people&#10;&#10;AI-generated content may be incorrect.">
            <a:extLst>
              <a:ext uri="{FF2B5EF4-FFF2-40B4-BE49-F238E27FC236}">
                <a16:creationId xmlns:a16="http://schemas.microsoft.com/office/drawing/2014/main" id="{4430B55C-79B8-1093-0BA1-4602090C1C5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02771" y="1735324"/>
            <a:ext cx="11440369" cy="3845575"/>
          </a:xfrm>
          <a:prstGeom prst="rect">
            <a:avLst/>
          </a:prstGeom>
        </p:spPr>
      </p:pic>
      <p:sp>
        <p:nvSpPr>
          <p:cNvPr id="8" name="Rectangle 7">
            <a:extLst>
              <a:ext uri="{FF2B5EF4-FFF2-40B4-BE49-F238E27FC236}">
                <a16:creationId xmlns:a16="http://schemas.microsoft.com/office/drawing/2014/main" id="{936E5E32-949F-C557-F7C4-554E8C976950}"/>
              </a:ext>
            </a:extLst>
          </p:cNvPr>
          <p:cNvSpPr/>
          <p:nvPr/>
        </p:nvSpPr>
        <p:spPr bwMode="auto">
          <a:xfrm>
            <a:off x="6122955" y="1735324"/>
            <a:ext cx="413657" cy="2785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0" name="Rectangle 9">
            <a:extLst>
              <a:ext uri="{FF2B5EF4-FFF2-40B4-BE49-F238E27FC236}">
                <a16:creationId xmlns:a16="http://schemas.microsoft.com/office/drawing/2014/main" id="{A22543E1-87AF-2E1C-5F39-4B1F96D69B07}"/>
              </a:ext>
            </a:extLst>
          </p:cNvPr>
          <p:cNvSpPr/>
          <p:nvPr/>
        </p:nvSpPr>
        <p:spPr bwMode="auto">
          <a:xfrm>
            <a:off x="402771" y="1735324"/>
            <a:ext cx="413657" cy="2785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custDataLst>
      <p:tags r:id="rId1"/>
    </p:custDataLst>
    <p:extLst>
      <p:ext uri="{BB962C8B-B14F-4D97-AF65-F5344CB8AC3E}">
        <p14:creationId xmlns:p14="http://schemas.microsoft.com/office/powerpoint/2010/main" val="5809979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A5174-CDD0-6213-0363-B7ACC969D9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2909B-D8E2-9BDA-E658-B1525813CC78}"/>
              </a:ext>
            </a:extLst>
          </p:cNvPr>
          <p:cNvSpPr>
            <a:spLocks noGrp="1"/>
          </p:cNvSpPr>
          <p:nvPr>
            <p:ph type="title"/>
          </p:nvPr>
        </p:nvSpPr>
        <p:spPr>
          <a:xfrm>
            <a:off x="1883532" y="-1"/>
            <a:ext cx="8424936" cy="1312985"/>
          </a:xfrm>
        </p:spPr>
        <p:txBody>
          <a:bodyPr>
            <a:normAutofit/>
          </a:bodyPr>
          <a:lstStyle/>
          <a:p>
            <a:r>
              <a:rPr lang="en-US" sz="2800" dirty="0" err="1">
                <a:solidFill>
                  <a:srgbClr val="0432FF"/>
                </a:solidFill>
              </a:rPr>
              <a:t>Zanidatamab</a:t>
            </a:r>
            <a:r>
              <a:rPr lang="en-US" sz="2800" dirty="0">
                <a:solidFill>
                  <a:srgbClr val="0432FF"/>
                </a:solidFill>
              </a:rPr>
              <a:t> Mechanism of Action</a:t>
            </a:r>
          </a:p>
        </p:txBody>
      </p:sp>
      <p:pic>
        <p:nvPicPr>
          <p:cNvPr id="4" name="Picture 3">
            <a:extLst>
              <a:ext uri="{FF2B5EF4-FFF2-40B4-BE49-F238E27FC236}">
                <a16:creationId xmlns:a16="http://schemas.microsoft.com/office/drawing/2014/main" id="{C96E1C6D-1106-5153-115E-D76DDD848B9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380999" y="1066392"/>
            <a:ext cx="11549743" cy="4868162"/>
          </a:xfrm>
          <a:prstGeom prst="rect">
            <a:avLst/>
          </a:prstGeom>
        </p:spPr>
      </p:pic>
      <p:sp>
        <p:nvSpPr>
          <p:cNvPr id="5" name="TextBox 4">
            <a:extLst>
              <a:ext uri="{FF2B5EF4-FFF2-40B4-BE49-F238E27FC236}">
                <a16:creationId xmlns:a16="http://schemas.microsoft.com/office/drawing/2014/main" id="{E11D7B3D-42F4-8C4D-5F13-E6B353C100C2}"/>
              </a:ext>
            </a:extLst>
          </p:cNvPr>
          <p:cNvSpPr txBox="1"/>
          <p:nvPr/>
        </p:nvSpPr>
        <p:spPr>
          <a:xfrm>
            <a:off x="204418" y="6473479"/>
            <a:ext cx="3804439"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Content courtesy of Eric Van Cutsem, MD, PhD</a:t>
            </a:r>
          </a:p>
        </p:txBody>
      </p:sp>
      <p:sp>
        <p:nvSpPr>
          <p:cNvPr id="6" name="TextBox 5">
            <a:extLst>
              <a:ext uri="{FF2B5EF4-FFF2-40B4-BE49-F238E27FC236}">
                <a16:creationId xmlns:a16="http://schemas.microsoft.com/office/drawing/2014/main" id="{3F2C35F0-C87A-E281-9855-DEF50E195724}"/>
              </a:ext>
            </a:extLst>
          </p:cNvPr>
          <p:cNvSpPr txBox="1"/>
          <p:nvPr/>
        </p:nvSpPr>
        <p:spPr>
          <a:xfrm>
            <a:off x="8293784" y="5565222"/>
            <a:ext cx="363695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Arial" panose="020B0604020202020204" pitchFamily="34" charset="0"/>
              </a:rPr>
              <a:t>Weisser N et al. </a:t>
            </a:r>
            <a:r>
              <a:rPr kumimoji="0" lang="en-US" sz="1800" b="0" i="1" u="none" strike="noStrike" kern="1200" cap="none" spc="0" normalizeH="0" baseline="0" noProof="0" dirty="0">
                <a:ln>
                  <a:noFill/>
                </a:ln>
                <a:solidFill>
                  <a:prstClr val="black"/>
                </a:solidFill>
                <a:effectLst/>
                <a:uLnTx/>
                <a:uFillTx/>
                <a:latin typeface="Calibri"/>
                <a:ea typeface="MS PGothic" panose="020B0600070205080204" pitchFamily="34" charset="-128"/>
                <a:cs typeface="Arial" panose="020B0604020202020204" pitchFamily="34" charset="0"/>
              </a:rPr>
              <a:t>Nat Commun </a:t>
            </a:r>
            <a:r>
              <a:rPr kumimoji="0" lang="en-US" sz="1800" b="0" i="0" u="none" strike="noStrike" kern="1200" cap="none" spc="0" normalizeH="0" baseline="0" noProof="0" dirty="0">
                <a:ln>
                  <a:noFill/>
                </a:ln>
                <a:solidFill>
                  <a:prstClr val="black"/>
                </a:solidFill>
                <a:effectLst/>
                <a:uLnTx/>
                <a:uFillTx/>
                <a:latin typeface="Calibri"/>
                <a:ea typeface="MS PGothic" panose="020B0600070205080204" pitchFamily="34" charset="-128"/>
                <a:cs typeface="Arial" panose="020B0604020202020204" pitchFamily="34" charset="0"/>
              </a:rPr>
              <a:t>2023.</a:t>
            </a:r>
          </a:p>
        </p:txBody>
      </p:sp>
    </p:spTree>
    <p:custDataLst>
      <p:tags r:id="rId1"/>
    </p:custDataLst>
    <p:extLst>
      <p:ext uri="{BB962C8B-B14F-4D97-AF65-F5344CB8AC3E}">
        <p14:creationId xmlns:p14="http://schemas.microsoft.com/office/powerpoint/2010/main" val="7707944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381FE-3976-6414-811C-C926CFB0F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EC1DD-F85B-1C14-7378-0CF88A609CE4}"/>
              </a:ext>
            </a:extLst>
          </p:cNvPr>
          <p:cNvSpPr>
            <a:spLocks noGrp="1"/>
          </p:cNvSpPr>
          <p:nvPr>
            <p:ph type="title"/>
          </p:nvPr>
        </p:nvSpPr>
        <p:spPr>
          <a:xfrm>
            <a:off x="501850" y="-1"/>
            <a:ext cx="11188300" cy="1312985"/>
          </a:xfrm>
        </p:spPr>
        <p:txBody>
          <a:bodyPr>
            <a:normAutofit/>
          </a:bodyPr>
          <a:lstStyle/>
          <a:p>
            <a:pPr algn="l"/>
            <a:r>
              <a:rPr lang="en-US" sz="2800" dirty="0">
                <a:solidFill>
                  <a:srgbClr val="0432FF"/>
                </a:solidFill>
              </a:rPr>
              <a:t>Phase III HERIZON-GEA-01 Trial of Zanidatamab with or without Tislelizumab for HER2-Positive Gastroesophageal Cancer</a:t>
            </a:r>
          </a:p>
        </p:txBody>
      </p:sp>
      <p:sp>
        <p:nvSpPr>
          <p:cNvPr id="9" name="TextBox 8">
            <a:extLst>
              <a:ext uri="{FF2B5EF4-FFF2-40B4-BE49-F238E27FC236}">
                <a16:creationId xmlns:a16="http://schemas.microsoft.com/office/drawing/2014/main" id="{8898527D-A123-2E81-D2B9-B2022B37100C}"/>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Elimova</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E et al. Gastrointestinal Cancers Symposium 2026;Abstract LBA285.</a:t>
            </a:r>
          </a:p>
        </p:txBody>
      </p:sp>
      <p:pic>
        <p:nvPicPr>
          <p:cNvPr id="3" name="Image 0" descr="preencoded.png">
            <a:extLst>
              <a:ext uri="{FF2B5EF4-FFF2-40B4-BE49-F238E27FC236}">
                <a16:creationId xmlns:a16="http://schemas.microsoft.com/office/drawing/2014/main" id="{60A90F78-1E43-B6DA-B280-555C737885D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388307" y="1177446"/>
            <a:ext cx="11188300" cy="4747365"/>
          </a:xfrm>
          <a:prstGeom prst="rect">
            <a:avLst/>
          </a:prstGeom>
        </p:spPr>
      </p:pic>
    </p:spTree>
    <p:custDataLst>
      <p:tags r:id="rId1"/>
    </p:custDataLst>
    <p:extLst>
      <p:ext uri="{BB962C8B-B14F-4D97-AF65-F5344CB8AC3E}">
        <p14:creationId xmlns:p14="http://schemas.microsoft.com/office/powerpoint/2010/main" val="8560792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F5BA7-D882-AD9B-12EA-421C8B4B2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7A46F-D831-CB7B-4CD8-1E830157B3FD}"/>
              </a:ext>
            </a:extLst>
          </p:cNvPr>
          <p:cNvSpPr>
            <a:spLocks noGrp="1"/>
          </p:cNvSpPr>
          <p:nvPr>
            <p:ph type="title"/>
          </p:nvPr>
        </p:nvSpPr>
        <p:spPr>
          <a:xfrm>
            <a:off x="642091" y="-1"/>
            <a:ext cx="10559308" cy="1312985"/>
          </a:xfrm>
        </p:spPr>
        <p:txBody>
          <a:bodyPr>
            <a:normAutofit/>
          </a:bodyPr>
          <a:lstStyle/>
          <a:p>
            <a:pPr algn="l"/>
            <a:r>
              <a:rPr lang="en-US" sz="2800" dirty="0">
                <a:solidFill>
                  <a:srgbClr val="0432FF"/>
                </a:solidFill>
              </a:rPr>
              <a:t>HERIZON-GEA-01 Primary Endpoint: PFS per BICR with Zanidatamab, Tislelizumab and Chemotherapy (CT)</a:t>
            </a:r>
          </a:p>
        </p:txBody>
      </p:sp>
      <p:sp>
        <p:nvSpPr>
          <p:cNvPr id="9" name="TextBox 8">
            <a:extLst>
              <a:ext uri="{FF2B5EF4-FFF2-40B4-BE49-F238E27FC236}">
                <a16:creationId xmlns:a16="http://schemas.microsoft.com/office/drawing/2014/main" id="{42B7FEE7-E26D-8C72-AADF-266729D030CE}"/>
              </a:ext>
            </a:extLst>
          </p:cNvPr>
          <p:cNvSpPr txBox="1"/>
          <p:nvPr/>
        </p:nvSpPr>
        <p:spPr>
          <a:xfrm>
            <a:off x="0" y="6517022"/>
            <a:ext cx="1012371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Elimova</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E et al. Gastrointestinal Cancers Symposium 2026;Abstract LBA285;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2026;394:2002-14.</a:t>
            </a:r>
          </a:p>
        </p:txBody>
      </p:sp>
      <p:pic>
        <p:nvPicPr>
          <p:cNvPr id="4" name="Image 0" descr="preencoded.png">
            <a:extLst>
              <a:ext uri="{FF2B5EF4-FFF2-40B4-BE49-F238E27FC236}">
                <a16:creationId xmlns:a16="http://schemas.microsoft.com/office/drawing/2014/main" id="{06E732DA-21A0-B87D-C5C4-01E66612900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560614" y="1195264"/>
            <a:ext cx="11070771" cy="4794041"/>
          </a:xfrm>
          <a:prstGeom prst="rect">
            <a:avLst/>
          </a:prstGeom>
        </p:spPr>
      </p:pic>
    </p:spTree>
    <p:custDataLst>
      <p:tags r:id="rId1"/>
    </p:custDataLst>
    <p:extLst>
      <p:ext uri="{BB962C8B-B14F-4D97-AF65-F5344CB8AC3E}">
        <p14:creationId xmlns:p14="http://schemas.microsoft.com/office/powerpoint/2010/main" val="34383372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E0B15-3E84-02C3-A266-DD2788F9B1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51D8FB-85AC-8211-72D4-472615EC331F}"/>
              </a:ext>
            </a:extLst>
          </p:cNvPr>
          <p:cNvSpPr>
            <a:spLocks noGrp="1"/>
          </p:cNvSpPr>
          <p:nvPr>
            <p:ph type="title"/>
          </p:nvPr>
        </p:nvSpPr>
        <p:spPr>
          <a:xfrm>
            <a:off x="772569" y="-1"/>
            <a:ext cx="11201566" cy="1312985"/>
          </a:xfrm>
        </p:spPr>
        <p:txBody>
          <a:bodyPr>
            <a:normAutofit/>
          </a:bodyPr>
          <a:lstStyle/>
          <a:p>
            <a:pPr algn="l"/>
            <a:r>
              <a:rPr lang="en-US" sz="2800" dirty="0">
                <a:solidFill>
                  <a:srgbClr val="0432FF"/>
                </a:solidFill>
              </a:rPr>
              <a:t>HERIZON-GEA-01 Primary Endpoint: Interim Analysis of OS with Zanidatamab, Tislelizumab and Chemotherapy</a:t>
            </a:r>
          </a:p>
        </p:txBody>
      </p:sp>
      <p:sp>
        <p:nvSpPr>
          <p:cNvPr id="9" name="TextBox 8">
            <a:extLst>
              <a:ext uri="{FF2B5EF4-FFF2-40B4-BE49-F238E27FC236}">
                <a16:creationId xmlns:a16="http://schemas.microsoft.com/office/drawing/2014/main" id="{0588ECAB-A661-8F12-373F-BD7E1339680B}"/>
              </a:ext>
            </a:extLst>
          </p:cNvPr>
          <p:cNvSpPr txBox="1"/>
          <p:nvPr/>
        </p:nvSpPr>
        <p:spPr>
          <a:xfrm>
            <a:off x="0" y="6517022"/>
            <a:ext cx="1012371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Elimova</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E et al. Gastrointestinal Cancers Symposium 2026;Abstract LBA285;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2026;394:2002-14.</a:t>
            </a:r>
          </a:p>
        </p:txBody>
      </p:sp>
      <p:pic>
        <p:nvPicPr>
          <p:cNvPr id="3" name="Image 0" descr="preencoded.png">
            <a:extLst>
              <a:ext uri="{FF2B5EF4-FFF2-40B4-BE49-F238E27FC236}">
                <a16:creationId xmlns:a16="http://schemas.microsoft.com/office/drawing/2014/main" id="{7208F519-8976-0716-05E6-AF847878222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631055" y="1312984"/>
            <a:ext cx="10929890" cy="4713515"/>
          </a:xfrm>
          <a:prstGeom prst="rect">
            <a:avLst/>
          </a:prstGeom>
        </p:spPr>
      </p:pic>
    </p:spTree>
    <p:custDataLst>
      <p:tags r:id="rId1"/>
    </p:custDataLst>
    <p:extLst>
      <p:ext uri="{BB962C8B-B14F-4D97-AF65-F5344CB8AC3E}">
        <p14:creationId xmlns:p14="http://schemas.microsoft.com/office/powerpoint/2010/main" val="23344395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F1EA1-5C02-B9B5-BE4B-CC3805431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11929-BC8B-8CC9-7245-79FDE8941B1E}"/>
              </a:ext>
            </a:extLst>
          </p:cNvPr>
          <p:cNvSpPr>
            <a:spLocks noGrp="1"/>
          </p:cNvSpPr>
          <p:nvPr>
            <p:ph type="title"/>
          </p:nvPr>
        </p:nvSpPr>
        <p:spPr>
          <a:xfrm>
            <a:off x="912286" y="35088"/>
            <a:ext cx="10358967" cy="1050208"/>
          </a:xfrm>
        </p:spPr>
        <p:txBody>
          <a:bodyPr/>
          <a:lstStyle/>
          <a:p>
            <a:r>
              <a:rPr lang="en-US" dirty="0"/>
              <a:t>Chronic Lymphocytic Leukemia Faculty</a:t>
            </a:r>
          </a:p>
        </p:txBody>
      </p:sp>
      <p:sp>
        <p:nvSpPr>
          <p:cNvPr id="9" name="Text Box 7">
            <a:extLst>
              <a:ext uri="{FF2B5EF4-FFF2-40B4-BE49-F238E27FC236}">
                <a16:creationId xmlns:a16="http://schemas.microsoft.com/office/drawing/2014/main" id="{834D06A6-B233-9E54-AAED-37AA80B92896}"/>
              </a:ext>
            </a:extLst>
          </p:cNvPr>
          <p:cNvSpPr txBox="1">
            <a:spLocks noChangeArrowheads="1"/>
          </p:cNvSpPr>
          <p:nvPr/>
        </p:nvSpPr>
        <p:spPr bwMode="auto">
          <a:xfrm>
            <a:off x="2719185" y="1340768"/>
            <a:ext cx="6689183" cy="1983664"/>
          </a:xfrm>
          <a:prstGeom prst="rect">
            <a:avLst/>
          </a:prstGeom>
          <a:noFill/>
          <a:ln w="9525">
            <a:noFill/>
            <a:miter lim="800000"/>
            <a:headEnd/>
            <a:tailEnd/>
          </a:ln>
        </p:spPr>
        <p:txBody>
          <a:bodyPr lIns="91440" tIns="0" rIns="0" bIns="0">
            <a:prstTxWarp prst="textNoShape">
              <a:avLst/>
            </a:prstTxWarp>
          </a:bodyPr>
          <a:lstStyle/>
          <a:p>
            <a:pPr lvl="0">
              <a:defRPr/>
            </a:pPr>
            <a:r>
              <a:rPr lang="en-US" sz="1800" dirty="0">
                <a:solidFill>
                  <a:srgbClr val="000000"/>
                </a:solidFill>
                <a:latin typeface="Calibri" panose="020F0502020204030204" pitchFamily="34" charset="0"/>
                <a:cs typeface="Calibri" panose="020F0502020204030204" pitchFamily="34" charset="0"/>
              </a:rPr>
              <a:t>Farrukh T Awan, MD, MS, MBA</a:t>
            </a:r>
          </a:p>
          <a:p>
            <a:pPr lvl="0">
              <a:defRPr/>
            </a:pPr>
            <a:r>
              <a:rPr lang="en-US" sz="1800" b="0" dirty="0">
                <a:solidFill>
                  <a:srgbClr val="000000"/>
                </a:solidFill>
                <a:latin typeface="Calibri" panose="020F0502020204030204" pitchFamily="34" charset="0"/>
                <a:cs typeface="Calibri" panose="020F0502020204030204" pitchFamily="34" charset="0"/>
              </a:rPr>
              <a:t>Professor of Internal Medicine</a:t>
            </a:r>
          </a:p>
          <a:p>
            <a:pPr lvl="0">
              <a:defRPr/>
            </a:pPr>
            <a:r>
              <a:rPr lang="en-US" sz="1800" b="0" dirty="0">
                <a:solidFill>
                  <a:srgbClr val="000000"/>
                </a:solidFill>
                <a:latin typeface="Calibri" panose="020F0502020204030204" pitchFamily="34" charset="0"/>
                <a:cs typeface="Calibri" panose="020F0502020204030204" pitchFamily="34" charset="0"/>
              </a:rPr>
              <a:t>Associate Director, Section of Hematologic Malignancies/Transplantation and Cellular Therapies</a:t>
            </a:r>
          </a:p>
          <a:p>
            <a:pPr lvl="0">
              <a:defRPr/>
            </a:pPr>
            <a:r>
              <a:rPr lang="en-US" sz="1800" b="0" dirty="0">
                <a:solidFill>
                  <a:srgbClr val="000000"/>
                </a:solidFill>
                <a:latin typeface="Calibri" panose="020F0502020204030204" pitchFamily="34" charset="0"/>
                <a:cs typeface="Calibri" panose="020F0502020204030204" pitchFamily="34" charset="0"/>
              </a:rPr>
              <a:t>Director of Lymphoid Malignancies Program</a:t>
            </a:r>
          </a:p>
          <a:p>
            <a:pPr lvl="0">
              <a:defRPr/>
            </a:pPr>
            <a:r>
              <a:rPr lang="en-US" sz="1800" b="0" dirty="0">
                <a:solidFill>
                  <a:srgbClr val="000000"/>
                </a:solidFill>
                <a:latin typeface="Calibri" panose="020F0502020204030204" pitchFamily="34" charset="0"/>
                <a:cs typeface="Calibri" panose="020F0502020204030204" pitchFamily="34" charset="0"/>
              </a:rPr>
              <a:t>Harold C Simmons Comprehensive Cancer Center</a:t>
            </a:r>
          </a:p>
          <a:p>
            <a:pPr lvl="0">
              <a:defRPr/>
            </a:pPr>
            <a:r>
              <a:rPr lang="en-US" sz="1800" b="0" dirty="0">
                <a:solidFill>
                  <a:srgbClr val="000000"/>
                </a:solidFill>
                <a:latin typeface="Calibri" panose="020F0502020204030204" pitchFamily="34" charset="0"/>
                <a:cs typeface="Calibri" panose="020F0502020204030204" pitchFamily="34" charset="0"/>
              </a:rPr>
              <a:t>University of Texas Southwestern Medical Center</a:t>
            </a:r>
          </a:p>
          <a:p>
            <a:pPr lvl="0">
              <a:defRPr/>
            </a:pPr>
            <a:r>
              <a:rPr lang="en-US" sz="1800" b="0" dirty="0">
                <a:solidFill>
                  <a:srgbClr val="000000"/>
                </a:solidFill>
                <a:latin typeface="Calibri" panose="020F0502020204030204" pitchFamily="34" charset="0"/>
                <a:cs typeface="Calibri" panose="020F0502020204030204" pitchFamily="34" charset="0"/>
              </a:rPr>
              <a:t>Dallas, Texas</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17" name="Picture 16">
            <a:extLst>
              <a:ext uri="{FF2B5EF4-FFF2-40B4-BE49-F238E27FC236}">
                <a16:creationId xmlns:a16="http://schemas.microsoft.com/office/drawing/2014/main" id="{9AEFED19-DD93-4C60-087E-CF7790236B4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7448" y="1340768"/>
            <a:ext cx="1583314" cy="1583314"/>
          </a:xfrm>
          <a:prstGeom prst="rect">
            <a:avLst/>
          </a:prstGeom>
        </p:spPr>
      </p:pic>
      <p:sp>
        <p:nvSpPr>
          <p:cNvPr id="8" name="Text Box 7">
            <a:extLst>
              <a:ext uri="{FF2B5EF4-FFF2-40B4-BE49-F238E27FC236}">
                <a16:creationId xmlns:a16="http://schemas.microsoft.com/office/drawing/2014/main" id="{AA157C37-BF39-4D9B-6F15-08B14CA622B8}"/>
              </a:ext>
            </a:extLst>
          </p:cNvPr>
          <p:cNvSpPr txBox="1">
            <a:spLocks noChangeArrowheads="1"/>
          </p:cNvSpPr>
          <p:nvPr/>
        </p:nvSpPr>
        <p:spPr bwMode="auto">
          <a:xfrm>
            <a:off x="2719185" y="4365104"/>
            <a:ext cx="4816975" cy="1645919"/>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lvl="0">
              <a:defRPr/>
            </a:pPr>
            <a:r>
              <a:rPr lang="en-US" sz="1800" dirty="0">
                <a:solidFill>
                  <a:srgbClr val="000000"/>
                </a:solidFill>
                <a:latin typeface="Calibri"/>
              </a:rPr>
              <a:t>Stephen “Fred” Divers, MD </a:t>
            </a:r>
          </a:p>
          <a:p>
            <a:pPr lvl="0">
              <a:defRPr/>
            </a:pPr>
            <a:r>
              <a:rPr lang="en-US" sz="1800" b="0" dirty="0">
                <a:solidFill>
                  <a:srgbClr val="000000"/>
                </a:solidFill>
                <a:latin typeface="Calibri"/>
              </a:rPr>
              <a:t>Chief Medical Officer </a:t>
            </a:r>
          </a:p>
          <a:p>
            <a:pPr lvl="0">
              <a:defRPr/>
            </a:pPr>
            <a:r>
              <a:rPr lang="en-US" sz="1800" b="0" dirty="0">
                <a:solidFill>
                  <a:srgbClr val="000000"/>
                </a:solidFill>
                <a:latin typeface="Calibri"/>
              </a:rPr>
              <a:t>American Oncology Network </a:t>
            </a:r>
          </a:p>
          <a:p>
            <a:pPr lvl="0">
              <a:defRPr/>
            </a:pPr>
            <a:r>
              <a:rPr lang="en-US" sz="1800" b="0" dirty="0">
                <a:solidFill>
                  <a:srgbClr val="000000"/>
                </a:solidFill>
                <a:latin typeface="Calibri"/>
              </a:rPr>
              <a:t>Board Executive</a:t>
            </a:r>
          </a:p>
          <a:p>
            <a:pPr lvl="0">
              <a:defRPr/>
            </a:pPr>
            <a:r>
              <a:rPr lang="en-US" sz="1800" b="0" dirty="0">
                <a:solidFill>
                  <a:srgbClr val="000000"/>
                </a:solidFill>
                <a:latin typeface="Calibri"/>
              </a:rPr>
              <a:t>Community Oncology Alliance</a:t>
            </a:r>
          </a:p>
          <a:p>
            <a:pPr lvl="0">
              <a:defRPr/>
            </a:pPr>
            <a:r>
              <a:rPr lang="en-US" sz="1800" b="0" dirty="0">
                <a:solidFill>
                  <a:srgbClr val="000000"/>
                </a:solidFill>
                <a:latin typeface="Calibri"/>
              </a:rPr>
              <a:t>Hot Springs, Arkansas</a:t>
            </a:r>
            <a:endParaRPr kumimoji="0" lang="en-US" sz="1800" b="0" i="0" u="none" strike="noStrike" kern="1200" cap="none" spc="0" normalizeH="0" baseline="0" noProof="0" dirty="0">
              <a:ln>
                <a:noFill/>
              </a:ln>
              <a:solidFill>
                <a:srgbClr val="000000"/>
              </a:solidFill>
              <a:effectLst/>
              <a:uLnTx/>
              <a:uFillTx/>
              <a:latin typeface="Calibri"/>
              <a:ea typeface="MS PGothic" charset="0"/>
            </a:endParaRPr>
          </a:p>
        </p:txBody>
      </p:sp>
      <p:pic>
        <p:nvPicPr>
          <p:cNvPr id="10" name="Picture 9">
            <a:extLst>
              <a:ext uri="{FF2B5EF4-FFF2-40B4-BE49-F238E27FC236}">
                <a16:creationId xmlns:a16="http://schemas.microsoft.com/office/drawing/2014/main" id="{EE862233-430C-746C-23A1-1D8B47E0AC8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27448" y="4365104"/>
            <a:ext cx="1583314" cy="1583314"/>
          </a:xfrm>
          <a:prstGeom prst="rect">
            <a:avLst/>
          </a:prstGeom>
        </p:spPr>
      </p:pic>
    </p:spTree>
    <p:custDataLst>
      <p:tags r:id="rId1"/>
    </p:custDataLst>
    <p:extLst>
      <p:ext uri="{BB962C8B-B14F-4D97-AF65-F5344CB8AC3E}">
        <p14:creationId xmlns:p14="http://schemas.microsoft.com/office/powerpoint/2010/main" val="26347484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EDA24-CE3A-BEB6-261A-AC9011218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5818CD-01D2-945F-BA68-D9F8E7F19D15}"/>
              </a:ext>
            </a:extLst>
          </p:cNvPr>
          <p:cNvSpPr>
            <a:spLocks noGrp="1"/>
          </p:cNvSpPr>
          <p:nvPr>
            <p:ph type="title"/>
          </p:nvPr>
        </p:nvSpPr>
        <p:spPr>
          <a:xfrm>
            <a:off x="282863" y="-1"/>
            <a:ext cx="11626274" cy="1312985"/>
          </a:xfrm>
        </p:spPr>
        <p:txBody>
          <a:bodyPr>
            <a:normAutofit/>
          </a:bodyPr>
          <a:lstStyle/>
          <a:p>
            <a:r>
              <a:rPr lang="en-US" sz="2800" dirty="0">
                <a:solidFill>
                  <a:srgbClr val="0432FF"/>
                </a:solidFill>
              </a:rPr>
              <a:t>HERIZON-GEA-01: Interim OS Analysis with Zanidatamab and Chemotherapy</a:t>
            </a:r>
          </a:p>
        </p:txBody>
      </p:sp>
      <p:sp>
        <p:nvSpPr>
          <p:cNvPr id="9" name="TextBox 8">
            <a:extLst>
              <a:ext uri="{FF2B5EF4-FFF2-40B4-BE49-F238E27FC236}">
                <a16:creationId xmlns:a16="http://schemas.microsoft.com/office/drawing/2014/main" id="{F88072C0-2D54-456B-E8BD-C7B287DE9AD8}"/>
              </a:ext>
            </a:extLst>
          </p:cNvPr>
          <p:cNvSpPr txBox="1"/>
          <p:nvPr/>
        </p:nvSpPr>
        <p:spPr>
          <a:xfrm>
            <a:off x="0" y="6517022"/>
            <a:ext cx="1012371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Elimova</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E et al. Gastrointestinal Cancers Symposium 2026;Abstract LBA285;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2026;394:2002-14.</a:t>
            </a:r>
          </a:p>
        </p:txBody>
      </p:sp>
      <p:pic>
        <p:nvPicPr>
          <p:cNvPr id="4" name="Image 0" descr="preencoded.png">
            <a:extLst>
              <a:ext uri="{FF2B5EF4-FFF2-40B4-BE49-F238E27FC236}">
                <a16:creationId xmlns:a16="http://schemas.microsoft.com/office/drawing/2014/main" id="{BB670198-BF1D-7468-9DE0-B240FA696AD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492243" y="1175657"/>
            <a:ext cx="11046614" cy="4724400"/>
          </a:xfrm>
          <a:prstGeom prst="rect">
            <a:avLst/>
          </a:prstGeom>
        </p:spPr>
      </p:pic>
    </p:spTree>
    <p:custDataLst>
      <p:tags r:id="rId1"/>
    </p:custDataLst>
    <p:extLst>
      <p:ext uri="{BB962C8B-B14F-4D97-AF65-F5344CB8AC3E}">
        <p14:creationId xmlns:p14="http://schemas.microsoft.com/office/powerpoint/2010/main" val="469489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AD79B-87B9-1AAA-57DF-047804853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7D5B1-6FBA-8BCB-D048-8E6C0A3F3BCE}"/>
              </a:ext>
            </a:extLst>
          </p:cNvPr>
          <p:cNvSpPr>
            <a:spLocks noGrp="1"/>
          </p:cNvSpPr>
          <p:nvPr>
            <p:ph type="title"/>
          </p:nvPr>
        </p:nvSpPr>
        <p:spPr>
          <a:xfrm>
            <a:off x="282863" y="-1"/>
            <a:ext cx="11626274" cy="1312985"/>
          </a:xfrm>
        </p:spPr>
        <p:txBody>
          <a:bodyPr>
            <a:normAutofit/>
          </a:bodyPr>
          <a:lstStyle/>
          <a:p>
            <a:r>
              <a:rPr lang="en-US" sz="2800" dirty="0">
                <a:solidFill>
                  <a:srgbClr val="0432FF"/>
                </a:solidFill>
              </a:rPr>
              <a:t>HERIZON-GEA-01 Subgroup Analysis: PFS per BICR by PD-L1 Subgroups</a:t>
            </a:r>
          </a:p>
        </p:txBody>
      </p:sp>
      <p:sp>
        <p:nvSpPr>
          <p:cNvPr id="9" name="TextBox 8">
            <a:extLst>
              <a:ext uri="{FF2B5EF4-FFF2-40B4-BE49-F238E27FC236}">
                <a16:creationId xmlns:a16="http://schemas.microsoft.com/office/drawing/2014/main" id="{C2CDAE91-B913-77DF-3511-D2F1B030E182}"/>
              </a:ext>
            </a:extLst>
          </p:cNvPr>
          <p:cNvSpPr txBox="1"/>
          <p:nvPr/>
        </p:nvSpPr>
        <p:spPr>
          <a:xfrm>
            <a:off x="0" y="6517022"/>
            <a:ext cx="1012371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Rha SY et al. ASCO 2026;Abstract 4010.</a:t>
            </a:r>
          </a:p>
        </p:txBody>
      </p:sp>
      <p:pic>
        <p:nvPicPr>
          <p:cNvPr id="3" name="Picture 2">
            <a:extLst>
              <a:ext uri="{FF2B5EF4-FFF2-40B4-BE49-F238E27FC236}">
                <a16:creationId xmlns:a16="http://schemas.microsoft.com/office/drawing/2014/main" id="{32DA6564-61F5-8315-FA74-9BFD4716780E}"/>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523081" y="1312984"/>
            <a:ext cx="11145838" cy="4841631"/>
          </a:xfrm>
          <a:prstGeom prst="rect">
            <a:avLst/>
          </a:prstGeom>
        </p:spPr>
      </p:pic>
    </p:spTree>
    <p:custDataLst>
      <p:tags r:id="rId1"/>
    </p:custDataLst>
    <p:extLst>
      <p:ext uri="{BB962C8B-B14F-4D97-AF65-F5344CB8AC3E}">
        <p14:creationId xmlns:p14="http://schemas.microsoft.com/office/powerpoint/2010/main" val="37607258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E5CFB-4EBC-7D65-D4FF-7320CD740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9EBE6-AAA0-84A6-F5F0-2297BCC402AC}"/>
              </a:ext>
            </a:extLst>
          </p:cNvPr>
          <p:cNvSpPr>
            <a:spLocks noGrp="1"/>
          </p:cNvSpPr>
          <p:nvPr>
            <p:ph type="title"/>
          </p:nvPr>
        </p:nvSpPr>
        <p:spPr>
          <a:xfrm>
            <a:off x="282863" y="-1"/>
            <a:ext cx="11626274" cy="1312985"/>
          </a:xfrm>
        </p:spPr>
        <p:txBody>
          <a:bodyPr>
            <a:normAutofit/>
          </a:bodyPr>
          <a:lstStyle/>
          <a:p>
            <a:r>
              <a:rPr lang="en-US" sz="2800" dirty="0">
                <a:solidFill>
                  <a:srgbClr val="0432FF"/>
                </a:solidFill>
              </a:rPr>
              <a:t>HERIZON-GEA-01 Subgroup Analysis: OS by PD-L1 Subgroups</a:t>
            </a:r>
          </a:p>
        </p:txBody>
      </p:sp>
      <p:sp>
        <p:nvSpPr>
          <p:cNvPr id="9" name="TextBox 8">
            <a:extLst>
              <a:ext uri="{FF2B5EF4-FFF2-40B4-BE49-F238E27FC236}">
                <a16:creationId xmlns:a16="http://schemas.microsoft.com/office/drawing/2014/main" id="{3624C7CC-BE2F-16DA-A5B1-53C7BE352232}"/>
              </a:ext>
            </a:extLst>
          </p:cNvPr>
          <p:cNvSpPr txBox="1"/>
          <p:nvPr/>
        </p:nvSpPr>
        <p:spPr>
          <a:xfrm>
            <a:off x="0" y="6517022"/>
            <a:ext cx="1012371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Rha SY et al. ASCO 2026;Abstract 4010.</a:t>
            </a:r>
          </a:p>
        </p:txBody>
      </p:sp>
      <p:pic>
        <p:nvPicPr>
          <p:cNvPr id="4" name="Picture 3">
            <a:extLst>
              <a:ext uri="{FF2B5EF4-FFF2-40B4-BE49-F238E27FC236}">
                <a16:creationId xmlns:a16="http://schemas.microsoft.com/office/drawing/2014/main" id="{DF339DAB-77DF-51B8-F552-882DF5464DE0}"/>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638643" y="1312984"/>
            <a:ext cx="10914713" cy="4755124"/>
          </a:xfrm>
          <a:prstGeom prst="rect">
            <a:avLst/>
          </a:prstGeom>
        </p:spPr>
      </p:pic>
    </p:spTree>
    <p:custDataLst>
      <p:tags r:id="rId1"/>
    </p:custDataLst>
    <p:extLst>
      <p:ext uri="{BB962C8B-B14F-4D97-AF65-F5344CB8AC3E}">
        <p14:creationId xmlns:p14="http://schemas.microsoft.com/office/powerpoint/2010/main" val="35441257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FE3DE-6939-5BCC-50C5-E01F724EF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F79187-326E-617B-F20B-E8772A1B5438}"/>
              </a:ext>
            </a:extLst>
          </p:cNvPr>
          <p:cNvSpPr>
            <a:spLocks noGrp="1"/>
          </p:cNvSpPr>
          <p:nvPr>
            <p:ph type="title"/>
          </p:nvPr>
        </p:nvSpPr>
        <p:spPr>
          <a:xfrm>
            <a:off x="282863" y="0"/>
            <a:ext cx="11626274" cy="1075450"/>
          </a:xfrm>
        </p:spPr>
        <p:txBody>
          <a:bodyPr>
            <a:normAutofit/>
          </a:bodyPr>
          <a:lstStyle/>
          <a:p>
            <a:r>
              <a:rPr lang="en-US" sz="2800" dirty="0">
                <a:solidFill>
                  <a:srgbClr val="0432FF"/>
                </a:solidFill>
              </a:rPr>
              <a:t>HERIZON-GEA-01: Common Treatment-Related Adverse Events</a:t>
            </a:r>
          </a:p>
        </p:txBody>
      </p:sp>
      <p:sp>
        <p:nvSpPr>
          <p:cNvPr id="9" name="TextBox 8">
            <a:extLst>
              <a:ext uri="{FF2B5EF4-FFF2-40B4-BE49-F238E27FC236}">
                <a16:creationId xmlns:a16="http://schemas.microsoft.com/office/drawing/2014/main" id="{996DBD13-9390-41E8-C685-25DD060A4A7B}"/>
              </a:ext>
            </a:extLst>
          </p:cNvPr>
          <p:cNvSpPr txBox="1"/>
          <p:nvPr/>
        </p:nvSpPr>
        <p:spPr>
          <a:xfrm>
            <a:off x="0" y="6517022"/>
            <a:ext cx="1012371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2026;394:2002-14.</a:t>
            </a:r>
          </a:p>
        </p:txBody>
      </p:sp>
      <p:pic>
        <p:nvPicPr>
          <p:cNvPr id="6" name="Picture 5">
            <a:extLst>
              <a:ext uri="{FF2B5EF4-FFF2-40B4-BE49-F238E27FC236}">
                <a16:creationId xmlns:a16="http://schemas.microsoft.com/office/drawing/2014/main" id="{85414DE3-80E1-1DF7-2622-5BC39784390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2168863" y="2046513"/>
            <a:ext cx="7563860" cy="4241908"/>
          </a:xfrm>
          <a:prstGeom prst="rect">
            <a:avLst/>
          </a:prstGeom>
        </p:spPr>
      </p:pic>
      <p:pic>
        <p:nvPicPr>
          <p:cNvPr id="3" name="Picture 2">
            <a:extLst>
              <a:ext uri="{FF2B5EF4-FFF2-40B4-BE49-F238E27FC236}">
                <a16:creationId xmlns:a16="http://schemas.microsoft.com/office/drawing/2014/main" id="{EEFA60B9-52F1-1288-30BF-C5EBAC78376C}"/>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2168863" y="971063"/>
            <a:ext cx="7563860" cy="1075450"/>
          </a:xfrm>
          <a:prstGeom prst="rect">
            <a:avLst/>
          </a:prstGeom>
        </p:spPr>
      </p:pic>
    </p:spTree>
    <p:custDataLst>
      <p:tags r:id="rId1"/>
    </p:custDataLst>
    <p:extLst>
      <p:ext uri="{BB962C8B-B14F-4D97-AF65-F5344CB8AC3E}">
        <p14:creationId xmlns:p14="http://schemas.microsoft.com/office/powerpoint/2010/main" val="23269530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B8603-6204-ACF7-2FE5-B90285E1C0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06BFF0-2566-D903-C838-D4F524826AC4}"/>
              </a:ext>
            </a:extLst>
          </p:cNvPr>
          <p:cNvSpPr>
            <a:spLocks noGrp="1"/>
          </p:cNvSpPr>
          <p:nvPr>
            <p:ph type="title"/>
          </p:nvPr>
        </p:nvSpPr>
        <p:spPr>
          <a:xfrm>
            <a:off x="633577" y="649856"/>
            <a:ext cx="10928503" cy="1196752"/>
          </a:xfrm>
        </p:spPr>
        <p:txBody>
          <a:bodyPr/>
          <a:lstStyle/>
          <a:p>
            <a:pPr algn="l"/>
            <a:r>
              <a:rPr lang="en-US" dirty="0"/>
              <a:t>FDA Acceptance and Priority Review of Supplemental Biologics License Application for Zanidatamab-</a:t>
            </a:r>
            <a:r>
              <a:rPr lang="en-US" dirty="0" err="1"/>
              <a:t>hrii</a:t>
            </a:r>
            <a:r>
              <a:rPr lang="en-US" dirty="0"/>
              <a:t> Combinations in First-Line Therapy for HER2-Positive Locally Advanced or Metastatic Gastroesophageal Adenocarcinoma</a:t>
            </a:r>
            <a:br>
              <a:rPr lang="en-US" dirty="0"/>
            </a:br>
            <a:r>
              <a:rPr lang="en-US" sz="2400" dirty="0"/>
              <a:t>Press Release: April 27, 2026</a:t>
            </a:r>
          </a:p>
        </p:txBody>
      </p:sp>
      <p:sp>
        <p:nvSpPr>
          <p:cNvPr id="4" name="Content Placeholder 3">
            <a:extLst>
              <a:ext uri="{FF2B5EF4-FFF2-40B4-BE49-F238E27FC236}">
                <a16:creationId xmlns:a16="http://schemas.microsoft.com/office/drawing/2014/main" id="{310EFC98-C7F2-3E11-F53E-0F6522158E32}"/>
              </a:ext>
            </a:extLst>
          </p:cNvPr>
          <p:cNvSpPr>
            <a:spLocks noGrp="1"/>
          </p:cNvSpPr>
          <p:nvPr>
            <p:ph idx="1"/>
          </p:nvPr>
        </p:nvSpPr>
        <p:spPr>
          <a:xfrm>
            <a:off x="633577" y="2567720"/>
            <a:ext cx="11007039" cy="3193000"/>
          </a:xfrm>
        </p:spPr>
        <p:txBody>
          <a:bodyPr wrap="square"/>
          <a:lstStyle/>
          <a:p>
            <a:pPr marL="9525" indent="0">
              <a:buNone/>
            </a:pPr>
            <a:r>
              <a:rPr lang="en-US" sz="1800" b="0" dirty="0"/>
              <a:t>“The US Food and Drug Administration (FDA</a:t>
            </a:r>
            <a:r>
              <a:rPr lang="en-US" sz="1800" dirty="0"/>
              <a:t>) accepted for filing with Priority Review the supplemental Biologics License Application (</a:t>
            </a:r>
            <a:r>
              <a:rPr lang="en-US" sz="1800" dirty="0" err="1"/>
              <a:t>sBLA</a:t>
            </a:r>
            <a:r>
              <a:rPr lang="en-US" sz="1800" dirty="0"/>
              <a:t>) for </a:t>
            </a:r>
            <a:r>
              <a:rPr lang="en-US" sz="1800" dirty="0" err="1"/>
              <a:t>zanidatamab-hrii</a:t>
            </a:r>
            <a:r>
              <a:rPr lang="en-US" sz="1800" dirty="0"/>
              <a:t> containing combinations for the first-line treatment of adult patients with HER2-positive (HER2+) unresectable locally advanced or metastatic gastric, gastroesophageal junction (GEJ), or gastroesophageal adenocarcinoma (GEA). </a:t>
            </a:r>
            <a:r>
              <a:rPr lang="en-US" sz="1800" b="0" dirty="0"/>
              <a:t>The FDA has set a PDUFA target action date of August 25, 2026.</a:t>
            </a:r>
          </a:p>
          <a:p>
            <a:pPr marL="9525" indent="0">
              <a:buNone/>
            </a:pPr>
            <a:r>
              <a:rPr lang="en-US" sz="1800" b="0" dirty="0"/>
              <a:t>The </a:t>
            </a:r>
            <a:r>
              <a:rPr lang="en-US" sz="1800" b="0" dirty="0" err="1"/>
              <a:t>sBLA</a:t>
            </a:r>
            <a:r>
              <a:rPr lang="en-US" sz="1800" b="0" dirty="0"/>
              <a:t> is </a:t>
            </a:r>
            <a:r>
              <a:rPr lang="en-US" sz="1800" dirty="0"/>
              <a:t>supported by data from the pivotal HERIZON-GEA-01 trial to investigate the efficacy and safety of </a:t>
            </a:r>
            <a:r>
              <a:rPr lang="en-US" sz="1800" dirty="0" err="1"/>
              <a:t>zanidatamab</a:t>
            </a:r>
            <a:r>
              <a:rPr lang="en-US" sz="1800" dirty="0"/>
              <a:t> in combination with standard-of-care chemotherapy with or without the PD-1 inhibitor tislelizumab in patients with advanced or metastatic GEA</a:t>
            </a:r>
            <a:r>
              <a:rPr lang="en-US" sz="1800" b="0" dirty="0"/>
              <a:t>, including gastric, GEJ and esophageal adenocarcinomas. The submission is under review via the Real-Time Oncology Review (RTOR) program, an initiative of FDA's Oncology Center of Excellence designed to provide a more efficient review process to ensure that safe and effective treatments are available to patients as early as possible.”</a:t>
            </a:r>
          </a:p>
        </p:txBody>
      </p:sp>
      <p:sp>
        <p:nvSpPr>
          <p:cNvPr id="5" name="TextBox 4">
            <a:extLst>
              <a:ext uri="{FF2B5EF4-FFF2-40B4-BE49-F238E27FC236}">
                <a16:creationId xmlns:a16="http://schemas.microsoft.com/office/drawing/2014/main" id="{A1E0B5B7-D834-CF7B-E0C1-6391E7B54D1E}"/>
              </a:ext>
            </a:extLst>
          </p:cNvPr>
          <p:cNvSpPr txBox="1"/>
          <p:nvPr/>
        </p:nvSpPr>
        <p:spPr>
          <a:xfrm>
            <a:off x="274237" y="6481832"/>
            <a:ext cx="1072919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investor.jazzpharma.com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/news-releases/news-release-details/jazz-pharmaceuticals-announces-fda-acceptance-and-priority-0</a:t>
            </a:r>
          </a:p>
        </p:txBody>
      </p:sp>
    </p:spTree>
    <p:extLst>
      <p:ext uri="{BB962C8B-B14F-4D97-AF65-F5344CB8AC3E}">
        <p14:creationId xmlns:p14="http://schemas.microsoft.com/office/powerpoint/2010/main" val="26245925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70C09-E799-845F-FE0C-5C70A4A18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E344A-4B57-240C-0917-40431A47F7A7}"/>
              </a:ext>
            </a:extLst>
          </p:cNvPr>
          <p:cNvSpPr>
            <a:spLocks noGrp="1"/>
          </p:cNvSpPr>
          <p:nvPr>
            <p:ph type="title"/>
          </p:nvPr>
        </p:nvSpPr>
        <p:spPr>
          <a:xfrm>
            <a:off x="282863" y="60041"/>
            <a:ext cx="11626274" cy="1312985"/>
          </a:xfrm>
        </p:spPr>
        <p:txBody>
          <a:bodyPr>
            <a:normAutofit/>
          </a:bodyPr>
          <a:lstStyle/>
          <a:p>
            <a:pPr algn="l"/>
            <a:r>
              <a:rPr lang="en-US" sz="2800" dirty="0">
                <a:solidFill>
                  <a:srgbClr val="0432FF"/>
                </a:solidFill>
              </a:rPr>
              <a:t>DESTINY-Gastric04 Phase III Trial of Trastuzumab Deruxtecan (T-</a:t>
            </a:r>
            <a:r>
              <a:rPr lang="en-US" sz="2800" dirty="0" err="1">
                <a:solidFill>
                  <a:srgbClr val="0432FF"/>
                </a:solidFill>
              </a:rPr>
              <a:t>DXd</a:t>
            </a:r>
            <a:r>
              <a:rPr lang="en-US" sz="2800" dirty="0">
                <a:solidFill>
                  <a:srgbClr val="0432FF"/>
                </a:solidFill>
              </a:rPr>
              <a:t>) Compared to Ramucirumab/Paclitaxel for Gastric Cancer</a:t>
            </a:r>
          </a:p>
        </p:txBody>
      </p:sp>
      <p:sp>
        <p:nvSpPr>
          <p:cNvPr id="9" name="TextBox 8">
            <a:extLst>
              <a:ext uri="{FF2B5EF4-FFF2-40B4-BE49-F238E27FC236}">
                <a16:creationId xmlns:a16="http://schemas.microsoft.com/office/drawing/2014/main" id="{EC3B5E22-D823-9E53-D2E3-091E0ED55A3A}"/>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ASCO 2025;Abstract LBA4002.</a:t>
            </a:r>
          </a:p>
        </p:txBody>
      </p:sp>
      <p:pic>
        <p:nvPicPr>
          <p:cNvPr id="4" name="Picture 3" descr="A diagram of a medical procedure&#10;&#10;AI-generated content may be incorrect.">
            <a:extLst>
              <a:ext uri="{FF2B5EF4-FFF2-40B4-BE49-F238E27FC236}">
                <a16:creationId xmlns:a16="http://schemas.microsoft.com/office/drawing/2014/main" id="{B8D436D0-FBE5-4AFA-ACFA-3EB3D42F493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5879" y="1660071"/>
            <a:ext cx="11740242" cy="3913414"/>
          </a:xfrm>
          <a:prstGeom prst="rect">
            <a:avLst/>
          </a:prstGeom>
        </p:spPr>
      </p:pic>
      <p:sp>
        <p:nvSpPr>
          <p:cNvPr id="3" name="TextBox 2">
            <a:extLst>
              <a:ext uri="{FF2B5EF4-FFF2-40B4-BE49-F238E27FC236}">
                <a16:creationId xmlns:a16="http://schemas.microsoft.com/office/drawing/2014/main" id="{10FC51D5-A385-6CA8-FC7E-AEEDDB21D07C}"/>
              </a:ext>
            </a:extLst>
          </p:cNvPr>
          <p:cNvSpPr txBox="1"/>
          <p:nvPr/>
        </p:nvSpPr>
        <p:spPr>
          <a:xfrm>
            <a:off x="243840" y="559246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GC = gastric cancer; GEJA = gastroesophageal junction adenocarcinoma; RAM = ramucirumab; PTX = paclitaxel</a:t>
            </a:r>
          </a:p>
        </p:txBody>
      </p:sp>
    </p:spTree>
    <p:custDataLst>
      <p:tags r:id="rId1"/>
    </p:custDataLst>
    <p:extLst>
      <p:ext uri="{BB962C8B-B14F-4D97-AF65-F5344CB8AC3E}">
        <p14:creationId xmlns:p14="http://schemas.microsoft.com/office/powerpoint/2010/main" val="15232377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A08A-A32D-C576-2BA4-58171BB601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47F87-C2D1-7DC3-D722-2175402E6E7F}"/>
              </a:ext>
            </a:extLst>
          </p:cNvPr>
          <p:cNvSpPr>
            <a:spLocks noGrp="1"/>
          </p:cNvSpPr>
          <p:nvPr>
            <p:ph type="title"/>
          </p:nvPr>
        </p:nvSpPr>
        <p:spPr>
          <a:xfrm>
            <a:off x="498886" y="10401"/>
            <a:ext cx="11301228" cy="1312985"/>
          </a:xfrm>
        </p:spPr>
        <p:txBody>
          <a:bodyPr>
            <a:normAutofit/>
          </a:bodyPr>
          <a:lstStyle/>
          <a:p>
            <a:pPr algn="l"/>
            <a:r>
              <a:rPr lang="en-US" sz="2800" dirty="0">
                <a:solidFill>
                  <a:srgbClr val="0432FF"/>
                </a:solidFill>
              </a:rPr>
              <a:t>DESTINY-Gastric04: Survival and Duration of Response with T-</a:t>
            </a:r>
            <a:r>
              <a:rPr lang="en-US" sz="2800" dirty="0" err="1">
                <a:solidFill>
                  <a:srgbClr val="0432FF"/>
                </a:solidFill>
              </a:rPr>
              <a:t>DXd</a:t>
            </a:r>
            <a:r>
              <a:rPr lang="en-US" sz="2800" dirty="0">
                <a:solidFill>
                  <a:srgbClr val="0432FF"/>
                </a:solidFill>
              </a:rPr>
              <a:t> for </a:t>
            </a:r>
            <a:br>
              <a:rPr lang="en-US" sz="2800" dirty="0">
                <a:solidFill>
                  <a:srgbClr val="0432FF"/>
                </a:solidFill>
              </a:rPr>
            </a:br>
            <a:r>
              <a:rPr lang="en-US" sz="2800" dirty="0">
                <a:solidFill>
                  <a:srgbClr val="0432FF"/>
                </a:solidFill>
              </a:rPr>
              <a:t>Gastric Cancer</a:t>
            </a:r>
          </a:p>
        </p:txBody>
      </p:sp>
      <p:sp>
        <p:nvSpPr>
          <p:cNvPr id="9" name="TextBox 8">
            <a:extLst>
              <a:ext uri="{FF2B5EF4-FFF2-40B4-BE49-F238E27FC236}">
                <a16:creationId xmlns:a16="http://schemas.microsoft.com/office/drawing/2014/main" id="{67083CFB-1E07-5D19-635B-11EFACB3E554}"/>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ASCO 2025;Abstract LBA4002;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2025;393:336-48.</a:t>
            </a:r>
          </a:p>
        </p:txBody>
      </p:sp>
      <p:pic>
        <p:nvPicPr>
          <p:cNvPr id="5" name="Afbeelding 7">
            <a:extLst>
              <a:ext uri="{FF2B5EF4-FFF2-40B4-BE49-F238E27FC236}">
                <a16:creationId xmlns:a16="http://schemas.microsoft.com/office/drawing/2014/main" id="{818A98EC-2600-0DB7-903D-0F9FC2FF9D4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146104" y="1177930"/>
            <a:ext cx="5951689" cy="5013176"/>
          </a:xfrm>
          <a:prstGeom prst="rect">
            <a:avLst/>
          </a:prstGeom>
        </p:spPr>
      </p:pic>
      <p:pic>
        <p:nvPicPr>
          <p:cNvPr id="3" name="Afbeelding 5">
            <a:extLst>
              <a:ext uri="{FF2B5EF4-FFF2-40B4-BE49-F238E27FC236}">
                <a16:creationId xmlns:a16="http://schemas.microsoft.com/office/drawing/2014/main" id="{C609453C-082B-0A03-335A-AFF5D9D1137E}"/>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a:fillRect/>
          </a:stretch>
        </p:blipFill>
        <p:spPr>
          <a:xfrm>
            <a:off x="0" y="1940414"/>
            <a:ext cx="6312023" cy="2977172"/>
          </a:xfrm>
          <a:prstGeom prst="rect">
            <a:avLst/>
          </a:prstGeom>
        </p:spPr>
      </p:pic>
    </p:spTree>
    <p:custDataLst>
      <p:tags r:id="rId1"/>
    </p:custDataLst>
    <p:extLst>
      <p:ext uri="{BB962C8B-B14F-4D97-AF65-F5344CB8AC3E}">
        <p14:creationId xmlns:p14="http://schemas.microsoft.com/office/powerpoint/2010/main" val="29746958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14870-4E84-4CC3-C5B3-F460E93E2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1E6E0-D424-F52D-03F9-CEE095168AD1}"/>
              </a:ext>
            </a:extLst>
          </p:cNvPr>
          <p:cNvSpPr>
            <a:spLocks noGrp="1"/>
          </p:cNvSpPr>
          <p:nvPr>
            <p:ph type="title"/>
          </p:nvPr>
        </p:nvSpPr>
        <p:spPr>
          <a:xfrm>
            <a:off x="282863" y="0"/>
            <a:ext cx="11626274" cy="997436"/>
          </a:xfrm>
        </p:spPr>
        <p:txBody>
          <a:bodyPr>
            <a:normAutofit/>
          </a:bodyPr>
          <a:lstStyle/>
          <a:p>
            <a:r>
              <a:rPr lang="en-US" sz="2800" dirty="0">
                <a:solidFill>
                  <a:srgbClr val="0432FF"/>
                </a:solidFill>
              </a:rPr>
              <a:t>DESTINY-Gastric04: Safety with T-</a:t>
            </a:r>
            <a:r>
              <a:rPr lang="en-US" sz="2800" dirty="0" err="1">
                <a:solidFill>
                  <a:srgbClr val="0432FF"/>
                </a:solidFill>
              </a:rPr>
              <a:t>DXd</a:t>
            </a:r>
            <a:r>
              <a:rPr lang="en-US" sz="2800" dirty="0">
                <a:solidFill>
                  <a:srgbClr val="0432FF"/>
                </a:solidFill>
              </a:rPr>
              <a:t> for Gastric Cancer</a:t>
            </a:r>
          </a:p>
        </p:txBody>
      </p:sp>
      <p:sp>
        <p:nvSpPr>
          <p:cNvPr id="9" name="TextBox 8">
            <a:extLst>
              <a:ext uri="{FF2B5EF4-FFF2-40B4-BE49-F238E27FC236}">
                <a16:creationId xmlns:a16="http://schemas.microsoft.com/office/drawing/2014/main" id="{ACC818AA-1B1C-DD36-9299-76EA8E80167E}"/>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ASCO 2025;Abstract LBA4002;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2025;393:336-48.</a:t>
            </a:r>
          </a:p>
        </p:txBody>
      </p:sp>
      <p:pic>
        <p:nvPicPr>
          <p:cNvPr id="4" name="Picture 3">
            <a:extLst>
              <a:ext uri="{FF2B5EF4-FFF2-40B4-BE49-F238E27FC236}">
                <a16:creationId xmlns:a16="http://schemas.microsoft.com/office/drawing/2014/main" id="{B49AAD0E-F406-FA49-B41F-5AE8C9EA0BB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3252483" y="902145"/>
            <a:ext cx="6077578" cy="3782308"/>
          </a:xfrm>
          <a:prstGeom prst="rect">
            <a:avLst/>
          </a:prstGeom>
        </p:spPr>
      </p:pic>
      <p:sp>
        <p:nvSpPr>
          <p:cNvPr id="7" name="TextBox 16">
            <a:extLst>
              <a:ext uri="{FF2B5EF4-FFF2-40B4-BE49-F238E27FC236}">
                <a16:creationId xmlns:a16="http://schemas.microsoft.com/office/drawing/2014/main" id="{A9BF82EC-77BB-B383-5E47-6A2E849FA06D}"/>
              </a:ext>
            </a:extLst>
          </p:cNvPr>
          <p:cNvSpPr txBox="1"/>
          <p:nvPr/>
        </p:nvSpPr>
        <p:spPr>
          <a:xfrm>
            <a:off x="171060" y="1765861"/>
            <a:ext cx="3107794" cy="861774"/>
          </a:xfrm>
          <a:prstGeom prst="rect">
            <a:avLst/>
          </a:prstGeom>
          <a:noFill/>
        </p:spPr>
        <p:txBody>
          <a:bodyPr wrap="square" tIns="121920" bIns="121920" rtlCol="0" anchor="ctr">
            <a:spAutoFit/>
          </a:bodyPr>
          <a:lstStyle/>
          <a:p>
            <a:pPr marL="0" marR="0" lvl="0" indent="0" algn="l" defTabSz="914377" rtl="0" eaLnBrk="1" fontAlgn="auto" latinLnBrk="0" hangingPunct="1">
              <a:lnSpc>
                <a:spcPct val="100000"/>
              </a:lnSpc>
              <a:spcBef>
                <a:spcPts val="0"/>
              </a:spcBef>
              <a:spcAft>
                <a:spcPts val="160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Drug-related TEAEs in</a:t>
            </a:r>
            <a:b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b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≥10% of patients</a:t>
            </a:r>
          </a:p>
        </p:txBody>
      </p:sp>
      <p:pic>
        <p:nvPicPr>
          <p:cNvPr id="8" name="Picture 6">
            <a:extLst>
              <a:ext uri="{FF2B5EF4-FFF2-40B4-BE49-F238E27FC236}">
                <a16:creationId xmlns:a16="http://schemas.microsoft.com/office/drawing/2014/main" id="{0966F0E9-0CC3-5A6B-CFC6-83CE9B730E63}"/>
              </a:ext>
            </a:extLst>
          </p:cNvPr>
          <p:cNvPicPr>
            <a:picLocks noChangeAspect="1"/>
          </p:cNvPicPr>
          <p:nvPr/>
        </p:nvPicPr>
        <p:blipFill>
          <a:blip r:embed="rId5"/>
          <a:stretch>
            <a:fillRect/>
          </a:stretch>
        </p:blipFill>
        <p:spPr>
          <a:xfrm>
            <a:off x="3278854" y="4762530"/>
            <a:ext cx="6835069" cy="1754492"/>
          </a:xfrm>
          <a:prstGeom prst="rect">
            <a:avLst/>
          </a:prstGeom>
        </p:spPr>
      </p:pic>
      <p:sp>
        <p:nvSpPr>
          <p:cNvPr id="10" name="Rectangle 9">
            <a:extLst>
              <a:ext uri="{FF2B5EF4-FFF2-40B4-BE49-F238E27FC236}">
                <a16:creationId xmlns:a16="http://schemas.microsoft.com/office/drawing/2014/main" id="{75C1646A-2CB4-86BB-973B-E4F9ED0A43B5}"/>
              </a:ext>
            </a:extLst>
          </p:cNvPr>
          <p:cNvSpPr/>
          <p:nvPr/>
        </p:nvSpPr>
        <p:spPr bwMode="auto">
          <a:xfrm>
            <a:off x="9330060" y="902145"/>
            <a:ext cx="1114667" cy="37823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6" name="Picture 12">
            <a:extLst>
              <a:ext uri="{FF2B5EF4-FFF2-40B4-BE49-F238E27FC236}">
                <a16:creationId xmlns:a16="http://schemas.microsoft.com/office/drawing/2014/main" id="{A9375F1C-BC4F-9E49-21D9-EC0B11F31189}"/>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8215394" y="2234009"/>
            <a:ext cx="2229333" cy="1213870"/>
          </a:xfrm>
          <a:prstGeom prst="rect">
            <a:avLst/>
          </a:prstGeom>
        </p:spPr>
      </p:pic>
      <p:sp>
        <p:nvSpPr>
          <p:cNvPr id="3" name="TextBox 2">
            <a:extLst>
              <a:ext uri="{FF2B5EF4-FFF2-40B4-BE49-F238E27FC236}">
                <a16:creationId xmlns:a16="http://schemas.microsoft.com/office/drawing/2014/main" id="{55265D7D-C481-4F40-8409-A83C35C4B525}"/>
              </a:ext>
            </a:extLst>
          </p:cNvPr>
          <p:cNvSpPr txBox="1"/>
          <p:nvPr/>
        </p:nvSpPr>
        <p:spPr>
          <a:xfrm>
            <a:off x="20321" y="5916858"/>
            <a:ext cx="347472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TEAEs = treatment-emergent adverse events; ILD = interstitial lung disease</a:t>
            </a:r>
          </a:p>
        </p:txBody>
      </p:sp>
    </p:spTree>
    <p:custDataLst>
      <p:tags r:id="rId1"/>
    </p:custDataLst>
    <p:extLst>
      <p:ext uri="{BB962C8B-B14F-4D97-AF65-F5344CB8AC3E}">
        <p14:creationId xmlns:p14="http://schemas.microsoft.com/office/powerpoint/2010/main" val="30645378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E59E-03C6-F582-FBD3-FF8F7AF254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760B19-7E80-7799-E6BD-9E63ED94240D}"/>
              </a:ext>
            </a:extLst>
          </p:cNvPr>
          <p:cNvSpPr>
            <a:spLocks noGrp="1"/>
          </p:cNvSpPr>
          <p:nvPr>
            <p:ph type="title"/>
          </p:nvPr>
        </p:nvSpPr>
        <p:spPr>
          <a:xfrm>
            <a:off x="500742" y="-1"/>
            <a:ext cx="11437257" cy="1312985"/>
          </a:xfrm>
        </p:spPr>
        <p:txBody>
          <a:bodyPr>
            <a:normAutofit/>
          </a:bodyPr>
          <a:lstStyle/>
          <a:p>
            <a:pPr algn="l"/>
            <a:r>
              <a:rPr lang="en-US" sz="2800" dirty="0">
                <a:solidFill>
                  <a:srgbClr val="0432FF"/>
                </a:solidFill>
              </a:rPr>
              <a:t>Select Ongoing Phase III Trials of First-Line Therapy for Advanced HER2-Positive Gastroesophageal Adenocarcinoma </a:t>
            </a:r>
          </a:p>
        </p:txBody>
      </p:sp>
      <p:sp>
        <p:nvSpPr>
          <p:cNvPr id="9" name="TextBox 8">
            <a:extLst>
              <a:ext uri="{FF2B5EF4-FFF2-40B4-BE49-F238E27FC236}">
                <a16:creationId xmlns:a16="http://schemas.microsoft.com/office/drawing/2014/main" id="{D0F5EBC4-B279-D158-9214-1BA95C28C6F8}"/>
              </a:ext>
            </a:extLst>
          </p:cNvPr>
          <p:cNvSpPr txBox="1"/>
          <p:nvPr/>
        </p:nvSpPr>
        <p:spPr>
          <a:xfrm>
            <a:off x="0" y="6517022"/>
            <a:ext cx="101890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www.clinicaltrials</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.gov. Accessed July 2026.</a:t>
            </a:r>
          </a:p>
        </p:txBody>
      </p:sp>
      <p:graphicFrame>
        <p:nvGraphicFramePr>
          <p:cNvPr id="3" name="Table 2">
            <a:extLst>
              <a:ext uri="{FF2B5EF4-FFF2-40B4-BE49-F238E27FC236}">
                <a16:creationId xmlns:a16="http://schemas.microsoft.com/office/drawing/2014/main" id="{67B31FBE-BF48-408A-0AE4-23ECC866E925}"/>
              </a:ext>
            </a:extLst>
          </p:cNvPr>
          <p:cNvGraphicFramePr>
            <a:graphicFrameLocks noGrp="1"/>
          </p:cNvGraphicFramePr>
          <p:nvPr/>
        </p:nvGraphicFramePr>
        <p:xfrm>
          <a:off x="381000" y="1105072"/>
          <a:ext cx="10903373" cy="5212080"/>
        </p:xfrm>
        <a:graphic>
          <a:graphicData uri="http://schemas.openxmlformats.org/drawingml/2006/table">
            <a:tbl>
              <a:tblPr firstRow="1" bandRow="1">
                <a:tableStyleId>{93296810-A885-4BE3-A3E7-6D5BEEA58F35}</a:tableStyleId>
              </a:tblPr>
              <a:tblGrid>
                <a:gridCol w="2142281">
                  <a:extLst>
                    <a:ext uri="{9D8B030D-6E8A-4147-A177-3AD203B41FA5}">
                      <a16:colId xmlns:a16="http://schemas.microsoft.com/office/drawing/2014/main" val="3360606489"/>
                    </a:ext>
                  </a:extLst>
                </a:gridCol>
                <a:gridCol w="1180618">
                  <a:extLst>
                    <a:ext uri="{9D8B030D-6E8A-4147-A177-3AD203B41FA5}">
                      <a16:colId xmlns:a16="http://schemas.microsoft.com/office/drawing/2014/main" val="1588205994"/>
                    </a:ext>
                  </a:extLst>
                </a:gridCol>
                <a:gridCol w="2546430">
                  <a:extLst>
                    <a:ext uri="{9D8B030D-6E8A-4147-A177-3AD203B41FA5}">
                      <a16:colId xmlns:a16="http://schemas.microsoft.com/office/drawing/2014/main" val="1417548482"/>
                    </a:ext>
                  </a:extLst>
                </a:gridCol>
                <a:gridCol w="3275636">
                  <a:extLst>
                    <a:ext uri="{9D8B030D-6E8A-4147-A177-3AD203B41FA5}">
                      <a16:colId xmlns:a16="http://schemas.microsoft.com/office/drawing/2014/main" val="3925906509"/>
                    </a:ext>
                  </a:extLst>
                </a:gridCol>
                <a:gridCol w="1758408">
                  <a:extLst>
                    <a:ext uri="{9D8B030D-6E8A-4147-A177-3AD203B41FA5}">
                      <a16:colId xmlns:a16="http://schemas.microsoft.com/office/drawing/2014/main" val="1642023083"/>
                    </a:ext>
                  </a:extLst>
                </a:gridCol>
              </a:tblGrid>
              <a:tr h="618317">
                <a:tc>
                  <a:txBody>
                    <a:bodyPr/>
                    <a:lstStyle/>
                    <a:p>
                      <a:r>
                        <a:rPr lang="en-US" dirty="0"/>
                        <a:t>Trial identifier</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 </a:t>
                      </a:r>
                    </a:p>
                    <a:p>
                      <a:pPr algn="ctr"/>
                      <a:r>
                        <a:rPr lang="en-US" dirty="0"/>
                        <a:t>Estimated 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Setting</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Estimated completion date</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47074263"/>
                  </a:ext>
                </a:extLst>
              </a:tr>
              <a:tr h="550334">
                <a:tc>
                  <a:txBody>
                    <a:bodyPr/>
                    <a:lstStyle/>
                    <a:p>
                      <a:r>
                        <a:rPr lang="en-US" dirty="0"/>
                        <a:t>DESTINY-Gastric05</a:t>
                      </a:r>
                    </a:p>
                    <a:p>
                      <a:r>
                        <a:rPr lang="en-US" dirty="0"/>
                        <a:t>(NCT06731478)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ED"/>
                    </a:solidFill>
                  </a:tcPr>
                </a:tc>
                <a:tc>
                  <a:txBody>
                    <a:bodyPr/>
                    <a:lstStyle/>
                    <a:p>
                      <a:pPr algn="ctr"/>
                      <a:r>
                        <a:rPr lang="en-US" dirty="0"/>
                        <a:t>726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ED"/>
                    </a:solidFill>
                  </a:tcPr>
                </a:tc>
                <a:tc>
                  <a:txBody>
                    <a:bodyPr/>
                    <a:lstStyle/>
                    <a:p>
                      <a:pPr algn="l"/>
                      <a:r>
                        <a:rPr lang="en-US" b="1" dirty="0"/>
                        <a:t>Main cohort: </a:t>
                      </a:r>
                      <a:r>
                        <a:rPr lang="en-US" dirty="0"/>
                        <a:t>Unresectable, locally advanced or metastatic gastric or GEJ cancer, </a:t>
                      </a:r>
                      <a:br>
                        <a:rPr lang="en-US" dirty="0"/>
                      </a:br>
                      <a:r>
                        <a:rPr lang="en-US" dirty="0"/>
                        <a:t>PD-L1 CPS ≥1</a:t>
                      </a:r>
                    </a:p>
                    <a:p>
                      <a:pPr algn="l"/>
                      <a:r>
                        <a:rPr lang="en-US" b="1" dirty="0"/>
                        <a:t>Exploratory cohort: </a:t>
                      </a:r>
                      <a:br>
                        <a:rPr lang="en-US" b="1" dirty="0"/>
                      </a:br>
                      <a:r>
                        <a:rPr lang="en-US" b="0" dirty="0"/>
                        <a:t>Gastric or GEJ cancer, </a:t>
                      </a:r>
                      <a:r>
                        <a:rPr lang="en-US" dirty="0"/>
                        <a:t>PD-L1 CPS &lt;1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ED"/>
                    </a:solidFill>
                  </a:tcPr>
                </a:tc>
                <a:tc>
                  <a:txBody>
                    <a:bodyPr/>
                    <a:lstStyle/>
                    <a:p>
                      <a:pPr marL="285750" indent="-285750">
                        <a:buFont typeface="Arial" panose="020B0604020202020204" pitchFamily="34" charset="0"/>
                        <a:buChar char="•"/>
                      </a:pPr>
                      <a:r>
                        <a:rPr lang="en-US" dirty="0"/>
                        <a:t>T-</a:t>
                      </a:r>
                      <a:r>
                        <a:rPr lang="en-US" dirty="0" err="1"/>
                        <a:t>DXd</a:t>
                      </a:r>
                      <a:r>
                        <a:rPr lang="en-US" dirty="0"/>
                        <a:t> + fluoropyrimidine ± pembrolizumab</a:t>
                      </a:r>
                    </a:p>
                    <a:p>
                      <a:pPr marL="285750" indent="-285750">
                        <a:buFont typeface="Arial" panose="020B0604020202020204" pitchFamily="34" charset="0"/>
                        <a:buChar char="•"/>
                      </a:pPr>
                      <a:r>
                        <a:rPr lang="en-US" dirty="0"/>
                        <a:t>Standard chemotherapy + trastuzumab ± 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ED"/>
                    </a:solidFill>
                  </a:tcPr>
                </a:tc>
                <a:tc>
                  <a:txBody>
                    <a:bodyPr/>
                    <a:lstStyle/>
                    <a:p>
                      <a:pPr algn="ctr"/>
                      <a:r>
                        <a:rPr lang="en-US" dirty="0"/>
                        <a:t>February 2030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E9ED"/>
                    </a:solidFill>
                  </a:tcPr>
                </a:tc>
                <a:extLst>
                  <a:ext uri="{0D108BD9-81ED-4DB2-BD59-A6C34878D82A}">
                    <a16:rowId xmlns:a16="http://schemas.microsoft.com/office/drawing/2014/main" val="2717074783"/>
                  </a:ext>
                </a:extLst>
              </a:tr>
              <a:tr h="550334">
                <a:tc>
                  <a:txBody>
                    <a:bodyPr/>
                    <a:lstStyle/>
                    <a:p>
                      <a:r>
                        <a:rPr lang="en-US" dirty="0"/>
                        <a:t>ARTEMIDE-Gastric01</a:t>
                      </a:r>
                    </a:p>
                    <a:p>
                      <a:r>
                        <a:rPr lang="en-US" dirty="0"/>
                        <a:t>(NCT06764875)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840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dirty="0"/>
                        <a:t>Locally advanced or metastatic gastric or GEJ adenocarcinoma with tumor PD-L1 CPS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US" dirty="0"/>
                        <a:t>T-</a:t>
                      </a:r>
                      <a:r>
                        <a:rPr lang="en-US" dirty="0" err="1"/>
                        <a:t>DXd</a:t>
                      </a:r>
                      <a:r>
                        <a:rPr lang="en-US" dirty="0"/>
                        <a:t> + </a:t>
                      </a:r>
                      <a:r>
                        <a:rPr lang="en-US" dirty="0" err="1"/>
                        <a:t>rilvegostomig</a:t>
                      </a:r>
                      <a:r>
                        <a:rPr lang="en-US" dirty="0"/>
                        <a:t> + fluoropyrimidine </a:t>
                      </a:r>
                    </a:p>
                    <a:p>
                      <a:pPr marL="285750" marR="0" lvl="0" indent="-285750" algn="l" defTabSz="9141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Pembrolizumab + trastuzumab + </a:t>
                      </a:r>
                      <a:r>
                        <a:rPr lang="en-US" sz="1800" kern="1200" dirty="0">
                          <a:solidFill>
                            <a:schemeClr val="dk1"/>
                          </a:solidFill>
                          <a:effectLst/>
                          <a:latin typeface="+mn-lt"/>
                          <a:ea typeface="+mn-ea"/>
                          <a:cs typeface="+mn-cs"/>
                        </a:rPr>
                        <a:t>FP (5-FU + cisplatin)</a:t>
                      </a:r>
                      <a:r>
                        <a:rPr lang="en-US" dirty="0"/>
                        <a:t> or CAPOX </a:t>
                      </a:r>
                    </a:p>
                    <a:p>
                      <a:pPr marL="285750" indent="-285750">
                        <a:buFont typeface="Arial" panose="020B0604020202020204" pitchFamily="34" charset="0"/>
                        <a:buChar char="•"/>
                      </a:pPr>
                      <a:r>
                        <a:rPr lang="en-US" dirty="0" err="1"/>
                        <a:t>Rilvegostomig</a:t>
                      </a:r>
                      <a:r>
                        <a:rPr lang="en-US" dirty="0"/>
                        <a:t> + trastuzumab + FP or CAPOX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December 2030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7123766"/>
                  </a:ext>
                </a:extLst>
              </a:tr>
            </a:tbl>
          </a:graphicData>
        </a:graphic>
      </p:graphicFrame>
    </p:spTree>
    <p:custDataLst>
      <p:tags r:id="rId1"/>
    </p:custDataLst>
    <p:extLst>
      <p:ext uri="{BB962C8B-B14F-4D97-AF65-F5344CB8AC3E}">
        <p14:creationId xmlns:p14="http://schemas.microsoft.com/office/powerpoint/2010/main" val="20211766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F5542-1A5F-7205-5EBE-71AA64DCD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17CC2-0C62-F776-281A-B9D013A50C20}"/>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FB6DD738-F4A9-C33E-CD3C-3EFA5E8B2510}"/>
              </a:ext>
            </a:extLst>
          </p:cNvPr>
          <p:cNvSpPr>
            <a:spLocks noGrp="1"/>
          </p:cNvSpPr>
          <p:nvPr>
            <p:ph idx="1"/>
          </p:nvPr>
        </p:nvSpPr>
        <p:spPr>
          <a:xfrm>
            <a:off x="912288" y="1628800"/>
            <a:ext cx="10440296" cy="4799013"/>
          </a:xfrm>
        </p:spPr>
        <p:txBody>
          <a:bodyPr/>
          <a:lstStyle/>
          <a:p>
            <a:pPr marL="9525" indent="0">
              <a:lnSpc>
                <a:spcPct val="100000"/>
              </a:lnSpc>
              <a:spcBef>
                <a:spcPts val="264"/>
              </a:spcBef>
              <a:buNone/>
            </a:pPr>
            <a:r>
              <a:rPr lang="en-US" sz="2400" dirty="0">
                <a:solidFill>
                  <a:srgbClr val="171AA2"/>
                </a:solidFill>
              </a:rPr>
              <a:t>61-year-old gentleman with HER2-positive (IHC 3+), CLDN18.2-negative, metastatic esophageal adenocarcinoma, PD-L1 TPS less than 1%. He had a solitary brain metastasis. Consolidated CyberKnife to the surgery bed and we started him on FOLFOX with trastuzumab. He’s completed 12 cycles with a good response. </a:t>
            </a:r>
          </a:p>
          <a:p>
            <a:pPr marL="9525" indent="0">
              <a:lnSpc>
                <a:spcPct val="100000"/>
              </a:lnSpc>
              <a:spcBef>
                <a:spcPts val="264"/>
              </a:spcBef>
              <a:buNone/>
            </a:pPr>
            <a:r>
              <a:rPr lang="en-US" sz="2400" dirty="0">
                <a:solidFill>
                  <a:srgbClr val="171AA2"/>
                </a:solidFill>
              </a:rPr>
              <a:t>																			Sean </a:t>
            </a:r>
            <a:r>
              <a:rPr lang="en-US" sz="2400" dirty="0" err="1">
                <a:solidFill>
                  <a:srgbClr val="171AA2"/>
                </a:solidFill>
              </a:rPr>
              <a:t>Warsch</a:t>
            </a:r>
            <a:r>
              <a:rPr lang="en-US" sz="2400" dirty="0">
                <a:solidFill>
                  <a:srgbClr val="171AA2"/>
                </a:solidFill>
              </a:rPr>
              <a:t>, MD 	</a:t>
            </a:r>
            <a:r>
              <a:rPr lang="en-US" sz="2500" dirty="0">
                <a:solidFill>
                  <a:srgbClr val="171AA2"/>
                </a:solidFill>
              </a:rPr>
              <a:t>	</a:t>
            </a:r>
          </a:p>
          <a:p>
            <a:pPr marL="9525" indent="0" defTabSz="455613" eaLnBrk="1" hangingPunct="1">
              <a:lnSpc>
                <a:spcPct val="100000"/>
              </a:lnSpc>
              <a:spcBef>
                <a:spcPct val="0"/>
              </a:spcBef>
              <a:spcAft>
                <a:spcPct val="0"/>
              </a:spcAft>
              <a:buClrTx/>
              <a:buSzTx/>
              <a:buNone/>
              <a:defRPr/>
            </a:pPr>
            <a:r>
              <a:rPr lang="en-US" sz="2500" kern="1200" dirty="0">
                <a:solidFill>
                  <a:schemeClr val="tx1"/>
                </a:solidFill>
                <a:latin typeface="Calibri"/>
                <a:ea typeface="MS PGothic" charset="0"/>
              </a:rPr>
              <a:t>How would you approach maintenance therapy for this patient going forward?</a:t>
            </a:r>
          </a:p>
          <a:p>
            <a:pPr marL="9525" indent="0" defTabSz="455613" eaLnBrk="1" hangingPunct="1">
              <a:lnSpc>
                <a:spcPct val="100000"/>
              </a:lnSpc>
              <a:spcBef>
                <a:spcPct val="0"/>
              </a:spcBef>
              <a:spcAft>
                <a:spcPct val="0"/>
              </a:spcAft>
              <a:buClrTx/>
              <a:buSzTx/>
              <a:buNone/>
              <a:defRPr/>
            </a:pPr>
            <a:endParaRPr lang="en-US" sz="2500" kern="1200" dirty="0">
              <a:solidFill>
                <a:schemeClr val="tx1"/>
              </a:solidFill>
              <a:latin typeface="Calibri"/>
              <a:ea typeface="MS PGothic" charset="0"/>
            </a:endParaRPr>
          </a:p>
          <a:p>
            <a:pPr marL="9525" indent="-9525" defTabSz="455613" eaLnBrk="1" hangingPunct="1">
              <a:lnSpc>
                <a:spcPct val="100000"/>
              </a:lnSpc>
              <a:spcBef>
                <a:spcPct val="0"/>
              </a:spcBef>
              <a:spcAft>
                <a:spcPct val="0"/>
              </a:spcAft>
              <a:buClrTx/>
              <a:buSzTx/>
              <a:buNone/>
              <a:defRPr/>
            </a:pPr>
            <a:r>
              <a:rPr lang="en-US" sz="2500" kern="1200" dirty="0">
                <a:solidFill>
                  <a:schemeClr val="tx1"/>
                </a:solidFill>
                <a:latin typeface="Calibri"/>
                <a:ea typeface="MS PGothic" charset="0"/>
              </a:rPr>
              <a:t>Outside of a clinical trial, would you offer zanidatamab to a patient with </a:t>
            </a:r>
            <a:br>
              <a:rPr lang="en-US" sz="2500" kern="1200" dirty="0">
                <a:solidFill>
                  <a:schemeClr val="tx1"/>
                </a:solidFill>
                <a:latin typeface="Calibri"/>
                <a:ea typeface="MS PGothic" charset="0"/>
              </a:rPr>
            </a:br>
            <a:r>
              <a:rPr lang="en-US" sz="2500" kern="1200" dirty="0">
                <a:solidFill>
                  <a:schemeClr val="tx1"/>
                </a:solidFill>
                <a:latin typeface="Calibri"/>
                <a:ea typeface="MS PGothic" charset="0"/>
              </a:rPr>
              <a:t>HER2-pos­itive gastric/GEJ adenocarcinoma who had PD on first-line FOLFOX/trastuzumab ± pembrolizumab?</a:t>
            </a:r>
          </a:p>
        </p:txBody>
      </p:sp>
    </p:spTree>
    <p:extLst>
      <p:ext uri="{BB962C8B-B14F-4D97-AF65-F5344CB8AC3E}">
        <p14:creationId xmlns:p14="http://schemas.microsoft.com/office/powerpoint/2010/main" val="29095231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C1693-3FCA-51C9-0273-CEFA6498E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B8D01-188D-EC7B-5F9F-947C15CBA849}"/>
              </a:ext>
            </a:extLst>
          </p:cNvPr>
          <p:cNvSpPr>
            <a:spLocks noGrp="1"/>
          </p:cNvSpPr>
          <p:nvPr>
            <p:ph type="title"/>
          </p:nvPr>
        </p:nvSpPr>
        <p:spPr>
          <a:xfrm>
            <a:off x="912286" y="0"/>
            <a:ext cx="10358967" cy="1143000"/>
          </a:xfrm>
        </p:spPr>
        <p:txBody>
          <a:bodyPr/>
          <a:lstStyle/>
          <a:p>
            <a:r>
              <a:rPr lang="en-US" sz="3200" dirty="0"/>
              <a:t>Dr Awan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559D551C-CB4B-34A5-2846-37F0EEA26EBC}"/>
              </a:ext>
            </a:extLst>
          </p:cNvPr>
          <p:cNvGraphicFramePr>
            <a:graphicFrameLocks/>
          </p:cNvGraphicFramePr>
          <p:nvPr>
            <p:extLst>
              <p:ext uri="{D42A27DB-BD31-4B8C-83A1-F6EECF244321}">
                <p14:modId xmlns:p14="http://schemas.microsoft.com/office/powerpoint/2010/main" val="360822020"/>
              </p:ext>
            </p:extLst>
          </p:nvPr>
        </p:nvGraphicFramePr>
        <p:xfrm>
          <a:off x="619161" y="1556792"/>
          <a:ext cx="10945216" cy="2946041"/>
        </p:xfrm>
        <a:graphic>
          <a:graphicData uri="http://schemas.openxmlformats.org/drawingml/2006/table">
            <a:tbl>
              <a:tblPr firstRow="1" bandRow="1">
                <a:tableStyleId>{F2DE63D5-997A-4646-A377-4702673A728D}</a:tableStyleId>
              </a:tblPr>
              <a:tblGrid>
                <a:gridCol w="2940868">
                  <a:extLst>
                    <a:ext uri="{9D8B030D-6E8A-4147-A177-3AD203B41FA5}">
                      <a16:colId xmlns:a16="http://schemas.microsoft.com/office/drawing/2014/main" val="20000"/>
                    </a:ext>
                  </a:extLst>
                </a:gridCol>
                <a:gridCol w="8004348">
                  <a:extLst>
                    <a:ext uri="{9D8B030D-6E8A-4147-A177-3AD203B41FA5}">
                      <a16:colId xmlns:a16="http://schemas.microsoft.com/office/drawing/2014/main" val="545933498"/>
                    </a:ext>
                  </a:extLst>
                </a:gridCol>
              </a:tblGrid>
              <a:tr h="1565920">
                <a:tc>
                  <a:txBody>
                    <a:bodyPr/>
                    <a:lstStyle/>
                    <a:p>
                      <a:r>
                        <a:rPr lang="en-US" b="1" dirty="0">
                          <a:solidFill>
                            <a:schemeClr val="tx1"/>
                          </a:solidFill>
                        </a:rPr>
                        <a:t>Consulting Agreements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AbbVie Inc, Adaptive Biotechnologies Corporation, AstraZeneca Pharmaceuticals LP, </a:t>
                      </a:r>
                      <a:r>
                        <a:rPr lang="en-US" b="0" dirty="0" err="1">
                          <a:solidFill>
                            <a:schemeClr val="tx1"/>
                          </a:solidFill>
                        </a:rPr>
                        <a:t>BeOne</a:t>
                      </a:r>
                      <a:r>
                        <a:rPr lang="en-US" b="0" dirty="0">
                          <a:solidFill>
                            <a:schemeClr val="tx1"/>
                          </a:solidFill>
                        </a:rPr>
                        <a:t>, Bristol Myers Squibb, DAVA Oncology, Genentech, a member of the Roche Group, Genmab US Inc, Incyte Corporation, </a:t>
                      </a:r>
                      <a:r>
                        <a:rPr lang="en-US" b="0" dirty="0" err="1">
                          <a:solidFill>
                            <a:schemeClr val="tx1"/>
                          </a:solidFill>
                        </a:rPr>
                        <a:t>Invivyd</a:t>
                      </a:r>
                      <a:r>
                        <a:rPr lang="en-US" b="0" dirty="0">
                          <a:solidFill>
                            <a:schemeClr val="tx1"/>
                          </a:solidFill>
                        </a:rPr>
                        <a:t>, </a:t>
                      </a:r>
                      <a:r>
                        <a:rPr lang="en-US" b="0" dirty="0" err="1">
                          <a:solidFill>
                            <a:schemeClr val="tx1"/>
                          </a:solidFill>
                        </a:rPr>
                        <a:t>Loxo</a:t>
                      </a:r>
                      <a:r>
                        <a:rPr lang="en-US" b="0" dirty="0">
                          <a:solidFill>
                            <a:schemeClr val="tx1"/>
                          </a:solidFill>
                        </a:rPr>
                        <a:t> Oncology Inc, a wholly owned subsidiary of Eli Lilly &amp; Company, </a:t>
                      </a:r>
                      <a:r>
                        <a:rPr lang="en-US" b="0" dirty="0" err="1">
                          <a:solidFill>
                            <a:schemeClr val="tx1"/>
                          </a:solidFill>
                        </a:rPr>
                        <a:t>Miltenyi</a:t>
                      </a:r>
                      <a:r>
                        <a:rPr lang="en-US" b="0" dirty="0">
                          <a:solidFill>
                            <a:schemeClr val="tx1"/>
                          </a:solidFill>
                        </a:rPr>
                        <a:t> Biotec, Pierre Fabre</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648072">
                <a:tc>
                  <a:txBody>
                    <a:bodyPr/>
                    <a:lstStyle/>
                    <a:p>
                      <a:r>
                        <a:rPr lang="en-US" b="1" dirty="0">
                          <a:solidFill>
                            <a:schemeClr val="tx1"/>
                          </a:solidFill>
                        </a:rPr>
                        <a:t>Contracted Research</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dirty="0">
                          <a:solidFill>
                            <a:schemeClr val="tx1"/>
                          </a:solidFill>
                        </a:rPr>
                        <a:t>Actinium Pharmaceuticals Inc, Pharmacyclics LLC, an AbbVie Company</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100646"/>
                  </a:ext>
                </a:extLst>
              </a:tr>
              <a:tr h="732049">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Ascentage</a:t>
                      </a:r>
                      <a:r>
                        <a:rPr lang="en-US" sz="1800" b="0" kern="1200" dirty="0">
                          <a:solidFill>
                            <a:schemeClr val="tx1"/>
                          </a:solidFill>
                          <a:effectLst/>
                          <a:latin typeface="+mn-lt"/>
                          <a:ea typeface="+mn-ea"/>
                          <a:cs typeface="+mn-cs"/>
                        </a:rPr>
                        <a:t> Pharma, AstraZeneca Pharmaceuticals LP, Caribou Biosciences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404631"/>
                  </a:ext>
                </a:extLst>
              </a:tr>
            </a:tbl>
          </a:graphicData>
        </a:graphic>
      </p:graphicFrame>
    </p:spTree>
    <p:custDataLst>
      <p:tags r:id="rId1"/>
    </p:custDataLst>
    <p:extLst>
      <p:ext uri="{BB962C8B-B14F-4D97-AF65-F5344CB8AC3E}">
        <p14:creationId xmlns:p14="http://schemas.microsoft.com/office/powerpoint/2010/main" val="14923089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502B0-9040-8B4F-5295-E2A48FD42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BF5846-98AE-00B5-EC5A-C9F1453D3F68}"/>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2E239D08-8321-41A6-69B9-931A5C43A92D}"/>
              </a:ext>
            </a:extLst>
          </p:cNvPr>
          <p:cNvSpPr>
            <a:spLocks noGrp="1"/>
          </p:cNvSpPr>
          <p:nvPr>
            <p:ph idx="1"/>
          </p:nvPr>
        </p:nvSpPr>
        <p:spPr>
          <a:xfrm>
            <a:off x="912288" y="1582315"/>
            <a:ext cx="10440296" cy="4799013"/>
          </a:xfrm>
        </p:spPr>
        <p:txBody>
          <a:bodyPr/>
          <a:lstStyle/>
          <a:p>
            <a:pPr marL="9525" indent="0">
              <a:lnSpc>
                <a:spcPct val="100000"/>
              </a:lnSpc>
              <a:spcBef>
                <a:spcPts val="264"/>
              </a:spcBef>
              <a:buNone/>
            </a:pPr>
            <a:r>
              <a:rPr lang="en-US" sz="2400" dirty="0">
                <a:solidFill>
                  <a:srgbClr val="171AA2"/>
                </a:solidFill>
              </a:rPr>
              <a:t>A 70-year-old man initially had HER2-positive metastatic gastric cancer and responded to trastuzumab-based therapy for 14 months. At progression, a repeat liver biopsy is HER2 IHC 2+/ISH positive, but another progressing lesion appears HER2-low by testing. He remains ECOG 1. </a:t>
            </a:r>
          </a:p>
          <a:p>
            <a:pPr marL="9525" indent="0">
              <a:lnSpc>
                <a:spcPct val="100000"/>
              </a:lnSpc>
              <a:spcBef>
                <a:spcPts val="264"/>
              </a:spcBef>
              <a:buNone/>
            </a:pPr>
            <a:r>
              <a:rPr lang="en-US" sz="2400" dirty="0">
                <a:solidFill>
                  <a:srgbClr val="171AA2"/>
                </a:solidFill>
              </a:rPr>
              <a:t>																				Sunil Babu, MD 	</a:t>
            </a:r>
            <a:r>
              <a:rPr lang="en-US" sz="2500" dirty="0">
                <a:solidFill>
                  <a:srgbClr val="171AA2"/>
                </a:solidFill>
              </a:rPr>
              <a:t>	</a:t>
            </a:r>
          </a:p>
          <a:p>
            <a:pPr marL="9525" indent="0" defTabSz="455613" eaLnBrk="1" hangingPunct="1">
              <a:lnSpc>
                <a:spcPct val="100000"/>
              </a:lnSpc>
              <a:spcBef>
                <a:spcPct val="0"/>
              </a:spcBef>
              <a:spcAft>
                <a:spcPct val="0"/>
              </a:spcAft>
              <a:buClrTx/>
              <a:buSzTx/>
              <a:buNone/>
              <a:defRPr/>
            </a:pPr>
            <a:r>
              <a:rPr lang="en-US" sz="2400" kern="1200" dirty="0">
                <a:solidFill>
                  <a:schemeClr val="tx1"/>
                </a:solidFill>
                <a:latin typeface="Calibri"/>
                <a:ea typeface="MS PGothic" charset="0"/>
              </a:rPr>
              <a:t>How do you manage HER2 heterogeneity or loss of HER2 expression at progression? Would you rebiopsy routinely before using further HER2-targeted therapy?</a:t>
            </a:r>
          </a:p>
          <a:p>
            <a:pPr marL="9525" indent="0">
              <a:buNone/>
            </a:pPr>
            <a:r>
              <a:rPr lang="en-US" sz="2400" dirty="0"/>
              <a:t>Outside of a clinical trial, have you administered or would you administer trastuzumab deruxtecan or zanidatamab to a patient with HER2-low (IHC 2+ or 1+) gastric/GEJ adenocarcinoma? </a:t>
            </a:r>
          </a:p>
        </p:txBody>
      </p:sp>
    </p:spTree>
    <p:extLst>
      <p:ext uri="{BB962C8B-B14F-4D97-AF65-F5344CB8AC3E}">
        <p14:creationId xmlns:p14="http://schemas.microsoft.com/office/powerpoint/2010/main" val="31084448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6EFD3-BE74-85CD-D47A-7CD4BEAF4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AAD61-FF91-D1A3-AF77-5F57BF70CAF4}"/>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144FA852-0A57-F103-7F4D-A9B34D85C0DB}"/>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Klempner </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First-Line Treatment of Metastatic Gastroesophageal Cancer</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Management of HER2-Positive Gastroesophageal Cancer</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panose="020F0502020204030204" pitchFamily="34" charset="0"/>
                <a:ea typeface="MS PGothic" pitchFamily="34" charset="-128"/>
                <a:cs typeface="Calibri" panose="020F0502020204030204" pitchFamily="34" charset="0"/>
              </a:rPr>
              <a:t>Neoadjuvant Therapy for Gastroesophageal Cancer</a:t>
            </a:r>
          </a:p>
        </p:txBody>
      </p:sp>
    </p:spTree>
    <p:extLst>
      <p:ext uri="{BB962C8B-B14F-4D97-AF65-F5344CB8AC3E}">
        <p14:creationId xmlns:p14="http://schemas.microsoft.com/office/powerpoint/2010/main" val="16544402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8F2B7-64A4-BA72-C24F-7FD238CF8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E6D25-1CC3-4537-E55D-7AFFD8482F0D}"/>
              </a:ext>
            </a:extLst>
          </p:cNvPr>
          <p:cNvSpPr>
            <a:spLocks noGrp="1"/>
          </p:cNvSpPr>
          <p:nvPr>
            <p:ph type="title"/>
          </p:nvPr>
        </p:nvSpPr>
        <p:spPr>
          <a:xfrm>
            <a:off x="282863" y="-1"/>
            <a:ext cx="11626274" cy="1312985"/>
          </a:xfrm>
        </p:spPr>
        <p:txBody>
          <a:bodyPr>
            <a:normAutofit/>
          </a:bodyPr>
          <a:lstStyle/>
          <a:p>
            <a:pPr algn="l"/>
            <a:r>
              <a:rPr lang="en-US" sz="2800" dirty="0">
                <a:solidFill>
                  <a:srgbClr val="0432FF"/>
                </a:solidFill>
              </a:rPr>
              <a:t>Phase III MATTERHORN Trial of Perioperative Durvalumab for Gastric and Gastroesophageal Junction Cancer</a:t>
            </a:r>
          </a:p>
        </p:txBody>
      </p:sp>
      <p:sp>
        <p:nvSpPr>
          <p:cNvPr id="9" name="TextBox 8">
            <a:extLst>
              <a:ext uri="{FF2B5EF4-FFF2-40B4-BE49-F238E27FC236}">
                <a16:creationId xmlns:a16="http://schemas.microsoft.com/office/drawing/2014/main" id="{7B09EFD4-E416-234F-B1BB-FC0441717156}"/>
              </a:ext>
            </a:extLst>
          </p:cNvPr>
          <p:cNvSpPr txBox="1"/>
          <p:nvPr/>
        </p:nvSpPr>
        <p:spPr>
          <a:xfrm>
            <a:off x="11575" y="6447574"/>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anjigian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YY et al. ASCO 2025;Abstract LBA5.</a:t>
            </a:r>
          </a:p>
        </p:txBody>
      </p:sp>
      <p:pic>
        <p:nvPicPr>
          <p:cNvPr id="6" name="Picture 5" descr="A diagram of surgery&#10;&#10;AI-generated content may be incorrect.">
            <a:extLst>
              <a:ext uri="{FF2B5EF4-FFF2-40B4-BE49-F238E27FC236}">
                <a16:creationId xmlns:a16="http://schemas.microsoft.com/office/drawing/2014/main" id="{2F0C1FCE-83F1-7B63-B1FA-C916C5FC4BD9}"/>
              </a:ext>
            </a:extLst>
          </p:cNvPr>
          <p:cNvPicPr>
            <a:picLocks noChangeAspect="1"/>
          </p:cNvPicPr>
          <p:nvPr/>
        </p:nvPicPr>
        <p:blipFill>
          <a:blip r:embed="rId4"/>
          <a:stretch>
            <a:fillRect/>
          </a:stretch>
        </p:blipFill>
        <p:spPr>
          <a:xfrm>
            <a:off x="282864" y="1312984"/>
            <a:ext cx="11626273" cy="4485084"/>
          </a:xfrm>
          <a:prstGeom prst="rect">
            <a:avLst/>
          </a:prstGeom>
        </p:spPr>
      </p:pic>
    </p:spTree>
    <p:custDataLst>
      <p:tags r:id="rId1"/>
    </p:custDataLst>
    <p:extLst>
      <p:ext uri="{BB962C8B-B14F-4D97-AF65-F5344CB8AC3E}">
        <p14:creationId xmlns:p14="http://schemas.microsoft.com/office/powerpoint/2010/main" val="2767124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44A87-2ED0-40DA-BD48-00606527D6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47119-593A-BCDB-2530-9763411B93BB}"/>
              </a:ext>
            </a:extLst>
          </p:cNvPr>
          <p:cNvSpPr>
            <a:spLocks noGrp="1"/>
          </p:cNvSpPr>
          <p:nvPr>
            <p:ph type="title"/>
          </p:nvPr>
        </p:nvSpPr>
        <p:spPr>
          <a:xfrm>
            <a:off x="282863" y="-1"/>
            <a:ext cx="11626274" cy="1312985"/>
          </a:xfrm>
        </p:spPr>
        <p:txBody>
          <a:bodyPr>
            <a:normAutofit/>
          </a:bodyPr>
          <a:lstStyle/>
          <a:p>
            <a:r>
              <a:rPr lang="en-US" sz="2800" dirty="0">
                <a:solidFill>
                  <a:srgbClr val="0432FF"/>
                </a:solidFill>
              </a:rPr>
              <a:t>MATTERHORN: Event-Free Survival in the Full-Analysis Population</a:t>
            </a:r>
          </a:p>
        </p:txBody>
      </p:sp>
      <p:sp>
        <p:nvSpPr>
          <p:cNvPr id="9" name="TextBox 8">
            <a:extLst>
              <a:ext uri="{FF2B5EF4-FFF2-40B4-BE49-F238E27FC236}">
                <a16:creationId xmlns:a16="http://schemas.microsoft.com/office/drawing/2014/main" id="{F987CADE-8F49-1B94-D962-5BAEE390E189}"/>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Janjigian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YY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2025;393(3):217-30.</a:t>
            </a:r>
          </a:p>
        </p:txBody>
      </p:sp>
      <p:pic>
        <p:nvPicPr>
          <p:cNvPr id="4" name="Picture 3" descr="A graph of a patient's growth&#10;&#10;AI-generated content may be incorrect.">
            <a:extLst>
              <a:ext uri="{FF2B5EF4-FFF2-40B4-BE49-F238E27FC236}">
                <a16:creationId xmlns:a16="http://schemas.microsoft.com/office/drawing/2014/main" id="{3A072F4D-47A2-A766-5E21-1F49A3D8E7A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56559" y="1312984"/>
            <a:ext cx="11478882" cy="4390392"/>
          </a:xfrm>
          <a:prstGeom prst="rect">
            <a:avLst/>
          </a:prstGeom>
        </p:spPr>
      </p:pic>
    </p:spTree>
    <p:custDataLst>
      <p:tags r:id="rId1"/>
    </p:custDataLst>
    <p:extLst>
      <p:ext uri="{BB962C8B-B14F-4D97-AF65-F5344CB8AC3E}">
        <p14:creationId xmlns:p14="http://schemas.microsoft.com/office/powerpoint/2010/main" val="41118214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F968-A5AF-9207-5E6E-EC63523C58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863EDAB-58DE-4896-7BB3-6035CFBF2128}"/>
              </a:ext>
            </a:extLst>
          </p:cNvPr>
          <p:cNvSpPr/>
          <p:nvPr/>
        </p:nvSpPr>
        <p:spPr bwMode="auto">
          <a:xfrm>
            <a:off x="282863" y="1021897"/>
            <a:ext cx="11626274" cy="510996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D324FD1-5C4A-24CA-D46A-E37A0CD25F85}"/>
              </a:ext>
            </a:extLst>
          </p:cNvPr>
          <p:cNvSpPr>
            <a:spLocks noGrp="1"/>
          </p:cNvSpPr>
          <p:nvPr>
            <p:ph type="title"/>
          </p:nvPr>
        </p:nvSpPr>
        <p:spPr>
          <a:xfrm>
            <a:off x="282863" y="-1"/>
            <a:ext cx="11626274" cy="1312985"/>
          </a:xfrm>
        </p:spPr>
        <p:txBody>
          <a:bodyPr>
            <a:normAutofit/>
          </a:bodyPr>
          <a:lstStyle/>
          <a:p>
            <a:r>
              <a:rPr lang="en-US" sz="2800" dirty="0">
                <a:solidFill>
                  <a:srgbClr val="0432FF"/>
                </a:solidFill>
              </a:rPr>
              <a:t>MATTERHORN: Final Overall Survival Analysis</a:t>
            </a:r>
          </a:p>
        </p:txBody>
      </p:sp>
      <p:sp>
        <p:nvSpPr>
          <p:cNvPr id="9" name="TextBox 8">
            <a:extLst>
              <a:ext uri="{FF2B5EF4-FFF2-40B4-BE49-F238E27FC236}">
                <a16:creationId xmlns:a16="http://schemas.microsoft.com/office/drawing/2014/main" id="{1CD7FD47-70DB-A4B8-66EB-F82EF364DC1F}"/>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Tabernero J et al. ESMO 2025;Abstract LBA81.</a:t>
            </a:r>
          </a:p>
        </p:txBody>
      </p:sp>
      <p:pic>
        <p:nvPicPr>
          <p:cNvPr id="4" name="Picture 3" descr="A graph of a number of people&#10;&#10;AI-generated content may be incorrect.">
            <a:extLst>
              <a:ext uri="{FF2B5EF4-FFF2-40B4-BE49-F238E27FC236}">
                <a16:creationId xmlns:a16="http://schemas.microsoft.com/office/drawing/2014/main" id="{98F49D4A-941E-0408-2A64-FEA85EA0A465}"/>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403301" y="1021897"/>
            <a:ext cx="11227420" cy="4910022"/>
          </a:xfrm>
          <a:prstGeom prst="rect">
            <a:avLst/>
          </a:prstGeom>
        </p:spPr>
      </p:pic>
      <p:sp>
        <p:nvSpPr>
          <p:cNvPr id="8" name="Rectangle 7">
            <a:extLst>
              <a:ext uri="{FF2B5EF4-FFF2-40B4-BE49-F238E27FC236}">
                <a16:creationId xmlns:a16="http://schemas.microsoft.com/office/drawing/2014/main" id="{004A6DA7-05D0-1894-5A8D-3B5DBAAD018E}"/>
              </a:ext>
            </a:extLst>
          </p:cNvPr>
          <p:cNvSpPr/>
          <p:nvPr/>
        </p:nvSpPr>
        <p:spPr bwMode="auto">
          <a:xfrm>
            <a:off x="992459" y="1025912"/>
            <a:ext cx="4605453" cy="2870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0" name="Rectangle 9">
            <a:extLst>
              <a:ext uri="{FF2B5EF4-FFF2-40B4-BE49-F238E27FC236}">
                <a16:creationId xmlns:a16="http://schemas.microsoft.com/office/drawing/2014/main" id="{063C2762-ED0B-2E32-A5F4-618DD2EC3C28}"/>
              </a:ext>
            </a:extLst>
          </p:cNvPr>
          <p:cNvSpPr/>
          <p:nvPr/>
        </p:nvSpPr>
        <p:spPr bwMode="auto">
          <a:xfrm>
            <a:off x="992459" y="5920042"/>
            <a:ext cx="970156" cy="9319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1" name="Rectangle 10">
            <a:extLst>
              <a:ext uri="{FF2B5EF4-FFF2-40B4-BE49-F238E27FC236}">
                <a16:creationId xmlns:a16="http://schemas.microsoft.com/office/drawing/2014/main" id="{194CCD6A-A1A9-DC6D-E94E-997F2824737A}"/>
              </a:ext>
            </a:extLst>
          </p:cNvPr>
          <p:cNvSpPr/>
          <p:nvPr/>
        </p:nvSpPr>
        <p:spPr bwMode="auto">
          <a:xfrm>
            <a:off x="10058400" y="5854390"/>
            <a:ext cx="1572321" cy="1489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custDataLst>
      <p:tags r:id="rId1"/>
    </p:custDataLst>
    <p:extLst>
      <p:ext uri="{BB962C8B-B14F-4D97-AF65-F5344CB8AC3E}">
        <p14:creationId xmlns:p14="http://schemas.microsoft.com/office/powerpoint/2010/main" val="41354535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36D57-ADFA-0D18-9CB7-55D72B7BB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A07A3-6356-5977-525D-9447405CA6E0}"/>
              </a:ext>
            </a:extLst>
          </p:cNvPr>
          <p:cNvSpPr>
            <a:spLocks noGrp="1"/>
          </p:cNvSpPr>
          <p:nvPr>
            <p:ph type="title"/>
          </p:nvPr>
        </p:nvSpPr>
        <p:spPr>
          <a:xfrm>
            <a:off x="379141" y="-1"/>
            <a:ext cx="11529996" cy="1312985"/>
          </a:xfrm>
        </p:spPr>
        <p:txBody>
          <a:bodyPr>
            <a:normAutofit/>
          </a:bodyPr>
          <a:lstStyle/>
          <a:p>
            <a:pPr algn="l"/>
            <a:r>
              <a:rPr lang="en-US" sz="2800" dirty="0">
                <a:solidFill>
                  <a:srgbClr val="0432FF"/>
                </a:solidFill>
              </a:rPr>
              <a:t>Phase II NEONIPIGA Study of Neoadjuvant Nivolumab with Ipilimumab and Adjuvant Nivolumab for MSI-High/</a:t>
            </a:r>
            <a:r>
              <a:rPr lang="en-US" sz="2800" dirty="0" err="1">
                <a:solidFill>
                  <a:srgbClr val="0432FF"/>
                </a:solidFill>
              </a:rPr>
              <a:t>dMMR</a:t>
            </a:r>
            <a:r>
              <a:rPr lang="en-US" sz="2800" dirty="0">
                <a:solidFill>
                  <a:srgbClr val="0432FF"/>
                </a:solidFill>
              </a:rPr>
              <a:t> Esophagogastric Adenocarcinoma</a:t>
            </a:r>
          </a:p>
        </p:txBody>
      </p:sp>
      <p:sp>
        <p:nvSpPr>
          <p:cNvPr id="9" name="TextBox 8">
            <a:extLst>
              <a:ext uri="{FF2B5EF4-FFF2-40B4-BE49-F238E27FC236}">
                <a16:creationId xmlns:a16="http://schemas.microsoft.com/office/drawing/2014/main" id="{CA9D6553-7499-8255-E720-37AC71FD6094}"/>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Samaille</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T et al. ASCO 2026;Abstract 4099. </a:t>
            </a:r>
          </a:p>
        </p:txBody>
      </p:sp>
      <p:pic>
        <p:nvPicPr>
          <p:cNvPr id="4" name="Picture 3" descr="A screenshot of a medical chart&#10;&#10;AI-generated content may be incorrect.">
            <a:extLst>
              <a:ext uri="{FF2B5EF4-FFF2-40B4-BE49-F238E27FC236}">
                <a16:creationId xmlns:a16="http://schemas.microsoft.com/office/drawing/2014/main" id="{671EB776-C972-F9D4-8696-F565DBE4F2E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684019" y="1994852"/>
            <a:ext cx="10823961" cy="3897648"/>
          </a:xfrm>
          <a:prstGeom prst="rect">
            <a:avLst/>
          </a:prstGeom>
        </p:spPr>
      </p:pic>
      <p:sp>
        <p:nvSpPr>
          <p:cNvPr id="5" name="TextBox 4">
            <a:extLst>
              <a:ext uri="{FF2B5EF4-FFF2-40B4-BE49-F238E27FC236}">
                <a16:creationId xmlns:a16="http://schemas.microsoft.com/office/drawing/2014/main" id="{6A262125-B538-F03D-46F4-ACA5B3B44B5E}"/>
              </a:ext>
            </a:extLst>
          </p:cNvPr>
          <p:cNvSpPr txBox="1"/>
          <p:nvPr/>
        </p:nvSpPr>
        <p:spPr>
          <a:xfrm>
            <a:off x="331002" y="1424250"/>
            <a:ext cx="115299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Inclusion criteria</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Histologically proven </a:t>
            </a:r>
            <a:r>
              <a:rPr kumimoji="0" lang="en-US" sz="1800" b="0" i="0" u="none" strike="noStrike" kern="1200" cap="none" spc="0" normalizeH="0" baseline="0" noProof="0" dirty="0" err="1">
                <a:ln>
                  <a:noFill/>
                </a:ln>
                <a:solidFill>
                  <a:srgbClr val="000000"/>
                </a:solidFill>
                <a:effectLst/>
                <a:uLnTx/>
                <a:uFillTx/>
                <a:latin typeface="Calibri"/>
                <a:ea typeface="MS PGothic" charset="0"/>
                <a:cs typeface="+mn-cs"/>
              </a:rPr>
              <a:t>resectable</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MSI-H/</a:t>
            </a:r>
            <a:r>
              <a:rPr kumimoji="0" lang="en-US" sz="1800" b="0" i="0" u="none" strike="noStrike" kern="1200" cap="none" spc="0" normalizeH="0" baseline="0" noProof="0" dirty="0" err="1">
                <a:ln>
                  <a:noFill/>
                </a:ln>
                <a:solidFill>
                  <a:srgbClr val="000000"/>
                </a:solidFill>
                <a:effectLst/>
                <a:uLnTx/>
                <a:uFillTx/>
                <a:latin typeface="Calibri"/>
                <a:ea typeface="MS PGothic" charset="0"/>
                <a:cs typeface="+mn-cs"/>
              </a:rPr>
              <a:t>dMMR</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gastric or esophagogastric adenocarcinoma, cT-T4NxM0</a:t>
            </a:r>
          </a:p>
        </p:txBody>
      </p:sp>
      <p:sp>
        <p:nvSpPr>
          <p:cNvPr id="3" name="TextBox 2">
            <a:extLst>
              <a:ext uri="{FF2B5EF4-FFF2-40B4-BE49-F238E27FC236}">
                <a16:creationId xmlns:a16="http://schemas.microsoft.com/office/drawing/2014/main" id="{6F16C95F-27C8-15EA-4886-C72164D5C82C}"/>
              </a:ext>
            </a:extLst>
          </p:cNvPr>
          <p:cNvSpPr txBox="1"/>
          <p:nvPr/>
        </p:nvSpPr>
        <p:spPr>
          <a:xfrm>
            <a:off x="625033" y="5926713"/>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MSI =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microstatellite</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instability;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dMMR</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 mismatch repair deficient</a:t>
            </a:r>
          </a:p>
        </p:txBody>
      </p:sp>
    </p:spTree>
    <p:custDataLst>
      <p:tags r:id="rId1"/>
    </p:custDataLst>
    <p:extLst>
      <p:ext uri="{BB962C8B-B14F-4D97-AF65-F5344CB8AC3E}">
        <p14:creationId xmlns:p14="http://schemas.microsoft.com/office/powerpoint/2010/main" val="32527163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AF610-7808-59F8-5926-732B63438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6714D0-3DA4-1C9F-4BAF-BFDCDA47935D}"/>
              </a:ext>
            </a:extLst>
          </p:cNvPr>
          <p:cNvSpPr>
            <a:spLocks noGrp="1"/>
          </p:cNvSpPr>
          <p:nvPr>
            <p:ph type="title"/>
          </p:nvPr>
        </p:nvSpPr>
        <p:spPr>
          <a:xfrm>
            <a:off x="379141" y="-1"/>
            <a:ext cx="11529996" cy="1312985"/>
          </a:xfrm>
        </p:spPr>
        <p:txBody>
          <a:bodyPr>
            <a:normAutofit/>
          </a:bodyPr>
          <a:lstStyle/>
          <a:p>
            <a:r>
              <a:rPr lang="en-US" sz="2800">
                <a:solidFill>
                  <a:srgbClr val="0432FF"/>
                </a:solidFill>
              </a:rPr>
              <a:t>NEONIPIGA Long-Term </a:t>
            </a:r>
            <a:r>
              <a:rPr lang="en-US" sz="2800" dirty="0">
                <a:solidFill>
                  <a:srgbClr val="0432FF"/>
                </a:solidFill>
              </a:rPr>
              <a:t>Follow-Up</a:t>
            </a:r>
            <a:r>
              <a:rPr lang="en-US" sz="2800">
                <a:solidFill>
                  <a:srgbClr val="0432FF"/>
                </a:solidFill>
              </a:rPr>
              <a:t>: Event-Free </a:t>
            </a:r>
            <a:r>
              <a:rPr lang="en-US" sz="2800" dirty="0">
                <a:solidFill>
                  <a:srgbClr val="0432FF"/>
                </a:solidFill>
              </a:rPr>
              <a:t>and Overall Survival</a:t>
            </a:r>
          </a:p>
        </p:txBody>
      </p:sp>
      <p:sp>
        <p:nvSpPr>
          <p:cNvPr id="9" name="TextBox 8">
            <a:extLst>
              <a:ext uri="{FF2B5EF4-FFF2-40B4-BE49-F238E27FC236}">
                <a16:creationId xmlns:a16="http://schemas.microsoft.com/office/drawing/2014/main" id="{5A61CACC-DDCA-97A8-68A0-BE99728A96F8}"/>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Samaille</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T et al. ASCO 2026;Abstract 4099. </a:t>
            </a:r>
          </a:p>
        </p:txBody>
      </p:sp>
      <p:pic>
        <p:nvPicPr>
          <p:cNvPr id="6" name="Picture 5" descr="A screenshot of a graph&#10;&#10;AI-generated content may be incorrect.">
            <a:extLst>
              <a:ext uri="{FF2B5EF4-FFF2-40B4-BE49-F238E27FC236}">
                <a16:creationId xmlns:a16="http://schemas.microsoft.com/office/drawing/2014/main" id="{06015DF6-BB66-F660-D302-384F2D7BFBB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79141" y="1312984"/>
            <a:ext cx="11504077" cy="4385289"/>
          </a:xfrm>
          <a:prstGeom prst="rect">
            <a:avLst/>
          </a:prstGeom>
        </p:spPr>
      </p:pic>
      <p:sp>
        <p:nvSpPr>
          <p:cNvPr id="7" name="TextBox 6">
            <a:extLst>
              <a:ext uri="{FF2B5EF4-FFF2-40B4-BE49-F238E27FC236}">
                <a16:creationId xmlns:a16="http://schemas.microsoft.com/office/drawing/2014/main" id="{48764B8F-8BF9-B7C9-57EF-464998314CA0}"/>
              </a:ext>
            </a:extLst>
          </p:cNvPr>
          <p:cNvSpPr txBox="1"/>
          <p:nvPr/>
        </p:nvSpPr>
        <p:spPr>
          <a:xfrm>
            <a:off x="535259" y="5698273"/>
            <a:ext cx="274774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Median follow-up 48.3 months</a:t>
            </a:r>
          </a:p>
        </p:txBody>
      </p:sp>
      <p:graphicFrame>
        <p:nvGraphicFramePr>
          <p:cNvPr id="10" name="Table 9">
            <a:extLst>
              <a:ext uri="{FF2B5EF4-FFF2-40B4-BE49-F238E27FC236}">
                <a16:creationId xmlns:a16="http://schemas.microsoft.com/office/drawing/2014/main" id="{0228A362-8F91-367D-8BE5-935B4549F9ED}"/>
              </a:ext>
            </a:extLst>
          </p:cNvPr>
          <p:cNvGraphicFramePr>
            <a:graphicFrameLocks noGrp="1"/>
          </p:cNvGraphicFramePr>
          <p:nvPr/>
        </p:nvGraphicFramePr>
        <p:xfrm>
          <a:off x="1293541" y="4218317"/>
          <a:ext cx="3389971" cy="609600"/>
        </p:xfrm>
        <a:graphic>
          <a:graphicData uri="http://schemas.openxmlformats.org/drawingml/2006/table">
            <a:tbl>
              <a:tblPr firstRow="1" bandRow="1">
                <a:tableStyleId>{F5AB1C69-6EDB-4FF4-983F-18BD219EF322}</a:tableStyleId>
              </a:tblPr>
              <a:tblGrid>
                <a:gridCol w="1081669">
                  <a:extLst>
                    <a:ext uri="{9D8B030D-6E8A-4147-A177-3AD203B41FA5}">
                      <a16:colId xmlns:a16="http://schemas.microsoft.com/office/drawing/2014/main" val="2220194265"/>
                    </a:ext>
                  </a:extLst>
                </a:gridCol>
                <a:gridCol w="1065268">
                  <a:extLst>
                    <a:ext uri="{9D8B030D-6E8A-4147-A177-3AD203B41FA5}">
                      <a16:colId xmlns:a16="http://schemas.microsoft.com/office/drawing/2014/main" val="69657107"/>
                    </a:ext>
                  </a:extLst>
                </a:gridCol>
                <a:gridCol w="1243034">
                  <a:extLst>
                    <a:ext uri="{9D8B030D-6E8A-4147-A177-3AD203B41FA5}">
                      <a16:colId xmlns:a16="http://schemas.microsoft.com/office/drawing/2014/main" val="1796547130"/>
                    </a:ext>
                  </a:extLst>
                </a:gridCol>
              </a:tblGrid>
              <a:tr h="296659">
                <a:tc>
                  <a:txBody>
                    <a:bodyPr/>
                    <a:lstStyle/>
                    <a:p>
                      <a:r>
                        <a:rPr lang="en-US" sz="1400" b="0" dirty="0">
                          <a:solidFill>
                            <a:sysClr val="windowText" lastClr="000000"/>
                          </a:solidFill>
                        </a:rPr>
                        <a:t>Events/Total</a:t>
                      </a:r>
                    </a:p>
                  </a:txBody>
                  <a:tcPr/>
                </a:tc>
                <a:tc>
                  <a:txBody>
                    <a:bodyPr/>
                    <a:lstStyle/>
                    <a:p>
                      <a:pPr algn="ctr"/>
                      <a:r>
                        <a:rPr lang="en-US" sz="1400" b="0" dirty="0">
                          <a:solidFill>
                            <a:sysClr val="windowText" lastClr="000000"/>
                          </a:solidFill>
                        </a:rPr>
                        <a:t>Median EFS</a:t>
                      </a:r>
                    </a:p>
                  </a:txBody>
                  <a:tcPr/>
                </a:tc>
                <a:tc>
                  <a:txBody>
                    <a:bodyPr/>
                    <a:lstStyle/>
                    <a:p>
                      <a:pPr algn="ctr"/>
                      <a:r>
                        <a:rPr lang="en-US" sz="1400" b="0" dirty="0">
                          <a:solidFill>
                            <a:sysClr val="windowText" lastClr="000000"/>
                          </a:solidFill>
                        </a:rPr>
                        <a:t>48-month EFS</a:t>
                      </a:r>
                    </a:p>
                  </a:txBody>
                  <a:tcPr/>
                </a:tc>
                <a:extLst>
                  <a:ext uri="{0D108BD9-81ED-4DB2-BD59-A6C34878D82A}">
                    <a16:rowId xmlns:a16="http://schemas.microsoft.com/office/drawing/2014/main" val="2485224752"/>
                  </a:ext>
                </a:extLst>
              </a:tr>
              <a:tr h="296659">
                <a:tc>
                  <a:txBody>
                    <a:bodyPr/>
                    <a:lstStyle/>
                    <a:p>
                      <a:r>
                        <a:rPr lang="en-US" sz="1400" b="0" dirty="0">
                          <a:solidFill>
                            <a:sysClr val="windowText" lastClr="000000"/>
                          </a:solidFill>
                        </a:rPr>
                        <a:t>6/31</a:t>
                      </a:r>
                    </a:p>
                  </a:txBody>
                  <a:tcPr/>
                </a:tc>
                <a:tc>
                  <a:txBody>
                    <a:bodyPr/>
                    <a:lstStyle/>
                    <a:p>
                      <a:pPr algn="ctr"/>
                      <a:r>
                        <a:rPr lang="en-US" sz="1400" b="0" dirty="0">
                          <a:solidFill>
                            <a:sysClr val="windowText" lastClr="000000"/>
                          </a:solidFill>
                        </a:rPr>
                        <a:t>60.3 </a:t>
                      </a:r>
                      <a:r>
                        <a:rPr lang="en-US" sz="1400" b="0" dirty="0" err="1">
                          <a:solidFill>
                            <a:sysClr val="windowText" lastClr="000000"/>
                          </a:solidFill>
                        </a:rPr>
                        <a:t>mo</a:t>
                      </a:r>
                      <a:endParaRPr lang="en-US" sz="1400" b="0" dirty="0">
                        <a:solidFill>
                          <a:sysClr val="windowText" lastClr="000000"/>
                        </a:solidFill>
                      </a:endParaRPr>
                    </a:p>
                  </a:txBody>
                  <a:tcPr/>
                </a:tc>
                <a:tc>
                  <a:txBody>
                    <a:bodyPr/>
                    <a:lstStyle/>
                    <a:p>
                      <a:pPr algn="ctr"/>
                      <a:r>
                        <a:rPr lang="en-US" sz="1400" b="0" dirty="0">
                          <a:solidFill>
                            <a:sysClr val="windowText" lastClr="000000"/>
                          </a:solidFill>
                        </a:rPr>
                        <a:t>83.5%</a:t>
                      </a:r>
                    </a:p>
                  </a:txBody>
                  <a:tcPr/>
                </a:tc>
                <a:extLst>
                  <a:ext uri="{0D108BD9-81ED-4DB2-BD59-A6C34878D82A}">
                    <a16:rowId xmlns:a16="http://schemas.microsoft.com/office/drawing/2014/main" val="1599108765"/>
                  </a:ext>
                </a:extLst>
              </a:tr>
            </a:tbl>
          </a:graphicData>
        </a:graphic>
      </p:graphicFrame>
      <p:graphicFrame>
        <p:nvGraphicFramePr>
          <p:cNvPr id="11" name="Table 10">
            <a:extLst>
              <a:ext uri="{FF2B5EF4-FFF2-40B4-BE49-F238E27FC236}">
                <a16:creationId xmlns:a16="http://schemas.microsoft.com/office/drawing/2014/main" id="{D7E95309-A32F-5B0B-64B8-70EFBBD0BE73}"/>
              </a:ext>
            </a:extLst>
          </p:cNvPr>
          <p:cNvGraphicFramePr>
            <a:graphicFrameLocks noGrp="1"/>
          </p:cNvGraphicFramePr>
          <p:nvPr/>
        </p:nvGraphicFramePr>
        <p:xfrm>
          <a:off x="7051457" y="4218317"/>
          <a:ext cx="3389971" cy="609600"/>
        </p:xfrm>
        <a:graphic>
          <a:graphicData uri="http://schemas.openxmlformats.org/drawingml/2006/table">
            <a:tbl>
              <a:tblPr firstRow="1" bandRow="1">
                <a:tableStyleId>{F5AB1C69-6EDB-4FF4-983F-18BD219EF322}</a:tableStyleId>
              </a:tblPr>
              <a:tblGrid>
                <a:gridCol w="1081669">
                  <a:extLst>
                    <a:ext uri="{9D8B030D-6E8A-4147-A177-3AD203B41FA5}">
                      <a16:colId xmlns:a16="http://schemas.microsoft.com/office/drawing/2014/main" val="2220194265"/>
                    </a:ext>
                  </a:extLst>
                </a:gridCol>
                <a:gridCol w="1065268">
                  <a:extLst>
                    <a:ext uri="{9D8B030D-6E8A-4147-A177-3AD203B41FA5}">
                      <a16:colId xmlns:a16="http://schemas.microsoft.com/office/drawing/2014/main" val="69657107"/>
                    </a:ext>
                  </a:extLst>
                </a:gridCol>
                <a:gridCol w="1243034">
                  <a:extLst>
                    <a:ext uri="{9D8B030D-6E8A-4147-A177-3AD203B41FA5}">
                      <a16:colId xmlns:a16="http://schemas.microsoft.com/office/drawing/2014/main" val="1796547130"/>
                    </a:ext>
                  </a:extLst>
                </a:gridCol>
              </a:tblGrid>
              <a:tr h="296659">
                <a:tc>
                  <a:txBody>
                    <a:bodyPr/>
                    <a:lstStyle/>
                    <a:p>
                      <a:r>
                        <a:rPr lang="en-US" sz="1400" b="0" dirty="0">
                          <a:solidFill>
                            <a:sysClr val="windowText" lastClr="000000"/>
                          </a:solidFill>
                        </a:rPr>
                        <a:t>Events/Total</a:t>
                      </a:r>
                    </a:p>
                  </a:txBody>
                  <a:tcPr/>
                </a:tc>
                <a:tc>
                  <a:txBody>
                    <a:bodyPr/>
                    <a:lstStyle/>
                    <a:p>
                      <a:pPr algn="ctr"/>
                      <a:r>
                        <a:rPr lang="en-US" sz="1400" b="0" dirty="0">
                          <a:solidFill>
                            <a:sysClr val="windowText" lastClr="000000"/>
                          </a:solidFill>
                        </a:rPr>
                        <a:t>Median EFS</a:t>
                      </a:r>
                    </a:p>
                  </a:txBody>
                  <a:tcPr/>
                </a:tc>
                <a:tc>
                  <a:txBody>
                    <a:bodyPr/>
                    <a:lstStyle/>
                    <a:p>
                      <a:pPr algn="ctr"/>
                      <a:r>
                        <a:rPr lang="en-US" sz="1400" b="0" dirty="0">
                          <a:solidFill>
                            <a:sysClr val="windowText" lastClr="000000"/>
                          </a:solidFill>
                        </a:rPr>
                        <a:t>48-month EFS</a:t>
                      </a:r>
                    </a:p>
                  </a:txBody>
                  <a:tcPr/>
                </a:tc>
                <a:extLst>
                  <a:ext uri="{0D108BD9-81ED-4DB2-BD59-A6C34878D82A}">
                    <a16:rowId xmlns:a16="http://schemas.microsoft.com/office/drawing/2014/main" val="2485224752"/>
                  </a:ext>
                </a:extLst>
              </a:tr>
              <a:tr h="296659">
                <a:tc>
                  <a:txBody>
                    <a:bodyPr/>
                    <a:lstStyle/>
                    <a:p>
                      <a:r>
                        <a:rPr lang="en-US" sz="1400" b="0" dirty="0">
                          <a:solidFill>
                            <a:sysClr val="windowText" lastClr="000000"/>
                          </a:solidFill>
                        </a:rPr>
                        <a:t>6/32</a:t>
                      </a:r>
                    </a:p>
                  </a:txBody>
                  <a:tcPr/>
                </a:tc>
                <a:tc>
                  <a:txBody>
                    <a:bodyPr/>
                    <a:lstStyle/>
                    <a:p>
                      <a:pPr algn="ctr"/>
                      <a:r>
                        <a:rPr lang="en-US" sz="1400" b="0" dirty="0">
                          <a:solidFill>
                            <a:sysClr val="windowText" lastClr="000000"/>
                          </a:solidFill>
                        </a:rPr>
                        <a:t>60.3 </a:t>
                      </a:r>
                      <a:r>
                        <a:rPr lang="en-US" sz="1400" b="0" dirty="0" err="1">
                          <a:solidFill>
                            <a:sysClr val="windowText" lastClr="000000"/>
                          </a:solidFill>
                        </a:rPr>
                        <a:t>mo</a:t>
                      </a:r>
                      <a:endParaRPr lang="en-US" sz="1400" b="0" dirty="0">
                        <a:solidFill>
                          <a:sysClr val="windowText" lastClr="000000"/>
                        </a:solidFill>
                      </a:endParaRPr>
                    </a:p>
                  </a:txBody>
                  <a:tcPr/>
                </a:tc>
                <a:tc>
                  <a:txBody>
                    <a:bodyPr/>
                    <a:lstStyle/>
                    <a:p>
                      <a:pPr algn="ctr"/>
                      <a:r>
                        <a:rPr lang="en-US" sz="1400" b="0" dirty="0">
                          <a:solidFill>
                            <a:sysClr val="windowText" lastClr="000000"/>
                          </a:solidFill>
                        </a:rPr>
                        <a:t>84.1%</a:t>
                      </a:r>
                    </a:p>
                  </a:txBody>
                  <a:tcPr/>
                </a:tc>
                <a:extLst>
                  <a:ext uri="{0D108BD9-81ED-4DB2-BD59-A6C34878D82A}">
                    <a16:rowId xmlns:a16="http://schemas.microsoft.com/office/drawing/2014/main" val="1599108765"/>
                  </a:ext>
                </a:extLst>
              </a:tr>
            </a:tbl>
          </a:graphicData>
        </a:graphic>
      </p:graphicFrame>
    </p:spTree>
    <p:custDataLst>
      <p:tags r:id="rId1"/>
    </p:custDataLst>
    <p:extLst>
      <p:ext uri="{BB962C8B-B14F-4D97-AF65-F5344CB8AC3E}">
        <p14:creationId xmlns:p14="http://schemas.microsoft.com/office/powerpoint/2010/main" val="16958135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EDE5D-48CC-14D0-0EC6-F286F7ED2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546FC-0B83-A4CD-A3B4-2BC709D4D1C3}"/>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B0F3EB05-FEA8-8448-6532-47F6B6FAC855}"/>
              </a:ext>
            </a:extLst>
          </p:cNvPr>
          <p:cNvSpPr>
            <a:spLocks noGrp="1"/>
          </p:cNvSpPr>
          <p:nvPr>
            <p:ph idx="1"/>
          </p:nvPr>
        </p:nvSpPr>
        <p:spPr>
          <a:xfrm>
            <a:off x="912288" y="1628800"/>
            <a:ext cx="10728328" cy="4799013"/>
          </a:xfrm>
        </p:spPr>
        <p:txBody>
          <a:bodyPr/>
          <a:lstStyle/>
          <a:p>
            <a:pPr marL="9525" indent="-9525">
              <a:lnSpc>
                <a:spcPct val="100000"/>
              </a:lnSpc>
              <a:spcBef>
                <a:spcPts val="264"/>
              </a:spcBef>
              <a:buNone/>
            </a:pPr>
            <a:r>
              <a:rPr lang="en-US" sz="2400" dirty="0">
                <a:solidFill>
                  <a:srgbClr val="171AA2"/>
                </a:solidFill>
              </a:rPr>
              <a:t>A 65-year-old gentleman with early-stage gastroesophageal cancer with an excellent performance status. He is a candidate for resection. We opted to administer perioperative durvalumab with FLOT. </a:t>
            </a:r>
          </a:p>
          <a:p>
            <a:pPr marL="9525" indent="-9525">
              <a:lnSpc>
                <a:spcPct val="100000"/>
              </a:lnSpc>
              <a:spcBef>
                <a:spcPts val="264"/>
              </a:spcBef>
              <a:buNone/>
            </a:pPr>
            <a:r>
              <a:rPr lang="en-US" sz="2400" dirty="0">
                <a:solidFill>
                  <a:srgbClr val="171AA2"/>
                </a:solidFill>
              </a:rPr>
              <a:t>																				Zanetta S Lamar, MD </a:t>
            </a:r>
          </a:p>
          <a:p>
            <a:pPr marL="9525" indent="-9525">
              <a:lnSpc>
                <a:spcPct val="100000"/>
              </a:lnSpc>
              <a:spcBef>
                <a:spcPts val="264"/>
              </a:spcBef>
              <a:buNone/>
            </a:pPr>
            <a:endParaRPr lang="en-US" sz="2400" dirty="0">
              <a:solidFill>
                <a:srgbClr val="171AA2"/>
              </a:solidFill>
            </a:endParaRPr>
          </a:p>
          <a:p>
            <a:pPr marL="9525" indent="-9525">
              <a:lnSpc>
                <a:spcPct val="100000"/>
              </a:lnSpc>
              <a:spcBef>
                <a:spcPts val="264"/>
              </a:spcBef>
              <a:buNone/>
            </a:pPr>
            <a:r>
              <a:rPr lang="en-US" sz="2400" dirty="0"/>
              <a:t>In patients who have a good performance status who are candidates for resection, when would you use the CROSS regimen? Is the CROSS regimen obsolete? </a:t>
            </a:r>
          </a:p>
          <a:p>
            <a:pPr marL="9525" indent="-9525">
              <a:buNone/>
            </a:pPr>
            <a:r>
              <a:rPr lang="en-US" sz="2400" dirty="0"/>
              <a:t>Is there any scenario in which you would consider concurrent chemoradiation therapy over FLOT? What if the patient’s disease were MSI high? </a:t>
            </a:r>
          </a:p>
          <a:p>
            <a:pPr marL="9525" indent="-9525">
              <a:buNone/>
            </a:pPr>
            <a:r>
              <a:rPr lang="en-US" sz="2400" kern="1200" dirty="0">
                <a:solidFill>
                  <a:schemeClr val="tx1"/>
                </a:solidFill>
                <a:latin typeface="Calibri"/>
                <a:ea typeface="MS PGothic" charset="0"/>
              </a:rPr>
              <a:t>If the patient achieves a pCR, how would you approach adjuvant therapy?</a:t>
            </a:r>
            <a:endParaRPr lang="en-US" sz="2400" dirty="0">
              <a:solidFill>
                <a:schemeClr val="tx1"/>
              </a:solidFill>
            </a:endParaRPr>
          </a:p>
        </p:txBody>
      </p:sp>
    </p:spTree>
    <p:extLst>
      <p:ext uri="{BB962C8B-B14F-4D97-AF65-F5344CB8AC3E}">
        <p14:creationId xmlns:p14="http://schemas.microsoft.com/office/powerpoint/2010/main" val="33504277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912286" y="332656"/>
            <a:ext cx="10358967" cy="5832648"/>
          </a:xfrm>
        </p:spPr>
        <p:txBody>
          <a:bodyPr/>
          <a:lstStyle/>
          <a:p>
            <a:pPr>
              <a:lnSpc>
                <a:spcPts val="3640"/>
              </a:lnSpc>
            </a:pPr>
            <a:r>
              <a:rPr lang="en-US" sz="4400" i="1" dirty="0"/>
              <a:t>We are taking a break!</a:t>
            </a:r>
            <a:br>
              <a:rPr lang="en-US" sz="4400" dirty="0"/>
            </a:br>
            <a:r>
              <a:rPr lang="en-US" dirty="0"/>
              <a:t> </a:t>
            </a:r>
            <a:br>
              <a:rPr lang="en-US" dirty="0"/>
            </a:br>
            <a:r>
              <a:rPr lang="en-US" sz="3200" dirty="0"/>
              <a:t>The program </a:t>
            </a:r>
            <a:r>
              <a:rPr lang="en-US" sz="3200" dirty="0">
                <a:solidFill>
                  <a:srgbClr val="3232FD"/>
                </a:solidFill>
              </a:rPr>
              <a:t>will resume at 11:00 AM CT</a:t>
            </a:r>
            <a:br>
              <a:rPr lang="en-US" sz="3200" dirty="0"/>
            </a:br>
            <a:r>
              <a:rPr lang="en-US" dirty="0"/>
              <a:t> </a:t>
            </a:r>
            <a:br>
              <a:rPr lang="en-US" dirty="0"/>
            </a:br>
            <a:r>
              <a:rPr lang="en-US" sz="4400" i="1" dirty="0"/>
              <a:t>Up Next …</a:t>
            </a:r>
            <a:br>
              <a:rPr lang="en-US" sz="4400" dirty="0"/>
            </a:br>
            <a:r>
              <a:rPr lang="en-US" dirty="0"/>
              <a:t> </a:t>
            </a:r>
            <a:br>
              <a:rPr lang="en-US" dirty="0"/>
            </a:br>
            <a:r>
              <a:rPr lang="en-US" sz="3200" dirty="0"/>
              <a:t>Dr Shannon N Westin discusses the </a:t>
            </a:r>
            <a:br>
              <a:rPr lang="en-US" sz="3200" dirty="0"/>
            </a:br>
            <a:r>
              <a:rPr lang="en-US" sz="3200" dirty="0"/>
              <a:t>management of ovarian </a:t>
            </a:r>
            <a:r>
              <a:rPr lang="en-US" sz="3200"/>
              <a:t>and endometrial cancer</a:t>
            </a:r>
            <a:endParaRPr lang="en-US" sz="3200" dirty="0"/>
          </a:p>
        </p:txBody>
      </p:sp>
    </p:spTree>
    <p:extLst>
      <p:ext uri="{BB962C8B-B14F-4D97-AF65-F5344CB8AC3E}">
        <p14:creationId xmlns:p14="http://schemas.microsoft.com/office/powerpoint/2010/main" val="31031142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381000" y="476672"/>
            <a:ext cx="11430000" cy="2498916"/>
          </a:xfrm>
        </p:spPr>
        <p:txBody>
          <a:bodyPr wrap="square" anchor="b">
            <a:noAutofit/>
          </a:bodyPr>
          <a:lstStyle/>
          <a:p>
            <a:pPr>
              <a:spcBef>
                <a:spcPts val="600"/>
              </a:spcBef>
            </a:pPr>
            <a:r>
              <a:rPr lang="en-US" sz="5000" dirty="0">
                <a:solidFill>
                  <a:srgbClr val="0331FF"/>
                </a:solidFill>
                <a:latin typeface="Calibri" panose="020F0502020204030204" pitchFamily="34" charset="0"/>
                <a:cs typeface="Calibri" panose="020F0502020204030204" pitchFamily="34" charset="0"/>
              </a:rPr>
              <a:t>Integrating New Advances into </a:t>
            </a:r>
            <a:br>
              <a:rPr lang="en-US" sz="5000" dirty="0">
                <a:solidFill>
                  <a:srgbClr val="0331FF"/>
                </a:solidFill>
                <a:latin typeface="Calibri" panose="020F0502020204030204" pitchFamily="34" charset="0"/>
                <a:cs typeface="Calibri" panose="020F0502020204030204" pitchFamily="34" charset="0"/>
              </a:rPr>
            </a:br>
            <a:r>
              <a:rPr lang="en-US" sz="5000" dirty="0">
                <a:solidFill>
                  <a:srgbClr val="0331FF"/>
                </a:solidFill>
                <a:latin typeface="Calibri" panose="020F0502020204030204" pitchFamily="34" charset="0"/>
                <a:cs typeface="Calibri" panose="020F0502020204030204" pitchFamily="34" charset="0"/>
              </a:rPr>
              <a:t>Community Oncology Practice</a:t>
            </a:r>
            <a:br>
              <a:rPr lang="en-US" sz="4600" dirty="0">
                <a:solidFill>
                  <a:srgbClr val="0331FF"/>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A </a:t>
            </a:r>
            <a:r>
              <a:rPr lang="en-US" sz="3200" dirty="0" err="1">
                <a:solidFill>
                  <a:srgbClr val="002060"/>
                </a:solidFill>
                <a:latin typeface="Calibri" panose="020F0502020204030204" pitchFamily="34" charset="0"/>
                <a:cs typeface="Calibri" panose="020F0502020204030204" pitchFamily="34" charset="0"/>
              </a:rPr>
              <a:t>Multitumor</a:t>
            </a:r>
            <a:r>
              <a:rPr lang="en-US" sz="3200" dirty="0">
                <a:solidFill>
                  <a:srgbClr val="002060"/>
                </a:solidFill>
                <a:latin typeface="Calibri" panose="020F0502020204030204" pitchFamily="34" charset="0"/>
                <a:cs typeface="Calibri" panose="020F0502020204030204" pitchFamily="34" charset="0"/>
              </a:rPr>
              <a:t> Symposium Hosted in Conjunction </a:t>
            </a:r>
            <a:br>
              <a:rPr lang="en-US" sz="3200" dirty="0">
                <a:solidFill>
                  <a:srgbClr val="002060"/>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with the American Oncology Network</a:t>
            </a:r>
            <a:endParaRPr lang="en-US" sz="4000" b="0" i="1" dirty="0">
              <a:solidFill>
                <a:srgbClr val="015593"/>
              </a:solidFill>
              <a:latin typeface="Calibri" panose="020F0502020204030204" pitchFamily="34" charset="0"/>
              <a:cs typeface="Calibri" panose="020F0502020204030204" pitchFamily="34" charset="0"/>
            </a:endParaRPr>
          </a:p>
        </p:txBody>
      </p:sp>
      <p:sp>
        <p:nvSpPr>
          <p:cNvPr id="13" name="Rectangle 4">
            <a:extLst>
              <a:ext uri="{FF2B5EF4-FFF2-40B4-BE49-F238E27FC236}">
                <a16:creationId xmlns:a16="http://schemas.microsoft.com/office/drawing/2014/main" id="{A715E886-7A4D-B146-ABE9-3E74E44BADF6}"/>
              </a:ext>
            </a:extLst>
          </p:cNvPr>
          <p:cNvSpPr txBox="1">
            <a:spLocks noChangeArrowheads="1"/>
          </p:cNvSpPr>
          <p:nvPr/>
        </p:nvSpPr>
        <p:spPr bwMode="auto">
          <a:xfrm>
            <a:off x="381000" y="4028725"/>
            <a:ext cx="11430000" cy="189411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Saturday, August 22, 2026</a:t>
            </a:r>
            <a:b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b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9:00 AM – 2:20 PM CT</a:t>
            </a:r>
          </a:p>
        </p:txBody>
      </p:sp>
      <p:sp>
        <p:nvSpPr>
          <p:cNvPr id="2" name="Rectangle 4">
            <a:extLst>
              <a:ext uri="{FF2B5EF4-FFF2-40B4-BE49-F238E27FC236}">
                <a16:creationId xmlns:a16="http://schemas.microsoft.com/office/drawing/2014/main" id="{394659C4-11A6-4817-29D3-8B9E8A7DFF86}"/>
              </a:ext>
            </a:extLst>
          </p:cNvPr>
          <p:cNvSpPr txBox="1">
            <a:spLocks noChangeArrowheads="1"/>
          </p:cNvSpPr>
          <p:nvPr/>
        </p:nvSpPr>
        <p:spPr bwMode="auto">
          <a:xfrm>
            <a:off x="381000" y="3249251"/>
            <a:ext cx="11430000" cy="482150"/>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3600" b="0" i="1" u="none" strike="noStrike" kern="0" cap="none" spc="0" normalizeH="0" baseline="0" noProof="0" dirty="0">
                <a:ln>
                  <a:noFill/>
                </a:ln>
                <a:solidFill>
                  <a:srgbClr val="015593"/>
                </a:solidFill>
                <a:effectLst/>
                <a:uLnTx/>
                <a:uFillTx/>
                <a:latin typeface="Calibri" panose="020F0502020204030204" pitchFamily="34" charset="0"/>
                <a:ea typeface="MS PGothic" pitchFamily="34" charset="-128"/>
                <a:cs typeface="Calibri" panose="020F0502020204030204" pitchFamily="34" charset="0"/>
              </a:rPr>
              <a:t>CME/MOC, NCPD and ACPE Accredited</a:t>
            </a:r>
          </a:p>
        </p:txBody>
      </p:sp>
    </p:spTree>
    <p:custDataLst>
      <p:tags r:id="rId1"/>
    </p:custDataLst>
    <p:extLst>
      <p:ext uri="{BB962C8B-B14F-4D97-AF65-F5344CB8AC3E}">
        <p14:creationId xmlns:p14="http://schemas.microsoft.com/office/powerpoint/2010/main" val="41089399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488A-6B81-338A-1BF2-69D3D09D1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A455-898F-058B-005E-2178639E8040}"/>
              </a:ext>
            </a:extLst>
          </p:cNvPr>
          <p:cNvSpPr>
            <a:spLocks noGrp="1"/>
          </p:cNvSpPr>
          <p:nvPr>
            <p:ph type="title"/>
          </p:nvPr>
        </p:nvSpPr>
        <p:spPr>
          <a:xfrm>
            <a:off x="912286" y="0"/>
            <a:ext cx="10358967" cy="1143000"/>
          </a:xfrm>
        </p:spPr>
        <p:txBody>
          <a:bodyPr/>
          <a:lstStyle/>
          <a:p>
            <a:r>
              <a:rPr lang="en-US" sz="3200" dirty="0"/>
              <a:t>Dr Divers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F167FE00-437E-E5F1-E0F2-27C6755E73C5}"/>
              </a:ext>
            </a:extLst>
          </p:cNvPr>
          <p:cNvGraphicFramePr>
            <a:graphicFrameLocks/>
          </p:cNvGraphicFramePr>
          <p:nvPr/>
        </p:nvGraphicFramePr>
        <p:xfrm>
          <a:off x="2063551" y="2204864"/>
          <a:ext cx="8568953" cy="1584176"/>
        </p:xfrm>
        <a:graphic>
          <a:graphicData uri="http://schemas.openxmlformats.org/drawingml/2006/table">
            <a:tbl>
              <a:tblPr firstRow="1" bandRow="1">
                <a:tableStyleId>{F2DE63D5-997A-4646-A377-4702673A728D}</a:tableStyleId>
              </a:tblPr>
              <a:tblGrid>
                <a:gridCol w="2552775">
                  <a:extLst>
                    <a:ext uri="{9D8B030D-6E8A-4147-A177-3AD203B41FA5}">
                      <a16:colId xmlns:a16="http://schemas.microsoft.com/office/drawing/2014/main" val="20000"/>
                    </a:ext>
                  </a:extLst>
                </a:gridCol>
                <a:gridCol w="6016178">
                  <a:extLst>
                    <a:ext uri="{9D8B030D-6E8A-4147-A177-3AD203B41FA5}">
                      <a16:colId xmlns:a16="http://schemas.microsoft.com/office/drawing/2014/main" val="545933498"/>
                    </a:ext>
                  </a:extLst>
                </a:gridCol>
              </a:tblGrid>
              <a:tr h="1584176">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Daiichi Sankyo Inc</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4277051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6D0E-DF64-EB70-B208-6072CC1C5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6ED89-E3B1-DDEE-81F7-5C78E3E64F1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943EF730-78C9-4D71-94AF-9B44D31517C2}"/>
              </a:ext>
            </a:extLst>
          </p:cNvPr>
          <p:cNvSpPr txBox="1">
            <a:spLocks/>
          </p:cNvSpPr>
          <p:nvPr/>
        </p:nvSpPr>
        <p:spPr bwMode="auto">
          <a:xfrm>
            <a:off x="1055440" y="1361120"/>
            <a:ext cx="10657183"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1 — Chronic Lymphocytic Leukemia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Farrukh T Awan, MD, MS, MBA</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Samuel J Klempner, MD</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t>Module 3 — Ovarian and Endometrial Cancer </a:t>
            </a:r>
            <a:b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rPr>
              <a:t>Shannon N Westin, MD, MPH, FASCO, FACOG</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4 — Diffuse Large B-Cell Lymphoma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Ann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LaCasce</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 MD,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MMSc</a:t>
            </a:r>
            <a:endPar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endParaRP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Stephen V Liu, MD</a:t>
            </a:r>
          </a:p>
        </p:txBody>
      </p:sp>
    </p:spTree>
    <p:extLst>
      <p:ext uri="{BB962C8B-B14F-4D97-AF65-F5344CB8AC3E}">
        <p14:creationId xmlns:p14="http://schemas.microsoft.com/office/powerpoint/2010/main" val="429369513"/>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35088"/>
            <a:ext cx="10358967" cy="1143000"/>
          </a:xfrm>
        </p:spPr>
        <p:txBody>
          <a:bodyPr/>
          <a:lstStyle/>
          <a:p>
            <a:r>
              <a:rPr lang="en-US" dirty="0"/>
              <a:t>Gynecologic Cancers Faculty</a:t>
            </a:r>
          </a:p>
        </p:txBody>
      </p:sp>
      <p:sp>
        <p:nvSpPr>
          <p:cNvPr id="9" name="Text Box 7"/>
          <p:cNvSpPr txBox="1">
            <a:spLocks noChangeArrowheads="1"/>
          </p:cNvSpPr>
          <p:nvPr/>
        </p:nvSpPr>
        <p:spPr bwMode="auto">
          <a:xfrm>
            <a:off x="3383281" y="1484784"/>
            <a:ext cx="6745167" cy="1645920"/>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Shannon N Westin, MD, MPH, FASCO, FACOG</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Professor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Medical Director, Gynecologic Oncology Center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Director, Early Drug Development</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Department of Gynecologic Oncology and Reproductive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The University of </a:t>
            </a: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S PGothic" charset="0"/>
                <a:cs typeface="Calibri" panose="020F0502020204030204" pitchFamily="34" charset="0"/>
              </a:rPr>
              <a:t>Texas MD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Anderson Cancer Center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Houston, Texas</a:t>
            </a:r>
          </a:p>
        </p:txBody>
      </p:sp>
      <p:pic>
        <p:nvPicPr>
          <p:cNvPr id="17" name="Picture 16">
            <a:extLst>
              <a:ext uri="{FF2B5EF4-FFF2-40B4-BE49-F238E27FC236}">
                <a16:creationId xmlns:a16="http://schemas.microsoft.com/office/drawing/2014/main" id="{A3DBE2E7-AEC4-464A-BE31-1B7D79A326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64365" y="1484784"/>
            <a:ext cx="1645920" cy="1645920"/>
          </a:xfrm>
          <a:prstGeom prst="rect">
            <a:avLst/>
          </a:prstGeom>
        </p:spPr>
      </p:pic>
      <p:pic>
        <p:nvPicPr>
          <p:cNvPr id="5" name="Picture 4">
            <a:extLst>
              <a:ext uri="{FF2B5EF4-FFF2-40B4-BE49-F238E27FC236}">
                <a16:creationId xmlns:a16="http://schemas.microsoft.com/office/drawing/2014/main" id="{06A2E64F-41E5-E5AE-E144-8CEFCFF3B2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64365" y="4149080"/>
            <a:ext cx="1645920" cy="1645920"/>
          </a:xfrm>
          <a:prstGeom prst="rect">
            <a:avLst/>
          </a:prstGeom>
        </p:spPr>
      </p:pic>
      <p:sp>
        <p:nvSpPr>
          <p:cNvPr id="6" name="Text Box 7">
            <a:extLst>
              <a:ext uri="{FF2B5EF4-FFF2-40B4-BE49-F238E27FC236}">
                <a16:creationId xmlns:a16="http://schemas.microsoft.com/office/drawing/2014/main" id="{CD1C45C4-D4D9-57FC-F075-400B3462E95E}"/>
              </a:ext>
            </a:extLst>
          </p:cNvPr>
          <p:cNvSpPr txBox="1">
            <a:spLocks noChangeArrowheads="1"/>
          </p:cNvSpPr>
          <p:nvPr/>
        </p:nvSpPr>
        <p:spPr bwMode="auto">
          <a:xfrm>
            <a:off x="3383280" y="4149081"/>
            <a:ext cx="6311148" cy="2214588"/>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rPr>
              <a:t>Stephen “Fred” Divers,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Chief Medical Officer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American Oncology Network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Board Executive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Community Oncology Alliance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a:ea typeface="MS PGothic" charset="0"/>
              </a:rPr>
              <a:t>Hot Springs, Arkansas</a:t>
            </a:r>
            <a:endParaRPr kumimoji="0" lang="en-US" sz="1800" b="0" i="0" u="none" strike="noStrike" kern="1200" cap="none" spc="0" normalizeH="0" baseline="0" noProof="0" dirty="0">
              <a:ln>
                <a:noFill/>
              </a:ln>
              <a:solidFill>
                <a:srgbClr val="000000"/>
              </a:solidFill>
              <a:effectLst/>
              <a:uLnTx/>
              <a:uFillTx/>
              <a:latin typeface="Calibri"/>
              <a:ea typeface="MS PGothic" charset="0"/>
            </a:endParaRPr>
          </a:p>
        </p:txBody>
      </p:sp>
    </p:spTree>
    <p:custDataLst>
      <p:tags r:id="rId1"/>
    </p:custDataLst>
    <p:extLst>
      <p:ext uri="{BB962C8B-B14F-4D97-AF65-F5344CB8AC3E}">
        <p14:creationId xmlns:p14="http://schemas.microsoft.com/office/powerpoint/2010/main" val="16592478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0"/>
            <a:ext cx="10358967" cy="1143000"/>
          </a:xfrm>
        </p:spPr>
        <p:txBody>
          <a:bodyPr/>
          <a:lstStyle/>
          <a:p>
            <a:r>
              <a:rPr lang="en-US" sz="3200" dirty="0"/>
              <a:t>Dr Westin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9FA1D6CF-488A-7449-95CE-456E2392856B}"/>
              </a:ext>
            </a:extLst>
          </p:cNvPr>
          <p:cNvGraphicFramePr>
            <a:graphicFrameLocks/>
          </p:cNvGraphicFramePr>
          <p:nvPr/>
        </p:nvGraphicFramePr>
        <p:xfrm>
          <a:off x="912287" y="1268760"/>
          <a:ext cx="10512306" cy="4156787"/>
        </p:xfrm>
        <a:graphic>
          <a:graphicData uri="http://schemas.openxmlformats.org/drawingml/2006/table">
            <a:tbl>
              <a:tblPr firstRow="1" bandRow="1">
                <a:tableStyleId>{F2DE63D5-997A-4646-A377-4702673A728D}</a:tableStyleId>
              </a:tblPr>
              <a:tblGrid>
                <a:gridCol w="2986210">
                  <a:extLst>
                    <a:ext uri="{9D8B030D-6E8A-4147-A177-3AD203B41FA5}">
                      <a16:colId xmlns:a16="http://schemas.microsoft.com/office/drawing/2014/main" val="20000"/>
                    </a:ext>
                  </a:extLst>
                </a:gridCol>
                <a:gridCol w="7526096">
                  <a:extLst>
                    <a:ext uri="{9D8B030D-6E8A-4147-A177-3AD203B41FA5}">
                      <a16:colId xmlns:a16="http://schemas.microsoft.com/office/drawing/2014/main" val="545933498"/>
                    </a:ext>
                  </a:extLst>
                </a:gridCol>
              </a:tblGrid>
              <a:tr h="2365068">
                <a:tc>
                  <a:txBody>
                    <a:bodyPr/>
                    <a:lstStyle/>
                    <a:p>
                      <a:r>
                        <a:rPr lang="en-US" b="1" dirty="0">
                          <a:solidFill>
                            <a:schemeClr val="tx1"/>
                          </a:solidFill>
                        </a:rPr>
                        <a:t>Consulting Agreements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AbbVie Inc, AstraZeneca Pharmaceuticals LP, Bayer HealthCare Pharmaceuticals, Caris Life Sciences, </a:t>
                      </a:r>
                      <a:r>
                        <a:rPr lang="en-US" b="0" dirty="0" err="1">
                          <a:solidFill>
                            <a:schemeClr val="tx1"/>
                          </a:solidFill>
                        </a:rPr>
                        <a:t>Corcept</a:t>
                      </a:r>
                      <a:r>
                        <a:rPr lang="en-US" b="0" dirty="0">
                          <a:solidFill>
                            <a:schemeClr val="tx1"/>
                          </a:solidFill>
                        </a:rPr>
                        <a:t> Therapeutics Inc, Daiichi Sankyo Inc, Eisai Inc, Faeth Therapeutics Inc, Genentech, a member of the Roche Group, Genmab US Inc, Gilead Sciences Inc, GSK, Immunocore, </a:t>
                      </a:r>
                      <a:r>
                        <a:rPr lang="en-US" b="0" dirty="0" err="1">
                          <a:solidFill>
                            <a:schemeClr val="tx1"/>
                          </a:solidFill>
                        </a:rPr>
                        <a:t>ImmunoGen</a:t>
                      </a:r>
                      <a:r>
                        <a:rPr lang="en-US" b="0" dirty="0">
                          <a:solidFill>
                            <a:schemeClr val="tx1"/>
                          </a:solidFill>
                        </a:rPr>
                        <a:t> Inc, Incyte Corporation, Lilly, </a:t>
                      </a:r>
                      <a:r>
                        <a:rPr lang="en-US" b="0" dirty="0" err="1">
                          <a:solidFill>
                            <a:schemeClr val="tx1"/>
                          </a:solidFill>
                        </a:rPr>
                        <a:t>Loxo</a:t>
                      </a:r>
                      <a:r>
                        <a:rPr lang="en-US" b="0" dirty="0">
                          <a:solidFill>
                            <a:schemeClr val="tx1"/>
                          </a:solidFill>
                        </a:rPr>
                        <a:t> Oncology Inc, a wholly owned subsidiary of Eli Lilly &amp; Company, Merck, Mereo BioPharma, NGM Biopharmaceuticals, </a:t>
                      </a:r>
                      <a:r>
                        <a:rPr lang="en-US" b="0" dirty="0" err="1">
                          <a:solidFill>
                            <a:schemeClr val="tx1"/>
                          </a:solidFill>
                        </a:rPr>
                        <a:t>Nuvectis</a:t>
                      </a:r>
                      <a:r>
                        <a:rPr lang="en-US" b="0" dirty="0">
                          <a:solidFill>
                            <a:schemeClr val="tx1"/>
                          </a:solidFill>
                        </a:rPr>
                        <a:t> Pharma Inc, Ottimo Pharma, Pfizer Inc, </a:t>
                      </a:r>
                      <a:r>
                        <a:rPr lang="en-US" b="0" dirty="0" err="1">
                          <a:solidFill>
                            <a:schemeClr val="tx1"/>
                          </a:solidFill>
                        </a:rPr>
                        <a:t>pharmaand</a:t>
                      </a:r>
                      <a:r>
                        <a:rPr lang="en-US" b="0" dirty="0">
                          <a:solidFill>
                            <a:schemeClr val="tx1"/>
                          </a:solidFill>
                        </a:rPr>
                        <a:t> GmbH, PMV Pharma, </a:t>
                      </a:r>
                      <a:r>
                        <a:rPr lang="en-US" b="0" dirty="0" err="1">
                          <a:solidFill>
                            <a:schemeClr val="tx1"/>
                          </a:solidFill>
                        </a:rPr>
                        <a:t>Seagen</a:t>
                      </a:r>
                      <a:r>
                        <a:rPr lang="en-US" b="0" dirty="0">
                          <a:solidFill>
                            <a:schemeClr val="tx1"/>
                          </a:solidFill>
                        </a:rPr>
                        <a:t> Inc, </a:t>
                      </a:r>
                      <a:r>
                        <a:rPr lang="en-US" b="0" dirty="0" err="1">
                          <a:solidFill>
                            <a:schemeClr val="tx1"/>
                          </a:solidFill>
                        </a:rPr>
                        <a:t>Verastem</a:t>
                      </a:r>
                      <a:r>
                        <a:rPr lang="en-US" b="0" dirty="0">
                          <a:solidFill>
                            <a:schemeClr val="tx1"/>
                          </a:solidFill>
                        </a:rPr>
                        <a:t> Inc, </a:t>
                      </a:r>
                      <a:r>
                        <a:rPr lang="en-US" b="0" dirty="0" err="1">
                          <a:solidFill>
                            <a:schemeClr val="tx1"/>
                          </a:solidFill>
                        </a:rPr>
                        <a:t>Zentalis</a:t>
                      </a:r>
                      <a:r>
                        <a:rPr lang="en-US" b="0" dirty="0">
                          <a:solidFill>
                            <a:schemeClr val="tx1"/>
                          </a:solidFill>
                        </a:rPr>
                        <a:t> Pharmaceuticals, </a:t>
                      </a:r>
                      <a:r>
                        <a:rPr lang="en-US" b="0" dirty="0" err="1">
                          <a:solidFill>
                            <a:schemeClr val="tx1"/>
                          </a:solidFill>
                        </a:rPr>
                        <a:t>ZielBio</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791719">
                <a:tc>
                  <a:txBody>
                    <a:bodyPr/>
                    <a:lstStyle/>
                    <a:p>
                      <a:r>
                        <a:rPr lang="en-US" b="1" dirty="0">
                          <a:solidFill>
                            <a:schemeClr val="tx1"/>
                          </a:solidFill>
                        </a:rPr>
                        <a:t>Contracted Research</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dirty="0">
                          <a:solidFill>
                            <a:schemeClr val="tx1"/>
                          </a:solidFill>
                        </a:rPr>
                        <a:t>AstraZeneca Pharmaceuticals LP, Avenge Bio, Bayer HealthCare Pharmaceuticals, Bio-Path Holdings Inc, Daiichi Sankyo Inc, Genentech, a member of the Roche Group, Genmab US Inc, GSK, Jazz Pharmaceuticals Inc, </a:t>
                      </a:r>
                      <a:r>
                        <a:rPr lang="en-US" dirty="0" err="1">
                          <a:solidFill>
                            <a:schemeClr val="tx1"/>
                          </a:solidFill>
                        </a:rPr>
                        <a:t>Loxo</a:t>
                      </a:r>
                      <a:r>
                        <a:rPr lang="en-US" dirty="0">
                          <a:solidFill>
                            <a:schemeClr val="tx1"/>
                          </a:solidFill>
                        </a:rPr>
                        <a:t> Oncology Inc, a wholly owned subsidiary of Eli Lilly &amp; Company, Mereo BioPharma, Novartis, </a:t>
                      </a:r>
                      <a:r>
                        <a:rPr lang="en-US" dirty="0" err="1">
                          <a:solidFill>
                            <a:schemeClr val="tx1"/>
                          </a:solidFill>
                        </a:rPr>
                        <a:t>Nuvectis</a:t>
                      </a:r>
                      <a:r>
                        <a:rPr lang="en-US" dirty="0">
                          <a:solidFill>
                            <a:schemeClr val="tx1"/>
                          </a:solidFill>
                        </a:rPr>
                        <a:t> Pharma Inc, Pfizer Inc, </a:t>
                      </a:r>
                      <a:r>
                        <a:rPr lang="en-US" dirty="0" err="1">
                          <a:solidFill>
                            <a:schemeClr val="tx1"/>
                          </a:solidFill>
                        </a:rPr>
                        <a:t>pharmaand</a:t>
                      </a:r>
                      <a:r>
                        <a:rPr lang="en-US" dirty="0">
                          <a:solidFill>
                            <a:schemeClr val="tx1"/>
                          </a:solidFill>
                        </a:rPr>
                        <a:t> GmbH, Verastem Inc, </a:t>
                      </a:r>
                      <a:r>
                        <a:rPr lang="en-US" dirty="0" err="1">
                          <a:solidFill>
                            <a:schemeClr val="tx1"/>
                          </a:solidFill>
                        </a:rPr>
                        <a:t>Zentalis</a:t>
                      </a:r>
                      <a:r>
                        <a:rPr lang="en-US" dirty="0">
                          <a:solidFill>
                            <a:schemeClr val="tx1"/>
                          </a:solidFill>
                        </a:rPr>
                        <a:t> Pharmaceuticals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100646"/>
                  </a:ext>
                </a:extLst>
              </a:tr>
            </a:tbl>
          </a:graphicData>
        </a:graphic>
      </p:graphicFrame>
    </p:spTree>
    <p:custDataLst>
      <p:tags r:id="rId1"/>
    </p:custDataLst>
    <p:extLst>
      <p:ext uri="{BB962C8B-B14F-4D97-AF65-F5344CB8AC3E}">
        <p14:creationId xmlns:p14="http://schemas.microsoft.com/office/powerpoint/2010/main" val="10763289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488A-6B81-338A-1BF2-69D3D09D1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A455-898F-058B-005E-2178639E8040}"/>
              </a:ext>
            </a:extLst>
          </p:cNvPr>
          <p:cNvSpPr>
            <a:spLocks noGrp="1"/>
          </p:cNvSpPr>
          <p:nvPr>
            <p:ph type="title"/>
          </p:nvPr>
        </p:nvSpPr>
        <p:spPr>
          <a:xfrm>
            <a:off x="912286" y="0"/>
            <a:ext cx="10358967" cy="1143000"/>
          </a:xfrm>
        </p:spPr>
        <p:txBody>
          <a:bodyPr/>
          <a:lstStyle/>
          <a:p>
            <a:r>
              <a:rPr lang="en-US" sz="3200" dirty="0"/>
              <a:t>Dr Divers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F167FE00-437E-E5F1-E0F2-27C6755E73C5}"/>
              </a:ext>
            </a:extLst>
          </p:cNvPr>
          <p:cNvGraphicFramePr>
            <a:graphicFrameLocks/>
          </p:cNvGraphicFramePr>
          <p:nvPr/>
        </p:nvGraphicFramePr>
        <p:xfrm>
          <a:off x="2063551" y="2204864"/>
          <a:ext cx="8568953" cy="1584176"/>
        </p:xfrm>
        <a:graphic>
          <a:graphicData uri="http://schemas.openxmlformats.org/drawingml/2006/table">
            <a:tbl>
              <a:tblPr firstRow="1" bandRow="1">
                <a:tableStyleId>{F2DE63D5-997A-4646-A377-4702673A728D}</a:tableStyleId>
              </a:tblPr>
              <a:tblGrid>
                <a:gridCol w="2552775">
                  <a:extLst>
                    <a:ext uri="{9D8B030D-6E8A-4147-A177-3AD203B41FA5}">
                      <a16:colId xmlns:a16="http://schemas.microsoft.com/office/drawing/2014/main" val="20000"/>
                    </a:ext>
                  </a:extLst>
                </a:gridCol>
                <a:gridCol w="6016178">
                  <a:extLst>
                    <a:ext uri="{9D8B030D-6E8A-4147-A177-3AD203B41FA5}">
                      <a16:colId xmlns:a16="http://schemas.microsoft.com/office/drawing/2014/main" val="545933498"/>
                    </a:ext>
                  </a:extLst>
                </a:gridCol>
              </a:tblGrid>
              <a:tr h="1584176">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Daiichi Sankyo Inc</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30813684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DEC9-E64F-13AC-A091-D437D98163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70FA1-5A02-8E57-7585-9CCC2E9FF11B}"/>
              </a:ext>
            </a:extLst>
          </p:cNvPr>
          <p:cNvSpPr>
            <a:spLocks noGrp="1"/>
          </p:cNvSpPr>
          <p:nvPr>
            <p:ph type="title"/>
          </p:nvPr>
        </p:nvSpPr>
        <p:spPr>
          <a:xfrm>
            <a:off x="838200" y="252343"/>
            <a:ext cx="11221994" cy="857388"/>
          </a:xfrm>
        </p:spPr>
        <p:txBody>
          <a:bodyPr/>
          <a:lstStyle/>
          <a:p>
            <a:r>
              <a:rPr lang="en-US" sz="3600" dirty="0"/>
              <a:t>Snapshot of AON Practice</a:t>
            </a:r>
            <a:br>
              <a:rPr lang="en-US" sz="3600" dirty="0"/>
            </a:br>
            <a:r>
              <a:rPr lang="en-US" dirty="0">
                <a:solidFill>
                  <a:schemeClr val="tx2">
                    <a:lumMod val="20000"/>
                    <a:lumOff val="80000"/>
                  </a:schemeClr>
                </a:solidFill>
              </a:rPr>
              <a:t>Ovarian and Endometrial Cancer</a:t>
            </a:r>
            <a:endParaRPr lang="en-US" dirty="0"/>
          </a:p>
        </p:txBody>
      </p:sp>
      <p:graphicFrame>
        <p:nvGraphicFramePr>
          <p:cNvPr id="4" name="Content Placeholder 3">
            <a:extLst>
              <a:ext uri="{FF2B5EF4-FFF2-40B4-BE49-F238E27FC236}">
                <a16:creationId xmlns:a16="http://schemas.microsoft.com/office/drawing/2014/main" id="{C8A4E0B2-C4C4-AF51-6926-A9172EEBCA3D}"/>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76523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DEC9-E64F-13AC-A091-D437D98163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70FA1-5A02-8E57-7585-9CCC2E9FF11B}"/>
              </a:ext>
            </a:extLst>
          </p:cNvPr>
          <p:cNvSpPr>
            <a:spLocks noGrp="1"/>
          </p:cNvSpPr>
          <p:nvPr>
            <p:ph type="title"/>
          </p:nvPr>
        </p:nvSpPr>
        <p:spPr>
          <a:xfrm>
            <a:off x="838200" y="425337"/>
            <a:ext cx="9331411" cy="857388"/>
          </a:xfrm>
        </p:spPr>
        <p:txBody>
          <a:bodyPr/>
          <a:lstStyle/>
          <a:p>
            <a:r>
              <a:rPr lang="en-US" sz="3600" dirty="0"/>
              <a:t>Snapshot of AON Practice</a:t>
            </a:r>
            <a:br>
              <a:rPr lang="en-US" sz="3600" dirty="0"/>
            </a:br>
            <a:r>
              <a:rPr lang="en-US" dirty="0">
                <a:solidFill>
                  <a:schemeClr val="tx2">
                    <a:lumMod val="20000"/>
                    <a:lumOff val="80000"/>
                  </a:schemeClr>
                </a:solidFill>
              </a:rPr>
              <a:t>Ovarian and Endometrial Cancer — PARP Inhibitors </a:t>
            </a:r>
            <a:endParaRPr lang="en-US" dirty="0"/>
          </a:p>
        </p:txBody>
      </p:sp>
      <p:graphicFrame>
        <p:nvGraphicFramePr>
          <p:cNvPr id="4" name="Content Placeholder 3">
            <a:extLst>
              <a:ext uri="{FF2B5EF4-FFF2-40B4-BE49-F238E27FC236}">
                <a16:creationId xmlns:a16="http://schemas.microsoft.com/office/drawing/2014/main" id="{C8A4E0B2-C4C4-AF51-6926-A9172EEBCA3D}"/>
              </a:ext>
            </a:extLst>
          </p:cNvPr>
          <p:cNvGraphicFramePr>
            <a:graphicFrameLocks noGrp="1"/>
          </p:cNvGraphicFramePr>
          <p:nvPr>
            <p:ph idx="1"/>
          </p:nvPr>
        </p:nvGraphicFramePr>
        <p:xfrm>
          <a:off x="499153" y="1652913"/>
          <a:ext cx="11561041" cy="11150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ontent Placeholder 3">
            <a:extLst>
              <a:ext uri="{FF2B5EF4-FFF2-40B4-BE49-F238E27FC236}">
                <a16:creationId xmlns:a16="http://schemas.microsoft.com/office/drawing/2014/main" id="{0312AEC3-101E-FE0D-919A-C2D5072281A9}"/>
              </a:ext>
            </a:extLst>
          </p:cNvPr>
          <p:cNvGraphicFramePr>
            <a:graphicFrameLocks/>
          </p:cNvGraphicFramePr>
          <p:nvPr/>
        </p:nvGraphicFramePr>
        <p:xfrm>
          <a:off x="499153" y="3272859"/>
          <a:ext cx="11561041" cy="1402492"/>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8D8275DA-107D-1896-871C-EC296CB874A5}"/>
              </a:ext>
            </a:extLst>
          </p:cNvPr>
          <p:cNvSpPr txBox="1">
            <a:spLocks/>
          </p:cNvSpPr>
          <p:nvPr/>
        </p:nvSpPr>
        <p:spPr>
          <a:xfrm>
            <a:off x="838200" y="2634942"/>
            <a:ext cx="9331411" cy="857388"/>
          </a:xfrm>
          <a:prstGeom prst="rect">
            <a:avLst/>
          </a:prstGeom>
        </p:spPr>
        <p:txBody>
          <a:bodyPr vert="horz" lIns="91440" tIns="45720" rIns="91440" bIns="45720" rtlCol="0" anchor="ctr">
            <a:noAutofit/>
          </a:bodyPr>
          <a:lstStyle>
            <a:lvl1pPr marL="9525" indent="0" algn="l" defTabSz="914400" rtl="0" eaLnBrk="1" latinLnBrk="0" hangingPunct="1">
              <a:lnSpc>
                <a:spcPct val="90000"/>
              </a:lnSpc>
              <a:spcBef>
                <a:spcPct val="0"/>
              </a:spcBef>
              <a:buNone/>
              <a:tabLst/>
              <a:defRPr sz="3600" b="0" i="0" kern="1200" spc="0">
                <a:solidFill>
                  <a:schemeClr val="bg1"/>
                </a:solidFill>
                <a:latin typeface="Montserrat Medium" pitchFamily="2" charset="77"/>
                <a:ea typeface="+mj-ea"/>
                <a:cs typeface="+mj-cs"/>
              </a:defRPr>
            </a:lvl1pPr>
          </a:lstStyle>
          <a:p>
            <a:pPr marL="9525"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Montserrat Medium" pitchFamily="2" charset="77"/>
                <a:ea typeface="+mj-ea"/>
                <a:cs typeface="+mj-cs"/>
              </a:rPr>
              <a:t>Ovarian cancer</a:t>
            </a:r>
          </a:p>
        </p:txBody>
      </p:sp>
      <p:graphicFrame>
        <p:nvGraphicFramePr>
          <p:cNvPr id="6" name="Content Placeholder 3">
            <a:extLst>
              <a:ext uri="{FF2B5EF4-FFF2-40B4-BE49-F238E27FC236}">
                <a16:creationId xmlns:a16="http://schemas.microsoft.com/office/drawing/2014/main" id="{1AD6CE56-479B-34DC-8037-BEFE546979F9}"/>
              </a:ext>
            </a:extLst>
          </p:cNvPr>
          <p:cNvGraphicFramePr>
            <a:graphicFrameLocks/>
          </p:cNvGraphicFramePr>
          <p:nvPr/>
        </p:nvGraphicFramePr>
        <p:xfrm>
          <a:off x="499153" y="5293052"/>
          <a:ext cx="11561041" cy="1402492"/>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1">
            <a:extLst>
              <a:ext uri="{FF2B5EF4-FFF2-40B4-BE49-F238E27FC236}">
                <a16:creationId xmlns:a16="http://schemas.microsoft.com/office/drawing/2014/main" id="{EA285C40-C4B2-DC22-6C6B-712EFEAE1D97}"/>
              </a:ext>
            </a:extLst>
          </p:cNvPr>
          <p:cNvSpPr txBox="1">
            <a:spLocks/>
          </p:cNvSpPr>
          <p:nvPr/>
        </p:nvSpPr>
        <p:spPr>
          <a:xfrm>
            <a:off x="838200" y="4655135"/>
            <a:ext cx="9331411" cy="857388"/>
          </a:xfrm>
          <a:prstGeom prst="rect">
            <a:avLst/>
          </a:prstGeom>
        </p:spPr>
        <p:txBody>
          <a:bodyPr vert="horz" lIns="91440" tIns="45720" rIns="91440" bIns="45720" rtlCol="0" anchor="ctr">
            <a:noAutofit/>
          </a:bodyPr>
          <a:lstStyle>
            <a:lvl1pPr marL="9525" indent="0" algn="l" defTabSz="914400" rtl="0" eaLnBrk="1" latinLnBrk="0" hangingPunct="1">
              <a:lnSpc>
                <a:spcPct val="90000"/>
              </a:lnSpc>
              <a:spcBef>
                <a:spcPct val="0"/>
              </a:spcBef>
              <a:buNone/>
              <a:tabLst/>
              <a:defRPr sz="3600" b="0" i="0" kern="1200" spc="0">
                <a:solidFill>
                  <a:schemeClr val="bg1"/>
                </a:solidFill>
                <a:latin typeface="Montserrat Medium" pitchFamily="2" charset="77"/>
                <a:ea typeface="+mj-ea"/>
                <a:cs typeface="+mj-cs"/>
              </a:defRPr>
            </a:lvl1pPr>
          </a:lstStyle>
          <a:p>
            <a:pPr marL="9525"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Montserrat Medium" pitchFamily="2" charset="77"/>
                <a:ea typeface="+mj-ea"/>
                <a:cs typeface="+mj-cs"/>
              </a:rPr>
              <a:t>Endometrial cancer</a:t>
            </a:r>
          </a:p>
        </p:txBody>
      </p:sp>
    </p:spTree>
    <p:extLst>
      <p:ext uri="{BB962C8B-B14F-4D97-AF65-F5344CB8AC3E}">
        <p14:creationId xmlns:p14="http://schemas.microsoft.com/office/powerpoint/2010/main" val="813339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5AF3-D24D-E4A8-D92A-7882FFF0E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5DFD2-4A2E-DBAA-2807-E48FB1AB72DD}"/>
              </a:ext>
            </a:extLst>
          </p:cNvPr>
          <p:cNvSpPr>
            <a:spLocks noGrp="1"/>
          </p:cNvSpPr>
          <p:nvPr>
            <p:ph type="title"/>
          </p:nvPr>
        </p:nvSpPr>
        <p:spPr>
          <a:xfrm>
            <a:off x="838200" y="425337"/>
            <a:ext cx="8775357" cy="857388"/>
          </a:xfrm>
        </p:spPr>
        <p:txBody>
          <a:bodyPr/>
          <a:lstStyle/>
          <a:p>
            <a:r>
              <a:rPr lang="en-US" sz="3600" dirty="0"/>
              <a:t>Snapshot of AON Practice</a:t>
            </a:r>
            <a:br>
              <a:rPr lang="en-US" sz="3600" dirty="0"/>
            </a:br>
            <a:r>
              <a:rPr lang="en-US" dirty="0">
                <a:solidFill>
                  <a:schemeClr val="tx2">
                    <a:lumMod val="20000"/>
                    <a:lumOff val="80000"/>
                  </a:schemeClr>
                </a:solidFill>
              </a:rPr>
              <a:t>Ovarian and Endometrial Cancer — HER2-Positive </a:t>
            </a:r>
            <a:endParaRPr lang="en-US" dirty="0"/>
          </a:p>
        </p:txBody>
      </p:sp>
      <p:graphicFrame>
        <p:nvGraphicFramePr>
          <p:cNvPr id="4" name="Content Placeholder 3">
            <a:extLst>
              <a:ext uri="{FF2B5EF4-FFF2-40B4-BE49-F238E27FC236}">
                <a16:creationId xmlns:a16="http://schemas.microsoft.com/office/drawing/2014/main" id="{8AA14D52-15BF-9FAB-805A-1CD26EBD6EA9}"/>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05592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5AF3-D24D-E4A8-D92A-7882FFF0E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5DFD2-4A2E-DBAA-2807-E48FB1AB72DD}"/>
              </a:ext>
            </a:extLst>
          </p:cNvPr>
          <p:cNvSpPr>
            <a:spLocks noGrp="1"/>
          </p:cNvSpPr>
          <p:nvPr>
            <p:ph type="title"/>
          </p:nvPr>
        </p:nvSpPr>
        <p:spPr>
          <a:xfrm>
            <a:off x="838200" y="425337"/>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Ovarian Cancer — Folate Receptor Alpha-Positive</a:t>
            </a:r>
            <a:endParaRPr lang="en-US" dirty="0"/>
          </a:p>
        </p:txBody>
      </p:sp>
      <p:graphicFrame>
        <p:nvGraphicFramePr>
          <p:cNvPr id="4" name="Content Placeholder 3">
            <a:extLst>
              <a:ext uri="{FF2B5EF4-FFF2-40B4-BE49-F238E27FC236}">
                <a16:creationId xmlns:a16="http://schemas.microsoft.com/office/drawing/2014/main" id="{8AA14D52-15BF-9FAB-805A-1CD26EBD6EA9}"/>
              </a:ext>
            </a:extLst>
          </p:cNvPr>
          <p:cNvGraphicFramePr>
            <a:graphicFrameLocks noGrp="1"/>
          </p:cNvGraphicFramePr>
          <p:nvPr>
            <p:ph idx="1"/>
            <p:extLst>
              <p:ext uri="{D42A27DB-BD31-4B8C-83A1-F6EECF244321}">
                <p14:modId xmlns:p14="http://schemas.microsoft.com/office/powerpoint/2010/main" val="1118369994"/>
              </p:ext>
            </p:extLst>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04812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5AF3-D24D-E4A8-D92A-7882FFF0E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5DFD2-4A2E-DBAA-2807-E48FB1AB72DD}"/>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Ovarian Cancer — Other Treatments</a:t>
            </a:r>
            <a:endParaRPr lang="en-US" dirty="0"/>
          </a:p>
        </p:txBody>
      </p:sp>
      <p:graphicFrame>
        <p:nvGraphicFramePr>
          <p:cNvPr id="4" name="Content Placeholder 3">
            <a:extLst>
              <a:ext uri="{FF2B5EF4-FFF2-40B4-BE49-F238E27FC236}">
                <a16:creationId xmlns:a16="http://schemas.microsoft.com/office/drawing/2014/main" id="{8AA14D52-15BF-9FAB-805A-1CD26EBD6EA9}"/>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1B515EC-F9A2-E756-8AF5-01BCAE19269F}"/>
              </a:ext>
            </a:extLst>
          </p:cNvPr>
          <p:cNvSpPr txBox="1"/>
          <p:nvPr/>
        </p:nvSpPr>
        <p:spPr>
          <a:xfrm>
            <a:off x="838200" y="4835755"/>
            <a:ext cx="3919151" cy="4001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BCD6F2"/>
                </a:solidFill>
                <a:effectLst/>
                <a:uLnTx/>
                <a:uFillTx/>
                <a:latin typeface="Arial" panose="020B0604020202020204"/>
                <a:ea typeface="MS PGothic" charset="0"/>
                <a:cs typeface="+mn-cs"/>
              </a:rPr>
              <a:t>Relacorilant</a:t>
            </a:r>
            <a:r>
              <a:rPr kumimoji="0" lang="en-US" sz="2000" b="1" i="0" u="none" strike="noStrike" kern="1200" cap="none" spc="0" normalizeH="0" baseline="0" noProof="0" dirty="0">
                <a:ln>
                  <a:noFill/>
                </a:ln>
                <a:solidFill>
                  <a:srgbClr val="BCD6F2"/>
                </a:solidFill>
                <a:effectLst/>
                <a:uLnTx/>
                <a:uFillTx/>
                <a:latin typeface="Arial" panose="020B0604020202020204"/>
                <a:ea typeface="MS PGothic" charset="0"/>
                <a:cs typeface="+mn-cs"/>
              </a:rPr>
              <a:t>/</a:t>
            </a:r>
            <a:r>
              <a:rPr kumimoji="0" lang="en-US" sz="2000" b="1" i="1" u="none" strike="noStrike" kern="1200" cap="none" spc="0" normalizeH="0" baseline="0" noProof="0" dirty="0">
                <a:ln>
                  <a:noFill/>
                </a:ln>
                <a:solidFill>
                  <a:srgbClr val="BCD6F2"/>
                </a:solidFill>
                <a:effectLst/>
                <a:uLnTx/>
                <a:uFillTx/>
                <a:latin typeface="Arial" panose="020B0604020202020204"/>
                <a:ea typeface="MS PGothic" charset="0"/>
                <a:cs typeface="+mn-cs"/>
              </a:rPr>
              <a:t>nab</a:t>
            </a:r>
            <a:r>
              <a:rPr kumimoji="0" lang="en-US" sz="2000" b="1" i="0" u="none" strike="noStrike" kern="1200" cap="none" spc="0" normalizeH="0" baseline="0" noProof="0" dirty="0">
                <a:ln>
                  <a:noFill/>
                </a:ln>
                <a:solidFill>
                  <a:srgbClr val="BCD6F2"/>
                </a:solidFill>
                <a:effectLst/>
                <a:uLnTx/>
                <a:uFillTx/>
                <a:latin typeface="Arial" panose="020B0604020202020204"/>
                <a:ea typeface="MS PGothic" charset="0"/>
                <a:cs typeface="+mn-cs"/>
              </a:rPr>
              <a:t> paclitaxel</a:t>
            </a:r>
          </a:p>
        </p:txBody>
      </p:sp>
    </p:spTree>
    <p:extLst>
      <p:ext uri="{BB962C8B-B14F-4D97-AF65-F5344CB8AC3E}">
        <p14:creationId xmlns:p14="http://schemas.microsoft.com/office/powerpoint/2010/main" val="14850780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2CD3A-1974-275E-9A60-46E520F783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19BAA-9B57-2C38-AFB4-C04FD00CA112}"/>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Endometrial Cancer — Immunotherapy</a:t>
            </a:r>
            <a:endParaRPr lang="en-US" dirty="0"/>
          </a:p>
        </p:txBody>
      </p:sp>
      <p:graphicFrame>
        <p:nvGraphicFramePr>
          <p:cNvPr id="4" name="Content Placeholder 3">
            <a:extLst>
              <a:ext uri="{FF2B5EF4-FFF2-40B4-BE49-F238E27FC236}">
                <a16:creationId xmlns:a16="http://schemas.microsoft.com/office/drawing/2014/main" id="{A52D0614-FF0C-C839-AEFC-9D169726E2AF}"/>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49961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C9A88-AB65-F00A-B6E8-7EBC9E950758}"/>
              </a:ext>
            </a:extLst>
          </p:cNvPr>
          <p:cNvSpPr>
            <a:spLocks noGrp="1"/>
          </p:cNvSpPr>
          <p:nvPr>
            <p:ph type="title"/>
          </p:nvPr>
        </p:nvSpPr>
        <p:spPr/>
        <p:txBody>
          <a:bodyPr/>
          <a:lstStyle/>
          <a:p>
            <a:r>
              <a:rPr lang="en-US" sz="3600" dirty="0"/>
              <a:t>Snapshot of AON Practice</a:t>
            </a:r>
            <a:br>
              <a:rPr lang="en-US" sz="3600" dirty="0"/>
            </a:br>
            <a:r>
              <a:rPr lang="en-US" dirty="0">
                <a:solidFill>
                  <a:schemeClr val="tx2">
                    <a:lumMod val="20000"/>
                    <a:lumOff val="80000"/>
                  </a:schemeClr>
                </a:solidFill>
              </a:rPr>
              <a:t>CLL </a:t>
            </a:r>
            <a:endParaRPr lang="en-US" dirty="0"/>
          </a:p>
        </p:txBody>
      </p:sp>
      <p:graphicFrame>
        <p:nvGraphicFramePr>
          <p:cNvPr id="4" name="Content Placeholder 3">
            <a:extLst>
              <a:ext uri="{FF2B5EF4-FFF2-40B4-BE49-F238E27FC236}">
                <a16:creationId xmlns:a16="http://schemas.microsoft.com/office/drawing/2014/main" id="{19D84B40-38E8-39E6-3050-AA13DFA29901}"/>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45241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9AC98-F8AB-DCA4-234A-B4E4CB981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3AD37D-67E3-1D67-23EE-BD2EF28D551F}"/>
              </a:ext>
            </a:extLst>
          </p:cNvPr>
          <p:cNvSpPr>
            <a:spLocks noGrp="1"/>
          </p:cNvSpPr>
          <p:nvPr>
            <p:ph type="title"/>
          </p:nvPr>
        </p:nvSpPr>
        <p:spPr>
          <a:xfrm>
            <a:off x="838200" y="314126"/>
            <a:ext cx="10777151" cy="857388"/>
          </a:xfrm>
        </p:spPr>
        <p:txBody>
          <a:bodyPr/>
          <a:lstStyle/>
          <a:p>
            <a:r>
              <a:rPr lang="en-US" sz="3600" dirty="0"/>
              <a:t>Snapshot of AON Practice</a:t>
            </a:r>
            <a:br>
              <a:rPr lang="en-US" sz="3600" dirty="0"/>
            </a:br>
            <a:r>
              <a:rPr lang="en-US" dirty="0">
                <a:solidFill>
                  <a:schemeClr val="tx2">
                    <a:lumMod val="20000"/>
                    <a:lumOff val="80000"/>
                  </a:schemeClr>
                </a:solidFill>
              </a:rPr>
              <a:t>Endometrial Cancer — Other Treatments</a:t>
            </a:r>
            <a:endParaRPr lang="en-US" dirty="0"/>
          </a:p>
        </p:txBody>
      </p:sp>
      <p:graphicFrame>
        <p:nvGraphicFramePr>
          <p:cNvPr id="4" name="Content Placeholder 3">
            <a:extLst>
              <a:ext uri="{FF2B5EF4-FFF2-40B4-BE49-F238E27FC236}">
                <a16:creationId xmlns:a16="http://schemas.microsoft.com/office/drawing/2014/main" id="{C4982394-DD7F-9316-BF4D-3CC1D0C7818A}"/>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822622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90E7-588F-ACE5-8320-5D57984C7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962CA-B362-76C6-CBC4-4DDED8B10D7A}"/>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D84FFCB6-B40A-EA85-BA30-6B1A4014F136}"/>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3 — Gynecologic Cancers: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Westin</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MS PGothic" pitchFamily="34" charset="-128"/>
              </a:rPr>
              <a:t>Ovarian Cancer</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Endometrial Cancer</a:t>
            </a:r>
          </a:p>
        </p:txBody>
      </p:sp>
    </p:spTree>
    <p:extLst>
      <p:ext uri="{BB962C8B-B14F-4D97-AF65-F5344CB8AC3E}">
        <p14:creationId xmlns:p14="http://schemas.microsoft.com/office/powerpoint/2010/main" val="41503307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6E60BA-6DC4-304F-BF0A-BD6A6C57AA4A}"/>
              </a:ext>
            </a:extLst>
          </p:cNvPr>
          <p:cNvSpPr/>
          <p:nvPr/>
        </p:nvSpPr>
        <p:spPr bwMode="auto">
          <a:xfrm>
            <a:off x="6208853" y="3814482"/>
            <a:ext cx="5029938" cy="2454096"/>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3" name="Rectangle 2">
            <a:extLst>
              <a:ext uri="{FF2B5EF4-FFF2-40B4-BE49-F238E27FC236}">
                <a16:creationId xmlns:a16="http://schemas.microsoft.com/office/drawing/2014/main" id="{F7C7B60C-FF53-831F-2561-A276E567138D}"/>
              </a:ext>
            </a:extLst>
          </p:cNvPr>
          <p:cNvSpPr/>
          <p:nvPr/>
        </p:nvSpPr>
        <p:spPr bwMode="auto">
          <a:xfrm>
            <a:off x="787767" y="3814482"/>
            <a:ext cx="5029938" cy="2454096"/>
          </a:xfrm>
          <a:prstGeom prst="rect">
            <a:avLst/>
          </a:prstGeom>
          <a:solidFill>
            <a:srgbClr val="C4DEE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5" name="Picture 4">
            <a:extLst>
              <a:ext uri="{FF2B5EF4-FFF2-40B4-BE49-F238E27FC236}">
                <a16:creationId xmlns:a16="http://schemas.microsoft.com/office/drawing/2014/main" id="{A9CFB9A4-202E-CECF-9872-DF827996233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531324" y="261692"/>
            <a:ext cx="9744563" cy="3283493"/>
          </a:xfrm>
          <a:prstGeom prst="rect">
            <a:avLst/>
          </a:prstGeom>
        </p:spPr>
      </p:pic>
      <p:sp>
        <p:nvSpPr>
          <p:cNvPr id="8" name="TextBox 7">
            <a:extLst>
              <a:ext uri="{FF2B5EF4-FFF2-40B4-BE49-F238E27FC236}">
                <a16:creationId xmlns:a16="http://schemas.microsoft.com/office/drawing/2014/main" id="{014EA4CF-1714-3900-07BC-0583A0921C56}"/>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Peik JM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JAMA</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2026;335(10):894-902</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a:t>
            </a:r>
          </a:p>
        </p:txBody>
      </p:sp>
      <p:sp>
        <p:nvSpPr>
          <p:cNvPr id="2" name="TextBox 1">
            <a:extLst>
              <a:ext uri="{FF2B5EF4-FFF2-40B4-BE49-F238E27FC236}">
                <a16:creationId xmlns:a16="http://schemas.microsoft.com/office/drawing/2014/main" id="{65482699-F4B6-094A-C7A7-6D89D91CDD39}"/>
              </a:ext>
            </a:extLst>
          </p:cNvPr>
          <p:cNvSpPr txBox="1"/>
          <p:nvPr/>
        </p:nvSpPr>
        <p:spPr>
          <a:xfrm>
            <a:off x="1987826" y="507558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6" name="TextBox 5">
            <a:extLst>
              <a:ext uri="{FF2B5EF4-FFF2-40B4-BE49-F238E27FC236}">
                <a16:creationId xmlns:a16="http://schemas.microsoft.com/office/drawing/2014/main" id="{7863757D-75CF-8C36-DDFB-13E58DFD1ECD}"/>
              </a:ext>
            </a:extLst>
          </p:cNvPr>
          <p:cNvSpPr txBox="1"/>
          <p:nvPr/>
        </p:nvSpPr>
        <p:spPr>
          <a:xfrm>
            <a:off x="787767" y="3841832"/>
            <a:ext cx="5029938" cy="1039708"/>
          </a:xfrm>
          <a:prstGeom prst="rect">
            <a:avLst/>
          </a:prstGeom>
          <a:noFill/>
        </p:spPr>
        <p:txBody>
          <a:bodyPr wrap="square" rtlCol="0">
            <a:spAutoFit/>
          </a:bodyPr>
          <a:lstStyle/>
          <a:p>
            <a:pPr marL="0" marR="0" lvl="0" indent="0" algn="l" defTabSz="914400" rtl="0" eaLnBrk="1" fontAlgn="t"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A significant number of high-grade serous ovarian cancers are believed to originate in the </a:t>
            </a: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fallopian tube epithelium</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not the ovary itself.</a:t>
            </a:r>
          </a:p>
        </p:txBody>
      </p:sp>
      <p:sp>
        <p:nvSpPr>
          <p:cNvPr id="13" name="TextBox 12">
            <a:extLst>
              <a:ext uri="{FF2B5EF4-FFF2-40B4-BE49-F238E27FC236}">
                <a16:creationId xmlns:a16="http://schemas.microsoft.com/office/drawing/2014/main" id="{2CBA85C4-FFAB-7CBF-0AAD-C6F27808C7F3}"/>
              </a:ext>
            </a:extLst>
          </p:cNvPr>
          <p:cNvSpPr txBox="1"/>
          <p:nvPr/>
        </p:nvSpPr>
        <p:spPr>
          <a:xfrm>
            <a:off x="787768" y="5215813"/>
            <a:ext cx="5029938" cy="1039708"/>
          </a:xfrm>
          <a:prstGeom prst="rect">
            <a:avLst/>
          </a:prstGeom>
          <a:noFill/>
        </p:spPr>
        <p:txBody>
          <a:bodyPr wrap="square" rtlCol="0">
            <a:spAutoFit/>
          </a:bodyPr>
          <a:lstStyle/>
          <a:p>
            <a:pPr marL="0" marR="0" lvl="0" indent="0" algn="l" defTabSz="914400" rtl="0" eaLnBrk="1" fontAlgn="t"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Can opportunistic surgical removal of fallopian tubes reduce ovarian cancer risk without harming ovarian function?  </a:t>
            </a:r>
          </a:p>
        </p:txBody>
      </p:sp>
      <p:sp>
        <p:nvSpPr>
          <p:cNvPr id="14" name="Down Arrow 13">
            <a:extLst>
              <a:ext uri="{FF2B5EF4-FFF2-40B4-BE49-F238E27FC236}">
                <a16:creationId xmlns:a16="http://schemas.microsoft.com/office/drawing/2014/main" id="{64CD278C-7025-01E1-E154-E33C52ABD0DF}"/>
              </a:ext>
            </a:extLst>
          </p:cNvPr>
          <p:cNvSpPr/>
          <p:nvPr/>
        </p:nvSpPr>
        <p:spPr bwMode="auto">
          <a:xfrm>
            <a:off x="3246414" y="4839586"/>
            <a:ext cx="371061" cy="463826"/>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6" name="TextBox 15">
            <a:extLst>
              <a:ext uri="{FF2B5EF4-FFF2-40B4-BE49-F238E27FC236}">
                <a16:creationId xmlns:a16="http://schemas.microsoft.com/office/drawing/2014/main" id="{BB2350B8-9128-A3DD-DCD3-9581210146D9}"/>
              </a:ext>
            </a:extLst>
          </p:cNvPr>
          <p:cNvSpPr txBox="1"/>
          <p:nvPr/>
        </p:nvSpPr>
        <p:spPr>
          <a:xfrm>
            <a:off x="6208853" y="3960254"/>
            <a:ext cx="5062596"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Major findings from current evidence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Significant reduction in </a:t>
            </a:r>
            <a:r>
              <a:rPr kumimoji="0" lang="en-US" sz="1800" b="0" i="0" u="none" strike="noStrike" kern="1200" cap="none" spc="0" normalizeH="0" baseline="0" noProof="0" dirty="0" err="1">
                <a:ln>
                  <a:noFill/>
                </a:ln>
                <a:solidFill>
                  <a:srgbClr val="000000"/>
                </a:solidFill>
                <a:effectLst/>
                <a:uLnTx/>
                <a:uFillTx/>
                <a:latin typeface="Calibri"/>
                <a:ea typeface="MS PGothic" charset="0"/>
                <a:cs typeface="+mn-cs"/>
              </a:rPr>
              <a:t>tubo</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-ovarian cancer risk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No meaningful short-term impact on ovarian reserve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Long-term menopause impact remains uncertain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Minimal surgical burden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Feasible during gynecological and nongynecological procedures</a:t>
            </a:r>
          </a:p>
        </p:txBody>
      </p:sp>
    </p:spTree>
    <p:extLst>
      <p:ext uri="{BB962C8B-B14F-4D97-AF65-F5344CB8AC3E}">
        <p14:creationId xmlns:p14="http://schemas.microsoft.com/office/powerpoint/2010/main" val="27715976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4D6B-0C7E-834C-6980-06E2FB9E5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2495D-3203-8A07-60C1-23CF98636384}"/>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058966D4-896E-B009-6BF0-F15B534BB025}"/>
              </a:ext>
            </a:extLst>
          </p:cNvPr>
          <p:cNvSpPr>
            <a:spLocks noGrp="1"/>
          </p:cNvSpPr>
          <p:nvPr>
            <p:ph idx="1"/>
          </p:nvPr>
        </p:nvSpPr>
        <p:spPr>
          <a:xfrm>
            <a:off x="912288" y="1416053"/>
            <a:ext cx="10440296" cy="4799013"/>
          </a:xfrm>
        </p:spPr>
        <p:txBody>
          <a:bodyPr/>
          <a:lstStyle/>
          <a:p>
            <a:pPr marL="98425" indent="0">
              <a:lnSpc>
                <a:spcPct val="100000"/>
              </a:lnSpc>
              <a:spcBef>
                <a:spcPts val="264"/>
              </a:spcBef>
              <a:spcAft>
                <a:spcPts val="200"/>
              </a:spcAft>
              <a:buNone/>
            </a:pPr>
            <a:endParaRPr lang="en-US" sz="2400" dirty="0">
              <a:solidFill>
                <a:srgbClr val="171AA2"/>
              </a:solidFill>
            </a:endParaRPr>
          </a:p>
          <a:p>
            <a:pPr marL="98425" indent="0">
              <a:lnSpc>
                <a:spcPct val="100000"/>
              </a:lnSpc>
              <a:spcBef>
                <a:spcPts val="264"/>
              </a:spcBef>
              <a:spcAft>
                <a:spcPts val="200"/>
              </a:spcAft>
              <a:buNone/>
            </a:pPr>
            <a:r>
              <a:rPr lang="en-US" sz="2400" dirty="0">
                <a:solidFill>
                  <a:srgbClr val="171AA2"/>
                </a:solidFill>
              </a:rPr>
              <a:t>55-year-old woman with a strong family history of breast and ovarian cancer presented with abdominal pain and was diagnosed with Stage III high-grade serous adenocarcinoma. Germline BRCA2-positive. S/p cytoreductive surgery. Received carboplatin/paclitaxel/bevacizumab </a:t>
            </a:r>
            <a:r>
              <a:rPr lang="en-US" sz="2400" dirty="0">
                <a:solidFill>
                  <a:srgbClr val="171AA2"/>
                </a:solidFill>
                <a:sym typeface="Wingdings" pitchFamily="2" charset="2"/>
              </a:rPr>
              <a:t> olaparib/bevacizumab maintenance therapy. </a:t>
            </a:r>
            <a:endParaRPr lang="en-US" sz="2400" dirty="0">
              <a:solidFill>
                <a:srgbClr val="171AA2"/>
              </a:solidFill>
            </a:endParaRPr>
          </a:p>
          <a:p>
            <a:pPr marL="98425" indent="0">
              <a:lnSpc>
                <a:spcPct val="100000"/>
              </a:lnSpc>
              <a:spcBef>
                <a:spcPts val="264"/>
              </a:spcBef>
              <a:buNone/>
            </a:pPr>
            <a:r>
              <a:rPr lang="en-US" sz="2400" dirty="0">
                <a:solidFill>
                  <a:srgbClr val="171AA2"/>
                </a:solidFill>
              </a:rPr>
              <a:t>                                                                                                         Zanetta S Lamar, MD </a:t>
            </a: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r>
              <a:rPr lang="en-US" sz="2400" dirty="0">
                <a:solidFill>
                  <a:schemeClr val="tx1"/>
                </a:solidFill>
              </a:rPr>
              <a:t>How do you select first-line PARP inhibitor maintenance for a patient with a germline BRCA mutation? What about for a patient who is BRCA wild type, HRD-positive? When do you include bevacizumab as a component of initial/maintenance therapy?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1028838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53DB0-03FD-5263-0B9A-9584D7E52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7E452-B0C1-4694-A858-C29F65A1F197}"/>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4D8636F6-92D6-3326-C89F-BB946AE9E0C7}"/>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r>
              <a:rPr lang="en-US" sz="2400" dirty="0">
                <a:solidFill>
                  <a:srgbClr val="171AA2"/>
                </a:solidFill>
              </a:rPr>
              <a:t>		</a:t>
            </a:r>
          </a:p>
          <a:p>
            <a:pPr marL="98425" indent="0">
              <a:lnSpc>
                <a:spcPct val="100000"/>
              </a:lnSpc>
              <a:buNone/>
            </a:pPr>
            <a:r>
              <a:rPr lang="en-US" sz="2400" dirty="0">
                <a:solidFill>
                  <a:schemeClr val="tx1"/>
                </a:solidFill>
              </a:rPr>
              <a:t>In general, when administering olaparib maintenance, do you stop after 2 years? Do you stop maintenance niraparib at 3 years? Is it reasonable to use ctDNA, in addition to imaging, to determine how long to administer PARP inhibitor maintenance? </a:t>
            </a:r>
          </a:p>
          <a:p>
            <a:pPr marL="98425" indent="0">
              <a:lnSpc>
                <a:spcPct val="100000"/>
              </a:lnSpc>
              <a:buNone/>
            </a:pPr>
            <a:r>
              <a:rPr lang="en-US" sz="2400" dirty="0">
                <a:solidFill>
                  <a:schemeClr val="tx1"/>
                </a:solidFill>
              </a:rPr>
              <a:t>What do you quote patients in terms of the risk of AML/MDS associated with PARP inhibitor therapy? Does this risk increase with longer exposure?</a:t>
            </a:r>
          </a:p>
          <a:p>
            <a:pPr marL="98425" indent="0">
              <a:lnSpc>
                <a:spcPct val="100000"/>
              </a:lnSpc>
              <a:buNone/>
            </a:pPr>
            <a:r>
              <a:rPr lang="en-US" sz="2400" dirty="0">
                <a:solidFill>
                  <a:schemeClr val="tx1"/>
                </a:solidFill>
              </a:rPr>
              <a:t>In addition to evaluating germline and somatic HRD mutations, what other actionable biomarkers, if any, do you test for in the adjuvant setting </a:t>
            </a:r>
            <a:br>
              <a:rPr lang="en-US" sz="2400" dirty="0">
                <a:solidFill>
                  <a:schemeClr val="tx1"/>
                </a:solidFill>
              </a:rPr>
            </a:br>
            <a:r>
              <a:rPr lang="en-US" sz="2400" dirty="0">
                <a:solidFill>
                  <a:schemeClr val="tx1"/>
                </a:solidFill>
              </a:rPr>
              <a:t>(eg, FR alpha)?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1972525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AD5E81B-AF16-A961-8516-03237CEF831A}"/>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3520C943-D085-ADD1-A7D6-B44C195C152B}"/>
              </a:ext>
            </a:extLst>
          </p:cNvPr>
          <p:cNvSpPr>
            <a:spLocks noGrp="1"/>
          </p:cNvSpPr>
          <p:nvPr>
            <p:ph type="title"/>
          </p:nvPr>
        </p:nvSpPr>
        <p:spPr/>
        <p:txBody>
          <a:bodyPr/>
          <a:lstStyle/>
          <a:p>
            <a:r>
              <a:rPr lang="en-US" dirty="0"/>
              <a:t>Antibody-Drug Conjugate (ADC) Targets in Ovarian Cancer</a:t>
            </a:r>
          </a:p>
        </p:txBody>
      </p:sp>
      <p:sp>
        <p:nvSpPr>
          <p:cNvPr id="33" name="TextBox 32">
            <a:extLst>
              <a:ext uri="{FF2B5EF4-FFF2-40B4-BE49-F238E27FC236}">
                <a16:creationId xmlns:a16="http://schemas.microsoft.com/office/drawing/2014/main" id="{26CA4E11-216A-0B27-D8CC-C204960C5963}"/>
              </a:ext>
            </a:extLst>
          </p:cNvPr>
          <p:cNvSpPr txBox="1"/>
          <p:nvPr/>
        </p:nvSpPr>
        <p:spPr>
          <a:xfrm>
            <a:off x="153077" y="6459403"/>
            <a:ext cx="78630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Moore KN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Nat Rev Clin Oncol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2026;[Online ahead of print].</a:t>
            </a:r>
          </a:p>
        </p:txBody>
      </p:sp>
      <p:pic>
        <p:nvPicPr>
          <p:cNvPr id="6" name="Picture 5">
            <a:extLst>
              <a:ext uri="{FF2B5EF4-FFF2-40B4-BE49-F238E27FC236}">
                <a16:creationId xmlns:a16="http://schemas.microsoft.com/office/drawing/2014/main" id="{19FA4944-8A63-94C5-47E3-291B31707CF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508548" y="1711350"/>
            <a:ext cx="5997638" cy="4018318"/>
          </a:xfrm>
          <a:prstGeom prst="rect">
            <a:avLst/>
          </a:prstGeom>
        </p:spPr>
      </p:pic>
      <p:sp>
        <p:nvSpPr>
          <p:cNvPr id="13" name="TextBox 12">
            <a:extLst>
              <a:ext uri="{FF2B5EF4-FFF2-40B4-BE49-F238E27FC236}">
                <a16:creationId xmlns:a16="http://schemas.microsoft.com/office/drawing/2014/main" id="{6C9B3A28-5B9F-285D-6D30-30BEE69248E3}"/>
              </a:ext>
            </a:extLst>
          </p:cNvPr>
          <p:cNvSpPr txBox="1"/>
          <p:nvPr/>
        </p:nvSpPr>
        <p:spPr>
          <a:xfrm>
            <a:off x="1074921" y="2292846"/>
            <a:ext cx="3970193" cy="34163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There are cell-surface proteins that are far more abundant on cancer cells than normal tissue.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These targets provide “addresses” that ADCs can recognize and use to deliver potent cytotoxic payloads directly into cancer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The antibody component of ADC concentrates delivery within antigen-expressing tumor cells, whereas conventional chemotherapy results in systemic drug exposure.</a:t>
            </a:r>
          </a:p>
        </p:txBody>
      </p:sp>
      <p:sp>
        <p:nvSpPr>
          <p:cNvPr id="18" name="TextBox 17">
            <a:extLst>
              <a:ext uri="{FF2B5EF4-FFF2-40B4-BE49-F238E27FC236}">
                <a16:creationId xmlns:a16="http://schemas.microsoft.com/office/drawing/2014/main" id="{FEB37CBE-51FC-7133-27C9-7353C745177D}"/>
              </a:ext>
            </a:extLst>
          </p:cNvPr>
          <p:cNvSpPr txBox="1"/>
          <p:nvPr/>
        </p:nvSpPr>
        <p:spPr>
          <a:xfrm>
            <a:off x="1064531" y="1543970"/>
            <a:ext cx="418735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Scientific rationale for developing ADCs in gynecologic cancer </a:t>
            </a:r>
          </a:p>
        </p:txBody>
      </p:sp>
      <p:sp>
        <p:nvSpPr>
          <p:cNvPr id="3" name="TextBox 2">
            <a:extLst>
              <a:ext uri="{FF2B5EF4-FFF2-40B4-BE49-F238E27FC236}">
                <a16:creationId xmlns:a16="http://schemas.microsoft.com/office/drawing/2014/main" id="{0D9443BA-6EB1-60EA-7E67-5DE35A332D31}"/>
              </a:ext>
            </a:extLst>
          </p:cNvPr>
          <p:cNvSpPr txBox="1"/>
          <p:nvPr/>
        </p:nvSpPr>
        <p:spPr>
          <a:xfrm>
            <a:off x="479648" y="5836329"/>
            <a:ext cx="11026537"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HGSOC = high-grade serous ovarian cancer; IHC = immunohistochemistry; OCCC = ovarian clear cell carcinoma; EOC = endometrioid ovarian carcinoma; LGSOC = low-grade serous ovarian cancer</a:t>
            </a:r>
          </a:p>
        </p:txBody>
      </p:sp>
    </p:spTree>
    <p:extLst>
      <p:ext uri="{BB962C8B-B14F-4D97-AF65-F5344CB8AC3E}">
        <p14:creationId xmlns:p14="http://schemas.microsoft.com/office/powerpoint/2010/main" val="30299818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BA0E68-9067-0E80-637D-5C38FE20DB63}"/>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9CD95C7-8D33-D4E3-1D85-41B457ACC532}"/>
              </a:ext>
            </a:extLst>
          </p:cNvPr>
          <p:cNvSpPr>
            <a:spLocks noGrp="1"/>
          </p:cNvSpPr>
          <p:nvPr>
            <p:ph type="title"/>
          </p:nvPr>
        </p:nvSpPr>
        <p:spPr/>
        <p:txBody>
          <a:bodyPr/>
          <a:lstStyle/>
          <a:p>
            <a:r>
              <a:rPr lang="en-US" dirty="0"/>
              <a:t>Folate Receptor Alpha (FRα)-Targeted ADCs</a:t>
            </a:r>
          </a:p>
        </p:txBody>
      </p:sp>
      <p:sp>
        <p:nvSpPr>
          <p:cNvPr id="10" name="TextBox 9">
            <a:extLst>
              <a:ext uri="{FF2B5EF4-FFF2-40B4-BE49-F238E27FC236}">
                <a16:creationId xmlns:a16="http://schemas.microsoft.com/office/drawing/2014/main" id="{E4C99FED-504D-0C97-26C8-9D20C351103C}"/>
              </a:ext>
            </a:extLst>
          </p:cNvPr>
          <p:cNvSpPr txBox="1"/>
          <p:nvPr/>
        </p:nvSpPr>
        <p:spPr>
          <a:xfrm>
            <a:off x="175014" y="6247395"/>
            <a:ext cx="10797786"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Yang JCH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2025;43(29):3198-208. Lee EK et al. SGO 2025;Abstract 809034.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Oaknin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 et al. ESMO 2025;Abstract 1065MO.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Pothuri</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B et al. SGO 2026.</a:t>
            </a:r>
          </a:p>
        </p:txBody>
      </p:sp>
      <p:graphicFrame>
        <p:nvGraphicFramePr>
          <p:cNvPr id="3" name="Table 2">
            <a:extLst>
              <a:ext uri="{FF2B5EF4-FFF2-40B4-BE49-F238E27FC236}">
                <a16:creationId xmlns:a16="http://schemas.microsoft.com/office/drawing/2014/main" id="{8F16528B-9DB3-69E5-F6EB-63594D4731EF}"/>
              </a:ext>
            </a:extLst>
          </p:cNvPr>
          <p:cNvGraphicFramePr>
            <a:graphicFrameLocks noGrp="1"/>
          </p:cNvGraphicFramePr>
          <p:nvPr/>
        </p:nvGraphicFramePr>
        <p:xfrm>
          <a:off x="1008995" y="2351497"/>
          <a:ext cx="10116860" cy="3302000"/>
        </p:xfrm>
        <a:graphic>
          <a:graphicData uri="http://schemas.openxmlformats.org/drawingml/2006/table">
            <a:tbl>
              <a:tblPr firstRow="1" bandRow="1">
                <a:tableStyleId>{5C22544A-7EE6-4342-B048-85BDC9FD1C3A}</a:tableStyleId>
              </a:tblPr>
              <a:tblGrid>
                <a:gridCol w="1266615">
                  <a:extLst>
                    <a:ext uri="{9D8B030D-6E8A-4147-A177-3AD203B41FA5}">
                      <a16:colId xmlns:a16="http://schemas.microsoft.com/office/drawing/2014/main" val="558893104"/>
                    </a:ext>
                  </a:extLst>
                </a:gridCol>
                <a:gridCol w="2182091">
                  <a:extLst>
                    <a:ext uri="{9D8B030D-6E8A-4147-A177-3AD203B41FA5}">
                      <a16:colId xmlns:a16="http://schemas.microsoft.com/office/drawing/2014/main" val="2022376206"/>
                    </a:ext>
                  </a:extLst>
                </a:gridCol>
                <a:gridCol w="2202873">
                  <a:extLst>
                    <a:ext uri="{9D8B030D-6E8A-4147-A177-3AD203B41FA5}">
                      <a16:colId xmlns:a16="http://schemas.microsoft.com/office/drawing/2014/main" val="4109472474"/>
                    </a:ext>
                  </a:extLst>
                </a:gridCol>
                <a:gridCol w="2275039">
                  <a:extLst>
                    <a:ext uri="{9D8B030D-6E8A-4147-A177-3AD203B41FA5}">
                      <a16:colId xmlns:a16="http://schemas.microsoft.com/office/drawing/2014/main" val="339719841"/>
                    </a:ext>
                  </a:extLst>
                </a:gridCol>
                <a:gridCol w="2190242">
                  <a:extLst>
                    <a:ext uri="{9D8B030D-6E8A-4147-A177-3AD203B41FA5}">
                      <a16:colId xmlns:a16="http://schemas.microsoft.com/office/drawing/2014/main" val="3712106385"/>
                    </a:ext>
                  </a:extLst>
                </a:gridCol>
              </a:tblGrid>
              <a:tr h="370840">
                <a:tc>
                  <a:txBody>
                    <a:bodyPr/>
                    <a:lstStyle/>
                    <a:p>
                      <a:pPr algn="ctr"/>
                      <a:endParaRPr lang="en-US" b="1" dirty="0"/>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b="1" dirty="0"/>
                        <a:t>Mirvetuximab soravtansine (MIRV)</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b="1" dirty="0"/>
                        <a:t>Rinatabart sesutecan (Rina-S)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b="1" dirty="0"/>
                        <a:t>Torvutatug samrotecan (AZD5335)</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b="1" dirty="0"/>
                        <a:t>Sofetabart mipitecan</a:t>
                      </a:r>
                    </a:p>
                    <a:p>
                      <a:pPr algn="ctr"/>
                      <a:r>
                        <a:rPr lang="en-US" b="1" dirty="0"/>
                        <a:t>(Sofe-M)</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505421435"/>
                  </a:ext>
                </a:extLst>
              </a:tr>
              <a:tr h="370840">
                <a:tc>
                  <a:txBody>
                    <a:bodyPr/>
                    <a:lstStyle/>
                    <a:p>
                      <a:pPr algn="ctr"/>
                      <a:r>
                        <a:rPr lang="en-US" sz="1600" b="1" dirty="0"/>
                        <a:t>Antibody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0" i="0" u="none" strike="noStrike" kern="1200" dirty="0">
                          <a:solidFill>
                            <a:schemeClr val="dk1"/>
                          </a:solidFill>
                          <a:effectLst/>
                          <a:latin typeface="+mn-lt"/>
                          <a:ea typeface="+mn-ea"/>
                          <a:cs typeface="+mn-cs"/>
                        </a:rPr>
                        <a:t>Humanized monoclonal antibody targeting FRα</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0" i="0" u="none" strike="noStrike" kern="1200" dirty="0">
                          <a:solidFill>
                            <a:schemeClr val="dk1"/>
                          </a:solidFill>
                          <a:effectLst/>
                          <a:latin typeface="+mn-lt"/>
                          <a:ea typeface="+mn-ea"/>
                          <a:cs typeface="+mn-cs"/>
                        </a:rPr>
                        <a:t>Human monoclonal antibody targeting FRα</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b="0" i="0" u="none" strike="noStrike" kern="1200" dirty="0">
                          <a:solidFill>
                            <a:schemeClr val="dk1"/>
                          </a:solidFill>
                          <a:effectLst/>
                          <a:latin typeface="+mn-lt"/>
                          <a:ea typeface="+mn-ea"/>
                          <a:cs typeface="+mn-cs"/>
                        </a:rPr>
                        <a:t>Human monoclonal antibody targeting FRα</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b="0" i="0" u="none" strike="noStrike" kern="1200" dirty="0">
                          <a:solidFill>
                            <a:schemeClr val="dk1"/>
                          </a:solidFill>
                          <a:effectLst/>
                          <a:latin typeface="+mn-lt"/>
                          <a:ea typeface="+mn-ea"/>
                          <a:cs typeface="+mn-cs"/>
                        </a:rPr>
                        <a:t>Fc-silent humanized monoclonal antibody targeting FRα</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3184510222"/>
                  </a:ext>
                </a:extLst>
              </a:tr>
              <a:tr h="370840">
                <a:tc>
                  <a:txBody>
                    <a:bodyPr/>
                    <a:lstStyle/>
                    <a:p>
                      <a:pPr algn="ctr"/>
                      <a:r>
                        <a:rPr lang="en-US" sz="1600" b="1" dirty="0"/>
                        <a:t>Linker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i="0" u="none" strike="noStrike" kern="1200" dirty="0">
                          <a:solidFill>
                            <a:schemeClr val="dk1"/>
                          </a:solidFill>
                          <a:effectLst/>
                          <a:latin typeface="+mn-lt"/>
                          <a:ea typeface="+mn-ea"/>
                          <a:cs typeface="+mn-cs"/>
                        </a:rPr>
                        <a:t>Cleavable linker </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0" i="0" u="none" strike="noStrike" kern="1200" dirty="0">
                          <a:solidFill>
                            <a:schemeClr val="dk1"/>
                          </a:solidFill>
                          <a:effectLst/>
                          <a:latin typeface="+mn-lt"/>
                          <a:ea typeface="+mn-ea"/>
                          <a:cs typeface="+mn-cs"/>
                        </a:rPr>
                        <a:t>Hydrophilic, </a:t>
                      </a:r>
                      <a:br>
                        <a:rPr lang="en-US" sz="1600" b="0" i="0" u="none" strike="noStrike" kern="1200" dirty="0">
                          <a:solidFill>
                            <a:schemeClr val="dk1"/>
                          </a:solidFill>
                          <a:effectLst/>
                          <a:latin typeface="+mn-lt"/>
                          <a:ea typeface="+mn-ea"/>
                          <a:cs typeface="+mn-cs"/>
                        </a:rPr>
                      </a:br>
                      <a:r>
                        <a:rPr lang="en-US" sz="1600" b="0" i="0" u="none" strike="noStrike" kern="1200" dirty="0">
                          <a:solidFill>
                            <a:schemeClr val="dk1"/>
                          </a:solidFill>
                          <a:effectLst/>
                          <a:latin typeface="+mn-lt"/>
                          <a:ea typeface="+mn-ea"/>
                          <a:cs typeface="+mn-cs"/>
                        </a:rPr>
                        <a:t>protease-cleavable</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i="0" u="none" strike="noStrike" kern="1200" dirty="0">
                          <a:solidFill>
                            <a:schemeClr val="dk1"/>
                          </a:solidFill>
                          <a:effectLst/>
                          <a:latin typeface="+mn-lt"/>
                          <a:ea typeface="+mn-ea"/>
                          <a:cs typeface="+mn-cs"/>
                        </a:rPr>
                        <a:t>Cleavable linker system</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i="0" u="none" strike="noStrike" kern="1200" dirty="0">
                          <a:solidFill>
                            <a:schemeClr val="dk1"/>
                          </a:solidFill>
                          <a:effectLst/>
                          <a:latin typeface="+mn-lt"/>
                          <a:ea typeface="+mn-ea"/>
                          <a:cs typeface="+mn-cs"/>
                        </a:rPr>
                        <a:t>Proprietary cleavable polysarcosine linker (</a:t>
                      </a:r>
                      <a:r>
                        <a:rPr lang="en-US" sz="1600" b="0" i="0" u="none" strike="noStrike" kern="1200" dirty="0" err="1">
                          <a:solidFill>
                            <a:schemeClr val="dk1"/>
                          </a:solidFill>
                          <a:effectLst/>
                          <a:latin typeface="+mn-lt"/>
                          <a:ea typeface="+mn-ea"/>
                          <a:cs typeface="+mn-cs"/>
                        </a:rPr>
                        <a:t>PSARlin</a:t>
                      </a:r>
                      <a:r>
                        <a:rPr lang="en-US" sz="1600" b="0" i="0" u="none" strike="noStrike" kern="1200" dirty="0">
                          <a:solidFill>
                            <a:schemeClr val="dk1"/>
                          </a:solidFill>
                          <a:effectLst/>
                          <a:latin typeface="+mn-lt"/>
                          <a:ea typeface="+mn-ea"/>
                          <a:cs typeface="+mn-cs"/>
                        </a:rPr>
                        <a:t>)</a:t>
                      </a:r>
                      <a:endParaRPr lang="en-US"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77711941"/>
                  </a:ext>
                </a:extLst>
              </a:tr>
              <a:tr h="370840">
                <a:tc>
                  <a:txBody>
                    <a:bodyPr/>
                    <a:lstStyle/>
                    <a:p>
                      <a:pPr algn="ctr"/>
                      <a:r>
                        <a:rPr lang="en-US" sz="1600" b="1" dirty="0"/>
                        <a:t>Payload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b="0" dirty="0"/>
                        <a:t>DM4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0" dirty="0"/>
                        <a:t>Exatecan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b="0" dirty="0"/>
                        <a:t>Exatecan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Exatecan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302453667"/>
                  </a:ext>
                </a:extLst>
              </a:tr>
              <a:tr h="370840">
                <a:tc>
                  <a:txBody>
                    <a:bodyPr/>
                    <a:lstStyle/>
                    <a:p>
                      <a:pPr algn="ctr"/>
                      <a:r>
                        <a:rPr lang="en-US" sz="1600" b="1" dirty="0"/>
                        <a:t>DAR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dirty="0"/>
                        <a:t>3.4:1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dirty="0"/>
                        <a:t>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dirty="0"/>
                        <a:t>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dirty="0"/>
                        <a:t>8:1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262274"/>
                  </a:ext>
                </a:extLst>
              </a:tr>
            </a:tbl>
          </a:graphicData>
        </a:graphic>
      </p:graphicFrame>
      <p:sp>
        <p:nvSpPr>
          <p:cNvPr id="4" name="TextBox 3">
            <a:extLst>
              <a:ext uri="{FF2B5EF4-FFF2-40B4-BE49-F238E27FC236}">
                <a16:creationId xmlns:a16="http://schemas.microsoft.com/office/drawing/2014/main" id="{3F8E39AD-28D1-5311-97A0-218648825753}"/>
              </a:ext>
            </a:extLst>
          </p:cNvPr>
          <p:cNvSpPr txBox="1"/>
          <p:nvPr/>
        </p:nvSpPr>
        <p:spPr>
          <a:xfrm>
            <a:off x="958785" y="5664428"/>
            <a:ext cx="81743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DAR = drug-to-antibody ratio</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33491279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01AD0E1-DC41-4FF4-8196-038887AC7102}"/>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B856D49-2FA5-301A-F733-FCA67ECB3796}"/>
              </a:ext>
            </a:extLst>
          </p:cNvPr>
          <p:cNvSpPr>
            <a:spLocks noGrp="1"/>
          </p:cNvSpPr>
          <p:nvPr>
            <p:ph type="title"/>
          </p:nvPr>
        </p:nvSpPr>
        <p:spPr>
          <a:xfrm>
            <a:off x="0" y="227013"/>
            <a:ext cx="12192000" cy="1143000"/>
          </a:xfrm>
        </p:spPr>
        <p:txBody>
          <a:bodyPr/>
          <a:lstStyle/>
          <a:p>
            <a:r>
              <a:rPr lang="en-US" dirty="0"/>
              <a:t>MIRASOL Trial: MIRV for Patients with FRα-High Platinum-Resistant OC</a:t>
            </a:r>
          </a:p>
        </p:txBody>
      </p:sp>
      <p:pic>
        <p:nvPicPr>
          <p:cNvPr id="9" name="Picture 8">
            <a:extLst>
              <a:ext uri="{FF2B5EF4-FFF2-40B4-BE49-F238E27FC236}">
                <a16:creationId xmlns:a16="http://schemas.microsoft.com/office/drawing/2014/main" id="{5BE668C2-1C3D-6550-94FD-177290F2040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98780" y="2121503"/>
            <a:ext cx="9994439" cy="3814205"/>
          </a:xfrm>
          <a:prstGeom prst="rect">
            <a:avLst/>
          </a:prstGeom>
        </p:spPr>
      </p:pic>
      <p:sp>
        <p:nvSpPr>
          <p:cNvPr id="12" name="TextBox 11">
            <a:extLst>
              <a:ext uri="{FF2B5EF4-FFF2-40B4-BE49-F238E27FC236}">
                <a16:creationId xmlns:a16="http://schemas.microsoft.com/office/drawing/2014/main" id="{096A33D4-28F2-FA11-43B5-6FDEACECF911}"/>
              </a:ext>
            </a:extLst>
          </p:cNvPr>
          <p:cNvSpPr txBox="1"/>
          <p:nvPr/>
        </p:nvSpPr>
        <p:spPr>
          <a:xfrm>
            <a:off x="5062254" y="1703900"/>
            <a:ext cx="13982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Updated PFS</a:t>
            </a:r>
          </a:p>
        </p:txBody>
      </p:sp>
      <p:sp>
        <p:nvSpPr>
          <p:cNvPr id="13" name="TextBox 12">
            <a:extLst>
              <a:ext uri="{FF2B5EF4-FFF2-40B4-BE49-F238E27FC236}">
                <a16:creationId xmlns:a16="http://schemas.microsoft.com/office/drawing/2014/main" id="{75DA09D6-D7AF-7554-3CDD-7C28C50FBAE9}"/>
              </a:ext>
            </a:extLst>
          </p:cNvPr>
          <p:cNvSpPr txBox="1"/>
          <p:nvPr/>
        </p:nvSpPr>
        <p:spPr>
          <a:xfrm>
            <a:off x="0" y="6516235"/>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Coffman L et al. ESMO 2024;Abstract 746P.</a:t>
            </a:r>
          </a:p>
        </p:txBody>
      </p:sp>
      <p:sp>
        <p:nvSpPr>
          <p:cNvPr id="3" name="TextBox 2">
            <a:extLst>
              <a:ext uri="{FF2B5EF4-FFF2-40B4-BE49-F238E27FC236}">
                <a16:creationId xmlns:a16="http://schemas.microsoft.com/office/drawing/2014/main" id="{1A48CF53-70F8-3752-2E45-33D590010AE9}"/>
              </a:ext>
            </a:extLst>
          </p:cNvPr>
          <p:cNvSpPr txBox="1"/>
          <p:nvPr/>
        </p:nvSpPr>
        <p:spPr>
          <a:xfrm>
            <a:off x="628650" y="6078417"/>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PFS = progression-free survival; IC = investigator's choice; </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mPFS</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 median PFS</a:t>
            </a:r>
          </a:p>
        </p:txBody>
      </p:sp>
    </p:spTree>
    <p:extLst>
      <p:ext uri="{BB962C8B-B14F-4D97-AF65-F5344CB8AC3E}">
        <p14:creationId xmlns:p14="http://schemas.microsoft.com/office/powerpoint/2010/main" val="19724954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01575-4C8F-BF26-DD26-AC4E83EF214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550ECC2-9737-F2FF-BB29-D61A6A7DFB0E}"/>
              </a:ext>
            </a:extLst>
          </p:cNvPr>
          <p:cNvSpPr/>
          <p:nvPr/>
        </p:nvSpPr>
        <p:spPr bwMode="auto">
          <a:xfrm>
            <a:off x="657225"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F222E1B0-F317-CFF5-6623-5570592D0756}"/>
              </a:ext>
            </a:extLst>
          </p:cNvPr>
          <p:cNvSpPr>
            <a:spLocks noGrp="1"/>
          </p:cNvSpPr>
          <p:nvPr>
            <p:ph type="title"/>
          </p:nvPr>
        </p:nvSpPr>
        <p:spPr>
          <a:xfrm>
            <a:off x="0" y="227013"/>
            <a:ext cx="12192000" cy="1143000"/>
          </a:xfrm>
        </p:spPr>
        <p:txBody>
          <a:bodyPr/>
          <a:lstStyle/>
          <a:p>
            <a:r>
              <a:rPr lang="en-US" dirty="0"/>
              <a:t>MIRASOL: MIRV for Patients with FRα-High Platinum-Resistant OC</a:t>
            </a:r>
          </a:p>
        </p:txBody>
      </p:sp>
      <p:pic>
        <p:nvPicPr>
          <p:cNvPr id="11" name="Picture 10">
            <a:extLst>
              <a:ext uri="{FF2B5EF4-FFF2-40B4-BE49-F238E27FC236}">
                <a16:creationId xmlns:a16="http://schemas.microsoft.com/office/drawing/2014/main" id="{7A599289-82AF-C216-3B04-C5528759FF8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55717" y="1758103"/>
            <a:ext cx="9529253" cy="4042714"/>
          </a:xfrm>
          <a:prstGeom prst="rect">
            <a:avLst/>
          </a:prstGeom>
        </p:spPr>
      </p:pic>
      <p:sp>
        <p:nvSpPr>
          <p:cNvPr id="3" name="TextBox 2">
            <a:extLst>
              <a:ext uri="{FF2B5EF4-FFF2-40B4-BE49-F238E27FC236}">
                <a16:creationId xmlns:a16="http://schemas.microsoft.com/office/drawing/2014/main" id="{189B05CE-86B3-CC43-F067-F53F35CDEC60}"/>
              </a:ext>
            </a:extLst>
          </p:cNvPr>
          <p:cNvSpPr txBox="1"/>
          <p:nvPr/>
        </p:nvSpPr>
        <p:spPr>
          <a:xfrm>
            <a:off x="5118966" y="1446047"/>
            <a:ext cx="132747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Updated OS</a:t>
            </a:r>
          </a:p>
        </p:txBody>
      </p:sp>
      <p:sp>
        <p:nvSpPr>
          <p:cNvPr id="6" name="TextBox 5">
            <a:extLst>
              <a:ext uri="{FF2B5EF4-FFF2-40B4-BE49-F238E27FC236}">
                <a16:creationId xmlns:a16="http://schemas.microsoft.com/office/drawing/2014/main" id="{141C999C-761D-53C6-A209-63D0286AB248}"/>
              </a:ext>
            </a:extLst>
          </p:cNvPr>
          <p:cNvSpPr txBox="1"/>
          <p:nvPr/>
        </p:nvSpPr>
        <p:spPr>
          <a:xfrm>
            <a:off x="80554" y="6534835"/>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Coffman L et al. ESMO 2024;Abstract 746P.</a:t>
            </a:r>
          </a:p>
        </p:txBody>
      </p:sp>
      <p:sp>
        <p:nvSpPr>
          <p:cNvPr id="4" name="TextBox 3">
            <a:extLst>
              <a:ext uri="{FF2B5EF4-FFF2-40B4-BE49-F238E27FC236}">
                <a16:creationId xmlns:a16="http://schemas.microsoft.com/office/drawing/2014/main" id="{05E5E962-C92C-CF1F-3A7E-679456CF4D72}"/>
              </a:ext>
            </a:extLst>
          </p:cNvPr>
          <p:cNvSpPr txBox="1"/>
          <p:nvPr/>
        </p:nvSpPr>
        <p:spPr>
          <a:xfrm>
            <a:off x="657225" y="5811703"/>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OS = overall survival</a:t>
            </a:r>
          </a:p>
        </p:txBody>
      </p:sp>
    </p:spTree>
    <p:extLst>
      <p:ext uri="{BB962C8B-B14F-4D97-AF65-F5344CB8AC3E}">
        <p14:creationId xmlns:p14="http://schemas.microsoft.com/office/powerpoint/2010/main" val="38933982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3A9CD3-08FB-9C5A-28AD-49825EAF2127}"/>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B1933A6D-F579-B1D9-9BF1-D7973FC531B0}"/>
              </a:ext>
            </a:extLst>
          </p:cNvPr>
          <p:cNvSpPr>
            <a:spLocks noGrp="1"/>
          </p:cNvSpPr>
          <p:nvPr>
            <p:ph type="title"/>
          </p:nvPr>
        </p:nvSpPr>
        <p:spPr/>
        <p:txBody>
          <a:bodyPr/>
          <a:lstStyle/>
          <a:p>
            <a:r>
              <a:rPr lang="en-US" dirty="0"/>
              <a:t>MIRASOL: Safety </a:t>
            </a:r>
          </a:p>
        </p:txBody>
      </p:sp>
      <p:grpSp>
        <p:nvGrpSpPr>
          <p:cNvPr id="11" name="Group 10">
            <a:extLst>
              <a:ext uri="{FF2B5EF4-FFF2-40B4-BE49-F238E27FC236}">
                <a16:creationId xmlns:a16="http://schemas.microsoft.com/office/drawing/2014/main" id="{7A458B99-E304-C833-F115-86F37921137C}"/>
              </a:ext>
            </a:extLst>
          </p:cNvPr>
          <p:cNvGrpSpPr/>
          <p:nvPr/>
        </p:nvGrpSpPr>
        <p:grpSpPr>
          <a:xfrm>
            <a:off x="860780" y="2102079"/>
            <a:ext cx="6719596" cy="3731283"/>
            <a:chOff x="2784475" y="2325565"/>
            <a:chExt cx="6565900" cy="3285392"/>
          </a:xfrm>
        </p:grpSpPr>
        <p:pic>
          <p:nvPicPr>
            <p:cNvPr id="9" name="Picture 8">
              <a:extLst>
                <a:ext uri="{FF2B5EF4-FFF2-40B4-BE49-F238E27FC236}">
                  <a16:creationId xmlns:a16="http://schemas.microsoft.com/office/drawing/2014/main" id="{A3045617-74EB-F8C3-B642-9DE98A449AE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t="50810"/>
            <a:stretch>
              <a:fillRect/>
            </a:stretch>
          </p:blipFill>
          <p:spPr>
            <a:xfrm>
              <a:off x="2784475" y="3118338"/>
              <a:ext cx="6565900" cy="2492619"/>
            </a:xfrm>
            <a:prstGeom prst="rect">
              <a:avLst/>
            </a:prstGeom>
          </p:spPr>
        </p:pic>
        <p:pic>
          <p:nvPicPr>
            <p:cNvPr id="10" name="Picture 9">
              <a:extLst>
                <a:ext uri="{FF2B5EF4-FFF2-40B4-BE49-F238E27FC236}">
                  <a16:creationId xmlns:a16="http://schemas.microsoft.com/office/drawing/2014/main" id="{350E03A9-FDFE-0370-9E6F-399AE2DD0A9A}"/>
                </a:ext>
              </a:extLst>
            </p:cNvPr>
            <p:cNvPicPr>
              <a:picLocks noChangeAspect="1"/>
            </p:cNvPicPr>
            <p:nvPr/>
          </p:nvPicPr>
          <p:blipFill>
            <a:blip r:embed="rId4"/>
            <a:srcRect b="83430"/>
            <a:stretch>
              <a:fillRect/>
            </a:stretch>
          </p:blipFill>
          <p:spPr>
            <a:xfrm>
              <a:off x="2784475" y="2325565"/>
              <a:ext cx="6565900" cy="839665"/>
            </a:xfrm>
            <a:prstGeom prst="rect">
              <a:avLst/>
            </a:prstGeom>
          </p:spPr>
        </p:pic>
      </p:grpSp>
      <p:sp>
        <p:nvSpPr>
          <p:cNvPr id="12" name="Rectangle 11">
            <a:extLst>
              <a:ext uri="{FF2B5EF4-FFF2-40B4-BE49-F238E27FC236}">
                <a16:creationId xmlns:a16="http://schemas.microsoft.com/office/drawing/2014/main" id="{5B20381A-4BA3-0567-097D-C8D26F4CDE89}"/>
              </a:ext>
            </a:extLst>
          </p:cNvPr>
          <p:cNvSpPr/>
          <p:nvPr/>
        </p:nvSpPr>
        <p:spPr bwMode="auto">
          <a:xfrm>
            <a:off x="997083" y="3364269"/>
            <a:ext cx="6537960" cy="451577"/>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4" name="Rectangle 13">
            <a:extLst>
              <a:ext uri="{FF2B5EF4-FFF2-40B4-BE49-F238E27FC236}">
                <a16:creationId xmlns:a16="http://schemas.microsoft.com/office/drawing/2014/main" id="{C95DEAF6-B0B6-0AD4-1B00-CEF0E90B1AA2}"/>
              </a:ext>
            </a:extLst>
          </p:cNvPr>
          <p:cNvSpPr/>
          <p:nvPr/>
        </p:nvSpPr>
        <p:spPr bwMode="auto">
          <a:xfrm>
            <a:off x="1020528" y="4494525"/>
            <a:ext cx="6537960" cy="199293"/>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5" name="TextBox 14">
            <a:extLst>
              <a:ext uri="{FF2B5EF4-FFF2-40B4-BE49-F238E27FC236}">
                <a16:creationId xmlns:a16="http://schemas.microsoft.com/office/drawing/2014/main" id="{8A3F9F53-4EF2-552C-51CD-41EB5B5516B7}"/>
              </a:ext>
            </a:extLst>
          </p:cNvPr>
          <p:cNvSpPr txBox="1"/>
          <p:nvPr/>
        </p:nvSpPr>
        <p:spPr>
          <a:xfrm>
            <a:off x="7898610" y="2102079"/>
            <a:ext cx="3432610" cy="3863815"/>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Ocular toxicity </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In the MIRV group, ocular adverse events occurred in 122 participants (56.0%).</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The median time to onset of ocular adverse events was 5.4 weeks (range, 0.1 to 68.6).</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Nearly all ocular adverse events resolved to grade 0 or 1.</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A total of 4 participants (1.8%) discontinued MIRV owing to ocular adverse events.</a:t>
            </a:r>
          </a:p>
        </p:txBody>
      </p:sp>
      <p:sp>
        <p:nvSpPr>
          <p:cNvPr id="3" name="TextBox 2">
            <a:extLst>
              <a:ext uri="{FF2B5EF4-FFF2-40B4-BE49-F238E27FC236}">
                <a16:creationId xmlns:a16="http://schemas.microsoft.com/office/drawing/2014/main" id="{4C4296C7-E22E-4164-BF79-3AC6F54EA894}"/>
              </a:ext>
            </a:extLst>
          </p:cNvPr>
          <p:cNvSpPr txBox="1"/>
          <p:nvPr/>
        </p:nvSpPr>
        <p:spPr>
          <a:xfrm>
            <a:off x="91440" y="6429149"/>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Moore KN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2023;389(23):2162-74. </a:t>
            </a:r>
          </a:p>
        </p:txBody>
      </p:sp>
    </p:spTree>
    <p:extLst>
      <p:ext uri="{BB962C8B-B14F-4D97-AF65-F5344CB8AC3E}">
        <p14:creationId xmlns:p14="http://schemas.microsoft.com/office/powerpoint/2010/main" val="4973453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C9A88-AB65-F00A-B6E8-7EBC9E950758}"/>
              </a:ext>
            </a:extLst>
          </p:cNvPr>
          <p:cNvSpPr>
            <a:spLocks noGrp="1"/>
          </p:cNvSpPr>
          <p:nvPr>
            <p:ph type="title"/>
          </p:nvPr>
        </p:nvSpPr>
        <p:spPr>
          <a:xfrm>
            <a:off x="838200" y="252343"/>
            <a:ext cx="11221994" cy="857388"/>
          </a:xfrm>
        </p:spPr>
        <p:txBody>
          <a:bodyPr/>
          <a:lstStyle/>
          <a:p>
            <a:r>
              <a:rPr lang="en-US" sz="3600" dirty="0"/>
              <a:t>Snapshot of AON Practice</a:t>
            </a:r>
            <a:br>
              <a:rPr lang="en-US" sz="3600" dirty="0"/>
            </a:br>
            <a:r>
              <a:rPr lang="en-US" dirty="0">
                <a:solidFill>
                  <a:schemeClr val="tx2">
                    <a:lumMod val="20000"/>
                    <a:lumOff val="80000"/>
                  </a:schemeClr>
                </a:solidFill>
              </a:rPr>
              <a:t>CLL — Bruton Tyrosine Kinase Inhibitors (BTKi)</a:t>
            </a:r>
            <a:endParaRPr lang="en-US" dirty="0"/>
          </a:p>
        </p:txBody>
      </p:sp>
      <p:graphicFrame>
        <p:nvGraphicFramePr>
          <p:cNvPr id="4" name="Content Placeholder 3">
            <a:extLst>
              <a:ext uri="{FF2B5EF4-FFF2-40B4-BE49-F238E27FC236}">
                <a16:creationId xmlns:a16="http://schemas.microsoft.com/office/drawing/2014/main" id="{19D84B40-38E8-39E6-3050-AA13DFA29901}"/>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509256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5B0EF-B144-1D67-0644-B5964F56F362}"/>
              </a:ext>
            </a:extLst>
          </p:cNvPr>
          <p:cNvSpPr>
            <a:spLocks noGrp="1"/>
          </p:cNvSpPr>
          <p:nvPr>
            <p:ph type="title"/>
          </p:nvPr>
        </p:nvSpPr>
        <p:spPr/>
        <p:txBody>
          <a:bodyPr/>
          <a:lstStyle/>
          <a:p>
            <a:pPr algn="l"/>
            <a:r>
              <a:rPr lang="en-US" dirty="0"/>
              <a:t>MIRV in Combination with Bevacizumab for Patients with Platinum-Resistant OC</a:t>
            </a:r>
          </a:p>
        </p:txBody>
      </p:sp>
      <p:grpSp>
        <p:nvGrpSpPr>
          <p:cNvPr id="3" name="Group 2">
            <a:extLst>
              <a:ext uri="{FF2B5EF4-FFF2-40B4-BE49-F238E27FC236}">
                <a16:creationId xmlns:a16="http://schemas.microsoft.com/office/drawing/2014/main" id="{33309460-1568-5DDB-414A-ED1F941001D4}"/>
              </a:ext>
            </a:extLst>
          </p:cNvPr>
          <p:cNvGrpSpPr/>
          <p:nvPr/>
        </p:nvGrpSpPr>
        <p:grpSpPr>
          <a:xfrm>
            <a:off x="293170" y="1370013"/>
            <a:ext cx="11605659" cy="4747758"/>
            <a:chOff x="628650" y="1370013"/>
            <a:chExt cx="10877550" cy="4449896"/>
          </a:xfrm>
        </p:grpSpPr>
        <p:sp>
          <p:nvSpPr>
            <p:cNvPr id="16" name="Rectangle 15">
              <a:extLst>
                <a:ext uri="{FF2B5EF4-FFF2-40B4-BE49-F238E27FC236}">
                  <a16:creationId xmlns:a16="http://schemas.microsoft.com/office/drawing/2014/main" id="{1B8EE526-17FF-37DC-2A1D-4D76F3A8D98E}"/>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grpSp>
          <p:nvGrpSpPr>
            <p:cNvPr id="11" name="Group 10">
              <a:extLst>
                <a:ext uri="{FF2B5EF4-FFF2-40B4-BE49-F238E27FC236}">
                  <a16:creationId xmlns:a16="http://schemas.microsoft.com/office/drawing/2014/main" id="{D7AB951E-FFD3-1C0A-648C-55A5BD55B6DA}"/>
                </a:ext>
              </a:extLst>
            </p:cNvPr>
            <p:cNvGrpSpPr/>
            <p:nvPr/>
          </p:nvGrpSpPr>
          <p:grpSpPr>
            <a:xfrm>
              <a:off x="754474" y="1624004"/>
              <a:ext cx="3806483" cy="4070811"/>
              <a:chOff x="1165292" y="1538563"/>
              <a:chExt cx="3806483" cy="4070811"/>
            </a:xfrm>
          </p:grpSpPr>
          <p:pic>
            <p:nvPicPr>
              <p:cNvPr id="10" name="Picture 9">
                <a:extLst>
                  <a:ext uri="{FF2B5EF4-FFF2-40B4-BE49-F238E27FC236}">
                    <a16:creationId xmlns:a16="http://schemas.microsoft.com/office/drawing/2014/main" id="{2623DBFF-5E46-3BE8-F733-E31E9D674E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631880" y="1538563"/>
                <a:ext cx="3297930" cy="2112880"/>
              </a:xfrm>
              <a:prstGeom prst="rect">
                <a:avLst/>
              </a:prstGeom>
            </p:spPr>
          </p:pic>
          <p:pic>
            <p:nvPicPr>
              <p:cNvPr id="5" name="Picture 4">
                <a:extLst>
                  <a:ext uri="{FF2B5EF4-FFF2-40B4-BE49-F238E27FC236}">
                    <a16:creationId xmlns:a16="http://schemas.microsoft.com/office/drawing/2014/main" id="{C7BEBB44-565B-FDF1-DA06-38D92930189F}"/>
                  </a:ext>
                </a:extLst>
              </p:cNvPr>
              <p:cNvPicPr>
                <a:picLocks noChangeAspect="1"/>
              </p:cNvPicPr>
              <p:nvPr/>
            </p:nvPicPr>
            <p:blipFill>
              <a:blip r:embed="rId4"/>
              <a:stretch>
                <a:fillRect/>
              </a:stretch>
            </p:blipFill>
            <p:spPr>
              <a:xfrm>
                <a:off x="1165292" y="3546047"/>
                <a:ext cx="3806483" cy="2063327"/>
              </a:xfrm>
              <a:prstGeom prst="rect">
                <a:avLst/>
              </a:prstGeom>
            </p:spPr>
          </p:pic>
        </p:grpSp>
        <p:pic>
          <p:nvPicPr>
            <p:cNvPr id="13" name="Picture 12">
              <a:extLst>
                <a:ext uri="{FF2B5EF4-FFF2-40B4-BE49-F238E27FC236}">
                  <a16:creationId xmlns:a16="http://schemas.microsoft.com/office/drawing/2014/main" id="{BC4CC10F-4C23-57A8-81BA-32961B2D85F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554261" y="2449356"/>
              <a:ext cx="3456264" cy="2640202"/>
            </a:xfrm>
            <a:prstGeom prst="rect">
              <a:avLst/>
            </a:prstGeom>
          </p:spPr>
        </p:pic>
        <p:pic>
          <p:nvPicPr>
            <p:cNvPr id="15" name="Picture 14">
              <a:extLst>
                <a:ext uri="{FF2B5EF4-FFF2-40B4-BE49-F238E27FC236}">
                  <a16:creationId xmlns:a16="http://schemas.microsoft.com/office/drawing/2014/main" id="{6A7CC472-008D-70E8-5E7E-832E0E365C15}"/>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rcRect l="4515"/>
            <a:stretch>
              <a:fillRect/>
            </a:stretch>
          </p:blipFill>
          <p:spPr>
            <a:xfrm>
              <a:off x="7959970" y="2406061"/>
              <a:ext cx="3512241" cy="2683497"/>
            </a:xfrm>
            <a:prstGeom prst="rect">
              <a:avLst/>
            </a:prstGeom>
          </p:spPr>
        </p:pic>
        <p:sp>
          <p:nvSpPr>
            <p:cNvPr id="17" name="Rectangle 16">
              <a:extLst>
                <a:ext uri="{FF2B5EF4-FFF2-40B4-BE49-F238E27FC236}">
                  <a16:creationId xmlns:a16="http://schemas.microsoft.com/office/drawing/2014/main" id="{AD81C620-55C0-8DD6-C1DB-56C4ACCD98B9}"/>
                </a:ext>
              </a:extLst>
            </p:cNvPr>
            <p:cNvSpPr/>
            <p:nvPr/>
          </p:nvSpPr>
          <p:spPr bwMode="auto">
            <a:xfrm>
              <a:off x="4560957" y="2406061"/>
              <a:ext cx="210335" cy="1755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8" name="Rectangle 17">
              <a:extLst>
                <a:ext uri="{FF2B5EF4-FFF2-40B4-BE49-F238E27FC236}">
                  <a16:creationId xmlns:a16="http://schemas.microsoft.com/office/drawing/2014/main" id="{B63B46BB-FF26-7DCC-FA51-C090FE271A32}"/>
                </a:ext>
              </a:extLst>
            </p:cNvPr>
            <p:cNvSpPr/>
            <p:nvPr/>
          </p:nvSpPr>
          <p:spPr bwMode="auto">
            <a:xfrm>
              <a:off x="7982051" y="2361593"/>
              <a:ext cx="210335" cy="1755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9" name="TextBox 18">
              <a:extLst>
                <a:ext uri="{FF2B5EF4-FFF2-40B4-BE49-F238E27FC236}">
                  <a16:creationId xmlns:a16="http://schemas.microsoft.com/office/drawing/2014/main" id="{2015CE7C-B937-A119-255D-6A1E0B7D13EC}"/>
                </a:ext>
              </a:extLst>
            </p:cNvPr>
            <p:cNvSpPr txBox="1"/>
            <p:nvPr/>
          </p:nvSpPr>
          <p:spPr>
            <a:xfrm>
              <a:off x="5647799" y="1576518"/>
              <a:ext cx="21214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PFS by FRα expression </a:t>
              </a:r>
            </a:p>
          </p:txBody>
        </p:sp>
        <p:sp>
          <p:nvSpPr>
            <p:cNvPr id="20" name="TextBox 19">
              <a:extLst>
                <a:ext uri="{FF2B5EF4-FFF2-40B4-BE49-F238E27FC236}">
                  <a16:creationId xmlns:a16="http://schemas.microsoft.com/office/drawing/2014/main" id="{0F8EE466-C668-B172-AEB0-50778F05F22F}"/>
                </a:ext>
              </a:extLst>
            </p:cNvPr>
            <p:cNvSpPr txBox="1"/>
            <p:nvPr/>
          </p:nvSpPr>
          <p:spPr>
            <a:xfrm>
              <a:off x="8274786" y="1600339"/>
              <a:ext cx="319036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PFS by prior bevacizumab exposure</a:t>
              </a:r>
            </a:p>
          </p:txBody>
        </p:sp>
      </p:grpSp>
      <p:sp>
        <p:nvSpPr>
          <p:cNvPr id="21" name="TextBox 20">
            <a:extLst>
              <a:ext uri="{FF2B5EF4-FFF2-40B4-BE49-F238E27FC236}">
                <a16:creationId xmlns:a16="http://schemas.microsoft.com/office/drawing/2014/main" id="{3F5E7D18-6B6E-F229-6BB8-80785E503179}"/>
              </a:ext>
            </a:extLst>
          </p:cNvPr>
          <p:cNvSpPr txBox="1"/>
          <p:nvPr/>
        </p:nvSpPr>
        <p:spPr>
          <a:xfrm>
            <a:off x="91440" y="6429149"/>
            <a:ext cx="7968208"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Gilbert L et al.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Gynecol</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2023;170:241-7.</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endParaRPr>
          </a:p>
        </p:txBody>
      </p:sp>
    </p:spTree>
    <p:extLst>
      <p:ext uri="{BB962C8B-B14F-4D97-AF65-F5344CB8AC3E}">
        <p14:creationId xmlns:p14="http://schemas.microsoft.com/office/powerpoint/2010/main" val="41353495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C4B9AAD-2A7F-36F9-6517-A3314DE5A71E}"/>
              </a:ext>
            </a:extLst>
          </p:cNvPr>
          <p:cNvSpPr/>
          <p:nvPr/>
        </p:nvSpPr>
        <p:spPr bwMode="auto">
          <a:xfrm>
            <a:off x="628650" y="149234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87212676-71D5-A640-4B6E-F37D146F4624}"/>
              </a:ext>
            </a:extLst>
          </p:cNvPr>
          <p:cNvSpPr>
            <a:spLocks noGrp="1"/>
          </p:cNvSpPr>
          <p:nvPr>
            <p:ph type="title"/>
          </p:nvPr>
        </p:nvSpPr>
        <p:spPr>
          <a:xfrm>
            <a:off x="912286" y="227013"/>
            <a:ext cx="10789857" cy="1143000"/>
          </a:xfrm>
        </p:spPr>
        <p:txBody>
          <a:bodyPr/>
          <a:lstStyle/>
          <a:p>
            <a:pPr algn="l"/>
            <a:r>
              <a:rPr lang="en-US" dirty="0"/>
              <a:t>PICCOLO Trial: MIRV as Third-Line or Later Therapy for FR⍺-Positive Recurrent Platinum-Sensitive OC</a:t>
            </a:r>
          </a:p>
        </p:txBody>
      </p:sp>
      <p:sp>
        <p:nvSpPr>
          <p:cNvPr id="12" name="TextBox 11">
            <a:extLst>
              <a:ext uri="{FF2B5EF4-FFF2-40B4-BE49-F238E27FC236}">
                <a16:creationId xmlns:a16="http://schemas.microsoft.com/office/drawing/2014/main" id="{D7A6D2A0-51B9-770F-A77B-D313065ACE6F}"/>
              </a:ext>
            </a:extLst>
          </p:cNvPr>
          <p:cNvSpPr txBox="1"/>
          <p:nvPr/>
        </p:nvSpPr>
        <p:spPr>
          <a:xfrm>
            <a:off x="159177" y="6477098"/>
            <a:ext cx="983390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rPr>
              <a:t>Secord AA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Ann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2025;36(3):321-30. </a:t>
            </a:r>
            <a:r>
              <a:rPr kumimoji="0" lang="en-US" sz="15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rPr>
              <a:t>Secord AA et al. ESMO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Arial" panose="020B0604020202020204" pitchFamily="34" charset="0"/>
              </a:rPr>
              <a:t>Gynaecological</a:t>
            </a:r>
            <a:r>
              <a:rPr kumimoji="0" lang="en-US" sz="15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rPr>
              <a:t> Cancers Congress 2025;Abstract 76MO.</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endParaRPr>
          </a:p>
        </p:txBody>
      </p:sp>
      <p:pic>
        <p:nvPicPr>
          <p:cNvPr id="5" name="Picture 4">
            <a:extLst>
              <a:ext uri="{FF2B5EF4-FFF2-40B4-BE49-F238E27FC236}">
                <a16:creationId xmlns:a16="http://schemas.microsoft.com/office/drawing/2014/main" id="{D0916244-ED2C-79BB-A66E-A3E6D1AFB175}"/>
              </a:ext>
            </a:extLst>
          </p:cNvPr>
          <p:cNvPicPr>
            <a:picLocks noChangeAspect="1"/>
          </p:cNvPicPr>
          <p:nvPr/>
        </p:nvPicPr>
        <p:blipFill>
          <a:blip r:embed="rId2"/>
          <a:stretch>
            <a:fillRect/>
          </a:stretch>
        </p:blipFill>
        <p:spPr>
          <a:xfrm>
            <a:off x="685800" y="2777397"/>
            <a:ext cx="4691743" cy="2730668"/>
          </a:xfrm>
          <a:prstGeom prst="rect">
            <a:avLst/>
          </a:prstGeom>
        </p:spPr>
      </p:pic>
      <p:pic>
        <p:nvPicPr>
          <p:cNvPr id="10" name="Picture 9">
            <a:extLst>
              <a:ext uri="{FF2B5EF4-FFF2-40B4-BE49-F238E27FC236}">
                <a16:creationId xmlns:a16="http://schemas.microsoft.com/office/drawing/2014/main" id="{30598C8B-02E0-69EA-A0BC-2937E938CE71}"/>
              </a:ext>
            </a:extLst>
          </p:cNvPr>
          <p:cNvPicPr>
            <a:picLocks noChangeAspect="1"/>
          </p:cNvPicPr>
          <p:nvPr/>
        </p:nvPicPr>
        <p:blipFill>
          <a:blip r:embed="rId3"/>
          <a:stretch>
            <a:fillRect/>
          </a:stretch>
        </p:blipFill>
        <p:spPr>
          <a:xfrm>
            <a:off x="5258197" y="1492343"/>
            <a:ext cx="5902446" cy="2158357"/>
          </a:xfrm>
          <a:prstGeom prst="rect">
            <a:avLst/>
          </a:prstGeom>
        </p:spPr>
      </p:pic>
      <p:pic>
        <p:nvPicPr>
          <p:cNvPr id="14" name="Picture 13">
            <a:extLst>
              <a:ext uri="{FF2B5EF4-FFF2-40B4-BE49-F238E27FC236}">
                <a16:creationId xmlns:a16="http://schemas.microsoft.com/office/drawing/2014/main" id="{A5DC076D-65A3-1537-7D3A-CD7DD7155E47}"/>
              </a:ext>
            </a:extLst>
          </p:cNvPr>
          <p:cNvPicPr>
            <a:picLocks noChangeAspect="1"/>
          </p:cNvPicPr>
          <p:nvPr/>
        </p:nvPicPr>
        <p:blipFill>
          <a:blip r:embed="rId4"/>
          <a:stretch>
            <a:fillRect/>
          </a:stretch>
        </p:blipFill>
        <p:spPr>
          <a:xfrm>
            <a:off x="5923420" y="3545246"/>
            <a:ext cx="4572000" cy="2387600"/>
          </a:xfrm>
          <a:prstGeom prst="rect">
            <a:avLst/>
          </a:prstGeom>
        </p:spPr>
      </p:pic>
      <p:sp>
        <p:nvSpPr>
          <p:cNvPr id="16" name="TextBox 15">
            <a:extLst>
              <a:ext uri="{FF2B5EF4-FFF2-40B4-BE49-F238E27FC236}">
                <a16:creationId xmlns:a16="http://schemas.microsoft.com/office/drawing/2014/main" id="{D9075535-E991-A061-E317-E69EBE0B9505}"/>
              </a:ext>
            </a:extLst>
          </p:cNvPr>
          <p:cNvSpPr txBox="1"/>
          <p:nvPr/>
        </p:nvSpPr>
        <p:spPr>
          <a:xfrm>
            <a:off x="1031357" y="1845450"/>
            <a:ext cx="363614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Median 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27.17 Months (95% CI, 23.79-NR)</a:t>
            </a:r>
          </a:p>
        </p:txBody>
      </p:sp>
      <p:sp>
        <p:nvSpPr>
          <p:cNvPr id="3" name="TextBox 2">
            <a:extLst>
              <a:ext uri="{FF2B5EF4-FFF2-40B4-BE49-F238E27FC236}">
                <a16:creationId xmlns:a16="http://schemas.microsoft.com/office/drawing/2014/main" id="{66273F6D-F609-9B94-CBEE-93EBD6A48C33}"/>
              </a:ext>
            </a:extLst>
          </p:cNvPr>
          <p:cNvSpPr txBox="1"/>
          <p:nvPr/>
        </p:nvSpPr>
        <p:spPr>
          <a:xfrm>
            <a:off x="681691" y="5943698"/>
            <a:ext cx="983390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Arial" panose="020B0604020202020204" pitchFamily="34" charset="0"/>
              </a:rPr>
              <a:t>PARPi</a:t>
            </a:r>
            <a:r>
              <a:rPr kumimoji="0" lang="en-US" sz="15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rPr>
              <a:t> = PARP inhibitor; PD = disease progression; ORR = objective response rate; DOR = duration of response</a:t>
            </a:r>
          </a:p>
        </p:txBody>
      </p:sp>
    </p:spTree>
    <p:extLst>
      <p:ext uri="{BB962C8B-B14F-4D97-AF65-F5344CB8AC3E}">
        <p14:creationId xmlns:p14="http://schemas.microsoft.com/office/powerpoint/2010/main" val="241131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DB5605-7EA0-D858-B7AE-520B2FEBE88B}"/>
              </a:ext>
            </a:extLst>
          </p:cNvPr>
          <p:cNvSpPr/>
          <p:nvPr/>
        </p:nvSpPr>
        <p:spPr bwMode="auto">
          <a:xfrm>
            <a:off x="657225"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90193D82-1626-893D-570D-D0117E3CBF1D}"/>
              </a:ext>
            </a:extLst>
          </p:cNvPr>
          <p:cNvSpPr>
            <a:spLocks noGrp="1"/>
          </p:cNvSpPr>
          <p:nvPr>
            <p:ph type="title"/>
          </p:nvPr>
        </p:nvSpPr>
        <p:spPr/>
        <p:txBody>
          <a:bodyPr/>
          <a:lstStyle/>
          <a:p>
            <a:pPr algn="l"/>
            <a:r>
              <a:rPr lang="en-US" dirty="0"/>
              <a:t>GLORIOSA Trial: Maintenance with MIRV and Bevacizumab versus Bevacizumab Alone for FRα-High Platinum-Sensitive OC</a:t>
            </a:r>
          </a:p>
        </p:txBody>
      </p:sp>
      <p:pic>
        <p:nvPicPr>
          <p:cNvPr id="4" name="Picture 3">
            <a:extLst>
              <a:ext uri="{FF2B5EF4-FFF2-40B4-BE49-F238E27FC236}">
                <a16:creationId xmlns:a16="http://schemas.microsoft.com/office/drawing/2014/main" id="{E8D550DC-59D8-135C-501D-76A01F0C4444}"/>
              </a:ext>
            </a:extLst>
          </p:cNvPr>
          <p:cNvPicPr>
            <a:picLocks noChangeAspect="1"/>
          </p:cNvPicPr>
          <p:nvPr/>
        </p:nvPicPr>
        <p:blipFill>
          <a:blip r:embed="rId2"/>
          <a:srcRect b="51174"/>
          <a:stretch>
            <a:fillRect/>
          </a:stretch>
        </p:blipFill>
        <p:spPr>
          <a:xfrm>
            <a:off x="3076578" y="1387490"/>
            <a:ext cx="6241774" cy="2310008"/>
          </a:xfrm>
          <a:prstGeom prst="rect">
            <a:avLst/>
          </a:prstGeom>
        </p:spPr>
      </p:pic>
      <p:pic>
        <p:nvPicPr>
          <p:cNvPr id="5" name="Picture 4">
            <a:extLst>
              <a:ext uri="{FF2B5EF4-FFF2-40B4-BE49-F238E27FC236}">
                <a16:creationId xmlns:a16="http://schemas.microsoft.com/office/drawing/2014/main" id="{EE4DD1A2-AF03-6D2F-CEA0-60BCBEA1686E}"/>
              </a:ext>
            </a:extLst>
          </p:cNvPr>
          <p:cNvPicPr>
            <a:picLocks noChangeAspect="1"/>
          </p:cNvPicPr>
          <p:nvPr/>
        </p:nvPicPr>
        <p:blipFill>
          <a:blip r:embed="rId2"/>
          <a:srcRect t="48826" b="5333"/>
          <a:stretch>
            <a:fillRect/>
          </a:stretch>
        </p:blipFill>
        <p:spPr>
          <a:xfrm>
            <a:off x="3076578" y="3714976"/>
            <a:ext cx="6473304" cy="2104934"/>
          </a:xfrm>
          <a:prstGeom prst="rect">
            <a:avLst/>
          </a:prstGeom>
        </p:spPr>
      </p:pic>
      <p:sp>
        <p:nvSpPr>
          <p:cNvPr id="6" name="TextBox 5">
            <a:extLst>
              <a:ext uri="{FF2B5EF4-FFF2-40B4-BE49-F238E27FC236}">
                <a16:creationId xmlns:a16="http://schemas.microsoft.com/office/drawing/2014/main" id="{0F5AD442-6556-0CED-99A8-4B430E9FCB6C}"/>
              </a:ext>
            </a:extLst>
          </p:cNvPr>
          <p:cNvSpPr txBox="1"/>
          <p:nvPr/>
        </p:nvSpPr>
        <p:spPr>
          <a:xfrm>
            <a:off x="103907" y="6477098"/>
            <a:ext cx="442416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O’Malley DM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Future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2024;20(32):2423-36.</a:t>
            </a:r>
          </a:p>
        </p:txBody>
      </p:sp>
      <p:sp>
        <p:nvSpPr>
          <p:cNvPr id="3" name="TextBox 2">
            <a:extLst>
              <a:ext uri="{FF2B5EF4-FFF2-40B4-BE49-F238E27FC236}">
                <a16:creationId xmlns:a16="http://schemas.microsoft.com/office/drawing/2014/main" id="{86E661D7-B103-8A71-5DF0-624FF84A16EC}"/>
              </a:ext>
            </a:extLst>
          </p:cNvPr>
          <p:cNvSpPr txBox="1"/>
          <p:nvPr/>
        </p:nvSpPr>
        <p:spPr>
          <a:xfrm>
            <a:off x="578796" y="5821368"/>
            <a:ext cx="869898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PSOC = platinum-sensitive ovarian cancer; CR = complete response; PR = partial response; SD = stable disease</a:t>
            </a:r>
          </a:p>
        </p:txBody>
      </p:sp>
    </p:spTree>
    <p:extLst>
      <p:ext uri="{BB962C8B-B14F-4D97-AF65-F5344CB8AC3E}">
        <p14:creationId xmlns:p14="http://schemas.microsoft.com/office/powerpoint/2010/main" val="19102474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5F5D1-D4E8-9B95-B69B-4452DC92E94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F4001BB-6655-5541-7135-12185C8DF297}"/>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3F27396-1C7D-31AC-27F4-11F97CCEF6AD}"/>
              </a:ext>
            </a:extLst>
          </p:cNvPr>
          <p:cNvSpPr>
            <a:spLocks noGrp="1"/>
          </p:cNvSpPr>
          <p:nvPr>
            <p:ph type="title"/>
          </p:nvPr>
        </p:nvSpPr>
        <p:spPr/>
        <p:txBody>
          <a:bodyPr/>
          <a:lstStyle/>
          <a:p>
            <a:r>
              <a:rPr lang="en-US" dirty="0"/>
              <a:t>Other FRα-Targeted ADCs for OC</a:t>
            </a:r>
          </a:p>
        </p:txBody>
      </p:sp>
      <p:graphicFrame>
        <p:nvGraphicFramePr>
          <p:cNvPr id="4" name="Table 3">
            <a:extLst>
              <a:ext uri="{FF2B5EF4-FFF2-40B4-BE49-F238E27FC236}">
                <a16:creationId xmlns:a16="http://schemas.microsoft.com/office/drawing/2014/main" id="{135F768B-CBB8-6316-A0B1-5118D847B8BB}"/>
              </a:ext>
            </a:extLst>
          </p:cNvPr>
          <p:cNvGraphicFramePr>
            <a:graphicFrameLocks noGrp="1"/>
          </p:cNvGraphicFramePr>
          <p:nvPr/>
        </p:nvGraphicFramePr>
        <p:xfrm>
          <a:off x="871244" y="1486911"/>
          <a:ext cx="10400009" cy="4216100"/>
        </p:xfrm>
        <a:graphic>
          <a:graphicData uri="http://schemas.openxmlformats.org/drawingml/2006/table">
            <a:tbl>
              <a:tblPr firstRow="1" bandRow="1">
                <a:tableStyleId>{21E4AEA4-8DFA-4A89-87EB-49C32662AFE0}</a:tableStyleId>
              </a:tblPr>
              <a:tblGrid>
                <a:gridCol w="1328617">
                  <a:extLst>
                    <a:ext uri="{9D8B030D-6E8A-4147-A177-3AD203B41FA5}">
                      <a16:colId xmlns:a16="http://schemas.microsoft.com/office/drawing/2014/main" val="2469764654"/>
                    </a:ext>
                  </a:extLst>
                </a:gridCol>
                <a:gridCol w="1537252">
                  <a:extLst>
                    <a:ext uri="{9D8B030D-6E8A-4147-A177-3AD203B41FA5}">
                      <a16:colId xmlns:a16="http://schemas.microsoft.com/office/drawing/2014/main" val="4228775365"/>
                    </a:ext>
                  </a:extLst>
                </a:gridCol>
                <a:gridCol w="2040835">
                  <a:extLst>
                    <a:ext uri="{9D8B030D-6E8A-4147-A177-3AD203B41FA5}">
                      <a16:colId xmlns:a16="http://schemas.microsoft.com/office/drawing/2014/main" val="945789908"/>
                    </a:ext>
                  </a:extLst>
                </a:gridCol>
                <a:gridCol w="2531165">
                  <a:extLst>
                    <a:ext uri="{9D8B030D-6E8A-4147-A177-3AD203B41FA5}">
                      <a16:colId xmlns:a16="http://schemas.microsoft.com/office/drawing/2014/main" val="3535754312"/>
                    </a:ext>
                  </a:extLst>
                </a:gridCol>
                <a:gridCol w="2962140">
                  <a:extLst>
                    <a:ext uri="{9D8B030D-6E8A-4147-A177-3AD203B41FA5}">
                      <a16:colId xmlns:a16="http://schemas.microsoft.com/office/drawing/2014/main" val="3644202275"/>
                    </a:ext>
                  </a:extLst>
                </a:gridCol>
              </a:tblGrid>
              <a:tr h="464144">
                <a:tc gridSpan="2">
                  <a:txBody>
                    <a:bodyPr/>
                    <a:lstStyle/>
                    <a:p>
                      <a:pPr algn="ctr"/>
                      <a:r>
                        <a:rPr lang="en-US" sz="1800" dirty="0"/>
                        <a:t>ADCs</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US" sz="1800" dirty="0"/>
                    </a:p>
                  </a:txBody>
                  <a:tcPr anchor="ctr"/>
                </a:tc>
                <a:tc gridSpan="2">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dirty="0"/>
                        <a:t>Current evidence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US" dirty="0"/>
                    </a:p>
                  </a:txBody>
                  <a:tcPr anchor="ct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dirty="0"/>
                        <a:t>Selected Phase III trials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44715390"/>
                  </a:ext>
                </a:extLst>
              </a:tr>
              <a:tr h="480820">
                <a:tc>
                  <a:txBody>
                    <a:bodyPr/>
                    <a:lstStyle/>
                    <a:p>
                      <a:pPr algn="ctr"/>
                      <a:r>
                        <a:rPr lang="en-US" sz="1600" b="1"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b="1" dirty="0"/>
                        <a:t>Trial identifier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1" dirty="0"/>
                        <a:t>Study design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b="1" dirty="0"/>
                        <a:t>Findings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1" dirty="0"/>
                        <a:t>Trial identifier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3825769568"/>
                  </a:ext>
                </a:extLst>
              </a:tr>
              <a:tr h="1328266">
                <a:tc>
                  <a:txBody>
                    <a:bodyPr/>
                    <a:lstStyle/>
                    <a:p>
                      <a:r>
                        <a:rPr lang="en-US" sz="1600" dirty="0"/>
                        <a:t>Rinatabart sesutecan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RAINFOL-01, Cohort B1</a:t>
                      </a:r>
                      <a:br>
                        <a:rPr lang="en-US" sz="1600" dirty="0"/>
                      </a:br>
                      <a:r>
                        <a:rPr lang="en-US" sz="1600" dirty="0"/>
                        <a:t>(</a:t>
                      </a:r>
                      <a:r>
                        <a:rPr lang="en-US" sz="1600" b="0" i="0" kern="1200" dirty="0">
                          <a:solidFill>
                            <a:schemeClr val="dk1"/>
                          </a:solidFill>
                          <a:effectLst/>
                          <a:latin typeface="+mn-lt"/>
                          <a:ea typeface="+mn-ea"/>
                          <a:cs typeface="+mn-cs"/>
                        </a:rPr>
                        <a:t>NCT05579366)</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Phase I/II, heavily pretreated OC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dirty="0"/>
                        <a:t>55.6%</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dirty="0"/>
                        <a:t>Responses occurred regardless of </a:t>
                      </a:r>
                      <a:r>
                        <a:rPr lang="en-US" sz="1600" b="0" dirty="0" err="1"/>
                        <a:t>FRɑ</a:t>
                      </a:r>
                      <a:r>
                        <a:rPr lang="en-US" sz="1600" b="0" dirty="0"/>
                        <a:t> expression levels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dirty="0"/>
                        <a:t>Platinum resistant</a:t>
                      </a:r>
                      <a:br>
                        <a:rPr lang="en-US" sz="1600" b="0" dirty="0"/>
                      </a:br>
                      <a:r>
                        <a:rPr lang="en-US" sz="1600" b="0" i="0" kern="1200" dirty="0">
                          <a:solidFill>
                            <a:schemeClr val="dk1"/>
                          </a:solidFill>
                          <a:effectLst/>
                          <a:latin typeface="+mn-lt"/>
                          <a:ea typeface="+mn-ea"/>
                          <a:cs typeface="+mn-cs"/>
                        </a:rPr>
                        <a:t>RAINFOL-02: NCT06619236 </a:t>
                      </a:r>
                    </a:p>
                    <a:p>
                      <a:br>
                        <a:rPr lang="en-US" sz="1600" b="0" dirty="0"/>
                      </a:br>
                      <a:r>
                        <a:rPr lang="en-US" sz="1600" b="0" dirty="0"/>
                        <a:t>Platinum-sensitive maintenance </a:t>
                      </a:r>
                      <a:br>
                        <a:rPr lang="en-US" sz="1600" b="0" dirty="0"/>
                      </a:br>
                      <a:r>
                        <a:rPr lang="en-US" sz="1600" b="0" dirty="0"/>
                        <a:t>RAINFOL-04: NCT07225270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9750554"/>
                  </a:ext>
                </a:extLst>
              </a:tr>
              <a:tr h="738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Torvutatug samrotecan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(AZD5335)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FONTANA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(NCT05797168)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i="0" kern="1200" dirty="0">
                          <a:solidFill>
                            <a:schemeClr val="dk1"/>
                          </a:solidFill>
                          <a:effectLst/>
                          <a:latin typeface="+mn-lt"/>
                          <a:ea typeface="+mn-ea"/>
                          <a:cs typeface="+mn-cs"/>
                        </a:rPr>
                        <a:t>Phase I/IIa, platinum-resistant OC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u="none" kern="1200" dirty="0">
                          <a:solidFill>
                            <a:schemeClr val="tx1"/>
                          </a:solidFill>
                          <a:effectLst/>
                          <a:latin typeface="+mn-lt"/>
                          <a:ea typeface="+mn-ea"/>
                          <a:cs typeface="+mn-cs"/>
                        </a:rPr>
                        <a:t>ORR </a:t>
                      </a:r>
                      <a:r>
                        <a:rPr lang="en-US" sz="1600" b="0" kern="1200" dirty="0">
                          <a:solidFill>
                            <a:schemeClr val="dk1"/>
                          </a:solidFill>
                          <a:effectLst/>
                          <a:latin typeface="+mn-lt"/>
                          <a:ea typeface="+mn-ea"/>
                          <a:cs typeface="+mn-cs"/>
                        </a:rPr>
                        <a:t>60.7% FRα high (≥75%) </a:t>
                      </a:r>
                      <a:br>
                        <a:rPr lang="en-US" sz="1600" b="0" kern="1200" dirty="0">
                          <a:solidFill>
                            <a:schemeClr val="dk1"/>
                          </a:solidFill>
                          <a:effectLst/>
                          <a:latin typeface="+mn-lt"/>
                          <a:ea typeface="+mn-ea"/>
                          <a:cs typeface="+mn-cs"/>
                        </a:rPr>
                      </a:br>
                      <a:r>
                        <a:rPr lang="en-US" sz="1600" b="0" kern="1200" dirty="0">
                          <a:solidFill>
                            <a:schemeClr val="dk1"/>
                          </a:solidFill>
                          <a:effectLst/>
                          <a:latin typeface="+mn-lt"/>
                          <a:ea typeface="+mn-ea"/>
                          <a:cs typeface="+mn-cs"/>
                        </a:rPr>
                        <a:t>ORR 47.5% FRα low (≥25%)</a:t>
                      </a:r>
                      <a:endParaRPr lang="en-US"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dirty="0"/>
                        <a:t>Platinum resistant</a:t>
                      </a:r>
                      <a:br>
                        <a:rPr lang="en-US" sz="1600" b="0" dirty="0"/>
                      </a:br>
                      <a:r>
                        <a:rPr lang="en-US" sz="1600" b="0" i="0" kern="1200" dirty="0">
                          <a:solidFill>
                            <a:schemeClr val="dk1"/>
                          </a:solidFill>
                          <a:effectLst/>
                          <a:latin typeface="+mn-lt"/>
                          <a:ea typeface="+mn-ea"/>
                          <a:cs typeface="+mn-cs"/>
                        </a:rPr>
                        <a:t>TREVI-OC-01: NCT07218809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2737193836"/>
                  </a:ext>
                </a:extLst>
              </a:tr>
              <a:tr h="11199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Sofetabart mipitecan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(LY4170156)</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NCT06400472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Phase Ia/b; recurrent platinum-resistant high-grade serous OC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dirty="0"/>
                        <a:t>40% </a:t>
                      </a:r>
                      <a:r>
                        <a:rPr lang="en-US" sz="1600" b="0" kern="1200" dirty="0">
                          <a:solidFill>
                            <a:schemeClr val="dk1"/>
                          </a:solidFill>
                          <a:effectLst/>
                          <a:latin typeface="+mn-lt"/>
                          <a:ea typeface="+mn-ea"/>
                          <a:cs typeface="+mn-cs"/>
                        </a:rPr>
                        <a:t>FRα </a:t>
                      </a:r>
                      <a:r>
                        <a:rPr lang="en-US" sz="1600" b="0" dirty="0"/>
                        <a:t>0%-24%</a:t>
                      </a:r>
                    </a:p>
                    <a:p>
                      <a:r>
                        <a:rPr lang="en-US" sz="1600" b="0" dirty="0"/>
                        <a:t>50% </a:t>
                      </a:r>
                      <a:r>
                        <a:rPr lang="en-US" sz="1600" b="0" kern="1200" dirty="0">
                          <a:solidFill>
                            <a:schemeClr val="dk1"/>
                          </a:solidFill>
                          <a:effectLst/>
                          <a:latin typeface="+mn-lt"/>
                          <a:ea typeface="+mn-ea"/>
                          <a:cs typeface="+mn-cs"/>
                        </a:rPr>
                        <a:t>FRα 25%-49% and </a:t>
                      </a:r>
                      <a:br>
                        <a:rPr lang="en-US" sz="1600" b="0" kern="1200" dirty="0">
                          <a:solidFill>
                            <a:schemeClr val="dk1"/>
                          </a:solidFill>
                          <a:effectLst/>
                          <a:latin typeface="+mn-lt"/>
                          <a:ea typeface="+mn-ea"/>
                          <a:cs typeface="+mn-cs"/>
                        </a:rPr>
                      </a:br>
                      <a:r>
                        <a:rPr lang="en-US" sz="1600" b="0" kern="1200" dirty="0">
                          <a:solidFill>
                            <a:schemeClr val="dk1"/>
                          </a:solidFill>
                          <a:effectLst/>
                          <a:latin typeface="+mn-lt"/>
                          <a:ea typeface="+mn-ea"/>
                          <a:cs typeface="+mn-cs"/>
                        </a:rPr>
                        <a:t>50%-74%</a:t>
                      </a:r>
                      <a:br>
                        <a:rPr lang="en-US" sz="1600" b="0" kern="1200" dirty="0">
                          <a:solidFill>
                            <a:schemeClr val="dk1"/>
                          </a:solidFill>
                          <a:effectLst/>
                          <a:latin typeface="+mn-lt"/>
                          <a:ea typeface="+mn-ea"/>
                          <a:cs typeface="+mn-cs"/>
                        </a:rPr>
                      </a:br>
                      <a:r>
                        <a:rPr lang="en-US" sz="1600" b="0" kern="1200" dirty="0">
                          <a:solidFill>
                            <a:schemeClr val="dk1"/>
                          </a:solidFill>
                          <a:effectLst/>
                          <a:latin typeface="+mn-lt"/>
                          <a:ea typeface="+mn-ea"/>
                          <a:cs typeface="+mn-cs"/>
                        </a:rPr>
                        <a:t>54% FRα ≥75%</a:t>
                      </a:r>
                      <a:endParaRPr lang="en-US" sz="16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Platinum resistant and </a:t>
                      </a:r>
                      <a:br>
                        <a:rPr lang="en-US" sz="1600" b="0" i="0" kern="1200" dirty="0">
                          <a:solidFill>
                            <a:schemeClr val="dk1"/>
                          </a:solidFill>
                          <a:effectLst/>
                          <a:latin typeface="+mn-lt"/>
                          <a:ea typeface="+mn-ea"/>
                          <a:cs typeface="+mn-cs"/>
                        </a:rPr>
                      </a:br>
                      <a:r>
                        <a:rPr lang="en-US" sz="1600" b="0" i="0" kern="1200" dirty="0">
                          <a:solidFill>
                            <a:schemeClr val="dk1"/>
                          </a:solidFill>
                          <a:effectLst/>
                          <a:latin typeface="+mn-lt"/>
                          <a:ea typeface="+mn-ea"/>
                          <a:cs typeface="+mn-cs"/>
                        </a:rPr>
                        <a:t>Platinum sensitive (PD on </a:t>
                      </a:r>
                      <a:r>
                        <a:rPr lang="en-US" sz="1600" b="0" i="0" kern="1200" dirty="0" err="1">
                          <a:solidFill>
                            <a:schemeClr val="dk1"/>
                          </a:solidFill>
                          <a:effectLst/>
                          <a:latin typeface="+mn-lt"/>
                          <a:ea typeface="+mn-ea"/>
                          <a:cs typeface="+mn-cs"/>
                        </a:rPr>
                        <a:t>PARPi</a:t>
                      </a:r>
                      <a:r>
                        <a:rPr lang="en-US" sz="1600" b="0" i="0" kern="1200" dirty="0">
                          <a:solidFill>
                            <a:schemeClr val="dk1"/>
                          </a:solidFill>
                          <a:effectLst/>
                          <a:latin typeface="+mn-lt"/>
                          <a:ea typeface="+mn-ea"/>
                          <a:cs typeface="+mn-cs"/>
                        </a:rPr>
                        <a:t> ≤6 months and PARP naïve)</a:t>
                      </a:r>
                      <a:br>
                        <a:rPr lang="en-US" sz="1600" b="0" i="0" kern="1200" dirty="0">
                          <a:solidFill>
                            <a:schemeClr val="dk1"/>
                          </a:solidFill>
                          <a:effectLst/>
                          <a:latin typeface="+mn-lt"/>
                          <a:ea typeface="+mn-ea"/>
                          <a:cs typeface="+mn-cs"/>
                        </a:rPr>
                      </a:br>
                      <a:r>
                        <a:rPr lang="en-US" sz="1600" b="0" i="0" kern="1200" dirty="0">
                          <a:solidFill>
                            <a:schemeClr val="dk1"/>
                          </a:solidFill>
                          <a:effectLst/>
                          <a:latin typeface="+mn-lt"/>
                          <a:ea typeface="+mn-ea"/>
                          <a:cs typeface="+mn-cs"/>
                        </a:rPr>
                        <a:t>FRAmework-01: NCT07213804</a:t>
                      </a:r>
                      <a:endParaRPr lang="en-US" sz="1600" b="1" i="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2150230"/>
                  </a:ext>
                </a:extLst>
              </a:tr>
            </a:tbl>
          </a:graphicData>
        </a:graphic>
      </p:graphicFrame>
      <p:sp>
        <p:nvSpPr>
          <p:cNvPr id="3" name="TextBox 2">
            <a:extLst>
              <a:ext uri="{FF2B5EF4-FFF2-40B4-BE49-F238E27FC236}">
                <a16:creationId xmlns:a16="http://schemas.microsoft.com/office/drawing/2014/main" id="{C33A8154-8350-3558-9334-E045B697DF07}"/>
              </a:ext>
            </a:extLst>
          </p:cNvPr>
          <p:cNvSpPr txBox="1"/>
          <p:nvPr/>
        </p:nvSpPr>
        <p:spPr>
          <a:xfrm>
            <a:off x="138929" y="6469404"/>
            <a:ext cx="1091715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Lee EK et al. SGO 2025;Abstract 809034.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Oaknin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 et al. ESMO 2025;Abstract 1065MO.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Pothuri</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B et al.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Gynecol</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 Oncol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2026;208:S34-5. </a:t>
            </a:r>
          </a:p>
        </p:txBody>
      </p:sp>
      <p:sp>
        <p:nvSpPr>
          <p:cNvPr id="6" name="TextBox 5">
            <a:extLst>
              <a:ext uri="{FF2B5EF4-FFF2-40B4-BE49-F238E27FC236}">
                <a16:creationId xmlns:a16="http://schemas.microsoft.com/office/drawing/2014/main" id="{796FAB02-5AFF-040B-2418-56121D93387C}"/>
              </a:ext>
            </a:extLst>
          </p:cNvPr>
          <p:cNvSpPr txBox="1"/>
          <p:nvPr/>
        </p:nvSpPr>
        <p:spPr>
          <a:xfrm>
            <a:off x="563472" y="5846331"/>
            <a:ext cx="345581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cORR</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 confirmed objective response rate</a:t>
            </a:r>
          </a:p>
        </p:txBody>
      </p:sp>
    </p:spTree>
    <p:extLst>
      <p:ext uri="{BB962C8B-B14F-4D97-AF65-F5344CB8AC3E}">
        <p14:creationId xmlns:p14="http://schemas.microsoft.com/office/powerpoint/2010/main" val="16631459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2619-E017-9154-EB16-425A96BCB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F4C7A-9B92-AA89-7BFC-25AD2C748D1E}"/>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2C9B1ECF-3A46-9E2E-44F4-F313C0ACDBF7}"/>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 62-year-old woman develops platinum-resistant high-grade serous ovarian cancer (germline BRCA2-positive, PD-L1-negative) after prior platinum, bevacizumab and PARP inhibitor therapy. Her tumor demonstrates high folate receptor-alpha expression. She has mild baseline dry eyes but no significant neuropathy. </a:t>
            </a:r>
          </a:p>
          <a:p>
            <a:pPr marL="98425" indent="0">
              <a:lnSpc>
                <a:spcPct val="100000"/>
              </a:lnSpc>
              <a:spcBef>
                <a:spcPts val="264"/>
              </a:spcBef>
              <a:buNone/>
            </a:pPr>
            <a:r>
              <a:rPr lang="en-US" sz="2400" dirty="0">
                <a:solidFill>
                  <a:srgbClr val="171AA2"/>
                </a:solidFill>
              </a:rPr>
              <a:t>                                                                                                         Sunil Babu, MD 		</a:t>
            </a:r>
          </a:p>
          <a:p>
            <a:pPr marL="98425" indent="0">
              <a:lnSpc>
                <a:spcPct val="100000"/>
              </a:lnSpc>
              <a:buNone/>
            </a:pPr>
            <a:r>
              <a:rPr lang="en-US" sz="2400" dirty="0">
                <a:solidFill>
                  <a:schemeClr val="tx1"/>
                </a:solidFill>
              </a:rPr>
              <a:t>What treatment would you most likely recommend for this patient? Where do you generally sequence mirvetuximab soravtansine for a patient with ovarian cancer and high FR</a:t>
            </a:r>
            <a:r>
              <a:rPr lang="el-GR" sz="2400" dirty="0">
                <a:solidFill>
                  <a:schemeClr val="tx1"/>
                </a:solidFill>
              </a:rPr>
              <a:t>α</a:t>
            </a:r>
            <a:r>
              <a:rPr lang="en-US" sz="2400" dirty="0">
                <a:solidFill>
                  <a:schemeClr val="tx1"/>
                </a:solidFill>
              </a:rPr>
              <a:t> expression? Would you use it as soon as the disease becomes platinum resistant?</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366230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5519B-9149-0565-8AA5-5EA9F13E7C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6B0D3-CC15-7349-177D-9129639825BB}"/>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 </a:t>
            </a:r>
          </a:p>
        </p:txBody>
      </p:sp>
      <p:sp>
        <p:nvSpPr>
          <p:cNvPr id="3" name="Content Placeholder 2">
            <a:extLst>
              <a:ext uri="{FF2B5EF4-FFF2-40B4-BE49-F238E27FC236}">
                <a16:creationId xmlns:a16="http://schemas.microsoft.com/office/drawing/2014/main" id="{60412FFC-4844-14B4-0808-2E8DC5794E7B}"/>
              </a:ext>
            </a:extLst>
          </p:cNvPr>
          <p:cNvSpPr>
            <a:spLocks noGrp="1"/>
          </p:cNvSpPr>
          <p:nvPr>
            <p:ph idx="1"/>
          </p:nvPr>
        </p:nvSpPr>
        <p:spPr>
          <a:xfrm>
            <a:off x="912288" y="1416053"/>
            <a:ext cx="10440296" cy="4799013"/>
          </a:xfrm>
        </p:spPr>
        <p:txBody>
          <a:bodyPr/>
          <a:lstStyle/>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r>
              <a:rPr lang="en-US" sz="2400" dirty="0">
                <a:solidFill>
                  <a:schemeClr val="tx1"/>
                </a:solidFill>
              </a:rPr>
              <a:t>Do you always use mirvetuximab soravtansine as monotherapy, or do you ever combine it with other agents (eg, bevacizumab)?</a:t>
            </a:r>
          </a:p>
          <a:p>
            <a:pPr marL="98425" indent="0">
              <a:lnSpc>
                <a:spcPct val="100000"/>
              </a:lnSpc>
              <a:spcBef>
                <a:spcPts val="0"/>
              </a:spcBef>
              <a:buNone/>
            </a:pPr>
            <a:r>
              <a:rPr lang="en-US" sz="2400" dirty="0">
                <a:solidFill>
                  <a:schemeClr val="tx1"/>
                </a:solidFill>
              </a:rPr>
              <a:t>What is your threshold for FR</a:t>
            </a:r>
            <a:r>
              <a:rPr lang="el-GR" sz="2400" dirty="0">
                <a:solidFill>
                  <a:schemeClr val="tx1"/>
                </a:solidFill>
              </a:rPr>
              <a:t>α </a:t>
            </a:r>
            <a:r>
              <a:rPr lang="en-US" sz="2400" dirty="0">
                <a:solidFill>
                  <a:schemeClr val="tx1"/>
                </a:solidFill>
              </a:rPr>
              <a:t>positivity for mirvetuximab soravtansine use? Are there any situations in which you would try it for a patient with low or no FR</a:t>
            </a:r>
            <a:r>
              <a:rPr lang="el-GR" sz="2400" dirty="0">
                <a:solidFill>
                  <a:schemeClr val="tx1"/>
                </a:solidFill>
              </a:rPr>
              <a:t>α </a:t>
            </a:r>
            <a:r>
              <a:rPr lang="en-US" sz="2400" dirty="0">
                <a:solidFill>
                  <a:schemeClr val="tx1"/>
                </a:solidFill>
              </a:rPr>
              <a:t>expression who has exhausted other treatments? What about for a patient with platinum-sensitive recurrent disease?</a:t>
            </a:r>
          </a:p>
          <a:p>
            <a:pPr marL="98425" indent="0">
              <a:lnSpc>
                <a:spcPct val="100000"/>
              </a:lnSpc>
              <a:spcBef>
                <a:spcPts val="0"/>
              </a:spcBef>
              <a:buNone/>
            </a:pPr>
            <a:r>
              <a:rPr lang="en-US" sz="2400" dirty="0">
                <a:solidFill>
                  <a:schemeClr val="tx1"/>
                </a:solidFill>
              </a:rPr>
              <a:t>In general, for a patient with FR</a:t>
            </a:r>
            <a:r>
              <a:rPr lang="el-GR" sz="2400" dirty="0">
                <a:solidFill>
                  <a:schemeClr val="tx1"/>
                </a:solidFill>
              </a:rPr>
              <a:t>α-</a:t>
            </a:r>
            <a:r>
              <a:rPr lang="en-US" sz="2400" dirty="0">
                <a:solidFill>
                  <a:schemeClr val="tx1"/>
                </a:solidFill>
              </a:rPr>
              <a:t>positive recurrent ovarian cancer with another actionable biomarker (eg, HER2 IHC 3+, PD-L1 positivity), how do you sequence mirvetuximab soravtansine relative to other targeted therapies? </a:t>
            </a:r>
            <a:r>
              <a:rPr lang="en-US" sz="2400" dirty="0">
                <a:solidFill>
                  <a:srgbClr val="171AA2"/>
                </a:solidFill>
              </a:rPr>
              <a:t>		</a:t>
            </a: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512017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1F754-21EB-CBFB-ECE7-87B4A531E7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2D9FE-C45F-36DE-B8CF-2B25CF805D9A}"/>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 </a:t>
            </a:r>
          </a:p>
        </p:txBody>
      </p:sp>
      <p:sp>
        <p:nvSpPr>
          <p:cNvPr id="3" name="Content Placeholder 2">
            <a:extLst>
              <a:ext uri="{FF2B5EF4-FFF2-40B4-BE49-F238E27FC236}">
                <a16:creationId xmlns:a16="http://schemas.microsoft.com/office/drawing/2014/main" id="{AF1E1D15-8442-1789-F3A1-B4FEA0366912}"/>
              </a:ext>
            </a:extLst>
          </p:cNvPr>
          <p:cNvSpPr>
            <a:spLocks noGrp="1"/>
          </p:cNvSpPr>
          <p:nvPr>
            <p:ph idx="1"/>
          </p:nvPr>
        </p:nvSpPr>
        <p:spPr>
          <a:xfrm>
            <a:off x="912288" y="1416053"/>
            <a:ext cx="10440296" cy="4799013"/>
          </a:xfrm>
        </p:spPr>
        <p:txBody>
          <a:bodyPr/>
          <a:lstStyle/>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r>
              <a:rPr lang="en-US" sz="2400" dirty="0">
                <a:solidFill>
                  <a:schemeClr val="tx1"/>
                </a:solidFill>
              </a:rPr>
              <a:t>How do you screen for ocular toxicities in patients receiving mirvetuximab soravtansine? How often do you recommend consultation with an ophthalmologist? </a:t>
            </a:r>
          </a:p>
          <a:p>
            <a:pPr marL="98425" indent="0">
              <a:lnSpc>
                <a:spcPct val="100000"/>
              </a:lnSpc>
              <a:spcBef>
                <a:spcPts val="0"/>
              </a:spcBef>
              <a:buNone/>
            </a:pPr>
            <a:r>
              <a:rPr lang="en-US" sz="2400" dirty="0">
                <a:solidFill>
                  <a:schemeClr val="tx1"/>
                </a:solidFill>
              </a:rPr>
              <a:t>What is your threshold for dose reducing or holding mirvetuximab soravtansine for ocular toxicities?</a:t>
            </a: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spcBef>
                <a:spcPts val="0"/>
              </a:spcBef>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8649646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3F395-216A-A541-8A8A-3E00178FB00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5015BF0-F4CC-C4E4-1E2F-CC1071212F8F}"/>
              </a:ext>
            </a:extLst>
          </p:cNvPr>
          <p:cNvSpPr/>
          <p:nvPr/>
        </p:nvSpPr>
        <p:spPr bwMode="auto">
          <a:xfrm>
            <a:off x="665018" y="1202679"/>
            <a:ext cx="10848109" cy="49150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F57289F-C2C6-EFD2-82F3-F29204E028B9}"/>
              </a:ext>
            </a:extLst>
          </p:cNvPr>
          <p:cNvSpPr>
            <a:spLocks noGrp="1"/>
          </p:cNvSpPr>
          <p:nvPr>
            <p:ph type="title"/>
          </p:nvPr>
        </p:nvSpPr>
        <p:spPr>
          <a:xfrm>
            <a:off x="912286" y="59679"/>
            <a:ext cx="10358967" cy="1143000"/>
          </a:xfrm>
        </p:spPr>
        <p:txBody>
          <a:bodyPr/>
          <a:lstStyle/>
          <a:p>
            <a:r>
              <a:rPr lang="en-US"/>
              <a:t>Relacorilant </a:t>
            </a:r>
            <a:r>
              <a:rPr lang="en-US" dirty="0"/>
              <a:t>Mechanism of Action</a:t>
            </a:r>
          </a:p>
        </p:txBody>
      </p:sp>
      <p:pic>
        <p:nvPicPr>
          <p:cNvPr id="5" name="Picture 4">
            <a:extLst>
              <a:ext uri="{FF2B5EF4-FFF2-40B4-BE49-F238E27FC236}">
                <a16:creationId xmlns:a16="http://schemas.microsoft.com/office/drawing/2014/main" id="{C3FFAE49-81D6-3AF0-CE47-49B5D2645A4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1313821"/>
            <a:ext cx="3919487" cy="4692808"/>
          </a:xfrm>
          <a:prstGeom prst="rect">
            <a:avLst/>
          </a:prstGeom>
        </p:spPr>
      </p:pic>
      <p:sp>
        <p:nvSpPr>
          <p:cNvPr id="13" name="TextBox 12">
            <a:extLst>
              <a:ext uri="{FF2B5EF4-FFF2-40B4-BE49-F238E27FC236}">
                <a16:creationId xmlns:a16="http://schemas.microsoft.com/office/drawing/2014/main" id="{562C3902-D80D-BE02-FE18-11EC91CC66E8}"/>
              </a:ext>
            </a:extLst>
          </p:cNvPr>
          <p:cNvSpPr txBox="1"/>
          <p:nvPr/>
        </p:nvSpPr>
        <p:spPr>
          <a:xfrm>
            <a:off x="5304943" y="2107769"/>
            <a:ext cx="6099462" cy="28931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b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Ovarian cancers express the glucocorticoid receptor (GR), and GR signaling has been associated with reduced sensitivity to chemotherapy.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Relacorilant is a selective GR antagonist/modulator that blocks cortisol-mediated GR signaling, increasing tumor sensitivity to chemotherapy-induced apoptosis.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3" name="TextBox 2">
            <a:extLst>
              <a:ext uri="{FF2B5EF4-FFF2-40B4-BE49-F238E27FC236}">
                <a16:creationId xmlns:a16="http://schemas.microsoft.com/office/drawing/2014/main" id="{49E5D61D-A153-A311-CAE7-9156B0B336A6}"/>
              </a:ext>
            </a:extLst>
          </p:cNvPr>
          <p:cNvSpPr txBox="1"/>
          <p:nvPr/>
        </p:nvSpPr>
        <p:spPr>
          <a:xfrm>
            <a:off x="0" y="6547684"/>
            <a:ext cx="7968208"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ASCO 2025;Abstract LBA5507. </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1866164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6AF44-C695-4B4F-0ABF-BD3770B9479C}"/>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AF0D226-83BE-F6D6-D426-DFABBF07315D}"/>
              </a:ext>
            </a:extLst>
          </p:cNvPr>
          <p:cNvSpPr/>
          <p:nvPr/>
        </p:nvSpPr>
        <p:spPr bwMode="auto">
          <a:xfrm>
            <a:off x="665018" y="1494705"/>
            <a:ext cx="10848109" cy="446892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7FF9BD03-2EBD-75F8-DB57-7BBD4B052E34}"/>
              </a:ext>
            </a:extLst>
          </p:cNvPr>
          <p:cNvSpPr>
            <a:spLocks noGrp="1"/>
          </p:cNvSpPr>
          <p:nvPr>
            <p:ph type="title"/>
          </p:nvPr>
        </p:nvSpPr>
        <p:spPr/>
        <p:txBody>
          <a:bodyPr/>
          <a:lstStyle/>
          <a:p>
            <a:pPr algn="l"/>
            <a:r>
              <a:rPr lang="en-US" dirty="0"/>
              <a:t>ROSELLA Trial: Relacorilant and </a:t>
            </a:r>
            <a:r>
              <a:rPr lang="en-US" i="1" dirty="0"/>
              <a:t>Nab</a:t>
            </a:r>
            <a:r>
              <a:rPr lang="en-US" dirty="0"/>
              <a:t> Paclitaxel for Patients with Platinum-Resistant Ovarian Cancer </a:t>
            </a:r>
          </a:p>
        </p:txBody>
      </p:sp>
      <p:pic>
        <p:nvPicPr>
          <p:cNvPr id="9" name="Picture 8">
            <a:extLst>
              <a:ext uri="{FF2B5EF4-FFF2-40B4-BE49-F238E27FC236}">
                <a16:creationId xmlns:a16="http://schemas.microsoft.com/office/drawing/2014/main" id="{CD7069B6-3F78-2D25-A764-2D033E1A0B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912286" y="1619330"/>
            <a:ext cx="10513856" cy="4273236"/>
          </a:xfrm>
          <a:prstGeom prst="rect">
            <a:avLst/>
          </a:prstGeom>
        </p:spPr>
      </p:pic>
      <p:sp>
        <p:nvSpPr>
          <p:cNvPr id="10" name="TextBox 9">
            <a:extLst>
              <a:ext uri="{FF2B5EF4-FFF2-40B4-BE49-F238E27FC236}">
                <a16:creationId xmlns:a16="http://schemas.microsoft.com/office/drawing/2014/main" id="{FF8BAEEA-C06A-CE75-C1D5-A260CD94B399}"/>
              </a:ext>
            </a:extLst>
          </p:cNvPr>
          <p:cNvSpPr txBox="1"/>
          <p:nvPr/>
        </p:nvSpPr>
        <p:spPr>
          <a:xfrm>
            <a:off x="0" y="6547684"/>
            <a:ext cx="7968208"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ASCO 2025;Abstract LBA5507. </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20013497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2D7A4-BE14-52D6-7BB0-C498426118D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8AFBC4C-A608-151B-1FCE-FE0DC1C71BDE}"/>
              </a:ext>
            </a:extLst>
          </p:cNvPr>
          <p:cNvSpPr/>
          <p:nvPr/>
        </p:nvSpPr>
        <p:spPr bwMode="auto">
          <a:xfrm>
            <a:off x="665018" y="1164771"/>
            <a:ext cx="10848109" cy="47988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31F5694E-617A-0A90-B59E-2E14154C7F93}"/>
              </a:ext>
            </a:extLst>
          </p:cNvPr>
          <p:cNvSpPr>
            <a:spLocks noGrp="1"/>
          </p:cNvSpPr>
          <p:nvPr>
            <p:ph type="title"/>
          </p:nvPr>
        </p:nvSpPr>
        <p:spPr>
          <a:xfrm>
            <a:off x="912286" y="227013"/>
            <a:ext cx="10743560" cy="1143000"/>
          </a:xfrm>
        </p:spPr>
        <p:txBody>
          <a:bodyPr/>
          <a:lstStyle/>
          <a:p>
            <a:r>
              <a:rPr lang="en-US" sz="2800" dirty="0">
                <a:solidFill>
                  <a:srgbClr val="0432FF"/>
                </a:solidFill>
              </a:rPr>
              <a:t>ROSELLA: PFS at the Primary Analysis</a:t>
            </a:r>
            <a:endParaRPr lang="en-US" dirty="0"/>
          </a:p>
        </p:txBody>
      </p:sp>
      <p:sp>
        <p:nvSpPr>
          <p:cNvPr id="5" name="TextBox 4">
            <a:extLst>
              <a:ext uri="{FF2B5EF4-FFF2-40B4-BE49-F238E27FC236}">
                <a16:creationId xmlns:a16="http://schemas.microsoft.com/office/drawing/2014/main" id="{576188D3-5B34-DC3E-9A35-2090552634BB}"/>
              </a:ext>
            </a:extLst>
          </p:cNvPr>
          <p:cNvSpPr txBox="1"/>
          <p:nvPr/>
        </p:nvSpPr>
        <p:spPr>
          <a:xfrm>
            <a:off x="0" y="6451874"/>
            <a:ext cx="8980714"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ASCO 2025;Abstract LBA5507.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2025;405(10496):2205-16. </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14" name="Rectangle 13">
            <a:extLst>
              <a:ext uri="{FF2B5EF4-FFF2-40B4-BE49-F238E27FC236}">
                <a16:creationId xmlns:a16="http://schemas.microsoft.com/office/drawing/2014/main" id="{DB89CEB2-E95D-5705-014C-4B4D0EB38625}"/>
              </a:ext>
            </a:extLst>
          </p:cNvPr>
          <p:cNvSpPr/>
          <p:nvPr/>
        </p:nvSpPr>
        <p:spPr bwMode="auto">
          <a:xfrm>
            <a:off x="6367192" y="2181420"/>
            <a:ext cx="647881" cy="26440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17" name="Picture 16">
            <a:extLst>
              <a:ext uri="{FF2B5EF4-FFF2-40B4-BE49-F238E27FC236}">
                <a16:creationId xmlns:a16="http://schemas.microsoft.com/office/drawing/2014/main" id="{2C860535-ABC0-F545-BE54-2348E9C50C3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905128" y="1301172"/>
            <a:ext cx="10263615" cy="4544457"/>
          </a:xfrm>
          <a:prstGeom prst="rect">
            <a:avLst/>
          </a:prstGeom>
        </p:spPr>
      </p:pic>
    </p:spTree>
    <p:extLst>
      <p:ext uri="{BB962C8B-B14F-4D97-AF65-F5344CB8AC3E}">
        <p14:creationId xmlns:p14="http://schemas.microsoft.com/office/powerpoint/2010/main" val="18044717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C9A88-AB65-F00A-B6E8-7EBC9E950758}"/>
              </a:ext>
            </a:extLst>
          </p:cNvPr>
          <p:cNvSpPr>
            <a:spLocks noGrp="1"/>
          </p:cNvSpPr>
          <p:nvPr>
            <p:ph type="title"/>
          </p:nvPr>
        </p:nvSpPr>
        <p:spPr/>
        <p:txBody>
          <a:bodyPr/>
          <a:lstStyle/>
          <a:p>
            <a:r>
              <a:rPr lang="en-US" sz="3600" dirty="0"/>
              <a:t>Snapshot of AON Practice</a:t>
            </a:r>
            <a:br>
              <a:rPr lang="en-US" sz="3600" dirty="0"/>
            </a:br>
            <a:r>
              <a:rPr lang="en-US" dirty="0">
                <a:solidFill>
                  <a:schemeClr val="tx2">
                    <a:lumMod val="20000"/>
                    <a:lumOff val="80000"/>
                  </a:schemeClr>
                </a:solidFill>
              </a:rPr>
              <a:t>CLL — Other Treatments</a:t>
            </a:r>
            <a:endParaRPr lang="en-US" dirty="0"/>
          </a:p>
        </p:txBody>
      </p:sp>
      <p:graphicFrame>
        <p:nvGraphicFramePr>
          <p:cNvPr id="6" name="Content Placeholder 3">
            <a:extLst>
              <a:ext uri="{FF2B5EF4-FFF2-40B4-BE49-F238E27FC236}">
                <a16:creationId xmlns:a16="http://schemas.microsoft.com/office/drawing/2014/main" id="{8B6F07FD-8EBC-2F6E-B3FD-E316094497BC}"/>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261066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48275-772D-A0AD-C995-040338D990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CDCD90-38DD-0F87-645C-C3DB53BE3C10}"/>
              </a:ext>
            </a:extLst>
          </p:cNvPr>
          <p:cNvSpPr/>
          <p:nvPr/>
        </p:nvSpPr>
        <p:spPr bwMode="auto">
          <a:xfrm>
            <a:off x="665018" y="1215737"/>
            <a:ext cx="10848109" cy="47478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3965F407-F34C-4401-7C04-748B113D9EFF}"/>
              </a:ext>
            </a:extLst>
          </p:cNvPr>
          <p:cNvSpPr>
            <a:spLocks noGrp="1"/>
          </p:cNvSpPr>
          <p:nvPr>
            <p:ph type="title"/>
          </p:nvPr>
        </p:nvSpPr>
        <p:spPr>
          <a:xfrm>
            <a:off x="912286" y="227013"/>
            <a:ext cx="10743560" cy="1143000"/>
          </a:xfrm>
        </p:spPr>
        <p:txBody>
          <a:bodyPr/>
          <a:lstStyle/>
          <a:p>
            <a:r>
              <a:rPr lang="en-US" sz="2800" dirty="0">
                <a:solidFill>
                  <a:srgbClr val="0432FF"/>
                </a:solidFill>
              </a:rPr>
              <a:t>ROSELLA: OS at the Final Analysis</a:t>
            </a:r>
            <a:endParaRPr lang="en-US" dirty="0"/>
          </a:p>
        </p:txBody>
      </p:sp>
      <p:sp>
        <p:nvSpPr>
          <p:cNvPr id="5" name="TextBox 4">
            <a:extLst>
              <a:ext uri="{FF2B5EF4-FFF2-40B4-BE49-F238E27FC236}">
                <a16:creationId xmlns:a16="http://schemas.microsoft.com/office/drawing/2014/main" id="{AF688880-67DE-E0D0-80FB-F7CC72981DB0}"/>
              </a:ext>
            </a:extLst>
          </p:cNvPr>
          <p:cNvSpPr txBox="1"/>
          <p:nvPr/>
        </p:nvSpPr>
        <p:spPr>
          <a:xfrm>
            <a:off x="114311" y="6469404"/>
            <a:ext cx="9764486"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Gynecol</a:t>
            </a:r>
            <a:r>
              <a:rPr kumimoji="0" lang="en-US" sz="1500" b="0" i="1"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2026;208(Suppl):451. Lorusso D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2026;407(10538):1513-24. </a:t>
            </a:r>
          </a:p>
        </p:txBody>
      </p:sp>
      <p:sp>
        <p:nvSpPr>
          <p:cNvPr id="14" name="Rectangle 13">
            <a:extLst>
              <a:ext uri="{FF2B5EF4-FFF2-40B4-BE49-F238E27FC236}">
                <a16:creationId xmlns:a16="http://schemas.microsoft.com/office/drawing/2014/main" id="{FFDA2993-C6BE-B077-935E-9AEE17C37CB8}"/>
              </a:ext>
            </a:extLst>
          </p:cNvPr>
          <p:cNvSpPr/>
          <p:nvPr/>
        </p:nvSpPr>
        <p:spPr bwMode="auto">
          <a:xfrm>
            <a:off x="6367192" y="2181420"/>
            <a:ext cx="647881" cy="26440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10" name="Picture 9">
            <a:extLst>
              <a:ext uri="{FF2B5EF4-FFF2-40B4-BE49-F238E27FC236}">
                <a16:creationId xmlns:a16="http://schemas.microsoft.com/office/drawing/2014/main" id="{C7822A77-6CEA-922E-2191-3440062B29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887229" y="1336267"/>
            <a:ext cx="10036350" cy="4465577"/>
          </a:xfrm>
          <a:prstGeom prst="rect">
            <a:avLst/>
          </a:prstGeom>
        </p:spPr>
      </p:pic>
    </p:spTree>
    <p:extLst>
      <p:ext uri="{BB962C8B-B14F-4D97-AF65-F5344CB8AC3E}">
        <p14:creationId xmlns:p14="http://schemas.microsoft.com/office/powerpoint/2010/main" val="40779365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6AE08-C621-97F4-0B13-273019A52E1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CC105A4-D6C9-C551-647C-E9833B5E8A3B}"/>
              </a:ext>
            </a:extLst>
          </p:cNvPr>
          <p:cNvSpPr/>
          <p:nvPr/>
        </p:nvSpPr>
        <p:spPr bwMode="auto">
          <a:xfrm>
            <a:off x="261258" y="1494705"/>
            <a:ext cx="11527972" cy="446892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E604DA0-B120-06DE-ABC9-0CE262633DA1}"/>
              </a:ext>
            </a:extLst>
          </p:cNvPr>
          <p:cNvSpPr>
            <a:spLocks noGrp="1"/>
          </p:cNvSpPr>
          <p:nvPr>
            <p:ph type="title"/>
          </p:nvPr>
        </p:nvSpPr>
        <p:spPr/>
        <p:txBody>
          <a:bodyPr/>
          <a:lstStyle/>
          <a:p>
            <a:r>
              <a:rPr lang="en-US" dirty="0"/>
              <a:t>ROSELLA: OS Subgroup Analyses </a:t>
            </a:r>
          </a:p>
        </p:txBody>
      </p:sp>
      <p:sp>
        <p:nvSpPr>
          <p:cNvPr id="3" name="TextBox 2">
            <a:extLst>
              <a:ext uri="{FF2B5EF4-FFF2-40B4-BE49-F238E27FC236}">
                <a16:creationId xmlns:a16="http://schemas.microsoft.com/office/drawing/2014/main" id="{8378C547-9100-DE95-1A60-EFE6D2134FB0}"/>
              </a:ext>
            </a:extLst>
          </p:cNvPr>
          <p:cNvSpPr txBox="1"/>
          <p:nvPr/>
        </p:nvSpPr>
        <p:spPr>
          <a:xfrm>
            <a:off x="87085" y="6469404"/>
            <a:ext cx="1152797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ESMO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Gynaecological</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Cancers Congress 2026;Abstract 152P. Gilbert L et al. ASCO 2026;Abstract 5503.</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pic>
        <p:nvPicPr>
          <p:cNvPr id="5" name="Picture 4">
            <a:extLst>
              <a:ext uri="{FF2B5EF4-FFF2-40B4-BE49-F238E27FC236}">
                <a16:creationId xmlns:a16="http://schemas.microsoft.com/office/drawing/2014/main" id="{BE7B4313-5055-7FB0-441C-E0EE2EBA8E2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82565" y="2402896"/>
            <a:ext cx="4676440" cy="2713316"/>
          </a:xfrm>
          <a:prstGeom prst="rect">
            <a:avLst/>
          </a:prstGeom>
        </p:spPr>
      </p:pic>
      <p:pic>
        <p:nvPicPr>
          <p:cNvPr id="7" name="Picture 6">
            <a:extLst>
              <a:ext uri="{FF2B5EF4-FFF2-40B4-BE49-F238E27FC236}">
                <a16:creationId xmlns:a16="http://schemas.microsoft.com/office/drawing/2014/main" id="{8F43BC5D-38D8-CB9D-46BA-DCA42E6BB5F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7216" y="2402896"/>
            <a:ext cx="6513803" cy="2605521"/>
          </a:xfrm>
          <a:prstGeom prst="rect">
            <a:avLst/>
          </a:prstGeom>
        </p:spPr>
      </p:pic>
      <p:sp>
        <p:nvSpPr>
          <p:cNvPr id="9" name="TextBox 8">
            <a:extLst>
              <a:ext uri="{FF2B5EF4-FFF2-40B4-BE49-F238E27FC236}">
                <a16:creationId xmlns:a16="http://schemas.microsoft.com/office/drawing/2014/main" id="{51862EDC-29F9-33BD-8E4F-36ABAD508946}"/>
              </a:ext>
            </a:extLst>
          </p:cNvPr>
          <p:cNvSpPr txBox="1"/>
          <p:nvPr/>
        </p:nvSpPr>
        <p:spPr>
          <a:xfrm>
            <a:off x="1471242" y="2033564"/>
            <a:ext cx="298742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 in patients aged ≥65 years</a:t>
            </a:r>
          </a:p>
        </p:txBody>
      </p:sp>
      <p:sp>
        <p:nvSpPr>
          <p:cNvPr id="10" name="TextBox 9">
            <a:extLst>
              <a:ext uri="{FF2B5EF4-FFF2-40B4-BE49-F238E27FC236}">
                <a16:creationId xmlns:a16="http://schemas.microsoft.com/office/drawing/2014/main" id="{6A995F11-70DB-0713-8D91-7D5BE4B5CCD3}"/>
              </a:ext>
            </a:extLst>
          </p:cNvPr>
          <p:cNvSpPr txBox="1"/>
          <p:nvPr/>
        </p:nvSpPr>
        <p:spPr>
          <a:xfrm>
            <a:off x="6857526" y="2033564"/>
            <a:ext cx="21131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 prior taxane use</a:t>
            </a:r>
          </a:p>
        </p:txBody>
      </p:sp>
    </p:spTree>
    <p:extLst>
      <p:ext uri="{BB962C8B-B14F-4D97-AF65-F5344CB8AC3E}">
        <p14:creationId xmlns:p14="http://schemas.microsoft.com/office/powerpoint/2010/main" val="27644295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B7C80-F450-DC4C-6BE0-4130CBE22B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F10E4-9F81-A9D1-48A9-CD4A832E0030}"/>
              </a:ext>
            </a:extLst>
          </p:cNvPr>
          <p:cNvSpPr>
            <a:spLocks noGrp="1"/>
          </p:cNvSpPr>
          <p:nvPr>
            <p:ph type="title"/>
          </p:nvPr>
        </p:nvSpPr>
        <p:spPr/>
        <p:txBody>
          <a:bodyPr/>
          <a:lstStyle/>
          <a:p>
            <a:r>
              <a:rPr lang="en-US" sz="3200" dirty="0">
                <a:solidFill>
                  <a:srgbClr val="0432FF"/>
                </a:solidFill>
              </a:rPr>
              <a:t>ROSELLA: Safety Summary</a:t>
            </a:r>
            <a:endParaRPr lang="en-US" dirty="0"/>
          </a:p>
        </p:txBody>
      </p:sp>
      <p:sp>
        <p:nvSpPr>
          <p:cNvPr id="4" name="Rectangle 3">
            <a:extLst>
              <a:ext uri="{FF2B5EF4-FFF2-40B4-BE49-F238E27FC236}">
                <a16:creationId xmlns:a16="http://schemas.microsoft.com/office/drawing/2014/main" id="{44E3A61D-7986-DAD8-755E-C097E5131A24}"/>
              </a:ext>
            </a:extLst>
          </p:cNvPr>
          <p:cNvSpPr/>
          <p:nvPr/>
        </p:nvSpPr>
        <p:spPr bwMode="auto">
          <a:xfrm>
            <a:off x="275954" y="1494705"/>
            <a:ext cx="11524160" cy="446892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1" name="TextBox 10">
            <a:extLst>
              <a:ext uri="{FF2B5EF4-FFF2-40B4-BE49-F238E27FC236}">
                <a16:creationId xmlns:a16="http://schemas.microsoft.com/office/drawing/2014/main" id="{048BFB63-4D2A-9E80-EC9F-BD92A8E71EC9}"/>
              </a:ext>
            </a:extLst>
          </p:cNvPr>
          <p:cNvSpPr txBox="1"/>
          <p:nvPr/>
        </p:nvSpPr>
        <p:spPr>
          <a:xfrm>
            <a:off x="0" y="6513064"/>
            <a:ext cx="9437914"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Gynecol</a:t>
            </a:r>
            <a:r>
              <a:rPr kumimoji="0" lang="en-US" sz="1500" b="0" i="1"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2026;208(Suppl):451. Lorusso D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2026;407(10538):1513-24. </a:t>
            </a:r>
          </a:p>
        </p:txBody>
      </p:sp>
      <p:pic>
        <p:nvPicPr>
          <p:cNvPr id="13" name="Picture 12">
            <a:extLst>
              <a:ext uri="{FF2B5EF4-FFF2-40B4-BE49-F238E27FC236}">
                <a16:creationId xmlns:a16="http://schemas.microsoft.com/office/drawing/2014/main" id="{B1AAC17C-4D31-5179-5FD4-E9E90A9D7EC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70485" y="1592958"/>
            <a:ext cx="11237174" cy="4370674"/>
          </a:xfrm>
          <a:prstGeom prst="rect">
            <a:avLst/>
          </a:prstGeom>
        </p:spPr>
      </p:pic>
    </p:spTree>
    <p:extLst>
      <p:ext uri="{BB962C8B-B14F-4D97-AF65-F5344CB8AC3E}">
        <p14:creationId xmlns:p14="http://schemas.microsoft.com/office/powerpoint/2010/main" val="38506698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655C0-CEE5-775C-B08F-3F7232355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65B2E-B4E8-1EE4-C67E-4D35E6975E8C}"/>
              </a:ext>
            </a:extLst>
          </p:cNvPr>
          <p:cNvSpPr>
            <a:spLocks noGrp="1"/>
          </p:cNvSpPr>
          <p:nvPr>
            <p:ph type="title"/>
          </p:nvPr>
        </p:nvSpPr>
        <p:spPr>
          <a:xfrm>
            <a:off x="912286" y="76989"/>
            <a:ext cx="10358967" cy="1143000"/>
          </a:xfrm>
        </p:spPr>
        <p:txBody>
          <a:bodyPr/>
          <a:lstStyle/>
          <a:p>
            <a:r>
              <a:rPr lang="en-US" sz="3200" dirty="0">
                <a:solidFill>
                  <a:srgbClr val="0432FF"/>
                </a:solidFill>
              </a:rPr>
              <a:t>ROSELLA: Common (&gt;20%) Adverse Events</a:t>
            </a:r>
            <a:endParaRPr lang="en-US" dirty="0"/>
          </a:p>
        </p:txBody>
      </p:sp>
      <p:sp>
        <p:nvSpPr>
          <p:cNvPr id="4" name="Rectangle 3">
            <a:extLst>
              <a:ext uri="{FF2B5EF4-FFF2-40B4-BE49-F238E27FC236}">
                <a16:creationId xmlns:a16="http://schemas.microsoft.com/office/drawing/2014/main" id="{07A277FC-05FB-0FE5-C19C-8EE2CDA25F8A}"/>
              </a:ext>
            </a:extLst>
          </p:cNvPr>
          <p:cNvSpPr/>
          <p:nvPr/>
        </p:nvSpPr>
        <p:spPr bwMode="auto">
          <a:xfrm>
            <a:off x="665018" y="1494705"/>
            <a:ext cx="10848109" cy="446892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5" name="Picture 4">
            <a:extLst>
              <a:ext uri="{FF2B5EF4-FFF2-40B4-BE49-F238E27FC236}">
                <a16:creationId xmlns:a16="http://schemas.microsoft.com/office/drawing/2014/main" id="{14A87195-38FD-319D-98FF-411108A88CC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t="1665"/>
          <a:stretch>
            <a:fillRect/>
          </a:stretch>
        </p:blipFill>
        <p:spPr>
          <a:xfrm>
            <a:off x="1143000" y="1697071"/>
            <a:ext cx="9875639" cy="4181215"/>
          </a:xfrm>
          <a:prstGeom prst="rect">
            <a:avLst/>
          </a:prstGeom>
        </p:spPr>
      </p:pic>
      <p:sp>
        <p:nvSpPr>
          <p:cNvPr id="3" name="TextBox 2">
            <a:extLst>
              <a:ext uri="{FF2B5EF4-FFF2-40B4-BE49-F238E27FC236}">
                <a16:creationId xmlns:a16="http://schemas.microsoft.com/office/drawing/2014/main" id="{1C22B614-A9AF-7EE1-3C68-8E657A0F8E96}"/>
              </a:ext>
            </a:extLst>
          </p:cNvPr>
          <p:cNvSpPr txBox="1"/>
          <p:nvPr/>
        </p:nvSpPr>
        <p:spPr>
          <a:xfrm>
            <a:off x="0" y="6513064"/>
            <a:ext cx="9437914"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Olawaiye</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AB et al.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Calibri" panose="020F0502020204030204" pitchFamily="34" charset="0"/>
              </a:rPr>
              <a:t>Gynecol</a:t>
            </a:r>
            <a:r>
              <a:rPr kumimoji="0" lang="en-US" sz="1500" b="0" i="1"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2026;208(Suppl):451. Lorusso D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2026;407(10538):1513-24. </a:t>
            </a:r>
          </a:p>
        </p:txBody>
      </p:sp>
    </p:spTree>
    <p:extLst>
      <p:ext uri="{BB962C8B-B14F-4D97-AF65-F5344CB8AC3E}">
        <p14:creationId xmlns:p14="http://schemas.microsoft.com/office/powerpoint/2010/main" val="2098352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1E497-0CB0-B7DB-55A0-C972F090B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D5841-82E7-3401-DF47-9B1FC9B32ABC}"/>
              </a:ext>
            </a:extLst>
          </p:cNvPr>
          <p:cNvSpPr>
            <a:spLocks noGrp="1"/>
          </p:cNvSpPr>
          <p:nvPr>
            <p:ph type="title"/>
          </p:nvPr>
        </p:nvSpPr>
        <p:spPr>
          <a:xfrm>
            <a:off x="912287" y="227013"/>
            <a:ext cx="10354428" cy="1143000"/>
          </a:xfrm>
        </p:spPr>
        <p:txBody>
          <a:bodyPr/>
          <a:lstStyle/>
          <a:p>
            <a:pPr algn="l"/>
            <a:r>
              <a:rPr lang="en-US" dirty="0"/>
              <a:t>BELLA: A Phase II Study of Relacorilant with </a:t>
            </a:r>
            <a:r>
              <a:rPr lang="en-US" i="1" dirty="0"/>
              <a:t>Nab</a:t>
            </a:r>
            <a:r>
              <a:rPr lang="en-US" dirty="0"/>
              <a:t> Paclitaxel with or without Bevacizumab for Patients with Gynecologic Cancer </a:t>
            </a:r>
          </a:p>
        </p:txBody>
      </p:sp>
      <p:pic>
        <p:nvPicPr>
          <p:cNvPr id="4" name="Picture 3">
            <a:extLst>
              <a:ext uri="{FF2B5EF4-FFF2-40B4-BE49-F238E27FC236}">
                <a16:creationId xmlns:a16="http://schemas.microsoft.com/office/drawing/2014/main" id="{31E1A8CE-4746-4A58-C8D7-DFFEC9DDC6C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t="4108" r="941"/>
          <a:stretch>
            <a:fillRect/>
          </a:stretch>
        </p:blipFill>
        <p:spPr>
          <a:xfrm>
            <a:off x="2083742" y="1663547"/>
            <a:ext cx="7699236" cy="4628505"/>
          </a:xfrm>
          <a:prstGeom prst="rect">
            <a:avLst/>
          </a:prstGeom>
        </p:spPr>
      </p:pic>
      <p:sp>
        <p:nvSpPr>
          <p:cNvPr id="5" name="TextBox 4">
            <a:extLst>
              <a:ext uri="{FF2B5EF4-FFF2-40B4-BE49-F238E27FC236}">
                <a16:creationId xmlns:a16="http://schemas.microsoft.com/office/drawing/2014/main" id="{AA25318B-4FF9-0A01-6C6A-3F91C2AB9CC8}"/>
              </a:ext>
            </a:extLst>
          </p:cNvPr>
          <p:cNvSpPr txBox="1"/>
          <p:nvPr/>
        </p:nvSpPr>
        <p:spPr>
          <a:xfrm>
            <a:off x="5070720" y="1336247"/>
            <a:ext cx="204209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a:ea typeface="MS PGothic" charset="0"/>
                <a:cs typeface="+mn-cs"/>
              </a:rPr>
              <a:t>Treatment phase cycles</a:t>
            </a:r>
          </a:p>
        </p:txBody>
      </p:sp>
      <p:sp>
        <p:nvSpPr>
          <p:cNvPr id="6" name="TextBox 5">
            <a:extLst>
              <a:ext uri="{FF2B5EF4-FFF2-40B4-BE49-F238E27FC236}">
                <a16:creationId xmlns:a16="http://schemas.microsoft.com/office/drawing/2014/main" id="{72ADE8D7-BB6A-6691-01F1-A2352A91F2DF}"/>
              </a:ext>
            </a:extLst>
          </p:cNvPr>
          <p:cNvSpPr txBox="1"/>
          <p:nvPr/>
        </p:nvSpPr>
        <p:spPr>
          <a:xfrm>
            <a:off x="0" y="6469404"/>
            <a:ext cx="7968208"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Lorusso D et al. SGO 2026;Abstract 267.</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37907818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F08D0C1-D81D-FE85-84E8-B9FA52E0FB5B}"/>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9" name="Rectangle 8">
            <a:extLst>
              <a:ext uri="{FF2B5EF4-FFF2-40B4-BE49-F238E27FC236}">
                <a16:creationId xmlns:a16="http://schemas.microsoft.com/office/drawing/2014/main" id="{76C903A9-1417-28AC-47C5-E4BC5DC0F3A2}"/>
              </a:ext>
            </a:extLst>
          </p:cNvPr>
          <p:cNvSpPr/>
          <p:nvPr/>
        </p:nvSpPr>
        <p:spPr bwMode="auto">
          <a:xfrm>
            <a:off x="628650" y="1370013"/>
            <a:ext cx="10877550"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96107780-9EF0-F152-3A3F-A16EC161D6AF}"/>
              </a:ext>
            </a:extLst>
          </p:cNvPr>
          <p:cNvSpPr>
            <a:spLocks noGrp="1"/>
          </p:cNvSpPr>
          <p:nvPr>
            <p:ph type="title"/>
          </p:nvPr>
        </p:nvSpPr>
        <p:spPr>
          <a:xfrm>
            <a:off x="916516" y="98015"/>
            <a:ext cx="10358967" cy="1143000"/>
          </a:xfrm>
        </p:spPr>
        <p:txBody>
          <a:bodyPr/>
          <a:lstStyle/>
          <a:p>
            <a:pPr algn="l"/>
            <a:r>
              <a:rPr lang="en-US" dirty="0"/>
              <a:t>KEYNOTE-B96 Trial: Pembrolizumab with Weekly Paclitaxel with or without Bevacizumab for Platinum-Resistant Recurrent OC</a:t>
            </a:r>
          </a:p>
        </p:txBody>
      </p:sp>
      <p:sp>
        <p:nvSpPr>
          <p:cNvPr id="5" name="TextBox 4">
            <a:extLst>
              <a:ext uri="{FF2B5EF4-FFF2-40B4-BE49-F238E27FC236}">
                <a16:creationId xmlns:a16="http://schemas.microsoft.com/office/drawing/2014/main" id="{B7E68915-4D3E-F0D9-D6E7-4FCEAC46F4E3}"/>
              </a:ext>
            </a:extLst>
          </p:cNvPr>
          <p:cNvSpPr txBox="1"/>
          <p:nvPr/>
        </p:nvSpPr>
        <p:spPr>
          <a:xfrm>
            <a:off x="601863" y="5754731"/>
            <a:ext cx="10209068"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8" b="0" i="0" u="none" strike="noStrike" kern="1200" cap="none" spc="0" normalizeH="0" baseline="0" noProof="0" dirty="0" err="1">
                <a:ln>
                  <a:noFill/>
                </a:ln>
                <a:solidFill>
                  <a:srgbClr val="000000"/>
                </a:solidFill>
                <a:effectLst/>
                <a:uLnTx/>
                <a:uFillTx/>
                <a:latin typeface="Arial" panose="020B0604020202020204" pitchFamily="34" charset="0"/>
                <a:ea typeface="MS PGothic" charset="0"/>
                <a:cs typeface="+mn-cs"/>
              </a:rPr>
              <a:t>a</a:t>
            </a:r>
            <a:r>
              <a:rPr kumimoji="0" lang="en-US" sz="750" b="0" i="0" u="none" strike="noStrike" kern="1200" cap="none" spc="0" normalizeH="0" baseline="0" noProof="0" dirty="0" err="1">
                <a:ln>
                  <a:noFill/>
                </a:ln>
                <a:solidFill>
                  <a:srgbClr val="000000"/>
                </a:solidFill>
                <a:effectLst/>
                <a:uLnTx/>
                <a:uFillTx/>
                <a:latin typeface="Arial" panose="020B0604020202020204" pitchFamily="34" charset="0"/>
                <a:ea typeface="MS PGothic" charset="0"/>
                <a:cs typeface="+mn-cs"/>
              </a:rPr>
              <a:t>Docetaxel</a:t>
            </a:r>
            <a:r>
              <a:rPr kumimoji="0" lang="en-US" sz="750" b="0" i="0" u="none" strike="noStrike" kern="1200" cap="none" spc="0" normalizeH="0" baseline="0" noProof="0" dirty="0">
                <a:ln>
                  <a:noFill/>
                </a:ln>
                <a:solidFill>
                  <a:srgbClr val="000000"/>
                </a:solidFill>
                <a:effectLst/>
                <a:uLnTx/>
                <a:uFillTx/>
                <a:latin typeface="Arial" panose="020B0604020202020204" pitchFamily="34" charset="0"/>
                <a:ea typeface="MS PGothic" charset="0"/>
                <a:cs typeface="+mn-cs"/>
              </a:rPr>
              <a:t> (75 mg/m</a:t>
            </a:r>
            <a:r>
              <a:rPr kumimoji="0" lang="en-US" sz="488" b="0" i="0" u="none" strike="noStrike" kern="1200" cap="none" spc="0" normalizeH="0" baseline="0" noProof="0" dirty="0">
                <a:ln>
                  <a:noFill/>
                </a:ln>
                <a:solidFill>
                  <a:srgbClr val="000000"/>
                </a:solidFill>
                <a:effectLst/>
                <a:uLnTx/>
                <a:uFillTx/>
                <a:latin typeface="Arial" panose="020B0604020202020204" pitchFamily="34" charset="0"/>
                <a:ea typeface="MS PGothic" charset="0"/>
                <a:cs typeface="+mn-cs"/>
              </a:rPr>
              <a:t>2 </a:t>
            </a:r>
            <a:r>
              <a:rPr kumimoji="0" lang="en-US" sz="750" b="0" i="0" u="none" strike="noStrike" kern="1200" cap="none" spc="0" normalizeH="0" baseline="0" noProof="0" dirty="0">
                <a:ln>
                  <a:noFill/>
                </a:ln>
                <a:solidFill>
                  <a:srgbClr val="000000"/>
                </a:solidFill>
                <a:effectLst/>
                <a:uLnTx/>
                <a:uFillTx/>
                <a:latin typeface="Arial" panose="020B0604020202020204" pitchFamily="34" charset="0"/>
                <a:ea typeface="MS PGothic" charset="0"/>
                <a:cs typeface="+mn-cs"/>
              </a:rPr>
              <a:t>Q3W) may be considered in participants with severe hypersensitivity reaction to paclitaxel or an adverse event requiring discontinuation of paclitaxel after consultation with the Sponsor. </a:t>
            </a:r>
            <a:r>
              <a:rPr kumimoji="0" lang="en-US" sz="488" b="0" i="0" u="none" strike="noStrike" kern="1200" cap="none" spc="0" normalizeH="0" baseline="0" noProof="0" dirty="0" err="1">
                <a:ln>
                  <a:noFill/>
                </a:ln>
                <a:solidFill>
                  <a:srgbClr val="000000"/>
                </a:solidFill>
                <a:effectLst/>
                <a:uLnTx/>
                <a:uFillTx/>
                <a:latin typeface="Arial" panose="020B0604020202020204" pitchFamily="34" charset="0"/>
                <a:ea typeface="MS PGothic" charset="0"/>
                <a:cs typeface="+mn-cs"/>
              </a:rPr>
              <a:t>b</a:t>
            </a:r>
            <a:r>
              <a:rPr kumimoji="0" lang="en-US" sz="750" b="0" i="0" u="none" strike="noStrike" kern="1200" cap="none" spc="0" normalizeH="0" baseline="0" noProof="0" dirty="0" err="1">
                <a:ln>
                  <a:noFill/>
                </a:ln>
                <a:solidFill>
                  <a:srgbClr val="000000"/>
                </a:solidFill>
                <a:effectLst/>
                <a:uLnTx/>
                <a:uFillTx/>
                <a:latin typeface="Arial" panose="020B0604020202020204" pitchFamily="34" charset="0"/>
                <a:ea typeface="MS PGothic" charset="0"/>
                <a:cs typeface="+mn-cs"/>
              </a:rPr>
              <a:t>The</a:t>
            </a:r>
            <a:r>
              <a:rPr kumimoji="0" lang="en-US" sz="750" b="0" i="0" u="none" strike="noStrike" kern="1200" cap="none" spc="0" normalizeH="0" baseline="0" noProof="0" dirty="0">
                <a:ln>
                  <a:noFill/>
                </a:ln>
                <a:solidFill>
                  <a:srgbClr val="000000"/>
                </a:solidFill>
                <a:effectLst/>
                <a:uLnTx/>
                <a:uFillTx/>
                <a:latin typeface="Arial" panose="020B0604020202020204" pitchFamily="34" charset="0"/>
                <a:ea typeface="MS PGothic" charset="0"/>
                <a:cs typeface="+mn-cs"/>
              </a:rPr>
              <a:t> combined positive score (CPS) was assessed at a central laboratory using PD-L1 IHC 22C3 </a:t>
            </a:r>
            <a:r>
              <a:rPr kumimoji="0" lang="en-US" sz="750" b="0" i="0" u="none" strike="noStrike" kern="1200" cap="none" spc="0" normalizeH="0" baseline="0" noProof="0" dirty="0" err="1">
                <a:ln>
                  <a:noFill/>
                </a:ln>
                <a:solidFill>
                  <a:srgbClr val="000000"/>
                </a:solidFill>
                <a:effectLst/>
                <a:uLnTx/>
                <a:uFillTx/>
                <a:latin typeface="Arial" panose="020B0604020202020204" pitchFamily="34" charset="0"/>
                <a:ea typeface="MS PGothic" charset="0"/>
                <a:cs typeface="+mn-cs"/>
              </a:rPr>
              <a:t>pharmDx</a:t>
            </a:r>
            <a:r>
              <a:rPr kumimoji="0" lang="en-US" sz="750" b="0" i="0" u="none" strike="noStrike" kern="1200" cap="none" spc="0" normalizeH="0" baseline="0" noProof="0" dirty="0">
                <a:ln>
                  <a:noFill/>
                </a:ln>
                <a:solidFill>
                  <a:srgbClr val="000000"/>
                </a:solidFill>
                <a:effectLst/>
                <a:uLnTx/>
                <a:uFillTx/>
                <a:latin typeface="Arial" panose="020B0604020202020204" pitchFamily="34" charset="0"/>
                <a:ea typeface="MS PGothic" charset="0"/>
                <a:cs typeface="+mn-cs"/>
              </a:rPr>
              <a:t> and defined as the number of PD-L1 CPS ≥1 cells (tumor cells, lymphocytes, macrophages) divided by the total number of tumor cells × 100. </a:t>
            </a:r>
          </a:p>
        </p:txBody>
      </p:sp>
      <p:pic>
        <p:nvPicPr>
          <p:cNvPr id="7" name="Picture 6">
            <a:extLst>
              <a:ext uri="{FF2B5EF4-FFF2-40B4-BE49-F238E27FC236}">
                <a16:creationId xmlns:a16="http://schemas.microsoft.com/office/drawing/2014/main" id="{BD84945C-AC78-35D4-E973-E86C05C432EE}"/>
              </a:ext>
            </a:extLst>
          </p:cNvPr>
          <p:cNvPicPr>
            <a:picLocks noChangeAspect="1"/>
          </p:cNvPicPr>
          <p:nvPr/>
        </p:nvPicPr>
        <p:blipFill>
          <a:blip r:embed="rId2"/>
          <a:stretch>
            <a:fillRect/>
          </a:stretch>
        </p:blipFill>
        <p:spPr>
          <a:xfrm>
            <a:off x="1545648" y="1587764"/>
            <a:ext cx="8989270" cy="3908970"/>
          </a:xfrm>
          <a:prstGeom prst="rect">
            <a:avLst/>
          </a:prstGeom>
        </p:spPr>
      </p:pic>
      <p:sp>
        <p:nvSpPr>
          <p:cNvPr id="8" name="TextBox 7">
            <a:extLst>
              <a:ext uri="{FF2B5EF4-FFF2-40B4-BE49-F238E27FC236}">
                <a16:creationId xmlns:a16="http://schemas.microsoft.com/office/drawing/2014/main" id="{37C77688-042D-F15A-672F-5F5251E73E30}"/>
              </a:ext>
            </a:extLst>
          </p:cNvPr>
          <p:cNvSpPr txBox="1"/>
          <p:nvPr/>
        </p:nvSpPr>
        <p:spPr>
          <a:xfrm>
            <a:off x="0" y="6547684"/>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Colombo N et al. ESMO 2025;Abstract LBA3. Colombo N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2026;407(10538):1525-37.</a:t>
            </a:r>
          </a:p>
        </p:txBody>
      </p:sp>
    </p:spTree>
    <p:extLst>
      <p:ext uri="{BB962C8B-B14F-4D97-AF65-F5344CB8AC3E}">
        <p14:creationId xmlns:p14="http://schemas.microsoft.com/office/powerpoint/2010/main" val="27818663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118F0-FEB2-E6E5-BF57-1847662379E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84DAF1C-D434-D621-625F-B1B204A466C9}"/>
              </a:ext>
            </a:extLst>
          </p:cNvPr>
          <p:cNvSpPr/>
          <p:nvPr/>
        </p:nvSpPr>
        <p:spPr bwMode="auto">
          <a:xfrm>
            <a:off x="628650" y="1434550"/>
            <a:ext cx="10877550" cy="46709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087B9A6-3D1F-E749-3013-486F1EBEC6A2}"/>
              </a:ext>
            </a:extLst>
          </p:cNvPr>
          <p:cNvSpPr>
            <a:spLocks noGrp="1"/>
          </p:cNvSpPr>
          <p:nvPr>
            <p:ph type="title"/>
          </p:nvPr>
        </p:nvSpPr>
        <p:spPr>
          <a:xfrm>
            <a:off x="912286" y="291550"/>
            <a:ext cx="10512305" cy="1143000"/>
          </a:xfrm>
        </p:spPr>
        <p:txBody>
          <a:bodyPr/>
          <a:lstStyle/>
          <a:p>
            <a:pPr algn="l"/>
            <a:r>
              <a:rPr lang="en-US" dirty="0"/>
              <a:t>KEYNOTE-B96: PFS in the Combined Positive Score ≥1 Population at Interim Analysis 1</a:t>
            </a:r>
          </a:p>
        </p:txBody>
      </p:sp>
      <p:pic>
        <p:nvPicPr>
          <p:cNvPr id="5" name="Picture 4" descr="A graph of a patient with numbers and a graph&#10;&#10;AI-generated content may be incorrect.">
            <a:extLst>
              <a:ext uri="{FF2B5EF4-FFF2-40B4-BE49-F238E27FC236}">
                <a16:creationId xmlns:a16="http://schemas.microsoft.com/office/drawing/2014/main" id="{AC3E4F47-5F01-3034-D5EA-96ECA64099C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350818" y="1541548"/>
            <a:ext cx="9731823" cy="4456979"/>
          </a:xfrm>
          <a:prstGeom prst="rect">
            <a:avLst/>
          </a:prstGeom>
        </p:spPr>
      </p:pic>
      <p:sp>
        <p:nvSpPr>
          <p:cNvPr id="4" name="Rectangle 3">
            <a:extLst>
              <a:ext uri="{FF2B5EF4-FFF2-40B4-BE49-F238E27FC236}">
                <a16:creationId xmlns:a16="http://schemas.microsoft.com/office/drawing/2014/main" id="{0F3CA2D7-2DE5-538D-F79C-3475DDB0DA3B}"/>
              </a:ext>
            </a:extLst>
          </p:cNvPr>
          <p:cNvSpPr/>
          <p:nvPr/>
        </p:nvSpPr>
        <p:spPr bwMode="auto">
          <a:xfrm>
            <a:off x="9351818" y="5413664"/>
            <a:ext cx="2154382" cy="6918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9" name="TextBox 8">
            <a:extLst>
              <a:ext uri="{FF2B5EF4-FFF2-40B4-BE49-F238E27FC236}">
                <a16:creationId xmlns:a16="http://schemas.microsoft.com/office/drawing/2014/main" id="{C8D055CA-8301-DC19-9D60-F04BA22A7393}"/>
              </a:ext>
            </a:extLst>
          </p:cNvPr>
          <p:cNvSpPr txBox="1"/>
          <p:nvPr/>
        </p:nvSpPr>
        <p:spPr>
          <a:xfrm>
            <a:off x="0" y="6547684"/>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Colombo N et al. ESMO 2025;Abstract LBA3. Colombo N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2026;407(10538):1525-37.</a:t>
            </a:r>
          </a:p>
        </p:txBody>
      </p:sp>
    </p:spTree>
    <p:extLst>
      <p:ext uri="{BB962C8B-B14F-4D97-AF65-F5344CB8AC3E}">
        <p14:creationId xmlns:p14="http://schemas.microsoft.com/office/powerpoint/2010/main" val="961335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32E29-0B7D-F038-66E6-1B8FAF7A0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7E3739-C853-926A-778D-C43D9B9CD766}"/>
              </a:ext>
            </a:extLst>
          </p:cNvPr>
          <p:cNvSpPr>
            <a:spLocks noGrp="1"/>
          </p:cNvSpPr>
          <p:nvPr>
            <p:ph type="title"/>
          </p:nvPr>
        </p:nvSpPr>
        <p:spPr>
          <a:xfrm>
            <a:off x="912286" y="265818"/>
            <a:ext cx="9799257" cy="1143000"/>
          </a:xfrm>
        </p:spPr>
        <p:txBody>
          <a:bodyPr/>
          <a:lstStyle/>
          <a:p>
            <a:pPr algn="l"/>
            <a:r>
              <a:rPr lang="en-US" dirty="0"/>
              <a:t>KEYNOTE-B96: PFS in the Intent-to-Treat Population at Interim Analysis 1</a:t>
            </a:r>
          </a:p>
        </p:txBody>
      </p:sp>
      <p:sp>
        <p:nvSpPr>
          <p:cNvPr id="3" name="Rectangle 2">
            <a:extLst>
              <a:ext uri="{FF2B5EF4-FFF2-40B4-BE49-F238E27FC236}">
                <a16:creationId xmlns:a16="http://schemas.microsoft.com/office/drawing/2014/main" id="{F86FC326-F2EE-679B-C039-6E44E31AC00C}"/>
              </a:ext>
            </a:extLst>
          </p:cNvPr>
          <p:cNvSpPr/>
          <p:nvPr/>
        </p:nvSpPr>
        <p:spPr bwMode="auto">
          <a:xfrm>
            <a:off x="628649" y="1480457"/>
            <a:ext cx="11305749" cy="462506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4" name="Picture 3" descr="A graph of a patient's life&#10;&#10;AI-generated content may be incorrect.">
            <a:extLst>
              <a:ext uri="{FF2B5EF4-FFF2-40B4-BE49-F238E27FC236}">
                <a16:creationId xmlns:a16="http://schemas.microsoft.com/office/drawing/2014/main" id="{213A8701-590E-8934-610E-630CC9D7F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290" y="1568543"/>
            <a:ext cx="9674986" cy="4452139"/>
          </a:xfrm>
          <a:prstGeom prst="rect">
            <a:avLst/>
          </a:prstGeom>
        </p:spPr>
      </p:pic>
      <p:sp>
        <p:nvSpPr>
          <p:cNvPr id="5" name="Rectangle 4">
            <a:extLst>
              <a:ext uri="{FF2B5EF4-FFF2-40B4-BE49-F238E27FC236}">
                <a16:creationId xmlns:a16="http://schemas.microsoft.com/office/drawing/2014/main" id="{1ED6CFCE-DFAE-76CC-B0F7-FE5D8C535C24}"/>
              </a:ext>
            </a:extLst>
          </p:cNvPr>
          <p:cNvSpPr/>
          <p:nvPr/>
        </p:nvSpPr>
        <p:spPr bwMode="auto">
          <a:xfrm>
            <a:off x="9351818" y="5413664"/>
            <a:ext cx="2154382" cy="6918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6" name="TextBox 5">
            <a:extLst>
              <a:ext uri="{FF2B5EF4-FFF2-40B4-BE49-F238E27FC236}">
                <a16:creationId xmlns:a16="http://schemas.microsoft.com/office/drawing/2014/main" id="{B652C90F-C4F9-CB21-B06C-E60591D8DDA4}"/>
              </a:ext>
            </a:extLst>
          </p:cNvPr>
          <p:cNvSpPr txBox="1"/>
          <p:nvPr/>
        </p:nvSpPr>
        <p:spPr>
          <a:xfrm>
            <a:off x="0" y="6547684"/>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Colombo N et al. ESMO 2025;Abstract LBA3. Colombo N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2026;407(10538):1525-37.</a:t>
            </a:r>
          </a:p>
        </p:txBody>
      </p:sp>
    </p:spTree>
    <p:extLst>
      <p:ext uri="{BB962C8B-B14F-4D97-AF65-F5344CB8AC3E}">
        <p14:creationId xmlns:p14="http://schemas.microsoft.com/office/powerpoint/2010/main" val="1465273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CCFD6-D8FB-D9D0-D5B8-62969F3D9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AFEBF-833A-E06A-2B1F-5C7C0BC8627C}"/>
              </a:ext>
            </a:extLst>
          </p:cNvPr>
          <p:cNvSpPr>
            <a:spLocks noGrp="1"/>
          </p:cNvSpPr>
          <p:nvPr>
            <p:ph type="title"/>
          </p:nvPr>
        </p:nvSpPr>
        <p:spPr>
          <a:xfrm>
            <a:off x="912286" y="71332"/>
            <a:ext cx="10358967" cy="1143000"/>
          </a:xfrm>
        </p:spPr>
        <p:txBody>
          <a:bodyPr/>
          <a:lstStyle/>
          <a:p>
            <a:r>
              <a:rPr lang="en-US" dirty="0"/>
              <a:t>KEYNOTE-B96: OS at Interim Analysis 2</a:t>
            </a:r>
          </a:p>
        </p:txBody>
      </p:sp>
      <p:sp>
        <p:nvSpPr>
          <p:cNvPr id="3" name="Rectangle 2">
            <a:extLst>
              <a:ext uri="{FF2B5EF4-FFF2-40B4-BE49-F238E27FC236}">
                <a16:creationId xmlns:a16="http://schemas.microsoft.com/office/drawing/2014/main" id="{680F1FE4-9F9B-1232-CA69-E1BC7C701AF3}"/>
              </a:ext>
            </a:extLst>
          </p:cNvPr>
          <p:cNvSpPr/>
          <p:nvPr/>
        </p:nvSpPr>
        <p:spPr bwMode="auto">
          <a:xfrm>
            <a:off x="9351818" y="5413664"/>
            <a:ext cx="2154382" cy="6918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4" name="Rectangle 3">
            <a:extLst>
              <a:ext uri="{FF2B5EF4-FFF2-40B4-BE49-F238E27FC236}">
                <a16:creationId xmlns:a16="http://schemas.microsoft.com/office/drawing/2014/main" id="{2E6D8322-6095-02F4-17DE-39A1C3B3FCBC}"/>
              </a:ext>
            </a:extLst>
          </p:cNvPr>
          <p:cNvSpPr/>
          <p:nvPr/>
        </p:nvSpPr>
        <p:spPr bwMode="auto">
          <a:xfrm>
            <a:off x="398980" y="1271499"/>
            <a:ext cx="11379363" cy="48340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10" name="Picture 9">
            <a:extLst>
              <a:ext uri="{FF2B5EF4-FFF2-40B4-BE49-F238E27FC236}">
                <a16:creationId xmlns:a16="http://schemas.microsoft.com/office/drawing/2014/main" id="{52F58A2A-85E6-EB77-D95A-6567B7B84E4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05613" y="1994611"/>
            <a:ext cx="8638687" cy="3941839"/>
          </a:xfrm>
          <a:prstGeom prst="rect">
            <a:avLst/>
          </a:prstGeom>
        </p:spPr>
      </p:pic>
      <p:sp>
        <p:nvSpPr>
          <p:cNvPr id="11" name="TextBox 10">
            <a:extLst>
              <a:ext uri="{FF2B5EF4-FFF2-40B4-BE49-F238E27FC236}">
                <a16:creationId xmlns:a16="http://schemas.microsoft.com/office/drawing/2014/main" id="{8BA210BB-C182-4B48-2E77-A3926CDF2E90}"/>
              </a:ext>
            </a:extLst>
          </p:cNvPr>
          <p:cNvSpPr txBox="1"/>
          <p:nvPr/>
        </p:nvSpPr>
        <p:spPr>
          <a:xfrm>
            <a:off x="1911927" y="1448389"/>
            <a:ext cx="344735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 in the PD-L1 CPS ≥1 population</a:t>
            </a:r>
          </a:p>
        </p:txBody>
      </p:sp>
      <p:sp>
        <p:nvSpPr>
          <p:cNvPr id="12" name="TextBox 11">
            <a:extLst>
              <a:ext uri="{FF2B5EF4-FFF2-40B4-BE49-F238E27FC236}">
                <a16:creationId xmlns:a16="http://schemas.microsoft.com/office/drawing/2014/main" id="{DE6CEEEC-120C-F070-3FEB-EE9D7A559C67}"/>
              </a:ext>
            </a:extLst>
          </p:cNvPr>
          <p:cNvSpPr txBox="1"/>
          <p:nvPr/>
        </p:nvSpPr>
        <p:spPr>
          <a:xfrm>
            <a:off x="6851073" y="1471825"/>
            <a:ext cx="28516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 in the overall population</a:t>
            </a:r>
          </a:p>
        </p:txBody>
      </p:sp>
      <p:sp>
        <p:nvSpPr>
          <p:cNvPr id="5" name="TextBox 4">
            <a:extLst>
              <a:ext uri="{FF2B5EF4-FFF2-40B4-BE49-F238E27FC236}">
                <a16:creationId xmlns:a16="http://schemas.microsoft.com/office/drawing/2014/main" id="{C2EBC6C4-33A5-1EBC-7F95-10D5ADD81391}"/>
              </a:ext>
            </a:extLst>
          </p:cNvPr>
          <p:cNvSpPr txBox="1"/>
          <p:nvPr/>
        </p:nvSpPr>
        <p:spPr>
          <a:xfrm>
            <a:off x="0" y="6547684"/>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Colombo N et al. ESMO 2025;Abstract LBA3. Colombo N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2026;407(10538):1525-37.</a:t>
            </a:r>
          </a:p>
        </p:txBody>
      </p:sp>
    </p:spTree>
    <p:extLst>
      <p:ext uri="{BB962C8B-B14F-4D97-AF65-F5344CB8AC3E}">
        <p14:creationId xmlns:p14="http://schemas.microsoft.com/office/powerpoint/2010/main" val="16039202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31450-6F36-7557-E8C7-0CE015D376F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0955DD8-71C5-F59D-04E8-7BFC8C9408F9}"/>
              </a:ext>
            </a:extLst>
          </p:cNvPr>
          <p:cNvSpPr/>
          <p:nvPr/>
        </p:nvSpPr>
        <p:spPr bwMode="auto">
          <a:xfrm>
            <a:off x="628650" y="153085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EB4E4CF-E92E-D0FB-BB2E-D15627EB4176}"/>
              </a:ext>
            </a:extLst>
          </p:cNvPr>
          <p:cNvSpPr>
            <a:spLocks noGrp="1"/>
          </p:cNvSpPr>
          <p:nvPr>
            <p:ph type="title"/>
          </p:nvPr>
        </p:nvSpPr>
        <p:spPr>
          <a:xfrm>
            <a:off x="887941" y="227013"/>
            <a:ext cx="10358967" cy="1143000"/>
          </a:xfrm>
        </p:spPr>
        <p:txBody>
          <a:bodyPr/>
          <a:lstStyle/>
          <a:p>
            <a:pPr algn="l"/>
            <a:r>
              <a:rPr lang="en-US" dirty="0"/>
              <a:t>REJOICE-Ovarian01 Trial: Raludotatug Deruxtecan for Patients with Platinum-Resistant High-Grade Serous or Endometrioid Ovarian, Primary Peritoneal or Fallopian Tube Cancer </a:t>
            </a:r>
          </a:p>
        </p:txBody>
      </p:sp>
      <p:sp>
        <p:nvSpPr>
          <p:cNvPr id="4" name="TextBox 3">
            <a:extLst>
              <a:ext uri="{FF2B5EF4-FFF2-40B4-BE49-F238E27FC236}">
                <a16:creationId xmlns:a16="http://schemas.microsoft.com/office/drawing/2014/main" id="{D5933F7B-206E-1F4C-EE8A-6F6A5D7628CB}"/>
              </a:ext>
            </a:extLst>
          </p:cNvPr>
          <p:cNvSpPr txBox="1"/>
          <p:nvPr/>
        </p:nvSpPr>
        <p:spPr>
          <a:xfrm>
            <a:off x="83128" y="6464556"/>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Ray-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Coquard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IL et al. ESMO 2025;Abstract LBA42.</a:t>
            </a:r>
          </a:p>
        </p:txBody>
      </p:sp>
      <p:pic>
        <p:nvPicPr>
          <p:cNvPr id="8" name="Picture 7">
            <a:extLst>
              <a:ext uri="{FF2B5EF4-FFF2-40B4-BE49-F238E27FC236}">
                <a16:creationId xmlns:a16="http://schemas.microsoft.com/office/drawing/2014/main" id="{64C29ACD-1D0A-8D96-E80D-CF7217A1A77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85800" y="2679934"/>
            <a:ext cx="10683413" cy="2953407"/>
          </a:xfrm>
          <a:prstGeom prst="rect">
            <a:avLst/>
          </a:prstGeom>
        </p:spPr>
      </p:pic>
      <p:sp>
        <p:nvSpPr>
          <p:cNvPr id="11" name="TextBox 10">
            <a:extLst>
              <a:ext uri="{FF2B5EF4-FFF2-40B4-BE49-F238E27FC236}">
                <a16:creationId xmlns:a16="http://schemas.microsoft.com/office/drawing/2014/main" id="{2639479B-CE89-5F76-166F-4ACAADEA66FF}"/>
              </a:ext>
            </a:extLst>
          </p:cNvPr>
          <p:cNvSpPr txBox="1"/>
          <p:nvPr/>
        </p:nvSpPr>
        <p:spPr>
          <a:xfrm>
            <a:off x="766428" y="1747987"/>
            <a:ext cx="1065068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B1517"/>
                </a:solidFill>
                <a:effectLst/>
                <a:uLnTx/>
                <a:uFillTx/>
                <a:latin typeface="Calibri"/>
                <a:ea typeface="MS PGothic" charset="0"/>
                <a:cs typeface="+mn-cs"/>
              </a:rPr>
              <a:t>Raludotatug</a:t>
            </a:r>
            <a:r>
              <a:rPr kumimoji="0" lang="en-US" sz="1800" b="0" i="0" u="none" strike="noStrike" kern="1200" cap="none" spc="0" normalizeH="0" baseline="0" noProof="0" dirty="0">
                <a:ln>
                  <a:noFill/>
                </a:ln>
                <a:solidFill>
                  <a:srgbClr val="0B1517"/>
                </a:solidFill>
                <a:effectLst/>
                <a:uLnTx/>
                <a:uFillTx/>
                <a:latin typeface="Calibri"/>
                <a:ea typeface="MS PGothic" charset="0"/>
                <a:cs typeface="+mn-cs"/>
              </a:rPr>
              <a:t> deruxtecan (R-</a:t>
            </a:r>
            <a:r>
              <a:rPr kumimoji="0" lang="en-US" sz="1800" b="0" i="0" u="none" strike="noStrike" kern="1200" cap="none" spc="0" normalizeH="0" baseline="0" noProof="0" dirty="0" err="1">
                <a:ln>
                  <a:noFill/>
                </a:ln>
                <a:solidFill>
                  <a:srgbClr val="0B1517"/>
                </a:solidFill>
                <a:effectLst/>
                <a:uLnTx/>
                <a:uFillTx/>
                <a:latin typeface="Calibri"/>
                <a:ea typeface="MS PGothic" charset="0"/>
                <a:cs typeface="+mn-cs"/>
              </a:rPr>
              <a:t>DXd</a:t>
            </a:r>
            <a:r>
              <a:rPr kumimoji="0" lang="en-US" sz="1800" b="0" i="0" u="none" strike="noStrike" kern="1200" cap="none" spc="0" normalizeH="0" baseline="0" noProof="0" dirty="0">
                <a:ln>
                  <a:noFill/>
                </a:ln>
                <a:solidFill>
                  <a:srgbClr val="0B1517"/>
                </a:solidFill>
                <a:effectLst/>
                <a:uLnTx/>
                <a:uFillTx/>
                <a:latin typeface="Calibri"/>
                <a:ea typeface="MS PGothic" charset="0"/>
                <a:cs typeface="+mn-cs"/>
              </a:rPr>
              <a:t>) is a CDH6-directed ADC comprising a humanized anti-CDH6 IgG1 </a:t>
            </a:r>
            <a:r>
              <a:rPr kumimoji="0" lang="en-US" sz="1800" b="0" i="0" u="none" strike="noStrike" kern="1200" cap="none" spc="0" normalizeH="0" baseline="0" noProof="0" dirty="0" err="1">
                <a:ln>
                  <a:noFill/>
                </a:ln>
                <a:solidFill>
                  <a:srgbClr val="0B1517"/>
                </a:solidFill>
                <a:effectLst/>
                <a:uLnTx/>
                <a:uFillTx/>
                <a:latin typeface="Calibri"/>
                <a:ea typeface="MS PGothic" charset="0"/>
                <a:cs typeface="+mn-cs"/>
              </a:rPr>
              <a:t>mAb</a:t>
            </a:r>
            <a:r>
              <a:rPr kumimoji="0" lang="en-US" sz="1800" b="0" i="0" u="none" strike="noStrike" kern="1200" cap="none" spc="0" normalizeH="0" baseline="0" noProof="0" dirty="0">
                <a:ln>
                  <a:noFill/>
                </a:ln>
                <a:solidFill>
                  <a:srgbClr val="0B1517"/>
                </a:solidFill>
                <a:effectLst/>
                <a:uLnTx/>
                <a:uFillTx/>
                <a:latin typeface="Calibri"/>
                <a:ea typeface="MS PGothic" charset="0"/>
                <a:cs typeface="+mn-cs"/>
              </a:rPr>
              <a:t>, covalently linked to a TOPO I inhibitor payload via a tetrapeptide-based cleavable linker.</a:t>
            </a:r>
          </a:p>
        </p:txBody>
      </p:sp>
      <p:sp>
        <p:nvSpPr>
          <p:cNvPr id="3" name="TextBox 2">
            <a:extLst>
              <a:ext uri="{FF2B5EF4-FFF2-40B4-BE49-F238E27FC236}">
                <a16:creationId xmlns:a16="http://schemas.microsoft.com/office/drawing/2014/main" id="{97E815D6-27C2-9470-7B7E-A9F991CABB4D}"/>
              </a:ext>
            </a:extLst>
          </p:cNvPr>
          <p:cNvSpPr txBox="1"/>
          <p:nvPr/>
        </p:nvSpPr>
        <p:spPr>
          <a:xfrm>
            <a:off x="628650" y="5992870"/>
            <a:ext cx="10149443"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LOT = line of therapy; ; LTSFU = long-term survival follow-up; BICR = blinded independent central review; QOL = quality of life</a:t>
            </a:r>
          </a:p>
        </p:txBody>
      </p:sp>
    </p:spTree>
    <p:extLst>
      <p:ext uri="{BB962C8B-B14F-4D97-AF65-F5344CB8AC3E}">
        <p14:creationId xmlns:p14="http://schemas.microsoft.com/office/powerpoint/2010/main" val="19524603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90E7-588F-ACE5-8320-5D57984C7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962CA-B362-76C6-CBC4-4DDED8B10D7A}"/>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D84FFCB6-B40A-EA85-BA30-6B1A4014F136}"/>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indent="0">
              <a:lnSpc>
                <a:spcPct val="100000"/>
              </a:lnSpc>
              <a:spcBef>
                <a:spcPts val="2280"/>
              </a:spcBef>
              <a:spcAft>
                <a:spcPts val="0"/>
              </a:spcAft>
              <a:buNone/>
              <a:defRPr/>
            </a:pPr>
            <a:r>
              <a:rPr lang="en-US" sz="3000" dirty="0">
                <a:solidFill>
                  <a:schemeClr val="tx1"/>
                </a:solidFill>
              </a:rPr>
              <a:t>Module 1 — Chronic Lymphocytic Leukemia: </a:t>
            </a:r>
            <a:r>
              <a:rPr lang="en-US" sz="3000" b="0" i="1" dirty="0">
                <a:solidFill>
                  <a:schemeClr val="tx1"/>
                </a:solidFill>
              </a:rPr>
              <a:t>Dr Awan</a:t>
            </a:r>
          </a:p>
          <a:p>
            <a:pPr>
              <a:lnSpc>
                <a:spcPct val="100000"/>
              </a:lnSpc>
              <a:spcBef>
                <a:spcPts val="2400"/>
              </a:spcBef>
              <a:spcAft>
                <a:spcPts val="0"/>
              </a:spcAft>
              <a:defRPr/>
            </a:pPr>
            <a:r>
              <a:rPr kumimoji="0" lang="en-US" sz="2800" u="none" strike="noStrike" kern="1200" cap="none" spc="0" normalizeH="0" baseline="0" noProof="0" dirty="0">
                <a:ln>
                  <a:noFill/>
                </a:ln>
                <a:solidFill>
                  <a:srgbClr val="0432FF"/>
                </a:solidFill>
                <a:effectLst/>
                <a:uLnTx/>
                <a:uFillTx/>
                <a:latin typeface="Calibri" charset="0"/>
                <a:ea typeface="MS PGothic" pitchFamily="34" charset="-128"/>
              </a:rPr>
              <a:t>First-Line Therapy</a:t>
            </a:r>
          </a:p>
          <a:p>
            <a:pPr>
              <a:lnSpc>
                <a:spcPct val="100000"/>
              </a:lnSpc>
              <a:spcBef>
                <a:spcPts val="2400"/>
              </a:spcBef>
              <a:spcAft>
                <a:spcPts val="0"/>
              </a:spcAft>
              <a:defRPr/>
            </a:pPr>
            <a:r>
              <a:rPr kumimoji="0" lang="en-US" sz="2800" u="none" strike="noStrike" kern="1200" cap="none" spc="0" normalizeH="0" baseline="0" noProof="0" dirty="0">
                <a:ln>
                  <a:noFill/>
                </a:ln>
                <a:solidFill>
                  <a:schemeClr val="tx1"/>
                </a:solidFill>
                <a:effectLst/>
                <a:uLnTx/>
                <a:uFillTx/>
                <a:latin typeface="Calibri" charset="0"/>
                <a:ea typeface="MS PGothic" pitchFamily="34" charset="-128"/>
              </a:rPr>
              <a:t>Relapsed/Refractory Disease</a:t>
            </a:r>
          </a:p>
        </p:txBody>
      </p:sp>
    </p:spTree>
    <p:extLst>
      <p:ext uri="{BB962C8B-B14F-4D97-AF65-F5344CB8AC3E}">
        <p14:creationId xmlns:p14="http://schemas.microsoft.com/office/powerpoint/2010/main" val="5118478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989A-21F7-2126-9C28-0A0B2F6DB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730684-4078-5127-C0B4-83C86DEC9B3F}"/>
              </a:ext>
            </a:extLst>
          </p:cNvPr>
          <p:cNvSpPr>
            <a:spLocks noGrp="1"/>
          </p:cNvSpPr>
          <p:nvPr>
            <p:ph type="title"/>
          </p:nvPr>
        </p:nvSpPr>
        <p:spPr/>
        <p:txBody>
          <a:bodyPr/>
          <a:lstStyle/>
          <a:p>
            <a:r>
              <a:rPr lang="en-US" dirty="0"/>
              <a:t>REJOICE-Ovarian01: Antitumor Activity and Safety Across Doses</a:t>
            </a:r>
            <a:endParaRPr lang="en-US" b="0" dirty="0"/>
          </a:p>
        </p:txBody>
      </p:sp>
      <p:grpSp>
        <p:nvGrpSpPr>
          <p:cNvPr id="14" name="Group 13">
            <a:extLst>
              <a:ext uri="{FF2B5EF4-FFF2-40B4-BE49-F238E27FC236}">
                <a16:creationId xmlns:a16="http://schemas.microsoft.com/office/drawing/2014/main" id="{4FF531BE-EAC5-8B07-46A1-D02B999D765B}"/>
              </a:ext>
            </a:extLst>
          </p:cNvPr>
          <p:cNvGrpSpPr/>
          <p:nvPr/>
        </p:nvGrpSpPr>
        <p:grpSpPr>
          <a:xfrm>
            <a:off x="454827" y="1272041"/>
            <a:ext cx="11273883" cy="4735512"/>
            <a:chOff x="912286" y="1655629"/>
            <a:chExt cx="10593914" cy="4449896"/>
          </a:xfrm>
        </p:grpSpPr>
        <p:sp>
          <p:nvSpPr>
            <p:cNvPr id="7" name="Rectangle 6">
              <a:extLst>
                <a:ext uri="{FF2B5EF4-FFF2-40B4-BE49-F238E27FC236}">
                  <a16:creationId xmlns:a16="http://schemas.microsoft.com/office/drawing/2014/main" id="{F21EE958-59ED-7C4B-6DFB-9723CA65742E}"/>
                </a:ext>
              </a:extLst>
            </p:cNvPr>
            <p:cNvSpPr/>
            <p:nvPr/>
          </p:nvSpPr>
          <p:spPr bwMode="auto">
            <a:xfrm>
              <a:off x="912286" y="1655629"/>
              <a:ext cx="10593914"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6" name="Picture 5">
              <a:extLst>
                <a:ext uri="{FF2B5EF4-FFF2-40B4-BE49-F238E27FC236}">
                  <a16:creationId xmlns:a16="http://schemas.microsoft.com/office/drawing/2014/main" id="{C60DBCBB-D105-2720-07E6-96489F054B71}"/>
                </a:ext>
              </a:extLst>
            </p:cNvPr>
            <p:cNvPicPr>
              <a:picLocks noChangeAspect="1"/>
            </p:cNvPicPr>
            <p:nvPr/>
          </p:nvPicPr>
          <p:blipFill>
            <a:blip r:embed="rId2"/>
            <a:stretch>
              <a:fillRect/>
            </a:stretch>
          </p:blipFill>
          <p:spPr>
            <a:xfrm>
              <a:off x="912286" y="1708460"/>
              <a:ext cx="5636201" cy="2657756"/>
            </a:xfrm>
            <a:prstGeom prst="rect">
              <a:avLst/>
            </a:prstGeom>
          </p:spPr>
        </p:pic>
        <p:sp>
          <p:nvSpPr>
            <p:cNvPr id="8" name="Rectangle 7">
              <a:extLst>
                <a:ext uri="{FF2B5EF4-FFF2-40B4-BE49-F238E27FC236}">
                  <a16:creationId xmlns:a16="http://schemas.microsoft.com/office/drawing/2014/main" id="{8A71A28D-8548-9791-2A12-984697A2B192}"/>
                </a:ext>
              </a:extLst>
            </p:cNvPr>
            <p:cNvSpPr/>
            <p:nvPr/>
          </p:nvSpPr>
          <p:spPr bwMode="auto">
            <a:xfrm>
              <a:off x="9663544" y="5517573"/>
              <a:ext cx="1842655" cy="5879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9" name="Picture 8" descr="A screenshot of a graph&#10;&#10;AI-generated content may be incorrect.">
              <a:extLst>
                <a:ext uri="{FF2B5EF4-FFF2-40B4-BE49-F238E27FC236}">
                  <a16:creationId xmlns:a16="http://schemas.microsoft.com/office/drawing/2014/main" id="{855ABA27-B7F3-AE10-D0D3-B5505920D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4767" y="3464784"/>
              <a:ext cx="5121432" cy="2506574"/>
            </a:xfrm>
            <a:prstGeom prst="rect">
              <a:avLst/>
            </a:prstGeom>
          </p:spPr>
        </p:pic>
        <p:sp>
          <p:nvSpPr>
            <p:cNvPr id="3" name="TextBox 2">
              <a:extLst>
                <a:ext uri="{FF2B5EF4-FFF2-40B4-BE49-F238E27FC236}">
                  <a16:creationId xmlns:a16="http://schemas.microsoft.com/office/drawing/2014/main" id="{E0AF378E-A84D-3F77-FE2E-C35EAEB4AB5D}"/>
                </a:ext>
              </a:extLst>
            </p:cNvPr>
            <p:cNvSpPr txBox="1"/>
            <p:nvPr/>
          </p:nvSpPr>
          <p:spPr>
            <a:xfrm>
              <a:off x="7238945" y="2460451"/>
              <a:ext cx="19843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Antitumor activity </a:t>
              </a:r>
            </a:p>
          </p:txBody>
        </p:sp>
        <p:sp>
          <p:nvSpPr>
            <p:cNvPr id="5" name="Left Arrow 4">
              <a:extLst>
                <a:ext uri="{FF2B5EF4-FFF2-40B4-BE49-F238E27FC236}">
                  <a16:creationId xmlns:a16="http://schemas.microsoft.com/office/drawing/2014/main" id="{0F1D9A92-C167-A8E3-EA74-929069F18E36}"/>
                </a:ext>
              </a:extLst>
            </p:cNvPr>
            <p:cNvSpPr/>
            <p:nvPr/>
          </p:nvSpPr>
          <p:spPr bwMode="auto">
            <a:xfrm>
              <a:off x="6665306" y="2527728"/>
              <a:ext cx="333633" cy="234778"/>
            </a:xfrm>
            <a:prstGeom prst="lef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0" name="Left Arrow 9">
              <a:extLst>
                <a:ext uri="{FF2B5EF4-FFF2-40B4-BE49-F238E27FC236}">
                  <a16:creationId xmlns:a16="http://schemas.microsoft.com/office/drawing/2014/main" id="{E9E376F7-43B4-D6D7-97E6-873C4766502A}"/>
                </a:ext>
              </a:extLst>
            </p:cNvPr>
            <p:cNvSpPr/>
            <p:nvPr/>
          </p:nvSpPr>
          <p:spPr bwMode="auto">
            <a:xfrm rot="10800000">
              <a:off x="5900608" y="4967593"/>
              <a:ext cx="333633" cy="234778"/>
            </a:xfrm>
            <a:prstGeom prst="lef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1" name="TextBox 10">
              <a:extLst>
                <a:ext uri="{FF2B5EF4-FFF2-40B4-BE49-F238E27FC236}">
                  <a16:creationId xmlns:a16="http://schemas.microsoft.com/office/drawing/2014/main" id="{D5C1BE5E-F1DE-934D-1F19-1D1D651D712C}"/>
                </a:ext>
              </a:extLst>
            </p:cNvPr>
            <p:cNvSpPr txBox="1"/>
            <p:nvPr/>
          </p:nvSpPr>
          <p:spPr>
            <a:xfrm>
              <a:off x="5015135" y="4898311"/>
              <a:ext cx="7789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Safety</a:t>
              </a:r>
            </a:p>
          </p:txBody>
        </p:sp>
      </p:grpSp>
      <p:sp>
        <p:nvSpPr>
          <p:cNvPr id="12" name="TextBox 11">
            <a:extLst>
              <a:ext uri="{FF2B5EF4-FFF2-40B4-BE49-F238E27FC236}">
                <a16:creationId xmlns:a16="http://schemas.microsoft.com/office/drawing/2014/main" id="{425CC19B-4F0A-2609-53A9-CC95996CA9AA}"/>
              </a:ext>
            </a:extLst>
          </p:cNvPr>
          <p:cNvSpPr txBox="1"/>
          <p:nvPr/>
        </p:nvSpPr>
        <p:spPr>
          <a:xfrm>
            <a:off x="83128" y="6464556"/>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Ray-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Coquard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IL et al. ESMO 2025;Abstract LBA42.</a:t>
            </a:r>
          </a:p>
        </p:txBody>
      </p:sp>
    </p:spTree>
    <p:extLst>
      <p:ext uri="{BB962C8B-B14F-4D97-AF65-F5344CB8AC3E}">
        <p14:creationId xmlns:p14="http://schemas.microsoft.com/office/powerpoint/2010/main" val="32770107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3FAB5-7C15-A029-7E1F-F1EE767B4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4F6A2-4AEB-987E-4681-62D29D86F46F}"/>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01D41889-D2F8-A34F-447B-D03424733439}"/>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70-year-old woman with high-grade Stage IV ovarian carcinoma. Somatic and germline BRCA1-positive, PD-L1 1%. She completed 6 cycles of carboplatin/paclitaxel then underwent TAH-BSO and received adjuvant olaparib which was discontinued after 6 months due to toxicity. Developed platinum-sensitive recurrence and was treated with carboplatin/paclitaxel/bevacizumab followed by disease progression within 6 months.</a:t>
            </a:r>
          </a:p>
          <a:p>
            <a:pPr marL="98425" indent="0">
              <a:lnSpc>
                <a:spcPct val="100000"/>
              </a:lnSpc>
              <a:spcBef>
                <a:spcPts val="264"/>
              </a:spcBef>
              <a:buNone/>
            </a:pPr>
            <a:r>
              <a:rPr lang="en-US" sz="2400" dirty="0">
                <a:solidFill>
                  <a:srgbClr val="171AA2"/>
                </a:solidFill>
              </a:rPr>
              <a:t>															Stephen “Fred” Divers, MD 		</a:t>
            </a:r>
          </a:p>
          <a:p>
            <a:pPr marL="98425" indent="0">
              <a:lnSpc>
                <a:spcPct val="100000"/>
              </a:lnSpc>
              <a:buNone/>
            </a:pPr>
            <a:r>
              <a:rPr lang="en-US" sz="2400" dirty="0">
                <a:solidFill>
                  <a:schemeClr val="tx1"/>
                </a:solidFill>
              </a:rPr>
              <a:t>What treatment would you recommend for this patient? How would you think through relacorilant/</a:t>
            </a:r>
            <a:r>
              <a:rPr lang="en-US" sz="2400" i="1" dirty="0">
                <a:solidFill>
                  <a:schemeClr val="tx1"/>
                </a:solidFill>
              </a:rPr>
              <a:t>nab</a:t>
            </a:r>
            <a:r>
              <a:rPr lang="en-US" sz="2400" dirty="0">
                <a:solidFill>
                  <a:schemeClr val="tx1"/>
                </a:solidFill>
              </a:rPr>
              <a:t> paclitaxel versus an immunotherapy-based regimen?</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7730061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4E8C8-1146-055D-3DE9-6B9308C10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AD4E9-1A5F-4307-D73E-D34F817D7498}"/>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27D1E74F-41B5-CB8D-ED3D-36B270CB67D8}"/>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chemeClr val="tx1"/>
                </a:solidFill>
              </a:rPr>
              <a:t>What has been your experience in terms of the efficacy of relacorilant/</a:t>
            </a:r>
            <a:r>
              <a:rPr lang="en-US" sz="2400" i="1" dirty="0">
                <a:solidFill>
                  <a:schemeClr val="tx1"/>
                </a:solidFill>
              </a:rPr>
              <a:t>nab</a:t>
            </a:r>
            <a:r>
              <a:rPr lang="en-US" sz="2400" dirty="0">
                <a:solidFill>
                  <a:schemeClr val="tx1"/>
                </a:solidFill>
              </a:rPr>
              <a:t> paclitaxel? Is there any correlation between the efficacy of relacorilant/</a:t>
            </a:r>
            <a:r>
              <a:rPr lang="en-US" sz="2400" i="1" dirty="0">
                <a:solidFill>
                  <a:schemeClr val="tx1"/>
                </a:solidFill>
              </a:rPr>
              <a:t>nab</a:t>
            </a:r>
            <a:r>
              <a:rPr lang="en-US" sz="2400" dirty="0">
                <a:solidFill>
                  <a:schemeClr val="tx1"/>
                </a:solidFill>
              </a:rPr>
              <a:t> paclitaxel and GR expression levels? Would you test for GR expression levels and use them to inform how you sequence this regimen? </a:t>
            </a:r>
          </a:p>
          <a:p>
            <a:pPr marL="98425" indent="0">
              <a:lnSpc>
                <a:spcPct val="100000"/>
              </a:lnSpc>
              <a:spcBef>
                <a:spcPts val="264"/>
              </a:spcBef>
              <a:buNone/>
            </a:pPr>
            <a:r>
              <a:rPr lang="en-US" sz="2400" dirty="0">
                <a:solidFill>
                  <a:schemeClr val="tx1"/>
                </a:solidFill>
              </a:rPr>
              <a:t>Would you employ relacorilant in combination with other chemotherapy beyond </a:t>
            </a:r>
            <a:r>
              <a:rPr lang="en-US" sz="2400" i="1" dirty="0">
                <a:solidFill>
                  <a:schemeClr val="tx1"/>
                </a:solidFill>
              </a:rPr>
              <a:t>nab</a:t>
            </a:r>
            <a:r>
              <a:rPr lang="en-US" sz="2400" dirty="0">
                <a:solidFill>
                  <a:schemeClr val="tx1"/>
                </a:solidFill>
              </a:rPr>
              <a:t> paclitaxel? Do you believe the ROSELLA trial suggests that the use of corticosteroids as a means of preventing adverse events from chemotherapy may have a detrimental effect on tumor response and patient outcomes?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7968064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E543D-3A3A-9743-2470-7254E9467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5A77D-A8EB-46C3-8B6D-4D4B4FE808C6}"/>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E4AD4754-AF1F-6D6A-695E-500537C23CC0}"/>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kern="100" dirty="0">
                <a:latin typeface="Calibri" panose="020F0502020204030204" pitchFamily="34" charset="0"/>
                <a:ea typeface="Aptos" panose="020B0004020202020204" pitchFamily="34" charset="0"/>
                <a:cs typeface="Calibri" panose="020F0502020204030204" pitchFamily="34" charset="0"/>
              </a:rPr>
              <a:t>How do you approach monitoring of CBCs for patients receiving relacorilant/</a:t>
            </a:r>
            <a:r>
              <a:rPr lang="en-US" sz="2400" i="1" kern="100" dirty="0">
                <a:latin typeface="Calibri" panose="020F0502020204030204" pitchFamily="34" charset="0"/>
                <a:ea typeface="Aptos" panose="020B0004020202020204" pitchFamily="34" charset="0"/>
                <a:cs typeface="Calibri" panose="020F0502020204030204" pitchFamily="34" charset="0"/>
              </a:rPr>
              <a:t>nab</a:t>
            </a:r>
            <a:r>
              <a:rPr lang="en-US" sz="2400" kern="100" dirty="0">
                <a:latin typeface="Calibri" panose="020F0502020204030204" pitchFamily="34" charset="0"/>
                <a:ea typeface="Aptos" panose="020B0004020202020204" pitchFamily="34" charset="0"/>
                <a:cs typeface="Calibri" panose="020F0502020204030204" pitchFamily="34" charset="0"/>
              </a:rPr>
              <a:t> paclitaxel? How do you manage neutropenia based on grade?</a:t>
            </a:r>
          </a:p>
          <a:p>
            <a:pPr marL="98425" indent="0">
              <a:lnSpc>
                <a:spcPct val="100000"/>
              </a:lnSpc>
              <a:spcBef>
                <a:spcPts val="264"/>
              </a:spcBef>
              <a:buNone/>
            </a:pPr>
            <a:r>
              <a:rPr lang="en-US" sz="2400" kern="100" dirty="0">
                <a:latin typeface="Calibri" panose="020F0502020204030204" pitchFamily="34" charset="0"/>
                <a:ea typeface="Aptos" panose="020B0004020202020204" pitchFamily="34" charset="0"/>
                <a:cs typeface="Calibri" panose="020F0502020204030204" pitchFamily="34" charset="0"/>
              </a:rPr>
              <a:t>How do you think through the use of relacorilant/</a:t>
            </a:r>
            <a:r>
              <a:rPr lang="en-US" sz="2400" i="1" kern="100" dirty="0">
                <a:latin typeface="Calibri" panose="020F0502020204030204" pitchFamily="34" charset="0"/>
                <a:ea typeface="Aptos" panose="020B0004020202020204" pitchFamily="34" charset="0"/>
                <a:cs typeface="Calibri" panose="020F0502020204030204" pitchFamily="34" charset="0"/>
              </a:rPr>
              <a:t>nab</a:t>
            </a:r>
            <a:r>
              <a:rPr lang="en-US" sz="2400" kern="100" dirty="0">
                <a:latin typeface="Calibri" panose="020F0502020204030204" pitchFamily="34" charset="0"/>
                <a:ea typeface="Aptos" panose="020B0004020202020204" pitchFamily="34" charset="0"/>
                <a:cs typeface="Calibri" panose="020F0502020204030204" pitchFamily="34" charset="0"/>
              </a:rPr>
              <a:t> paclitaxel for patients taking systemic glucocorticoids for other conditions (eg, autoimmune disorders)? </a:t>
            </a:r>
          </a:p>
          <a:p>
            <a:pPr marL="98425" indent="0">
              <a:lnSpc>
                <a:spcPct val="100000"/>
              </a:lnSpc>
              <a:spcBef>
                <a:spcPts val="264"/>
              </a:spcBef>
              <a:buNone/>
            </a:pPr>
            <a:r>
              <a:rPr lang="en-US" sz="2400" kern="100" dirty="0">
                <a:latin typeface="Calibri" panose="020F0502020204030204" pitchFamily="34" charset="0"/>
                <a:ea typeface="Aptos" panose="020B0004020202020204" pitchFamily="34" charset="0"/>
                <a:cs typeface="Calibri" panose="020F0502020204030204" pitchFamily="34" charset="0"/>
              </a:rPr>
              <a:t>Would you employ pembrolizumab/chemotherapy with or without bevacizumab for a patient with PD-L1-negative disease under any circumstances? </a:t>
            </a:r>
            <a:r>
              <a:rPr lang="en-US" sz="2400" kern="100" dirty="0">
                <a:solidFill>
                  <a:schemeClr val="tx1"/>
                </a:solidFill>
                <a:latin typeface="Calibri" panose="020F0502020204030204" pitchFamily="34" charset="0"/>
                <a:ea typeface="Aptos" panose="020B0004020202020204" pitchFamily="34" charset="0"/>
                <a:cs typeface="Calibri" panose="020F0502020204030204" pitchFamily="34" charset="0"/>
              </a:rPr>
              <a:t>How do you decide whether to add bevacizumab?</a:t>
            </a:r>
          </a:p>
          <a:p>
            <a:pPr marL="98425" indent="0">
              <a:lnSpc>
                <a:spcPct val="100000"/>
              </a:lnSpc>
              <a:spcBef>
                <a:spcPts val="264"/>
              </a:spcBef>
              <a:buNone/>
            </a:pPr>
            <a:endParaRPr lang="en-US" sz="2400" kern="100" dirty="0">
              <a:latin typeface="Calibri" panose="020F0502020204030204" pitchFamily="34" charset="0"/>
              <a:ea typeface="Aptos" panose="020B0004020202020204" pitchFamily="34" charset="0"/>
              <a:cs typeface="Calibri" panose="020F0502020204030204" pitchFamily="34" charset="0"/>
            </a:endParaRPr>
          </a:p>
          <a:p>
            <a:pPr marL="98425" indent="0">
              <a:lnSpc>
                <a:spcPct val="100000"/>
              </a:lnSpc>
              <a:spcBef>
                <a:spcPts val="264"/>
              </a:spcBef>
              <a:buNone/>
            </a:pPr>
            <a:endParaRPr lang="en-US" sz="2400" kern="100" dirty="0">
              <a:latin typeface="Calibri" panose="020F0502020204030204" pitchFamily="34" charset="0"/>
              <a:ea typeface="Aptos" panose="020B0004020202020204" pitchFamily="34" charset="0"/>
              <a:cs typeface="Calibri" panose="020F0502020204030204" pitchFamily="34" charset="0"/>
            </a:endParaRPr>
          </a:p>
          <a:p>
            <a:pPr marL="98425" indent="0">
              <a:lnSpc>
                <a:spcPct val="100000"/>
              </a:lnSpc>
              <a:spcBef>
                <a:spcPts val="264"/>
              </a:spcBef>
              <a:buNone/>
            </a:pPr>
            <a:endParaRPr lang="en-US" sz="2400" kern="100" dirty="0">
              <a:latin typeface="Calibri" panose="020F0502020204030204" pitchFamily="34" charset="0"/>
              <a:ea typeface="Aptos" panose="020B0004020202020204" pitchFamily="34" charset="0"/>
              <a:cs typeface="Calibri" panose="020F0502020204030204" pitchFamily="34" charset="0"/>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0251291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906D1-D47C-B3C1-DE7C-EA9B88C71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C2C01-6D99-13AD-810E-58F29BE964F5}"/>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02BC264B-4C72-94FD-CA31-9ADAF963FA7F}"/>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3 — Gynecologic Cancers: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Westin</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Ovarian Cancer</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MS PGothic" pitchFamily="34" charset="-128"/>
              </a:rPr>
              <a:t>Endometrial Cancer</a:t>
            </a:r>
          </a:p>
        </p:txBody>
      </p:sp>
    </p:spTree>
    <p:extLst>
      <p:ext uri="{BB962C8B-B14F-4D97-AF65-F5344CB8AC3E}">
        <p14:creationId xmlns:p14="http://schemas.microsoft.com/office/powerpoint/2010/main" val="18407560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14212-2E5B-4FEE-BD05-20459E1A6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93652D-06FF-B624-6F2F-35FD5935543F}"/>
              </a:ext>
            </a:extLst>
          </p:cNvPr>
          <p:cNvSpPr>
            <a:spLocks noGrp="1"/>
          </p:cNvSpPr>
          <p:nvPr>
            <p:ph type="title"/>
          </p:nvPr>
        </p:nvSpPr>
        <p:spPr>
          <a:xfrm>
            <a:off x="0" y="227013"/>
            <a:ext cx="12192000" cy="1143000"/>
          </a:xfrm>
        </p:spPr>
        <p:txBody>
          <a:bodyPr/>
          <a:lstStyle/>
          <a:p>
            <a:r>
              <a:rPr lang="en-US" dirty="0"/>
              <a:t>First-Line Immunotherapy and Chemotherapy for Endometrial Cancer</a:t>
            </a:r>
          </a:p>
        </p:txBody>
      </p:sp>
      <p:graphicFrame>
        <p:nvGraphicFramePr>
          <p:cNvPr id="6" name="Table 5">
            <a:extLst>
              <a:ext uri="{FF2B5EF4-FFF2-40B4-BE49-F238E27FC236}">
                <a16:creationId xmlns:a16="http://schemas.microsoft.com/office/drawing/2014/main" id="{3631E285-0D13-2905-A5AB-67920ABD745C}"/>
              </a:ext>
            </a:extLst>
          </p:cNvPr>
          <p:cNvGraphicFramePr>
            <a:graphicFrameLocks noGrp="1"/>
          </p:cNvGraphicFramePr>
          <p:nvPr/>
        </p:nvGraphicFramePr>
        <p:xfrm>
          <a:off x="631371" y="1704865"/>
          <a:ext cx="10853056" cy="3854517"/>
        </p:xfrm>
        <a:graphic>
          <a:graphicData uri="http://schemas.openxmlformats.org/drawingml/2006/table">
            <a:tbl>
              <a:tblPr firstRow="1" bandRow="1">
                <a:tableStyleId>{21E4AEA4-8DFA-4A89-87EB-49C32662AFE0}</a:tableStyleId>
              </a:tblPr>
              <a:tblGrid>
                <a:gridCol w="1621255">
                  <a:extLst>
                    <a:ext uri="{9D8B030D-6E8A-4147-A177-3AD203B41FA5}">
                      <a16:colId xmlns:a16="http://schemas.microsoft.com/office/drawing/2014/main" val="2469764654"/>
                    </a:ext>
                  </a:extLst>
                </a:gridCol>
                <a:gridCol w="3567603">
                  <a:extLst>
                    <a:ext uri="{9D8B030D-6E8A-4147-A177-3AD203B41FA5}">
                      <a16:colId xmlns:a16="http://schemas.microsoft.com/office/drawing/2014/main" val="945789908"/>
                    </a:ext>
                  </a:extLst>
                </a:gridCol>
                <a:gridCol w="1612781">
                  <a:extLst>
                    <a:ext uri="{9D8B030D-6E8A-4147-A177-3AD203B41FA5}">
                      <a16:colId xmlns:a16="http://schemas.microsoft.com/office/drawing/2014/main" val="4287075507"/>
                    </a:ext>
                  </a:extLst>
                </a:gridCol>
                <a:gridCol w="1487436">
                  <a:extLst>
                    <a:ext uri="{9D8B030D-6E8A-4147-A177-3AD203B41FA5}">
                      <a16:colId xmlns:a16="http://schemas.microsoft.com/office/drawing/2014/main" val="3535754312"/>
                    </a:ext>
                  </a:extLst>
                </a:gridCol>
                <a:gridCol w="1445339">
                  <a:extLst>
                    <a:ext uri="{9D8B030D-6E8A-4147-A177-3AD203B41FA5}">
                      <a16:colId xmlns:a16="http://schemas.microsoft.com/office/drawing/2014/main" val="169947204"/>
                    </a:ext>
                  </a:extLst>
                </a:gridCol>
                <a:gridCol w="1118642">
                  <a:extLst>
                    <a:ext uri="{9D8B030D-6E8A-4147-A177-3AD203B41FA5}">
                      <a16:colId xmlns:a16="http://schemas.microsoft.com/office/drawing/2014/main" val="2638471242"/>
                    </a:ext>
                  </a:extLst>
                </a:gridCol>
              </a:tblGrid>
              <a:tr h="415909">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1"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1" dirty="0"/>
                        <a:t>Patient population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b="1" dirty="0"/>
                        <a:t>Treatment arm</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b="1" dirty="0"/>
                        <a:t>Statistical design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b="1" dirty="0"/>
                        <a:t>Duration of maintenance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b="1" dirty="0"/>
                        <a:t>Primary endpoint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1141797">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NRG-GY018 /KEYNOTE-868</a:t>
                      </a:r>
                    </a:p>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(NCT03914612)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285750" indent="-285750" algn="l">
                        <a:buFont typeface="Arial" panose="020B0604020202020204" pitchFamily="34" charset="0"/>
                        <a:buChar char="•"/>
                      </a:pPr>
                      <a:r>
                        <a:rPr lang="en-US" sz="1600" b="0" i="0" kern="1200" dirty="0">
                          <a:solidFill>
                            <a:schemeClr val="dk1"/>
                          </a:solidFill>
                          <a:effectLst/>
                          <a:latin typeface="+mn-lt"/>
                          <a:ea typeface="+mn-ea"/>
                          <a:cs typeface="+mn-cs"/>
                        </a:rPr>
                        <a:t>Stage III or IVA, or Stage IVB or recurrent endometrial cancer</a:t>
                      </a:r>
                    </a:p>
                    <a:p>
                      <a:pPr marL="285750" indent="-285750" algn="l">
                        <a:buFont typeface="Arial" panose="020B0604020202020204" pitchFamily="34" charset="0"/>
                        <a:buChar char="•"/>
                      </a:pPr>
                      <a:r>
                        <a:rPr lang="en-US" sz="1600" kern="1200" dirty="0">
                          <a:solidFill>
                            <a:schemeClr val="dk1"/>
                          </a:solidFill>
                          <a:effectLst/>
                          <a:latin typeface="+mn-lt"/>
                          <a:ea typeface="+mn-ea"/>
                          <a:cs typeface="+mn-cs"/>
                        </a:rPr>
                        <a:t>No prior chemo except if completed ≥12 </a:t>
                      </a:r>
                      <a:r>
                        <a:rPr lang="en-US" sz="1600" kern="1200" dirty="0" err="1">
                          <a:solidFill>
                            <a:schemeClr val="dk1"/>
                          </a:solidFill>
                          <a:effectLst/>
                          <a:latin typeface="+mn-lt"/>
                          <a:ea typeface="+mn-ea"/>
                          <a:cs typeface="+mn-cs"/>
                        </a:rPr>
                        <a:t>mo</a:t>
                      </a:r>
                      <a:r>
                        <a:rPr lang="en-US" sz="1600" kern="1200" dirty="0">
                          <a:solidFill>
                            <a:schemeClr val="dk1"/>
                          </a:solidFill>
                          <a:effectLst/>
                          <a:latin typeface="+mn-lt"/>
                          <a:ea typeface="+mn-ea"/>
                          <a:cs typeface="+mn-cs"/>
                        </a:rPr>
                        <a:t> before study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dirty="0"/>
                        <a:t>Pembrolizumab + chemo </a:t>
                      </a:r>
                      <a:r>
                        <a:rPr lang="en-US" sz="1600" b="0" i="0" kern="1200" dirty="0">
                          <a:solidFill>
                            <a:schemeClr val="dk1"/>
                          </a:solidFill>
                          <a:effectLst/>
                          <a:latin typeface="+mn-lt"/>
                          <a:ea typeface="+mn-ea"/>
                          <a:cs typeface="+mn-cs"/>
                        </a:rPr>
                        <a:t>→</a:t>
                      </a:r>
                      <a:r>
                        <a:rPr lang="en-US" sz="1600" dirty="0"/>
                        <a:t> 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kern="1200" dirty="0">
                          <a:solidFill>
                            <a:schemeClr val="dk1"/>
                          </a:solidFill>
                          <a:effectLst/>
                          <a:latin typeface="+mn-lt"/>
                          <a:ea typeface="+mn-ea"/>
                          <a:cs typeface="+mn-cs"/>
                        </a:rPr>
                        <a:t>Separate </a:t>
                      </a:r>
                      <a:r>
                        <a:rPr lang="en-US" sz="1600" kern="1200" dirty="0" err="1">
                          <a:solidFill>
                            <a:schemeClr val="dk1"/>
                          </a:solidFill>
                          <a:effectLst/>
                          <a:latin typeface="+mn-lt"/>
                          <a:ea typeface="+mn-ea"/>
                          <a:cs typeface="+mn-cs"/>
                        </a:rPr>
                        <a:t>dMMR</a:t>
                      </a:r>
                      <a:r>
                        <a:rPr lang="en-US" sz="1600" kern="1200" dirty="0">
                          <a:solidFill>
                            <a:schemeClr val="dk1"/>
                          </a:solidFill>
                          <a:effectLst/>
                          <a:latin typeface="+mn-lt"/>
                          <a:ea typeface="+mn-ea"/>
                          <a:cs typeface="+mn-cs"/>
                        </a:rPr>
                        <a:t> and</a:t>
                      </a:r>
                    </a:p>
                    <a:p>
                      <a:pPr algn="ctr"/>
                      <a:r>
                        <a:rPr lang="en-US" sz="1600" kern="1200" dirty="0" err="1">
                          <a:solidFill>
                            <a:schemeClr val="dk1"/>
                          </a:solidFill>
                          <a:effectLst/>
                          <a:latin typeface="+mn-lt"/>
                          <a:ea typeface="+mn-ea"/>
                          <a:cs typeface="+mn-cs"/>
                        </a:rPr>
                        <a:t>pMMR</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dirty="0"/>
                        <a:t>Up to 2 years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600" dirty="0"/>
                        <a:t>PFS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1069750554"/>
                  </a:ext>
                </a:extLst>
              </a:tr>
              <a:tr h="9911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RUBY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(NCT03981796)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en-US" sz="1600" b="0" i="0" kern="1200" dirty="0">
                          <a:solidFill>
                            <a:schemeClr val="dk1"/>
                          </a:solidFill>
                          <a:effectLst/>
                          <a:latin typeface="+mn-lt"/>
                          <a:ea typeface="+mn-ea"/>
                          <a:cs typeface="+mn-cs"/>
                        </a:rPr>
                        <a:t>Primary advanced Stage III or IV or first recurrent endometrial cancer</a:t>
                      </a:r>
                    </a:p>
                    <a:p>
                      <a:pPr marL="285750" indent="-285750" algn="l">
                        <a:buFont typeface="Arial" panose="020B0604020202020204" pitchFamily="34" charset="0"/>
                        <a:buChar char="•"/>
                      </a:pPr>
                      <a:r>
                        <a:rPr lang="en-US" sz="1600" kern="1200" dirty="0">
                          <a:solidFill>
                            <a:schemeClr val="dk1"/>
                          </a:solidFill>
                          <a:effectLst/>
                          <a:latin typeface="+mn-lt"/>
                          <a:ea typeface="+mn-ea"/>
                          <a:cs typeface="+mn-cs"/>
                        </a:rPr>
                        <a:t>Adj/</a:t>
                      </a:r>
                      <a:r>
                        <a:rPr lang="en-US" sz="1600" kern="1200" dirty="0" err="1">
                          <a:solidFill>
                            <a:schemeClr val="dk1"/>
                          </a:solidFill>
                          <a:effectLst/>
                          <a:latin typeface="+mn-lt"/>
                          <a:ea typeface="+mn-ea"/>
                          <a:cs typeface="+mn-cs"/>
                        </a:rPr>
                        <a:t>neoadj</a:t>
                      </a:r>
                      <a:r>
                        <a:rPr lang="en-US" sz="1600" kern="1200" dirty="0">
                          <a:solidFill>
                            <a:schemeClr val="dk1"/>
                          </a:solidFill>
                          <a:effectLst/>
                          <a:latin typeface="+mn-lt"/>
                          <a:ea typeface="+mn-ea"/>
                          <a:cs typeface="+mn-cs"/>
                        </a:rPr>
                        <a:t> chemo allowed if recurrence ≥6 </a:t>
                      </a:r>
                      <a:r>
                        <a:rPr lang="en-US" sz="1600" kern="1200" dirty="0" err="1">
                          <a:solidFill>
                            <a:schemeClr val="dk1"/>
                          </a:solidFill>
                          <a:effectLst/>
                          <a:latin typeface="+mn-lt"/>
                          <a:ea typeface="+mn-ea"/>
                          <a:cs typeface="+mn-cs"/>
                        </a:rPr>
                        <a:t>mo</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dk1"/>
                          </a:solidFill>
                          <a:effectLst/>
                          <a:latin typeface="+mn-lt"/>
                          <a:ea typeface="+mn-ea"/>
                          <a:cs typeface="+mn-cs"/>
                        </a:rPr>
                        <a:t>Dostarlimab</a:t>
                      </a:r>
                      <a:r>
                        <a:rPr lang="en-US" sz="1600" kern="1200" dirty="0">
                          <a:solidFill>
                            <a:schemeClr val="dk1"/>
                          </a:solidFill>
                          <a:effectLst/>
                          <a:latin typeface="+mn-lt"/>
                          <a:ea typeface="+mn-ea"/>
                          <a:cs typeface="+mn-cs"/>
                        </a:rPr>
                        <a:t> + chemo </a:t>
                      </a:r>
                      <a:r>
                        <a:rPr lang="en-US" sz="1600" b="0" i="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Dostarlimab</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kern="1200" dirty="0" err="1">
                          <a:solidFill>
                            <a:schemeClr val="dk1"/>
                          </a:solidFill>
                          <a:effectLst/>
                          <a:latin typeface="+mn-lt"/>
                          <a:ea typeface="+mn-ea"/>
                          <a:cs typeface="+mn-cs"/>
                        </a:rPr>
                        <a:t>dMMR</a:t>
                      </a:r>
                      <a:r>
                        <a:rPr lang="en-US" sz="1600" kern="1200" dirty="0">
                          <a:solidFill>
                            <a:schemeClr val="dk1"/>
                          </a:solidFill>
                          <a:effectLst/>
                          <a:latin typeface="+mn-lt"/>
                          <a:ea typeface="+mn-ea"/>
                          <a:cs typeface="+mn-cs"/>
                        </a:rPr>
                        <a:t> followed</a:t>
                      </a:r>
                    </a:p>
                    <a:p>
                      <a:pPr algn="ctr"/>
                      <a:r>
                        <a:rPr lang="en-US" sz="1600" kern="1200" dirty="0">
                          <a:solidFill>
                            <a:schemeClr val="dk1"/>
                          </a:solidFill>
                          <a:effectLst/>
                          <a:latin typeface="+mn-lt"/>
                          <a:ea typeface="+mn-ea"/>
                          <a:cs typeface="+mn-cs"/>
                        </a:rPr>
                        <a:t>by ITT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Up to 3 years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7193836"/>
                  </a:ext>
                </a:extLst>
              </a:tr>
              <a:tr h="9911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DUO-E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a:t>
                      </a:r>
                      <a:r>
                        <a:rPr lang="en-US" sz="1600" b="1" i="0" kern="1200" dirty="0">
                          <a:solidFill>
                            <a:schemeClr val="dk1"/>
                          </a:solidFill>
                          <a:effectLst/>
                          <a:latin typeface="+mn-lt"/>
                          <a:ea typeface="+mn-ea"/>
                          <a:cs typeface="+mn-cs"/>
                        </a:rPr>
                        <a:t>NCT04269200)</a:t>
                      </a:r>
                      <a:endParaRPr lang="en-US" sz="1600" b="1"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285750" indent="-285750" algn="l">
                        <a:buFont typeface="Arial" panose="020B0604020202020204" pitchFamily="34" charset="0"/>
                        <a:buChar char="•"/>
                      </a:pPr>
                      <a:r>
                        <a:rPr lang="en-US" sz="1600" b="0" i="0" kern="1200" dirty="0">
                          <a:solidFill>
                            <a:schemeClr val="dk1"/>
                          </a:solidFill>
                          <a:effectLst/>
                          <a:latin typeface="+mn-lt"/>
                          <a:ea typeface="+mn-ea"/>
                          <a:cs typeface="+mn-cs"/>
                        </a:rPr>
                        <a:t>Newly diagnosed advanced Stage III or IV or recurrent endometrial cancer</a:t>
                      </a:r>
                    </a:p>
                    <a:p>
                      <a:pPr marL="285750" indent="-285750" algn="l">
                        <a:buFont typeface="Arial" panose="020B0604020202020204" pitchFamily="34" charset="0"/>
                        <a:buChar char="•"/>
                      </a:pPr>
                      <a:r>
                        <a:rPr lang="en-US" sz="1600" kern="1200" dirty="0">
                          <a:solidFill>
                            <a:schemeClr val="dk1"/>
                          </a:solidFill>
                          <a:effectLst/>
                          <a:latin typeface="+mn-lt"/>
                          <a:ea typeface="+mn-ea"/>
                          <a:cs typeface="+mn-cs"/>
                        </a:rPr>
                        <a:t>No prior systemic therapy except if adj chemo completed ≥12 </a:t>
                      </a:r>
                      <a:r>
                        <a:rPr lang="en-US" sz="1600" kern="1200" dirty="0" err="1">
                          <a:solidFill>
                            <a:schemeClr val="dk1"/>
                          </a:solidFill>
                          <a:effectLst/>
                          <a:latin typeface="+mn-lt"/>
                          <a:ea typeface="+mn-ea"/>
                          <a:cs typeface="+mn-cs"/>
                        </a:rPr>
                        <a:t>mo</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Durvalumab + chemo </a:t>
                      </a:r>
                      <a:r>
                        <a:rPr lang="en-US" sz="1600" b="0" i="0" kern="1200" dirty="0">
                          <a:solidFill>
                            <a:schemeClr val="dk1"/>
                          </a:solidFill>
                          <a:effectLst/>
                          <a:latin typeface="+mn-lt"/>
                          <a:ea typeface="+mn-ea"/>
                          <a:cs typeface="+mn-cs"/>
                        </a:rPr>
                        <a:t>→ </a:t>
                      </a:r>
                      <a:r>
                        <a:rPr lang="en-US" sz="1600" dirty="0"/>
                        <a:t>durvalumab</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ITT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Until progression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PFS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2192150230"/>
                  </a:ext>
                </a:extLst>
              </a:tr>
            </a:tbl>
          </a:graphicData>
        </a:graphic>
      </p:graphicFrame>
      <p:sp>
        <p:nvSpPr>
          <p:cNvPr id="8" name="TextBox 7">
            <a:extLst>
              <a:ext uri="{FF2B5EF4-FFF2-40B4-BE49-F238E27FC236}">
                <a16:creationId xmlns:a16="http://schemas.microsoft.com/office/drawing/2014/main" id="{F2BDAD54-4544-36E2-D7D2-9A109B4FF80A}"/>
              </a:ext>
            </a:extLst>
          </p:cNvPr>
          <p:cNvSpPr txBox="1"/>
          <p:nvPr/>
        </p:nvSpPr>
        <p:spPr>
          <a:xfrm>
            <a:off x="212033" y="6209458"/>
            <a:ext cx="1105922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Eskander RN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2023;388(23):2159-70. Mirza MR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2023;388(23):2145-215. Westin SN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2024; 42(3):283-99.</a:t>
            </a:r>
          </a:p>
        </p:txBody>
      </p:sp>
      <p:sp>
        <p:nvSpPr>
          <p:cNvPr id="3" name="TextBox 2">
            <a:extLst>
              <a:ext uri="{FF2B5EF4-FFF2-40B4-BE49-F238E27FC236}">
                <a16:creationId xmlns:a16="http://schemas.microsoft.com/office/drawing/2014/main" id="{92E9EDDA-232A-7CA8-9341-D99C95DDA1A2}"/>
              </a:ext>
            </a:extLst>
          </p:cNvPr>
          <p:cNvSpPr txBox="1"/>
          <p:nvPr/>
        </p:nvSpPr>
        <p:spPr>
          <a:xfrm>
            <a:off x="767204" y="5610744"/>
            <a:ext cx="11059220"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dMMR</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 mismatch repair deficient;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pMMR</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 mismatch repair proficient; ITT = intention to treat</a:t>
            </a:r>
          </a:p>
        </p:txBody>
      </p:sp>
    </p:spTree>
    <p:extLst>
      <p:ext uri="{BB962C8B-B14F-4D97-AF65-F5344CB8AC3E}">
        <p14:creationId xmlns:p14="http://schemas.microsoft.com/office/powerpoint/2010/main" val="27337256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1CAE2-9998-1CD6-002F-80665F7A59B6}"/>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8F63ECDC-9FE9-B9F3-A73C-AF2A84271CE4}"/>
              </a:ext>
            </a:extLst>
          </p:cNvPr>
          <p:cNvSpPr/>
          <p:nvPr/>
        </p:nvSpPr>
        <p:spPr bwMode="auto">
          <a:xfrm>
            <a:off x="425669" y="1370013"/>
            <a:ext cx="11461531"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B3CE3440-A9BB-55A3-6BEC-DD1F1B0E64EB}"/>
              </a:ext>
            </a:extLst>
          </p:cNvPr>
          <p:cNvSpPr>
            <a:spLocks noGrp="1"/>
          </p:cNvSpPr>
          <p:nvPr>
            <p:ph type="title"/>
          </p:nvPr>
        </p:nvSpPr>
        <p:spPr/>
        <p:txBody>
          <a:bodyPr/>
          <a:lstStyle/>
          <a:p>
            <a:pPr algn="l"/>
            <a:r>
              <a:rPr lang="en-US" dirty="0"/>
              <a:t>First-Line Immunotherapy and Chemotherapy for </a:t>
            </a:r>
            <a:r>
              <a:rPr lang="en-US" dirty="0" err="1"/>
              <a:t>dMMR</a:t>
            </a:r>
            <a:r>
              <a:rPr lang="en-US" dirty="0"/>
              <a:t> Endometrial Cancer: PFS</a:t>
            </a:r>
          </a:p>
        </p:txBody>
      </p:sp>
      <p:sp>
        <p:nvSpPr>
          <p:cNvPr id="8" name="TextBox 7">
            <a:extLst>
              <a:ext uri="{FF2B5EF4-FFF2-40B4-BE49-F238E27FC236}">
                <a16:creationId xmlns:a16="http://schemas.microsoft.com/office/drawing/2014/main" id="{E7139025-A49F-7331-DA79-38636BD2BCAB}"/>
              </a:ext>
            </a:extLst>
          </p:cNvPr>
          <p:cNvSpPr txBox="1"/>
          <p:nvPr/>
        </p:nvSpPr>
        <p:spPr>
          <a:xfrm>
            <a:off x="16114" y="6293116"/>
            <a:ext cx="10421007"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Eskander RN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Nat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2025;31(5):1539-46. Sukhin V et al. SGO 2026;Abstract 7694. Powell MA et al.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Gynecol</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2026:S0090-8258(26)01985-2. Westin SN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2024;42(3):283-99.   </a:t>
            </a:r>
          </a:p>
        </p:txBody>
      </p:sp>
      <p:pic>
        <p:nvPicPr>
          <p:cNvPr id="4" name="Picture 3">
            <a:extLst>
              <a:ext uri="{FF2B5EF4-FFF2-40B4-BE49-F238E27FC236}">
                <a16:creationId xmlns:a16="http://schemas.microsoft.com/office/drawing/2014/main" id="{BA890144-EAA2-45BE-51F3-91E503ED3403}"/>
              </a:ext>
            </a:extLst>
          </p:cNvPr>
          <p:cNvPicPr>
            <a:picLocks noChangeAspect="1"/>
          </p:cNvPicPr>
          <p:nvPr/>
        </p:nvPicPr>
        <p:blipFill>
          <a:blip r:embed="rId3"/>
          <a:srcRect l="48681" t="3703"/>
          <a:stretch>
            <a:fillRect/>
          </a:stretch>
        </p:blipFill>
        <p:spPr>
          <a:xfrm>
            <a:off x="573404" y="2847791"/>
            <a:ext cx="3143853" cy="2448763"/>
          </a:xfrm>
          <a:prstGeom prst="rect">
            <a:avLst/>
          </a:prstGeom>
        </p:spPr>
      </p:pic>
      <p:sp>
        <p:nvSpPr>
          <p:cNvPr id="5" name="TextBox 4">
            <a:extLst>
              <a:ext uri="{FF2B5EF4-FFF2-40B4-BE49-F238E27FC236}">
                <a16:creationId xmlns:a16="http://schemas.microsoft.com/office/drawing/2014/main" id="{C9FCEEC8-3D46-1246-E889-64504349FCE9}"/>
              </a:ext>
            </a:extLst>
          </p:cNvPr>
          <p:cNvSpPr txBox="1"/>
          <p:nvPr/>
        </p:nvSpPr>
        <p:spPr>
          <a:xfrm>
            <a:off x="1889974" y="1550507"/>
            <a:ext cx="125247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NRG-GY018 </a:t>
            </a: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11" name="TextBox 10">
            <a:extLst>
              <a:ext uri="{FF2B5EF4-FFF2-40B4-BE49-F238E27FC236}">
                <a16:creationId xmlns:a16="http://schemas.microsoft.com/office/drawing/2014/main" id="{AA1C39D2-53C7-D3F9-FA35-E1387CDB750A}"/>
              </a:ext>
            </a:extLst>
          </p:cNvPr>
          <p:cNvSpPr txBox="1"/>
          <p:nvPr/>
        </p:nvSpPr>
        <p:spPr>
          <a:xfrm>
            <a:off x="4095481" y="1550507"/>
            <a:ext cx="3248695"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RUBY</a:t>
            </a:r>
          </a:p>
        </p:txBody>
      </p:sp>
      <p:pic>
        <p:nvPicPr>
          <p:cNvPr id="12" name="Picture 11">
            <a:extLst>
              <a:ext uri="{FF2B5EF4-FFF2-40B4-BE49-F238E27FC236}">
                <a16:creationId xmlns:a16="http://schemas.microsoft.com/office/drawing/2014/main" id="{D5053EC8-C342-6242-177B-361946726D75}"/>
              </a:ext>
            </a:extLst>
          </p:cNvPr>
          <p:cNvPicPr>
            <a:picLocks noChangeAspect="1"/>
          </p:cNvPicPr>
          <p:nvPr/>
        </p:nvPicPr>
        <p:blipFill>
          <a:blip r:embed="rId4"/>
          <a:stretch>
            <a:fillRect/>
          </a:stretch>
        </p:blipFill>
        <p:spPr>
          <a:xfrm>
            <a:off x="3717257" y="2857997"/>
            <a:ext cx="4183958" cy="2337818"/>
          </a:xfrm>
          <a:prstGeom prst="rect">
            <a:avLst/>
          </a:prstGeom>
        </p:spPr>
      </p:pic>
      <p:sp>
        <p:nvSpPr>
          <p:cNvPr id="14" name="TextBox 13">
            <a:extLst>
              <a:ext uri="{FF2B5EF4-FFF2-40B4-BE49-F238E27FC236}">
                <a16:creationId xmlns:a16="http://schemas.microsoft.com/office/drawing/2014/main" id="{7DE090ED-ABD2-7CC9-877A-5DE78D49DD21}"/>
              </a:ext>
            </a:extLst>
          </p:cNvPr>
          <p:cNvSpPr txBox="1"/>
          <p:nvPr/>
        </p:nvSpPr>
        <p:spPr>
          <a:xfrm>
            <a:off x="9503387" y="1502333"/>
            <a:ext cx="91762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DUO-E</a:t>
            </a:r>
          </a:p>
        </p:txBody>
      </p:sp>
      <p:pic>
        <p:nvPicPr>
          <p:cNvPr id="15" name="Content Placeholder 4">
            <a:extLst>
              <a:ext uri="{FF2B5EF4-FFF2-40B4-BE49-F238E27FC236}">
                <a16:creationId xmlns:a16="http://schemas.microsoft.com/office/drawing/2014/main" id="{F89450BB-D63A-A4FD-2428-882A9F5A66AE}"/>
              </a:ext>
            </a:extLst>
          </p:cNvPr>
          <p:cNvPicPr>
            <a:picLocks noGrp="1" noChangeAspect="1"/>
          </p:cNvPicPr>
          <p:nvPr>
            <p:ph idx="1"/>
          </p:nvPr>
        </p:nvPicPr>
        <p:blipFill>
          <a:blip r:embed="rId5"/>
          <a:stretch>
            <a:fillRect/>
          </a:stretch>
        </p:blipFill>
        <p:spPr bwMode="auto">
          <a:xfrm>
            <a:off x="7901215" y="2847792"/>
            <a:ext cx="3985985" cy="2376674"/>
          </a:xfrm>
          <a:prstGeom prst="rect">
            <a:avLst/>
          </a:prstGeom>
          <a:noFill/>
          <a:ln w="9525">
            <a:noFill/>
            <a:miter lim="800000"/>
            <a:headEnd/>
            <a:tailEnd/>
          </a:ln>
        </p:spPr>
      </p:pic>
      <p:sp>
        <p:nvSpPr>
          <p:cNvPr id="17" name="TextBox 16">
            <a:extLst>
              <a:ext uri="{FF2B5EF4-FFF2-40B4-BE49-F238E27FC236}">
                <a16:creationId xmlns:a16="http://schemas.microsoft.com/office/drawing/2014/main" id="{468945E9-F943-DEAB-EF7D-EF0A1D0E6887}"/>
              </a:ext>
            </a:extLst>
          </p:cNvPr>
          <p:cNvSpPr txBox="1"/>
          <p:nvPr/>
        </p:nvSpPr>
        <p:spPr>
          <a:xfrm>
            <a:off x="1498687" y="2069555"/>
            <a:ext cx="20708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mPFS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NR vs 8.3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sp>
        <p:nvSpPr>
          <p:cNvPr id="18" name="TextBox 17">
            <a:extLst>
              <a:ext uri="{FF2B5EF4-FFF2-40B4-BE49-F238E27FC236}">
                <a16:creationId xmlns:a16="http://schemas.microsoft.com/office/drawing/2014/main" id="{8DC0B0A7-6FEA-C73E-D747-179FC85EABB4}"/>
              </a:ext>
            </a:extLst>
          </p:cNvPr>
          <p:cNvSpPr txBox="1"/>
          <p:nvPr/>
        </p:nvSpPr>
        <p:spPr>
          <a:xfrm>
            <a:off x="4791714" y="2069555"/>
            <a:ext cx="20708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mPFS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NR vs 7.7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sp>
        <p:nvSpPr>
          <p:cNvPr id="19" name="TextBox 18">
            <a:extLst>
              <a:ext uri="{FF2B5EF4-FFF2-40B4-BE49-F238E27FC236}">
                <a16:creationId xmlns:a16="http://schemas.microsoft.com/office/drawing/2014/main" id="{8EF377CF-81A2-5A5E-F44B-98570153002D}"/>
              </a:ext>
            </a:extLst>
          </p:cNvPr>
          <p:cNvSpPr txBox="1"/>
          <p:nvPr/>
        </p:nvSpPr>
        <p:spPr>
          <a:xfrm>
            <a:off x="9030692" y="2067683"/>
            <a:ext cx="20708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mPFS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NR vs 7.0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sp>
        <p:nvSpPr>
          <p:cNvPr id="3" name="TextBox 2">
            <a:extLst>
              <a:ext uri="{FF2B5EF4-FFF2-40B4-BE49-F238E27FC236}">
                <a16:creationId xmlns:a16="http://schemas.microsoft.com/office/drawing/2014/main" id="{2226D5B2-32F7-5D21-A15A-AF3BB1A7B7BC}"/>
              </a:ext>
            </a:extLst>
          </p:cNvPr>
          <p:cNvSpPr txBox="1"/>
          <p:nvPr/>
        </p:nvSpPr>
        <p:spPr>
          <a:xfrm>
            <a:off x="408000" y="5814144"/>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mPFS</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 median progression-free survival; NR = not reached; NE = not estimable</a:t>
            </a:r>
          </a:p>
        </p:txBody>
      </p:sp>
      <p:sp>
        <p:nvSpPr>
          <p:cNvPr id="6" name="Rectangle 5">
            <a:extLst>
              <a:ext uri="{FF2B5EF4-FFF2-40B4-BE49-F238E27FC236}">
                <a16:creationId xmlns:a16="http://schemas.microsoft.com/office/drawing/2014/main" id="{3C072B53-019C-09BC-7466-FBF108864C1A}"/>
              </a:ext>
            </a:extLst>
          </p:cNvPr>
          <p:cNvSpPr/>
          <p:nvPr/>
        </p:nvSpPr>
        <p:spPr bwMode="auto">
          <a:xfrm>
            <a:off x="609600" y="2699657"/>
            <a:ext cx="302686" cy="33745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7" name="Rectangle 6">
            <a:extLst>
              <a:ext uri="{FF2B5EF4-FFF2-40B4-BE49-F238E27FC236}">
                <a16:creationId xmlns:a16="http://schemas.microsoft.com/office/drawing/2014/main" id="{6442A67C-915F-D1BD-09D0-B4C8D08CA1A3}"/>
              </a:ext>
            </a:extLst>
          </p:cNvPr>
          <p:cNvSpPr/>
          <p:nvPr/>
        </p:nvSpPr>
        <p:spPr bwMode="auto">
          <a:xfrm>
            <a:off x="7837714" y="2743200"/>
            <a:ext cx="302686" cy="33745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extLst>
      <p:ext uri="{BB962C8B-B14F-4D97-AF65-F5344CB8AC3E}">
        <p14:creationId xmlns:p14="http://schemas.microsoft.com/office/powerpoint/2010/main" val="34895433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4A00C-5391-57E4-F946-398B454D9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7B697-18AE-E545-6474-63BE0F978A6F}"/>
              </a:ext>
            </a:extLst>
          </p:cNvPr>
          <p:cNvSpPr>
            <a:spLocks noGrp="1"/>
          </p:cNvSpPr>
          <p:nvPr>
            <p:ph type="title"/>
          </p:nvPr>
        </p:nvSpPr>
        <p:spPr/>
        <p:txBody>
          <a:bodyPr/>
          <a:lstStyle/>
          <a:p>
            <a:pPr algn="l"/>
            <a:r>
              <a:rPr lang="en-US" dirty="0"/>
              <a:t>First-Line Immunotherapy and Chemotherapy for </a:t>
            </a:r>
            <a:r>
              <a:rPr lang="en-US" dirty="0" err="1"/>
              <a:t>dMMR</a:t>
            </a:r>
            <a:r>
              <a:rPr lang="en-US" dirty="0"/>
              <a:t> Endometrial Cancer: OS</a:t>
            </a:r>
          </a:p>
        </p:txBody>
      </p:sp>
      <p:sp>
        <p:nvSpPr>
          <p:cNvPr id="8" name="TextBox 7">
            <a:extLst>
              <a:ext uri="{FF2B5EF4-FFF2-40B4-BE49-F238E27FC236}">
                <a16:creationId xmlns:a16="http://schemas.microsoft.com/office/drawing/2014/main" id="{0C4A394C-0590-ED08-93BB-C3CE1D65B6EF}"/>
              </a:ext>
            </a:extLst>
          </p:cNvPr>
          <p:cNvSpPr txBox="1"/>
          <p:nvPr/>
        </p:nvSpPr>
        <p:spPr>
          <a:xfrm>
            <a:off x="0" y="6492873"/>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Eskander RN et al. ASCO 2026;Abstract 5502. Sukhin V et al. ESMO </a:t>
            </a:r>
            <a:r>
              <a:rPr kumimoji="0" lang="en-US" sz="1500" b="0" i="0" u="none" strike="noStrike" kern="1200" cap="none" spc="0" normalizeH="0" baseline="0" noProof="0">
                <a:ln>
                  <a:noFill/>
                </a:ln>
                <a:solidFill>
                  <a:srgbClr val="000000"/>
                </a:solidFill>
                <a:effectLst/>
                <a:uLnTx/>
                <a:uFillTx/>
                <a:latin typeface="Calibri"/>
                <a:ea typeface="MS PGothic" charset="0"/>
                <a:cs typeface="+mn-cs"/>
              </a:rPr>
              <a:t>Gynaecological Cancers Congress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2026;Abstract 71RO.</a:t>
            </a:r>
          </a:p>
        </p:txBody>
      </p:sp>
      <p:grpSp>
        <p:nvGrpSpPr>
          <p:cNvPr id="3" name="Group 2">
            <a:extLst>
              <a:ext uri="{FF2B5EF4-FFF2-40B4-BE49-F238E27FC236}">
                <a16:creationId xmlns:a16="http://schemas.microsoft.com/office/drawing/2014/main" id="{5AA438F4-A1E1-8B89-B03A-84663131618A}"/>
              </a:ext>
            </a:extLst>
          </p:cNvPr>
          <p:cNvGrpSpPr/>
          <p:nvPr/>
        </p:nvGrpSpPr>
        <p:grpSpPr>
          <a:xfrm>
            <a:off x="298616" y="1469571"/>
            <a:ext cx="11675670" cy="4419600"/>
            <a:chOff x="397855" y="1793535"/>
            <a:chExt cx="10819824" cy="4095636"/>
          </a:xfrm>
        </p:grpSpPr>
        <p:sp>
          <p:nvSpPr>
            <p:cNvPr id="16" name="Rectangle 15">
              <a:extLst>
                <a:ext uri="{FF2B5EF4-FFF2-40B4-BE49-F238E27FC236}">
                  <a16:creationId xmlns:a16="http://schemas.microsoft.com/office/drawing/2014/main" id="{62714716-0EC5-F78E-1E69-0D6661FC62CE}"/>
                </a:ext>
              </a:extLst>
            </p:cNvPr>
            <p:cNvSpPr/>
            <p:nvPr/>
          </p:nvSpPr>
          <p:spPr bwMode="auto">
            <a:xfrm>
              <a:off x="397855" y="1793535"/>
              <a:ext cx="10819824" cy="40956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5" name="TextBox 4">
              <a:extLst>
                <a:ext uri="{FF2B5EF4-FFF2-40B4-BE49-F238E27FC236}">
                  <a16:creationId xmlns:a16="http://schemas.microsoft.com/office/drawing/2014/main" id="{37552372-B4C1-600F-E4F2-71EE19E243C0}"/>
                </a:ext>
              </a:extLst>
            </p:cNvPr>
            <p:cNvSpPr txBox="1"/>
            <p:nvPr/>
          </p:nvSpPr>
          <p:spPr>
            <a:xfrm>
              <a:off x="2245574" y="1861280"/>
              <a:ext cx="1252471" cy="3137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NRG-GY018 </a:t>
              </a: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11" name="TextBox 10">
              <a:extLst>
                <a:ext uri="{FF2B5EF4-FFF2-40B4-BE49-F238E27FC236}">
                  <a16:creationId xmlns:a16="http://schemas.microsoft.com/office/drawing/2014/main" id="{BFDA5E26-C549-BA89-7F17-B3B1888186B8}"/>
                </a:ext>
              </a:extLst>
            </p:cNvPr>
            <p:cNvSpPr txBox="1"/>
            <p:nvPr/>
          </p:nvSpPr>
          <p:spPr>
            <a:xfrm>
              <a:off x="6862602" y="1793535"/>
              <a:ext cx="3248695"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RUBY</a:t>
              </a:r>
            </a:p>
          </p:txBody>
        </p:sp>
        <p:sp>
          <p:nvSpPr>
            <p:cNvPr id="17" name="TextBox 16">
              <a:extLst>
                <a:ext uri="{FF2B5EF4-FFF2-40B4-BE49-F238E27FC236}">
                  <a16:creationId xmlns:a16="http://schemas.microsoft.com/office/drawing/2014/main" id="{B4776DF2-3A4B-C813-FE49-A52030DE741A}"/>
                </a:ext>
              </a:extLst>
            </p:cNvPr>
            <p:cNvSpPr txBox="1"/>
            <p:nvPr/>
          </p:nvSpPr>
          <p:spPr>
            <a:xfrm>
              <a:off x="1979591" y="2275627"/>
              <a:ext cx="19873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NR vs NR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sp>
          <p:nvSpPr>
            <p:cNvPr id="18" name="TextBox 17">
              <a:extLst>
                <a:ext uri="{FF2B5EF4-FFF2-40B4-BE49-F238E27FC236}">
                  <a16:creationId xmlns:a16="http://schemas.microsoft.com/office/drawing/2014/main" id="{C62CC2BD-F28D-5799-78EF-041C7F6856B2}"/>
                </a:ext>
              </a:extLst>
            </p:cNvPr>
            <p:cNvSpPr txBox="1"/>
            <p:nvPr/>
          </p:nvSpPr>
          <p:spPr>
            <a:xfrm>
              <a:off x="7306314" y="2319973"/>
              <a:ext cx="1945649" cy="34225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NE vs 32.8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pic>
          <p:nvPicPr>
            <p:cNvPr id="9" name="Picture 8">
              <a:extLst>
                <a:ext uri="{FF2B5EF4-FFF2-40B4-BE49-F238E27FC236}">
                  <a16:creationId xmlns:a16="http://schemas.microsoft.com/office/drawing/2014/main" id="{35C469DC-04C5-E15D-4519-5D7D4A54B30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156434" y="2934375"/>
              <a:ext cx="4986272" cy="2861699"/>
            </a:xfrm>
            <a:prstGeom prst="rect">
              <a:avLst/>
            </a:prstGeom>
          </p:spPr>
        </p:pic>
        <p:pic>
          <p:nvPicPr>
            <p:cNvPr id="13" name="Picture 12">
              <a:extLst>
                <a:ext uri="{FF2B5EF4-FFF2-40B4-BE49-F238E27FC236}">
                  <a16:creationId xmlns:a16="http://schemas.microsoft.com/office/drawing/2014/main" id="{1B45A869-E6C0-DAB3-E8C5-14389F9C8CE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714842" y="2689305"/>
              <a:ext cx="3771900" cy="2944334"/>
            </a:xfrm>
            <a:prstGeom prst="rect">
              <a:avLst/>
            </a:prstGeom>
          </p:spPr>
        </p:pic>
        <p:pic>
          <p:nvPicPr>
            <p:cNvPr id="21" name="Picture 20">
              <a:extLst>
                <a:ext uri="{FF2B5EF4-FFF2-40B4-BE49-F238E27FC236}">
                  <a16:creationId xmlns:a16="http://schemas.microsoft.com/office/drawing/2014/main" id="{48BEC683-D3FB-0AEF-0D98-17040B7E0BA0}"/>
                </a:ext>
              </a:extLst>
            </p:cNvPr>
            <p:cNvPicPr>
              <a:picLocks noChangeAspect="1"/>
            </p:cNvPicPr>
            <p:nvPr/>
          </p:nvPicPr>
          <p:blipFill>
            <a:blip r:embed="rId7"/>
            <a:stretch>
              <a:fillRect/>
            </a:stretch>
          </p:blipFill>
          <p:spPr>
            <a:xfrm>
              <a:off x="3498045" y="3835991"/>
              <a:ext cx="2258329" cy="1058465"/>
            </a:xfrm>
            <a:prstGeom prst="rect">
              <a:avLst/>
            </a:prstGeom>
          </p:spPr>
        </p:pic>
      </p:grpSp>
      <p:sp>
        <p:nvSpPr>
          <p:cNvPr id="4" name="TextBox 3">
            <a:extLst>
              <a:ext uri="{FF2B5EF4-FFF2-40B4-BE49-F238E27FC236}">
                <a16:creationId xmlns:a16="http://schemas.microsoft.com/office/drawing/2014/main" id="{77443FFF-8BE4-65C2-F534-A5E0EED05B5C}"/>
              </a:ext>
            </a:extLst>
          </p:cNvPr>
          <p:cNvSpPr txBox="1"/>
          <p:nvPr/>
        </p:nvSpPr>
        <p:spPr>
          <a:xfrm>
            <a:off x="359228" y="5937702"/>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mOS</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 median overall survival</a:t>
            </a:r>
          </a:p>
        </p:txBody>
      </p:sp>
    </p:spTree>
    <p:extLst>
      <p:ext uri="{BB962C8B-B14F-4D97-AF65-F5344CB8AC3E}">
        <p14:creationId xmlns:p14="http://schemas.microsoft.com/office/powerpoint/2010/main" val="35085606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E090D-0293-D798-CBCB-1AB5DEFB56A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83B844F-A975-A499-5FDD-0DDE899123EC}"/>
              </a:ext>
            </a:extLst>
          </p:cNvPr>
          <p:cNvSpPr/>
          <p:nvPr/>
        </p:nvSpPr>
        <p:spPr bwMode="auto">
          <a:xfrm>
            <a:off x="425669" y="1655629"/>
            <a:ext cx="11461531" cy="38307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AF38B68-8630-B240-DDD9-B42A8800AE4F}"/>
              </a:ext>
            </a:extLst>
          </p:cNvPr>
          <p:cNvSpPr>
            <a:spLocks noGrp="1"/>
          </p:cNvSpPr>
          <p:nvPr>
            <p:ph type="title"/>
          </p:nvPr>
        </p:nvSpPr>
        <p:spPr/>
        <p:txBody>
          <a:bodyPr/>
          <a:lstStyle/>
          <a:p>
            <a:pPr algn="l"/>
            <a:r>
              <a:rPr lang="en-US" dirty="0"/>
              <a:t>First-Line Immunotherapy and Chemotherapy for </a:t>
            </a:r>
            <a:r>
              <a:rPr lang="en-US" dirty="0" err="1"/>
              <a:t>pMMR</a:t>
            </a:r>
            <a:r>
              <a:rPr lang="en-US" dirty="0"/>
              <a:t> Endometrial Cancer: PFS</a:t>
            </a:r>
          </a:p>
        </p:txBody>
      </p:sp>
      <p:sp>
        <p:nvSpPr>
          <p:cNvPr id="8" name="TextBox 7">
            <a:extLst>
              <a:ext uri="{FF2B5EF4-FFF2-40B4-BE49-F238E27FC236}">
                <a16:creationId xmlns:a16="http://schemas.microsoft.com/office/drawing/2014/main" id="{0C7472AC-A713-FF79-353E-25765A643AEC}"/>
              </a:ext>
            </a:extLst>
          </p:cNvPr>
          <p:cNvSpPr txBox="1"/>
          <p:nvPr/>
        </p:nvSpPr>
        <p:spPr>
          <a:xfrm>
            <a:off x="156849" y="6230223"/>
            <a:ext cx="1111440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Eskander RN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Nat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2025;31(5):1539-46. Mirza MR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2023;388(23):2145-215. Westin SN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2024; 42(3):283-99.   </a:t>
            </a:r>
          </a:p>
        </p:txBody>
      </p:sp>
      <p:sp>
        <p:nvSpPr>
          <p:cNvPr id="5" name="TextBox 4">
            <a:extLst>
              <a:ext uri="{FF2B5EF4-FFF2-40B4-BE49-F238E27FC236}">
                <a16:creationId xmlns:a16="http://schemas.microsoft.com/office/drawing/2014/main" id="{75373914-68D6-FAA8-5B77-944E9456BFF8}"/>
              </a:ext>
            </a:extLst>
          </p:cNvPr>
          <p:cNvSpPr txBox="1"/>
          <p:nvPr/>
        </p:nvSpPr>
        <p:spPr>
          <a:xfrm>
            <a:off x="1889974" y="1836123"/>
            <a:ext cx="125247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NRG-GY018 </a:t>
            </a: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11" name="TextBox 10">
            <a:extLst>
              <a:ext uri="{FF2B5EF4-FFF2-40B4-BE49-F238E27FC236}">
                <a16:creationId xmlns:a16="http://schemas.microsoft.com/office/drawing/2014/main" id="{933C3F81-E709-6C31-2A44-88C010FB8DEF}"/>
              </a:ext>
            </a:extLst>
          </p:cNvPr>
          <p:cNvSpPr txBox="1"/>
          <p:nvPr/>
        </p:nvSpPr>
        <p:spPr>
          <a:xfrm>
            <a:off x="4095481" y="1836123"/>
            <a:ext cx="3248695"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RUBY</a:t>
            </a:r>
          </a:p>
        </p:txBody>
      </p:sp>
      <p:sp>
        <p:nvSpPr>
          <p:cNvPr id="14" name="TextBox 13">
            <a:extLst>
              <a:ext uri="{FF2B5EF4-FFF2-40B4-BE49-F238E27FC236}">
                <a16:creationId xmlns:a16="http://schemas.microsoft.com/office/drawing/2014/main" id="{9AA4C405-2B83-27E1-5CD6-47DD8241FB10}"/>
              </a:ext>
            </a:extLst>
          </p:cNvPr>
          <p:cNvSpPr txBox="1"/>
          <p:nvPr/>
        </p:nvSpPr>
        <p:spPr>
          <a:xfrm>
            <a:off x="9503387" y="1787949"/>
            <a:ext cx="91762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DUO-E</a:t>
            </a:r>
          </a:p>
        </p:txBody>
      </p:sp>
      <p:sp>
        <p:nvSpPr>
          <p:cNvPr id="17" name="TextBox 16">
            <a:extLst>
              <a:ext uri="{FF2B5EF4-FFF2-40B4-BE49-F238E27FC236}">
                <a16:creationId xmlns:a16="http://schemas.microsoft.com/office/drawing/2014/main" id="{131D7DDB-A041-4B86-010C-BB9D7C58C9F4}"/>
              </a:ext>
            </a:extLst>
          </p:cNvPr>
          <p:cNvSpPr txBox="1"/>
          <p:nvPr/>
        </p:nvSpPr>
        <p:spPr>
          <a:xfrm>
            <a:off x="1498687" y="2355171"/>
            <a:ext cx="2200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mPFS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13.1 vs 8.7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sp>
        <p:nvSpPr>
          <p:cNvPr id="19" name="TextBox 18">
            <a:extLst>
              <a:ext uri="{FF2B5EF4-FFF2-40B4-BE49-F238E27FC236}">
                <a16:creationId xmlns:a16="http://schemas.microsoft.com/office/drawing/2014/main" id="{87D47355-4214-3FEC-5CF8-DC63CC41B9D4}"/>
              </a:ext>
            </a:extLst>
          </p:cNvPr>
          <p:cNvSpPr txBox="1"/>
          <p:nvPr/>
        </p:nvSpPr>
        <p:spPr>
          <a:xfrm>
            <a:off x="9030692" y="2353299"/>
            <a:ext cx="20837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mPFS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9.9 vs 9.7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pic>
        <p:nvPicPr>
          <p:cNvPr id="7" name="Picture 6">
            <a:extLst>
              <a:ext uri="{FF2B5EF4-FFF2-40B4-BE49-F238E27FC236}">
                <a16:creationId xmlns:a16="http://schemas.microsoft.com/office/drawing/2014/main" id="{5F651660-9D7D-E80D-FB3C-E34822A7A1A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r="49795"/>
          <a:stretch>
            <a:fillRect/>
          </a:stretch>
        </p:blipFill>
        <p:spPr>
          <a:xfrm>
            <a:off x="500664" y="2874220"/>
            <a:ext cx="3022026" cy="2498615"/>
          </a:xfrm>
          <a:prstGeom prst="rect">
            <a:avLst/>
          </a:prstGeom>
        </p:spPr>
      </p:pic>
      <p:pic>
        <p:nvPicPr>
          <p:cNvPr id="9" name="Picture 8">
            <a:extLst>
              <a:ext uri="{FF2B5EF4-FFF2-40B4-BE49-F238E27FC236}">
                <a16:creationId xmlns:a16="http://schemas.microsoft.com/office/drawing/2014/main" id="{9D2B996D-4854-FFE5-1B7B-BCC12523033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3522690" y="3158565"/>
            <a:ext cx="4097593" cy="1929924"/>
          </a:xfrm>
          <a:prstGeom prst="rect">
            <a:avLst/>
          </a:prstGeom>
        </p:spPr>
      </p:pic>
      <p:pic>
        <p:nvPicPr>
          <p:cNvPr id="10" name="Picture 9">
            <a:extLst>
              <a:ext uri="{FF2B5EF4-FFF2-40B4-BE49-F238E27FC236}">
                <a16:creationId xmlns:a16="http://schemas.microsoft.com/office/drawing/2014/main" id="{B934B77D-C225-4C5B-E25C-666698B9703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7771326" y="2967701"/>
            <a:ext cx="3964831" cy="1989967"/>
          </a:xfrm>
          <a:prstGeom prst="rect">
            <a:avLst/>
          </a:prstGeom>
        </p:spPr>
      </p:pic>
      <p:sp>
        <p:nvSpPr>
          <p:cNvPr id="13" name="TextBox 12">
            <a:extLst>
              <a:ext uri="{FF2B5EF4-FFF2-40B4-BE49-F238E27FC236}">
                <a16:creationId xmlns:a16="http://schemas.microsoft.com/office/drawing/2014/main" id="{A5D6D544-3FD0-1D74-6DD6-C285E614C0AA}"/>
              </a:ext>
            </a:extLst>
          </p:cNvPr>
          <p:cNvSpPr txBox="1"/>
          <p:nvPr/>
        </p:nvSpPr>
        <p:spPr>
          <a:xfrm>
            <a:off x="4377353" y="2387536"/>
            <a:ext cx="31860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mPFS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at 24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28.4% vs 18.8%</a:t>
            </a:r>
          </a:p>
        </p:txBody>
      </p:sp>
    </p:spTree>
    <p:extLst>
      <p:ext uri="{BB962C8B-B14F-4D97-AF65-F5344CB8AC3E}">
        <p14:creationId xmlns:p14="http://schemas.microsoft.com/office/powerpoint/2010/main" val="7738162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FBAC7-CE50-B324-EF52-A3D8531BEACA}"/>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01D67C62-945A-62A7-DF54-5DF295D2D797}"/>
              </a:ext>
            </a:extLst>
          </p:cNvPr>
          <p:cNvSpPr/>
          <p:nvPr/>
        </p:nvSpPr>
        <p:spPr bwMode="auto">
          <a:xfrm>
            <a:off x="425669" y="1655629"/>
            <a:ext cx="11461531"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1D1501F-BBB6-357F-C669-9B37129B9D9B}"/>
              </a:ext>
            </a:extLst>
          </p:cNvPr>
          <p:cNvSpPr>
            <a:spLocks noGrp="1"/>
          </p:cNvSpPr>
          <p:nvPr>
            <p:ph type="title"/>
          </p:nvPr>
        </p:nvSpPr>
        <p:spPr/>
        <p:txBody>
          <a:bodyPr/>
          <a:lstStyle/>
          <a:p>
            <a:pPr algn="l"/>
            <a:r>
              <a:rPr lang="en-US" dirty="0"/>
              <a:t>First-Line Immunotherapy and Chemotherapy for Mismatch Repair-Proficient Endometrial Cancer: OS</a:t>
            </a:r>
          </a:p>
        </p:txBody>
      </p:sp>
      <p:sp>
        <p:nvSpPr>
          <p:cNvPr id="8" name="TextBox 7">
            <a:extLst>
              <a:ext uri="{FF2B5EF4-FFF2-40B4-BE49-F238E27FC236}">
                <a16:creationId xmlns:a16="http://schemas.microsoft.com/office/drawing/2014/main" id="{071B0C85-3C45-E4BE-2F7D-CF1FFCBB052B}"/>
              </a:ext>
            </a:extLst>
          </p:cNvPr>
          <p:cNvSpPr txBox="1"/>
          <p:nvPr/>
        </p:nvSpPr>
        <p:spPr>
          <a:xfrm>
            <a:off x="0" y="6489668"/>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Eskander RN et al. ASCO 2026;Abstract 5502. Powell MA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Ann Oncol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2024 Aug;35(8):728-738.</a:t>
            </a:r>
          </a:p>
        </p:txBody>
      </p:sp>
      <p:sp>
        <p:nvSpPr>
          <p:cNvPr id="5" name="TextBox 4">
            <a:extLst>
              <a:ext uri="{FF2B5EF4-FFF2-40B4-BE49-F238E27FC236}">
                <a16:creationId xmlns:a16="http://schemas.microsoft.com/office/drawing/2014/main" id="{E8B169FD-FFFA-8EAC-1AB8-3D5AAE6C5F44}"/>
              </a:ext>
            </a:extLst>
          </p:cNvPr>
          <p:cNvSpPr txBox="1"/>
          <p:nvPr/>
        </p:nvSpPr>
        <p:spPr>
          <a:xfrm>
            <a:off x="2245574" y="1861280"/>
            <a:ext cx="125247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NRG-GY018 </a:t>
            </a:r>
            <a:endParaRPr kumimoji="0" lang="en-US" sz="18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11" name="TextBox 10">
            <a:extLst>
              <a:ext uri="{FF2B5EF4-FFF2-40B4-BE49-F238E27FC236}">
                <a16:creationId xmlns:a16="http://schemas.microsoft.com/office/drawing/2014/main" id="{295B1606-BCF6-0A0E-3E0B-B829B141AE92}"/>
              </a:ext>
            </a:extLst>
          </p:cNvPr>
          <p:cNvSpPr txBox="1"/>
          <p:nvPr/>
        </p:nvSpPr>
        <p:spPr>
          <a:xfrm>
            <a:off x="6862602" y="1793535"/>
            <a:ext cx="3248695"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RUBY</a:t>
            </a:r>
          </a:p>
        </p:txBody>
      </p:sp>
      <p:sp>
        <p:nvSpPr>
          <p:cNvPr id="17" name="TextBox 16">
            <a:extLst>
              <a:ext uri="{FF2B5EF4-FFF2-40B4-BE49-F238E27FC236}">
                <a16:creationId xmlns:a16="http://schemas.microsoft.com/office/drawing/2014/main" id="{666BC82F-8915-D762-11D8-6E68C9324E08}"/>
              </a:ext>
            </a:extLst>
          </p:cNvPr>
          <p:cNvSpPr txBox="1"/>
          <p:nvPr/>
        </p:nvSpPr>
        <p:spPr>
          <a:xfrm>
            <a:off x="1979591" y="2275627"/>
            <a:ext cx="224702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44.4 vs 35.1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sp>
        <p:nvSpPr>
          <p:cNvPr id="18" name="TextBox 17">
            <a:extLst>
              <a:ext uri="{FF2B5EF4-FFF2-40B4-BE49-F238E27FC236}">
                <a16:creationId xmlns:a16="http://schemas.microsoft.com/office/drawing/2014/main" id="{81878DE1-5E91-E390-41CE-81541A65F13F}"/>
              </a:ext>
            </a:extLst>
          </p:cNvPr>
          <p:cNvSpPr txBox="1"/>
          <p:nvPr/>
        </p:nvSpPr>
        <p:spPr>
          <a:xfrm>
            <a:off x="7306314" y="2319973"/>
            <a:ext cx="224702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mOS</a:t>
            </a:r>
            <a:r>
              <a:rPr kumimoji="0" lang="en-US" sz="1800" b="1" i="0" u="none" strike="noStrike" kern="1200" cap="none" spc="0" normalizeH="0" baseline="0" noProof="0" dirty="0">
                <a:ln>
                  <a:noFill/>
                </a:ln>
                <a:solidFill>
                  <a:srgbClr val="00CC99"/>
                </a:solidFill>
                <a:effectLst/>
                <a:uLnTx/>
                <a:uFillTx/>
                <a:latin typeface="Calibri"/>
                <a:ea typeface="MS PGothic" charset="0"/>
                <a:cs typeface="+mn-cs"/>
              </a:rPr>
              <a:t>: 34.0 vs 27.0 </a:t>
            </a:r>
            <a:r>
              <a:rPr kumimoji="0" lang="en-US" sz="1800" b="1" i="0" u="none" strike="noStrike" kern="1200" cap="none" spc="0" normalizeH="0" baseline="0" noProof="0" dirty="0" err="1">
                <a:ln>
                  <a:noFill/>
                </a:ln>
                <a:solidFill>
                  <a:srgbClr val="00CC99"/>
                </a:solidFill>
                <a:effectLst/>
                <a:uLnTx/>
                <a:uFillTx/>
                <a:latin typeface="Calibri"/>
                <a:ea typeface="MS PGothic" charset="0"/>
                <a:cs typeface="+mn-cs"/>
              </a:rPr>
              <a:t>mo</a:t>
            </a:r>
            <a:endParaRPr kumimoji="0" lang="en-US" sz="1800" b="1" i="0" u="none" strike="noStrike" kern="1200" cap="none" spc="0" normalizeH="0" baseline="0" noProof="0" dirty="0">
              <a:ln>
                <a:noFill/>
              </a:ln>
              <a:solidFill>
                <a:srgbClr val="00CC99"/>
              </a:solidFill>
              <a:effectLst/>
              <a:uLnTx/>
              <a:uFillTx/>
              <a:latin typeface="Calibri"/>
              <a:ea typeface="MS PGothic" charset="0"/>
              <a:cs typeface="+mn-cs"/>
            </a:endParaRPr>
          </a:p>
        </p:txBody>
      </p:sp>
      <p:pic>
        <p:nvPicPr>
          <p:cNvPr id="4" name="Picture 3">
            <a:extLst>
              <a:ext uri="{FF2B5EF4-FFF2-40B4-BE49-F238E27FC236}">
                <a16:creationId xmlns:a16="http://schemas.microsoft.com/office/drawing/2014/main" id="{A6442E69-3051-DF24-5267-B3E7F838ACA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l="258"/>
          <a:stretch>
            <a:fillRect/>
          </a:stretch>
        </p:blipFill>
        <p:spPr>
          <a:xfrm>
            <a:off x="5173114" y="2877189"/>
            <a:ext cx="6472987" cy="3142146"/>
          </a:xfrm>
          <a:prstGeom prst="rect">
            <a:avLst/>
          </a:prstGeom>
        </p:spPr>
      </p:pic>
      <p:pic>
        <p:nvPicPr>
          <p:cNvPr id="7" name="Picture 6">
            <a:extLst>
              <a:ext uri="{FF2B5EF4-FFF2-40B4-BE49-F238E27FC236}">
                <a16:creationId xmlns:a16="http://schemas.microsoft.com/office/drawing/2014/main" id="{7BA2CCA2-022C-D7C4-10EF-68327FC357F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742212" y="2644959"/>
            <a:ext cx="4114359" cy="3186492"/>
          </a:xfrm>
          <a:prstGeom prst="rect">
            <a:avLst/>
          </a:prstGeom>
        </p:spPr>
      </p:pic>
      <p:pic>
        <p:nvPicPr>
          <p:cNvPr id="12" name="Picture 11">
            <a:extLst>
              <a:ext uri="{FF2B5EF4-FFF2-40B4-BE49-F238E27FC236}">
                <a16:creationId xmlns:a16="http://schemas.microsoft.com/office/drawing/2014/main" id="{69556CAB-0758-7C53-8E0C-8B762E57E846}"/>
              </a:ext>
            </a:extLst>
          </p:cNvPr>
          <p:cNvPicPr>
            <a:picLocks noChangeAspect="1"/>
          </p:cNvPicPr>
          <p:nvPr/>
        </p:nvPicPr>
        <p:blipFill>
          <a:blip r:embed="rId7"/>
          <a:stretch>
            <a:fillRect/>
          </a:stretch>
        </p:blipFill>
        <p:spPr>
          <a:xfrm>
            <a:off x="3724987" y="3014291"/>
            <a:ext cx="2132418" cy="1128469"/>
          </a:xfrm>
          <a:prstGeom prst="rect">
            <a:avLst/>
          </a:prstGeom>
        </p:spPr>
      </p:pic>
    </p:spTree>
    <p:extLst>
      <p:ext uri="{BB962C8B-B14F-4D97-AF65-F5344CB8AC3E}">
        <p14:creationId xmlns:p14="http://schemas.microsoft.com/office/powerpoint/2010/main" val="21952047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4D6B-0C7E-834C-6980-06E2FB9E5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2495D-3203-8A07-60C1-23CF98636384}"/>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058966D4-896E-B009-6BF0-F15B534BB025}"/>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56-year-old woman with IGHV-unmutated, del 13q CLL (90%). Initiated treatment with venetoclax/obinutuzumab + acalabrutinib at an academic center 3 months ago. Neutrophils dropped drastically due to obinutuzumab, treatment discontinued. Waiting for her to stabilize to restart treatment.</a:t>
            </a:r>
          </a:p>
          <a:p>
            <a:pPr marL="98425" indent="0">
              <a:lnSpc>
                <a:spcPct val="100000"/>
              </a:lnSpc>
              <a:spcBef>
                <a:spcPts val="264"/>
              </a:spcBef>
              <a:buNone/>
            </a:pPr>
            <a:r>
              <a:rPr lang="en-US" sz="2400" dirty="0">
                <a:solidFill>
                  <a:srgbClr val="171AA2"/>
                </a:solidFill>
              </a:rPr>
              <a:t>                                                                                                         Brian P Mulherin, MD 	</a:t>
            </a:r>
          </a:p>
          <a:p>
            <a:pPr marL="98425" indent="0">
              <a:lnSpc>
                <a:spcPct val="100000"/>
              </a:lnSpc>
              <a:buNone/>
            </a:pPr>
            <a:endParaRPr lang="en-US" sz="2400" dirty="0">
              <a:solidFill>
                <a:schemeClr val="tx1"/>
              </a:solidFill>
            </a:endParaRPr>
          </a:p>
          <a:p>
            <a:pPr marL="98425" indent="0">
              <a:lnSpc>
                <a:spcPct val="100000"/>
              </a:lnSpc>
              <a:buNone/>
            </a:pPr>
            <a:r>
              <a:rPr lang="en-US" sz="2400" dirty="0">
                <a:solidFill>
                  <a:schemeClr val="tx1"/>
                </a:solidFill>
              </a:rPr>
              <a:t>What is your preferred initial treatment for an otherwise healthy patient with IGHV-unmutated CLL with no del(17p) or TP53 mutation? What about for a patient with IGHV-mutated disease? How does age influence this decision?</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64668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BD427C-18C2-7921-0DE3-26E6859378A0}"/>
              </a:ext>
            </a:extLst>
          </p:cNvPr>
          <p:cNvSpPr/>
          <p:nvPr/>
        </p:nvSpPr>
        <p:spPr bwMode="auto">
          <a:xfrm>
            <a:off x="425669" y="1339943"/>
            <a:ext cx="11461531"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756D7E5C-F5C4-7E60-A47D-5C48316979F7}"/>
              </a:ext>
            </a:extLst>
          </p:cNvPr>
          <p:cNvSpPr>
            <a:spLocks noGrp="1"/>
          </p:cNvSpPr>
          <p:nvPr>
            <p:ph type="title"/>
          </p:nvPr>
        </p:nvSpPr>
        <p:spPr/>
        <p:txBody>
          <a:bodyPr/>
          <a:lstStyle/>
          <a:p>
            <a:r>
              <a:rPr lang="en-US" dirty="0"/>
              <a:t>RUBY: Conditional PFS </a:t>
            </a:r>
          </a:p>
        </p:txBody>
      </p:sp>
      <p:pic>
        <p:nvPicPr>
          <p:cNvPr id="5" name="Picture 4">
            <a:extLst>
              <a:ext uri="{FF2B5EF4-FFF2-40B4-BE49-F238E27FC236}">
                <a16:creationId xmlns:a16="http://schemas.microsoft.com/office/drawing/2014/main" id="{07A9FA21-1C30-F248-6748-611CCB05C6B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1929109"/>
            <a:ext cx="10041360" cy="3860730"/>
          </a:xfrm>
          <a:prstGeom prst="rect">
            <a:avLst/>
          </a:prstGeom>
        </p:spPr>
      </p:pic>
      <p:sp>
        <p:nvSpPr>
          <p:cNvPr id="7" name="TextBox 6">
            <a:extLst>
              <a:ext uri="{FF2B5EF4-FFF2-40B4-BE49-F238E27FC236}">
                <a16:creationId xmlns:a16="http://schemas.microsoft.com/office/drawing/2014/main" id="{629B076C-7956-7050-8F40-2893D5C2BC86}"/>
              </a:ext>
            </a:extLst>
          </p:cNvPr>
          <p:cNvSpPr txBox="1"/>
          <p:nvPr/>
        </p:nvSpPr>
        <p:spPr>
          <a:xfrm>
            <a:off x="768219" y="1416969"/>
            <a:ext cx="10329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Patients progression free at 2 years had &gt;90% probability of remaining progression free and alive at 4 years</a:t>
            </a:r>
          </a:p>
        </p:txBody>
      </p:sp>
      <p:sp>
        <p:nvSpPr>
          <p:cNvPr id="8" name="TextBox 7">
            <a:extLst>
              <a:ext uri="{FF2B5EF4-FFF2-40B4-BE49-F238E27FC236}">
                <a16:creationId xmlns:a16="http://schemas.microsoft.com/office/drawing/2014/main" id="{86B1C3FF-EBB9-3DBD-D52C-97418EA29280}"/>
              </a:ext>
            </a:extLst>
          </p:cNvPr>
          <p:cNvSpPr txBox="1"/>
          <p:nvPr/>
        </p:nvSpPr>
        <p:spPr>
          <a:xfrm>
            <a:off x="0" y="6492487"/>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Powell M et al. ASCO 2026;Abstract 5501. </a:t>
            </a:r>
          </a:p>
        </p:txBody>
      </p:sp>
      <p:sp>
        <p:nvSpPr>
          <p:cNvPr id="3" name="TextBox 2">
            <a:extLst>
              <a:ext uri="{FF2B5EF4-FFF2-40B4-BE49-F238E27FC236}">
                <a16:creationId xmlns:a16="http://schemas.microsoft.com/office/drawing/2014/main" id="{3D573598-B9D6-4118-EBE0-60AB8EFCAFA1}"/>
              </a:ext>
            </a:extLst>
          </p:cNvPr>
          <p:cNvSpPr txBox="1"/>
          <p:nvPr/>
        </p:nvSpPr>
        <p:spPr>
          <a:xfrm>
            <a:off x="489857" y="5817572"/>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MSI-H = microsatellite instability-high; EC = endometrial cancer</a:t>
            </a:r>
          </a:p>
        </p:txBody>
      </p:sp>
    </p:spTree>
    <p:extLst>
      <p:ext uri="{BB962C8B-B14F-4D97-AF65-F5344CB8AC3E}">
        <p14:creationId xmlns:p14="http://schemas.microsoft.com/office/powerpoint/2010/main" val="18144820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315D7-F258-78EB-F948-020BCCC7433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44ECF8-F26D-5FB4-0F30-1A8F54991041}"/>
              </a:ext>
            </a:extLst>
          </p:cNvPr>
          <p:cNvSpPr/>
          <p:nvPr/>
        </p:nvSpPr>
        <p:spPr bwMode="auto">
          <a:xfrm>
            <a:off x="425669" y="1655629"/>
            <a:ext cx="11461531"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E56FCE15-7181-FA3F-BDDE-0856007206CC}"/>
              </a:ext>
            </a:extLst>
          </p:cNvPr>
          <p:cNvSpPr>
            <a:spLocks noGrp="1"/>
          </p:cNvSpPr>
          <p:nvPr>
            <p:ph type="title"/>
          </p:nvPr>
        </p:nvSpPr>
        <p:spPr/>
        <p:txBody>
          <a:bodyPr/>
          <a:lstStyle/>
          <a:p>
            <a:r>
              <a:rPr lang="en-US" dirty="0"/>
              <a:t>RUBY: Conditional OS </a:t>
            </a:r>
          </a:p>
        </p:txBody>
      </p:sp>
      <p:sp>
        <p:nvSpPr>
          <p:cNvPr id="7" name="TextBox 6">
            <a:extLst>
              <a:ext uri="{FF2B5EF4-FFF2-40B4-BE49-F238E27FC236}">
                <a16:creationId xmlns:a16="http://schemas.microsoft.com/office/drawing/2014/main" id="{7081D669-705D-14CB-5B49-0E82A750FF47}"/>
              </a:ext>
            </a:extLst>
          </p:cNvPr>
          <p:cNvSpPr txBox="1"/>
          <p:nvPr/>
        </p:nvSpPr>
        <p:spPr>
          <a:xfrm>
            <a:off x="2175535" y="1733892"/>
            <a:ext cx="78409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Patients alive at 1 and 2 years had &gt;80% probability of remaining alive at 4 years</a:t>
            </a:r>
          </a:p>
        </p:txBody>
      </p:sp>
      <p:sp>
        <p:nvSpPr>
          <p:cNvPr id="8" name="TextBox 7">
            <a:extLst>
              <a:ext uri="{FF2B5EF4-FFF2-40B4-BE49-F238E27FC236}">
                <a16:creationId xmlns:a16="http://schemas.microsoft.com/office/drawing/2014/main" id="{BC4BA4A5-9F90-8046-BF04-16A4067EF055}"/>
              </a:ext>
            </a:extLst>
          </p:cNvPr>
          <p:cNvSpPr txBox="1"/>
          <p:nvPr/>
        </p:nvSpPr>
        <p:spPr>
          <a:xfrm>
            <a:off x="0" y="6469404"/>
            <a:ext cx="1042100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Powell M et al. ASCO 2026;Abstract 5501. </a:t>
            </a:r>
          </a:p>
        </p:txBody>
      </p:sp>
      <p:pic>
        <p:nvPicPr>
          <p:cNvPr id="4" name="Picture 3">
            <a:extLst>
              <a:ext uri="{FF2B5EF4-FFF2-40B4-BE49-F238E27FC236}">
                <a16:creationId xmlns:a16="http://schemas.microsoft.com/office/drawing/2014/main" id="{CA2F18A2-66E6-B8AD-18D0-436C9B24D60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066762" y="2259302"/>
            <a:ext cx="10332223" cy="3783874"/>
          </a:xfrm>
          <a:prstGeom prst="rect">
            <a:avLst/>
          </a:prstGeom>
        </p:spPr>
      </p:pic>
    </p:spTree>
    <p:extLst>
      <p:ext uri="{BB962C8B-B14F-4D97-AF65-F5344CB8AC3E}">
        <p14:creationId xmlns:p14="http://schemas.microsoft.com/office/powerpoint/2010/main" val="26879122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59027-E4B7-A84F-5994-5E4850DB6B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B46FC7-E5F1-137A-3872-93B8E028A637}"/>
              </a:ext>
            </a:extLst>
          </p:cNvPr>
          <p:cNvSpPr>
            <a:spLocks noGrp="1"/>
          </p:cNvSpPr>
          <p:nvPr>
            <p:ph type="title"/>
          </p:nvPr>
        </p:nvSpPr>
        <p:spPr>
          <a:xfrm>
            <a:off x="633577" y="288032"/>
            <a:ext cx="11186716" cy="1196752"/>
          </a:xfrm>
        </p:spPr>
        <p:txBody>
          <a:bodyPr/>
          <a:lstStyle/>
          <a:p>
            <a:pPr algn="l"/>
            <a:r>
              <a:rPr lang="en-US" dirty="0"/>
              <a:t>Pembrolizumab as Monotherapy Significantly Improved PFS in Certain Patients with Advanced or Recurrent Endometrial Cancer with </a:t>
            </a:r>
            <a:r>
              <a:rPr lang="en-US" dirty="0" err="1"/>
              <a:t>dMMR</a:t>
            </a:r>
            <a:r>
              <a:rPr lang="en-US" dirty="0"/>
              <a:t> Tumors Compared to Chemotherapy</a:t>
            </a:r>
            <a:br>
              <a:rPr lang="en-US" b="1" dirty="0"/>
            </a:br>
            <a:r>
              <a:rPr lang="en-US" sz="2400" dirty="0"/>
              <a:t>Press Release: July 15, 2026</a:t>
            </a:r>
          </a:p>
        </p:txBody>
      </p:sp>
      <p:sp>
        <p:nvSpPr>
          <p:cNvPr id="4" name="Content Placeholder 3">
            <a:extLst>
              <a:ext uri="{FF2B5EF4-FFF2-40B4-BE49-F238E27FC236}">
                <a16:creationId xmlns:a16="http://schemas.microsoft.com/office/drawing/2014/main" id="{D2D0903C-106D-B7E5-D99F-AD669477D220}"/>
              </a:ext>
            </a:extLst>
          </p:cNvPr>
          <p:cNvSpPr>
            <a:spLocks noGrp="1"/>
          </p:cNvSpPr>
          <p:nvPr>
            <p:ph idx="1"/>
          </p:nvPr>
        </p:nvSpPr>
        <p:spPr>
          <a:xfrm>
            <a:off x="633577" y="1844824"/>
            <a:ext cx="11007039" cy="3993711"/>
          </a:xfrm>
        </p:spPr>
        <p:txBody>
          <a:bodyPr wrap="square"/>
          <a:lstStyle/>
          <a:p>
            <a:pPr marL="17463" indent="0">
              <a:spcBef>
                <a:spcPts val="1000"/>
              </a:spcBef>
              <a:spcAft>
                <a:spcPts val="0"/>
              </a:spcAft>
              <a:buNone/>
            </a:pPr>
            <a:r>
              <a:rPr lang="en-US" sz="2100" b="0" dirty="0"/>
              <a:t>“Phase 3 KEYNOTE‑C93 trial evaluating pembrolizumab met its primary endpoint of progression-free survival (PFS) for the treatment of patients with mismatch repair deficient (</a:t>
            </a:r>
            <a:r>
              <a:rPr lang="en-US" sz="2100" b="0" dirty="0" err="1"/>
              <a:t>dMMR</a:t>
            </a:r>
            <a:r>
              <a:rPr lang="en-US" sz="2100" b="0" dirty="0"/>
              <a:t>) advanced or recurrent endometrial cancer who had not previously received systemic chemotherapy or who experienced recurrence more than six months after completing prior adjuvant therapy. </a:t>
            </a:r>
          </a:p>
          <a:p>
            <a:pPr marL="17463" indent="0">
              <a:spcBef>
                <a:spcPts val="1000"/>
              </a:spcBef>
              <a:spcAft>
                <a:spcPts val="0"/>
              </a:spcAft>
              <a:buNone/>
            </a:pPr>
            <a:r>
              <a:rPr lang="en-US" sz="2100" b="0" dirty="0"/>
              <a:t>A trend toward improvement in overall survival (OS), the trial’s other primary endpoint, was observed for pembrolizumab; however, these OS data were not mature at the time of this analysis. </a:t>
            </a:r>
          </a:p>
          <a:p>
            <a:pPr marL="17463" indent="0">
              <a:spcBef>
                <a:spcPts val="1000"/>
              </a:spcBef>
              <a:spcAft>
                <a:spcPts val="0"/>
              </a:spcAft>
              <a:buNone/>
            </a:pPr>
            <a:r>
              <a:rPr lang="en-US" sz="2100" b="0" dirty="0"/>
              <a:t>This analysis also showed a clinically meaningful overall response rate (ORR), as well as complete response rate (CRR) and duration of response (DOR) for pembrolizumab. </a:t>
            </a:r>
          </a:p>
          <a:p>
            <a:pPr marL="17463" indent="0">
              <a:spcBef>
                <a:spcPts val="1000"/>
              </a:spcBef>
              <a:spcAft>
                <a:spcPts val="0"/>
              </a:spcAft>
              <a:buNone/>
            </a:pPr>
            <a:r>
              <a:rPr lang="en-US" sz="2100" b="0" dirty="0"/>
              <a:t>The safety profile of pembrolizumab in this trial was consistent with that observed in previously reported studies; no new safety signals were identified.”</a:t>
            </a:r>
          </a:p>
        </p:txBody>
      </p:sp>
      <p:sp>
        <p:nvSpPr>
          <p:cNvPr id="5" name="TextBox 4">
            <a:extLst>
              <a:ext uri="{FF2B5EF4-FFF2-40B4-BE49-F238E27FC236}">
                <a16:creationId xmlns:a16="http://schemas.microsoft.com/office/drawing/2014/main" id="{A85EB4BC-7AF2-23B8-B5FD-E3DBC5FF11F0}"/>
              </a:ext>
            </a:extLst>
          </p:cNvPr>
          <p:cNvSpPr txBox="1"/>
          <p:nvPr/>
        </p:nvSpPr>
        <p:spPr>
          <a:xfrm>
            <a:off x="263352" y="6187432"/>
            <a:ext cx="1072919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rPr>
              <a:t>https://</a:t>
            </a:r>
            <a:r>
              <a:rPr kumimoji="0" lang="en-US" sz="1500" b="0" i="0" u="none" strike="noStrike" kern="1200" cap="none" spc="0" normalizeH="0" baseline="0" noProof="0" dirty="0" err="1">
                <a:ln>
                  <a:noFill/>
                </a:ln>
                <a:solidFill>
                  <a:srgbClr val="000000"/>
                </a:solidFill>
                <a:effectLst/>
                <a:uLnTx/>
                <a:uFillTx/>
                <a:latin typeface="Calibri"/>
                <a:ea typeface="MS PGothic" charset="0"/>
              </a:rPr>
              <a:t>www.merck.com</a:t>
            </a:r>
            <a:r>
              <a:rPr kumimoji="0" lang="en-US" sz="1500" b="0" i="0" u="none" strike="noStrike" kern="1200" cap="none" spc="0" normalizeH="0" baseline="0" noProof="0" dirty="0">
                <a:ln>
                  <a:noFill/>
                </a:ln>
                <a:solidFill>
                  <a:srgbClr val="000000"/>
                </a:solidFill>
                <a:effectLst/>
                <a:uLnTx/>
                <a:uFillTx/>
                <a:latin typeface="Calibri"/>
                <a:ea typeface="MS PGothic" charset="0"/>
              </a:rPr>
              <a:t>/news/keytruda-pembrolizumab-as-monotherapy-significantly-improved-progression-free-survival-pfs-in-certain-patients-with-advanced-or-recurrent-endometrial-cancer-with-mismatch-repair-deficient-d/</a:t>
            </a:r>
          </a:p>
        </p:txBody>
      </p:sp>
    </p:spTree>
    <p:extLst>
      <p:ext uri="{BB962C8B-B14F-4D97-AF65-F5344CB8AC3E}">
        <p14:creationId xmlns:p14="http://schemas.microsoft.com/office/powerpoint/2010/main" val="42792533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8C876-4FBA-FF78-B8AF-876FBF3156E2}"/>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F5890047-4D79-36C9-410D-DCE3B6F5FE71}"/>
              </a:ext>
            </a:extLst>
          </p:cNvPr>
          <p:cNvSpPr/>
          <p:nvPr/>
        </p:nvSpPr>
        <p:spPr bwMode="auto">
          <a:xfrm>
            <a:off x="1745034" y="1055915"/>
            <a:ext cx="8541966" cy="51557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B5F5C710-09D2-106A-C2AD-E54EF865A24D}"/>
              </a:ext>
            </a:extLst>
          </p:cNvPr>
          <p:cNvSpPr>
            <a:spLocks noGrp="1"/>
          </p:cNvSpPr>
          <p:nvPr>
            <p:ph type="title"/>
          </p:nvPr>
        </p:nvSpPr>
        <p:spPr>
          <a:xfrm>
            <a:off x="912286" y="42348"/>
            <a:ext cx="10358967" cy="1143000"/>
          </a:xfrm>
        </p:spPr>
        <p:txBody>
          <a:bodyPr/>
          <a:lstStyle/>
          <a:p>
            <a:r>
              <a:rPr lang="en-US" dirty="0"/>
              <a:t>ADC Targets in Endometrial Cancer</a:t>
            </a:r>
          </a:p>
        </p:txBody>
      </p:sp>
      <p:pic>
        <p:nvPicPr>
          <p:cNvPr id="8" name="Picture 7">
            <a:extLst>
              <a:ext uri="{FF2B5EF4-FFF2-40B4-BE49-F238E27FC236}">
                <a16:creationId xmlns:a16="http://schemas.microsoft.com/office/drawing/2014/main" id="{A9080DAD-B92D-A5A4-26CB-5F5DAB8DB69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905000" y="1151133"/>
            <a:ext cx="8116755" cy="4929975"/>
          </a:xfrm>
          <a:prstGeom prst="rect">
            <a:avLst/>
          </a:prstGeom>
        </p:spPr>
      </p:pic>
      <p:sp>
        <p:nvSpPr>
          <p:cNvPr id="12" name="TextBox 11">
            <a:extLst>
              <a:ext uri="{FF2B5EF4-FFF2-40B4-BE49-F238E27FC236}">
                <a16:creationId xmlns:a16="http://schemas.microsoft.com/office/drawing/2014/main" id="{47FC2679-FE9F-DE2E-EED1-EC78448AF048}"/>
              </a:ext>
            </a:extLst>
          </p:cNvPr>
          <p:cNvSpPr txBox="1"/>
          <p:nvPr/>
        </p:nvSpPr>
        <p:spPr>
          <a:xfrm>
            <a:off x="168417" y="6492487"/>
            <a:ext cx="78630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Moore KN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Nat Rev Clin Oncol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2026;[Online ahead of print].</a:t>
            </a:r>
          </a:p>
        </p:txBody>
      </p:sp>
    </p:spTree>
    <p:extLst>
      <p:ext uri="{BB962C8B-B14F-4D97-AF65-F5344CB8AC3E}">
        <p14:creationId xmlns:p14="http://schemas.microsoft.com/office/powerpoint/2010/main" val="8429385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794D2-55C1-0447-3FDC-CCE39FB3241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E9D908A-2AF7-5578-719E-E243B4015BB5}"/>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CE43777C-DB3F-3EBF-EC5F-89659575A558}"/>
              </a:ext>
            </a:extLst>
          </p:cNvPr>
          <p:cNvSpPr>
            <a:spLocks noGrp="1"/>
          </p:cNvSpPr>
          <p:nvPr>
            <p:ph type="title"/>
          </p:nvPr>
        </p:nvSpPr>
        <p:spPr>
          <a:xfrm>
            <a:off x="628650" y="205446"/>
            <a:ext cx="11247076" cy="1268760"/>
          </a:xfrm>
        </p:spPr>
        <p:txBody>
          <a:bodyPr>
            <a:normAutofit/>
          </a:bodyPr>
          <a:lstStyle/>
          <a:p>
            <a:pPr algn="l"/>
            <a:r>
              <a:rPr lang="en-US" dirty="0"/>
              <a:t>DESTINY-PanTumor02 Part 1 Trial Final Analysis: Investigator-Assessed Confirmed ORR by Tumor Cohort and Central HER2 IHC Status</a:t>
            </a:r>
            <a:endParaRPr lang="en-US" sz="2800" dirty="0">
              <a:solidFill>
                <a:srgbClr val="0432FF"/>
              </a:solidFill>
            </a:endParaRPr>
          </a:p>
        </p:txBody>
      </p:sp>
      <p:pic>
        <p:nvPicPr>
          <p:cNvPr id="10" name="Picture 9" descr="A graph of different colored bars&#10;&#10;AI-generated content may be incorrect.">
            <a:extLst>
              <a:ext uri="{FF2B5EF4-FFF2-40B4-BE49-F238E27FC236}">
                <a16:creationId xmlns:a16="http://schemas.microsoft.com/office/drawing/2014/main" id="{FC27B2FE-7393-AFE7-DA0B-A74EA3470CBA}"/>
              </a:ext>
            </a:extLst>
          </p:cNvPr>
          <p:cNvPicPr>
            <a:picLocks noChangeAspect="1"/>
          </p:cNvPicPr>
          <p:nvPr/>
        </p:nvPicPr>
        <p:blipFill>
          <a:blip r:embed="rId4">
            <a:extLst>
              <a:ext uri="{28A0092B-C50C-407E-A947-70E740481C1C}">
                <a14:useLocalDpi xmlns:a14="http://schemas.microsoft.com/office/drawing/2010/main" val="0"/>
              </a:ext>
            </a:extLst>
          </a:blip>
          <a:srcRect t="82736"/>
          <a:stretch>
            <a:fillRect/>
          </a:stretch>
        </p:blipFill>
        <p:spPr>
          <a:xfrm>
            <a:off x="685800" y="5402893"/>
            <a:ext cx="10740710" cy="702632"/>
          </a:xfrm>
          <a:prstGeom prst="rect">
            <a:avLst/>
          </a:prstGeom>
        </p:spPr>
      </p:pic>
      <p:pic>
        <p:nvPicPr>
          <p:cNvPr id="4" name="Picture 3" descr="A graph of different colored bars&#10;&#10;AI-generated content may be incorrect.">
            <a:extLst>
              <a:ext uri="{FF2B5EF4-FFF2-40B4-BE49-F238E27FC236}">
                <a16:creationId xmlns:a16="http://schemas.microsoft.com/office/drawing/2014/main" id="{4EC30F7B-FB60-7852-A6BC-0BA9B19C951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r="45251" b="17668"/>
          <a:stretch>
            <a:fillRect/>
          </a:stretch>
        </p:blipFill>
        <p:spPr>
          <a:xfrm>
            <a:off x="4075544" y="1932806"/>
            <a:ext cx="5877764" cy="3349459"/>
          </a:xfrm>
          <a:prstGeom prst="rect">
            <a:avLst/>
          </a:prstGeom>
        </p:spPr>
      </p:pic>
      <p:sp>
        <p:nvSpPr>
          <p:cNvPr id="6" name="TextBox 5">
            <a:extLst>
              <a:ext uri="{FF2B5EF4-FFF2-40B4-BE49-F238E27FC236}">
                <a16:creationId xmlns:a16="http://schemas.microsoft.com/office/drawing/2014/main" id="{BC68FFF3-CCE0-0137-E4EF-5FB9739215BC}"/>
              </a:ext>
            </a:extLst>
          </p:cNvPr>
          <p:cNvSpPr txBox="1"/>
          <p:nvPr/>
        </p:nvSpPr>
        <p:spPr>
          <a:xfrm>
            <a:off x="91440" y="6560138"/>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Makker V et al. ESMO 2025;Abstract 957P.</a:t>
            </a:r>
          </a:p>
        </p:txBody>
      </p:sp>
      <p:pic>
        <p:nvPicPr>
          <p:cNvPr id="7" name="Picture 6">
            <a:extLst>
              <a:ext uri="{FF2B5EF4-FFF2-40B4-BE49-F238E27FC236}">
                <a16:creationId xmlns:a16="http://schemas.microsoft.com/office/drawing/2014/main" id="{DD8050EB-AF8A-7C24-8530-E41EDE13945D}"/>
              </a:ext>
            </a:extLst>
          </p:cNvPr>
          <p:cNvPicPr>
            <a:picLocks noChangeAspect="1"/>
          </p:cNvPicPr>
          <p:nvPr/>
        </p:nvPicPr>
        <p:blipFill>
          <a:blip r:embed="rId7"/>
          <a:stretch>
            <a:fillRect/>
          </a:stretch>
        </p:blipFill>
        <p:spPr>
          <a:xfrm>
            <a:off x="1596899" y="1980303"/>
            <a:ext cx="1851506" cy="3166496"/>
          </a:xfrm>
          <a:prstGeom prst="rect">
            <a:avLst/>
          </a:prstGeom>
        </p:spPr>
      </p:pic>
      <p:sp>
        <p:nvSpPr>
          <p:cNvPr id="8" name="Rectangle 7">
            <a:extLst>
              <a:ext uri="{FF2B5EF4-FFF2-40B4-BE49-F238E27FC236}">
                <a16:creationId xmlns:a16="http://schemas.microsoft.com/office/drawing/2014/main" id="{0706DA99-9E5F-EC15-F7CA-6C47D79076D1}"/>
              </a:ext>
            </a:extLst>
          </p:cNvPr>
          <p:cNvSpPr/>
          <p:nvPr/>
        </p:nvSpPr>
        <p:spPr bwMode="auto">
          <a:xfrm>
            <a:off x="1245870" y="2343150"/>
            <a:ext cx="2480310" cy="1177290"/>
          </a:xfrm>
          <a:prstGeom prst="rec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custDataLst>
      <p:tags r:id="rId1"/>
    </p:custDataLst>
    <p:extLst>
      <p:ext uri="{BB962C8B-B14F-4D97-AF65-F5344CB8AC3E}">
        <p14:creationId xmlns:p14="http://schemas.microsoft.com/office/powerpoint/2010/main" val="1222223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52674-340F-3DAB-4BC8-2099235461B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DE53349-4A65-31B7-E8B7-CBB06E40C2C6}"/>
              </a:ext>
            </a:extLst>
          </p:cNvPr>
          <p:cNvSpPr/>
          <p:nvPr/>
        </p:nvSpPr>
        <p:spPr bwMode="auto">
          <a:xfrm>
            <a:off x="1661374" y="1523122"/>
            <a:ext cx="9234152" cy="474421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91074E50-7A6E-725A-1CD9-55964E80DC9D}"/>
              </a:ext>
            </a:extLst>
          </p:cNvPr>
          <p:cNvSpPr>
            <a:spLocks noGrp="1"/>
          </p:cNvSpPr>
          <p:nvPr>
            <p:ph type="title"/>
          </p:nvPr>
        </p:nvSpPr>
        <p:spPr>
          <a:xfrm>
            <a:off x="803410" y="92550"/>
            <a:ext cx="10585177" cy="1268760"/>
          </a:xfrm>
        </p:spPr>
        <p:txBody>
          <a:bodyPr>
            <a:normAutofit/>
          </a:bodyPr>
          <a:lstStyle/>
          <a:p>
            <a:pPr algn="l"/>
            <a:r>
              <a:rPr lang="en-US" dirty="0"/>
              <a:t>DESTINY-PanTumor02 Part 1 Final Analysis: Median PFS and OS by Tumor Cohort and HER2 IHC Status</a:t>
            </a:r>
            <a:endParaRPr lang="en-US" sz="2800" dirty="0">
              <a:solidFill>
                <a:srgbClr val="0432FF"/>
              </a:solidFill>
            </a:endParaRPr>
          </a:p>
        </p:txBody>
      </p:sp>
      <p:grpSp>
        <p:nvGrpSpPr>
          <p:cNvPr id="3" name="Group 2">
            <a:extLst>
              <a:ext uri="{FF2B5EF4-FFF2-40B4-BE49-F238E27FC236}">
                <a16:creationId xmlns:a16="http://schemas.microsoft.com/office/drawing/2014/main" id="{02024368-0065-5242-7309-4D15E4B6EFC2}"/>
              </a:ext>
            </a:extLst>
          </p:cNvPr>
          <p:cNvGrpSpPr/>
          <p:nvPr/>
        </p:nvGrpSpPr>
        <p:grpSpPr>
          <a:xfrm>
            <a:off x="1829063" y="1654241"/>
            <a:ext cx="8817207" cy="4449896"/>
            <a:chOff x="2447820" y="2007870"/>
            <a:chExt cx="7558625" cy="3814711"/>
          </a:xfrm>
        </p:grpSpPr>
        <p:pic>
          <p:nvPicPr>
            <p:cNvPr id="7" name="Picture 6" descr="A table with numbers and symbols&#10;&#10;AI-generated content may be incorrect.">
              <a:extLst>
                <a:ext uri="{FF2B5EF4-FFF2-40B4-BE49-F238E27FC236}">
                  <a16:creationId xmlns:a16="http://schemas.microsoft.com/office/drawing/2014/main" id="{A6FB8A55-B1A2-8E47-20AC-0EC1A27F636E}"/>
                </a:ext>
              </a:extLst>
            </p:cNvPr>
            <p:cNvPicPr>
              <a:picLocks noChangeAspect="1"/>
            </p:cNvPicPr>
            <p:nvPr/>
          </p:nvPicPr>
          <p:blipFill>
            <a:blip r:embed="rId4">
              <a:extLst>
                <a:ext uri="{28A0092B-C50C-407E-A947-70E740481C1C}">
                  <a14:useLocalDpi xmlns:a14="http://schemas.microsoft.com/office/drawing/2010/main" val="0"/>
                </a:ext>
              </a:extLst>
            </a:blip>
            <a:srcRect b="49522"/>
            <a:stretch>
              <a:fillRect/>
            </a:stretch>
          </p:blipFill>
          <p:spPr>
            <a:xfrm>
              <a:off x="2447820" y="2007870"/>
              <a:ext cx="7558624" cy="1823153"/>
            </a:xfrm>
            <a:prstGeom prst="rect">
              <a:avLst/>
            </a:prstGeom>
          </p:spPr>
        </p:pic>
        <p:pic>
          <p:nvPicPr>
            <p:cNvPr id="9" name="Picture 8" descr="A table with numbers and text&#10;&#10;AI-generated content may be incorrect.">
              <a:extLst>
                <a:ext uri="{FF2B5EF4-FFF2-40B4-BE49-F238E27FC236}">
                  <a16:creationId xmlns:a16="http://schemas.microsoft.com/office/drawing/2014/main" id="{EED3558A-7D6B-F51E-1515-505ABC69AB56}"/>
                </a:ext>
              </a:extLst>
            </p:cNvPr>
            <p:cNvPicPr>
              <a:picLocks noChangeAspect="1"/>
            </p:cNvPicPr>
            <p:nvPr/>
          </p:nvPicPr>
          <p:blipFill>
            <a:blip r:embed="rId5">
              <a:extLst>
                <a:ext uri="{28A0092B-C50C-407E-A947-70E740481C1C}">
                  <a14:useLocalDpi xmlns:a14="http://schemas.microsoft.com/office/drawing/2010/main" val="0"/>
                </a:ext>
              </a:extLst>
            </a:blip>
            <a:srcRect b="50352"/>
            <a:stretch>
              <a:fillRect/>
            </a:stretch>
          </p:blipFill>
          <p:spPr>
            <a:xfrm>
              <a:off x="2447821" y="4143535"/>
              <a:ext cx="7558624" cy="1670954"/>
            </a:xfrm>
            <a:prstGeom prst="rect">
              <a:avLst/>
            </a:prstGeom>
          </p:spPr>
        </p:pic>
        <p:sp>
          <p:nvSpPr>
            <p:cNvPr id="12" name="Rectangle 11">
              <a:extLst>
                <a:ext uri="{FF2B5EF4-FFF2-40B4-BE49-F238E27FC236}">
                  <a16:creationId xmlns:a16="http://schemas.microsoft.com/office/drawing/2014/main" id="{FA9230B0-DFA8-F6DE-8125-C524C7123AF9}"/>
                </a:ext>
              </a:extLst>
            </p:cNvPr>
            <p:cNvSpPr/>
            <p:nvPr/>
          </p:nvSpPr>
          <p:spPr bwMode="auto">
            <a:xfrm>
              <a:off x="4850246" y="2281556"/>
              <a:ext cx="1280160" cy="1554480"/>
            </a:xfrm>
            <a:prstGeom prst="rect">
              <a:avLst/>
            </a:prstGeom>
            <a:noFill/>
            <a:ln w="222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4" name="Rectangle 13">
              <a:extLst>
                <a:ext uri="{FF2B5EF4-FFF2-40B4-BE49-F238E27FC236}">
                  <a16:creationId xmlns:a16="http://schemas.microsoft.com/office/drawing/2014/main" id="{38E0C76B-9543-1FD1-0018-3D6623E1DD92}"/>
                </a:ext>
              </a:extLst>
            </p:cNvPr>
            <p:cNvSpPr/>
            <p:nvPr/>
          </p:nvSpPr>
          <p:spPr bwMode="auto">
            <a:xfrm>
              <a:off x="4848283" y="4378000"/>
              <a:ext cx="1281239" cy="1444581"/>
            </a:xfrm>
            <a:prstGeom prst="rect">
              <a:avLst/>
            </a:prstGeom>
            <a:noFill/>
            <a:ln w="222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5" name="Rectangle 14">
              <a:extLst>
                <a:ext uri="{FF2B5EF4-FFF2-40B4-BE49-F238E27FC236}">
                  <a16:creationId xmlns:a16="http://schemas.microsoft.com/office/drawing/2014/main" id="{43C07CF1-D833-F494-AE4B-27B94BED4AB8}"/>
                </a:ext>
              </a:extLst>
            </p:cNvPr>
            <p:cNvSpPr/>
            <p:nvPr/>
          </p:nvSpPr>
          <p:spPr bwMode="auto">
            <a:xfrm>
              <a:off x="7419272" y="4378000"/>
              <a:ext cx="1281239" cy="1444581"/>
            </a:xfrm>
            <a:prstGeom prst="rect">
              <a:avLst/>
            </a:prstGeom>
            <a:noFill/>
            <a:ln w="222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6" name="Rectangle 15">
              <a:extLst>
                <a:ext uri="{FF2B5EF4-FFF2-40B4-BE49-F238E27FC236}">
                  <a16:creationId xmlns:a16="http://schemas.microsoft.com/office/drawing/2014/main" id="{1B669C35-689A-7377-7E09-1F8637D758F6}"/>
                </a:ext>
              </a:extLst>
            </p:cNvPr>
            <p:cNvSpPr/>
            <p:nvPr/>
          </p:nvSpPr>
          <p:spPr bwMode="auto">
            <a:xfrm>
              <a:off x="7427363" y="2298292"/>
              <a:ext cx="1280160" cy="1554480"/>
            </a:xfrm>
            <a:prstGeom prst="rect">
              <a:avLst/>
            </a:prstGeom>
            <a:noFill/>
            <a:ln w="222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grpSp>
      <p:sp>
        <p:nvSpPr>
          <p:cNvPr id="17" name="TextBox 16">
            <a:extLst>
              <a:ext uri="{FF2B5EF4-FFF2-40B4-BE49-F238E27FC236}">
                <a16:creationId xmlns:a16="http://schemas.microsoft.com/office/drawing/2014/main" id="{10BE2141-A0EF-7EE5-F87F-99A3486E78BB}"/>
              </a:ext>
            </a:extLst>
          </p:cNvPr>
          <p:cNvSpPr txBox="1"/>
          <p:nvPr/>
        </p:nvSpPr>
        <p:spPr>
          <a:xfrm>
            <a:off x="91440" y="6429149"/>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Makker V et al. ESMO 2025;Abstract 957P.</a:t>
            </a:r>
          </a:p>
        </p:txBody>
      </p:sp>
    </p:spTree>
    <p:custDataLst>
      <p:tags r:id="rId1"/>
    </p:custDataLst>
    <p:extLst>
      <p:ext uri="{BB962C8B-B14F-4D97-AF65-F5344CB8AC3E}">
        <p14:creationId xmlns:p14="http://schemas.microsoft.com/office/powerpoint/2010/main" val="2860900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F0C46-6F06-5232-14D7-28DBF194B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46687-B6B3-85E8-5E8E-78F2589DFC13}"/>
              </a:ext>
            </a:extLst>
          </p:cNvPr>
          <p:cNvSpPr>
            <a:spLocks noGrp="1"/>
          </p:cNvSpPr>
          <p:nvPr>
            <p:ph type="title"/>
          </p:nvPr>
        </p:nvSpPr>
        <p:spPr>
          <a:xfrm>
            <a:off x="0" y="80989"/>
            <a:ext cx="12192000" cy="1143000"/>
          </a:xfrm>
        </p:spPr>
        <p:txBody>
          <a:bodyPr/>
          <a:lstStyle/>
          <a:p>
            <a:r>
              <a:rPr lang="en-US" dirty="0"/>
              <a:t>Selected Phase III Trials for HER2-Targeted ADCs in Gynecologic Cancer</a:t>
            </a:r>
          </a:p>
        </p:txBody>
      </p:sp>
      <p:sp>
        <p:nvSpPr>
          <p:cNvPr id="16" name="TextBox 15">
            <a:extLst>
              <a:ext uri="{FF2B5EF4-FFF2-40B4-BE49-F238E27FC236}">
                <a16:creationId xmlns:a16="http://schemas.microsoft.com/office/drawing/2014/main" id="{798C237F-6FA2-2602-51E6-1FD5396D0FFB}"/>
              </a:ext>
            </a:extLst>
          </p:cNvPr>
          <p:cNvSpPr txBox="1"/>
          <p:nvPr/>
        </p:nvSpPr>
        <p:spPr>
          <a:xfrm>
            <a:off x="72077" y="6505087"/>
            <a:ext cx="11199176"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Nøttrup TJ et al. ESGO 2026;Abstract P16-03. Mathews C et al. ESGO 2026;Abstract P16-01. </a:t>
            </a: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Gonzalez-Martin A et al. ASCO 2026;Abstract 220. </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grpSp>
        <p:nvGrpSpPr>
          <p:cNvPr id="3" name="Group 2">
            <a:extLst>
              <a:ext uri="{FF2B5EF4-FFF2-40B4-BE49-F238E27FC236}">
                <a16:creationId xmlns:a16="http://schemas.microsoft.com/office/drawing/2014/main" id="{0538E2EF-B254-61EA-0589-326188421038}"/>
              </a:ext>
            </a:extLst>
          </p:cNvPr>
          <p:cNvGrpSpPr/>
          <p:nvPr/>
        </p:nvGrpSpPr>
        <p:grpSpPr>
          <a:xfrm>
            <a:off x="438120" y="1223989"/>
            <a:ext cx="11495610" cy="4698681"/>
            <a:chOff x="623177" y="1370013"/>
            <a:chExt cx="10886945" cy="4449897"/>
          </a:xfrm>
        </p:grpSpPr>
        <p:sp>
          <p:nvSpPr>
            <p:cNvPr id="14" name="Rectangle 13">
              <a:extLst>
                <a:ext uri="{FF2B5EF4-FFF2-40B4-BE49-F238E27FC236}">
                  <a16:creationId xmlns:a16="http://schemas.microsoft.com/office/drawing/2014/main" id="{E5D71F2F-1C24-D5AA-3BDC-5495EF0A96F5}"/>
                </a:ext>
              </a:extLst>
            </p:cNvPr>
            <p:cNvSpPr/>
            <p:nvPr/>
          </p:nvSpPr>
          <p:spPr bwMode="auto">
            <a:xfrm>
              <a:off x="628650" y="1370014"/>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7" name="Picture 6">
              <a:extLst>
                <a:ext uri="{FF2B5EF4-FFF2-40B4-BE49-F238E27FC236}">
                  <a16:creationId xmlns:a16="http://schemas.microsoft.com/office/drawing/2014/main" id="{CE20E2D1-4C4F-8DF0-29D4-4FA3E688A9F1}"/>
                </a:ext>
              </a:extLst>
            </p:cNvPr>
            <p:cNvPicPr>
              <a:picLocks noChangeAspect="1"/>
            </p:cNvPicPr>
            <p:nvPr/>
          </p:nvPicPr>
          <p:blipFill>
            <a:blip r:embed="rId2"/>
            <a:srcRect t="1" b="3103"/>
            <a:stretch>
              <a:fillRect/>
            </a:stretch>
          </p:blipFill>
          <p:spPr>
            <a:xfrm>
              <a:off x="2575966" y="3976513"/>
              <a:ext cx="8934156" cy="1784350"/>
            </a:xfrm>
            <a:prstGeom prst="rect">
              <a:avLst/>
            </a:prstGeom>
          </p:spPr>
        </p:pic>
        <p:pic>
          <p:nvPicPr>
            <p:cNvPr id="13" name="Picture 12">
              <a:extLst>
                <a:ext uri="{FF2B5EF4-FFF2-40B4-BE49-F238E27FC236}">
                  <a16:creationId xmlns:a16="http://schemas.microsoft.com/office/drawing/2014/main" id="{1B47716D-4768-F857-0261-7E58AFFC675B}"/>
                </a:ext>
              </a:extLst>
            </p:cNvPr>
            <p:cNvPicPr>
              <a:picLocks noChangeAspect="1"/>
            </p:cNvPicPr>
            <p:nvPr/>
          </p:nvPicPr>
          <p:blipFill>
            <a:blip r:embed="rId3"/>
            <a:stretch>
              <a:fillRect/>
            </a:stretch>
          </p:blipFill>
          <p:spPr>
            <a:xfrm>
              <a:off x="1294196" y="2181602"/>
              <a:ext cx="3962688" cy="1731412"/>
            </a:xfrm>
            <a:prstGeom prst="rect">
              <a:avLst/>
            </a:prstGeom>
          </p:spPr>
        </p:pic>
        <p:sp>
          <p:nvSpPr>
            <p:cNvPr id="15" name="TextBox 14">
              <a:extLst>
                <a:ext uri="{FF2B5EF4-FFF2-40B4-BE49-F238E27FC236}">
                  <a16:creationId xmlns:a16="http://schemas.microsoft.com/office/drawing/2014/main" id="{95FD2CDB-049C-8794-5629-1099415AB0F0}"/>
                </a:ext>
              </a:extLst>
            </p:cNvPr>
            <p:cNvSpPr txBox="1"/>
            <p:nvPr/>
          </p:nvSpPr>
          <p:spPr>
            <a:xfrm>
              <a:off x="652995" y="4205062"/>
              <a:ext cx="1922971" cy="148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DESTINY-Ovarian01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T-DXd with bevacizumab as 1L maintenance therapy in HER2-expressing advanced OC </a:t>
              </a:r>
            </a:p>
          </p:txBody>
        </p:sp>
        <p:sp>
          <p:nvSpPr>
            <p:cNvPr id="17" name="TextBox 16">
              <a:extLst>
                <a:ext uri="{FF2B5EF4-FFF2-40B4-BE49-F238E27FC236}">
                  <a16:creationId xmlns:a16="http://schemas.microsoft.com/office/drawing/2014/main" id="{6B4FED27-D469-034E-1F9D-ED71048BF45B}"/>
                </a:ext>
              </a:extLst>
            </p:cNvPr>
            <p:cNvSpPr txBox="1"/>
            <p:nvPr/>
          </p:nvSpPr>
          <p:spPr>
            <a:xfrm>
              <a:off x="694860" y="1375140"/>
              <a:ext cx="48701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DESTINY-Endometrial01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1L T-DXd with rilvegostomig or pembrolizumab in HER2-expressing, </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pMMR</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 primary advanced or recurrent EC</a:t>
              </a:r>
            </a:p>
          </p:txBody>
        </p:sp>
        <p:cxnSp>
          <p:nvCxnSpPr>
            <p:cNvPr id="19" name="Straight Connector 18">
              <a:extLst>
                <a:ext uri="{FF2B5EF4-FFF2-40B4-BE49-F238E27FC236}">
                  <a16:creationId xmlns:a16="http://schemas.microsoft.com/office/drawing/2014/main" id="{7BF92B75-ACEF-AD47-E0D3-7F6ADB584EF7}"/>
                </a:ext>
              </a:extLst>
            </p:cNvPr>
            <p:cNvCxnSpPr>
              <a:cxnSpLocks/>
            </p:cNvCxnSpPr>
            <p:nvPr/>
          </p:nvCxnSpPr>
          <p:spPr bwMode="auto">
            <a:xfrm>
              <a:off x="623177" y="3913013"/>
              <a:ext cx="10877550" cy="0"/>
            </a:xfrm>
            <a:prstGeom prst="line">
              <a:avLst/>
            </a:prstGeom>
            <a:solidFill>
              <a:srgbClr val="FFFF00"/>
            </a:solidFill>
            <a:ln w="12700" cap="flat" cmpd="sng" algn="ctr">
              <a:solidFill>
                <a:schemeClr val="tx1"/>
              </a:solidFill>
              <a:prstDash val="dash"/>
              <a:round/>
              <a:headEnd type="none" w="med" len="med"/>
              <a:tailEnd type="none" w="med" len="med"/>
            </a:ln>
            <a:effectLst/>
          </p:spPr>
        </p:cxnSp>
        <p:pic>
          <p:nvPicPr>
            <p:cNvPr id="4" name="Picture 3">
              <a:extLst>
                <a:ext uri="{FF2B5EF4-FFF2-40B4-BE49-F238E27FC236}">
                  <a16:creationId xmlns:a16="http://schemas.microsoft.com/office/drawing/2014/main" id="{5529E7D9-5153-6769-1A2E-BEBF8B9598A8}"/>
                </a:ext>
              </a:extLst>
            </p:cNvPr>
            <p:cNvPicPr>
              <a:picLocks noChangeAspect="1"/>
            </p:cNvPicPr>
            <p:nvPr/>
          </p:nvPicPr>
          <p:blipFill>
            <a:blip r:embed="rId4"/>
            <a:srcRect b="3101"/>
            <a:stretch>
              <a:fillRect/>
            </a:stretch>
          </p:blipFill>
          <p:spPr>
            <a:xfrm>
              <a:off x="6455602" y="2181602"/>
              <a:ext cx="4569524" cy="1656454"/>
            </a:xfrm>
            <a:prstGeom prst="rect">
              <a:avLst/>
            </a:prstGeom>
          </p:spPr>
        </p:pic>
        <p:sp>
          <p:nvSpPr>
            <p:cNvPr id="5" name="TextBox 4">
              <a:extLst>
                <a:ext uri="{FF2B5EF4-FFF2-40B4-BE49-F238E27FC236}">
                  <a16:creationId xmlns:a16="http://schemas.microsoft.com/office/drawing/2014/main" id="{E7D54810-4BF3-AB80-4D7A-7BF44F0B3DB3}"/>
                </a:ext>
              </a:extLst>
            </p:cNvPr>
            <p:cNvSpPr txBox="1"/>
            <p:nvPr/>
          </p:nvSpPr>
          <p:spPr>
            <a:xfrm>
              <a:off x="6396892" y="1370013"/>
              <a:ext cx="4937429" cy="786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DESTINY-Endometrial02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Adjuvant T-DXd with or without radiotherapy in HER2-expressing (IHC 3+/2+) EC</a:t>
              </a:r>
            </a:p>
          </p:txBody>
        </p:sp>
      </p:grpSp>
    </p:spTree>
    <p:extLst>
      <p:ext uri="{BB962C8B-B14F-4D97-AF65-F5344CB8AC3E}">
        <p14:creationId xmlns:p14="http://schemas.microsoft.com/office/powerpoint/2010/main" val="14112379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FE0F69D-1FD8-501D-99D4-EFF5C37A5D06}"/>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67C84328-BB49-DDF3-FB83-A20FE6192AF8}"/>
              </a:ext>
            </a:extLst>
          </p:cNvPr>
          <p:cNvSpPr>
            <a:spLocks noGrp="1"/>
          </p:cNvSpPr>
          <p:nvPr>
            <p:ph type="title"/>
          </p:nvPr>
        </p:nvSpPr>
        <p:spPr/>
        <p:txBody>
          <a:bodyPr/>
          <a:lstStyle/>
          <a:p>
            <a:r>
              <a:rPr lang="en-US" dirty="0"/>
              <a:t>TROP2-Targeted ADCs </a:t>
            </a:r>
          </a:p>
        </p:txBody>
      </p:sp>
      <p:grpSp>
        <p:nvGrpSpPr>
          <p:cNvPr id="5" name="Group 4">
            <a:extLst>
              <a:ext uri="{FF2B5EF4-FFF2-40B4-BE49-F238E27FC236}">
                <a16:creationId xmlns:a16="http://schemas.microsoft.com/office/drawing/2014/main" id="{7FA66162-344F-898A-C82E-58C382A71F6E}"/>
              </a:ext>
            </a:extLst>
          </p:cNvPr>
          <p:cNvGrpSpPr/>
          <p:nvPr/>
        </p:nvGrpSpPr>
        <p:grpSpPr>
          <a:xfrm>
            <a:off x="7793137" y="1367153"/>
            <a:ext cx="3583514" cy="2750792"/>
            <a:chOff x="867074" y="1679707"/>
            <a:chExt cx="3583514" cy="2750792"/>
          </a:xfrm>
        </p:grpSpPr>
        <p:pic>
          <p:nvPicPr>
            <p:cNvPr id="9" name="Picture 8">
              <a:extLst>
                <a:ext uri="{FF2B5EF4-FFF2-40B4-BE49-F238E27FC236}">
                  <a16:creationId xmlns:a16="http://schemas.microsoft.com/office/drawing/2014/main" id="{366530EB-48AD-B3B0-3922-16A66DB42914}"/>
                </a:ext>
              </a:extLst>
            </p:cNvPr>
            <p:cNvPicPr>
              <a:picLocks noChangeAspect="1"/>
            </p:cNvPicPr>
            <p:nvPr/>
          </p:nvPicPr>
          <p:blipFill>
            <a:blip r:embed="rId2"/>
            <a:stretch>
              <a:fillRect/>
            </a:stretch>
          </p:blipFill>
          <p:spPr>
            <a:xfrm>
              <a:off x="1399346" y="2257354"/>
              <a:ext cx="2935499" cy="2173145"/>
            </a:xfrm>
            <a:prstGeom prst="rect">
              <a:avLst/>
            </a:prstGeom>
          </p:spPr>
        </p:pic>
        <p:sp>
          <p:nvSpPr>
            <p:cNvPr id="16" name="TextBox 15">
              <a:extLst>
                <a:ext uri="{FF2B5EF4-FFF2-40B4-BE49-F238E27FC236}">
                  <a16:creationId xmlns:a16="http://schemas.microsoft.com/office/drawing/2014/main" id="{26206F4D-122A-CBB2-3711-BEEE5B6AA210}"/>
                </a:ext>
              </a:extLst>
            </p:cNvPr>
            <p:cNvSpPr txBox="1"/>
            <p:nvPr/>
          </p:nvSpPr>
          <p:spPr>
            <a:xfrm>
              <a:off x="867074" y="1679707"/>
              <a:ext cx="358351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0000"/>
                  </a:solidFill>
                  <a:effectLst/>
                  <a:uLnTx/>
                  <a:uFillTx/>
                  <a:latin typeface="Calibri"/>
                  <a:ea typeface="MS PGothic" charset="0"/>
                  <a:cs typeface="+mn-cs"/>
                </a:rPr>
                <a:t>Datopotamab</a:t>
              </a: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 deruxtecan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(Dato-</a:t>
              </a:r>
              <a:r>
                <a:rPr kumimoji="0" lang="en-US" sz="1600" b="1" i="0" u="none" strike="noStrike" kern="1200" cap="none" spc="0" normalizeH="0" baseline="0" noProof="0" dirty="0" err="1">
                  <a:ln>
                    <a:noFill/>
                  </a:ln>
                  <a:solidFill>
                    <a:srgbClr val="000000"/>
                  </a:solidFill>
                  <a:effectLst/>
                  <a:uLnTx/>
                  <a:uFillTx/>
                  <a:latin typeface="Calibri"/>
                  <a:ea typeface="MS PGothic" charset="0"/>
                  <a:cs typeface="+mn-cs"/>
                </a:rPr>
                <a:t>DXd</a:t>
              </a: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t>
              </a:r>
            </a:p>
          </p:txBody>
        </p:sp>
      </p:grpSp>
      <p:grpSp>
        <p:nvGrpSpPr>
          <p:cNvPr id="6" name="Group 5">
            <a:extLst>
              <a:ext uri="{FF2B5EF4-FFF2-40B4-BE49-F238E27FC236}">
                <a16:creationId xmlns:a16="http://schemas.microsoft.com/office/drawing/2014/main" id="{0733C344-82B4-C70E-AADF-37319D802AE8}"/>
              </a:ext>
            </a:extLst>
          </p:cNvPr>
          <p:cNvGrpSpPr/>
          <p:nvPr/>
        </p:nvGrpSpPr>
        <p:grpSpPr>
          <a:xfrm>
            <a:off x="4353112" y="1393203"/>
            <a:ext cx="3571089" cy="2746878"/>
            <a:chOff x="7283144" y="1626096"/>
            <a:chExt cx="3702156" cy="2758631"/>
          </a:xfrm>
        </p:grpSpPr>
        <p:pic>
          <p:nvPicPr>
            <p:cNvPr id="13" name="Picture 12">
              <a:extLst>
                <a:ext uri="{FF2B5EF4-FFF2-40B4-BE49-F238E27FC236}">
                  <a16:creationId xmlns:a16="http://schemas.microsoft.com/office/drawing/2014/main" id="{433DB372-5872-B546-9FDF-933A2A443615}"/>
                </a:ext>
              </a:extLst>
            </p:cNvPr>
            <p:cNvPicPr>
              <a:picLocks noChangeAspect="1"/>
            </p:cNvPicPr>
            <p:nvPr/>
          </p:nvPicPr>
          <p:blipFill>
            <a:blip r:embed="rId3"/>
            <a:stretch>
              <a:fillRect/>
            </a:stretch>
          </p:blipFill>
          <p:spPr>
            <a:xfrm>
              <a:off x="7700223" y="2081590"/>
              <a:ext cx="3175106" cy="2303137"/>
            </a:xfrm>
            <a:prstGeom prst="rect">
              <a:avLst/>
            </a:prstGeom>
          </p:spPr>
        </p:pic>
        <p:sp>
          <p:nvSpPr>
            <p:cNvPr id="17" name="TextBox 16">
              <a:extLst>
                <a:ext uri="{FF2B5EF4-FFF2-40B4-BE49-F238E27FC236}">
                  <a16:creationId xmlns:a16="http://schemas.microsoft.com/office/drawing/2014/main" id="{AC2B289C-C1A1-164C-FCA3-84257E5379BC}"/>
                </a:ext>
              </a:extLst>
            </p:cNvPr>
            <p:cNvSpPr txBox="1"/>
            <p:nvPr/>
          </p:nvSpPr>
          <p:spPr>
            <a:xfrm>
              <a:off x="7283144" y="1626096"/>
              <a:ext cx="3702156"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Sacituzumab </a:t>
              </a:r>
              <a:r>
                <a:rPr kumimoji="0" lang="en-US" sz="1600" b="1" i="0" u="none" strike="noStrike" kern="1200" cap="none" spc="0" normalizeH="0" baseline="0" noProof="0" dirty="0" err="1">
                  <a:ln>
                    <a:noFill/>
                  </a:ln>
                  <a:solidFill>
                    <a:srgbClr val="000000"/>
                  </a:solidFill>
                  <a:effectLst/>
                  <a:uLnTx/>
                  <a:uFillTx/>
                  <a:latin typeface="Calibri"/>
                  <a:ea typeface="MS PGothic" charset="0"/>
                  <a:cs typeface="+mn-cs"/>
                </a:rPr>
                <a:t>tirumotecan</a:t>
              </a: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(sac-TMT)</a:t>
              </a:r>
            </a:p>
          </p:txBody>
        </p:sp>
      </p:grpSp>
      <p:grpSp>
        <p:nvGrpSpPr>
          <p:cNvPr id="4" name="Group 3">
            <a:extLst>
              <a:ext uri="{FF2B5EF4-FFF2-40B4-BE49-F238E27FC236}">
                <a16:creationId xmlns:a16="http://schemas.microsoft.com/office/drawing/2014/main" id="{A1C289F4-6A36-F830-E263-1035124B8DFD}"/>
              </a:ext>
            </a:extLst>
          </p:cNvPr>
          <p:cNvGrpSpPr/>
          <p:nvPr/>
        </p:nvGrpSpPr>
        <p:grpSpPr>
          <a:xfrm>
            <a:off x="765981" y="1408021"/>
            <a:ext cx="3781480" cy="2551928"/>
            <a:chOff x="3663779" y="1703477"/>
            <a:chExt cx="4109901" cy="2680384"/>
          </a:xfrm>
        </p:grpSpPr>
        <p:pic>
          <p:nvPicPr>
            <p:cNvPr id="11" name="Picture 10">
              <a:extLst>
                <a:ext uri="{FF2B5EF4-FFF2-40B4-BE49-F238E27FC236}">
                  <a16:creationId xmlns:a16="http://schemas.microsoft.com/office/drawing/2014/main" id="{86337B78-D5BF-14FD-1F14-762EA9E94B44}"/>
                </a:ext>
              </a:extLst>
            </p:cNvPr>
            <p:cNvPicPr>
              <a:picLocks noChangeAspect="1"/>
            </p:cNvPicPr>
            <p:nvPr/>
          </p:nvPicPr>
          <p:blipFill>
            <a:blip r:embed="rId4"/>
            <a:stretch>
              <a:fillRect/>
            </a:stretch>
          </p:blipFill>
          <p:spPr>
            <a:xfrm>
              <a:off x="4578559" y="2195798"/>
              <a:ext cx="3195121" cy="2188063"/>
            </a:xfrm>
            <a:prstGeom prst="rect">
              <a:avLst/>
            </a:prstGeom>
          </p:spPr>
        </p:pic>
        <p:sp>
          <p:nvSpPr>
            <p:cNvPr id="19" name="TextBox 18">
              <a:extLst>
                <a:ext uri="{FF2B5EF4-FFF2-40B4-BE49-F238E27FC236}">
                  <a16:creationId xmlns:a16="http://schemas.microsoft.com/office/drawing/2014/main" id="{AE9F48DE-8C82-3098-2E9C-B9910992B448}"/>
                </a:ext>
              </a:extLst>
            </p:cNvPr>
            <p:cNvSpPr txBox="1"/>
            <p:nvPr/>
          </p:nvSpPr>
          <p:spPr>
            <a:xfrm>
              <a:off x="3663779" y="1703477"/>
              <a:ext cx="3828599"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Sacituzumab </a:t>
              </a:r>
              <a:r>
                <a:rPr kumimoji="0" lang="en-US" sz="1600" b="1" i="0" u="none" strike="noStrike" kern="1200" cap="none" spc="0" normalizeH="0" baseline="0" noProof="0" dirty="0" err="1">
                  <a:ln>
                    <a:noFill/>
                  </a:ln>
                  <a:solidFill>
                    <a:srgbClr val="000000"/>
                  </a:solidFill>
                  <a:effectLst/>
                  <a:uLnTx/>
                  <a:uFillTx/>
                  <a:latin typeface="Calibri"/>
                  <a:ea typeface="MS PGothic" charset="0"/>
                  <a:cs typeface="+mn-cs"/>
                </a:rPr>
                <a:t>govitecan</a:t>
              </a: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(SG)</a:t>
              </a:r>
            </a:p>
          </p:txBody>
        </p:sp>
      </p:grpSp>
      <p:sp>
        <p:nvSpPr>
          <p:cNvPr id="20" name="TextBox 19">
            <a:extLst>
              <a:ext uri="{FF2B5EF4-FFF2-40B4-BE49-F238E27FC236}">
                <a16:creationId xmlns:a16="http://schemas.microsoft.com/office/drawing/2014/main" id="{AE29FC66-D8D3-9D3B-6151-39050419003A}"/>
              </a:ext>
            </a:extLst>
          </p:cNvPr>
          <p:cNvSpPr txBox="1"/>
          <p:nvPr/>
        </p:nvSpPr>
        <p:spPr>
          <a:xfrm>
            <a:off x="102326" y="6225418"/>
            <a:ext cx="1076706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Calibri" panose="020F0502020204030204" pitchFamily="34" charset="0"/>
              </a:rPr>
              <a:t>Patel SP et al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Cancer Treat Rev</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2026;143:103050. Santin A et al. ASCO 2023;Abstract 5599; Wang D et al. ESMO 2025;Abstract 715MO;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Oaknin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 et al. ESMO 2024;Abstract 714MO.</a:t>
            </a:r>
          </a:p>
        </p:txBody>
      </p:sp>
      <p:graphicFrame>
        <p:nvGraphicFramePr>
          <p:cNvPr id="3" name="Table 2">
            <a:extLst>
              <a:ext uri="{FF2B5EF4-FFF2-40B4-BE49-F238E27FC236}">
                <a16:creationId xmlns:a16="http://schemas.microsoft.com/office/drawing/2014/main" id="{F7990E75-489B-E457-9F79-7EB3CFB2F228}"/>
              </a:ext>
            </a:extLst>
          </p:cNvPr>
          <p:cNvGraphicFramePr>
            <a:graphicFrameLocks noGrp="1"/>
          </p:cNvGraphicFramePr>
          <p:nvPr/>
        </p:nvGraphicFramePr>
        <p:xfrm>
          <a:off x="912285" y="4217397"/>
          <a:ext cx="10358967" cy="1520212"/>
        </p:xfrm>
        <a:graphic>
          <a:graphicData uri="http://schemas.openxmlformats.org/drawingml/2006/table">
            <a:tbl>
              <a:tblPr firstRow="1" bandRow="1">
                <a:tableStyleId>{BC89EF96-8CEA-46FF-86C4-4CE0E7609802}</a:tableStyleId>
              </a:tblPr>
              <a:tblGrid>
                <a:gridCol w="1018115">
                  <a:extLst>
                    <a:ext uri="{9D8B030D-6E8A-4147-A177-3AD203B41FA5}">
                      <a16:colId xmlns:a16="http://schemas.microsoft.com/office/drawing/2014/main" val="431391858"/>
                    </a:ext>
                  </a:extLst>
                </a:gridCol>
                <a:gridCol w="2676085">
                  <a:extLst>
                    <a:ext uri="{9D8B030D-6E8A-4147-A177-3AD203B41FA5}">
                      <a16:colId xmlns:a16="http://schemas.microsoft.com/office/drawing/2014/main" val="1909584622"/>
                    </a:ext>
                  </a:extLst>
                </a:gridCol>
                <a:gridCol w="3334706">
                  <a:extLst>
                    <a:ext uri="{9D8B030D-6E8A-4147-A177-3AD203B41FA5}">
                      <a16:colId xmlns:a16="http://schemas.microsoft.com/office/drawing/2014/main" val="584918031"/>
                    </a:ext>
                  </a:extLst>
                </a:gridCol>
                <a:gridCol w="3330061">
                  <a:extLst>
                    <a:ext uri="{9D8B030D-6E8A-4147-A177-3AD203B41FA5}">
                      <a16:colId xmlns:a16="http://schemas.microsoft.com/office/drawing/2014/main" val="229885833"/>
                    </a:ext>
                  </a:extLst>
                </a:gridCol>
              </a:tblGrid>
              <a:tr h="333386">
                <a:tc>
                  <a:txBody>
                    <a:bodyPr/>
                    <a:lstStyle/>
                    <a:p>
                      <a:r>
                        <a:rPr lang="en-US" sz="1400" b="0" dirty="0"/>
                        <a:t>Study size</a:t>
                      </a:r>
                    </a:p>
                  </a:txBody>
                  <a:tcPr/>
                </a:tc>
                <a:tc>
                  <a:txBody>
                    <a:bodyPr/>
                    <a:lstStyle/>
                    <a:p>
                      <a:pPr algn="ctr"/>
                      <a:r>
                        <a:rPr lang="en-US" sz="1400" b="0" dirty="0"/>
                        <a:t>N = 21</a:t>
                      </a:r>
                    </a:p>
                  </a:txBody>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b="0" dirty="0"/>
                        <a:t>N = 44</a:t>
                      </a:r>
                    </a:p>
                  </a:txBody>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b="0" dirty="0"/>
                        <a:t>N = 40</a:t>
                      </a:r>
                    </a:p>
                  </a:txBody>
                  <a:tcPr/>
                </a:tc>
                <a:extLst>
                  <a:ext uri="{0D108BD9-81ED-4DB2-BD59-A6C34878D82A}">
                    <a16:rowId xmlns:a16="http://schemas.microsoft.com/office/drawing/2014/main" val="3937306546"/>
                  </a:ext>
                </a:extLst>
              </a:tr>
              <a:tr h="465828">
                <a:tc>
                  <a:txBody>
                    <a:bodyPr/>
                    <a:lstStyle/>
                    <a:p>
                      <a:r>
                        <a:rPr lang="en-US" sz="1400" dirty="0"/>
                        <a:t>Patient population </a:t>
                      </a:r>
                    </a:p>
                  </a:txBody>
                  <a:tcPr/>
                </a:tc>
                <a:tc>
                  <a:txBody>
                    <a:bodyPr/>
                    <a:lstStyle/>
                    <a:p>
                      <a:pPr algn="ctr"/>
                      <a:r>
                        <a:rPr lang="en-US" sz="1400" dirty="0"/>
                        <a:t>47% with &gt;3 prior lines</a:t>
                      </a:r>
                    </a:p>
                  </a:txBody>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48% with 1 prior line</a:t>
                      </a:r>
                    </a:p>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36% prior IO</a:t>
                      </a:r>
                    </a:p>
                  </a:txBody>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73% with 1 prior line</a:t>
                      </a:r>
                    </a:p>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22.5% prior IO</a:t>
                      </a:r>
                    </a:p>
                  </a:txBody>
                  <a:tcPr/>
                </a:tc>
                <a:extLst>
                  <a:ext uri="{0D108BD9-81ED-4DB2-BD59-A6C34878D82A}">
                    <a16:rowId xmlns:a16="http://schemas.microsoft.com/office/drawing/2014/main" val="2944677021"/>
                  </a:ext>
                </a:extLst>
              </a:tr>
              <a:tr h="333386">
                <a:tc>
                  <a:txBody>
                    <a:bodyPr/>
                    <a:lstStyle/>
                    <a:p>
                      <a:r>
                        <a:rPr lang="en-US" sz="1400" dirty="0"/>
                        <a:t>Region</a:t>
                      </a:r>
                    </a:p>
                  </a:txBody>
                  <a:tcPr/>
                </a:tc>
                <a:tc>
                  <a:txBody>
                    <a:bodyPr/>
                    <a:lstStyle/>
                    <a:p>
                      <a:pPr algn="ctr"/>
                      <a:r>
                        <a:rPr lang="en-US" sz="1400" dirty="0"/>
                        <a:t>United States</a:t>
                      </a:r>
                    </a:p>
                  </a:txBody>
                  <a:tcPr/>
                </a:tc>
                <a:tc>
                  <a:txBody>
                    <a:bodyPr/>
                    <a:lstStyle/>
                    <a:p>
                      <a:pPr algn="ctr"/>
                      <a:r>
                        <a:rPr lang="en-US" sz="1400" dirty="0"/>
                        <a:t>Almost entirely China </a:t>
                      </a:r>
                    </a:p>
                  </a:txBody>
                  <a:tcPr/>
                </a:tc>
                <a:tc>
                  <a:txBody>
                    <a:bodyPr/>
                    <a:lstStyle/>
                    <a:p>
                      <a:pPr algn="ctr"/>
                      <a:r>
                        <a:rPr lang="en-US" sz="1400" dirty="0"/>
                        <a:t>EU (45%), Asia (45%)</a:t>
                      </a:r>
                    </a:p>
                  </a:txBody>
                  <a:tcPr/>
                </a:tc>
                <a:extLst>
                  <a:ext uri="{0D108BD9-81ED-4DB2-BD59-A6C34878D82A}">
                    <a16:rowId xmlns:a16="http://schemas.microsoft.com/office/drawing/2014/main" val="1221088483"/>
                  </a:ext>
                </a:extLst>
              </a:tr>
              <a:tr h="333386">
                <a:tc>
                  <a:txBody>
                    <a:bodyPr/>
                    <a:lstStyle/>
                    <a:p>
                      <a:r>
                        <a:rPr lang="en-US" sz="1400" dirty="0"/>
                        <a:t>Efficacy</a:t>
                      </a:r>
                    </a:p>
                  </a:txBody>
                  <a:tcPr/>
                </a:tc>
                <a:tc>
                  <a:txBody>
                    <a:bodyPr/>
                    <a:lstStyle/>
                    <a:p>
                      <a:pPr algn="ctr"/>
                      <a:r>
                        <a:rPr lang="en-US" sz="1600" b="1" dirty="0"/>
                        <a:t>ORR 33%</a:t>
                      </a:r>
                    </a:p>
                  </a:txBody>
                  <a:tcPr/>
                </a:tc>
                <a:tc>
                  <a:txBody>
                    <a:bodyPr/>
                    <a:lstStyle/>
                    <a:p>
                      <a:pPr algn="ctr"/>
                      <a:r>
                        <a:rPr lang="en-US" sz="1600" b="1" dirty="0" err="1"/>
                        <a:t>cORR</a:t>
                      </a:r>
                      <a:r>
                        <a:rPr lang="en-US" sz="1600" b="1" dirty="0"/>
                        <a:t> 27.3% (41.7% H-score&gt;200)</a:t>
                      </a:r>
                    </a:p>
                  </a:txBody>
                  <a:tcPr/>
                </a:tc>
                <a:tc>
                  <a:txBody>
                    <a:bodyPr/>
                    <a:lstStyle/>
                    <a:p>
                      <a:pPr algn="ctr"/>
                      <a:r>
                        <a:rPr lang="en-US" sz="1600" b="1" dirty="0"/>
                        <a:t>ORR 27.5%</a:t>
                      </a:r>
                    </a:p>
                  </a:txBody>
                  <a:tcPr/>
                </a:tc>
                <a:extLst>
                  <a:ext uri="{0D108BD9-81ED-4DB2-BD59-A6C34878D82A}">
                    <a16:rowId xmlns:a16="http://schemas.microsoft.com/office/drawing/2014/main" val="413140048"/>
                  </a:ext>
                </a:extLst>
              </a:tr>
            </a:tbl>
          </a:graphicData>
        </a:graphic>
      </p:graphicFrame>
      <p:cxnSp>
        <p:nvCxnSpPr>
          <p:cNvPr id="8" name="Straight Connector 7">
            <a:extLst>
              <a:ext uri="{FF2B5EF4-FFF2-40B4-BE49-F238E27FC236}">
                <a16:creationId xmlns:a16="http://schemas.microsoft.com/office/drawing/2014/main" id="{349304B1-1D64-2BE7-AB6E-EBDD1FDA0C26}"/>
              </a:ext>
            </a:extLst>
          </p:cNvPr>
          <p:cNvCxnSpPr>
            <a:cxnSpLocks/>
          </p:cNvCxnSpPr>
          <p:nvPr/>
        </p:nvCxnSpPr>
        <p:spPr bwMode="auto">
          <a:xfrm>
            <a:off x="4608576" y="1453741"/>
            <a:ext cx="0" cy="2732060"/>
          </a:xfrm>
          <a:prstGeom prst="line">
            <a:avLst/>
          </a:prstGeom>
          <a:solidFill>
            <a:srgbClr val="FFFF00"/>
          </a:solidFill>
          <a:ln w="9525" cap="flat" cmpd="sng" algn="ctr">
            <a:solidFill>
              <a:schemeClr val="tx1"/>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id="{9826A6B2-52A6-DA74-B49C-B7D469FD9826}"/>
              </a:ext>
            </a:extLst>
          </p:cNvPr>
          <p:cNvCxnSpPr>
            <a:cxnSpLocks/>
          </p:cNvCxnSpPr>
          <p:nvPr/>
        </p:nvCxnSpPr>
        <p:spPr bwMode="auto">
          <a:xfrm>
            <a:off x="7946136" y="1485337"/>
            <a:ext cx="0" cy="2732060"/>
          </a:xfrm>
          <a:prstGeom prst="line">
            <a:avLst/>
          </a:prstGeom>
          <a:solidFill>
            <a:srgbClr val="FFFF00"/>
          </a:solidFill>
          <a:ln w="9525" cap="flat" cmpd="sng" algn="ctr">
            <a:solidFill>
              <a:schemeClr val="tx1"/>
            </a:solidFill>
            <a:prstDash val="dash"/>
            <a:round/>
            <a:headEnd type="none" w="med" len="med"/>
            <a:tailEnd type="none" w="med" len="med"/>
          </a:ln>
          <a:effectLst/>
        </p:spPr>
      </p:cxnSp>
    </p:spTree>
    <p:extLst>
      <p:ext uri="{BB962C8B-B14F-4D97-AF65-F5344CB8AC3E}">
        <p14:creationId xmlns:p14="http://schemas.microsoft.com/office/powerpoint/2010/main" val="912176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59027-E4B7-A84F-5994-5E4850DB6B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B46FC7-E5F1-137A-3872-93B8E028A637}"/>
              </a:ext>
            </a:extLst>
          </p:cNvPr>
          <p:cNvSpPr>
            <a:spLocks noGrp="1"/>
          </p:cNvSpPr>
          <p:nvPr>
            <p:ph type="title"/>
          </p:nvPr>
        </p:nvSpPr>
        <p:spPr>
          <a:xfrm>
            <a:off x="633577" y="288032"/>
            <a:ext cx="11186716" cy="1196752"/>
          </a:xfrm>
        </p:spPr>
        <p:txBody>
          <a:bodyPr/>
          <a:lstStyle/>
          <a:p>
            <a:pPr algn="l"/>
            <a:r>
              <a:rPr lang="en-US" dirty="0"/>
              <a:t>TroFuse-005 Trial Evaluating Sacituzumab </a:t>
            </a:r>
            <a:r>
              <a:rPr lang="en-US" dirty="0" err="1"/>
              <a:t>Tirumotecan</a:t>
            </a:r>
            <a:r>
              <a:rPr lang="en-US" dirty="0"/>
              <a:t> Met Primary Endpoints of OS and PFS in Certain Patients With Advanced or Recurrent Endometrial Cancer</a:t>
            </a:r>
            <a:br>
              <a:rPr lang="en-US" b="1" dirty="0"/>
            </a:br>
            <a:r>
              <a:rPr lang="en-US" sz="2400" dirty="0"/>
              <a:t>Press Release: May 18, 2026</a:t>
            </a:r>
          </a:p>
        </p:txBody>
      </p:sp>
      <p:sp>
        <p:nvSpPr>
          <p:cNvPr id="4" name="Content Placeholder 3">
            <a:extLst>
              <a:ext uri="{FF2B5EF4-FFF2-40B4-BE49-F238E27FC236}">
                <a16:creationId xmlns:a16="http://schemas.microsoft.com/office/drawing/2014/main" id="{D2D0903C-106D-B7E5-D99F-AD669477D220}"/>
              </a:ext>
            </a:extLst>
          </p:cNvPr>
          <p:cNvSpPr>
            <a:spLocks noGrp="1"/>
          </p:cNvSpPr>
          <p:nvPr>
            <p:ph idx="1"/>
          </p:nvPr>
        </p:nvSpPr>
        <p:spPr>
          <a:xfrm>
            <a:off x="633577" y="1916832"/>
            <a:ext cx="11007039" cy="3921703"/>
          </a:xfrm>
        </p:spPr>
        <p:txBody>
          <a:bodyPr wrap="square"/>
          <a:lstStyle/>
          <a:p>
            <a:pPr marL="17463" indent="0">
              <a:spcBef>
                <a:spcPts val="1000"/>
              </a:spcBef>
              <a:spcAft>
                <a:spcPts val="0"/>
              </a:spcAft>
              <a:buNone/>
            </a:pPr>
            <a:r>
              <a:rPr lang="en-US" sz="2400" b="0" dirty="0"/>
              <a:t>“Phase 3 TroFuse-005 trial evaluating sacituzumab </a:t>
            </a:r>
            <a:r>
              <a:rPr lang="en-US" sz="2400" b="0" dirty="0" err="1"/>
              <a:t>tirumotecan</a:t>
            </a:r>
            <a:r>
              <a:rPr lang="en-US" sz="2400" b="0" dirty="0"/>
              <a:t> (sac-TMT) met its primary endpoints of overall survival (OS) and progression-free survival (PFS) in certain patients with advanced or recurrent endometrial cancer.</a:t>
            </a:r>
          </a:p>
          <a:p>
            <a:pPr marL="17463" indent="0">
              <a:spcBef>
                <a:spcPts val="1000"/>
              </a:spcBef>
              <a:spcAft>
                <a:spcPts val="0"/>
              </a:spcAft>
              <a:buNone/>
            </a:pPr>
            <a:r>
              <a:rPr lang="en-US" sz="2400" b="0" dirty="0"/>
              <a:t>The safety profile was consistent with what has been observed in previously reported studies of sac-TMT; no new safety signals were observed.”</a:t>
            </a:r>
          </a:p>
        </p:txBody>
      </p:sp>
      <p:sp>
        <p:nvSpPr>
          <p:cNvPr id="5" name="TextBox 4">
            <a:extLst>
              <a:ext uri="{FF2B5EF4-FFF2-40B4-BE49-F238E27FC236}">
                <a16:creationId xmlns:a16="http://schemas.microsoft.com/office/drawing/2014/main" id="{A85EB4BC-7AF2-23B8-B5FD-E3DBC5FF11F0}"/>
              </a:ext>
            </a:extLst>
          </p:cNvPr>
          <p:cNvSpPr txBox="1"/>
          <p:nvPr/>
        </p:nvSpPr>
        <p:spPr>
          <a:xfrm>
            <a:off x="263352" y="6187432"/>
            <a:ext cx="1072919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rPr>
              <a:t>https://</a:t>
            </a:r>
            <a:r>
              <a:rPr kumimoji="0" lang="en-US" sz="1500" b="0" i="0" u="none" strike="noStrike" kern="1200" cap="none" spc="0" normalizeH="0" baseline="0" noProof="0" dirty="0" err="1">
                <a:ln>
                  <a:noFill/>
                </a:ln>
                <a:solidFill>
                  <a:srgbClr val="000000"/>
                </a:solidFill>
                <a:effectLst/>
                <a:uLnTx/>
                <a:uFillTx/>
                <a:latin typeface="Calibri"/>
                <a:ea typeface="MS PGothic" charset="0"/>
              </a:rPr>
              <a:t>www.merck.com</a:t>
            </a:r>
            <a:r>
              <a:rPr kumimoji="0" lang="en-US" sz="1500" b="0" i="0" u="none" strike="noStrike" kern="1200" cap="none" spc="0" normalizeH="0" baseline="0" noProof="0" dirty="0">
                <a:ln>
                  <a:noFill/>
                </a:ln>
                <a:solidFill>
                  <a:srgbClr val="000000"/>
                </a:solidFill>
                <a:effectLst/>
                <a:uLnTx/>
                <a:uFillTx/>
                <a:latin typeface="Calibri"/>
                <a:ea typeface="MS PGothic" charset="0"/>
              </a:rPr>
              <a:t>/news/merck-announces-trofuse-005-trial-evaluating-sacituzumab-tirumotecan-sac-tmt-met-primary-endpoints-of-overall-survival-os-and-progression-free-survival-pfs-in-certain-patients-with-advanced-or-r/</a:t>
            </a:r>
          </a:p>
        </p:txBody>
      </p:sp>
    </p:spTree>
    <p:extLst>
      <p:ext uri="{BB962C8B-B14F-4D97-AF65-F5344CB8AC3E}">
        <p14:creationId xmlns:p14="http://schemas.microsoft.com/office/powerpoint/2010/main" val="31162137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B579B-85F9-C5F1-CD66-1C9CF967B8CB}"/>
              </a:ext>
            </a:extLst>
          </p:cNvPr>
          <p:cNvSpPr>
            <a:spLocks noGrp="1"/>
          </p:cNvSpPr>
          <p:nvPr>
            <p:ph type="title"/>
          </p:nvPr>
        </p:nvSpPr>
        <p:spPr/>
        <p:txBody>
          <a:bodyPr/>
          <a:lstStyle/>
          <a:p>
            <a:pPr algn="l"/>
            <a:r>
              <a:rPr lang="en-US" dirty="0"/>
              <a:t>Selected Phase III Trials of TROP2-Targeted ADCs for Gynecologic Cancer </a:t>
            </a:r>
          </a:p>
        </p:txBody>
      </p:sp>
      <p:graphicFrame>
        <p:nvGraphicFramePr>
          <p:cNvPr id="4" name="Table 3">
            <a:extLst>
              <a:ext uri="{FF2B5EF4-FFF2-40B4-BE49-F238E27FC236}">
                <a16:creationId xmlns:a16="http://schemas.microsoft.com/office/drawing/2014/main" id="{E46389C9-8D10-4C37-9EA1-2124CC6B0A75}"/>
              </a:ext>
            </a:extLst>
          </p:cNvPr>
          <p:cNvGraphicFramePr>
            <a:graphicFrameLocks noGrp="1"/>
          </p:cNvGraphicFramePr>
          <p:nvPr/>
        </p:nvGraphicFramePr>
        <p:xfrm>
          <a:off x="912285" y="1390197"/>
          <a:ext cx="10358967" cy="4206240"/>
        </p:xfrm>
        <a:graphic>
          <a:graphicData uri="http://schemas.openxmlformats.org/drawingml/2006/table">
            <a:tbl>
              <a:tblPr firstRow="1" bandRow="1">
                <a:tableStyleId>{21E4AEA4-8DFA-4A89-87EB-49C32662AFE0}</a:tableStyleId>
              </a:tblPr>
              <a:tblGrid>
                <a:gridCol w="1870320">
                  <a:extLst>
                    <a:ext uri="{9D8B030D-6E8A-4147-A177-3AD203B41FA5}">
                      <a16:colId xmlns:a16="http://schemas.microsoft.com/office/drawing/2014/main" val="2469764654"/>
                    </a:ext>
                  </a:extLst>
                </a:gridCol>
                <a:gridCol w="725714">
                  <a:extLst>
                    <a:ext uri="{9D8B030D-6E8A-4147-A177-3AD203B41FA5}">
                      <a16:colId xmlns:a16="http://schemas.microsoft.com/office/drawing/2014/main" val="1841560710"/>
                    </a:ext>
                  </a:extLst>
                </a:gridCol>
                <a:gridCol w="2656821">
                  <a:extLst>
                    <a:ext uri="{9D8B030D-6E8A-4147-A177-3AD203B41FA5}">
                      <a16:colId xmlns:a16="http://schemas.microsoft.com/office/drawing/2014/main" val="945789908"/>
                    </a:ext>
                  </a:extLst>
                </a:gridCol>
                <a:gridCol w="2469049">
                  <a:extLst>
                    <a:ext uri="{9D8B030D-6E8A-4147-A177-3AD203B41FA5}">
                      <a16:colId xmlns:a16="http://schemas.microsoft.com/office/drawing/2014/main" val="3535754312"/>
                    </a:ext>
                  </a:extLst>
                </a:gridCol>
                <a:gridCol w="1158660">
                  <a:extLst>
                    <a:ext uri="{9D8B030D-6E8A-4147-A177-3AD203B41FA5}">
                      <a16:colId xmlns:a16="http://schemas.microsoft.com/office/drawing/2014/main" val="3644202275"/>
                    </a:ext>
                  </a:extLst>
                </a:gridCol>
                <a:gridCol w="1478403">
                  <a:extLst>
                    <a:ext uri="{9D8B030D-6E8A-4147-A177-3AD203B41FA5}">
                      <a16:colId xmlns:a16="http://schemas.microsoft.com/office/drawing/2014/main" val="2116282105"/>
                    </a:ext>
                  </a:extLst>
                </a:gridCol>
              </a:tblGrid>
              <a:tr h="884126">
                <a:tc>
                  <a:txBody>
                    <a:bodyPr/>
                    <a:lstStyle/>
                    <a:p>
                      <a:pPr algn="ctr"/>
                      <a:r>
                        <a:rPr lang="en-US"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Setting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Key endpoint</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Estimated completion date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559946">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b="0" dirty="0"/>
                        <a:t>TroFuse-022</a:t>
                      </a:r>
                    </a:p>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(NCT06824467)</a:t>
                      </a:r>
                      <a:endParaRPr lang="en-US" sz="1800" b="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dirty="0"/>
                        <a:t>770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2L+ maintenance; platinum-sensitive recurrent ovarian cancer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i="0" kern="1200" dirty="0">
                          <a:solidFill>
                            <a:schemeClr val="dk1"/>
                          </a:solidFill>
                          <a:effectLst/>
                          <a:latin typeface="+mn-lt"/>
                          <a:ea typeface="+mn-ea"/>
                          <a:cs typeface="+mn-cs"/>
                        </a:rPr>
                        <a:t>Sacituzumab tirumotecan +/- bevacizumab versus standard of care</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b="0" dirty="0"/>
                        <a:t>AEs, PFS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i="0" kern="1200" dirty="0">
                          <a:solidFill>
                            <a:schemeClr val="dk1"/>
                          </a:solidFill>
                          <a:effectLst/>
                          <a:latin typeface="+mn-lt"/>
                          <a:ea typeface="+mn-ea"/>
                          <a:cs typeface="+mn-cs"/>
                        </a:rPr>
                        <a:t>2032-11-09</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4030973591"/>
                  </a:ext>
                </a:extLst>
              </a:tr>
              <a:tr h="795713">
                <a:tc>
                  <a:txBody>
                    <a:bodyPr/>
                    <a:lstStyle/>
                    <a:p>
                      <a:pPr algn="ctr"/>
                      <a:r>
                        <a:rPr lang="en-US" sz="1800" b="0" dirty="0"/>
                        <a:t>ASCENT-GYN-01</a:t>
                      </a:r>
                    </a:p>
                    <a:p>
                      <a:pPr algn="ctr"/>
                      <a:r>
                        <a:rPr lang="en-US" sz="1800" b="0" kern="1200" dirty="0">
                          <a:solidFill>
                            <a:schemeClr val="dk1"/>
                          </a:solidFill>
                          <a:effectLst/>
                          <a:latin typeface="+mn-lt"/>
                          <a:ea typeface="+mn-ea"/>
                          <a:cs typeface="+mn-cs"/>
                        </a:rPr>
                        <a:t>(</a:t>
                      </a:r>
                      <a:r>
                        <a:rPr lang="en-US" sz="1800" b="0" i="0" kern="1200" dirty="0">
                          <a:solidFill>
                            <a:schemeClr val="dk1"/>
                          </a:solidFill>
                          <a:effectLst/>
                          <a:latin typeface="+mn-lt"/>
                          <a:ea typeface="+mn-ea"/>
                          <a:cs typeface="+mn-cs"/>
                        </a:rPr>
                        <a:t>NCT06486441)</a:t>
                      </a:r>
                      <a:endParaRPr lang="en-US" sz="1800" b="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0" dirty="0"/>
                        <a:t>640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0" i="0" kern="1200" dirty="0">
                          <a:solidFill>
                            <a:schemeClr val="dk1"/>
                          </a:solidFill>
                          <a:effectLst/>
                          <a:latin typeface="+mn-lt"/>
                          <a:ea typeface="+mn-ea"/>
                          <a:cs typeface="+mn-cs"/>
                        </a:rPr>
                        <a:t>2L+; advanced or recurrent EC </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0" i="0" kern="1200" dirty="0">
                          <a:solidFill>
                            <a:schemeClr val="dk1"/>
                          </a:solidFill>
                          <a:effectLst/>
                          <a:latin typeface="+mn-lt"/>
                          <a:ea typeface="+mn-ea"/>
                          <a:cs typeface="+mn-cs"/>
                        </a:rPr>
                        <a:t>Sacituzumab govitecan versus treatment of physician’s choice</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b="0" i="0" kern="1200" dirty="0">
                          <a:solidFill>
                            <a:schemeClr val="dk1"/>
                          </a:solidFill>
                          <a:effectLst/>
                          <a:latin typeface="+mn-lt"/>
                          <a:ea typeface="+mn-ea"/>
                          <a:cs typeface="+mn-cs"/>
                        </a:rPr>
                        <a:t>2029-06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04708"/>
                  </a:ext>
                </a:extLst>
              </a:tr>
              <a:tr h="559946">
                <a:tc>
                  <a:txBody>
                    <a:bodyPr/>
                    <a:lstStyle/>
                    <a:p>
                      <a:pPr algn="ctr"/>
                      <a:r>
                        <a:rPr lang="en-US" sz="1800" b="0" dirty="0"/>
                        <a:t>TroFuse-033</a:t>
                      </a:r>
                    </a:p>
                    <a:p>
                      <a:pPr algn="ctr"/>
                      <a:r>
                        <a:rPr lang="en-US" sz="1800" b="0" dirty="0"/>
                        <a:t>(</a:t>
                      </a:r>
                      <a:r>
                        <a:rPr lang="en-US" sz="1800" b="0" i="0" kern="1200" dirty="0">
                          <a:solidFill>
                            <a:schemeClr val="dk1"/>
                          </a:solidFill>
                          <a:effectLst/>
                          <a:latin typeface="+mn-lt"/>
                          <a:ea typeface="+mn-ea"/>
                          <a:cs typeface="+mn-cs"/>
                        </a:rPr>
                        <a:t>NCT06952504)</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dirty="0"/>
                        <a:t>1123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dirty="0"/>
                        <a:t>1L maintenance; mismatch repair- proficient advanced/recurrent EC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i="0" kern="1200" dirty="0">
                          <a:solidFill>
                            <a:schemeClr val="dk1"/>
                          </a:solidFill>
                          <a:effectLst/>
                          <a:latin typeface="+mn-lt"/>
                          <a:ea typeface="+mn-ea"/>
                          <a:cs typeface="+mn-cs"/>
                        </a:rPr>
                        <a:t>Sacituzumab </a:t>
                      </a:r>
                      <a:r>
                        <a:rPr lang="en-US" sz="1800" b="0" i="0" kern="1200" dirty="0" err="1">
                          <a:solidFill>
                            <a:schemeClr val="dk1"/>
                          </a:solidFill>
                          <a:effectLst/>
                          <a:latin typeface="+mn-lt"/>
                          <a:ea typeface="+mn-ea"/>
                          <a:cs typeface="+mn-cs"/>
                        </a:rPr>
                        <a:t>tirumotecan</a:t>
                      </a:r>
                      <a:r>
                        <a:rPr lang="en-US" sz="1800" b="0" i="0" kern="1200" dirty="0">
                          <a:solidFill>
                            <a:schemeClr val="dk1"/>
                          </a:solidFill>
                          <a:effectLst/>
                          <a:latin typeface="+mn-lt"/>
                          <a:ea typeface="+mn-ea"/>
                          <a:cs typeface="+mn-cs"/>
                        </a:rPr>
                        <a:t> + pembrolizumab versus pembrolizumab alone </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800" b="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algn="ctr"/>
                      <a:r>
                        <a:rPr lang="en-US" sz="1800" b="0" i="0" kern="1200" dirty="0">
                          <a:solidFill>
                            <a:schemeClr val="dk1"/>
                          </a:solidFill>
                          <a:effectLst/>
                          <a:latin typeface="+mn-lt"/>
                          <a:ea typeface="+mn-ea"/>
                          <a:cs typeface="+mn-cs"/>
                        </a:rPr>
                        <a:t>2032-05-24</a:t>
                      </a:r>
                      <a:endParaRPr lang="en-US" sz="18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1453022609"/>
                  </a:ext>
                </a:extLst>
              </a:tr>
            </a:tbl>
          </a:graphicData>
        </a:graphic>
      </p:graphicFrame>
      <p:sp>
        <p:nvSpPr>
          <p:cNvPr id="5" name="TextBox 4">
            <a:extLst>
              <a:ext uri="{FF2B5EF4-FFF2-40B4-BE49-F238E27FC236}">
                <a16:creationId xmlns:a16="http://schemas.microsoft.com/office/drawing/2014/main" id="{705CC5D1-4FD4-1392-1CDD-10135D5B5591}"/>
              </a:ext>
            </a:extLst>
          </p:cNvPr>
          <p:cNvSpPr txBox="1"/>
          <p:nvPr/>
        </p:nvSpPr>
        <p:spPr>
          <a:xfrm>
            <a:off x="912285" y="5616621"/>
            <a:ext cx="6096000"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AEs = adverse events</a:t>
            </a:r>
          </a:p>
        </p:txBody>
      </p:sp>
    </p:spTree>
    <p:extLst>
      <p:ext uri="{BB962C8B-B14F-4D97-AF65-F5344CB8AC3E}">
        <p14:creationId xmlns:p14="http://schemas.microsoft.com/office/powerpoint/2010/main" val="4155017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F7175-8F37-55D7-8B93-1AB8BB7B1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82145A-A49A-EBFC-B548-24B968DD3DDD}"/>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BCB3E656-51B7-E62D-EF7F-F2647BCFC65F}"/>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0"/>
              </a:spcBef>
              <a:buNone/>
            </a:pPr>
            <a:r>
              <a:rPr lang="en-US" sz="2400" dirty="0">
                <a:solidFill>
                  <a:schemeClr val="tx1"/>
                </a:solidFill>
              </a:rPr>
              <a:t>How do you decide between fixed-duration regimens as initial treatment for CLL? When you opt for venetoclax/acalabrutinib, for which patients are you most likely to also include obinutuzumab?</a:t>
            </a:r>
          </a:p>
          <a:p>
            <a:pPr marL="98425" indent="0">
              <a:lnSpc>
                <a:spcPct val="100000"/>
              </a:lnSpc>
              <a:spcBef>
                <a:spcPts val="0"/>
              </a:spcBef>
              <a:buNone/>
            </a:pPr>
            <a:r>
              <a:rPr lang="en-US" sz="2400" dirty="0">
                <a:solidFill>
                  <a:schemeClr val="tx1"/>
                </a:solidFill>
              </a:rPr>
              <a:t>Are you comfortable using zanubrutinib instead of acalabrutinib in combination with venetoclax?  </a:t>
            </a:r>
          </a:p>
          <a:p>
            <a:pPr marL="98425" indent="0">
              <a:lnSpc>
                <a:spcPct val="100000"/>
              </a:lnSpc>
              <a:spcBef>
                <a:spcPts val="0"/>
              </a:spcBef>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8133303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ED756-3B5B-2B78-02CE-A9402185594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B164EDB-262E-BAAA-1377-F23E8E8516B4}"/>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7FEFE38A-396A-392B-F2E2-4B55F685789C}"/>
              </a:ext>
            </a:extLst>
          </p:cNvPr>
          <p:cNvSpPr>
            <a:spLocks noGrp="1"/>
          </p:cNvSpPr>
          <p:nvPr>
            <p:ph type="title"/>
          </p:nvPr>
        </p:nvSpPr>
        <p:spPr>
          <a:xfrm>
            <a:off x="912286" y="227013"/>
            <a:ext cx="9962543" cy="1143000"/>
          </a:xfrm>
        </p:spPr>
        <p:txBody>
          <a:bodyPr/>
          <a:lstStyle/>
          <a:p>
            <a:pPr algn="l"/>
            <a:r>
              <a:rPr lang="en-US" dirty="0"/>
              <a:t>BEHOLD-1 Study: Mocertatug Rezetecan (Mo-Rez) for Platinum-Resistant OC and EC</a:t>
            </a:r>
          </a:p>
        </p:txBody>
      </p:sp>
      <p:pic>
        <p:nvPicPr>
          <p:cNvPr id="7" name="Picture 6">
            <a:extLst>
              <a:ext uri="{FF2B5EF4-FFF2-40B4-BE49-F238E27FC236}">
                <a16:creationId xmlns:a16="http://schemas.microsoft.com/office/drawing/2014/main" id="{DF6E79EF-9948-D403-D714-C0386C0EA0BD}"/>
              </a:ext>
            </a:extLst>
          </p:cNvPr>
          <p:cNvPicPr>
            <a:picLocks noChangeAspect="1"/>
          </p:cNvPicPr>
          <p:nvPr/>
        </p:nvPicPr>
        <p:blipFill>
          <a:blip r:embed="rId2"/>
          <a:stretch>
            <a:fillRect/>
          </a:stretch>
        </p:blipFill>
        <p:spPr>
          <a:xfrm>
            <a:off x="3436202" y="2408596"/>
            <a:ext cx="8050247" cy="3333521"/>
          </a:xfrm>
          <a:prstGeom prst="rect">
            <a:avLst/>
          </a:prstGeom>
        </p:spPr>
      </p:pic>
      <p:pic>
        <p:nvPicPr>
          <p:cNvPr id="9" name="Picture 8">
            <a:extLst>
              <a:ext uri="{FF2B5EF4-FFF2-40B4-BE49-F238E27FC236}">
                <a16:creationId xmlns:a16="http://schemas.microsoft.com/office/drawing/2014/main" id="{F50B780D-39C6-8A84-E795-613F1C379523}"/>
              </a:ext>
            </a:extLst>
          </p:cNvPr>
          <p:cNvPicPr>
            <a:picLocks noChangeAspect="1"/>
          </p:cNvPicPr>
          <p:nvPr/>
        </p:nvPicPr>
        <p:blipFill>
          <a:blip r:embed="rId3"/>
          <a:stretch>
            <a:fillRect/>
          </a:stretch>
        </p:blipFill>
        <p:spPr>
          <a:xfrm>
            <a:off x="912286" y="2827120"/>
            <a:ext cx="2240280" cy="2213124"/>
          </a:xfrm>
          <a:prstGeom prst="rect">
            <a:avLst/>
          </a:prstGeom>
        </p:spPr>
      </p:pic>
      <p:sp>
        <p:nvSpPr>
          <p:cNvPr id="11" name="TextBox 10">
            <a:extLst>
              <a:ext uri="{FF2B5EF4-FFF2-40B4-BE49-F238E27FC236}">
                <a16:creationId xmlns:a16="http://schemas.microsoft.com/office/drawing/2014/main" id="{83359FF4-BEDA-4F6F-575F-93FA87A7AE6A}"/>
              </a:ext>
            </a:extLst>
          </p:cNvPr>
          <p:cNvSpPr txBox="1"/>
          <p:nvPr/>
        </p:nvSpPr>
        <p:spPr>
          <a:xfrm>
            <a:off x="1292113" y="1812157"/>
            <a:ext cx="259295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Mo-Rez: targeting B7-H4 </a:t>
            </a:r>
          </a:p>
        </p:txBody>
      </p:sp>
      <p:sp>
        <p:nvSpPr>
          <p:cNvPr id="12" name="TextBox 11">
            <a:extLst>
              <a:ext uri="{FF2B5EF4-FFF2-40B4-BE49-F238E27FC236}">
                <a16:creationId xmlns:a16="http://schemas.microsoft.com/office/drawing/2014/main" id="{4F0029FE-EC28-E162-E4BF-552D84DC3E7F}"/>
              </a:ext>
            </a:extLst>
          </p:cNvPr>
          <p:cNvSpPr txBox="1"/>
          <p:nvPr/>
        </p:nvSpPr>
        <p:spPr>
          <a:xfrm>
            <a:off x="6619321" y="1848614"/>
            <a:ext cx="11592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BEHOLD-1</a:t>
            </a:r>
          </a:p>
        </p:txBody>
      </p:sp>
      <p:sp>
        <p:nvSpPr>
          <p:cNvPr id="13" name="TextBox 12">
            <a:extLst>
              <a:ext uri="{FF2B5EF4-FFF2-40B4-BE49-F238E27FC236}">
                <a16:creationId xmlns:a16="http://schemas.microsoft.com/office/drawing/2014/main" id="{8DED242F-382C-2420-F2DB-7DA224BC63B4}"/>
              </a:ext>
            </a:extLst>
          </p:cNvPr>
          <p:cNvSpPr txBox="1"/>
          <p:nvPr/>
        </p:nvSpPr>
        <p:spPr>
          <a:xfrm>
            <a:off x="83128" y="6464556"/>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Ray-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Coquard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I et al. SGO 2026;Abstract 110RO.</a:t>
            </a:r>
          </a:p>
        </p:txBody>
      </p:sp>
      <p:sp>
        <p:nvSpPr>
          <p:cNvPr id="3" name="TextBox 2">
            <a:extLst>
              <a:ext uri="{FF2B5EF4-FFF2-40B4-BE49-F238E27FC236}">
                <a16:creationId xmlns:a16="http://schemas.microsoft.com/office/drawing/2014/main" id="{7D7CC504-AB4F-A185-2D5F-FD7F07D41D42}"/>
              </a:ext>
            </a:extLst>
          </p:cNvPr>
          <p:cNvSpPr txBox="1"/>
          <p:nvPr/>
        </p:nvSpPr>
        <p:spPr>
          <a:xfrm>
            <a:off x="1627240" y="2540520"/>
            <a:ext cx="153520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S PGothic" charset="0"/>
                <a:cs typeface="+mn-cs"/>
              </a:rPr>
              <a:t>Anti-B7-H4 monoclonal antibody</a:t>
            </a:r>
          </a:p>
        </p:txBody>
      </p:sp>
    </p:spTree>
    <p:extLst>
      <p:ext uri="{BB962C8B-B14F-4D97-AF65-F5344CB8AC3E}">
        <p14:creationId xmlns:p14="http://schemas.microsoft.com/office/powerpoint/2010/main" val="2891164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04454AC-D509-AE3A-4AE2-364D8DC06B5E}"/>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E749A692-38EA-CBF6-02E4-A499D82AC87F}"/>
              </a:ext>
            </a:extLst>
          </p:cNvPr>
          <p:cNvSpPr>
            <a:spLocks noGrp="1"/>
          </p:cNvSpPr>
          <p:nvPr>
            <p:ph type="title"/>
          </p:nvPr>
        </p:nvSpPr>
        <p:spPr/>
        <p:txBody>
          <a:bodyPr/>
          <a:lstStyle/>
          <a:p>
            <a:r>
              <a:rPr lang="en-US" dirty="0"/>
              <a:t>BEHOLD-1: Phase </a:t>
            </a:r>
            <a:r>
              <a:rPr lang="en-US" dirty="0" err="1"/>
              <a:t>Ib</a:t>
            </a:r>
            <a:r>
              <a:rPr lang="en-US" dirty="0"/>
              <a:t> Efficacy</a:t>
            </a:r>
          </a:p>
        </p:txBody>
      </p:sp>
      <p:pic>
        <p:nvPicPr>
          <p:cNvPr id="5" name="Picture 4">
            <a:extLst>
              <a:ext uri="{FF2B5EF4-FFF2-40B4-BE49-F238E27FC236}">
                <a16:creationId xmlns:a16="http://schemas.microsoft.com/office/drawing/2014/main" id="{F01FB867-A526-EE7C-4E3E-495EB3285F89}"/>
              </a:ext>
            </a:extLst>
          </p:cNvPr>
          <p:cNvPicPr>
            <a:picLocks noChangeAspect="1"/>
          </p:cNvPicPr>
          <p:nvPr/>
        </p:nvPicPr>
        <p:blipFill>
          <a:blip r:embed="rId2"/>
          <a:srcRect t="5882"/>
          <a:stretch>
            <a:fillRect/>
          </a:stretch>
        </p:blipFill>
        <p:spPr>
          <a:xfrm>
            <a:off x="726622" y="2941932"/>
            <a:ext cx="5933670" cy="2150722"/>
          </a:xfrm>
          <a:prstGeom prst="rect">
            <a:avLst/>
          </a:prstGeom>
        </p:spPr>
      </p:pic>
      <p:graphicFrame>
        <p:nvGraphicFramePr>
          <p:cNvPr id="6" name="Table 5">
            <a:extLst>
              <a:ext uri="{FF2B5EF4-FFF2-40B4-BE49-F238E27FC236}">
                <a16:creationId xmlns:a16="http://schemas.microsoft.com/office/drawing/2014/main" id="{70FEE172-3851-4266-C163-73B786753702}"/>
              </a:ext>
            </a:extLst>
          </p:cNvPr>
          <p:cNvGraphicFramePr>
            <a:graphicFrameLocks noGrp="1"/>
          </p:cNvGraphicFramePr>
          <p:nvPr/>
        </p:nvGraphicFramePr>
        <p:xfrm>
          <a:off x="2065837" y="2532294"/>
          <a:ext cx="3701917" cy="251460"/>
        </p:xfrm>
        <a:graphic>
          <a:graphicData uri="http://schemas.openxmlformats.org/drawingml/2006/table">
            <a:tbl>
              <a:tblPr/>
              <a:tblGrid>
                <a:gridCol w="3701917">
                  <a:extLst>
                    <a:ext uri="{9D8B030D-6E8A-4147-A177-3AD203B41FA5}">
                      <a16:colId xmlns:a16="http://schemas.microsoft.com/office/drawing/2014/main" val="917567530"/>
                    </a:ext>
                  </a:extLst>
                </a:gridCol>
              </a:tblGrid>
              <a:tr h="0">
                <a:tc>
                  <a:txBody>
                    <a:bodyPr/>
                    <a:lstStyle/>
                    <a:p>
                      <a:pPr marL="0" marR="0">
                        <a:buNone/>
                      </a:pPr>
                      <a:r>
                        <a:rPr lang="en-US" sz="1650" b="1" dirty="0">
                          <a:solidFill>
                            <a:srgbClr val="32B3AE"/>
                          </a:solidFill>
                          <a:effectLst/>
                          <a:latin typeface="Arial" panose="020B0604020202020204" pitchFamily="34" charset="0"/>
                        </a:rPr>
                        <a:t>Mo-Rez 5.8 mg/kg (N=34)</a:t>
                      </a:r>
                      <a:endParaRPr lang="en-US" sz="1650" dirty="0">
                        <a:solidFill>
                          <a:srgbClr val="32B3AE"/>
                        </a:solidFill>
                        <a:effectLst/>
                        <a:latin typeface="Arial" panose="020B0604020202020204" pitchFamily="34" charset="0"/>
                      </a:endParaRPr>
                    </a:p>
                  </a:txBody>
                  <a:tcPr marL="47625" marR="47625" marT="0" marB="0">
                    <a:lnL>
                      <a:noFill/>
                    </a:lnL>
                    <a:lnR>
                      <a:noFill/>
                    </a:lnR>
                    <a:lnT>
                      <a:noFill/>
                    </a:lnT>
                    <a:lnB>
                      <a:noFill/>
                    </a:lnB>
                    <a:noFill/>
                  </a:tcPr>
                </a:tc>
                <a:extLst>
                  <a:ext uri="{0D108BD9-81ED-4DB2-BD59-A6C34878D82A}">
                    <a16:rowId xmlns:a16="http://schemas.microsoft.com/office/drawing/2014/main" val="812670510"/>
                  </a:ext>
                </a:extLst>
              </a:tr>
            </a:tbl>
          </a:graphicData>
        </a:graphic>
      </p:graphicFrame>
      <p:sp>
        <p:nvSpPr>
          <p:cNvPr id="7" name="TextBox 6">
            <a:extLst>
              <a:ext uri="{FF2B5EF4-FFF2-40B4-BE49-F238E27FC236}">
                <a16:creationId xmlns:a16="http://schemas.microsoft.com/office/drawing/2014/main" id="{4FFDF342-2A48-925C-C84C-9B3A8308E273}"/>
              </a:ext>
            </a:extLst>
          </p:cNvPr>
          <p:cNvSpPr txBox="1"/>
          <p:nvPr/>
        </p:nvSpPr>
        <p:spPr>
          <a:xfrm>
            <a:off x="2980441" y="1636379"/>
            <a:ext cx="7130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PROC</a:t>
            </a:r>
          </a:p>
        </p:txBody>
      </p:sp>
      <p:pic>
        <p:nvPicPr>
          <p:cNvPr id="10" name="Picture 9">
            <a:extLst>
              <a:ext uri="{FF2B5EF4-FFF2-40B4-BE49-F238E27FC236}">
                <a16:creationId xmlns:a16="http://schemas.microsoft.com/office/drawing/2014/main" id="{BBBF98B1-2FCF-A098-CD7A-203A8A0EDE9E}"/>
              </a:ext>
            </a:extLst>
          </p:cNvPr>
          <p:cNvPicPr>
            <a:picLocks noChangeAspect="1"/>
          </p:cNvPicPr>
          <p:nvPr/>
        </p:nvPicPr>
        <p:blipFill>
          <a:blip r:embed="rId3"/>
          <a:stretch>
            <a:fillRect/>
          </a:stretch>
        </p:blipFill>
        <p:spPr>
          <a:xfrm>
            <a:off x="6607230" y="3143384"/>
            <a:ext cx="4858148" cy="1594315"/>
          </a:xfrm>
          <a:prstGeom prst="rect">
            <a:avLst/>
          </a:prstGeom>
        </p:spPr>
      </p:pic>
      <p:graphicFrame>
        <p:nvGraphicFramePr>
          <p:cNvPr id="11" name="Table 10">
            <a:extLst>
              <a:ext uri="{FF2B5EF4-FFF2-40B4-BE49-F238E27FC236}">
                <a16:creationId xmlns:a16="http://schemas.microsoft.com/office/drawing/2014/main" id="{98EE9846-97E6-182D-F1D4-0B5C9822C257}"/>
              </a:ext>
            </a:extLst>
          </p:cNvPr>
          <p:cNvGraphicFramePr>
            <a:graphicFrameLocks noGrp="1"/>
          </p:cNvGraphicFramePr>
          <p:nvPr/>
        </p:nvGraphicFramePr>
        <p:xfrm>
          <a:off x="7876321" y="2658024"/>
          <a:ext cx="2780644" cy="251460"/>
        </p:xfrm>
        <a:graphic>
          <a:graphicData uri="http://schemas.openxmlformats.org/drawingml/2006/table">
            <a:tbl>
              <a:tblPr/>
              <a:tblGrid>
                <a:gridCol w="2780644">
                  <a:extLst>
                    <a:ext uri="{9D8B030D-6E8A-4147-A177-3AD203B41FA5}">
                      <a16:colId xmlns:a16="http://schemas.microsoft.com/office/drawing/2014/main" val="3392538927"/>
                    </a:ext>
                  </a:extLst>
                </a:gridCol>
              </a:tblGrid>
              <a:tr h="0">
                <a:tc>
                  <a:txBody>
                    <a:bodyPr/>
                    <a:lstStyle/>
                    <a:p>
                      <a:pPr marL="0" marR="0">
                        <a:buNone/>
                      </a:pPr>
                      <a:r>
                        <a:rPr lang="en-US" sz="1650" b="1" dirty="0">
                          <a:solidFill>
                            <a:srgbClr val="501649"/>
                          </a:solidFill>
                          <a:effectLst/>
                          <a:latin typeface="Arial" panose="020B0604020202020204" pitchFamily="34" charset="0"/>
                        </a:rPr>
                        <a:t>Mo-Rez 4.8 mg/kg (N=12)</a:t>
                      </a:r>
                      <a:endParaRPr lang="en-US" sz="1650" dirty="0">
                        <a:solidFill>
                          <a:srgbClr val="501649"/>
                        </a:solidFill>
                        <a:effectLst/>
                        <a:latin typeface="Arial" panose="020B0604020202020204" pitchFamily="34" charset="0"/>
                      </a:endParaRPr>
                    </a:p>
                  </a:txBody>
                  <a:tcPr marL="47625" marR="47625" marT="0" marB="0">
                    <a:lnL>
                      <a:noFill/>
                    </a:lnL>
                    <a:lnR>
                      <a:noFill/>
                    </a:lnR>
                    <a:lnT>
                      <a:noFill/>
                    </a:lnT>
                    <a:lnB>
                      <a:noFill/>
                    </a:lnB>
                    <a:noFill/>
                  </a:tcPr>
                </a:tc>
                <a:extLst>
                  <a:ext uri="{0D108BD9-81ED-4DB2-BD59-A6C34878D82A}">
                    <a16:rowId xmlns:a16="http://schemas.microsoft.com/office/drawing/2014/main" val="3333528230"/>
                  </a:ext>
                </a:extLst>
              </a:tr>
            </a:tbl>
          </a:graphicData>
        </a:graphic>
      </p:graphicFrame>
      <p:sp>
        <p:nvSpPr>
          <p:cNvPr id="12" name="TextBox 11">
            <a:extLst>
              <a:ext uri="{FF2B5EF4-FFF2-40B4-BE49-F238E27FC236}">
                <a16:creationId xmlns:a16="http://schemas.microsoft.com/office/drawing/2014/main" id="{1C610B4D-4D20-D4DD-5CB8-8539CE887E6D}"/>
              </a:ext>
            </a:extLst>
          </p:cNvPr>
          <p:cNvSpPr txBox="1"/>
          <p:nvPr/>
        </p:nvSpPr>
        <p:spPr>
          <a:xfrm>
            <a:off x="8058459" y="1636379"/>
            <a:ext cx="241636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Recurrent/advanced EC</a:t>
            </a:r>
          </a:p>
        </p:txBody>
      </p:sp>
      <p:sp>
        <p:nvSpPr>
          <p:cNvPr id="13" name="TextBox 12">
            <a:extLst>
              <a:ext uri="{FF2B5EF4-FFF2-40B4-BE49-F238E27FC236}">
                <a16:creationId xmlns:a16="http://schemas.microsoft.com/office/drawing/2014/main" id="{CE8FFF2B-D489-FEFF-A4BC-FFBD6B8264C4}"/>
              </a:ext>
            </a:extLst>
          </p:cNvPr>
          <p:cNvSpPr txBox="1"/>
          <p:nvPr/>
        </p:nvSpPr>
        <p:spPr>
          <a:xfrm>
            <a:off x="83128" y="6464556"/>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Ray-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Coquard</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I et al. SGO 2026;Abstract 110RO.</a:t>
            </a:r>
          </a:p>
        </p:txBody>
      </p:sp>
      <p:cxnSp>
        <p:nvCxnSpPr>
          <p:cNvPr id="3" name="Straight Connector 2">
            <a:extLst>
              <a:ext uri="{FF2B5EF4-FFF2-40B4-BE49-F238E27FC236}">
                <a16:creationId xmlns:a16="http://schemas.microsoft.com/office/drawing/2014/main" id="{D543909F-63F9-6DA3-C21E-B014B39C5178}"/>
              </a:ext>
            </a:extLst>
          </p:cNvPr>
          <p:cNvCxnSpPr/>
          <p:nvPr/>
        </p:nvCxnSpPr>
        <p:spPr bwMode="auto">
          <a:xfrm>
            <a:off x="6562548" y="1654932"/>
            <a:ext cx="24344" cy="3880057"/>
          </a:xfrm>
          <a:prstGeom prst="line">
            <a:avLst/>
          </a:prstGeom>
          <a:solidFill>
            <a:srgbClr val="FFFF00"/>
          </a:solidFill>
          <a:ln w="9525" cap="flat" cmpd="sng" algn="ctr">
            <a:solidFill>
              <a:schemeClr val="tx1"/>
            </a:solidFill>
            <a:prstDash val="dash"/>
            <a:round/>
            <a:headEnd type="none" w="med" len="med"/>
            <a:tailEnd type="none" w="med" len="med"/>
          </a:ln>
          <a:effectLst/>
        </p:spPr>
      </p:cxnSp>
      <p:sp>
        <p:nvSpPr>
          <p:cNvPr id="4" name="TextBox 3">
            <a:extLst>
              <a:ext uri="{FF2B5EF4-FFF2-40B4-BE49-F238E27FC236}">
                <a16:creationId xmlns:a16="http://schemas.microsoft.com/office/drawing/2014/main" id="{7245ADD5-8CE0-0C04-1329-4CD5175134AC}"/>
              </a:ext>
            </a:extLst>
          </p:cNvPr>
          <p:cNvSpPr txBox="1"/>
          <p:nvPr/>
        </p:nvSpPr>
        <p:spPr>
          <a:xfrm>
            <a:off x="551214" y="5819711"/>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cORR</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 confirmed objective response rate</a:t>
            </a:r>
          </a:p>
        </p:txBody>
      </p:sp>
    </p:spTree>
    <p:extLst>
      <p:ext uri="{BB962C8B-B14F-4D97-AF65-F5344CB8AC3E}">
        <p14:creationId xmlns:p14="http://schemas.microsoft.com/office/powerpoint/2010/main" val="18907502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CDB9DE-94C6-597A-E159-29E1FC3560BA}"/>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98F0A181-09ED-B15E-FEEC-F9FA2068796C}"/>
              </a:ext>
            </a:extLst>
          </p:cNvPr>
          <p:cNvSpPr>
            <a:spLocks noGrp="1"/>
          </p:cNvSpPr>
          <p:nvPr>
            <p:ph type="title"/>
          </p:nvPr>
        </p:nvSpPr>
        <p:spPr/>
        <p:txBody>
          <a:bodyPr/>
          <a:lstStyle/>
          <a:p>
            <a:pPr algn="l"/>
            <a:r>
              <a:rPr lang="en-US" dirty="0"/>
              <a:t>Bluestar-Endometrial01 Trial: Puxitatug Samrotecan (Puxi-Sam, AZD8205) for Patients with EC or OC</a:t>
            </a:r>
          </a:p>
        </p:txBody>
      </p:sp>
      <p:sp>
        <p:nvSpPr>
          <p:cNvPr id="4" name="TextBox 3">
            <a:extLst>
              <a:ext uri="{FF2B5EF4-FFF2-40B4-BE49-F238E27FC236}">
                <a16:creationId xmlns:a16="http://schemas.microsoft.com/office/drawing/2014/main" id="{9FD61806-59CD-FBE4-244B-22E007154D26}"/>
              </a:ext>
            </a:extLst>
          </p:cNvPr>
          <p:cNvSpPr txBox="1"/>
          <p:nvPr/>
        </p:nvSpPr>
        <p:spPr>
          <a:xfrm>
            <a:off x="83128" y="6464556"/>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Mileshkin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L et al. ASCO 2026;Abstract 5515.</a:t>
            </a:r>
          </a:p>
        </p:txBody>
      </p:sp>
      <p:pic>
        <p:nvPicPr>
          <p:cNvPr id="6" name="Picture 5">
            <a:extLst>
              <a:ext uri="{FF2B5EF4-FFF2-40B4-BE49-F238E27FC236}">
                <a16:creationId xmlns:a16="http://schemas.microsoft.com/office/drawing/2014/main" id="{6A5CC231-E0CF-04A1-2FA8-4549BFD1706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r="25606"/>
          <a:stretch>
            <a:fillRect/>
          </a:stretch>
        </p:blipFill>
        <p:spPr>
          <a:xfrm>
            <a:off x="4757870" y="2643958"/>
            <a:ext cx="6583711" cy="2815099"/>
          </a:xfrm>
          <a:prstGeom prst="rect">
            <a:avLst/>
          </a:prstGeom>
        </p:spPr>
      </p:pic>
      <p:sp>
        <p:nvSpPr>
          <p:cNvPr id="8" name="TextBox 7">
            <a:extLst>
              <a:ext uri="{FF2B5EF4-FFF2-40B4-BE49-F238E27FC236}">
                <a16:creationId xmlns:a16="http://schemas.microsoft.com/office/drawing/2014/main" id="{B2CF6B97-C0B8-89EB-3878-07228BBE47A8}"/>
              </a:ext>
            </a:extLst>
          </p:cNvPr>
          <p:cNvSpPr txBox="1"/>
          <p:nvPr/>
        </p:nvSpPr>
        <p:spPr>
          <a:xfrm>
            <a:off x="7208297" y="1810265"/>
            <a:ext cx="11390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BLUESTAR</a:t>
            </a:r>
          </a:p>
        </p:txBody>
      </p:sp>
      <p:sp>
        <p:nvSpPr>
          <p:cNvPr id="9" name="TextBox 8">
            <a:extLst>
              <a:ext uri="{FF2B5EF4-FFF2-40B4-BE49-F238E27FC236}">
                <a16:creationId xmlns:a16="http://schemas.microsoft.com/office/drawing/2014/main" id="{3072B781-771E-6DC7-9826-A52E89215890}"/>
              </a:ext>
            </a:extLst>
          </p:cNvPr>
          <p:cNvSpPr txBox="1"/>
          <p:nvPr/>
        </p:nvSpPr>
        <p:spPr>
          <a:xfrm>
            <a:off x="1527845" y="1951847"/>
            <a:ext cx="27556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Puxi-Sam: targeting B7-H4 </a:t>
            </a:r>
          </a:p>
        </p:txBody>
      </p:sp>
      <p:pic>
        <p:nvPicPr>
          <p:cNvPr id="11" name="Picture 10">
            <a:extLst>
              <a:ext uri="{FF2B5EF4-FFF2-40B4-BE49-F238E27FC236}">
                <a16:creationId xmlns:a16="http://schemas.microsoft.com/office/drawing/2014/main" id="{374FD597-4F97-A54D-FC7D-BE23A4C61137}"/>
              </a:ext>
            </a:extLst>
          </p:cNvPr>
          <p:cNvPicPr>
            <a:picLocks noChangeAspect="1"/>
          </p:cNvPicPr>
          <p:nvPr/>
        </p:nvPicPr>
        <p:blipFill>
          <a:blip r:embed="rId4"/>
          <a:stretch>
            <a:fillRect/>
          </a:stretch>
        </p:blipFill>
        <p:spPr>
          <a:xfrm>
            <a:off x="704627" y="2986728"/>
            <a:ext cx="1793837" cy="2067100"/>
          </a:xfrm>
          <a:prstGeom prst="rect">
            <a:avLst/>
          </a:prstGeom>
        </p:spPr>
      </p:pic>
      <p:sp>
        <p:nvSpPr>
          <p:cNvPr id="12" name="TextBox 11">
            <a:extLst>
              <a:ext uri="{FF2B5EF4-FFF2-40B4-BE49-F238E27FC236}">
                <a16:creationId xmlns:a16="http://schemas.microsoft.com/office/drawing/2014/main" id="{EEB39ABC-166D-6C93-6D8E-5BD4CDC0EF98}"/>
              </a:ext>
            </a:extLst>
          </p:cNvPr>
          <p:cNvSpPr txBox="1"/>
          <p:nvPr/>
        </p:nvSpPr>
        <p:spPr>
          <a:xfrm>
            <a:off x="2471926" y="2986728"/>
            <a:ext cx="198753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S PGothic" charset="0"/>
                <a:cs typeface="+mn-cs"/>
              </a:rPr>
              <a:t>Anti-B7-H4 human IgG1k monoclonal antibody</a:t>
            </a:r>
          </a:p>
        </p:txBody>
      </p:sp>
      <p:sp>
        <p:nvSpPr>
          <p:cNvPr id="13" name="TextBox 12">
            <a:extLst>
              <a:ext uri="{FF2B5EF4-FFF2-40B4-BE49-F238E27FC236}">
                <a16:creationId xmlns:a16="http://schemas.microsoft.com/office/drawing/2014/main" id="{FC30587C-6118-22EF-6A13-3200228CC44C}"/>
              </a:ext>
            </a:extLst>
          </p:cNvPr>
          <p:cNvSpPr txBox="1"/>
          <p:nvPr/>
        </p:nvSpPr>
        <p:spPr>
          <a:xfrm>
            <a:off x="2471925" y="3512576"/>
            <a:ext cx="288786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alibri"/>
                <a:ea typeface="MS PGothic" charset="0"/>
                <a:cs typeface="+mn-cs"/>
              </a:rPr>
              <a:t>Samrotecan payload-</a:t>
            </a:r>
            <a:r>
              <a:rPr kumimoji="0" lang="en-US" sz="1400" b="0" i="0" u="none" strike="noStrike" kern="1200" cap="none" spc="0" normalizeH="0" baseline="0" noProof="0" dirty="0" err="1">
                <a:ln>
                  <a:noFill/>
                </a:ln>
                <a:solidFill>
                  <a:srgbClr val="C00000"/>
                </a:solidFill>
                <a:effectLst/>
                <a:uLnTx/>
                <a:uFillTx/>
                <a:latin typeface="Calibri"/>
                <a:ea typeface="MS PGothic" charset="0"/>
                <a:cs typeface="+mn-cs"/>
              </a:rPr>
              <a:t>camptothecin</a:t>
            </a:r>
            <a:r>
              <a:rPr kumimoji="0" lang="en-US" sz="1400" b="0" i="0" u="none" strike="noStrike" kern="1200" cap="none" spc="0" normalizeH="0" baseline="0" noProof="0" dirty="0">
                <a:ln>
                  <a:noFill/>
                </a:ln>
                <a:solidFill>
                  <a:srgbClr val="C00000"/>
                </a:solidFill>
                <a:effectLst/>
                <a:uLnTx/>
                <a:uFillTx/>
                <a:latin typeface="Calibri"/>
                <a:ea typeface="MS PGothic" charset="0"/>
                <a:cs typeface="+mn-cs"/>
              </a:rPr>
              <a:t>-derived TOP1 inhibitor</a:t>
            </a:r>
          </a:p>
        </p:txBody>
      </p:sp>
      <p:sp>
        <p:nvSpPr>
          <p:cNvPr id="14" name="TextBox 13">
            <a:extLst>
              <a:ext uri="{FF2B5EF4-FFF2-40B4-BE49-F238E27FC236}">
                <a16:creationId xmlns:a16="http://schemas.microsoft.com/office/drawing/2014/main" id="{40CE4B7A-E765-0FAD-EDD3-E97DC9422D5F}"/>
              </a:ext>
            </a:extLst>
          </p:cNvPr>
          <p:cNvSpPr txBox="1"/>
          <p:nvPr/>
        </p:nvSpPr>
        <p:spPr>
          <a:xfrm>
            <a:off x="2471924" y="3953702"/>
            <a:ext cx="267685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S PGothic" charset="0"/>
                <a:cs typeface="+mn-cs"/>
              </a:rPr>
              <a:t>Maleimide-PEG8-Val-Ala cleavable linker</a:t>
            </a:r>
          </a:p>
        </p:txBody>
      </p:sp>
      <p:sp>
        <p:nvSpPr>
          <p:cNvPr id="15" name="TextBox 14">
            <a:extLst>
              <a:ext uri="{FF2B5EF4-FFF2-40B4-BE49-F238E27FC236}">
                <a16:creationId xmlns:a16="http://schemas.microsoft.com/office/drawing/2014/main" id="{45EFCA33-6ED7-2F4F-7FCA-F1BD416ECD76}"/>
              </a:ext>
            </a:extLst>
          </p:cNvPr>
          <p:cNvSpPr txBox="1"/>
          <p:nvPr/>
        </p:nvSpPr>
        <p:spPr>
          <a:xfrm>
            <a:off x="2471923" y="4436183"/>
            <a:ext cx="267685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alibri"/>
                <a:ea typeface="MS PGothic" charset="0"/>
                <a:cs typeface="+mn-cs"/>
              </a:rPr>
              <a:t>TOP1i linker-payload</a:t>
            </a:r>
          </a:p>
        </p:txBody>
      </p:sp>
      <p:sp>
        <p:nvSpPr>
          <p:cNvPr id="16" name="TextBox 15">
            <a:extLst>
              <a:ext uri="{FF2B5EF4-FFF2-40B4-BE49-F238E27FC236}">
                <a16:creationId xmlns:a16="http://schemas.microsoft.com/office/drawing/2014/main" id="{50FBED58-3BED-9C95-9705-FF9CB702CFB7}"/>
              </a:ext>
            </a:extLst>
          </p:cNvPr>
          <p:cNvSpPr txBox="1"/>
          <p:nvPr/>
        </p:nvSpPr>
        <p:spPr>
          <a:xfrm>
            <a:off x="2091237" y="5089725"/>
            <a:ext cx="9939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DAR: 8:1</a:t>
            </a:r>
          </a:p>
        </p:txBody>
      </p:sp>
    </p:spTree>
    <p:extLst>
      <p:ext uri="{BB962C8B-B14F-4D97-AF65-F5344CB8AC3E}">
        <p14:creationId xmlns:p14="http://schemas.microsoft.com/office/powerpoint/2010/main" val="32974832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548A0-6AE5-023A-2616-2A4AE4E64EB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EFAE8CD-D231-A45C-C9FD-12498A15180E}"/>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737CFB83-E6F0-5231-1A0C-2E5A2BAE9DB1}"/>
              </a:ext>
            </a:extLst>
          </p:cNvPr>
          <p:cNvSpPr>
            <a:spLocks noGrp="1"/>
          </p:cNvSpPr>
          <p:nvPr>
            <p:ph type="title"/>
          </p:nvPr>
        </p:nvSpPr>
        <p:spPr/>
        <p:txBody>
          <a:bodyPr/>
          <a:lstStyle/>
          <a:p>
            <a:pPr algn="l"/>
            <a:r>
              <a:rPr lang="en-US" dirty="0"/>
              <a:t>Bluestar-Endometrial01 Trial: Puxitatug Samrotecan (Puxi-Sam, AZD8205) for Patients with EC or OC (Continued)</a:t>
            </a:r>
          </a:p>
        </p:txBody>
      </p:sp>
      <p:sp>
        <p:nvSpPr>
          <p:cNvPr id="4" name="TextBox 3">
            <a:extLst>
              <a:ext uri="{FF2B5EF4-FFF2-40B4-BE49-F238E27FC236}">
                <a16:creationId xmlns:a16="http://schemas.microsoft.com/office/drawing/2014/main" id="{5FDAEC4A-E174-C38B-60AE-3FCD7F187809}"/>
              </a:ext>
            </a:extLst>
          </p:cNvPr>
          <p:cNvSpPr txBox="1"/>
          <p:nvPr/>
        </p:nvSpPr>
        <p:spPr>
          <a:xfrm>
            <a:off x="83128" y="6464556"/>
            <a:ext cx="796820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Mileshkin</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L et al. ASCO 2026;Abstract 5515.</a:t>
            </a:r>
          </a:p>
        </p:txBody>
      </p:sp>
      <p:pic>
        <p:nvPicPr>
          <p:cNvPr id="5" name="Picture 4">
            <a:extLst>
              <a:ext uri="{FF2B5EF4-FFF2-40B4-BE49-F238E27FC236}">
                <a16:creationId xmlns:a16="http://schemas.microsoft.com/office/drawing/2014/main" id="{D8EB64C5-9E14-791A-938A-C24D12542CEA}"/>
              </a:ext>
            </a:extLst>
          </p:cNvPr>
          <p:cNvPicPr>
            <a:picLocks noChangeAspect="1"/>
          </p:cNvPicPr>
          <p:nvPr/>
        </p:nvPicPr>
        <p:blipFill>
          <a:blip r:embed="rId2"/>
          <a:stretch>
            <a:fillRect/>
          </a:stretch>
        </p:blipFill>
        <p:spPr>
          <a:xfrm>
            <a:off x="685800" y="2337360"/>
            <a:ext cx="5155528" cy="2207553"/>
          </a:xfrm>
          <a:prstGeom prst="rect">
            <a:avLst/>
          </a:prstGeom>
        </p:spPr>
      </p:pic>
      <p:pic>
        <p:nvPicPr>
          <p:cNvPr id="9" name="Picture 8">
            <a:extLst>
              <a:ext uri="{FF2B5EF4-FFF2-40B4-BE49-F238E27FC236}">
                <a16:creationId xmlns:a16="http://schemas.microsoft.com/office/drawing/2014/main" id="{303A8880-C5B5-0203-E055-937419073051}"/>
              </a:ext>
            </a:extLst>
          </p:cNvPr>
          <p:cNvPicPr>
            <a:picLocks noChangeAspect="1"/>
          </p:cNvPicPr>
          <p:nvPr/>
        </p:nvPicPr>
        <p:blipFill>
          <a:blip r:embed="rId3"/>
          <a:stretch>
            <a:fillRect/>
          </a:stretch>
        </p:blipFill>
        <p:spPr>
          <a:xfrm>
            <a:off x="1013069" y="4772769"/>
            <a:ext cx="3835400" cy="1104900"/>
          </a:xfrm>
          <a:prstGeom prst="rect">
            <a:avLst/>
          </a:prstGeom>
        </p:spPr>
      </p:pic>
      <p:pic>
        <p:nvPicPr>
          <p:cNvPr id="11" name="Picture 10">
            <a:extLst>
              <a:ext uri="{FF2B5EF4-FFF2-40B4-BE49-F238E27FC236}">
                <a16:creationId xmlns:a16="http://schemas.microsoft.com/office/drawing/2014/main" id="{178E5D70-321D-585B-04DA-0A317575550D}"/>
              </a:ext>
            </a:extLst>
          </p:cNvPr>
          <p:cNvPicPr>
            <a:picLocks noChangeAspect="1"/>
          </p:cNvPicPr>
          <p:nvPr/>
        </p:nvPicPr>
        <p:blipFill>
          <a:blip r:embed="rId4"/>
          <a:stretch>
            <a:fillRect/>
          </a:stretch>
        </p:blipFill>
        <p:spPr>
          <a:xfrm>
            <a:off x="6222664" y="2337360"/>
            <a:ext cx="4902200" cy="2159000"/>
          </a:xfrm>
          <a:prstGeom prst="rect">
            <a:avLst/>
          </a:prstGeom>
        </p:spPr>
      </p:pic>
      <p:pic>
        <p:nvPicPr>
          <p:cNvPr id="13" name="Picture 12">
            <a:extLst>
              <a:ext uri="{FF2B5EF4-FFF2-40B4-BE49-F238E27FC236}">
                <a16:creationId xmlns:a16="http://schemas.microsoft.com/office/drawing/2014/main" id="{92088AD9-9FCA-959E-E90D-8929A4AB5BBB}"/>
              </a:ext>
            </a:extLst>
          </p:cNvPr>
          <p:cNvPicPr>
            <a:picLocks noChangeAspect="1"/>
          </p:cNvPicPr>
          <p:nvPr/>
        </p:nvPicPr>
        <p:blipFill>
          <a:blip r:embed="rId5"/>
          <a:stretch>
            <a:fillRect/>
          </a:stretch>
        </p:blipFill>
        <p:spPr>
          <a:xfrm>
            <a:off x="6749714" y="4721969"/>
            <a:ext cx="3848100" cy="1155700"/>
          </a:xfrm>
          <a:prstGeom prst="rect">
            <a:avLst/>
          </a:prstGeom>
        </p:spPr>
      </p:pic>
      <p:cxnSp>
        <p:nvCxnSpPr>
          <p:cNvPr id="15" name="Straight Connector 14">
            <a:extLst>
              <a:ext uri="{FF2B5EF4-FFF2-40B4-BE49-F238E27FC236}">
                <a16:creationId xmlns:a16="http://schemas.microsoft.com/office/drawing/2014/main" id="{A00C0082-EC59-0097-B8EA-3F9AACD147FE}"/>
              </a:ext>
            </a:extLst>
          </p:cNvPr>
          <p:cNvCxnSpPr/>
          <p:nvPr/>
        </p:nvCxnSpPr>
        <p:spPr bwMode="auto">
          <a:xfrm>
            <a:off x="6067425" y="1997612"/>
            <a:ext cx="24344" cy="3880057"/>
          </a:xfrm>
          <a:prstGeom prst="line">
            <a:avLst/>
          </a:prstGeom>
          <a:solidFill>
            <a:srgbClr val="FFFF00"/>
          </a:solidFill>
          <a:ln w="9525" cap="flat" cmpd="sng" algn="ctr">
            <a:solidFill>
              <a:schemeClr val="tx1"/>
            </a:solidFill>
            <a:prstDash val="dash"/>
            <a:round/>
            <a:headEnd type="none" w="med" len="med"/>
            <a:tailEnd type="none" w="med" len="med"/>
          </a:ln>
          <a:effectLst/>
        </p:spPr>
      </p:cxnSp>
      <p:sp>
        <p:nvSpPr>
          <p:cNvPr id="16" name="TextBox 15">
            <a:extLst>
              <a:ext uri="{FF2B5EF4-FFF2-40B4-BE49-F238E27FC236}">
                <a16:creationId xmlns:a16="http://schemas.microsoft.com/office/drawing/2014/main" id="{5C739252-D908-B32F-4B97-08200A50C0CA}"/>
              </a:ext>
            </a:extLst>
          </p:cNvPr>
          <p:cNvSpPr txBox="1"/>
          <p:nvPr/>
        </p:nvSpPr>
        <p:spPr>
          <a:xfrm>
            <a:off x="2980441" y="1921995"/>
            <a:ext cx="4619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OC</a:t>
            </a:r>
          </a:p>
        </p:txBody>
      </p:sp>
      <p:sp>
        <p:nvSpPr>
          <p:cNvPr id="17" name="TextBox 16">
            <a:extLst>
              <a:ext uri="{FF2B5EF4-FFF2-40B4-BE49-F238E27FC236}">
                <a16:creationId xmlns:a16="http://schemas.microsoft.com/office/drawing/2014/main" id="{DB8DDB61-0B41-2CF7-6F12-83AFCF2BFBC0}"/>
              </a:ext>
            </a:extLst>
          </p:cNvPr>
          <p:cNvSpPr txBox="1"/>
          <p:nvPr/>
        </p:nvSpPr>
        <p:spPr>
          <a:xfrm>
            <a:off x="8641471" y="1921995"/>
            <a:ext cx="4153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EC</a:t>
            </a:r>
          </a:p>
        </p:txBody>
      </p:sp>
    </p:spTree>
    <p:extLst>
      <p:ext uri="{BB962C8B-B14F-4D97-AF65-F5344CB8AC3E}">
        <p14:creationId xmlns:p14="http://schemas.microsoft.com/office/powerpoint/2010/main" val="36928496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13865-689C-09E7-168B-9FBB6538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6D630-5E95-EA6D-7761-0953F0ACF242}"/>
              </a:ext>
            </a:extLst>
          </p:cNvPr>
          <p:cNvSpPr>
            <a:spLocks noGrp="1"/>
          </p:cNvSpPr>
          <p:nvPr>
            <p:ph type="title"/>
          </p:nvPr>
        </p:nvSpPr>
        <p:spPr>
          <a:xfrm>
            <a:off x="912286" y="125352"/>
            <a:ext cx="10358967" cy="1143000"/>
          </a:xfrm>
        </p:spPr>
        <p:txBody>
          <a:bodyPr/>
          <a:lstStyle/>
          <a:p>
            <a:r>
              <a:rPr lang="en-US" dirty="0"/>
              <a:t>Selected Phase III Trials of B7-H4-Targeted ADCs</a:t>
            </a:r>
          </a:p>
        </p:txBody>
      </p:sp>
      <p:graphicFrame>
        <p:nvGraphicFramePr>
          <p:cNvPr id="4" name="Table 3">
            <a:extLst>
              <a:ext uri="{FF2B5EF4-FFF2-40B4-BE49-F238E27FC236}">
                <a16:creationId xmlns:a16="http://schemas.microsoft.com/office/drawing/2014/main" id="{FE0B2229-3A8C-69DF-D03A-0C9FAB4ED2C0}"/>
              </a:ext>
            </a:extLst>
          </p:cNvPr>
          <p:cNvGraphicFramePr>
            <a:graphicFrameLocks noGrp="1"/>
          </p:cNvGraphicFramePr>
          <p:nvPr/>
        </p:nvGraphicFramePr>
        <p:xfrm>
          <a:off x="935652" y="1273961"/>
          <a:ext cx="10312234" cy="5040683"/>
        </p:xfrm>
        <a:graphic>
          <a:graphicData uri="http://schemas.openxmlformats.org/drawingml/2006/table">
            <a:tbl>
              <a:tblPr firstRow="1" bandRow="1">
                <a:tableStyleId>{21E4AEA4-8DFA-4A89-87EB-49C32662AFE0}</a:tableStyleId>
              </a:tblPr>
              <a:tblGrid>
                <a:gridCol w="2211891">
                  <a:extLst>
                    <a:ext uri="{9D8B030D-6E8A-4147-A177-3AD203B41FA5}">
                      <a16:colId xmlns:a16="http://schemas.microsoft.com/office/drawing/2014/main" val="2469764654"/>
                    </a:ext>
                  </a:extLst>
                </a:gridCol>
                <a:gridCol w="581943">
                  <a:extLst>
                    <a:ext uri="{9D8B030D-6E8A-4147-A177-3AD203B41FA5}">
                      <a16:colId xmlns:a16="http://schemas.microsoft.com/office/drawing/2014/main" val="1841560710"/>
                    </a:ext>
                  </a:extLst>
                </a:gridCol>
                <a:gridCol w="2612571">
                  <a:extLst>
                    <a:ext uri="{9D8B030D-6E8A-4147-A177-3AD203B41FA5}">
                      <a16:colId xmlns:a16="http://schemas.microsoft.com/office/drawing/2014/main" val="945789908"/>
                    </a:ext>
                  </a:extLst>
                </a:gridCol>
                <a:gridCol w="2743200">
                  <a:extLst>
                    <a:ext uri="{9D8B030D-6E8A-4147-A177-3AD203B41FA5}">
                      <a16:colId xmlns:a16="http://schemas.microsoft.com/office/drawing/2014/main" val="3535754312"/>
                    </a:ext>
                  </a:extLst>
                </a:gridCol>
                <a:gridCol w="957943">
                  <a:extLst>
                    <a:ext uri="{9D8B030D-6E8A-4147-A177-3AD203B41FA5}">
                      <a16:colId xmlns:a16="http://schemas.microsoft.com/office/drawing/2014/main" val="3644202275"/>
                    </a:ext>
                  </a:extLst>
                </a:gridCol>
                <a:gridCol w="1204686">
                  <a:extLst>
                    <a:ext uri="{9D8B030D-6E8A-4147-A177-3AD203B41FA5}">
                      <a16:colId xmlns:a16="http://schemas.microsoft.com/office/drawing/2014/main" val="2116282105"/>
                    </a:ext>
                  </a:extLst>
                </a:gridCol>
              </a:tblGrid>
              <a:tr h="393595">
                <a:tc>
                  <a:txBody>
                    <a:bodyPr/>
                    <a:lstStyle/>
                    <a:p>
                      <a:pPr algn="ctr"/>
                      <a:r>
                        <a:rPr lang="en-US" sz="1600"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Setting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Key endpoint</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Estimated completion date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559946">
                <a:tc>
                  <a:txBody>
                    <a:bodyPr/>
                    <a:lstStyle/>
                    <a:p>
                      <a:r>
                        <a:rPr lang="en-US" sz="1600" kern="1200" dirty="0">
                          <a:solidFill>
                            <a:schemeClr val="dk1"/>
                          </a:solidFill>
                          <a:effectLst/>
                          <a:latin typeface="+mn-lt"/>
                          <a:ea typeface="+mn-ea"/>
                          <a:cs typeface="+mn-cs"/>
                        </a:rPr>
                        <a:t>Bluestar-Endometrial01 </a:t>
                      </a:r>
                    </a:p>
                    <a:p>
                      <a:r>
                        <a:rPr lang="en-US" sz="1600" kern="1200" dirty="0">
                          <a:solidFill>
                            <a:schemeClr val="dk1"/>
                          </a:solidFill>
                          <a:effectLst/>
                          <a:latin typeface="+mn-lt"/>
                          <a:ea typeface="+mn-ea"/>
                          <a:cs typeface="+mn-cs"/>
                        </a:rPr>
                        <a:t>(NCT07044336)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2L+; </a:t>
                      </a:r>
                      <a:r>
                        <a:rPr lang="en-US" sz="1600" b="0" i="0" kern="1200" dirty="0">
                          <a:solidFill>
                            <a:schemeClr val="dk1"/>
                          </a:solidFill>
                          <a:effectLst/>
                          <a:latin typeface="+mn-lt"/>
                          <a:ea typeface="+mn-ea"/>
                          <a:cs typeface="+mn-cs"/>
                        </a:rPr>
                        <a:t>B7-H4 selected advanced/metastatic EC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i="0" kern="1200" dirty="0">
                          <a:solidFill>
                            <a:schemeClr val="dk1"/>
                          </a:solidFill>
                          <a:effectLst/>
                          <a:latin typeface="+mn-lt"/>
                          <a:ea typeface="+mn-ea"/>
                          <a:cs typeface="+mn-cs"/>
                        </a:rPr>
                        <a:t>Puxitatug samrotecan versus chemotherapy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i="0" kern="1200" dirty="0">
                          <a:solidFill>
                            <a:schemeClr val="dk1"/>
                          </a:solidFill>
                          <a:effectLst/>
                          <a:latin typeface="+mn-lt"/>
                          <a:ea typeface="+mn-ea"/>
                          <a:cs typeface="+mn-cs"/>
                        </a:rPr>
                        <a:t>2029-07-17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4030973591"/>
                  </a:ext>
                </a:extLst>
              </a:tr>
              <a:tr h="590603">
                <a:tc>
                  <a:txBody>
                    <a:bodyPr/>
                    <a:lstStyle/>
                    <a:p>
                      <a:r>
                        <a:rPr lang="en-US" sz="1600" kern="1200" dirty="0">
                          <a:solidFill>
                            <a:schemeClr val="dk1"/>
                          </a:solidFill>
                          <a:effectLst/>
                          <a:latin typeface="+mn-lt"/>
                          <a:ea typeface="+mn-ea"/>
                          <a:cs typeface="+mn-cs"/>
                        </a:rPr>
                        <a:t>BEHOLD-Endometrial01 </a:t>
                      </a:r>
                    </a:p>
                    <a:p>
                      <a:r>
                        <a:rPr lang="en-US" sz="1600" kern="1200" dirty="0">
                          <a:solidFill>
                            <a:schemeClr val="dk1"/>
                          </a:solidFill>
                          <a:effectLst/>
                          <a:latin typeface="+mn-lt"/>
                          <a:ea typeface="+mn-ea"/>
                          <a:cs typeface="+mn-cs"/>
                        </a:rPr>
                        <a:t>(</a:t>
                      </a:r>
                      <a:r>
                        <a:rPr lang="en-US" sz="1600" b="0" i="0" kern="1200" dirty="0">
                          <a:solidFill>
                            <a:schemeClr val="dk1"/>
                          </a:solidFill>
                          <a:effectLst/>
                          <a:latin typeface="+mn-lt"/>
                          <a:ea typeface="+mn-ea"/>
                          <a:cs typeface="+mn-cs"/>
                        </a:rPr>
                        <a:t>NCT07286331)</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2L+; </a:t>
                      </a:r>
                      <a:r>
                        <a:rPr lang="en-US" sz="1600" b="0" i="0" kern="1200" dirty="0">
                          <a:solidFill>
                            <a:schemeClr val="dk1"/>
                          </a:solidFill>
                          <a:effectLst/>
                          <a:latin typeface="+mn-lt"/>
                          <a:ea typeface="+mn-ea"/>
                          <a:cs typeface="+mn-cs"/>
                        </a:rPr>
                        <a:t>advanced/metastatic EC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Mocertatug rezetecan versus chemotherapy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ORR, PFS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2029-05-30</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04708"/>
                  </a:ext>
                </a:extLst>
              </a:tr>
              <a:tr h="559946">
                <a:tc>
                  <a:txBody>
                    <a:bodyPr/>
                    <a:lstStyle/>
                    <a:p>
                      <a:r>
                        <a:rPr lang="en-US" sz="1600" kern="1200" dirty="0">
                          <a:solidFill>
                            <a:schemeClr val="dk1"/>
                          </a:solidFill>
                          <a:effectLst/>
                          <a:latin typeface="+mn-lt"/>
                          <a:ea typeface="+mn-ea"/>
                          <a:cs typeface="+mn-cs"/>
                        </a:rPr>
                        <a:t>BEHOLD-Endometrial02 </a:t>
                      </a:r>
                    </a:p>
                    <a:p>
                      <a:r>
                        <a:rPr lang="en-US" sz="1600" kern="1200" dirty="0">
                          <a:solidFill>
                            <a:schemeClr val="dk1"/>
                          </a:solidFill>
                          <a:effectLst/>
                          <a:latin typeface="+mn-lt"/>
                          <a:ea typeface="+mn-ea"/>
                          <a:cs typeface="+mn-cs"/>
                        </a:rPr>
                        <a:t>(</a:t>
                      </a:r>
                      <a:r>
                        <a:rPr lang="en-US" sz="1600" b="0" i="0" kern="1200" dirty="0">
                          <a:solidFill>
                            <a:schemeClr val="dk1"/>
                          </a:solidFill>
                          <a:effectLst/>
                          <a:latin typeface="+mn-lt"/>
                          <a:ea typeface="+mn-ea"/>
                          <a:cs typeface="+mn-cs"/>
                        </a:rPr>
                        <a:t>NCT07684599)</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610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1L maintenance therapy; </a:t>
                      </a:r>
                      <a:r>
                        <a:rPr lang="en-US" sz="1600" dirty="0" err="1"/>
                        <a:t>pMMR</a:t>
                      </a:r>
                      <a:r>
                        <a:rPr lang="en-US" sz="1600" dirty="0"/>
                        <a:t> EC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i="0" kern="1200" dirty="0">
                          <a:solidFill>
                            <a:schemeClr val="dk1"/>
                          </a:solidFill>
                          <a:effectLst/>
                          <a:latin typeface="+mn-lt"/>
                          <a:ea typeface="+mn-ea"/>
                          <a:cs typeface="+mn-cs"/>
                        </a:rPr>
                        <a:t>Mocertatug rezetecan + immunotherapy versus immunotherapy alone</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i="0" kern="1200" dirty="0">
                          <a:solidFill>
                            <a:schemeClr val="dk1"/>
                          </a:solidFill>
                          <a:effectLst/>
                          <a:latin typeface="+mn-lt"/>
                          <a:ea typeface="+mn-ea"/>
                          <a:cs typeface="+mn-cs"/>
                        </a:rPr>
                        <a:t>2031-09-18</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1453022609"/>
                  </a:ext>
                </a:extLst>
              </a:tr>
              <a:tr h="0">
                <a:tc>
                  <a:txBody>
                    <a:bodyPr/>
                    <a:lstStyle/>
                    <a:p>
                      <a:r>
                        <a:rPr lang="en-US" sz="1600" kern="1200" dirty="0">
                          <a:solidFill>
                            <a:schemeClr val="dk1"/>
                          </a:solidFill>
                          <a:effectLst/>
                          <a:latin typeface="+mn-lt"/>
                          <a:ea typeface="+mn-ea"/>
                          <a:cs typeface="+mn-cs"/>
                        </a:rPr>
                        <a:t>BEHOLD-Ovarian01 </a:t>
                      </a:r>
                    </a:p>
                    <a:p>
                      <a:r>
                        <a:rPr lang="en-US" sz="1600" kern="1200" dirty="0">
                          <a:solidFill>
                            <a:schemeClr val="dk1"/>
                          </a:solidFill>
                          <a:effectLst/>
                          <a:latin typeface="+mn-lt"/>
                          <a:ea typeface="+mn-ea"/>
                          <a:cs typeface="+mn-cs"/>
                        </a:rPr>
                        <a:t>(</a:t>
                      </a:r>
                      <a:r>
                        <a:rPr lang="en-US" sz="1600" b="0" i="0" kern="1200" dirty="0">
                          <a:solidFill>
                            <a:schemeClr val="dk1"/>
                          </a:solidFill>
                          <a:effectLst/>
                          <a:latin typeface="+mn-lt"/>
                          <a:ea typeface="+mn-ea"/>
                          <a:cs typeface="+mn-cs"/>
                        </a:rPr>
                        <a:t>NCT07286266)</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Platinum-resistant OC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Mocertatug rezetecan versus SoC chemotherapy</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2029-12-17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5509191"/>
                  </a:ext>
                </a:extLst>
              </a:tr>
              <a:tr h="0">
                <a:tc>
                  <a:txBody>
                    <a:bodyPr/>
                    <a:lstStyle/>
                    <a:p>
                      <a:r>
                        <a:rPr lang="en-US" sz="1600" kern="1200" dirty="0">
                          <a:solidFill>
                            <a:schemeClr val="dk1"/>
                          </a:solidFill>
                          <a:effectLst/>
                          <a:latin typeface="+mn-lt"/>
                          <a:ea typeface="+mn-ea"/>
                          <a:cs typeface="+mn-cs"/>
                        </a:rPr>
                        <a:t>BEHOLD-Ovarian02</a:t>
                      </a:r>
                    </a:p>
                    <a:p>
                      <a:r>
                        <a:rPr lang="en-US" sz="1600" kern="1200" dirty="0">
                          <a:solidFill>
                            <a:schemeClr val="dk1"/>
                          </a:solidFill>
                          <a:effectLst/>
                          <a:latin typeface="+mn-lt"/>
                          <a:ea typeface="+mn-ea"/>
                          <a:cs typeface="+mn-cs"/>
                        </a:rPr>
                        <a:t>(</a:t>
                      </a:r>
                      <a:r>
                        <a:rPr lang="en-US" sz="1600" b="0" i="0" kern="1200" dirty="0">
                          <a:solidFill>
                            <a:schemeClr val="dk1"/>
                          </a:solidFill>
                          <a:effectLst/>
                          <a:latin typeface="+mn-lt"/>
                          <a:ea typeface="+mn-ea"/>
                          <a:cs typeface="+mn-cs"/>
                        </a:rPr>
                        <a:t>NCT07684612)</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690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Platinum-sensitive OC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dirty="0"/>
                        <a:t>Mocertatug</a:t>
                      </a:r>
                      <a:r>
                        <a:rPr lang="en-US" sz="1600" b="0" i="0" kern="1200" dirty="0">
                          <a:solidFill>
                            <a:schemeClr val="dk1"/>
                          </a:solidFill>
                          <a:effectLst/>
                          <a:latin typeface="+mn-lt"/>
                          <a:ea typeface="+mn-ea"/>
                          <a:cs typeface="+mn-cs"/>
                        </a:rPr>
                        <a:t> </a:t>
                      </a:r>
                      <a:r>
                        <a:rPr lang="en-US" sz="1600" dirty="0"/>
                        <a:t>rezetecan </a:t>
                      </a:r>
                      <a:r>
                        <a:rPr lang="en-US" sz="1600" b="0" i="0" kern="1200" dirty="0">
                          <a:solidFill>
                            <a:schemeClr val="dk1"/>
                          </a:solidFill>
                          <a:effectLst/>
                          <a:latin typeface="+mn-lt"/>
                          <a:ea typeface="+mn-ea"/>
                          <a:cs typeface="+mn-cs"/>
                        </a:rPr>
                        <a:t>+ bevacizumab versus platinum doublet + bevacizumab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tc>
                  <a:txBody>
                    <a:bodyPr/>
                    <a:lstStyle/>
                    <a:p>
                      <a:r>
                        <a:rPr lang="en-US" sz="1600" b="0" i="0" kern="1200" dirty="0">
                          <a:solidFill>
                            <a:schemeClr val="dk1"/>
                          </a:solidFill>
                          <a:effectLst/>
                          <a:latin typeface="+mn-lt"/>
                          <a:ea typeface="+mn-ea"/>
                          <a:cs typeface="+mn-cs"/>
                        </a:rPr>
                        <a:t>2033-04-22</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8F9"/>
                    </a:solidFill>
                  </a:tcPr>
                </a:tc>
                <a:extLst>
                  <a:ext uri="{0D108BD9-81ED-4DB2-BD59-A6C34878D82A}">
                    <a16:rowId xmlns:a16="http://schemas.microsoft.com/office/drawing/2014/main" val="1469562534"/>
                  </a:ext>
                </a:extLst>
              </a:tr>
              <a:tr h="0">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BEHOLD-Ovarian03</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a:t>
                      </a:r>
                      <a:r>
                        <a:rPr lang="en-US" sz="1600" b="0" i="0" kern="1200" dirty="0">
                          <a:solidFill>
                            <a:schemeClr val="dk1"/>
                          </a:solidFill>
                          <a:effectLst/>
                          <a:latin typeface="+mn-lt"/>
                          <a:ea typeface="+mn-ea"/>
                          <a:cs typeface="+mn-cs"/>
                        </a:rPr>
                        <a:t>NCT07694427)</a:t>
                      </a:r>
                      <a:endParaRPr lang="en-US" sz="16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720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1L maintenance, </a:t>
                      </a:r>
                      <a:r>
                        <a:rPr lang="en-US" sz="1600" b="0" i="0" kern="1200" dirty="0">
                          <a:solidFill>
                            <a:schemeClr val="dk1"/>
                          </a:solidFill>
                          <a:effectLst/>
                          <a:latin typeface="+mn-lt"/>
                          <a:ea typeface="+mn-ea"/>
                          <a:cs typeface="+mn-cs"/>
                        </a:rPr>
                        <a:t>FIGO </a:t>
                      </a:r>
                      <a:br>
                        <a:rPr lang="en-US" sz="1600" b="0" i="0" kern="1200" dirty="0">
                          <a:solidFill>
                            <a:schemeClr val="dk1"/>
                          </a:solidFill>
                          <a:effectLst/>
                          <a:latin typeface="+mn-lt"/>
                          <a:ea typeface="+mn-ea"/>
                          <a:cs typeface="+mn-cs"/>
                        </a:rPr>
                      </a:br>
                      <a:r>
                        <a:rPr lang="en-US" sz="1600" b="0" i="0" kern="1200" dirty="0">
                          <a:solidFill>
                            <a:schemeClr val="dk1"/>
                          </a:solidFill>
                          <a:effectLst/>
                          <a:latin typeface="+mn-lt"/>
                          <a:ea typeface="+mn-ea"/>
                          <a:cs typeface="+mn-cs"/>
                        </a:rPr>
                        <a:t>Stage III/IV non-homologous recombination deficient OC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Mocertatug</a:t>
                      </a:r>
                      <a:r>
                        <a:rPr lang="en-US" sz="1600" b="0" i="0" kern="1200" dirty="0">
                          <a:solidFill>
                            <a:schemeClr val="dk1"/>
                          </a:solidFill>
                          <a:effectLst/>
                          <a:latin typeface="+mn-lt"/>
                          <a:ea typeface="+mn-ea"/>
                          <a:cs typeface="+mn-cs"/>
                        </a:rPr>
                        <a:t> </a:t>
                      </a:r>
                      <a:r>
                        <a:rPr lang="en-US" sz="1600" dirty="0"/>
                        <a:t>rezetecan</a:t>
                      </a:r>
                      <a:r>
                        <a:rPr lang="en-US" sz="1600" b="0" i="0" kern="1200" dirty="0">
                          <a:solidFill>
                            <a:schemeClr val="dk1"/>
                          </a:solidFill>
                          <a:effectLst/>
                          <a:latin typeface="+mn-lt"/>
                          <a:ea typeface="+mn-ea"/>
                          <a:cs typeface="+mn-cs"/>
                        </a:rPr>
                        <a:t> +/- bevacizumab versus active observation +/- bevacizumab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2032-11-08</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536760"/>
                  </a:ext>
                </a:extLst>
              </a:tr>
            </a:tbl>
          </a:graphicData>
        </a:graphic>
      </p:graphicFrame>
    </p:spTree>
    <p:extLst>
      <p:ext uri="{BB962C8B-B14F-4D97-AF65-F5344CB8AC3E}">
        <p14:creationId xmlns:p14="http://schemas.microsoft.com/office/powerpoint/2010/main" val="22325433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DAAF2-DCC4-2FE0-CB7E-57B7017416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641E5-3BA3-47BA-EB74-0D07414667CE}"/>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C4228836-3EEE-BD5F-E42B-0EC97E81F8ED}"/>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74-year-old woman with metastatic dMMR, p53-mutated, HER2 IHC 1+ endometrial cancer, receives dostarlimab/chemotherapy and experiences disease progression after 7 months on maintenance dostarlimab.</a:t>
            </a:r>
          </a:p>
          <a:p>
            <a:pPr marL="98425" indent="0">
              <a:lnSpc>
                <a:spcPct val="100000"/>
              </a:lnSpc>
              <a:spcBef>
                <a:spcPts val="264"/>
              </a:spcBef>
              <a:buNone/>
            </a:pPr>
            <a:r>
              <a:rPr lang="en-US" sz="2400" dirty="0">
                <a:solidFill>
                  <a:srgbClr val="171AA2"/>
                </a:solidFill>
              </a:rPr>
              <a:t>                                                                                                         Brian P Mulherin, MD 	</a:t>
            </a:r>
          </a:p>
          <a:p>
            <a:pPr marL="98425" indent="0">
              <a:lnSpc>
                <a:spcPct val="100000"/>
              </a:lnSpc>
              <a:buNone/>
            </a:pPr>
            <a:r>
              <a:rPr lang="en-US" sz="2400" dirty="0">
                <a:solidFill>
                  <a:schemeClr val="tx1"/>
                </a:solidFill>
              </a:rPr>
              <a:t>In general, what is your preferred initial treatment for MSI-H/dMMR metastatic endometrial cancer? How, if at all, does it differ for MSS/pMMR disease?</a:t>
            </a:r>
          </a:p>
          <a:p>
            <a:pPr marL="98425" indent="0">
              <a:lnSpc>
                <a:spcPct val="100000"/>
              </a:lnSpc>
              <a:buNone/>
            </a:pPr>
            <a:r>
              <a:rPr lang="en-US" sz="2400" dirty="0">
                <a:solidFill>
                  <a:schemeClr val="tx1"/>
                </a:solidFill>
              </a:rPr>
              <a:t>Is chemotherapy necessary for patients with MSI-H/dMMR disease, or is </a:t>
            </a:r>
            <a:br>
              <a:rPr lang="en-US" sz="2400" dirty="0">
                <a:solidFill>
                  <a:schemeClr val="tx1"/>
                </a:solidFill>
              </a:rPr>
            </a:br>
            <a:r>
              <a:rPr lang="en-US" sz="2400" dirty="0">
                <a:solidFill>
                  <a:schemeClr val="tx1"/>
                </a:solidFill>
              </a:rPr>
              <a:t>anti-PD-1/PD-L1 monotherapy sufficient? </a:t>
            </a:r>
          </a:p>
          <a:p>
            <a:pPr marL="98425" indent="0">
              <a:lnSpc>
                <a:spcPct val="100000"/>
              </a:lnSpc>
              <a:buNone/>
            </a:pPr>
            <a:r>
              <a:rPr lang="en-US" sz="2400" dirty="0">
                <a:solidFill>
                  <a:schemeClr val="tx1"/>
                </a:solidFill>
              </a:rPr>
              <a:t>What second-line treatment would you most likely recommend for this patient given her progression on dostarlimab maintenance? Would you be comfortable rechallenging with immunotherapy at any point?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1667618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5954B-D6C3-1F0F-923F-4FF34831CC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0C421-E3AD-9A22-60D8-54EE8754BD84}"/>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C502E262-5545-E152-56CF-724D5551CBF2}"/>
              </a:ext>
            </a:extLst>
          </p:cNvPr>
          <p:cNvSpPr>
            <a:spLocks noGrp="1"/>
          </p:cNvSpPr>
          <p:nvPr>
            <p:ph idx="1"/>
          </p:nvPr>
        </p:nvSpPr>
        <p:spPr>
          <a:xfrm>
            <a:off x="912286" y="1416053"/>
            <a:ext cx="10358967"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spcAft>
                <a:spcPts val="200"/>
              </a:spcAft>
              <a:buNone/>
            </a:pPr>
            <a:r>
              <a:rPr lang="en-US" sz="2400" dirty="0">
                <a:solidFill>
                  <a:srgbClr val="171AA2"/>
                </a:solidFill>
              </a:rPr>
              <a:t>68-year-old woman with MSS, ER-positive, HER2-negative, BRCA wild-type metastatic endometrial adenocarcinoma receives carboplatin/paclitaxel with dostarlimab followed by dostarlimab maintenance, which was discontinued due to colitis. She was treated with letrozole maintenance but experienced biopsy-proven pulmonary disease progression. </a:t>
            </a:r>
          </a:p>
          <a:p>
            <a:pPr marL="98425" indent="0">
              <a:lnSpc>
                <a:spcPct val="100000"/>
              </a:lnSpc>
              <a:spcBef>
                <a:spcPts val="264"/>
              </a:spcBef>
              <a:buNone/>
            </a:pPr>
            <a:r>
              <a:rPr lang="en-US" sz="2400" dirty="0">
                <a:solidFill>
                  <a:srgbClr val="171AA2"/>
                </a:solidFill>
              </a:rPr>
              <a:t>                                                                                                         Zanetta S Lamar, MD 	</a:t>
            </a:r>
          </a:p>
          <a:p>
            <a:pPr marL="98425" indent="0">
              <a:lnSpc>
                <a:spcPct val="100000"/>
              </a:lnSpc>
              <a:buNone/>
            </a:pPr>
            <a:r>
              <a:rPr lang="en-US" sz="2400" dirty="0">
                <a:solidFill>
                  <a:schemeClr val="tx1"/>
                </a:solidFill>
              </a:rPr>
              <a:t>In what situations are you using endocrine therapy for patients with ER-positive endometrial cancer? Given her history of immune-related colitis, what second-line regimen would you most likely recommend for this patient? </a:t>
            </a:r>
          </a:p>
          <a:p>
            <a:pPr marL="98425" indent="0">
              <a:lnSpc>
                <a:spcPct val="100000"/>
              </a:lnSpc>
              <a:buNone/>
            </a:pPr>
            <a:r>
              <a:rPr lang="en-US" sz="2400" dirty="0">
                <a:solidFill>
                  <a:schemeClr val="tx1"/>
                </a:solidFill>
              </a:rPr>
              <a:t>What new strategies and developments for endometrial cancer are you most excited about?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525491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912286" y="332656"/>
            <a:ext cx="10358967" cy="5832648"/>
          </a:xfrm>
        </p:spPr>
        <p:txBody>
          <a:bodyPr/>
          <a:lstStyle/>
          <a:p>
            <a:pPr>
              <a:lnSpc>
                <a:spcPts val="3640"/>
              </a:lnSpc>
            </a:pPr>
            <a:r>
              <a:rPr lang="en-US" sz="4400" i="1" dirty="0"/>
              <a:t>We are taking a lunch break!</a:t>
            </a:r>
            <a:br>
              <a:rPr lang="en-US" sz="4400" dirty="0"/>
            </a:br>
            <a:r>
              <a:rPr lang="en-US" dirty="0"/>
              <a:t> </a:t>
            </a:r>
            <a:br>
              <a:rPr lang="en-US" dirty="0"/>
            </a:br>
            <a:r>
              <a:rPr lang="en-US" sz="3200" dirty="0"/>
              <a:t>The program </a:t>
            </a:r>
            <a:r>
              <a:rPr lang="en-US" sz="3200" dirty="0">
                <a:solidFill>
                  <a:srgbClr val="3232FD"/>
                </a:solidFill>
              </a:rPr>
              <a:t>will resume at 12:40 PM CT</a:t>
            </a:r>
            <a:br>
              <a:rPr lang="en-US" sz="3200" dirty="0"/>
            </a:br>
            <a:r>
              <a:rPr lang="en-US" dirty="0"/>
              <a:t> </a:t>
            </a:r>
            <a:br>
              <a:rPr lang="en-US" dirty="0"/>
            </a:br>
            <a:r>
              <a:rPr lang="en-US" sz="4400" i="1" dirty="0"/>
              <a:t>Up Next …</a:t>
            </a:r>
            <a:br>
              <a:rPr lang="en-US" sz="4400" dirty="0"/>
            </a:br>
            <a:r>
              <a:rPr lang="en-US" dirty="0"/>
              <a:t> </a:t>
            </a:r>
            <a:br>
              <a:rPr lang="en-US" dirty="0"/>
            </a:br>
            <a:r>
              <a:rPr lang="en-US" sz="3200" dirty="0"/>
              <a:t>Dr Ann </a:t>
            </a:r>
            <a:r>
              <a:rPr lang="en-US" sz="3200" dirty="0" err="1"/>
              <a:t>LaCasce</a:t>
            </a:r>
            <a:r>
              <a:rPr lang="en-US" sz="3200" dirty="0"/>
              <a:t> discusses the </a:t>
            </a:r>
            <a:br>
              <a:rPr lang="en-US" sz="3200" dirty="0"/>
            </a:br>
            <a:r>
              <a:rPr lang="en-US" sz="3200" dirty="0"/>
              <a:t>management of diffuse </a:t>
            </a:r>
            <a:r>
              <a:rPr lang="en-US" sz="3200"/>
              <a:t>large B-cell </a:t>
            </a:r>
            <a:r>
              <a:rPr lang="en-US" sz="3200" dirty="0"/>
              <a:t>lymphoma</a:t>
            </a:r>
          </a:p>
        </p:txBody>
      </p:sp>
    </p:spTree>
    <p:extLst>
      <p:ext uri="{BB962C8B-B14F-4D97-AF65-F5344CB8AC3E}">
        <p14:creationId xmlns:p14="http://schemas.microsoft.com/office/powerpoint/2010/main" val="11203648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EF959D-46A1-A545-A482-858D43A2D9CF}"/>
              </a:ext>
            </a:extLst>
          </p:cNvPr>
          <p:cNvSpPr txBox="1"/>
          <p:nvPr/>
        </p:nvSpPr>
        <p:spPr>
          <a:xfrm>
            <a:off x="551384" y="4077072"/>
            <a:ext cx="11089232" cy="2092881"/>
          </a:xfrm>
          <a:prstGeom prst="rect">
            <a:avLst/>
          </a:prstGeom>
          <a:noFill/>
        </p:spPr>
        <p:txBody>
          <a:bodyPr wrap="square"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6500" b="1" i="1"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Welcome</a:t>
            </a:r>
          </a:p>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6500" b="1" i="1"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AON Members! </a:t>
            </a:r>
          </a:p>
        </p:txBody>
      </p:sp>
      <p:pic>
        <p:nvPicPr>
          <p:cNvPr id="4" name="Picture 3">
            <a:extLst>
              <a:ext uri="{FF2B5EF4-FFF2-40B4-BE49-F238E27FC236}">
                <a16:creationId xmlns:a16="http://schemas.microsoft.com/office/drawing/2014/main" id="{AD7134B2-C42E-3B40-A0F9-ECF41F093E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30769" y="1361496"/>
            <a:ext cx="6327648" cy="2284983"/>
          </a:xfrm>
          <a:prstGeom prst="rect">
            <a:avLst/>
          </a:prstGeom>
        </p:spPr>
      </p:pic>
    </p:spTree>
    <p:extLst>
      <p:ext uri="{BB962C8B-B14F-4D97-AF65-F5344CB8AC3E}">
        <p14:creationId xmlns:p14="http://schemas.microsoft.com/office/powerpoint/2010/main" val="42551314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80181-79D4-9BC6-1618-A4DE108E7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4BDC36-50EA-E1FA-FA03-550ACE339FF9}"/>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4B147A6E-2480-787F-4159-8BC650D67D45}"/>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76-year-old with atrial fibrillation on apixaban and del(17p) CLL. What treatment would you recommend for this patient? </a:t>
            </a:r>
          </a:p>
          <a:p>
            <a:pPr marL="98425" indent="0">
              <a:lnSpc>
                <a:spcPct val="100000"/>
              </a:lnSpc>
              <a:spcBef>
                <a:spcPts val="264"/>
              </a:spcBef>
              <a:buNone/>
            </a:pPr>
            <a:r>
              <a:rPr lang="en-US" sz="2400" dirty="0">
                <a:solidFill>
                  <a:srgbClr val="171AA2"/>
                </a:solidFill>
              </a:rPr>
              <a:t>                                                                                                              Sunil Babu, MD 	</a:t>
            </a:r>
          </a:p>
          <a:p>
            <a:pPr marL="98425" indent="0">
              <a:lnSpc>
                <a:spcPct val="100000"/>
              </a:lnSpc>
              <a:spcBef>
                <a:spcPts val="264"/>
              </a:spcBef>
              <a:buNone/>
            </a:pPr>
            <a:r>
              <a:rPr lang="en-US" sz="2400" dirty="0">
                <a:solidFill>
                  <a:schemeClr val="tx1"/>
                </a:solidFill>
              </a:rPr>
              <a:t>In general, what is your preferred initial treatment for an otherwise healthy patient with CLL and del(17p) or TP53 mutation? How, if at all, does age influence the decision? What about IGHV status?</a:t>
            </a:r>
          </a:p>
          <a:p>
            <a:pPr marL="98425" indent="0">
              <a:lnSpc>
                <a:spcPct val="100000"/>
              </a:lnSpc>
              <a:spcBef>
                <a:spcPts val="264"/>
              </a:spcBef>
              <a:buNone/>
            </a:pPr>
            <a:r>
              <a:rPr lang="en-US" sz="2400" dirty="0">
                <a:solidFill>
                  <a:schemeClr val="tx1"/>
                </a:solidFill>
              </a:rPr>
              <a:t>If this patient expressed a strong preference for an up-front regimen with a defined stopping point, would you be comfortable employing a time-limited regimen? If so, which one? </a:t>
            </a:r>
          </a:p>
          <a:p>
            <a:pPr marL="98425" indent="0">
              <a:lnSpc>
                <a:spcPct val="100000"/>
              </a:lnSpc>
              <a:spcBef>
                <a:spcPts val="264"/>
              </a:spcBef>
              <a:buNone/>
            </a:pPr>
            <a:r>
              <a:rPr lang="en-US" sz="2400" dirty="0">
                <a:solidFill>
                  <a:schemeClr val="tx1"/>
                </a:solidFill>
              </a:rPr>
              <a:t>Are you using MRD (minimal residual disease) to guide the duration of time-limited therapy? Are you more likely to do so for patients with high-risk features? </a:t>
            </a:r>
          </a:p>
          <a:p>
            <a:pPr marL="98425" indent="0">
              <a:lnSpc>
                <a:spcPct val="100000"/>
              </a:lnSpc>
              <a:spcBef>
                <a:spcPts val="264"/>
              </a:spcBef>
              <a:buNone/>
            </a:pPr>
            <a:r>
              <a:rPr lang="en-US" sz="2400" dirty="0">
                <a:solidFill>
                  <a:schemeClr val="tx1"/>
                </a:solidFill>
              </a:rPr>
              <a:t>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6516064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FB04C-08E4-EE99-54EE-66D040064415}"/>
              </a:ext>
            </a:extLst>
          </p:cNvPr>
          <p:cNvSpPr>
            <a:spLocks noGrp="1"/>
          </p:cNvSpPr>
          <p:nvPr>
            <p:ph type="title"/>
          </p:nvPr>
        </p:nvSpPr>
        <p:spPr>
          <a:xfrm>
            <a:off x="912286" y="0"/>
            <a:ext cx="10358967" cy="1143000"/>
          </a:xfrm>
        </p:spPr>
        <p:txBody>
          <a:bodyPr/>
          <a:lstStyle/>
          <a:p>
            <a:r>
              <a:rPr lang="en-US" dirty="0"/>
              <a:t>Phase III ELEVATE-TN Study Design</a:t>
            </a:r>
          </a:p>
        </p:txBody>
      </p:sp>
      <p:pic>
        <p:nvPicPr>
          <p:cNvPr id="4" name="Picture 3">
            <a:extLst>
              <a:ext uri="{FF2B5EF4-FFF2-40B4-BE49-F238E27FC236}">
                <a16:creationId xmlns:a16="http://schemas.microsoft.com/office/drawing/2014/main" id="{A2ED18B5-ABFE-0534-8F7A-1440CC38BE7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017296" y="879723"/>
            <a:ext cx="10148945" cy="4869951"/>
          </a:xfrm>
          <a:prstGeom prst="rect">
            <a:avLst/>
          </a:prstGeom>
        </p:spPr>
      </p:pic>
      <p:sp>
        <p:nvSpPr>
          <p:cNvPr id="8" name="TextBox 7">
            <a:extLst>
              <a:ext uri="{FF2B5EF4-FFF2-40B4-BE49-F238E27FC236}">
                <a16:creationId xmlns:a16="http://schemas.microsoft.com/office/drawing/2014/main" id="{9E6F964A-0CDD-DBAC-F4C0-FD325988AB9A}"/>
              </a:ext>
            </a:extLst>
          </p:cNvPr>
          <p:cNvSpPr txBox="1"/>
          <p:nvPr/>
        </p:nvSpPr>
        <p:spPr>
          <a:xfrm>
            <a:off x="0" y="6534834"/>
            <a:ext cx="652608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Sharman JP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Blood</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2025;146(11):1276-85;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2020;395(10232):1278-91.</a:t>
            </a:r>
          </a:p>
        </p:txBody>
      </p:sp>
      <p:sp>
        <p:nvSpPr>
          <p:cNvPr id="5" name="TextBox 4">
            <a:extLst>
              <a:ext uri="{FF2B5EF4-FFF2-40B4-BE49-F238E27FC236}">
                <a16:creationId xmlns:a16="http://schemas.microsoft.com/office/drawing/2014/main" id="{4DA45AE6-25C8-3473-A658-037C49DD48E0}"/>
              </a:ext>
            </a:extLst>
          </p:cNvPr>
          <p:cNvSpPr txBox="1"/>
          <p:nvPr/>
        </p:nvSpPr>
        <p:spPr>
          <a:xfrm>
            <a:off x="1152378" y="2852119"/>
            <a:ext cx="2754604" cy="805480"/>
          </a:xfrm>
          <a:prstGeom prst="rect">
            <a:avLst/>
          </a:prstGeom>
          <a:solidFill>
            <a:srgbClr val="D7E4BE"/>
          </a:solid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Primary end point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PFS by IRC: Arm A vs B</a:t>
            </a:r>
          </a:p>
        </p:txBody>
      </p:sp>
      <p:sp>
        <p:nvSpPr>
          <p:cNvPr id="3" name="TextBox 2">
            <a:extLst>
              <a:ext uri="{FF2B5EF4-FFF2-40B4-BE49-F238E27FC236}">
                <a16:creationId xmlns:a16="http://schemas.microsoft.com/office/drawing/2014/main" id="{7A228C37-FF8A-8BDB-0F6F-DA1E2FFD7CAA}"/>
              </a:ext>
            </a:extLst>
          </p:cNvPr>
          <p:cNvSpPr txBox="1"/>
          <p:nvPr/>
        </p:nvSpPr>
        <p:spPr>
          <a:xfrm>
            <a:off x="1017295" y="5750004"/>
            <a:ext cx="9560649"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CLL = chronic lymphocytic leukemia; CrCl = creatinine clearance; CIRS-G = Cumulative Illness Rating Scale-Geriatric); </a:t>
            </a:r>
            <a:b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b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PFS = progression-free survival; IRC = independent review committee; ORR = overall response rate; OS = overall survival; TTNT = time to next treatment; PD = disease progression</a:t>
            </a:r>
          </a:p>
        </p:txBody>
      </p:sp>
    </p:spTree>
    <p:extLst>
      <p:ext uri="{BB962C8B-B14F-4D97-AF65-F5344CB8AC3E}">
        <p14:creationId xmlns:p14="http://schemas.microsoft.com/office/powerpoint/2010/main" val="24102263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F08782-60B5-ED94-5BB1-29F005721668}"/>
              </a:ext>
            </a:extLst>
          </p:cNvPr>
          <p:cNvSpPr/>
          <p:nvPr/>
        </p:nvSpPr>
        <p:spPr bwMode="auto">
          <a:xfrm>
            <a:off x="155864" y="976745"/>
            <a:ext cx="11918372" cy="514230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pic>
        <p:nvPicPr>
          <p:cNvPr id="6" name="Picture 5">
            <a:extLst>
              <a:ext uri="{FF2B5EF4-FFF2-40B4-BE49-F238E27FC236}">
                <a16:creationId xmlns:a16="http://schemas.microsoft.com/office/drawing/2014/main" id="{FCC0862E-99C5-3C93-2456-B6DD7C29C7B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67306" y="1078134"/>
            <a:ext cx="11657388" cy="4701732"/>
          </a:xfrm>
          <a:prstGeom prst="rect">
            <a:avLst/>
          </a:prstGeom>
        </p:spPr>
      </p:pic>
      <p:sp>
        <p:nvSpPr>
          <p:cNvPr id="5" name="Rectangle 4">
            <a:extLst>
              <a:ext uri="{FF2B5EF4-FFF2-40B4-BE49-F238E27FC236}">
                <a16:creationId xmlns:a16="http://schemas.microsoft.com/office/drawing/2014/main" id="{77D696DC-7FEB-9BC6-1347-19A0F35C29D3}"/>
              </a:ext>
            </a:extLst>
          </p:cNvPr>
          <p:cNvSpPr/>
          <p:nvPr/>
        </p:nvSpPr>
        <p:spPr bwMode="auto">
          <a:xfrm>
            <a:off x="8681605" y="2221134"/>
            <a:ext cx="1298864" cy="32029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pic>
        <p:nvPicPr>
          <p:cNvPr id="4" name="Picture 3">
            <a:extLst>
              <a:ext uri="{FF2B5EF4-FFF2-40B4-BE49-F238E27FC236}">
                <a16:creationId xmlns:a16="http://schemas.microsoft.com/office/drawing/2014/main" id="{4EE31538-3CAD-44A2-8796-9A0446C68ED3}"/>
              </a:ext>
            </a:extLst>
          </p:cNvPr>
          <p:cNvPicPr>
            <a:picLocks noChangeAspect="1"/>
          </p:cNvPicPr>
          <p:nvPr/>
        </p:nvPicPr>
        <p:blipFill>
          <a:blip r:embed="rId5"/>
          <a:srcRect l="73027" t="46685" r="17347" b="12430"/>
          <a:stretch>
            <a:fillRect/>
          </a:stretch>
        </p:blipFill>
        <p:spPr>
          <a:xfrm>
            <a:off x="8816687" y="3289877"/>
            <a:ext cx="1163782" cy="1901537"/>
          </a:xfrm>
          <a:prstGeom prst="rect">
            <a:avLst/>
          </a:prstGeom>
        </p:spPr>
      </p:pic>
      <p:sp>
        <p:nvSpPr>
          <p:cNvPr id="8" name="Rectangle 7">
            <a:extLst>
              <a:ext uri="{FF2B5EF4-FFF2-40B4-BE49-F238E27FC236}">
                <a16:creationId xmlns:a16="http://schemas.microsoft.com/office/drawing/2014/main" id="{8FFF01E3-B1E4-7D4E-BAB4-8878D2D2D128}"/>
              </a:ext>
            </a:extLst>
          </p:cNvPr>
          <p:cNvSpPr/>
          <p:nvPr/>
        </p:nvSpPr>
        <p:spPr bwMode="auto">
          <a:xfrm>
            <a:off x="8816687" y="5185064"/>
            <a:ext cx="1168977" cy="77932"/>
          </a:xfrm>
          <a:prstGeom prst="rect">
            <a:avLst/>
          </a:prstGeom>
          <a:solidFill>
            <a:srgbClr val="FEEFC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2" name="Title 1">
            <a:extLst>
              <a:ext uri="{FF2B5EF4-FFF2-40B4-BE49-F238E27FC236}">
                <a16:creationId xmlns:a16="http://schemas.microsoft.com/office/drawing/2014/main" id="{628C2347-F06C-B053-0CD1-5EA169D33175}"/>
              </a:ext>
            </a:extLst>
          </p:cNvPr>
          <p:cNvSpPr>
            <a:spLocks noGrp="1"/>
          </p:cNvSpPr>
          <p:nvPr>
            <p:ph type="title"/>
          </p:nvPr>
        </p:nvSpPr>
        <p:spPr>
          <a:xfrm>
            <a:off x="912286" y="0"/>
            <a:ext cx="10358967" cy="1143000"/>
          </a:xfrm>
        </p:spPr>
        <p:txBody>
          <a:bodyPr/>
          <a:lstStyle/>
          <a:p>
            <a:r>
              <a:rPr lang="en-US" dirty="0"/>
              <a:t>Phase III ELEVATE-TN: Efficacy (6-Year Follow-Up)</a:t>
            </a:r>
          </a:p>
        </p:txBody>
      </p:sp>
      <p:sp>
        <p:nvSpPr>
          <p:cNvPr id="7" name="Rectangle 6">
            <a:extLst>
              <a:ext uri="{FF2B5EF4-FFF2-40B4-BE49-F238E27FC236}">
                <a16:creationId xmlns:a16="http://schemas.microsoft.com/office/drawing/2014/main" id="{ECF58CF8-5AFC-E14A-AF5B-86909F60839E}"/>
              </a:ext>
            </a:extLst>
          </p:cNvPr>
          <p:cNvSpPr/>
          <p:nvPr/>
        </p:nvSpPr>
        <p:spPr bwMode="auto">
          <a:xfrm>
            <a:off x="9351818" y="3283527"/>
            <a:ext cx="197427" cy="72737"/>
          </a:xfrm>
          <a:prstGeom prst="rect">
            <a:avLst/>
          </a:prstGeom>
          <a:solidFill>
            <a:srgbClr val="FEEFC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9" name="Rectangle 8">
            <a:extLst>
              <a:ext uri="{FF2B5EF4-FFF2-40B4-BE49-F238E27FC236}">
                <a16:creationId xmlns:a16="http://schemas.microsoft.com/office/drawing/2014/main" id="{9C1DB318-58C6-50AE-22EE-EE8BBC809DC6}"/>
              </a:ext>
            </a:extLst>
          </p:cNvPr>
          <p:cNvSpPr/>
          <p:nvPr/>
        </p:nvSpPr>
        <p:spPr bwMode="auto">
          <a:xfrm>
            <a:off x="9816812" y="5091835"/>
            <a:ext cx="327314" cy="171161"/>
          </a:xfrm>
          <a:prstGeom prst="rect">
            <a:avLst/>
          </a:prstGeom>
          <a:solidFill>
            <a:srgbClr val="FEEFC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 name="Rectangle 10">
            <a:extLst>
              <a:ext uri="{FF2B5EF4-FFF2-40B4-BE49-F238E27FC236}">
                <a16:creationId xmlns:a16="http://schemas.microsoft.com/office/drawing/2014/main" id="{50B7ECF2-3B52-6CCA-1C34-FDFEAA155C93}"/>
              </a:ext>
            </a:extLst>
          </p:cNvPr>
          <p:cNvSpPr/>
          <p:nvPr/>
        </p:nvSpPr>
        <p:spPr bwMode="auto">
          <a:xfrm>
            <a:off x="8676410" y="5251739"/>
            <a:ext cx="1918565" cy="779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2" name="Rectangle 11">
            <a:extLst>
              <a:ext uri="{FF2B5EF4-FFF2-40B4-BE49-F238E27FC236}">
                <a16:creationId xmlns:a16="http://schemas.microsoft.com/office/drawing/2014/main" id="{2C203B49-F44D-1B38-3189-CFD8798DBF92}"/>
              </a:ext>
            </a:extLst>
          </p:cNvPr>
          <p:cNvSpPr/>
          <p:nvPr/>
        </p:nvSpPr>
        <p:spPr bwMode="auto">
          <a:xfrm>
            <a:off x="9351818" y="5138449"/>
            <a:ext cx="159039" cy="77932"/>
          </a:xfrm>
          <a:prstGeom prst="rect">
            <a:avLst/>
          </a:prstGeom>
          <a:solidFill>
            <a:srgbClr val="FEEFC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3" name="Rectangle 12">
            <a:extLst>
              <a:ext uri="{FF2B5EF4-FFF2-40B4-BE49-F238E27FC236}">
                <a16:creationId xmlns:a16="http://schemas.microsoft.com/office/drawing/2014/main" id="{1A5D4DFD-E03D-4D76-7CED-B3B99656F962}"/>
              </a:ext>
            </a:extLst>
          </p:cNvPr>
          <p:cNvSpPr/>
          <p:nvPr/>
        </p:nvSpPr>
        <p:spPr bwMode="auto">
          <a:xfrm>
            <a:off x="9882043" y="4176423"/>
            <a:ext cx="159039" cy="1604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4" name="Rectangle 13">
            <a:extLst>
              <a:ext uri="{FF2B5EF4-FFF2-40B4-BE49-F238E27FC236}">
                <a16:creationId xmlns:a16="http://schemas.microsoft.com/office/drawing/2014/main" id="{F54048A0-AEAC-2C4A-7E5E-9DDFCC666859}"/>
              </a:ext>
            </a:extLst>
          </p:cNvPr>
          <p:cNvSpPr/>
          <p:nvPr/>
        </p:nvSpPr>
        <p:spPr bwMode="auto">
          <a:xfrm>
            <a:off x="8816687" y="3263036"/>
            <a:ext cx="1260764" cy="72737"/>
          </a:xfrm>
          <a:prstGeom prst="rect">
            <a:avLst/>
          </a:prstGeom>
          <a:solidFill>
            <a:srgbClr val="FEEFC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0" name="TextBox 9">
            <a:extLst>
              <a:ext uri="{FF2B5EF4-FFF2-40B4-BE49-F238E27FC236}">
                <a16:creationId xmlns:a16="http://schemas.microsoft.com/office/drawing/2014/main" id="{4D25A439-4FD8-01F6-7562-2ECE71794018}"/>
              </a:ext>
            </a:extLst>
          </p:cNvPr>
          <p:cNvSpPr txBox="1"/>
          <p:nvPr/>
        </p:nvSpPr>
        <p:spPr>
          <a:xfrm>
            <a:off x="176645" y="6171152"/>
            <a:ext cx="6024919"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 = acalabrutinib; O = obinutuzumab; Clb = chlorambucil; NR = not reached</a:t>
            </a:r>
          </a:p>
        </p:txBody>
      </p:sp>
      <p:sp>
        <p:nvSpPr>
          <p:cNvPr id="16" name="TextBox 15">
            <a:extLst>
              <a:ext uri="{FF2B5EF4-FFF2-40B4-BE49-F238E27FC236}">
                <a16:creationId xmlns:a16="http://schemas.microsoft.com/office/drawing/2014/main" id="{5F0FA93C-92DB-9AC8-86B6-70C56660A6E0}"/>
              </a:ext>
            </a:extLst>
          </p:cNvPr>
          <p:cNvSpPr txBox="1"/>
          <p:nvPr/>
        </p:nvSpPr>
        <p:spPr>
          <a:xfrm>
            <a:off x="0" y="6534834"/>
            <a:ext cx="652608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Sharman JP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Blood</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2025;146(11):1276-85;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2020;395(10232):1278-91.</a:t>
            </a:r>
          </a:p>
        </p:txBody>
      </p:sp>
    </p:spTree>
    <p:extLst>
      <p:ext uri="{BB962C8B-B14F-4D97-AF65-F5344CB8AC3E}">
        <p14:creationId xmlns:p14="http://schemas.microsoft.com/office/powerpoint/2010/main" val="34153034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8199E-6897-1DD4-EB01-294DACE23C06}"/>
              </a:ext>
            </a:extLst>
          </p:cNvPr>
          <p:cNvSpPr>
            <a:spLocks noGrp="1"/>
          </p:cNvSpPr>
          <p:nvPr>
            <p:ph type="title"/>
          </p:nvPr>
        </p:nvSpPr>
        <p:spPr/>
        <p:txBody>
          <a:bodyPr/>
          <a:lstStyle/>
          <a:p>
            <a:r>
              <a:rPr lang="en-US" dirty="0"/>
              <a:t>Phase III SEQUOIA Study Design</a:t>
            </a:r>
          </a:p>
        </p:txBody>
      </p:sp>
      <p:pic>
        <p:nvPicPr>
          <p:cNvPr id="4" name="Picture 3">
            <a:extLst>
              <a:ext uri="{FF2B5EF4-FFF2-40B4-BE49-F238E27FC236}">
                <a16:creationId xmlns:a16="http://schemas.microsoft.com/office/drawing/2014/main" id="{08B85D3D-6BDA-1ED6-F541-DE911195ED0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96174" y="1555175"/>
            <a:ext cx="11995826" cy="3747649"/>
          </a:xfrm>
          <a:prstGeom prst="rect">
            <a:avLst/>
          </a:prstGeom>
        </p:spPr>
      </p:pic>
      <p:sp>
        <p:nvSpPr>
          <p:cNvPr id="8" name="TextBox 7">
            <a:extLst>
              <a:ext uri="{FF2B5EF4-FFF2-40B4-BE49-F238E27FC236}">
                <a16:creationId xmlns:a16="http://schemas.microsoft.com/office/drawing/2014/main" id="{76236DDD-760E-A859-8743-CB5E92696A62}"/>
              </a:ext>
            </a:extLst>
          </p:cNvPr>
          <p:cNvSpPr txBox="1"/>
          <p:nvPr/>
        </p:nvSpPr>
        <p:spPr>
          <a:xfrm>
            <a:off x="20856" y="6532341"/>
            <a:ext cx="3062954"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Tam C et al. ASH 2025;Abstract 2129.</a:t>
            </a:r>
          </a:p>
        </p:txBody>
      </p:sp>
      <p:sp>
        <p:nvSpPr>
          <p:cNvPr id="3" name="TextBox 2">
            <a:extLst>
              <a:ext uri="{FF2B5EF4-FFF2-40B4-BE49-F238E27FC236}">
                <a16:creationId xmlns:a16="http://schemas.microsoft.com/office/drawing/2014/main" id="{F697ACC5-E714-5C9F-3C8E-7752C2CB7396}"/>
              </a:ext>
            </a:extLst>
          </p:cNvPr>
          <p:cNvSpPr txBox="1"/>
          <p:nvPr/>
        </p:nvSpPr>
        <p:spPr>
          <a:xfrm>
            <a:off x="301410" y="5360662"/>
            <a:ext cx="1104546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SLL = small lymphocytic leukemia; iwCLL = International Workshop on Chronic Lymphocytic Leukemia; FCR = fludarabine, cyclophosphamide, rituximab; ORR = overall response rate; CTCAE = Common Terminology Criteria for Adverse Events</a:t>
            </a:r>
          </a:p>
        </p:txBody>
      </p:sp>
    </p:spTree>
    <p:extLst>
      <p:ext uri="{BB962C8B-B14F-4D97-AF65-F5344CB8AC3E}">
        <p14:creationId xmlns:p14="http://schemas.microsoft.com/office/powerpoint/2010/main" val="15484067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72733-6EE1-D088-0861-AD14513F8851}"/>
              </a:ext>
            </a:extLst>
          </p:cNvPr>
          <p:cNvSpPr>
            <a:spLocks noGrp="1"/>
          </p:cNvSpPr>
          <p:nvPr>
            <p:ph type="title"/>
          </p:nvPr>
        </p:nvSpPr>
        <p:spPr>
          <a:xfrm>
            <a:off x="912286" y="65431"/>
            <a:ext cx="10358967" cy="1143000"/>
          </a:xfrm>
        </p:spPr>
        <p:txBody>
          <a:bodyPr/>
          <a:lstStyle/>
          <a:p>
            <a:r>
              <a:rPr lang="en-US" dirty="0"/>
              <a:t>Phase III SEQUOIA: Efficacy (6-Year Follow-Up)</a:t>
            </a:r>
          </a:p>
        </p:txBody>
      </p:sp>
      <p:pic>
        <p:nvPicPr>
          <p:cNvPr id="10" name="Picture 9">
            <a:extLst>
              <a:ext uri="{FF2B5EF4-FFF2-40B4-BE49-F238E27FC236}">
                <a16:creationId xmlns:a16="http://schemas.microsoft.com/office/drawing/2014/main" id="{085DEB9C-99C5-8BA6-E70C-D8E78BADC2A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17368" y="1090306"/>
            <a:ext cx="11357264" cy="4677388"/>
          </a:xfrm>
          <a:prstGeom prst="rect">
            <a:avLst/>
          </a:prstGeom>
        </p:spPr>
      </p:pic>
      <p:sp>
        <p:nvSpPr>
          <p:cNvPr id="3" name="TextBox 2">
            <a:extLst>
              <a:ext uri="{FF2B5EF4-FFF2-40B4-BE49-F238E27FC236}">
                <a16:creationId xmlns:a16="http://schemas.microsoft.com/office/drawing/2014/main" id="{B9896ADD-0B6C-B5C3-D324-2BD8399E901F}"/>
              </a:ext>
            </a:extLst>
          </p:cNvPr>
          <p:cNvSpPr txBox="1"/>
          <p:nvPr/>
        </p:nvSpPr>
        <p:spPr>
          <a:xfrm>
            <a:off x="20856" y="6514053"/>
            <a:ext cx="3066160" cy="323165"/>
          </a:xfrm>
          <a:prstGeom prst="rect">
            <a:avLst/>
          </a:prstGeom>
          <a:noFill/>
        </p:spPr>
        <p:txBody>
          <a:bodyPr wrap="none" rtlCol="0">
            <a:spAutoFit/>
          </a:bodyPr>
          <a:lstStyle/>
          <a:p>
            <a:pPr>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Tam C et al. ASH 2025;Abstract 2129</a:t>
            </a:r>
            <a:r>
              <a:rPr lang="en-US" sz="1500" dirty="0">
                <a:solidFill>
                  <a:srgbClr val="000000"/>
                </a:solidFill>
                <a:latin typeface="Calibri"/>
                <a:ea typeface="MS PGothic" charset="0"/>
              </a:rPr>
              <a:t>.</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24573948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63199-14AA-8C9D-6A03-919F504AD9B1}"/>
              </a:ext>
            </a:extLst>
          </p:cNvPr>
          <p:cNvSpPr>
            <a:spLocks noGrp="1"/>
          </p:cNvSpPr>
          <p:nvPr>
            <p:ph type="title"/>
          </p:nvPr>
        </p:nvSpPr>
        <p:spPr>
          <a:xfrm>
            <a:off x="912287" y="388596"/>
            <a:ext cx="9073378" cy="1143000"/>
          </a:xfrm>
        </p:spPr>
        <p:txBody>
          <a:bodyPr/>
          <a:lstStyle/>
          <a:p>
            <a:pPr algn="l"/>
            <a:r>
              <a:rPr lang="en-US" dirty="0"/>
              <a:t>Phase III CLL14 Study: Fixed-Duration Venetoclax and Obinutuzumab versus Chlorambucil and Obinutuzumab in the First-Line Setting</a:t>
            </a:r>
          </a:p>
        </p:txBody>
      </p:sp>
      <p:pic>
        <p:nvPicPr>
          <p:cNvPr id="4" name="Picture 3">
            <a:extLst>
              <a:ext uri="{FF2B5EF4-FFF2-40B4-BE49-F238E27FC236}">
                <a16:creationId xmlns:a16="http://schemas.microsoft.com/office/drawing/2014/main" id="{7097796C-28CC-AEB5-F90B-97E1C660D5D7}"/>
              </a:ext>
            </a:extLst>
          </p:cNvPr>
          <p:cNvPicPr>
            <a:picLocks noChangeAspect="1"/>
          </p:cNvPicPr>
          <p:nvPr/>
        </p:nvPicPr>
        <p:blipFill>
          <a:blip r:embed="rId3"/>
          <a:stretch>
            <a:fillRect/>
          </a:stretch>
        </p:blipFill>
        <p:spPr>
          <a:xfrm>
            <a:off x="65610" y="1678699"/>
            <a:ext cx="12060780" cy="3500602"/>
          </a:xfrm>
          <a:prstGeom prst="rect">
            <a:avLst/>
          </a:prstGeom>
        </p:spPr>
      </p:pic>
      <p:sp>
        <p:nvSpPr>
          <p:cNvPr id="6" name="TextBox 5">
            <a:extLst>
              <a:ext uri="{FF2B5EF4-FFF2-40B4-BE49-F238E27FC236}">
                <a16:creationId xmlns:a16="http://schemas.microsoft.com/office/drawing/2014/main" id="{C939B9D8-F6AE-176F-D1E1-A25304C4BFE0}"/>
              </a:ext>
            </a:extLst>
          </p:cNvPr>
          <p:cNvSpPr txBox="1"/>
          <p:nvPr/>
        </p:nvSpPr>
        <p:spPr>
          <a:xfrm>
            <a:off x="65610" y="6469404"/>
            <a:ext cx="355475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Dolan S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Curr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2020;27:e420-32.</a:t>
            </a:r>
          </a:p>
        </p:txBody>
      </p:sp>
      <p:sp>
        <p:nvSpPr>
          <p:cNvPr id="3" name="TextBox 2">
            <a:extLst>
              <a:ext uri="{FF2B5EF4-FFF2-40B4-BE49-F238E27FC236}">
                <a16:creationId xmlns:a16="http://schemas.microsoft.com/office/drawing/2014/main" id="{741D210C-15AD-B96F-978B-2413D44EA65F}"/>
              </a:ext>
            </a:extLst>
          </p:cNvPr>
          <p:cNvSpPr txBox="1"/>
          <p:nvPr/>
        </p:nvSpPr>
        <p:spPr>
          <a:xfrm>
            <a:off x="294210" y="5284841"/>
            <a:ext cx="395557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CIRS = chronic inflammatory response syndrome</a:t>
            </a:r>
          </a:p>
        </p:txBody>
      </p:sp>
    </p:spTree>
    <p:extLst>
      <p:ext uri="{BB962C8B-B14F-4D97-AF65-F5344CB8AC3E}">
        <p14:creationId xmlns:p14="http://schemas.microsoft.com/office/powerpoint/2010/main" val="31778585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A1B79-79A1-C7E3-402A-21ED36ED534A}"/>
              </a:ext>
            </a:extLst>
          </p:cNvPr>
          <p:cNvSpPr>
            <a:spLocks noGrp="1"/>
          </p:cNvSpPr>
          <p:nvPr>
            <p:ph type="title"/>
          </p:nvPr>
        </p:nvSpPr>
        <p:spPr>
          <a:xfrm>
            <a:off x="959426" y="189501"/>
            <a:ext cx="11232573" cy="1143000"/>
          </a:xfrm>
        </p:spPr>
        <p:txBody>
          <a:bodyPr/>
          <a:lstStyle/>
          <a:p>
            <a:pPr algn="l"/>
            <a:r>
              <a:rPr lang="en-US" dirty="0"/>
              <a:t>Phase III CLL14 Study: Fixed-Duration Venetoclax and Obinutuzumab versus Chlorambucil and Obinutuzumab in the First-Line Setting (Continued)</a:t>
            </a:r>
          </a:p>
        </p:txBody>
      </p:sp>
      <p:pic>
        <p:nvPicPr>
          <p:cNvPr id="5" name="Picture 4">
            <a:extLst>
              <a:ext uri="{FF2B5EF4-FFF2-40B4-BE49-F238E27FC236}">
                <a16:creationId xmlns:a16="http://schemas.microsoft.com/office/drawing/2014/main" id="{20D50B8F-F1DF-7FA3-9BA6-ED1CC129568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a:xfrm>
            <a:off x="780629" y="1456654"/>
            <a:ext cx="10451944" cy="5105926"/>
          </a:xfrm>
          <a:prstGeom prst="rect">
            <a:avLst/>
          </a:prstGeom>
        </p:spPr>
      </p:pic>
      <p:sp>
        <p:nvSpPr>
          <p:cNvPr id="7" name="TextBox 6">
            <a:extLst>
              <a:ext uri="{FF2B5EF4-FFF2-40B4-BE49-F238E27FC236}">
                <a16:creationId xmlns:a16="http://schemas.microsoft.com/office/drawing/2014/main" id="{AAD288A3-E112-84C3-519D-12DD220969D6}"/>
              </a:ext>
            </a:extLst>
          </p:cNvPr>
          <p:cNvSpPr txBox="1"/>
          <p:nvPr/>
        </p:nvSpPr>
        <p:spPr>
          <a:xfrm>
            <a:off x="32340" y="6562580"/>
            <a:ext cx="3313599"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Fischer K et al. EHA 2026;Abstract S146.</a:t>
            </a:r>
          </a:p>
        </p:txBody>
      </p:sp>
    </p:spTree>
    <p:extLst>
      <p:ext uri="{BB962C8B-B14F-4D97-AF65-F5344CB8AC3E}">
        <p14:creationId xmlns:p14="http://schemas.microsoft.com/office/powerpoint/2010/main" val="39690953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9DE34-A254-97D0-3E97-549F923419D1}"/>
              </a:ext>
            </a:extLst>
          </p:cNvPr>
          <p:cNvSpPr>
            <a:spLocks noGrp="1"/>
          </p:cNvSpPr>
          <p:nvPr>
            <p:ph type="title"/>
          </p:nvPr>
        </p:nvSpPr>
        <p:spPr>
          <a:xfrm>
            <a:off x="0" y="49581"/>
            <a:ext cx="12192000" cy="719523"/>
          </a:xfrm>
        </p:spPr>
        <p:txBody>
          <a:bodyPr/>
          <a:lstStyle/>
          <a:p>
            <a:r>
              <a:rPr lang="en-US" dirty="0"/>
              <a:t>Phase III AMPLIFY Study: AV, AVO and FCR/BR in the First-Line Setting</a:t>
            </a:r>
          </a:p>
        </p:txBody>
      </p:sp>
      <p:pic>
        <p:nvPicPr>
          <p:cNvPr id="5" name="Picture 4">
            <a:extLst>
              <a:ext uri="{FF2B5EF4-FFF2-40B4-BE49-F238E27FC236}">
                <a16:creationId xmlns:a16="http://schemas.microsoft.com/office/drawing/2014/main" id="{88EAD5FF-F041-8A41-2B89-8B4C12307DFC}"/>
              </a:ext>
            </a:extLst>
          </p:cNvPr>
          <p:cNvPicPr>
            <a:picLocks noChangeAspect="1"/>
          </p:cNvPicPr>
          <p:nvPr/>
        </p:nvPicPr>
        <p:blipFill>
          <a:blip r:embed="rId3"/>
          <a:stretch>
            <a:fillRect/>
          </a:stretch>
        </p:blipFill>
        <p:spPr>
          <a:xfrm>
            <a:off x="2235880" y="767141"/>
            <a:ext cx="7720240" cy="5073747"/>
          </a:xfrm>
          <a:prstGeom prst="rect">
            <a:avLst/>
          </a:prstGeom>
          <a:ln>
            <a:noFill/>
          </a:ln>
          <a:effectLst/>
        </p:spPr>
      </p:pic>
      <p:sp>
        <p:nvSpPr>
          <p:cNvPr id="7" name="TextBox 6">
            <a:extLst>
              <a:ext uri="{FF2B5EF4-FFF2-40B4-BE49-F238E27FC236}">
                <a16:creationId xmlns:a16="http://schemas.microsoft.com/office/drawing/2014/main" id="{B0BB6ADC-A585-5FD3-65C5-EED5DD9A95BC}"/>
              </a:ext>
            </a:extLst>
          </p:cNvPr>
          <p:cNvSpPr txBox="1"/>
          <p:nvPr/>
        </p:nvSpPr>
        <p:spPr>
          <a:xfrm>
            <a:off x="0" y="6485254"/>
            <a:ext cx="491490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Brown JR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2025;392:748-62.</a:t>
            </a:r>
          </a:p>
        </p:txBody>
      </p:sp>
      <p:sp>
        <p:nvSpPr>
          <p:cNvPr id="3" name="TextBox 2">
            <a:extLst>
              <a:ext uri="{FF2B5EF4-FFF2-40B4-BE49-F238E27FC236}">
                <a16:creationId xmlns:a16="http://schemas.microsoft.com/office/drawing/2014/main" id="{6920E0EA-AB22-FE3C-A62C-C45492C40869}"/>
              </a:ext>
            </a:extLst>
          </p:cNvPr>
          <p:cNvSpPr txBox="1"/>
          <p:nvPr/>
        </p:nvSpPr>
        <p:spPr>
          <a:xfrm>
            <a:off x="2135560" y="5931256"/>
            <a:ext cx="7720240" cy="553998"/>
          </a:xfrm>
          <a:prstGeom prst="rect">
            <a:avLst/>
          </a:prstGeom>
          <a:noFill/>
        </p:spPr>
        <p:txBody>
          <a:bodyPr wrap="square" rtlCol="0">
            <a:spAutoFit/>
          </a:bodyPr>
          <a:lstStyle/>
          <a:p>
            <a:pPr lvl="0" defTabSz="914400" fontAlgn="auto">
              <a:spcBef>
                <a:spcPts val="0"/>
              </a:spcBef>
              <a:spcAft>
                <a:spcPts val="0"/>
              </a:spcAf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AV = acalabrutinib/venetoclax; AVO = AV with obinutuzumab; </a:t>
            </a:r>
            <a:r>
              <a:rPr lang="en-US" sz="1500" b="0" dirty="0">
                <a:solidFill>
                  <a:srgbClr val="000000"/>
                </a:solidFill>
                <a:latin typeface="Calibri"/>
                <a:cs typeface="+mn-cs"/>
              </a:rPr>
              <a:t>BR = bendamustine/rituximab; </a:t>
            </a:r>
            <a:r>
              <a:rPr lang="en-US" sz="1500" b="0" dirty="0" err="1">
                <a:solidFill>
                  <a:srgbClr val="000000"/>
                </a:solidFill>
                <a:latin typeface="Calibri"/>
                <a:cs typeface="+mn-cs"/>
              </a:rPr>
              <a:t>uMRD</a:t>
            </a:r>
            <a:r>
              <a:rPr lang="en-US" sz="1500" b="0" dirty="0">
                <a:solidFill>
                  <a:srgbClr val="000000"/>
                </a:solidFill>
                <a:latin typeface="Calibri"/>
                <a:cs typeface="+mn-cs"/>
              </a:rPr>
              <a:t>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undetectable minimal residual disease</a:t>
            </a:r>
          </a:p>
        </p:txBody>
      </p:sp>
    </p:spTree>
    <p:extLst>
      <p:ext uri="{BB962C8B-B14F-4D97-AF65-F5344CB8AC3E}">
        <p14:creationId xmlns:p14="http://schemas.microsoft.com/office/powerpoint/2010/main" val="3737574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64782-68DA-94A7-4E96-82BBE59A02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5CF5C-06C5-C958-631E-9DD9591815D9}"/>
              </a:ext>
            </a:extLst>
          </p:cNvPr>
          <p:cNvSpPr>
            <a:spLocks noGrp="1"/>
          </p:cNvSpPr>
          <p:nvPr>
            <p:ph type="title"/>
          </p:nvPr>
        </p:nvSpPr>
        <p:spPr>
          <a:xfrm>
            <a:off x="912286" y="0"/>
            <a:ext cx="10358967" cy="1143000"/>
          </a:xfrm>
        </p:spPr>
        <p:txBody>
          <a:bodyPr/>
          <a:lstStyle/>
          <a:p>
            <a:pPr algn="l"/>
            <a:r>
              <a:rPr lang="en-US" dirty="0"/>
              <a:t>Phase III AMPLIFY Study: AV, AVO and FCR/BR in the First-Line Setting (Continued)</a:t>
            </a:r>
          </a:p>
        </p:txBody>
      </p:sp>
      <p:sp>
        <p:nvSpPr>
          <p:cNvPr id="7" name="TextBox 6">
            <a:extLst>
              <a:ext uri="{FF2B5EF4-FFF2-40B4-BE49-F238E27FC236}">
                <a16:creationId xmlns:a16="http://schemas.microsoft.com/office/drawing/2014/main" id="{2762A440-0CDE-A38F-4829-FB6571526063}"/>
              </a:ext>
            </a:extLst>
          </p:cNvPr>
          <p:cNvSpPr txBox="1"/>
          <p:nvPr/>
        </p:nvSpPr>
        <p:spPr>
          <a:xfrm>
            <a:off x="0" y="6534835"/>
            <a:ext cx="380814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Brown JR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2025;392:748-62.</a:t>
            </a:r>
          </a:p>
        </p:txBody>
      </p:sp>
      <p:pic>
        <p:nvPicPr>
          <p:cNvPr id="4" name="Picture 3">
            <a:extLst>
              <a:ext uri="{FF2B5EF4-FFF2-40B4-BE49-F238E27FC236}">
                <a16:creationId xmlns:a16="http://schemas.microsoft.com/office/drawing/2014/main" id="{FB537E88-FEA2-B309-6E4C-F365AB42528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60033" y="1026307"/>
            <a:ext cx="11463472" cy="4226012"/>
          </a:xfrm>
          <a:prstGeom prst="rect">
            <a:avLst/>
          </a:prstGeom>
          <a:ln>
            <a:noFill/>
          </a:ln>
          <a:effectLst/>
        </p:spPr>
      </p:pic>
      <p:sp>
        <p:nvSpPr>
          <p:cNvPr id="8" name="Rectangle 7">
            <a:extLst>
              <a:ext uri="{FF2B5EF4-FFF2-40B4-BE49-F238E27FC236}">
                <a16:creationId xmlns:a16="http://schemas.microsoft.com/office/drawing/2014/main" id="{87B5BD40-190C-C19F-35EA-D4267FBEB0A6}"/>
              </a:ext>
            </a:extLst>
          </p:cNvPr>
          <p:cNvSpPr/>
          <p:nvPr/>
        </p:nvSpPr>
        <p:spPr>
          <a:xfrm>
            <a:off x="3283516" y="5602580"/>
            <a:ext cx="5832786" cy="972812"/>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TextBox 9">
            <a:extLst>
              <a:ext uri="{FF2B5EF4-FFF2-40B4-BE49-F238E27FC236}">
                <a16:creationId xmlns:a16="http://schemas.microsoft.com/office/drawing/2014/main" id="{CD74F954-F90D-5545-09D9-364EE30B43AE}"/>
              </a:ext>
            </a:extLst>
          </p:cNvPr>
          <p:cNvSpPr txBox="1"/>
          <p:nvPr/>
        </p:nvSpPr>
        <p:spPr>
          <a:xfrm>
            <a:off x="6199909" y="5975228"/>
            <a:ext cx="3095591"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		</a:t>
            </a:r>
            <a:r>
              <a:rPr kumimoji="0" lang="en-US" sz="1100" b="0" i="0" u="sng" strike="noStrike" kern="1200" cap="none" spc="0" normalizeH="0" baseline="0" noProof="0" dirty="0">
                <a:ln>
                  <a:noFill/>
                </a:ln>
                <a:solidFill>
                  <a:srgbClr val="193348"/>
                </a:solidFill>
                <a:effectLst/>
                <a:uLnTx/>
                <a:uFillTx/>
                <a:latin typeface="Arial"/>
                <a:ea typeface="MS PGothic" charset="0"/>
                <a:cs typeface="+mn-cs"/>
              </a:rPr>
              <a:t>HR (95% CI)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S PGothic" charset="0"/>
                <a:cs typeface="+mn-cs"/>
              </a:rPr>
              <a:t>AV</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 vs </a:t>
            </a:r>
            <a:r>
              <a:rPr kumimoji="0" lang="en-US" sz="1100" b="1" i="0" u="none" strike="noStrike" kern="1200" cap="none" spc="0" normalizeH="0" baseline="0" noProof="0" dirty="0">
                <a:ln>
                  <a:noFill/>
                </a:ln>
                <a:solidFill>
                  <a:srgbClr val="008000"/>
                </a:solidFill>
                <a:effectLst/>
                <a:uLnTx/>
                <a:uFillTx/>
                <a:latin typeface="Arial"/>
                <a:ea typeface="MS PGothic" charset="0"/>
                <a:cs typeface="+mn-cs"/>
              </a:rPr>
              <a:t>FCR/BR </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(uIGHV)       0.69 (0.48–0.97)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D85C00"/>
                </a:solidFill>
                <a:effectLst/>
                <a:uLnTx/>
                <a:uFillTx/>
                <a:latin typeface="Arial"/>
                <a:ea typeface="MS PGothic" charset="0"/>
                <a:cs typeface="+mn-cs"/>
              </a:rPr>
              <a:t>AVO</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 vs </a:t>
            </a:r>
            <a:r>
              <a:rPr kumimoji="0" lang="en-US" sz="1100" b="1" i="0" u="none" strike="noStrike" kern="1200" cap="none" spc="0" normalizeH="0" baseline="0" noProof="0" dirty="0">
                <a:ln>
                  <a:noFill/>
                </a:ln>
                <a:solidFill>
                  <a:srgbClr val="008000"/>
                </a:solidFill>
                <a:effectLst/>
                <a:uLnTx/>
                <a:uFillTx/>
                <a:latin typeface="Arial"/>
                <a:ea typeface="MS PGothic" charset="0"/>
                <a:cs typeface="+mn-cs"/>
              </a:rPr>
              <a:t>FCR/BR </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(uIGHV)    0.35 (0.23–0.53)</a:t>
            </a:r>
          </a:p>
        </p:txBody>
      </p:sp>
      <p:sp>
        <p:nvSpPr>
          <p:cNvPr id="12" name="TextBox 11">
            <a:extLst>
              <a:ext uri="{FF2B5EF4-FFF2-40B4-BE49-F238E27FC236}">
                <a16:creationId xmlns:a16="http://schemas.microsoft.com/office/drawing/2014/main" id="{0966502D-560B-A37B-6750-0AC3E2BCA77F}"/>
              </a:ext>
            </a:extLst>
          </p:cNvPr>
          <p:cNvSpPr txBox="1"/>
          <p:nvPr/>
        </p:nvSpPr>
        <p:spPr>
          <a:xfrm>
            <a:off x="3266780" y="5978544"/>
            <a:ext cx="2991525" cy="6001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 		</a:t>
            </a:r>
            <a:r>
              <a:rPr kumimoji="0" lang="en-US" sz="1100" b="0" i="0" u="sng" strike="noStrike" kern="1200" cap="none" spc="0" normalizeH="0" baseline="0" noProof="0" dirty="0">
                <a:ln>
                  <a:noFill/>
                </a:ln>
                <a:solidFill>
                  <a:srgbClr val="193348"/>
                </a:solidFill>
                <a:effectLst/>
                <a:uLnTx/>
                <a:uFillTx/>
                <a:latin typeface="Arial"/>
                <a:ea typeface="MS PGothic" charset="0"/>
                <a:cs typeface="+mn-cs"/>
              </a:rPr>
              <a:t>HR (95% CI)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346691"/>
                </a:solidFill>
                <a:effectLst/>
                <a:uLnTx/>
                <a:uFillTx/>
                <a:latin typeface="Arial"/>
                <a:ea typeface="MS PGothic" charset="0"/>
                <a:cs typeface="+mn-cs"/>
              </a:rPr>
              <a:t>AV</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 vs </a:t>
            </a:r>
            <a:r>
              <a:rPr kumimoji="0" lang="en-US" sz="1100" b="1" i="0" u="none" strike="noStrike" kern="1200" cap="none" spc="0" normalizeH="0" baseline="0" noProof="0" dirty="0">
                <a:ln>
                  <a:noFill/>
                </a:ln>
                <a:solidFill>
                  <a:srgbClr val="008000"/>
                </a:solidFill>
                <a:effectLst/>
                <a:uLnTx/>
                <a:uFillTx/>
                <a:latin typeface="Arial"/>
                <a:ea typeface="MS PGothic" charset="0"/>
                <a:cs typeface="+mn-cs"/>
              </a:rPr>
              <a:t>FCR/BR </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(mIGHV)      0.67 (0.39–1.14)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D85C00"/>
                </a:solidFill>
                <a:effectLst/>
                <a:uLnTx/>
                <a:uFillTx/>
                <a:latin typeface="Arial"/>
                <a:ea typeface="MS PGothic" charset="0"/>
                <a:cs typeface="+mn-cs"/>
              </a:rPr>
              <a:t>AVO</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 vs </a:t>
            </a:r>
            <a:r>
              <a:rPr kumimoji="0" lang="en-US" sz="1100" b="1" i="0" u="none" strike="noStrike" kern="1200" cap="none" spc="0" normalizeH="0" baseline="0" noProof="0" dirty="0">
                <a:ln>
                  <a:noFill/>
                </a:ln>
                <a:solidFill>
                  <a:srgbClr val="008000"/>
                </a:solidFill>
                <a:effectLst/>
                <a:uLnTx/>
                <a:uFillTx/>
                <a:latin typeface="Arial"/>
                <a:ea typeface="MS PGothic" charset="0"/>
                <a:cs typeface="+mn-cs"/>
              </a:rPr>
              <a:t>FCR/BR</a:t>
            </a:r>
            <a:r>
              <a:rPr kumimoji="0" lang="en-US" sz="1100" b="1" i="0" u="none" strike="noStrike" kern="1200" cap="none" spc="0" normalizeH="0" baseline="0" noProof="0" dirty="0">
                <a:ln>
                  <a:noFill/>
                </a:ln>
                <a:solidFill>
                  <a:srgbClr val="346691"/>
                </a:solidFill>
                <a:effectLst/>
                <a:uLnTx/>
                <a:uFillTx/>
                <a:latin typeface="Arial"/>
                <a:ea typeface="MS PGothic" charset="0"/>
                <a:cs typeface="+mn-cs"/>
              </a:rPr>
              <a:t> </a:t>
            </a:r>
            <a:r>
              <a:rPr kumimoji="0" lang="en-US" sz="1100" b="0" i="0" u="none" strike="noStrike" kern="1200" cap="none" spc="0" normalizeH="0" baseline="0" noProof="0" dirty="0">
                <a:ln>
                  <a:noFill/>
                </a:ln>
                <a:solidFill>
                  <a:srgbClr val="193348"/>
                </a:solidFill>
                <a:effectLst/>
                <a:uLnTx/>
                <a:uFillTx/>
                <a:latin typeface="Arial"/>
                <a:ea typeface="MS PGothic" charset="0"/>
                <a:cs typeface="+mn-cs"/>
              </a:rPr>
              <a:t>(mIGHV)   0.58 (0.32–1.02)</a:t>
            </a:r>
          </a:p>
        </p:txBody>
      </p:sp>
      <p:sp>
        <p:nvSpPr>
          <p:cNvPr id="14" name="TextBox 13">
            <a:extLst>
              <a:ext uri="{FF2B5EF4-FFF2-40B4-BE49-F238E27FC236}">
                <a16:creationId xmlns:a16="http://schemas.microsoft.com/office/drawing/2014/main" id="{F97C311B-6FFA-9B3D-5574-05D0DF7B6E5C}"/>
              </a:ext>
            </a:extLst>
          </p:cNvPr>
          <p:cNvSpPr txBox="1"/>
          <p:nvPr/>
        </p:nvSpPr>
        <p:spPr>
          <a:xfrm>
            <a:off x="4136780" y="5605896"/>
            <a:ext cx="47312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S PGothic" charset="0"/>
                <a:cs typeface="+mn-cs"/>
              </a:rPr>
              <a:t>Benefit of AVO seen primarily in uIGHV:</a:t>
            </a:r>
          </a:p>
        </p:txBody>
      </p:sp>
      <p:sp>
        <p:nvSpPr>
          <p:cNvPr id="3" name="TextBox 2">
            <a:extLst>
              <a:ext uri="{FF2B5EF4-FFF2-40B4-BE49-F238E27FC236}">
                <a16:creationId xmlns:a16="http://schemas.microsoft.com/office/drawing/2014/main" id="{1F958496-AAFF-D94A-C7C2-6048CBBA71D6}"/>
              </a:ext>
            </a:extLst>
          </p:cNvPr>
          <p:cNvSpPr txBox="1"/>
          <p:nvPr/>
        </p:nvSpPr>
        <p:spPr>
          <a:xfrm>
            <a:off x="373944" y="5253712"/>
            <a:ext cx="686839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uIGHV = unmutated immunoglobulin heavy chain variable region genes</a:t>
            </a:r>
          </a:p>
        </p:txBody>
      </p:sp>
    </p:spTree>
    <p:extLst>
      <p:ext uri="{BB962C8B-B14F-4D97-AF65-F5344CB8AC3E}">
        <p14:creationId xmlns:p14="http://schemas.microsoft.com/office/powerpoint/2010/main" val="19900953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E95DD1-D2F3-F011-5628-502A5AD965D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80387" y="1561742"/>
            <a:ext cx="12032128" cy="4083378"/>
          </a:xfrm>
          <a:prstGeom prst="rect">
            <a:avLst/>
          </a:prstGeom>
        </p:spPr>
      </p:pic>
      <p:sp>
        <p:nvSpPr>
          <p:cNvPr id="5" name="Title 1">
            <a:extLst>
              <a:ext uri="{FF2B5EF4-FFF2-40B4-BE49-F238E27FC236}">
                <a16:creationId xmlns:a16="http://schemas.microsoft.com/office/drawing/2014/main" id="{C786B7CA-2ADE-C09F-36C2-030499BB03CE}"/>
              </a:ext>
            </a:extLst>
          </p:cNvPr>
          <p:cNvSpPr>
            <a:spLocks noGrp="1"/>
          </p:cNvSpPr>
          <p:nvPr>
            <p:ph type="title"/>
          </p:nvPr>
        </p:nvSpPr>
        <p:spPr>
          <a:xfrm>
            <a:off x="912813" y="227013"/>
            <a:ext cx="10358437" cy="1143000"/>
          </a:xfrm>
        </p:spPr>
        <p:txBody>
          <a:bodyPr/>
          <a:lstStyle/>
          <a:p>
            <a:pPr algn="l"/>
            <a:r>
              <a:rPr lang="en-US" dirty="0"/>
              <a:t>Phase III AMPLIFY Study: AV, AVO and FCR/BR in the First-Line Setting (Continued)</a:t>
            </a:r>
          </a:p>
        </p:txBody>
      </p:sp>
      <p:sp>
        <p:nvSpPr>
          <p:cNvPr id="2" name="TextBox 1">
            <a:extLst>
              <a:ext uri="{FF2B5EF4-FFF2-40B4-BE49-F238E27FC236}">
                <a16:creationId xmlns:a16="http://schemas.microsoft.com/office/drawing/2014/main" id="{E3A53DE3-B89D-F887-2165-0EE57902189B}"/>
              </a:ext>
            </a:extLst>
          </p:cNvPr>
          <p:cNvSpPr txBox="1"/>
          <p:nvPr/>
        </p:nvSpPr>
        <p:spPr>
          <a:xfrm>
            <a:off x="0" y="6534835"/>
            <a:ext cx="380814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Brown JR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2025;392:748-62.</a:t>
            </a:r>
          </a:p>
        </p:txBody>
      </p:sp>
    </p:spTree>
    <p:extLst>
      <p:ext uri="{BB962C8B-B14F-4D97-AF65-F5344CB8AC3E}">
        <p14:creationId xmlns:p14="http://schemas.microsoft.com/office/powerpoint/2010/main" val="39305798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black logo&#10;&#10;Description automatically generated">
            <a:extLst>
              <a:ext uri="{FF2B5EF4-FFF2-40B4-BE49-F238E27FC236}">
                <a16:creationId xmlns:a16="http://schemas.microsoft.com/office/drawing/2014/main" id="{5B3C80FD-60C8-C420-DF97-6B69FB87CA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4392" y="1124744"/>
            <a:ext cx="3200400" cy="1155700"/>
          </a:xfrm>
          <a:prstGeom prst="rect">
            <a:avLst/>
          </a:prstGeom>
        </p:spPr>
      </p:pic>
      <p:pic>
        <p:nvPicPr>
          <p:cNvPr id="12" name="Picture 11" descr="A green and purple text&#10;&#10;Description automatically generated">
            <a:extLst>
              <a:ext uri="{FF2B5EF4-FFF2-40B4-BE49-F238E27FC236}">
                <a16:creationId xmlns:a16="http://schemas.microsoft.com/office/drawing/2014/main" id="{2FAE10A1-7D97-7265-6B01-DFE06CC712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6511" y="1124744"/>
            <a:ext cx="2264618" cy="1319053"/>
          </a:xfrm>
          <a:prstGeom prst="rect">
            <a:avLst/>
          </a:prstGeom>
        </p:spPr>
      </p:pic>
      <p:grpSp>
        <p:nvGrpSpPr>
          <p:cNvPr id="23" name="Group 22">
            <a:extLst>
              <a:ext uri="{FF2B5EF4-FFF2-40B4-BE49-F238E27FC236}">
                <a16:creationId xmlns:a16="http://schemas.microsoft.com/office/drawing/2014/main" id="{C0697FF2-E41D-9F73-C584-E06F4F8BE5A0}"/>
              </a:ext>
            </a:extLst>
          </p:cNvPr>
          <p:cNvGrpSpPr/>
          <p:nvPr/>
        </p:nvGrpSpPr>
        <p:grpSpPr>
          <a:xfrm>
            <a:off x="5634446" y="1687725"/>
            <a:ext cx="402336" cy="402336"/>
            <a:chOff x="5663952" y="2147712"/>
            <a:chExt cx="402336" cy="402336"/>
          </a:xfrm>
        </p:grpSpPr>
        <p:cxnSp>
          <p:nvCxnSpPr>
            <p:cNvPr id="20" name="Straight Connector 19">
              <a:extLst>
                <a:ext uri="{FF2B5EF4-FFF2-40B4-BE49-F238E27FC236}">
                  <a16:creationId xmlns:a16="http://schemas.microsoft.com/office/drawing/2014/main" id="{1B9C44AC-67BB-98FD-F446-9992981F7F00}"/>
                </a:ext>
              </a:extLst>
            </p:cNvPr>
            <p:cNvCxnSpPr>
              <a:cxnSpLocks/>
            </p:cNvCxnSpPr>
            <p:nvPr/>
          </p:nvCxnSpPr>
          <p:spPr bwMode="auto">
            <a:xfrm>
              <a:off x="5865120" y="2147712"/>
              <a:ext cx="0" cy="402336"/>
            </a:xfrm>
            <a:prstGeom prst="line">
              <a:avLst/>
            </a:prstGeom>
            <a:solidFill>
              <a:srgbClr val="FFFF00"/>
            </a:solidFill>
            <a:ln w="82550" cap="rnd" cmpd="sng" algn="ctr">
              <a:solidFill>
                <a:srgbClr val="A1CE77"/>
              </a:solidFill>
              <a:prstDash val="solid"/>
              <a:round/>
              <a:headEnd type="none" w="med" len="med"/>
              <a:tailEnd type="none" w="med" len="med"/>
            </a:ln>
            <a:effectLst/>
          </p:spPr>
        </p:cxnSp>
        <p:cxnSp>
          <p:nvCxnSpPr>
            <p:cNvPr id="21" name="Straight Connector 20">
              <a:extLst>
                <a:ext uri="{FF2B5EF4-FFF2-40B4-BE49-F238E27FC236}">
                  <a16:creationId xmlns:a16="http://schemas.microsoft.com/office/drawing/2014/main" id="{F8B97E8D-1809-2924-8221-956EF505DDF8}"/>
                </a:ext>
              </a:extLst>
            </p:cNvPr>
            <p:cNvCxnSpPr>
              <a:cxnSpLocks/>
            </p:cNvCxnSpPr>
            <p:nvPr/>
          </p:nvCxnSpPr>
          <p:spPr bwMode="auto">
            <a:xfrm flipH="1">
              <a:off x="5663952" y="2348880"/>
              <a:ext cx="402336" cy="0"/>
            </a:xfrm>
            <a:prstGeom prst="line">
              <a:avLst/>
            </a:prstGeom>
            <a:solidFill>
              <a:srgbClr val="FFFF00"/>
            </a:solidFill>
            <a:ln w="82550" cap="rnd" cmpd="sng" algn="ctr">
              <a:solidFill>
                <a:srgbClr val="A1CE77"/>
              </a:solidFill>
              <a:prstDash val="solid"/>
              <a:round/>
              <a:headEnd type="none" w="med" len="med"/>
              <a:tailEnd type="none" w="med" len="med"/>
            </a:ln>
            <a:effectLst/>
          </p:spPr>
        </p:cxnSp>
      </p:grpSp>
      <p:sp>
        <p:nvSpPr>
          <p:cNvPr id="2" name="TextBox 1">
            <a:extLst>
              <a:ext uri="{FF2B5EF4-FFF2-40B4-BE49-F238E27FC236}">
                <a16:creationId xmlns:a16="http://schemas.microsoft.com/office/drawing/2014/main" id="{BC4F2E00-A5D3-2D87-6B6A-BBDD37E87C2F}"/>
              </a:ext>
            </a:extLst>
          </p:cNvPr>
          <p:cNvSpPr txBox="1"/>
          <p:nvPr/>
        </p:nvSpPr>
        <p:spPr>
          <a:xfrm>
            <a:off x="1343475" y="3036217"/>
            <a:ext cx="9505050" cy="2508379"/>
          </a:xfrm>
          <a:prstGeom prst="rect">
            <a:avLst/>
          </a:prstGeom>
          <a:noFill/>
        </p:spPr>
        <p:txBody>
          <a:bodyPr wrap="square" rtlCol="0">
            <a:spAutoFit/>
          </a:bodyPr>
          <a:lstStyle/>
          <a:p>
            <a:pPr marL="9525" marR="0" lvl="0" indent="0" algn="l" defTabSz="455613" rtl="0" eaLnBrk="1" fontAlgn="base" latinLnBrk="0" hangingPunct="1">
              <a:lnSpc>
                <a:spcPct val="100000"/>
              </a:lnSpc>
              <a:spcBef>
                <a:spcPts val="1500"/>
              </a:spcBef>
              <a:spcAft>
                <a:spcPct val="0"/>
              </a:spcAft>
              <a:buClrTx/>
              <a:buSzTx/>
              <a:buFontTx/>
              <a:buNone/>
              <a:tabLst/>
              <a:defRPr/>
            </a:pPr>
            <a:r>
              <a:rPr kumimoji="0" lang="en-US" sz="2200" b="1" i="0" u="none" strike="noStrike" kern="1200" cap="none" spc="0" normalizeH="0" baseline="0" noProof="0" dirty="0" err="1">
                <a:ln>
                  <a:noFill/>
                </a:ln>
                <a:solidFill>
                  <a:srgbClr val="215F9A"/>
                </a:solidFill>
                <a:effectLst/>
                <a:uLnTx/>
                <a:uFillTx/>
                <a:latin typeface="system-ui"/>
                <a:ea typeface="MS PGothic" charset="0"/>
              </a:rPr>
              <a:t>MiBA</a:t>
            </a:r>
            <a:r>
              <a:rPr kumimoji="0" lang="en-US" sz="2200" b="1" i="0" u="none" strike="noStrike" kern="1200" cap="none" spc="0" normalizeH="0" baseline="0" noProof="0" dirty="0">
                <a:ln>
                  <a:noFill/>
                </a:ln>
                <a:solidFill>
                  <a:srgbClr val="215F9A"/>
                </a:solidFill>
                <a:effectLst/>
                <a:uLnTx/>
                <a:uFillTx/>
                <a:latin typeface="system-ui"/>
                <a:ea typeface="MS PGothic" charset="0"/>
              </a:rPr>
              <a:t> (Meaningful Insights Biotech Analytics) is not your average data company. </a:t>
            </a:r>
            <a:endParaRPr kumimoji="0" lang="en-US" sz="2200" b="0" i="0" u="none" strike="noStrike" kern="1200" cap="none" spc="0" normalizeH="0" baseline="0" noProof="0" dirty="0">
              <a:ln>
                <a:noFill/>
              </a:ln>
              <a:solidFill>
                <a:srgbClr val="000000"/>
              </a:solidFill>
              <a:effectLst/>
              <a:uLnTx/>
              <a:uFillTx/>
              <a:latin typeface="system-ui"/>
              <a:ea typeface="MS PGothic" charset="0"/>
            </a:endParaRPr>
          </a:p>
          <a:p>
            <a:pPr marL="9525" marR="0" lvl="0" indent="0" algn="l" defTabSz="455613" rtl="0" eaLnBrk="1" fontAlgn="base" latinLnBrk="0" hangingPunct="1">
              <a:lnSpc>
                <a:spcPct val="100000"/>
              </a:lnSpc>
              <a:spcBef>
                <a:spcPts val="1500"/>
              </a:spcBef>
              <a:spcAft>
                <a:spcPct val="0"/>
              </a:spcAft>
              <a:buClrTx/>
              <a:buSzTx/>
              <a:buFontTx/>
              <a:buNone/>
              <a:tabLst/>
              <a:defRPr/>
            </a:pPr>
            <a:r>
              <a:rPr kumimoji="0" lang="en-US" sz="2200" b="1" i="0" u="none" strike="noStrike" kern="1200" cap="none" spc="0" normalizeH="0" baseline="0" noProof="0" dirty="0" err="1">
                <a:ln>
                  <a:noFill/>
                </a:ln>
                <a:solidFill>
                  <a:srgbClr val="215F9A"/>
                </a:solidFill>
                <a:effectLst/>
                <a:uLnTx/>
                <a:uFillTx/>
                <a:latin typeface="system-ui"/>
                <a:ea typeface="MS PGothic" charset="0"/>
              </a:rPr>
              <a:t>MiBA</a:t>
            </a:r>
            <a:r>
              <a:rPr kumimoji="0" lang="en-US" sz="2200" b="1" i="0" u="none" strike="noStrike" kern="1200" cap="none" spc="0" normalizeH="0" baseline="0" noProof="0" dirty="0">
                <a:ln>
                  <a:noFill/>
                </a:ln>
                <a:solidFill>
                  <a:srgbClr val="215F9A"/>
                </a:solidFill>
                <a:effectLst/>
                <a:uLnTx/>
                <a:uFillTx/>
                <a:latin typeface="system-ui"/>
                <a:ea typeface="MS PGothic" charset="0"/>
              </a:rPr>
              <a:t> is a healthcare AI technology company launched with a mission to close the feedback loop between physicians, patients, and industry partners. The CME program is sponsored with </a:t>
            </a:r>
            <a:r>
              <a:rPr kumimoji="0" lang="en-US" sz="2200" b="1" i="0" u="none" strike="noStrike" kern="1200" cap="none" spc="0" normalizeH="0" baseline="0" noProof="0" dirty="0" err="1">
                <a:ln>
                  <a:noFill/>
                </a:ln>
                <a:solidFill>
                  <a:srgbClr val="215F9A"/>
                </a:solidFill>
                <a:effectLst/>
                <a:uLnTx/>
                <a:uFillTx/>
                <a:latin typeface="system-ui"/>
                <a:ea typeface="MS PGothic" charset="0"/>
              </a:rPr>
              <a:t>MiBA</a:t>
            </a:r>
            <a:r>
              <a:rPr kumimoji="0" lang="en-US" sz="2200" b="1" i="0" u="none" strike="noStrike" kern="1200" cap="none" spc="0" normalizeH="0" baseline="0" noProof="0" dirty="0">
                <a:ln>
                  <a:noFill/>
                </a:ln>
                <a:solidFill>
                  <a:srgbClr val="215F9A"/>
                </a:solidFill>
                <a:effectLst/>
                <a:uLnTx/>
                <a:uFillTx/>
                <a:latin typeface="system-ui"/>
                <a:ea typeface="MS PGothic" charset="0"/>
              </a:rPr>
              <a:t> data insights, from AON practices.</a:t>
            </a:r>
            <a:endParaRPr kumimoji="0" lang="en-US" sz="2200" b="0" i="0" u="none" strike="noStrike" kern="1200" cap="none" spc="0" normalizeH="0" baseline="0" noProof="0" dirty="0">
              <a:ln>
                <a:noFill/>
              </a:ln>
              <a:solidFill>
                <a:srgbClr val="000000"/>
              </a:solidFill>
              <a:effectLst/>
              <a:uLnTx/>
              <a:uFillTx/>
              <a:latin typeface="system-ui"/>
              <a:ea typeface="MS PGothic" charset="0"/>
            </a:endParaRPr>
          </a:p>
          <a:p>
            <a:pPr marL="9525" marR="0" lvl="0" indent="0" algn="l" defTabSz="455613" rtl="0" eaLnBrk="1" fontAlgn="base" latinLnBrk="0" hangingPunct="1">
              <a:lnSpc>
                <a:spcPct val="100000"/>
              </a:lnSpc>
              <a:spcBef>
                <a:spcPts val="1500"/>
              </a:spcBef>
              <a:spcAft>
                <a:spcPct val="0"/>
              </a:spcAft>
              <a:buClrTx/>
              <a:buSzTx/>
              <a:buFontTx/>
              <a:buNone/>
              <a:tabLst/>
              <a:defRPr/>
            </a:pPr>
            <a:r>
              <a:rPr kumimoji="0" lang="en-US" sz="2200" b="1" i="0" u="none" strike="noStrike" kern="1200" cap="none" spc="0" normalizeH="0" baseline="0" noProof="0" dirty="0" err="1">
                <a:ln>
                  <a:noFill/>
                </a:ln>
                <a:solidFill>
                  <a:srgbClr val="215F9A"/>
                </a:solidFill>
                <a:effectLst/>
                <a:uLnTx/>
                <a:uFillTx/>
                <a:latin typeface="system-ui"/>
                <a:ea typeface="MS PGothic" charset="0"/>
              </a:rPr>
              <a:t>MiBA</a:t>
            </a:r>
            <a:r>
              <a:rPr kumimoji="0" lang="en-US" sz="2200" b="1" i="0" u="none" strike="noStrike" kern="1200" cap="none" spc="0" normalizeH="0" baseline="0" noProof="0" dirty="0">
                <a:ln>
                  <a:noFill/>
                </a:ln>
                <a:solidFill>
                  <a:srgbClr val="215F9A"/>
                </a:solidFill>
                <a:effectLst/>
                <a:uLnTx/>
                <a:uFillTx/>
                <a:latin typeface="system-ui"/>
                <a:ea typeface="MS PGothic" charset="0"/>
              </a:rPr>
              <a:t> has a clear vision to improve data quality by unlocking the power of data to fuel decisions, education and improve patient care.</a:t>
            </a:r>
            <a:endParaRPr kumimoji="0" lang="en-US" sz="2200" b="0" i="0" u="none" strike="noStrike" kern="1200" cap="none" spc="0" normalizeH="0" baseline="0" noProof="0" dirty="0">
              <a:ln>
                <a:noFill/>
              </a:ln>
              <a:solidFill>
                <a:srgbClr val="000000"/>
              </a:solidFill>
              <a:effectLst/>
              <a:uLnTx/>
              <a:uFillTx/>
              <a:latin typeface="system-ui"/>
              <a:ea typeface="MS PGothic" charset="0"/>
            </a:endParaRPr>
          </a:p>
        </p:txBody>
      </p:sp>
    </p:spTree>
    <p:custDataLst>
      <p:tags r:id="rId1"/>
    </p:custDataLst>
    <p:extLst>
      <p:ext uri="{BB962C8B-B14F-4D97-AF65-F5344CB8AC3E}">
        <p14:creationId xmlns:p14="http://schemas.microsoft.com/office/powerpoint/2010/main" val="35450609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9A483-6C8C-4CD0-5A2E-33AAB3B509A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2AEECE8-7796-D71D-958C-B1DB3E50C222}"/>
              </a:ext>
            </a:extLst>
          </p:cNvPr>
          <p:cNvSpPr>
            <a:spLocks noGrp="1"/>
          </p:cNvSpPr>
          <p:nvPr>
            <p:ph type="title"/>
          </p:nvPr>
        </p:nvSpPr>
        <p:spPr>
          <a:xfrm>
            <a:off x="912813" y="227013"/>
            <a:ext cx="10358437" cy="1143000"/>
          </a:xfrm>
        </p:spPr>
        <p:txBody>
          <a:bodyPr/>
          <a:lstStyle/>
          <a:p>
            <a:pPr algn="l"/>
            <a:r>
              <a:rPr lang="en-US" dirty="0"/>
              <a:t>Phase III AMPLIFY Study: AV, AVO and FCR/BR in the First-Line Setting (Continued)</a:t>
            </a:r>
          </a:p>
        </p:txBody>
      </p:sp>
      <p:pic>
        <p:nvPicPr>
          <p:cNvPr id="3" name="Picture 2">
            <a:extLst>
              <a:ext uri="{FF2B5EF4-FFF2-40B4-BE49-F238E27FC236}">
                <a16:creationId xmlns:a16="http://schemas.microsoft.com/office/drawing/2014/main" id="{3B3A474B-0649-7620-AFD2-8B415DA2EC2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05519" y="1586551"/>
            <a:ext cx="11980961" cy="4191250"/>
          </a:xfrm>
          <a:prstGeom prst="rect">
            <a:avLst/>
          </a:prstGeom>
        </p:spPr>
      </p:pic>
      <p:sp>
        <p:nvSpPr>
          <p:cNvPr id="2" name="TextBox 1">
            <a:extLst>
              <a:ext uri="{FF2B5EF4-FFF2-40B4-BE49-F238E27FC236}">
                <a16:creationId xmlns:a16="http://schemas.microsoft.com/office/drawing/2014/main" id="{E40458F4-530B-EDC1-4B94-138E41674F18}"/>
              </a:ext>
            </a:extLst>
          </p:cNvPr>
          <p:cNvSpPr txBox="1"/>
          <p:nvPr/>
        </p:nvSpPr>
        <p:spPr>
          <a:xfrm>
            <a:off x="0" y="6534835"/>
            <a:ext cx="380814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Brown JR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2025;392:748-62.</a:t>
            </a:r>
          </a:p>
        </p:txBody>
      </p:sp>
    </p:spTree>
    <p:extLst>
      <p:ext uri="{BB962C8B-B14F-4D97-AF65-F5344CB8AC3E}">
        <p14:creationId xmlns:p14="http://schemas.microsoft.com/office/powerpoint/2010/main" val="4630885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C6BFD-4E77-ABAC-099A-BACBBF659908}"/>
              </a:ext>
            </a:extLst>
          </p:cNvPr>
          <p:cNvSpPr>
            <a:spLocks noGrp="1"/>
          </p:cNvSpPr>
          <p:nvPr>
            <p:ph type="title"/>
          </p:nvPr>
        </p:nvSpPr>
        <p:spPr>
          <a:xfrm>
            <a:off x="912286" y="33420"/>
            <a:ext cx="10358967" cy="1143000"/>
          </a:xfrm>
        </p:spPr>
        <p:txBody>
          <a:bodyPr/>
          <a:lstStyle/>
          <a:p>
            <a:pPr algn="l"/>
            <a:r>
              <a:rPr lang="en-US" dirty="0"/>
              <a:t>Phase III AMPLIFY Study: AV, AVO and FCR/BR in the First-Line Setting (Continued)</a:t>
            </a:r>
          </a:p>
        </p:txBody>
      </p:sp>
      <p:pic>
        <p:nvPicPr>
          <p:cNvPr id="4" name="Picture 3">
            <a:extLst>
              <a:ext uri="{FF2B5EF4-FFF2-40B4-BE49-F238E27FC236}">
                <a16:creationId xmlns:a16="http://schemas.microsoft.com/office/drawing/2014/main" id="{A13A4374-2AAB-F155-553D-8DD90E6AB38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44828" y="1103683"/>
            <a:ext cx="11693882" cy="4943027"/>
          </a:xfrm>
          <a:prstGeom prst="rect">
            <a:avLst/>
          </a:prstGeom>
        </p:spPr>
      </p:pic>
      <p:sp>
        <p:nvSpPr>
          <p:cNvPr id="3" name="TextBox 2">
            <a:extLst>
              <a:ext uri="{FF2B5EF4-FFF2-40B4-BE49-F238E27FC236}">
                <a16:creationId xmlns:a16="http://schemas.microsoft.com/office/drawing/2014/main" id="{68D7241F-033A-2D02-854D-5EE8330F2459}"/>
              </a:ext>
            </a:extLst>
          </p:cNvPr>
          <p:cNvSpPr txBox="1"/>
          <p:nvPr/>
        </p:nvSpPr>
        <p:spPr>
          <a:xfrm>
            <a:off x="0" y="6534835"/>
            <a:ext cx="3808140"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Brown JR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2025;392:748-62.</a:t>
            </a:r>
          </a:p>
        </p:txBody>
      </p:sp>
    </p:spTree>
    <p:extLst>
      <p:ext uri="{BB962C8B-B14F-4D97-AF65-F5344CB8AC3E}">
        <p14:creationId xmlns:p14="http://schemas.microsoft.com/office/powerpoint/2010/main" val="33142082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59027-E4B7-A84F-5994-5E4850DB6B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B46FC7-E5F1-137A-3872-93B8E028A637}"/>
              </a:ext>
            </a:extLst>
          </p:cNvPr>
          <p:cNvSpPr>
            <a:spLocks noGrp="1"/>
          </p:cNvSpPr>
          <p:nvPr>
            <p:ph type="title"/>
          </p:nvPr>
        </p:nvSpPr>
        <p:spPr>
          <a:xfrm>
            <a:off x="633577" y="288032"/>
            <a:ext cx="11186716" cy="1196752"/>
          </a:xfrm>
        </p:spPr>
        <p:txBody>
          <a:bodyPr/>
          <a:lstStyle/>
          <a:p>
            <a:pPr algn="l"/>
            <a:r>
              <a:rPr lang="en-US" b="1" dirty="0"/>
              <a:t>FDA Approves Acalabrutinib with Venetoclax for Chronic Lymphocytic </a:t>
            </a:r>
            <a:r>
              <a:rPr lang="en-US" dirty="0"/>
              <a:t>L</a:t>
            </a:r>
            <a:r>
              <a:rPr lang="en-US" b="1" dirty="0"/>
              <a:t>eukemia or Small Lymphocytic Lymphoma </a:t>
            </a:r>
            <a:br>
              <a:rPr lang="en-US" b="1" dirty="0"/>
            </a:br>
            <a:r>
              <a:rPr lang="en-US" sz="2400" dirty="0"/>
              <a:t>Press Release: February 19, 2026</a:t>
            </a:r>
          </a:p>
        </p:txBody>
      </p:sp>
      <p:sp>
        <p:nvSpPr>
          <p:cNvPr id="4" name="Content Placeholder 3">
            <a:extLst>
              <a:ext uri="{FF2B5EF4-FFF2-40B4-BE49-F238E27FC236}">
                <a16:creationId xmlns:a16="http://schemas.microsoft.com/office/drawing/2014/main" id="{D2D0903C-106D-B7E5-D99F-AD669477D220}"/>
              </a:ext>
            </a:extLst>
          </p:cNvPr>
          <p:cNvSpPr>
            <a:spLocks noGrp="1"/>
          </p:cNvSpPr>
          <p:nvPr>
            <p:ph idx="1"/>
          </p:nvPr>
        </p:nvSpPr>
        <p:spPr>
          <a:xfrm>
            <a:off x="633577" y="1623690"/>
            <a:ext cx="11007039" cy="4214845"/>
          </a:xfrm>
        </p:spPr>
        <p:txBody>
          <a:bodyPr wrap="square"/>
          <a:lstStyle/>
          <a:p>
            <a:pPr marL="17463" indent="0">
              <a:spcBef>
                <a:spcPts val="1000"/>
              </a:spcBef>
              <a:spcAft>
                <a:spcPts val="0"/>
              </a:spcAft>
              <a:buNone/>
            </a:pPr>
            <a:r>
              <a:rPr lang="en-US" sz="2000" b="0" dirty="0"/>
              <a:t>“On February 19, 2026, the Food and Drug Administration approved acalabrutinib tablets and capsules in combination with </a:t>
            </a:r>
            <a:r>
              <a:rPr lang="en-US" sz="2000" b="0" dirty="0" err="1"/>
              <a:t>venetoclax</a:t>
            </a:r>
            <a:r>
              <a:rPr lang="en-US" sz="2000" b="0" dirty="0"/>
              <a:t> for adults with chronic lymphocytic leukemia (CLL) or small lymphocytic lymphoma (SLL).</a:t>
            </a:r>
          </a:p>
          <a:p>
            <a:pPr marL="17463" indent="0">
              <a:spcBef>
                <a:spcPts val="1000"/>
              </a:spcBef>
              <a:spcAft>
                <a:spcPts val="0"/>
              </a:spcAft>
              <a:buNone/>
            </a:pPr>
            <a:r>
              <a:rPr lang="en-US" sz="2000" b="0" dirty="0"/>
              <a:t>Efficacy was evaluated in AMPLIFY (NCT03836261), a randomized, multicenter trial in adult patients previously untreated for CLL without del(17p) or TP53 mutation. Patients were randomized to receive acalabrutinib and </a:t>
            </a:r>
            <a:r>
              <a:rPr lang="en-US" sz="2000" b="0" dirty="0" err="1"/>
              <a:t>venetoclax</a:t>
            </a:r>
            <a:r>
              <a:rPr lang="en-US" sz="2000" b="0" dirty="0"/>
              <a:t> (AV) or Investigator’s choice of chemotherapy (fludarabine plus cyclophosphamide plus rituximab [FCR] or </a:t>
            </a:r>
            <a:r>
              <a:rPr lang="en-US" sz="2000" b="0" dirty="0" err="1"/>
              <a:t>bendamustine</a:t>
            </a:r>
            <a:r>
              <a:rPr lang="en-US" sz="2000" b="0" dirty="0"/>
              <a:t> plus rituximab [BR]).</a:t>
            </a:r>
          </a:p>
          <a:p>
            <a:pPr marL="17463" indent="0">
              <a:spcBef>
                <a:spcPts val="1000"/>
              </a:spcBef>
              <a:spcAft>
                <a:spcPts val="0"/>
              </a:spcAft>
              <a:buNone/>
            </a:pPr>
            <a:r>
              <a:rPr lang="en-US" sz="2000" b="0" dirty="0"/>
              <a:t>The major efficacy outcome measure was progression-free survival (PFS) as assessed by independent review committee for the AV arm versus the investigator’s choice arm (FCR/BR). The median duration of PFS follow-up was 42.6 months. Median PFS was not estimable (NE) (95% CI: 51.1, NE) in the AV arm and 47.6 months (95% CI: 43.3, NE) in the FCR/BR arm (Hazard ratio 0.65 [95% CI: 0.49, 0.87]; p-value 0.0038). With a median follow-up of 41.0 months, there were 18 (6%) deaths in the AV arm and 42 (14%) in the FCR/BR arm.”</a:t>
            </a:r>
          </a:p>
          <a:p>
            <a:pPr marL="17463" indent="0">
              <a:spcBef>
                <a:spcPts val="1000"/>
              </a:spcBef>
              <a:spcAft>
                <a:spcPts val="0"/>
              </a:spcAft>
              <a:buNone/>
            </a:pPr>
            <a:endParaRPr lang="en-US" sz="2000" b="0" dirty="0"/>
          </a:p>
        </p:txBody>
      </p:sp>
      <p:sp>
        <p:nvSpPr>
          <p:cNvPr id="5" name="TextBox 4">
            <a:extLst>
              <a:ext uri="{FF2B5EF4-FFF2-40B4-BE49-F238E27FC236}">
                <a16:creationId xmlns:a16="http://schemas.microsoft.com/office/drawing/2014/main" id="{A85EB4BC-7AF2-23B8-B5FD-E3DBC5FF11F0}"/>
              </a:ext>
            </a:extLst>
          </p:cNvPr>
          <p:cNvSpPr txBox="1"/>
          <p:nvPr/>
        </p:nvSpPr>
        <p:spPr>
          <a:xfrm>
            <a:off x="263352" y="6187432"/>
            <a:ext cx="10729192" cy="553998"/>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www.fda.gov</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/drugs/resources-information-approved-drugs/fda-approves-acalabrutinib-venetoclax-chronic-lymphocytic-leukemia-or-small-lymphocytic-lymphoma</a:t>
            </a:r>
          </a:p>
        </p:txBody>
      </p:sp>
    </p:spTree>
    <p:extLst>
      <p:ext uri="{BB962C8B-B14F-4D97-AF65-F5344CB8AC3E}">
        <p14:creationId xmlns:p14="http://schemas.microsoft.com/office/powerpoint/2010/main" val="24826781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22881-3ACD-7A4E-2A70-C9D5C6C6C78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7AE97F2-4EDE-92B8-3998-88A64A567C25}"/>
              </a:ext>
            </a:extLst>
          </p:cNvPr>
          <p:cNvSpPr txBox="1"/>
          <p:nvPr/>
        </p:nvSpPr>
        <p:spPr>
          <a:xfrm>
            <a:off x="0" y="229621"/>
            <a:ext cx="12192000"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n-ea"/>
                <a:cs typeface="Calibri" panose="020F0502020204030204" pitchFamily="34" charset="0"/>
              </a:rPr>
              <a:t>Phase III SEQUOIA Arm D Study Design</a:t>
            </a:r>
            <a:endPar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endParaRPr>
          </a:p>
        </p:txBody>
      </p:sp>
      <p:sp>
        <p:nvSpPr>
          <p:cNvPr id="2" name="TextBox 1">
            <a:extLst>
              <a:ext uri="{FF2B5EF4-FFF2-40B4-BE49-F238E27FC236}">
                <a16:creationId xmlns:a16="http://schemas.microsoft.com/office/drawing/2014/main" id="{BB3C5E6B-AE4B-F0D3-BED8-5A200D748087}"/>
              </a:ext>
            </a:extLst>
          </p:cNvPr>
          <p:cNvSpPr txBox="1"/>
          <p:nvPr/>
        </p:nvSpPr>
        <p:spPr>
          <a:xfrm>
            <a:off x="0" y="6519446"/>
            <a:ext cx="5461556"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Shadman M et al. ASH 2025;Abstract 5669. </a:t>
            </a:r>
          </a:p>
        </p:txBody>
      </p:sp>
      <p:pic>
        <p:nvPicPr>
          <p:cNvPr id="7" name="Picture 6">
            <a:extLst>
              <a:ext uri="{FF2B5EF4-FFF2-40B4-BE49-F238E27FC236}">
                <a16:creationId xmlns:a16="http://schemas.microsoft.com/office/drawing/2014/main" id="{6781090D-7A4A-9D1D-909C-EB0D4AB3BB9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600807" y="994325"/>
            <a:ext cx="10990385" cy="5126412"/>
          </a:xfrm>
          <a:prstGeom prst="rect">
            <a:avLst/>
          </a:prstGeom>
        </p:spPr>
      </p:pic>
    </p:spTree>
    <p:custDataLst>
      <p:tags r:id="rId1"/>
    </p:custDataLst>
    <p:extLst>
      <p:ext uri="{BB962C8B-B14F-4D97-AF65-F5344CB8AC3E}">
        <p14:creationId xmlns:p14="http://schemas.microsoft.com/office/powerpoint/2010/main" val="9233519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2E0F7-9BA2-7356-8155-D83CE46488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0839B81-017D-F60F-3366-277A8ACD7617}"/>
              </a:ext>
            </a:extLst>
          </p:cNvPr>
          <p:cNvSpPr txBox="1"/>
          <p:nvPr/>
        </p:nvSpPr>
        <p:spPr>
          <a:xfrm>
            <a:off x="0" y="157110"/>
            <a:ext cx="12192000"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n-ea"/>
                <a:cs typeface="Calibri" panose="020F0502020204030204" pitchFamily="34" charset="0"/>
              </a:rPr>
              <a:t>Phase III SEQUOIA Arm D: PFS</a:t>
            </a:r>
            <a:endPar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endParaRPr>
          </a:p>
        </p:txBody>
      </p:sp>
      <p:sp>
        <p:nvSpPr>
          <p:cNvPr id="2" name="TextBox 1">
            <a:extLst>
              <a:ext uri="{FF2B5EF4-FFF2-40B4-BE49-F238E27FC236}">
                <a16:creationId xmlns:a16="http://schemas.microsoft.com/office/drawing/2014/main" id="{2AE3E927-0DAA-6847-FD76-9E89BAF766DB}"/>
              </a:ext>
            </a:extLst>
          </p:cNvPr>
          <p:cNvSpPr txBox="1"/>
          <p:nvPr/>
        </p:nvSpPr>
        <p:spPr>
          <a:xfrm>
            <a:off x="0" y="6519446"/>
            <a:ext cx="5461556"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Shadman M et al. ASH 2025;Abstract 5669. </a:t>
            </a:r>
          </a:p>
        </p:txBody>
      </p:sp>
      <p:grpSp>
        <p:nvGrpSpPr>
          <p:cNvPr id="6" name="Group 5">
            <a:extLst>
              <a:ext uri="{FF2B5EF4-FFF2-40B4-BE49-F238E27FC236}">
                <a16:creationId xmlns:a16="http://schemas.microsoft.com/office/drawing/2014/main" id="{2B8202D2-CBE9-200E-5338-85C83A9ABE8E}"/>
              </a:ext>
            </a:extLst>
          </p:cNvPr>
          <p:cNvGrpSpPr/>
          <p:nvPr/>
        </p:nvGrpSpPr>
        <p:grpSpPr>
          <a:xfrm>
            <a:off x="879738" y="921814"/>
            <a:ext cx="10432523" cy="5380098"/>
            <a:chOff x="2534216" y="80152"/>
            <a:chExt cx="6912552" cy="3780692"/>
          </a:xfrm>
        </p:grpSpPr>
        <p:pic>
          <p:nvPicPr>
            <p:cNvPr id="3" name="Picture 2">
              <a:extLst>
                <a:ext uri="{FF2B5EF4-FFF2-40B4-BE49-F238E27FC236}">
                  <a16:creationId xmlns:a16="http://schemas.microsoft.com/office/drawing/2014/main" id="{182D22B0-55F4-438E-524B-26FC33D81AA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2534216" y="80152"/>
              <a:ext cx="6912552" cy="3524694"/>
            </a:xfrm>
            <a:prstGeom prst="rect">
              <a:avLst/>
            </a:prstGeom>
          </p:spPr>
        </p:pic>
        <p:pic>
          <p:nvPicPr>
            <p:cNvPr id="5" name="Picture 4">
              <a:extLst>
                <a:ext uri="{FF2B5EF4-FFF2-40B4-BE49-F238E27FC236}">
                  <a16:creationId xmlns:a16="http://schemas.microsoft.com/office/drawing/2014/main" id="{78EB6917-BE69-8DBF-D2F2-BF427D471421}"/>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2534216" y="3604846"/>
              <a:ext cx="6912552" cy="255998"/>
            </a:xfrm>
            <a:prstGeom prst="rect">
              <a:avLst/>
            </a:prstGeom>
          </p:spPr>
        </p:pic>
      </p:grpSp>
      <p:sp>
        <p:nvSpPr>
          <p:cNvPr id="7" name="Rectangle 6">
            <a:extLst>
              <a:ext uri="{FF2B5EF4-FFF2-40B4-BE49-F238E27FC236}">
                <a16:creationId xmlns:a16="http://schemas.microsoft.com/office/drawing/2014/main" id="{410FD5F4-BAE7-9F5E-9BC6-74CF72F62822}"/>
              </a:ext>
            </a:extLst>
          </p:cNvPr>
          <p:cNvSpPr/>
          <p:nvPr/>
        </p:nvSpPr>
        <p:spPr bwMode="auto">
          <a:xfrm>
            <a:off x="911424" y="929775"/>
            <a:ext cx="432048" cy="3483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endParaRPr kumimoji="0" lang="en-US" sz="2400" b="0" i="0" u="none" strike="noStrike" cap="none" normalizeH="0" baseline="0">
              <a:ln>
                <a:noFill/>
              </a:ln>
              <a:effectLst/>
              <a:latin typeface="Times New Roman" pitchFamily="18" charset="0"/>
            </a:endParaRPr>
          </a:p>
        </p:txBody>
      </p:sp>
    </p:spTree>
    <p:custDataLst>
      <p:tags r:id="rId1"/>
    </p:custDataLst>
    <p:extLst>
      <p:ext uri="{BB962C8B-B14F-4D97-AF65-F5344CB8AC3E}">
        <p14:creationId xmlns:p14="http://schemas.microsoft.com/office/powerpoint/2010/main" val="30702731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8EE57-106B-B83E-4788-4357BC1FE98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FD71503-E757-7C31-EF7C-2DC67B99C62E}"/>
              </a:ext>
            </a:extLst>
          </p:cNvPr>
          <p:cNvSpPr txBox="1"/>
          <p:nvPr/>
        </p:nvSpPr>
        <p:spPr>
          <a:xfrm>
            <a:off x="4143606" y="1706136"/>
            <a:ext cx="390478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n-ea"/>
                <a:cs typeface="+mn-cs"/>
              </a:rPr>
              <a:t>ASCO 2026;Abstract 7043 </a:t>
            </a:r>
          </a:p>
        </p:txBody>
      </p:sp>
      <p:pic>
        <p:nvPicPr>
          <p:cNvPr id="5" name="Picture 4">
            <a:extLst>
              <a:ext uri="{FF2B5EF4-FFF2-40B4-BE49-F238E27FC236}">
                <a16:creationId xmlns:a16="http://schemas.microsoft.com/office/drawing/2014/main" id="{2F3614A5-92EB-0BC4-2033-CBE4FEBB4139}"/>
              </a:ext>
            </a:extLst>
          </p:cNvPr>
          <p:cNvPicPr>
            <a:picLocks noChangeAspect="1"/>
          </p:cNvPicPr>
          <p:nvPr/>
        </p:nvPicPr>
        <p:blipFill>
          <a:blip r:embed="rId4"/>
          <a:stretch>
            <a:fillRect/>
          </a:stretch>
        </p:blipFill>
        <p:spPr>
          <a:xfrm>
            <a:off x="130783" y="394998"/>
            <a:ext cx="11930432" cy="1311138"/>
          </a:xfrm>
          <a:prstGeom prst="rect">
            <a:avLst/>
          </a:prstGeom>
        </p:spPr>
      </p:pic>
      <p:pic>
        <p:nvPicPr>
          <p:cNvPr id="8" name="Picture 7" descr="A close-up of a medical document&#10;&#10;AI-generated content may be incorrect.">
            <a:extLst>
              <a:ext uri="{FF2B5EF4-FFF2-40B4-BE49-F238E27FC236}">
                <a16:creationId xmlns:a16="http://schemas.microsoft.com/office/drawing/2014/main" id="{DA10D8A8-9DB7-F84B-BFB9-4216C5B618A4}"/>
              </a:ext>
            </a:extLst>
          </p:cNvPr>
          <p:cNvPicPr>
            <a:picLocks noChangeAspect="1"/>
          </p:cNvPicPr>
          <p:nvPr/>
        </p:nvPicPr>
        <p:blipFill>
          <a:blip r:embed="rId5"/>
          <a:stretch>
            <a:fillRect/>
          </a:stretch>
        </p:blipFill>
        <p:spPr>
          <a:xfrm>
            <a:off x="2397512" y="2332091"/>
            <a:ext cx="7772400" cy="4000418"/>
          </a:xfrm>
          <a:prstGeom prst="rect">
            <a:avLst/>
          </a:prstGeom>
        </p:spPr>
      </p:pic>
      <p:sp>
        <p:nvSpPr>
          <p:cNvPr id="9" name="TextBox 8">
            <a:extLst>
              <a:ext uri="{FF2B5EF4-FFF2-40B4-BE49-F238E27FC236}">
                <a16:creationId xmlns:a16="http://schemas.microsoft.com/office/drawing/2014/main" id="{DE5ACE46-161B-1356-BB49-C11D811E3117}"/>
              </a:ext>
            </a:extLst>
          </p:cNvPr>
          <p:cNvSpPr txBox="1"/>
          <p:nvPr/>
        </p:nvSpPr>
        <p:spPr>
          <a:xfrm>
            <a:off x="3994923" y="6332509"/>
            <a:ext cx="390478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a:ea typeface="+mn-ea"/>
                <a:cs typeface="+mn-cs"/>
              </a:rPr>
              <a:t>EHA 2026;Abstract S145 </a:t>
            </a:r>
          </a:p>
        </p:txBody>
      </p:sp>
    </p:spTree>
    <p:custDataLst>
      <p:tags r:id="rId1"/>
    </p:custDataLst>
    <p:extLst>
      <p:ext uri="{BB962C8B-B14F-4D97-AF65-F5344CB8AC3E}">
        <p14:creationId xmlns:p14="http://schemas.microsoft.com/office/powerpoint/2010/main" val="29894561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A7FDD-1597-8FDC-1157-D0000884E4E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D958512-2F26-7C90-E444-E12C8D666493}"/>
              </a:ext>
            </a:extLst>
          </p:cNvPr>
          <p:cNvSpPr txBox="1"/>
          <p:nvPr/>
        </p:nvSpPr>
        <p:spPr>
          <a:xfrm>
            <a:off x="505522" y="372136"/>
            <a:ext cx="11560098" cy="764704"/>
          </a:xfrm>
          <a:prstGeom prst="rect">
            <a:avLst/>
          </a:prstGeom>
          <a:noFill/>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BGB-11417-101 Trial: Overall Response Rates (ORR) and Treatment-Emergent Adverse Events with Sonrotoclax and Zanubrutinib</a:t>
            </a:r>
          </a:p>
        </p:txBody>
      </p:sp>
      <p:sp>
        <p:nvSpPr>
          <p:cNvPr id="6" name="TextBox 5">
            <a:extLst>
              <a:ext uri="{FF2B5EF4-FFF2-40B4-BE49-F238E27FC236}">
                <a16:creationId xmlns:a16="http://schemas.microsoft.com/office/drawing/2014/main" id="{21C8E4FF-8EBD-4FAC-1848-62000247A100}"/>
              </a:ext>
            </a:extLst>
          </p:cNvPr>
          <p:cNvSpPr txBox="1"/>
          <p:nvPr/>
        </p:nvSpPr>
        <p:spPr>
          <a:xfrm>
            <a:off x="-1" y="6527921"/>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Tam CS et al. ASCO 2026;Abstract 7043; Cheah CY et al. EHA 2026;Abstract S145. </a:t>
            </a:r>
          </a:p>
        </p:txBody>
      </p:sp>
      <p:pic>
        <p:nvPicPr>
          <p:cNvPr id="10" name="Picture 9" descr="A chart of a number of patients&#10;&#10;AI-generated content may be incorrect.">
            <a:extLst>
              <a:ext uri="{FF2B5EF4-FFF2-40B4-BE49-F238E27FC236}">
                <a16:creationId xmlns:a16="http://schemas.microsoft.com/office/drawing/2014/main" id="{279B001E-B293-532F-228A-D2339CA103E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41249" y="2155183"/>
            <a:ext cx="5423208" cy="1540684"/>
          </a:xfrm>
          <a:prstGeom prst="rect">
            <a:avLst/>
          </a:prstGeom>
        </p:spPr>
      </p:pic>
      <p:pic>
        <p:nvPicPr>
          <p:cNvPr id="14" name="Picture 13" descr="A graph of a patient's health&#10;&#10;AI-generated content may be incorrect.">
            <a:extLst>
              <a:ext uri="{FF2B5EF4-FFF2-40B4-BE49-F238E27FC236}">
                <a16:creationId xmlns:a16="http://schemas.microsoft.com/office/drawing/2014/main" id="{CA769468-4546-4431-A162-05D9D669AE08}"/>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5626100" y="1409867"/>
            <a:ext cx="6565900" cy="4572000"/>
          </a:xfrm>
          <a:prstGeom prst="rect">
            <a:avLst/>
          </a:prstGeom>
        </p:spPr>
      </p:pic>
      <p:sp>
        <p:nvSpPr>
          <p:cNvPr id="2" name="TextBox 1">
            <a:extLst>
              <a:ext uri="{FF2B5EF4-FFF2-40B4-BE49-F238E27FC236}">
                <a16:creationId xmlns:a16="http://schemas.microsoft.com/office/drawing/2014/main" id="{11249213-B4AC-2217-78A6-4E2E4424FC8D}"/>
              </a:ext>
            </a:extLst>
          </p:cNvPr>
          <p:cNvSpPr txBox="1"/>
          <p:nvPr/>
        </p:nvSpPr>
        <p:spPr>
          <a:xfrm>
            <a:off x="5626100" y="5981867"/>
            <a:ext cx="531203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PR = partial response; CR = complete response; URTI = upper respiratory tract infection</a:t>
            </a:r>
          </a:p>
        </p:txBody>
      </p:sp>
    </p:spTree>
    <p:custDataLst>
      <p:tags r:id="rId1"/>
    </p:custDataLst>
    <p:extLst>
      <p:ext uri="{BB962C8B-B14F-4D97-AF65-F5344CB8AC3E}">
        <p14:creationId xmlns:p14="http://schemas.microsoft.com/office/powerpoint/2010/main" val="3710110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21086-EC66-DF7E-A16A-05C6762B15D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CB2ED99-0206-99BE-FEB0-2F59B0035475}"/>
              </a:ext>
            </a:extLst>
          </p:cNvPr>
          <p:cNvSpPr txBox="1"/>
          <p:nvPr/>
        </p:nvSpPr>
        <p:spPr>
          <a:xfrm>
            <a:off x="596590" y="628727"/>
            <a:ext cx="10998819" cy="764704"/>
          </a:xfrm>
          <a:prstGeom prst="rect">
            <a:avLst/>
          </a:prstGeom>
          <a:noFill/>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BGB-11417-101: Best uMRD4 Rates over Time with </a:t>
            </a:r>
            <a:r>
              <a:rPr kumimoji="0" lang="en-US" sz="3200" b="1" i="0" u="none" strike="noStrike" kern="1200" cap="none" spc="0" normalizeH="0" baseline="0" noProof="0" dirty="0" err="1">
                <a:ln>
                  <a:noFill/>
                </a:ln>
                <a:solidFill>
                  <a:srgbClr val="0432FF"/>
                </a:solidFill>
                <a:effectLst/>
                <a:uLnTx/>
                <a:uFillTx/>
                <a:latin typeface="Calibri" panose="020F0502020204030204" pitchFamily="34" charset="0"/>
                <a:ea typeface="MS PGothic" charset="0"/>
                <a:cs typeface="Calibri" panose="020F0502020204030204" pitchFamily="34" charset="0"/>
              </a:rPr>
              <a:t>Sonrotoclax</a:t>
            </a: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 320 mg (A), by Week 96 Subgroup in All Cohorts (B) and Best uMRD5 Rate (C)</a:t>
            </a:r>
          </a:p>
        </p:txBody>
      </p:sp>
      <p:pic>
        <p:nvPicPr>
          <p:cNvPr id="3" name="Picture 2" descr="A graph of a number of patients&#10;&#10;AI-generated content may be incorrect.">
            <a:extLst>
              <a:ext uri="{FF2B5EF4-FFF2-40B4-BE49-F238E27FC236}">
                <a16:creationId xmlns:a16="http://schemas.microsoft.com/office/drawing/2014/main" id="{0C6BBB12-CD5D-4BFE-0E72-F096012F4FE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034273" y="2072130"/>
            <a:ext cx="9948613" cy="3392439"/>
          </a:xfrm>
          <a:prstGeom prst="rect">
            <a:avLst/>
          </a:prstGeom>
        </p:spPr>
      </p:pic>
      <p:sp>
        <p:nvSpPr>
          <p:cNvPr id="5" name="Rectangle 4">
            <a:extLst>
              <a:ext uri="{FF2B5EF4-FFF2-40B4-BE49-F238E27FC236}">
                <a16:creationId xmlns:a16="http://schemas.microsoft.com/office/drawing/2014/main" id="{DD58CE43-C1F9-5E43-3CDC-2A01DB64E477}"/>
              </a:ext>
            </a:extLst>
          </p:cNvPr>
          <p:cNvSpPr/>
          <p:nvPr/>
        </p:nvSpPr>
        <p:spPr bwMode="auto">
          <a:xfrm>
            <a:off x="3356517" y="2072130"/>
            <a:ext cx="479502" cy="892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7" name="TextBox 6">
            <a:extLst>
              <a:ext uri="{FF2B5EF4-FFF2-40B4-BE49-F238E27FC236}">
                <a16:creationId xmlns:a16="http://schemas.microsoft.com/office/drawing/2014/main" id="{6ED19A71-DD88-FF21-222F-A97A387705BB}"/>
              </a:ext>
            </a:extLst>
          </p:cNvPr>
          <p:cNvSpPr txBox="1"/>
          <p:nvPr/>
        </p:nvSpPr>
        <p:spPr>
          <a:xfrm>
            <a:off x="-1" y="6527921"/>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Tam CS et al. ASCO 2026;Abstract 7043; Cheah CY et al. EHA 2026;Abstract S145. </a:t>
            </a:r>
          </a:p>
        </p:txBody>
      </p:sp>
      <p:sp>
        <p:nvSpPr>
          <p:cNvPr id="2" name="TextBox 1">
            <a:extLst>
              <a:ext uri="{FF2B5EF4-FFF2-40B4-BE49-F238E27FC236}">
                <a16:creationId xmlns:a16="http://schemas.microsoft.com/office/drawing/2014/main" id="{3ECCEEEA-1445-4DB5-A662-45EC280E8CDC}"/>
              </a:ext>
            </a:extLst>
          </p:cNvPr>
          <p:cNvSpPr txBox="1"/>
          <p:nvPr/>
        </p:nvSpPr>
        <p:spPr>
          <a:xfrm>
            <a:off x="1025911" y="5490857"/>
            <a:ext cx="9750609" cy="584775"/>
          </a:xfrm>
          <a:prstGeom prst="rect">
            <a:avLst/>
          </a:prstGeom>
          <a:noFill/>
        </p:spPr>
        <p:txBody>
          <a:bodyPr wrap="square">
            <a:spAutoFit/>
          </a:bodyPr>
          <a:lstStyle/>
          <a:p>
            <a:pPr lvl="0" defTabSz="914400" fontAlgn="auto">
              <a:spcBef>
                <a:spcPts val="0"/>
              </a:spcBef>
              <a:spcAft>
                <a:spcPts val="0"/>
              </a:spcAft>
              <a:defRPr/>
            </a:pPr>
            <a:r>
              <a:rPr lang="en-US" sz="1600" b="0" dirty="0">
                <a:solidFill>
                  <a:srgbClr val="000000"/>
                </a:solidFill>
                <a:latin typeface="Calibri"/>
                <a:ea typeface="+mn-ea"/>
                <a:cs typeface="+mn-cs"/>
              </a:rPr>
              <a:t>uMRD4 = undetectable minimal residual disease at 10</a:t>
            </a:r>
            <a:r>
              <a:rPr lang="en-US" sz="1600" b="0" baseline="30000" dirty="0">
                <a:solidFill>
                  <a:srgbClr val="000000"/>
                </a:solidFill>
                <a:latin typeface="Calibri"/>
                <a:ea typeface="+mn-ea"/>
                <a:cs typeface="+mn-cs"/>
              </a:rPr>
              <a:t>-4</a:t>
            </a:r>
            <a:r>
              <a:rPr lang="en-US" sz="1600" b="0" dirty="0">
                <a:solidFill>
                  <a:srgbClr val="000000"/>
                </a:solidFill>
                <a:latin typeface="Calibri"/>
                <a:ea typeface="+mn-ea"/>
                <a:cs typeface="+mn-cs"/>
              </a:rPr>
              <a:t> sensitivity; uMRD5 </a:t>
            </a:r>
            <a:r>
              <a:rPr kumimoji="0" lang="en-US" sz="1600" b="0" i="0" u="none" strike="noStrike" kern="1200" cap="none" spc="0" normalizeH="0" baseline="0" noProof="0" dirty="0">
                <a:ln>
                  <a:noFill/>
                </a:ln>
                <a:solidFill>
                  <a:srgbClr val="000000"/>
                </a:solidFill>
                <a:effectLst/>
                <a:uLnTx/>
                <a:uFillTx/>
                <a:latin typeface="Calibri"/>
                <a:ea typeface="+mn-ea"/>
                <a:cs typeface="+mn-cs"/>
              </a:rPr>
              <a:t>= undetectable minimal residual disease at 10</a:t>
            </a:r>
            <a:r>
              <a:rPr kumimoji="0" lang="en-US" sz="1600" b="0" i="0" u="none" strike="noStrike" kern="1200" cap="none" spc="0" normalizeH="0" baseline="30000" noProof="0" dirty="0">
                <a:ln>
                  <a:noFill/>
                </a:ln>
                <a:solidFill>
                  <a:srgbClr val="000000"/>
                </a:solidFill>
                <a:effectLst/>
                <a:uLnTx/>
                <a:uFillTx/>
                <a:latin typeface="Calibri"/>
                <a:ea typeface="+mn-ea"/>
                <a:cs typeface="+mn-cs"/>
              </a:rPr>
              <a:t>-5</a:t>
            </a:r>
            <a:r>
              <a:rPr kumimoji="0" lang="en-US" sz="1600" b="0" i="0" u="none" strike="noStrike" kern="1200" cap="none" spc="0" normalizeH="0" baseline="0" noProof="0" dirty="0">
                <a:ln>
                  <a:noFill/>
                </a:ln>
                <a:solidFill>
                  <a:srgbClr val="000000"/>
                </a:solidFill>
                <a:effectLst/>
                <a:uLnTx/>
                <a:uFillTx/>
                <a:latin typeface="Calibri"/>
                <a:ea typeface="+mn-ea"/>
                <a:cs typeface="+mn-cs"/>
              </a:rPr>
              <a:t> sensitivity</a:t>
            </a:r>
          </a:p>
        </p:txBody>
      </p:sp>
    </p:spTree>
    <p:custDataLst>
      <p:tags r:id="rId1"/>
    </p:custDataLst>
    <p:extLst>
      <p:ext uri="{BB962C8B-B14F-4D97-AF65-F5344CB8AC3E}">
        <p14:creationId xmlns:p14="http://schemas.microsoft.com/office/powerpoint/2010/main" val="20748287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53A35-28ED-F07D-D17C-A7213EB130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4E854B-FB8F-4AAB-6103-A3E55CEDF672}"/>
              </a:ext>
            </a:extLst>
          </p:cNvPr>
          <p:cNvSpPr txBox="1"/>
          <p:nvPr/>
        </p:nvSpPr>
        <p:spPr>
          <a:xfrm>
            <a:off x="252761" y="530432"/>
            <a:ext cx="11686478"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Ongoing CELESTIAL-TNCLL Phase III Trial Schema</a:t>
            </a:r>
          </a:p>
        </p:txBody>
      </p:sp>
      <p:sp>
        <p:nvSpPr>
          <p:cNvPr id="7" name="TextBox 6">
            <a:extLst>
              <a:ext uri="{FF2B5EF4-FFF2-40B4-BE49-F238E27FC236}">
                <a16:creationId xmlns:a16="http://schemas.microsoft.com/office/drawing/2014/main" id="{66943970-CFEF-B105-4907-5FCF3FC19022}"/>
              </a:ext>
            </a:extLst>
          </p:cNvPr>
          <p:cNvSpPr txBox="1"/>
          <p:nvPr/>
        </p:nvSpPr>
        <p:spPr>
          <a:xfrm>
            <a:off x="-1" y="6527921"/>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Shadman M et al. ASCO 2024;Abstract TPS7087. </a:t>
            </a:r>
          </a:p>
        </p:txBody>
      </p:sp>
      <p:pic>
        <p:nvPicPr>
          <p:cNvPr id="5" name="Picture 4" descr="A screenshot of a study design&#10;&#10;AI-generated content may be incorrect.">
            <a:extLst>
              <a:ext uri="{FF2B5EF4-FFF2-40B4-BE49-F238E27FC236}">
                <a16:creationId xmlns:a16="http://schemas.microsoft.com/office/drawing/2014/main" id="{CA633850-DEF6-2160-905B-2117DC39968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15177" y="2336793"/>
            <a:ext cx="11761643" cy="2580894"/>
          </a:xfrm>
          <a:prstGeom prst="rect">
            <a:avLst/>
          </a:prstGeom>
        </p:spPr>
      </p:pic>
      <p:sp>
        <p:nvSpPr>
          <p:cNvPr id="2" name="TextBox 1">
            <a:extLst>
              <a:ext uri="{FF2B5EF4-FFF2-40B4-BE49-F238E27FC236}">
                <a16:creationId xmlns:a16="http://schemas.microsoft.com/office/drawing/2014/main" id="{5C0FC5B6-B027-BD7F-4C15-12A591DA729D}"/>
              </a:ext>
            </a:extLst>
          </p:cNvPr>
          <p:cNvSpPr txBox="1"/>
          <p:nvPr/>
        </p:nvSpPr>
        <p:spPr>
          <a:xfrm>
            <a:off x="270162" y="4948503"/>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custDataLst>
      <p:tags r:id="rId1"/>
    </p:custDataLst>
    <p:extLst>
      <p:ext uri="{BB962C8B-B14F-4D97-AF65-F5344CB8AC3E}">
        <p14:creationId xmlns:p14="http://schemas.microsoft.com/office/powerpoint/2010/main" val="5869354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0761C-614E-F37D-FBCE-D9D1EFF469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55A8A66-547E-11A3-AFF3-01644F1218EF}"/>
              </a:ext>
            </a:extLst>
          </p:cNvPr>
          <p:cNvSpPr txBox="1"/>
          <p:nvPr/>
        </p:nvSpPr>
        <p:spPr>
          <a:xfrm>
            <a:off x="252760" y="132563"/>
            <a:ext cx="11686478"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Ongoing CELESTIAL-TNCLL-2 Phase III Trial Schema</a:t>
            </a:r>
          </a:p>
        </p:txBody>
      </p:sp>
      <p:sp>
        <p:nvSpPr>
          <p:cNvPr id="7" name="TextBox 6">
            <a:extLst>
              <a:ext uri="{FF2B5EF4-FFF2-40B4-BE49-F238E27FC236}">
                <a16:creationId xmlns:a16="http://schemas.microsoft.com/office/drawing/2014/main" id="{0DC26E57-C86C-8526-D7B8-CA6AAB3BC421}"/>
              </a:ext>
            </a:extLst>
          </p:cNvPr>
          <p:cNvSpPr txBox="1"/>
          <p:nvPr/>
        </p:nvSpPr>
        <p:spPr>
          <a:xfrm>
            <a:off x="-1" y="6527921"/>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Shadman M et al. ASCO 2026;Abstract TPS7099. </a:t>
            </a:r>
          </a:p>
        </p:txBody>
      </p:sp>
      <p:pic>
        <p:nvPicPr>
          <p:cNvPr id="3" name="Picture 2" descr="A diagram of a study design&#10;&#10;AI-generated content may be incorrect.">
            <a:extLst>
              <a:ext uri="{FF2B5EF4-FFF2-40B4-BE49-F238E27FC236}">
                <a16:creationId xmlns:a16="http://schemas.microsoft.com/office/drawing/2014/main" id="{81DAB532-8E2B-2472-1710-473752C941CE}"/>
              </a:ext>
            </a:extLst>
          </p:cNvPr>
          <p:cNvPicPr>
            <a:picLocks noChangeAspect="1"/>
          </p:cNvPicPr>
          <p:nvPr/>
        </p:nvPicPr>
        <p:blipFill>
          <a:blip r:embed="rId4"/>
          <a:stretch>
            <a:fillRect/>
          </a:stretch>
        </p:blipFill>
        <p:spPr>
          <a:xfrm>
            <a:off x="799169" y="936296"/>
            <a:ext cx="10593659" cy="5078921"/>
          </a:xfrm>
          <a:prstGeom prst="rect">
            <a:avLst/>
          </a:prstGeom>
        </p:spPr>
      </p:pic>
      <p:sp>
        <p:nvSpPr>
          <p:cNvPr id="2" name="TextBox 1">
            <a:extLst>
              <a:ext uri="{FF2B5EF4-FFF2-40B4-BE49-F238E27FC236}">
                <a16:creationId xmlns:a16="http://schemas.microsoft.com/office/drawing/2014/main" id="{C70CBB25-0A1B-7B2A-0150-212E365F04C2}"/>
              </a:ext>
            </a:extLst>
          </p:cNvPr>
          <p:cNvSpPr txBox="1"/>
          <p:nvPr/>
        </p:nvSpPr>
        <p:spPr>
          <a:xfrm>
            <a:off x="768927" y="6039549"/>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PLL = prolymphocytic leukemia; ORR = overall response rate; INV = investigator-assessed; DOR = duration of response</a:t>
            </a:r>
          </a:p>
        </p:txBody>
      </p:sp>
    </p:spTree>
    <p:custDataLst>
      <p:tags r:id="rId1"/>
    </p:custDataLst>
    <p:extLst>
      <p:ext uri="{BB962C8B-B14F-4D97-AF65-F5344CB8AC3E}">
        <p14:creationId xmlns:p14="http://schemas.microsoft.com/office/powerpoint/2010/main" val="26424727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D8BE7-65D1-B055-C2C8-4C5A754A9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A331B-DBFE-14C1-F212-74294FF7843C}"/>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004438AF-F9D2-8DA4-7189-F457AAE123AC}"/>
              </a:ext>
            </a:extLst>
          </p:cNvPr>
          <p:cNvSpPr>
            <a:spLocks noGrp="1"/>
          </p:cNvSpPr>
          <p:nvPr>
            <p:ph idx="1"/>
          </p:nvPr>
        </p:nvSpPr>
        <p:spPr>
          <a:xfrm>
            <a:off x="1051640" y="1556792"/>
            <a:ext cx="9796888" cy="4799013"/>
          </a:xfrm>
        </p:spPr>
        <p:txBody>
          <a:bodyPr/>
          <a:lstStyle/>
          <a:p>
            <a:pPr marL="98425" indent="0">
              <a:buNone/>
            </a:pPr>
            <a:r>
              <a:rPr lang="en-US" sz="2500" b="0" dirty="0"/>
              <a:t>This activity is supported by educational grants from AbbVie Inc, Astellas, AstraZeneca Pharmaceuticals LP, </a:t>
            </a:r>
            <a:r>
              <a:rPr lang="en-US" sz="2500" b="0" dirty="0" err="1"/>
              <a:t>BeOne</a:t>
            </a:r>
            <a:r>
              <a:rPr lang="en-US" sz="2500" b="0" dirty="0"/>
              <a:t>, </a:t>
            </a:r>
            <a:r>
              <a:rPr lang="en-US" sz="2500" b="0" dirty="0" err="1"/>
              <a:t>Corcept</a:t>
            </a:r>
            <a:r>
              <a:rPr lang="en-US" sz="2500" b="0" dirty="0"/>
              <a:t> Therapeutics Inc, Daiichi Sankyo Inc, Genmab US Inc, Jazz Pharmaceuticals Inc, and Lilly.</a:t>
            </a:r>
          </a:p>
        </p:txBody>
      </p:sp>
      <p:sp>
        <p:nvSpPr>
          <p:cNvPr id="4" name="Title 1">
            <a:extLst>
              <a:ext uri="{FF2B5EF4-FFF2-40B4-BE49-F238E27FC236}">
                <a16:creationId xmlns:a16="http://schemas.microsoft.com/office/drawing/2014/main" id="{92B59E49-E365-4475-31FD-BEA1FEF8A18F}"/>
              </a:ext>
            </a:extLst>
          </p:cNvPr>
          <p:cNvSpPr txBox="1">
            <a:spLocks/>
          </p:cNvSpPr>
          <p:nvPr/>
        </p:nvSpPr>
        <p:spPr bwMode="auto">
          <a:xfrm>
            <a:off x="912286" y="3933056"/>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37CC2AE1-F6C9-44BE-7453-5194B71D9B3D}"/>
              </a:ext>
            </a:extLst>
          </p:cNvPr>
          <p:cNvSpPr txBox="1">
            <a:spLocks/>
          </p:cNvSpPr>
          <p:nvPr/>
        </p:nvSpPr>
        <p:spPr bwMode="auto">
          <a:xfrm>
            <a:off x="912286" y="5076056"/>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to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disclose.</a:t>
            </a:r>
          </a:p>
        </p:txBody>
      </p:sp>
    </p:spTree>
    <p:extLst>
      <p:ext uri="{BB962C8B-B14F-4D97-AF65-F5344CB8AC3E}">
        <p14:creationId xmlns:p14="http://schemas.microsoft.com/office/powerpoint/2010/main" val="20595037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C336A-DDE1-01DF-8701-37F2E057F1B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D352D8E-23CF-F5C7-354D-94E1BAE46414}"/>
              </a:ext>
            </a:extLst>
          </p:cNvPr>
          <p:cNvSpPr txBox="1"/>
          <p:nvPr/>
        </p:nvSpPr>
        <p:spPr>
          <a:xfrm>
            <a:off x="298015" y="3998441"/>
            <a:ext cx="10216767" cy="1215717"/>
          </a:xfrm>
          <a:prstGeom prst="rect">
            <a:avLst/>
          </a:prstGeom>
          <a:noFill/>
        </p:spPr>
        <p:txBody>
          <a:bodyPr wrap="square" rtlCol="0">
            <a:spAutoFit/>
          </a:bodyPr>
          <a:lstStyle/>
          <a:p>
            <a:pPr marL="0" marR="0" lvl="0" indent="0" algn="l" defTabSz="455613" rtl="0" eaLnBrk="1" fontAlgn="base" latinLnBrk="0" hangingPunct="1">
              <a:lnSpc>
                <a:spcPct val="100000"/>
              </a:lnSpc>
              <a:spcBef>
                <a:spcPts val="300"/>
              </a:spcBef>
              <a:spcAft>
                <a:spcPts val="300"/>
              </a:spcAft>
              <a:buClrTx/>
              <a:buSzTx/>
              <a:buFontTx/>
              <a:buNone/>
              <a:tabLst/>
              <a:defRPr/>
            </a:pPr>
            <a:endPar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endParaRPr>
          </a:p>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Primary endpoint: </a:t>
            </a: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PFS (BICR) of SO versus VR</a:t>
            </a:r>
          </a:p>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Key secondary endpoint: </a:t>
            </a: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PFS of SR versus VR</a:t>
            </a:r>
            <a:endPar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endParaRPr>
          </a:p>
        </p:txBody>
      </p:sp>
      <p:cxnSp>
        <p:nvCxnSpPr>
          <p:cNvPr id="5" name="Straight Connector 10">
            <a:extLst>
              <a:ext uri="{FF2B5EF4-FFF2-40B4-BE49-F238E27FC236}">
                <a16:creationId xmlns:a16="http://schemas.microsoft.com/office/drawing/2014/main" id="{9199A9FB-6D73-A33E-AFA7-D178843E971E}"/>
              </a:ext>
            </a:extLst>
          </p:cNvPr>
          <p:cNvCxnSpPr>
            <a:cxnSpLocks noChangeShapeType="1"/>
          </p:cNvCxnSpPr>
          <p:nvPr/>
        </p:nvCxnSpPr>
        <p:spPr bwMode="auto">
          <a:xfrm>
            <a:off x="5876001" y="3136444"/>
            <a:ext cx="457200" cy="0"/>
          </a:xfrm>
          <a:prstGeom prst="line">
            <a:avLst/>
          </a:prstGeom>
          <a:noFill/>
          <a:ln w="19050" cmpd="sng">
            <a:solidFill>
              <a:schemeClr val="tx1"/>
            </a:solidFill>
            <a:round/>
            <a:headEnd/>
            <a:tailEnd/>
          </a:ln>
          <a:extLst>
            <a:ext uri="{909E8E84-426E-40DD-AFC4-6F175D3DCCD1}">
              <a14:hiddenFill xmlns:a14="http://schemas.microsoft.com/office/drawing/2010/main">
                <a:noFill/>
              </a14:hiddenFill>
            </a:ext>
          </a:extLst>
        </p:spPr>
      </p:cxnSp>
      <p:graphicFrame>
        <p:nvGraphicFramePr>
          <p:cNvPr id="12" name="Group 31">
            <a:extLst>
              <a:ext uri="{FF2B5EF4-FFF2-40B4-BE49-F238E27FC236}">
                <a16:creationId xmlns:a16="http://schemas.microsoft.com/office/drawing/2014/main" id="{AFF95B0D-E059-FE74-639C-42CFE0A524E0}"/>
              </a:ext>
            </a:extLst>
          </p:cNvPr>
          <p:cNvGraphicFramePr>
            <a:graphicFrameLocks noGrp="1"/>
          </p:cNvGraphicFramePr>
          <p:nvPr/>
        </p:nvGraphicFramePr>
        <p:xfrm>
          <a:off x="300698" y="2774843"/>
          <a:ext cx="5036581" cy="1386107"/>
        </p:xfrm>
        <a:graphic>
          <a:graphicData uri="http://schemas.openxmlformats.org/drawingml/2006/table">
            <a:tbl>
              <a:tblPr/>
              <a:tblGrid>
                <a:gridCol w="5036581">
                  <a:extLst>
                    <a:ext uri="{9D8B030D-6E8A-4147-A177-3AD203B41FA5}">
                      <a16:colId xmlns:a16="http://schemas.microsoft.com/office/drawing/2014/main" val="20000"/>
                    </a:ext>
                  </a:extLst>
                </a:gridCol>
              </a:tblGrid>
              <a:tr h="151193">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endParaRPr kumimoji="0" lang="en-US" sz="2000" b="1"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endParaRPr>
                    </a:p>
                  </a:txBody>
                  <a:tcPr marL="68580" marR="68580" marT="34308" marB="343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92F5D"/>
                    </a:solidFill>
                  </a:tcPr>
                </a:tc>
                <a:extLst>
                  <a:ext uri="{0D108BD9-81ED-4DB2-BD59-A6C34878D82A}">
                    <a16:rowId xmlns:a16="http://schemas.microsoft.com/office/drawing/2014/main" val="10000"/>
                  </a:ext>
                </a:extLst>
              </a:tr>
              <a:tr h="1012691">
                <a:tc>
                  <a:txBody>
                    <a:bodyPr/>
                    <a:lstStyle/>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R/R CLL or SLL</a:t>
                      </a:r>
                    </a:p>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≥1 prior treatment</a:t>
                      </a:r>
                    </a:p>
                  </a:txBody>
                  <a:tcPr marL="68580" marR="68580" marT="34308" marB="343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696"/>
                    </a:solidFill>
                  </a:tcPr>
                </a:tc>
                <a:extLst>
                  <a:ext uri="{0D108BD9-81ED-4DB2-BD59-A6C34878D82A}">
                    <a16:rowId xmlns:a16="http://schemas.microsoft.com/office/drawing/2014/main" val="10001"/>
                  </a:ext>
                </a:extLst>
              </a:tr>
            </a:tbl>
          </a:graphicData>
        </a:graphic>
      </p:graphicFrame>
      <p:sp>
        <p:nvSpPr>
          <p:cNvPr id="13" name="Rectangle 18">
            <a:extLst>
              <a:ext uri="{FF2B5EF4-FFF2-40B4-BE49-F238E27FC236}">
                <a16:creationId xmlns:a16="http://schemas.microsoft.com/office/drawing/2014/main" id="{494E8987-9689-CFD3-FDE3-D03895267319}"/>
              </a:ext>
            </a:extLst>
          </p:cNvPr>
          <p:cNvSpPr>
            <a:spLocks noChangeArrowheads="1"/>
          </p:cNvSpPr>
          <p:nvPr/>
        </p:nvSpPr>
        <p:spPr bwMode="auto">
          <a:xfrm>
            <a:off x="7106086" y="1196753"/>
            <a:ext cx="4325117" cy="881178"/>
          </a:xfrm>
          <a:prstGeom prst="rect">
            <a:avLst/>
          </a:prstGeom>
          <a:solidFill>
            <a:srgbClr val="F9961E"/>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12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Sonrotoclax + obinutuzumab</a:t>
            </a:r>
          </a:p>
        </p:txBody>
      </p:sp>
      <p:sp>
        <p:nvSpPr>
          <p:cNvPr id="14" name="Rectangle 18">
            <a:extLst>
              <a:ext uri="{FF2B5EF4-FFF2-40B4-BE49-F238E27FC236}">
                <a16:creationId xmlns:a16="http://schemas.microsoft.com/office/drawing/2014/main" id="{23F46BAA-5557-99EB-DA85-B0883E95C960}"/>
              </a:ext>
            </a:extLst>
          </p:cNvPr>
          <p:cNvSpPr>
            <a:spLocks noChangeArrowheads="1"/>
          </p:cNvSpPr>
          <p:nvPr/>
        </p:nvSpPr>
        <p:spPr bwMode="auto">
          <a:xfrm>
            <a:off x="7124971" y="2388095"/>
            <a:ext cx="4325117" cy="838200"/>
          </a:xfrm>
          <a:prstGeom prst="rect">
            <a:avLst/>
          </a:prstGeom>
          <a:solidFill>
            <a:srgbClr val="99CD13"/>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Sonrotoclax + rituximab</a:t>
            </a:r>
          </a:p>
        </p:txBody>
      </p:sp>
      <p:sp>
        <p:nvSpPr>
          <p:cNvPr id="22" name="Oval 21">
            <a:extLst>
              <a:ext uri="{FF2B5EF4-FFF2-40B4-BE49-F238E27FC236}">
                <a16:creationId xmlns:a16="http://schemas.microsoft.com/office/drawing/2014/main" id="{3442D933-7D66-78ED-EFEE-D966F279C549}"/>
              </a:ext>
            </a:extLst>
          </p:cNvPr>
          <p:cNvSpPr>
            <a:spLocks noChangeArrowheads="1"/>
          </p:cNvSpPr>
          <p:nvPr/>
        </p:nvSpPr>
        <p:spPr bwMode="auto">
          <a:xfrm>
            <a:off x="5507224" y="2704505"/>
            <a:ext cx="1447800" cy="1385888"/>
          </a:xfrm>
          <a:prstGeom prst="ellipse">
            <a:avLst/>
          </a:prstGeom>
          <a:solidFill>
            <a:srgbClr val="FE701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63500" dir="2700000" algn="ctr" rotWithShape="0">
                    <a:schemeClr val="tx1">
                      <a:alpha val="39998"/>
                    </a:schemeClr>
                  </a:outerShdw>
                </a:effectLst>
              </a14:hiddenEffects>
            </a:ext>
          </a:extLst>
        </p:spPr>
        <p:txBody>
          <a:bodyPr wrap="none" anchor="ctr"/>
          <a:ls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a:lstStyle>
          <a:p>
            <a:pPr marL="0" marR="0" lvl="0" indent="0" algn="l" defTabSz="455613"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333399"/>
              </a:solidFill>
              <a:effectLst/>
              <a:uLnTx/>
              <a:uFillTx/>
              <a:latin typeface="Calibri" panose="020F0502020204030204" pitchFamily="34" charset="0"/>
              <a:ea typeface="Arial" charset="0"/>
              <a:cs typeface="Calibri" panose="020F0502020204030204" pitchFamily="34" charset="0"/>
            </a:endParaRPr>
          </a:p>
        </p:txBody>
      </p:sp>
      <p:sp>
        <p:nvSpPr>
          <p:cNvPr id="11" name="Title 1">
            <a:extLst>
              <a:ext uri="{FF2B5EF4-FFF2-40B4-BE49-F238E27FC236}">
                <a16:creationId xmlns:a16="http://schemas.microsoft.com/office/drawing/2014/main" id="{77C73DEA-7D77-7A06-23DC-28915C1D583B}"/>
              </a:ext>
            </a:extLst>
          </p:cNvPr>
          <p:cNvSpPr>
            <a:spLocks noGrp="1"/>
          </p:cNvSpPr>
          <p:nvPr>
            <p:ph type="title"/>
          </p:nvPr>
        </p:nvSpPr>
        <p:spPr>
          <a:xfrm>
            <a:off x="914400" y="316844"/>
            <a:ext cx="10363200" cy="702307"/>
          </a:xfrm>
        </p:spPr>
        <p:txBody>
          <a:bodyPr/>
          <a:lstStyle/>
          <a:p>
            <a:r>
              <a:rPr lang="en-US" dirty="0"/>
              <a:t>Phase III CELESTIAL-RRCLL Study Design</a:t>
            </a:r>
            <a:endParaRPr lang="en-US" dirty="0">
              <a:solidFill>
                <a:srgbClr val="0432FF"/>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2B5D979-8786-BED8-5330-E025C19FF2C8}"/>
              </a:ext>
            </a:extLst>
          </p:cNvPr>
          <p:cNvSpPr txBox="1"/>
          <p:nvPr/>
        </p:nvSpPr>
        <p:spPr>
          <a:xfrm>
            <a:off x="47328" y="6525344"/>
            <a:ext cx="7641899"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Al-Sawaf O et al. ASH 2025;Abstract 2137.</a:t>
            </a:r>
            <a:endParaRPr kumimoji="0" lang="en-US" sz="15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10" name="Rectangle 18">
            <a:extLst>
              <a:ext uri="{FF2B5EF4-FFF2-40B4-BE49-F238E27FC236}">
                <a16:creationId xmlns:a16="http://schemas.microsoft.com/office/drawing/2014/main" id="{37753829-A803-77E5-C2B7-D3CC37960B35}"/>
              </a:ext>
            </a:extLst>
          </p:cNvPr>
          <p:cNvSpPr>
            <a:spLocks noChangeArrowheads="1"/>
          </p:cNvSpPr>
          <p:nvPr/>
        </p:nvSpPr>
        <p:spPr bwMode="auto">
          <a:xfrm>
            <a:off x="7133238" y="3671209"/>
            <a:ext cx="4325117" cy="838200"/>
          </a:xfrm>
          <a:prstGeom prst="rect">
            <a:avLst/>
          </a:prstGeom>
          <a:solidFill>
            <a:srgbClr val="FFFF00"/>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Sonrotoclax + obinutuzumab with MRD-guided therapy</a:t>
            </a:r>
          </a:p>
        </p:txBody>
      </p:sp>
      <p:sp>
        <p:nvSpPr>
          <p:cNvPr id="16" name="Rectangle 18">
            <a:extLst>
              <a:ext uri="{FF2B5EF4-FFF2-40B4-BE49-F238E27FC236}">
                <a16:creationId xmlns:a16="http://schemas.microsoft.com/office/drawing/2014/main" id="{41DFC717-93B3-26A2-8A41-10890D4AD9BA}"/>
              </a:ext>
            </a:extLst>
          </p:cNvPr>
          <p:cNvSpPr>
            <a:spLocks noChangeArrowheads="1"/>
          </p:cNvSpPr>
          <p:nvPr/>
        </p:nvSpPr>
        <p:spPr bwMode="auto">
          <a:xfrm>
            <a:off x="7106085" y="4945584"/>
            <a:ext cx="4325117" cy="838200"/>
          </a:xfrm>
          <a:prstGeom prst="rect">
            <a:avLst/>
          </a:prstGeom>
          <a:solidFill>
            <a:srgbClr val="99CD13"/>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Venetoclax + rituximab</a:t>
            </a:r>
          </a:p>
        </p:txBody>
      </p:sp>
      <p:sp>
        <p:nvSpPr>
          <p:cNvPr id="18" name="TextBox 17">
            <a:extLst>
              <a:ext uri="{FF2B5EF4-FFF2-40B4-BE49-F238E27FC236}">
                <a16:creationId xmlns:a16="http://schemas.microsoft.com/office/drawing/2014/main" id="{10EB91F9-4AAC-99DE-0BA8-9C6A97632521}"/>
              </a:ext>
            </a:extLst>
          </p:cNvPr>
          <p:cNvSpPr txBox="1"/>
          <p:nvPr/>
        </p:nvSpPr>
        <p:spPr>
          <a:xfrm>
            <a:off x="3158230" y="2868358"/>
            <a:ext cx="6096000" cy="954107"/>
          </a:xfrm>
          <a:prstGeom prst="rect">
            <a:avLst/>
          </a:prstGeom>
          <a:noFill/>
        </p:spPr>
        <p:txBody>
          <a:bodyPr wrap="square">
            <a:spAutoFit/>
          </a:bodyPr>
          <a:lstStyle/>
          <a:p>
            <a:pPr marL="0" marR="0" lvl="0" indent="0" algn="ctr" defTabSz="455613"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pitchFamily="34" charset="0"/>
                <a:ea typeface="Arial" charset="0"/>
                <a:cs typeface="Calibri" panose="020F0502020204030204" pitchFamily="34" charset="0"/>
              </a:rPr>
              <a:t>R</a:t>
            </a:r>
          </a:p>
          <a:p>
            <a:pPr marL="0" marR="0" lvl="0" indent="0" algn="ctr" defTabSz="455613"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Arial" charset="0"/>
                <a:cs typeface="Calibri" panose="020F0502020204030204" pitchFamily="34" charset="0"/>
              </a:rPr>
              <a:t>2:2:1:2</a:t>
            </a:r>
          </a:p>
        </p:txBody>
      </p:sp>
      <p:cxnSp>
        <p:nvCxnSpPr>
          <p:cNvPr id="20" name="Straight Connector 19">
            <a:extLst>
              <a:ext uri="{FF2B5EF4-FFF2-40B4-BE49-F238E27FC236}">
                <a16:creationId xmlns:a16="http://schemas.microsoft.com/office/drawing/2014/main" id="{BF6AC47D-7D28-AE07-27F0-224C9E9BDECC}"/>
              </a:ext>
            </a:extLst>
          </p:cNvPr>
          <p:cNvCxnSpPr>
            <a:cxnSpLocks/>
            <a:stCxn id="22" idx="0"/>
          </p:cNvCxnSpPr>
          <p:nvPr/>
        </p:nvCxnSpPr>
        <p:spPr bwMode="auto">
          <a:xfrm flipV="1">
            <a:off x="6231124" y="1637342"/>
            <a:ext cx="0" cy="1067163"/>
          </a:xfrm>
          <a:prstGeom prst="line">
            <a:avLst/>
          </a:prstGeom>
          <a:solidFill>
            <a:srgbClr val="FFFF00"/>
          </a:solidFill>
          <a:ln w="9525" cap="flat" cmpd="sng" algn="ctr">
            <a:solidFill>
              <a:schemeClr val="tx1"/>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2D35092C-E164-A477-CE6E-41A58D599F49}"/>
              </a:ext>
            </a:extLst>
          </p:cNvPr>
          <p:cNvCxnSpPr>
            <a:cxnSpLocks/>
            <a:endCxn id="13" idx="1"/>
          </p:cNvCxnSpPr>
          <p:nvPr/>
        </p:nvCxnSpPr>
        <p:spPr bwMode="auto">
          <a:xfrm>
            <a:off x="6231124" y="1637342"/>
            <a:ext cx="874962" cy="0"/>
          </a:xfrm>
          <a:prstGeom prst="line">
            <a:avLst/>
          </a:prstGeom>
          <a:solidFill>
            <a:srgbClr val="FFFF00"/>
          </a:solidFill>
          <a:ln w="9525" cap="flat" cmpd="sng" algn="ctr">
            <a:solidFill>
              <a:schemeClr val="tx1"/>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0B53828D-2A74-E25B-3ADE-5E26121D82E8}"/>
              </a:ext>
            </a:extLst>
          </p:cNvPr>
          <p:cNvCxnSpPr>
            <a:cxnSpLocks/>
          </p:cNvCxnSpPr>
          <p:nvPr/>
        </p:nvCxnSpPr>
        <p:spPr bwMode="auto">
          <a:xfrm>
            <a:off x="6814265" y="3030301"/>
            <a:ext cx="291820" cy="0"/>
          </a:xfrm>
          <a:prstGeom prst="line">
            <a:avLst/>
          </a:prstGeom>
          <a:solidFill>
            <a:srgbClr val="FFFF00"/>
          </a:solidFill>
          <a:ln w="9525" cap="flat" cmpd="sng" algn="ctr">
            <a:solidFill>
              <a:schemeClr val="tx1"/>
            </a:solidFill>
            <a:prstDash val="solid"/>
            <a:round/>
            <a:headEnd type="none" w="med" len="med"/>
            <a:tailEnd type="none" w="med" len="med"/>
          </a:ln>
          <a:effectLst/>
        </p:spPr>
      </p:cxnSp>
      <p:cxnSp>
        <p:nvCxnSpPr>
          <p:cNvPr id="31" name="Straight Connector 30">
            <a:extLst>
              <a:ext uri="{FF2B5EF4-FFF2-40B4-BE49-F238E27FC236}">
                <a16:creationId xmlns:a16="http://schemas.microsoft.com/office/drawing/2014/main" id="{62F1B056-61EB-C12F-B23A-E1062D14D8CE}"/>
              </a:ext>
            </a:extLst>
          </p:cNvPr>
          <p:cNvCxnSpPr>
            <a:cxnSpLocks/>
          </p:cNvCxnSpPr>
          <p:nvPr/>
        </p:nvCxnSpPr>
        <p:spPr bwMode="auto">
          <a:xfrm>
            <a:off x="6814265" y="3855941"/>
            <a:ext cx="325204" cy="0"/>
          </a:xfrm>
          <a:prstGeom prst="line">
            <a:avLst/>
          </a:prstGeom>
          <a:solidFill>
            <a:srgbClr val="FFFF00"/>
          </a:solidFill>
          <a:ln w="9525" cap="flat" cmpd="sng" algn="ctr">
            <a:solidFill>
              <a:schemeClr val="tx1"/>
            </a:solidFill>
            <a:prstDash val="solid"/>
            <a:round/>
            <a:headEnd type="none" w="med" len="med"/>
            <a:tailEnd type="none" w="med" len="med"/>
          </a:ln>
          <a:effectLst/>
        </p:spPr>
      </p:cxnSp>
      <p:cxnSp>
        <p:nvCxnSpPr>
          <p:cNvPr id="32" name="Straight Connector 31">
            <a:extLst>
              <a:ext uri="{FF2B5EF4-FFF2-40B4-BE49-F238E27FC236}">
                <a16:creationId xmlns:a16="http://schemas.microsoft.com/office/drawing/2014/main" id="{0D9375FC-2794-43CE-09C6-313A2982CFD7}"/>
              </a:ext>
            </a:extLst>
          </p:cNvPr>
          <p:cNvCxnSpPr>
            <a:cxnSpLocks/>
          </p:cNvCxnSpPr>
          <p:nvPr/>
        </p:nvCxnSpPr>
        <p:spPr bwMode="auto">
          <a:xfrm flipV="1">
            <a:off x="6206230" y="4160950"/>
            <a:ext cx="0" cy="1067163"/>
          </a:xfrm>
          <a:prstGeom prst="line">
            <a:avLst/>
          </a:prstGeom>
          <a:solidFill>
            <a:srgbClr val="FFFF00"/>
          </a:solidFill>
          <a:ln w="9525" cap="flat" cmpd="sng" algn="ctr">
            <a:solidFill>
              <a:schemeClr val="tx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29C6F2C1-CA3A-FBFB-9311-33F549C5E092}"/>
              </a:ext>
            </a:extLst>
          </p:cNvPr>
          <p:cNvCxnSpPr/>
          <p:nvPr/>
        </p:nvCxnSpPr>
        <p:spPr bwMode="auto">
          <a:xfrm>
            <a:off x="6231124" y="5213740"/>
            <a:ext cx="874962" cy="0"/>
          </a:xfrm>
          <a:prstGeom prst="line">
            <a:avLst/>
          </a:prstGeom>
          <a:solidFill>
            <a:srgbClr val="FFFF00"/>
          </a:solidFill>
          <a:ln w="9525" cap="flat" cmpd="sng" algn="ctr">
            <a:solidFill>
              <a:schemeClr val="tx1"/>
            </a:solidFill>
            <a:prstDash val="solid"/>
            <a:round/>
            <a:headEnd type="none" w="med" len="med"/>
            <a:tailEnd type="none" w="med" len="med"/>
          </a:ln>
          <a:effectLst/>
        </p:spPr>
      </p:cxnSp>
      <p:sp>
        <p:nvSpPr>
          <p:cNvPr id="37" name="TextBox 36">
            <a:extLst>
              <a:ext uri="{FF2B5EF4-FFF2-40B4-BE49-F238E27FC236}">
                <a16:creationId xmlns:a16="http://schemas.microsoft.com/office/drawing/2014/main" id="{53A3112B-0BA4-2E45-0009-A8320161D1E8}"/>
              </a:ext>
            </a:extLst>
          </p:cNvPr>
          <p:cNvSpPr txBox="1"/>
          <p:nvPr/>
        </p:nvSpPr>
        <p:spPr>
          <a:xfrm>
            <a:off x="298015" y="1049787"/>
            <a:ext cx="6096000" cy="1615827"/>
          </a:xfrm>
          <a:prstGeom prst="rect">
            <a:avLst/>
          </a:prstGeom>
          <a:noFill/>
        </p:spPr>
        <p:txBody>
          <a:bodyPr wrap="square">
            <a:spAutoFit/>
          </a:bodyPr>
          <a:lstStyle/>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Randomization will be stratified by</a:t>
            </a:r>
          </a:p>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Del(17p)/TP53 mutation status</a:t>
            </a:r>
          </a:p>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Prior Bcl2i treatment</a:t>
            </a:r>
          </a:p>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Refractoriness to prior BTKi treatment</a:t>
            </a:r>
          </a:p>
        </p:txBody>
      </p:sp>
      <p:sp>
        <p:nvSpPr>
          <p:cNvPr id="2" name="TextBox 1">
            <a:extLst>
              <a:ext uri="{FF2B5EF4-FFF2-40B4-BE49-F238E27FC236}">
                <a16:creationId xmlns:a16="http://schemas.microsoft.com/office/drawing/2014/main" id="{7966737F-58D6-4356-5976-51B143EE653A}"/>
              </a:ext>
            </a:extLst>
          </p:cNvPr>
          <p:cNvSpPr txBox="1"/>
          <p:nvPr/>
        </p:nvSpPr>
        <p:spPr>
          <a:xfrm>
            <a:off x="99526" y="5955301"/>
            <a:ext cx="10613744" cy="553998"/>
          </a:xfrm>
          <a:prstGeom prst="rect">
            <a:avLst/>
          </a:prstGeom>
          <a:noFill/>
        </p:spPr>
        <p:txBody>
          <a:bodyPr wrap="square">
            <a:spAutoFit/>
          </a:bodyPr>
          <a:lstStyle/>
          <a:p>
            <a:pPr lvl="0">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Bcl2i = Bcl-2 inhibitor; BTKi = Bruton tyrosine kinase inhibitor; </a:t>
            </a:r>
            <a:r>
              <a:rPr lang="en-US" sz="1500" b="0" dirty="0">
                <a:solidFill>
                  <a:srgbClr val="000000"/>
                </a:solidFill>
                <a:latin typeface="Calibri" panose="020F0502020204030204" pitchFamily="34" charset="0"/>
                <a:cs typeface="Calibri" panose="020F0502020204030204" pitchFamily="34" charset="0"/>
              </a:rPr>
              <a:t>R/R = relapsed/refractory; BICR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blinded independent central review; SO = sonrotoclax with obinutuzumab; VR = venetoclax with rituximab; SR = sonrotoclax with rituximab</a:t>
            </a:r>
            <a:endParaRPr kumimoji="0" lang="en-US" sz="15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Tree>
    <p:custDataLst>
      <p:tags r:id="rId1"/>
    </p:custDataLst>
    <p:extLst>
      <p:ext uri="{BB962C8B-B14F-4D97-AF65-F5344CB8AC3E}">
        <p14:creationId xmlns:p14="http://schemas.microsoft.com/office/powerpoint/2010/main" val="28121496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35143-ED2B-77EB-55C8-BA446A316C7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FAFA79-0B28-C5F5-59AE-67FF1894ADBD}"/>
              </a:ext>
            </a:extLst>
          </p:cNvPr>
          <p:cNvSpPr txBox="1"/>
          <p:nvPr/>
        </p:nvSpPr>
        <p:spPr>
          <a:xfrm>
            <a:off x="252760" y="76807"/>
            <a:ext cx="11686478"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CLL17 Trial Design</a:t>
            </a:r>
          </a:p>
        </p:txBody>
      </p:sp>
      <p:sp>
        <p:nvSpPr>
          <p:cNvPr id="6" name="TextBox 5">
            <a:extLst>
              <a:ext uri="{FF2B5EF4-FFF2-40B4-BE49-F238E27FC236}">
                <a16:creationId xmlns:a16="http://schemas.microsoft.com/office/drawing/2014/main" id="{13F01785-FFD5-B3C4-32C9-6069A5C85BC6}"/>
              </a:ext>
            </a:extLst>
          </p:cNvPr>
          <p:cNvSpPr txBox="1"/>
          <p:nvPr/>
        </p:nvSpPr>
        <p:spPr>
          <a:xfrm>
            <a:off x="-1" y="6550223"/>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Al-</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Sawaf</a:t>
            </a:r>
            <a:r>
              <a:rPr kumimoji="0" lang="en-US" sz="1500" b="0" i="0" u="none" strike="noStrike" kern="1200" cap="none" spc="0" normalizeH="0" baseline="0" noProof="0" dirty="0">
                <a:ln>
                  <a:noFill/>
                </a:ln>
                <a:solidFill>
                  <a:srgbClr val="000000"/>
                </a:solidFill>
                <a:effectLst/>
                <a:uLnTx/>
                <a:uFillTx/>
                <a:latin typeface="Calibri"/>
                <a:ea typeface="+mn-ea"/>
                <a:cs typeface="+mn-cs"/>
              </a:rPr>
              <a:t> O et al. ASH 2025;Abstract 1. </a:t>
            </a:r>
          </a:p>
        </p:txBody>
      </p:sp>
      <p:pic>
        <p:nvPicPr>
          <p:cNvPr id="5" name="Picture 4" descr="A close-up of a chart&#10;&#10;AI-generated content may be incorrect.">
            <a:extLst>
              <a:ext uri="{FF2B5EF4-FFF2-40B4-BE49-F238E27FC236}">
                <a16:creationId xmlns:a16="http://schemas.microsoft.com/office/drawing/2014/main" id="{863F2FCF-2662-8955-9D02-0CCEDB1F6882}"/>
              </a:ext>
            </a:extLst>
          </p:cNvPr>
          <p:cNvPicPr>
            <a:picLocks noChangeAspect="1"/>
          </p:cNvPicPr>
          <p:nvPr/>
        </p:nvPicPr>
        <p:blipFill>
          <a:blip r:embed="rId4"/>
          <a:stretch>
            <a:fillRect/>
          </a:stretch>
        </p:blipFill>
        <p:spPr>
          <a:xfrm>
            <a:off x="827049" y="863813"/>
            <a:ext cx="10537901" cy="5301777"/>
          </a:xfrm>
          <a:prstGeom prst="rect">
            <a:avLst/>
          </a:prstGeom>
        </p:spPr>
      </p:pic>
    </p:spTree>
    <p:custDataLst>
      <p:tags r:id="rId1"/>
    </p:custDataLst>
    <p:extLst>
      <p:ext uri="{BB962C8B-B14F-4D97-AF65-F5344CB8AC3E}">
        <p14:creationId xmlns:p14="http://schemas.microsoft.com/office/powerpoint/2010/main" val="15074922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5B1E-E758-5674-DEDA-30486187390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0654EE5-4167-64DD-F9C9-06DFFA50698F}"/>
              </a:ext>
            </a:extLst>
          </p:cNvPr>
          <p:cNvSpPr txBox="1"/>
          <p:nvPr/>
        </p:nvSpPr>
        <p:spPr>
          <a:xfrm>
            <a:off x="252760" y="97589"/>
            <a:ext cx="11686478"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CLL17 Primary Endpoint: Progression-Free Survival at 3 Years</a:t>
            </a:r>
          </a:p>
        </p:txBody>
      </p:sp>
      <p:sp>
        <p:nvSpPr>
          <p:cNvPr id="6" name="TextBox 5">
            <a:extLst>
              <a:ext uri="{FF2B5EF4-FFF2-40B4-BE49-F238E27FC236}">
                <a16:creationId xmlns:a16="http://schemas.microsoft.com/office/drawing/2014/main" id="{BA0204CA-453E-E17F-DA40-E68CE57318A2}"/>
              </a:ext>
            </a:extLst>
          </p:cNvPr>
          <p:cNvSpPr txBox="1"/>
          <p:nvPr/>
        </p:nvSpPr>
        <p:spPr>
          <a:xfrm>
            <a:off x="-1" y="6538648"/>
            <a:ext cx="11128917"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Al-Sawaf O et al. ASH 2025;Abstract 1; Al-Sawaf O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N Engl J Med </a:t>
            </a:r>
            <a:r>
              <a:rPr kumimoji="0" lang="en-US" sz="1500" b="0" i="0" u="none" strike="noStrike" kern="1200" cap="none" spc="0" normalizeH="0" baseline="0" noProof="0" dirty="0">
                <a:ln>
                  <a:noFill/>
                </a:ln>
                <a:solidFill>
                  <a:srgbClr val="000000"/>
                </a:solidFill>
                <a:effectLst/>
                <a:uLnTx/>
                <a:uFillTx/>
                <a:latin typeface="Calibri"/>
                <a:ea typeface="+mn-ea"/>
                <a:cs typeface="+mn-cs"/>
              </a:rPr>
              <a:t>2026;394(11):1084-96.</a:t>
            </a:r>
          </a:p>
        </p:txBody>
      </p:sp>
      <p:pic>
        <p:nvPicPr>
          <p:cNvPr id="3" name="Picture 2" descr="A graph of a disease&#10;&#10;AI-generated content may be incorrect.">
            <a:extLst>
              <a:ext uri="{FF2B5EF4-FFF2-40B4-BE49-F238E27FC236}">
                <a16:creationId xmlns:a16="http://schemas.microsoft.com/office/drawing/2014/main" id="{351D140D-16DD-0B3F-8840-6C604FCA08C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52760" y="1099532"/>
            <a:ext cx="8205193" cy="4940299"/>
          </a:xfrm>
          <a:prstGeom prst="rect">
            <a:avLst/>
          </a:prstGeom>
        </p:spPr>
      </p:pic>
      <p:pic>
        <p:nvPicPr>
          <p:cNvPr id="8" name="Picture 7" descr="A screenshot of a graph&#10;&#10;AI-generated content may be incorrect.">
            <a:extLst>
              <a:ext uri="{FF2B5EF4-FFF2-40B4-BE49-F238E27FC236}">
                <a16:creationId xmlns:a16="http://schemas.microsoft.com/office/drawing/2014/main" id="{547ED266-AE68-A107-E967-0992C7BCD3A0}"/>
              </a:ext>
            </a:extLst>
          </p:cNvPr>
          <p:cNvPicPr>
            <a:picLocks noChangeAspect="1"/>
          </p:cNvPicPr>
          <p:nvPr/>
        </p:nvPicPr>
        <p:blipFill>
          <a:blip r:embed="rId6"/>
          <a:stretch>
            <a:fillRect/>
          </a:stretch>
        </p:blipFill>
        <p:spPr>
          <a:xfrm>
            <a:off x="8622185" y="1576057"/>
            <a:ext cx="3160936" cy="3966465"/>
          </a:xfrm>
          <a:prstGeom prst="rect">
            <a:avLst/>
          </a:prstGeom>
        </p:spPr>
      </p:pic>
    </p:spTree>
    <p:custDataLst>
      <p:tags r:id="rId1"/>
    </p:custDataLst>
    <p:extLst>
      <p:ext uri="{BB962C8B-B14F-4D97-AF65-F5344CB8AC3E}">
        <p14:creationId xmlns:p14="http://schemas.microsoft.com/office/powerpoint/2010/main" val="9448889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68B49-7B51-8B14-CAC5-EE906EB27D1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26EB32C-C675-4827-FEA6-ED6B091EDF52}"/>
              </a:ext>
            </a:extLst>
          </p:cNvPr>
          <p:cNvSpPr txBox="1"/>
          <p:nvPr/>
        </p:nvSpPr>
        <p:spPr>
          <a:xfrm>
            <a:off x="0" y="6531935"/>
            <a:ext cx="10642294"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Woyach J et al. ASH 2025;Abstract 683; Woyach JA et al. </a:t>
            </a:r>
            <a:r>
              <a:rPr kumimoji="0" lang="en-US" sz="1500" b="0" i="1"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J Clin Oncol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2026;44(6):476-85.</a:t>
            </a:r>
          </a:p>
        </p:txBody>
      </p:sp>
      <p:pic>
        <p:nvPicPr>
          <p:cNvPr id="7" name="Picture 6">
            <a:extLst>
              <a:ext uri="{FF2B5EF4-FFF2-40B4-BE49-F238E27FC236}">
                <a16:creationId xmlns:a16="http://schemas.microsoft.com/office/drawing/2014/main" id="{D65166E3-25B1-53F7-3EC8-0EB927E31C5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537652" y="1067068"/>
            <a:ext cx="11116696" cy="4723863"/>
          </a:xfrm>
          <a:prstGeom prst="rect">
            <a:avLst/>
          </a:prstGeom>
        </p:spPr>
      </p:pic>
      <p:sp>
        <p:nvSpPr>
          <p:cNvPr id="8" name="Title 1">
            <a:extLst>
              <a:ext uri="{FF2B5EF4-FFF2-40B4-BE49-F238E27FC236}">
                <a16:creationId xmlns:a16="http://schemas.microsoft.com/office/drawing/2014/main" id="{C5BD77F2-7ADB-FE8A-0569-620F6F33A895}"/>
              </a:ext>
            </a:extLst>
          </p:cNvPr>
          <p:cNvSpPr txBox="1">
            <a:spLocks/>
          </p:cNvSpPr>
          <p:nvPr/>
        </p:nvSpPr>
        <p:spPr>
          <a:xfrm>
            <a:off x="838200" y="281998"/>
            <a:ext cx="10515600" cy="5585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3333FF"/>
                </a:solidFill>
                <a:effectLst/>
                <a:uLnTx/>
                <a:uFillTx/>
                <a:latin typeface="Calibri" panose="020F0502020204030204" pitchFamily="34" charset="0"/>
                <a:ea typeface="+mj-ea"/>
                <a:cs typeface="Calibri" panose="020F0502020204030204" pitchFamily="34" charset="0"/>
              </a:rPr>
              <a:t>BRUIN CLL-314 Study Design</a:t>
            </a:r>
          </a:p>
        </p:txBody>
      </p:sp>
      <p:sp>
        <p:nvSpPr>
          <p:cNvPr id="2" name="TextBox 1">
            <a:extLst>
              <a:ext uri="{FF2B5EF4-FFF2-40B4-BE49-F238E27FC236}">
                <a16:creationId xmlns:a16="http://schemas.microsoft.com/office/drawing/2014/main" id="{5856494A-275B-EA62-AB41-342BD3F919C0}"/>
              </a:ext>
            </a:extLst>
          </p:cNvPr>
          <p:cNvSpPr txBox="1"/>
          <p:nvPr/>
        </p:nvSpPr>
        <p:spPr>
          <a:xfrm>
            <a:off x="473725" y="5867178"/>
            <a:ext cx="869141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TN = treatment naïve; R/R = relapsed/refractory; ORR = overall response rate; ITT = intention-to-treat</a:t>
            </a:r>
          </a:p>
        </p:txBody>
      </p:sp>
    </p:spTree>
    <p:extLst>
      <p:ext uri="{BB962C8B-B14F-4D97-AF65-F5344CB8AC3E}">
        <p14:creationId xmlns:p14="http://schemas.microsoft.com/office/powerpoint/2010/main" val="28638508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CCE51-09EF-66F4-3EFE-D52C7F508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6B31C-BE44-1648-9985-FBF08AFD18A7}"/>
              </a:ext>
            </a:extLst>
          </p:cNvPr>
          <p:cNvSpPr>
            <a:spLocks noGrp="1"/>
          </p:cNvSpPr>
          <p:nvPr>
            <p:ph type="title"/>
          </p:nvPr>
        </p:nvSpPr>
        <p:spPr>
          <a:xfrm>
            <a:off x="838200" y="189634"/>
            <a:ext cx="10515600" cy="558511"/>
          </a:xfrm>
        </p:spPr>
        <p:txBody>
          <a:bodyPr/>
          <a:lstStyle/>
          <a:p>
            <a:pPr algn="ctr"/>
            <a:r>
              <a:rPr lang="en-US" dirty="0"/>
              <a:t>BRUIN CLL-314: Response Data</a:t>
            </a:r>
          </a:p>
        </p:txBody>
      </p:sp>
      <p:pic>
        <p:nvPicPr>
          <p:cNvPr id="3" name="Picture 2">
            <a:extLst>
              <a:ext uri="{FF2B5EF4-FFF2-40B4-BE49-F238E27FC236}">
                <a16:creationId xmlns:a16="http://schemas.microsoft.com/office/drawing/2014/main" id="{4D008D6E-1887-C1B6-7575-B3E6871073B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576893" y="806116"/>
            <a:ext cx="11038214" cy="5245767"/>
          </a:xfrm>
          <a:prstGeom prst="rect">
            <a:avLst/>
          </a:prstGeom>
        </p:spPr>
      </p:pic>
      <p:sp>
        <p:nvSpPr>
          <p:cNvPr id="4" name="TextBox 3">
            <a:extLst>
              <a:ext uri="{FF2B5EF4-FFF2-40B4-BE49-F238E27FC236}">
                <a16:creationId xmlns:a16="http://schemas.microsoft.com/office/drawing/2014/main" id="{5084E380-45B0-1662-20AD-54B8948CA6F0}"/>
              </a:ext>
            </a:extLst>
          </p:cNvPr>
          <p:cNvSpPr txBox="1"/>
          <p:nvPr/>
        </p:nvSpPr>
        <p:spPr>
          <a:xfrm>
            <a:off x="561861" y="6131582"/>
            <a:ext cx="8691418"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ORR = overall response rate; NI = noninferiority; PR-L = partial remission with lymphocytosis</a:t>
            </a:r>
          </a:p>
        </p:txBody>
      </p:sp>
      <p:sp>
        <p:nvSpPr>
          <p:cNvPr id="6" name="TextBox 5">
            <a:extLst>
              <a:ext uri="{FF2B5EF4-FFF2-40B4-BE49-F238E27FC236}">
                <a16:creationId xmlns:a16="http://schemas.microsoft.com/office/drawing/2014/main" id="{E2A777DB-2030-0395-3E94-BC3495CD3E81}"/>
              </a:ext>
            </a:extLst>
          </p:cNvPr>
          <p:cNvSpPr txBox="1"/>
          <p:nvPr/>
        </p:nvSpPr>
        <p:spPr>
          <a:xfrm>
            <a:off x="0" y="6550223"/>
            <a:ext cx="10642294" cy="323165"/>
          </a:xfrm>
          <a:prstGeom prst="rect">
            <a:avLst/>
          </a:prstGeom>
          <a:noFill/>
        </p:spPr>
        <p:txBody>
          <a:bodyPr wrap="square" rtlCol="0">
            <a:spAutoFit/>
          </a:bodyPr>
          <a:lstStyle/>
          <a:p>
            <a:pPr defTabSz="455613" fontAlgn="base">
              <a:spcBef>
                <a:spcPct val="0"/>
              </a:spcBef>
              <a:spcAft>
                <a:spcPct val="0"/>
              </a:spcAf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Woyach J et al. ASH 2025;Abstract 683; Woyach JA et al. </a:t>
            </a:r>
            <a:r>
              <a:rPr lang="en-US" sz="1500" b="0" i="1" dirty="0">
                <a:solidFill>
                  <a:prstClr val="black"/>
                </a:solidFill>
                <a:latin typeface="Calibri" panose="020F0502020204030204" pitchFamily="34" charset="0"/>
                <a:ea typeface="MS PGothic" charset="0"/>
                <a:cs typeface="Calibri" panose="020F0502020204030204" pitchFamily="34" charset="0"/>
              </a:rPr>
              <a:t>J Clin Oncol </a:t>
            </a:r>
            <a:r>
              <a:rPr lang="en-US" sz="1500" b="0" dirty="0">
                <a:solidFill>
                  <a:prstClr val="black"/>
                </a:solidFill>
                <a:latin typeface="Calibri" panose="020F0502020204030204" pitchFamily="34" charset="0"/>
                <a:ea typeface="MS PGothic" charset="0"/>
                <a:cs typeface="Calibri" panose="020F0502020204030204" pitchFamily="34" charset="0"/>
              </a:rPr>
              <a:t>2026;44(6):476-85.</a:t>
            </a:r>
          </a:p>
        </p:txBody>
      </p:sp>
    </p:spTree>
    <p:extLst>
      <p:ext uri="{BB962C8B-B14F-4D97-AF65-F5344CB8AC3E}">
        <p14:creationId xmlns:p14="http://schemas.microsoft.com/office/powerpoint/2010/main" val="8814160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211F3-A767-D293-E51E-ABC38A25E7C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9D867FF-12E4-CB2F-C909-2E435B6406A2}"/>
              </a:ext>
            </a:extLst>
          </p:cNvPr>
          <p:cNvSpPr txBox="1"/>
          <p:nvPr/>
        </p:nvSpPr>
        <p:spPr>
          <a:xfrm>
            <a:off x="0" y="229621"/>
            <a:ext cx="12192000" cy="764704"/>
          </a:xfrm>
          <a:prstGeom prst="rect">
            <a:avLst/>
          </a:prstGeom>
          <a:noFill/>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432FF"/>
                </a:solidFill>
                <a:effectLst/>
                <a:uLnTx/>
                <a:uFillTx/>
                <a:latin typeface="Calibri" panose="020F0502020204030204" pitchFamily="34" charset="0"/>
                <a:ea typeface="+mn-ea"/>
                <a:cs typeface="Calibri" panose="020F0502020204030204" pitchFamily="34" charset="0"/>
              </a:rPr>
              <a:t>Phase III BRUIN CLL-314: PFS by IRC (ITT Population)</a:t>
            </a:r>
          </a:p>
        </p:txBody>
      </p:sp>
      <p:pic>
        <p:nvPicPr>
          <p:cNvPr id="7" name="Picture 6" descr="A graph of a patient's survival&#10;&#10;AI-generated content may be incorrect.">
            <a:extLst>
              <a:ext uri="{FF2B5EF4-FFF2-40B4-BE49-F238E27FC236}">
                <a16:creationId xmlns:a16="http://schemas.microsoft.com/office/drawing/2014/main" id="{427E6933-91F4-8747-1D6F-91714BEC7C9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06315" y="1107831"/>
            <a:ext cx="10779369" cy="5100081"/>
          </a:xfrm>
          <a:prstGeom prst="rect">
            <a:avLst/>
          </a:prstGeom>
        </p:spPr>
      </p:pic>
      <p:sp>
        <p:nvSpPr>
          <p:cNvPr id="8" name="TextBox 7">
            <a:extLst>
              <a:ext uri="{FF2B5EF4-FFF2-40B4-BE49-F238E27FC236}">
                <a16:creationId xmlns:a16="http://schemas.microsoft.com/office/drawing/2014/main" id="{87FB9BFF-DD9A-4C18-DE7C-C4158F6BC18E}"/>
              </a:ext>
            </a:extLst>
          </p:cNvPr>
          <p:cNvSpPr txBox="1"/>
          <p:nvPr/>
        </p:nvSpPr>
        <p:spPr>
          <a:xfrm>
            <a:off x="0" y="6273225"/>
            <a:ext cx="5461556"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Woyach</a:t>
            </a:r>
            <a:r>
              <a:rPr kumimoji="0" lang="en-US" sz="1500" b="0" i="0" u="none" strike="noStrike" kern="1200" cap="none" spc="0" normalizeH="0" baseline="0" noProof="0" dirty="0">
                <a:ln>
                  <a:noFill/>
                </a:ln>
                <a:solidFill>
                  <a:srgbClr val="000000"/>
                </a:solidFill>
                <a:effectLst/>
                <a:uLnTx/>
                <a:uFillTx/>
                <a:latin typeface="Calibri"/>
                <a:ea typeface="+mn-ea"/>
                <a:cs typeface="+mn-cs"/>
              </a:rPr>
              <a:t> JA et al. ASH 2025;Abstract 683.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Woyach</a:t>
            </a:r>
            <a:r>
              <a:rPr kumimoji="0" lang="en-US" sz="1500" b="0" i="0" u="none" strike="noStrike" kern="1200" cap="none" spc="0" normalizeH="0" baseline="0" noProof="0" dirty="0">
                <a:ln>
                  <a:noFill/>
                </a:ln>
                <a:solidFill>
                  <a:srgbClr val="000000"/>
                </a:solidFill>
                <a:effectLst/>
                <a:uLnTx/>
                <a:uFillTx/>
                <a:latin typeface="Calibri"/>
                <a:ea typeface="+mn-ea"/>
                <a:cs typeface="+mn-cs"/>
              </a:rPr>
              <a:t> JA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n-ea"/>
                <a:cs typeface="+mn-cs"/>
              </a:rPr>
              <a:t>2026;44(6):476-85.</a:t>
            </a:r>
          </a:p>
        </p:txBody>
      </p:sp>
    </p:spTree>
    <p:custDataLst>
      <p:tags r:id="rId1"/>
    </p:custDataLst>
    <p:extLst>
      <p:ext uri="{BB962C8B-B14F-4D97-AF65-F5344CB8AC3E}">
        <p14:creationId xmlns:p14="http://schemas.microsoft.com/office/powerpoint/2010/main" val="40435527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EE75A-C540-EE89-E608-A36AD2AAD1B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C1C9370-273B-DF6D-81B3-B3AC4271B781}"/>
              </a:ext>
            </a:extLst>
          </p:cNvPr>
          <p:cNvSpPr txBox="1"/>
          <p:nvPr/>
        </p:nvSpPr>
        <p:spPr>
          <a:xfrm>
            <a:off x="0" y="6550223"/>
            <a:ext cx="9088582"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Jurczak W et al. ASH 2025;Abstract LBA3; </a:t>
            </a:r>
            <a:r>
              <a:rPr kumimoji="0" lang="en-US" sz="1500" b="0" i="1"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J Clin Oncol</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 2026;44(6):466-75.</a:t>
            </a:r>
          </a:p>
        </p:txBody>
      </p:sp>
      <p:sp>
        <p:nvSpPr>
          <p:cNvPr id="8" name="Title 1">
            <a:extLst>
              <a:ext uri="{FF2B5EF4-FFF2-40B4-BE49-F238E27FC236}">
                <a16:creationId xmlns:a16="http://schemas.microsoft.com/office/drawing/2014/main" id="{0FF7851D-C687-7456-7BFD-CB9F1AC5A48B}"/>
              </a:ext>
            </a:extLst>
          </p:cNvPr>
          <p:cNvSpPr txBox="1">
            <a:spLocks/>
          </p:cNvSpPr>
          <p:nvPr/>
        </p:nvSpPr>
        <p:spPr>
          <a:xfrm>
            <a:off x="838200" y="281998"/>
            <a:ext cx="10515600" cy="5585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3333FF"/>
                </a:solidFill>
                <a:effectLst/>
                <a:uLnTx/>
                <a:uFillTx/>
                <a:latin typeface="Calibri" panose="020F0502020204030204" pitchFamily="34" charset="0"/>
                <a:ea typeface="+mj-ea"/>
                <a:cs typeface="Calibri" panose="020F0502020204030204" pitchFamily="34" charset="0"/>
              </a:rPr>
              <a:t>BRUIN CLL-313 Study Design</a:t>
            </a:r>
          </a:p>
        </p:txBody>
      </p:sp>
      <p:pic>
        <p:nvPicPr>
          <p:cNvPr id="2" name="Picture 1">
            <a:extLst>
              <a:ext uri="{FF2B5EF4-FFF2-40B4-BE49-F238E27FC236}">
                <a16:creationId xmlns:a16="http://schemas.microsoft.com/office/drawing/2014/main" id="{9A7117A3-7BAF-EECF-F561-6081ED659754}"/>
              </a:ext>
            </a:extLst>
          </p:cNvPr>
          <p:cNvPicPr>
            <a:picLocks noChangeAspect="1"/>
          </p:cNvPicPr>
          <p:nvPr/>
        </p:nvPicPr>
        <p:blipFill>
          <a:blip r:embed="rId3"/>
          <a:stretch>
            <a:fillRect/>
          </a:stretch>
        </p:blipFill>
        <p:spPr>
          <a:xfrm>
            <a:off x="389680" y="917821"/>
            <a:ext cx="11412640" cy="5159705"/>
          </a:xfrm>
          <a:prstGeom prst="rect">
            <a:avLst/>
          </a:prstGeom>
        </p:spPr>
      </p:pic>
      <p:sp>
        <p:nvSpPr>
          <p:cNvPr id="3" name="TextBox 2">
            <a:extLst>
              <a:ext uri="{FF2B5EF4-FFF2-40B4-BE49-F238E27FC236}">
                <a16:creationId xmlns:a16="http://schemas.microsoft.com/office/drawing/2014/main" id="{8EC0168D-CBAA-177B-C3C4-0B0F9FF53BA4}"/>
              </a:ext>
            </a:extLst>
          </p:cNvPr>
          <p:cNvSpPr txBox="1"/>
          <p:nvPr/>
        </p:nvSpPr>
        <p:spPr>
          <a:xfrm>
            <a:off x="332510" y="6134587"/>
            <a:ext cx="9088582"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ORR = overall response rate</a:t>
            </a:r>
          </a:p>
        </p:txBody>
      </p:sp>
    </p:spTree>
    <p:extLst>
      <p:ext uri="{BB962C8B-B14F-4D97-AF65-F5344CB8AC3E}">
        <p14:creationId xmlns:p14="http://schemas.microsoft.com/office/powerpoint/2010/main" val="2419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054B0-9A6C-8011-BD46-ED40151579EB}"/>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30A56A1-6350-B484-B0B9-7418F13A155C}"/>
              </a:ext>
            </a:extLst>
          </p:cNvPr>
          <p:cNvSpPr txBox="1">
            <a:spLocks/>
          </p:cNvSpPr>
          <p:nvPr/>
        </p:nvSpPr>
        <p:spPr>
          <a:xfrm>
            <a:off x="838200" y="281998"/>
            <a:ext cx="10515600" cy="5585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3333FF"/>
                </a:solidFill>
                <a:effectLst/>
                <a:uLnTx/>
                <a:uFillTx/>
                <a:latin typeface="Calibri" panose="020F0502020204030204" pitchFamily="34" charset="0"/>
                <a:ea typeface="+mj-ea"/>
                <a:cs typeface="Calibri" panose="020F0502020204030204" pitchFamily="34" charset="0"/>
              </a:rPr>
              <a:t>BRUIN CLL-313: PFS Outcomes</a:t>
            </a:r>
          </a:p>
        </p:txBody>
      </p:sp>
      <p:pic>
        <p:nvPicPr>
          <p:cNvPr id="3" name="Picture 2">
            <a:extLst>
              <a:ext uri="{FF2B5EF4-FFF2-40B4-BE49-F238E27FC236}">
                <a16:creationId xmlns:a16="http://schemas.microsoft.com/office/drawing/2014/main" id="{FB456E34-183C-9308-BE28-949E0FE143A1}"/>
              </a:ext>
            </a:extLst>
          </p:cNvPr>
          <p:cNvPicPr>
            <a:picLocks noChangeAspect="1"/>
          </p:cNvPicPr>
          <p:nvPr/>
        </p:nvPicPr>
        <p:blipFill>
          <a:blip r:embed="rId3"/>
          <a:stretch>
            <a:fillRect/>
          </a:stretch>
        </p:blipFill>
        <p:spPr>
          <a:xfrm>
            <a:off x="240722" y="905044"/>
            <a:ext cx="11710555" cy="5047911"/>
          </a:xfrm>
          <a:prstGeom prst="rect">
            <a:avLst/>
          </a:prstGeom>
        </p:spPr>
      </p:pic>
      <p:sp>
        <p:nvSpPr>
          <p:cNvPr id="2" name="TextBox 1">
            <a:extLst>
              <a:ext uri="{FF2B5EF4-FFF2-40B4-BE49-F238E27FC236}">
                <a16:creationId xmlns:a16="http://schemas.microsoft.com/office/drawing/2014/main" id="{9618A46E-B799-B882-21C1-5DBD0AEF6176}"/>
              </a:ext>
            </a:extLst>
          </p:cNvPr>
          <p:cNvSpPr txBox="1"/>
          <p:nvPr/>
        </p:nvSpPr>
        <p:spPr>
          <a:xfrm>
            <a:off x="0" y="6550223"/>
            <a:ext cx="9088582" cy="323165"/>
          </a:xfrm>
          <a:prstGeom prst="rect">
            <a:avLst/>
          </a:prstGeom>
          <a:noFill/>
        </p:spPr>
        <p:txBody>
          <a:bodyPr wrap="square" rtlCol="0">
            <a:spAutoFit/>
          </a:bodyPr>
          <a:lstStyle/>
          <a:p>
            <a:pPr defTabSz="455613" fontAlgn="base">
              <a:spcBef>
                <a:spcPct val="0"/>
              </a:spcBef>
              <a:spcAft>
                <a:spcPct val="0"/>
              </a:spcAf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Jurczak W et al. ASH 2025;Abstract LBA3; </a:t>
            </a:r>
            <a:r>
              <a:rPr kumimoji="0" lang="en-US" sz="1500" b="0" i="1"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J Clin Oncol</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 2026;44(6):466-75.</a:t>
            </a:r>
          </a:p>
        </p:txBody>
      </p:sp>
    </p:spTree>
    <p:extLst>
      <p:ext uri="{BB962C8B-B14F-4D97-AF65-F5344CB8AC3E}">
        <p14:creationId xmlns:p14="http://schemas.microsoft.com/office/powerpoint/2010/main" val="2786355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D7DFAA-A5E4-9D44-F1CF-7901F0C8AC75}"/>
              </a:ext>
            </a:extLst>
          </p:cNvPr>
          <p:cNvSpPr>
            <a:spLocks noGrp="1"/>
          </p:cNvSpPr>
          <p:nvPr>
            <p:ph type="title"/>
          </p:nvPr>
        </p:nvSpPr>
        <p:spPr>
          <a:xfrm>
            <a:off x="912286" y="115055"/>
            <a:ext cx="10358967" cy="1143000"/>
          </a:xfrm>
        </p:spPr>
        <p:txBody>
          <a:bodyPr>
            <a:normAutofit/>
          </a:bodyPr>
          <a:lstStyle/>
          <a:p>
            <a:r>
              <a:rPr lang="en-US" sz="3600" b="1" dirty="0"/>
              <a:t>My Algorithm for </a:t>
            </a:r>
            <a:r>
              <a:rPr lang="en-US" sz="3600" dirty="0"/>
              <a:t>Front-Line </a:t>
            </a:r>
            <a:r>
              <a:rPr lang="en-US" sz="3600" b="1" dirty="0"/>
              <a:t>Therapy</a:t>
            </a:r>
          </a:p>
        </p:txBody>
      </p:sp>
      <p:grpSp>
        <p:nvGrpSpPr>
          <p:cNvPr id="43" name="Group 42">
            <a:extLst>
              <a:ext uri="{FF2B5EF4-FFF2-40B4-BE49-F238E27FC236}">
                <a16:creationId xmlns:a16="http://schemas.microsoft.com/office/drawing/2014/main" id="{D66B228E-715E-67E1-6840-32F5FA79CE85}"/>
              </a:ext>
            </a:extLst>
          </p:cNvPr>
          <p:cNvGrpSpPr/>
          <p:nvPr/>
        </p:nvGrpSpPr>
        <p:grpSpPr>
          <a:xfrm>
            <a:off x="380728" y="1509451"/>
            <a:ext cx="11422081" cy="4582034"/>
            <a:chOff x="523598" y="1509451"/>
            <a:chExt cx="11422081" cy="4582034"/>
          </a:xfrm>
        </p:grpSpPr>
        <p:cxnSp>
          <p:nvCxnSpPr>
            <p:cNvPr id="44" name="Straight Arrow Connector 43">
              <a:extLst>
                <a:ext uri="{FF2B5EF4-FFF2-40B4-BE49-F238E27FC236}">
                  <a16:creationId xmlns:a16="http://schemas.microsoft.com/office/drawing/2014/main" id="{B98F7764-160C-9C39-8177-35F3DEBC7E11}"/>
                </a:ext>
              </a:extLst>
            </p:cNvPr>
            <p:cNvCxnSpPr/>
            <p:nvPr/>
          </p:nvCxnSpPr>
          <p:spPr>
            <a:xfrm>
              <a:off x="1576509" y="3411517"/>
              <a:ext cx="610516" cy="0"/>
            </a:xfrm>
            <a:prstGeom prst="straightConnector1">
              <a:avLst/>
            </a:prstGeom>
            <a:noFill/>
            <a:ln w="28575" cap="flat" cmpd="sng" algn="ctr">
              <a:solidFill>
                <a:sysClr val="windowText" lastClr="000000"/>
              </a:solidFill>
              <a:prstDash val="solid"/>
              <a:tailEnd type="triangle"/>
            </a:ln>
            <a:effectLst/>
          </p:spPr>
        </p:cxnSp>
        <p:cxnSp>
          <p:nvCxnSpPr>
            <p:cNvPr id="45" name="Straight Arrow Connector 44">
              <a:extLst>
                <a:ext uri="{FF2B5EF4-FFF2-40B4-BE49-F238E27FC236}">
                  <a16:creationId xmlns:a16="http://schemas.microsoft.com/office/drawing/2014/main" id="{9C46BDA0-1306-4D6C-5C5C-49F2C70DE976}"/>
                </a:ext>
              </a:extLst>
            </p:cNvPr>
            <p:cNvCxnSpPr/>
            <p:nvPr/>
          </p:nvCxnSpPr>
          <p:spPr>
            <a:xfrm flipV="1">
              <a:off x="2988764" y="1722148"/>
              <a:ext cx="710677" cy="1478249"/>
            </a:xfrm>
            <a:prstGeom prst="straightConnector1">
              <a:avLst/>
            </a:prstGeom>
            <a:noFill/>
            <a:ln w="28575" cap="flat" cmpd="sng" algn="ctr">
              <a:solidFill>
                <a:sysClr val="windowText" lastClr="000000"/>
              </a:solidFill>
              <a:prstDash val="solid"/>
              <a:tailEnd type="triangle"/>
            </a:ln>
            <a:effectLst/>
          </p:spPr>
        </p:cxnSp>
        <p:cxnSp>
          <p:nvCxnSpPr>
            <p:cNvPr id="46" name="Straight Arrow Connector 45">
              <a:extLst>
                <a:ext uri="{FF2B5EF4-FFF2-40B4-BE49-F238E27FC236}">
                  <a16:creationId xmlns:a16="http://schemas.microsoft.com/office/drawing/2014/main" id="{67CD6BD6-97DB-D70D-199D-7C8DDB95A583}"/>
                </a:ext>
              </a:extLst>
            </p:cNvPr>
            <p:cNvCxnSpPr>
              <a:cxnSpLocks/>
              <a:endCxn id="57" idx="1"/>
            </p:cNvCxnSpPr>
            <p:nvPr/>
          </p:nvCxnSpPr>
          <p:spPr>
            <a:xfrm>
              <a:off x="2963390" y="3618729"/>
              <a:ext cx="744091" cy="794818"/>
            </a:xfrm>
            <a:prstGeom prst="straightConnector1">
              <a:avLst/>
            </a:prstGeom>
            <a:noFill/>
            <a:ln w="28575" cap="flat" cmpd="sng" algn="ctr">
              <a:solidFill>
                <a:sysClr val="windowText" lastClr="000000"/>
              </a:solidFill>
              <a:prstDash val="solid"/>
              <a:tailEnd type="triangle"/>
            </a:ln>
            <a:effectLst/>
          </p:spPr>
        </p:cxnSp>
        <p:cxnSp>
          <p:nvCxnSpPr>
            <p:cNvPr id="47" name="Straight Connector 46">
              <a:extLst>
                <a:ext uri="{FF2B5EF4-FFF2-40B4-BE49-F238E27FC236}">
                  <a16:creationId xmlns:a16="http://schemas.microsoft.com/office/drawing/2014/main" id="{7F71B677-BA90-6C6F-CA21-5879E3B564CA}"/>
                </a:ext>
              </a:extLst>
            </p:cNvPr>
            <p:cNvCxnSpPr/>
            <p:nvPr/>
          </p:nvCxnSpPr>
          <p:spPr>
            <a:xfrm>
              <a:off x="5319448" y="4436628"/>
              <a:ext cx="620992" cy="0"/>
            </a:xfrm>
            <a:prstGeom prst="line">
              <a:avLst/>
            </a:prstGeom>
            <a:noFill/>
            <a:ln w="28575" cap="flat" cmpd="sng" algn="ctr">
              <a:solidFill>
                <a:sysClr val="windowText" lastClr="000000"/>
              </a:solidFill>
              <a:prstDash val="solid"/>
            </a:ln>
            <a:effectLst/>
          </p:spPr>
        </p:cxnSp>
        <p:cxnSp>
          <p:nvCxnSpPr>
            <p:cNvPr id="48" name="Straight Connector 47">
              <a:extLst>
                <a:ext uri="{FF2B5EF4-FFF2-40B4-BE49-F238E27FC236}">
                  <a16:creationId xmlns:a16="http://schemas.microsoft.com/office/drawing/2014/main" id="{99824909-BEF8-28F5-D427-7DD4B2D67DFF}"/>
                </a:ext>
              </a:extLst>
            </p:cNvPr>
            <p:cNvCxnSpPr>
              <a:cxnSpLocks/>
            </p:cNvCxnSpPr>
            <p:nvPr/>
          </p:nvCxnSpPr>
          <p:spPr>
            <a:xfrm flipV="1">
              <a:off x="5950920" y="2323225"/>
              <a:ext cx="0" cy="2827945"/>
            </a:xfrm>
            <a:prstGeom prst="line">
              <a:avLst/>
            </a:prstGeom>
            <a:noFill/>
            <a:ln w="28575" cap="flat" cmpd="sng" algn="ctr">
              <a:solidFill>
                <a:sysClr val="windowText" lastClr="000000"/>
              </a:solidFill>
              <a:prstDash val="solid"/>
            </a:ln>
            <a:effectLst/>
          </p:spPr>
        </p:cxnSp>
        <p:cxnSp>
          <p:nvCxnSpPr>
            <p:cNvPr id="49" name="Straight Arrow Connector 48">
              <a:extLst>
                <a:ext uri="{FF2B5EF4-FFF2-40B4-BE49-F238E27FC236}">
                  <a16:creationId xmlns:a16="http://schemas.microsoft.com/office/drawing/2014/main" id="{DAC76F8C-A4A5-3EED-2CF0-E231BD476FD1}"/>
                </a:ext>
              </a:extLst>
            </p:cNvPr>
            <p:cNvCxnSpPr/>
            <p:nvPr/>
          </p:nvCxnSpPr>
          <p:spPr>
            <a:xfrm>
              <a:off x="5949816" y="2323225"/>
              <a:ext cx="187370" cy="0"/>
            </a:xfrm>
            <a:prstGeom prst="straightConnector1">
              <a:avLst/>
            </a:prstGeom>
            <a:noFill/>
            <a:ln w="28575" cap="flat" cmpd="sng" algn="ctr">
              <a:solidFill>
                <a:sysClr val="windowText" lastClr="000000"/>
              </a:solidFill>
              <a:prstDash val="solid"/>
              <a:tailEnd type="triangle"/>
            </a:ln>
            <a:effectLst/>
          </p:spPr>
        </p:cxnSp>
        <p:cxnSp>
          <p:nvCxnSpPr>
            <p:cNvPr id="50" name="Straight Arrow Connector 49">
              <a:extLst>
                <a:ext uri="{FF2B5EF4-FFF2-40B4-BE49-F238E27FC236}">
                  <a16:creationId xmlns:a16="http://schemas.microsoft.com/office/drawing/2014/main" id="{2345A112-90C3-43F1-8B34-0671E3936C14}"/>
                </a:ext>
              </a:extLst>
            </p:cNvPr>
            <p:cNvCxnSpPr>
              <a:cxnSpLocks/>
            </p:cNvCxnSpPr>
            <p:nvPr/>
          </p:nvCxnSpPr>
          <p:spPr>
            <a:xfrm>
              <a:off x="7579709" y="2324235"/>
              <a:ext cx="573661" cy="0"/>
            </a:xfrm>
            <a:prstGeom prst="straightConnector1">
              <a:avLst/>
            </a:prstGeom>
            <a:noFill/>
            <a:ln w="38100" cap="flat" cmpd="sng" algn="ctr">
              <a:solidFill>
                <a:sysClr val="windowText" lastClr="000000"/>
              </a:solidFill>
              <a:prstDash val="solid"/>
              <a:tailEnd type="triangle"/>
            </a:ln>
            <a:effectLst/>
          </p:spPr>
        </p:cxnSp>
        <p:cxnSp>
          <p:nvCxnSpPr>
            <p:cNvPr id="51" name="Straight Arrow Connector 50">
              <a:extLst>
                <a:ext uri="{FF2B5EF4-FFF2-40B4-BE49-F238E27FC236}">
                  <a16:creationId xmlns:a16="http://schemas.microsoft.com/office/drawing/2014/main" id="{9624B529-5133-6A3C-D5DB-5E69041FC8A4}"/>
                </a:ext>
              </a:extLst>
            </p:cNvPr>
            <p:cNvCxnSpPr>
              <a:cxnSpLocks/>
            </p:cNvCxnSpPr>
            <p:nvPr/>
          </p:nvCxnSpPr>
          <p:spPr>
            <a:xfrm flipV="1">
              <a:off x="5946998" y="5151170"/>
              <a:ext cx="241808" cy="0"/>
            </a:xfrm>
            <a:prstGeom prst="straightConnector1">
              <a:avLst/>
            </a:prstGeom>
            <a:noFill/>
            <a:ln w="28575" cap="flat" cmpd="sng" algn="ctr">
              <a:solidFill>
                <a:sysClr val="windowText" lastClr="000000"/>
              </a:solidFill>
              <a:prstDash val="solid"/>
              <a:tailEnd type="triangle"/>
            </a:ln>
            <a:effectLst/>
          </p:spPr>
        </p:cxnSp>
        <p:cxnSp>
          <p:nvCxnSpPr>
            <p:cNvPr id="52" name="Straight Arrow Connector 51">
              <a:extLst>
                <a:ext uri="{FF2B5EF4-FFF2-40B4-BE49-F238E27FC236}">
                  <a16:creationId xmlns:a16="http://schemas.microsoft.com/office/drawing/2014/main" id="{F7197C2D-5026-308E-298B-ED86DF540C3A}"/>
                </a:ext>
              </a:extLst>
            </p:cNvPr>
            <p:cNvCxnSpPr>
              <a:cxnSpLocks/>
            </p:cNvCxnSpPr>
            <p:nvPr/>
          </p:nvCxnSpPr>
          <p:spPr>
            <a:xfrm>
              <a:off x="7679520" y="5129316"/>
              <a:ext cx="473850" cy="0"/>
            </a:xfrm>
            <a:prstGeom prst="straightConnector1">
              <a:avLst/>
            </a:prstGeom>
            <a:noFill/>
            <a:ln w="38100" cap="flat" cmpd="sng" algn="ctr">
              <a:solidFill>
                <a:sysClr val="windowText" lastClr="000000"/>
              </a:solidFill>
              <a:prstDash val="solid"/>
              <a:tailEnd type="triangle"/>
            </a:ln>
            <a:effectLst/>
          </p:spPr>
        </p:cxnSp>
        <p:sp>
          <p:nvSpPr>
            <p:cNvPr id="53" name="Content Placeholder 3">
              <a:extLst>
                <a:ext uri="{FF2B5EF4-FFF2-40B4-BE49-F238E27FC236}">
                  <a16:creationId xmlns:a16="http://schemas.microsoft.com/office/drawing/2014/main" id="{3F4F85C5-31A3-6456-C7AB-BA6B94F6FB55}"/>
                </a:ext>
              </a:extLst>
            </p:cNvPr>
            <p:cNvSpPr txBox="1">
              <a:spLocks/>
            </p:cNvSpPr>
            <p:nvPr/>
          </p:nvSpPr>
          <p:spPr>
            <a:xfrm>
              <a:off x="523598" y="2872298"/>
              <a:ext cx="1347416" cy="1050497"/>
            </a:xfrm>
            <a:prstGeom prst="roundRect">
              <a:avLst/>
            </a:prstGeom>
            <a:solidFill>
              <a:srgbClr val="455560"/>
            </a:solidFill>
            <a:ln w="9525" cap="flat" cmpd="sng" algn="ctr">
              <a:solidFill>
                <a:sysClr val="windowText" lastClr="000000"/>
              </a:solidFill>
              <a:prstDash val="solid"/>
            </a:ln>
            <a:effectLst/>
          </p:spPr>
          <p:txBody>
            <a:bodyPr anchor="ctr">
              <a:normAutofit/>
            </a:bodyPr>
            <a:lstStyle>
              <a:lvl1pPr marL="342859" indent="-342859" algn="l" defTabSz="457146" rtl="0" eaLnBrk="1" latinLnBrk="0" hangingPunct="1">
                <a:spcBef>
                  <a:spcPct val="20000"/>
                </a:spcBef>
                <a:buFont typeface="Arial"/>
                <a:buChar char="•"/>
                <a:defRPr sz="3200" kern="1200">
                  <a:solidFill>
                    <a:schemeClr val="dk1"/>
                  </a:solidFill>
                  <a:latin typeface="+mn-lt"/>
                  <a:ea typeface="+mn-ea"/>
                  <a:cs typeface="+mn-cs"/>
                </a:defRPr>
              </a:lvl1pPr>
              <a:lvl2pPr marL="742863" indent="-285717" algn="l" defTabSz="457146" rtl="0" eaLnBrk="1" latinLnBrk="0" hangingPunct="1">
                <a:spcBef>
                  <a:spcPct val="20000"/>
                </a:spcBef>
                <a:buFont typeface="Arial"/>
                <a:buChar char="–"/>
                <a:defRPr sz="2800" kern="1200">
                  <a:solidFill>
                    <a:schemeClr val="dk1"/>
                  </a:solidFill>
                  <a:latin typeface="+mn-lt"/>
                  <a:ea typeface="+mn-ea"/>
                  <a:cs typeface="+mn-cs"/>
                </a:defRPr>
              </a:lvl2pPr>
              <a:lvl3pPr marL="1142866" indent="-228574" algn="l" defTabSz="457146" rtl="0" eaLnBrk="1" latinLnBrk="0" hangingPunct="1">
                <a:spcBef>
                  <a:spcPct val="20000"/>
                </a:spcBef>
                <a:buFont typeface="Arial"/>
                <a:buChar char="•"/>
                <a:defRPr sz="2500" kern="1200">
                  <a:solidFill>
                    <a:schemeClr val="dk1"/>
                  </a:solidFill>
                  <a:latin typeface="+mn-lt"/>
                  <a:ea typeface="+mn-ea"/>
                  <a:cs typeface="+mn-cs"/>
                </a:defRPr>
              </a:lvl3pPr>
              <a:lvl4pPr marL="1600012" indent="-228574" algn="l" defTabSz="457146" rtl="0" eaLnBrk="1" latinLnBrk="0" hangingPunct="1">
                <a:spcBef>
                  <a:spcPct val="20000"/>
                </a:spcBef>
                <a:buFont typeface="Arial"/>
                <a:buChar char="–"/>
                <a:defRPr sz="2000" kern="1200">
                  <a:solidFill>
                    <a:schemeClr val="dk1"/>
                  </a:solidFill>
                  <a:latin typeface="+mn-lt"/>
                  <a:ea typeface="+mn-ea"/>
                  <a:cs typeface="+mn-cs"/>
                </a:defRPr>
              </a:lvl4pPr>
              <a:lvl5pPr marL="2057160" indent="-228574" algn="l" defTabSz="457146" rtl="0" eaLnBrk="1" latinLnBrk="0" hangingPunct="1">
                <a:spcBef>
                  <a:spcPct val="20000"/>
                </a:spcBef>
                <a:buFont typeface="Arial"/>
                <a:buChar char="»"/>
                <a:defRPr sz="2000" kern="1200">
                  <a:solidFill>
                    <a:schemeClr val="dk1"/>
                  </a:solidFill>
                  <a:latin typeface="+mn-lt"/>
                  <a:ea typeface="+mn-ea"/>
                  <a:cs typeface="+mn-cs"/>
                </a:defRPr>
              </a:lvl5pPr>
              <a:lvl6pPr marL="2514306" indent="-228574" algn="l" defTabSz="457146" rtl="0" eaLnBrk="1" latinLnBrk="0" hangingPunct="1">
                <a:spcBef>
                  <a:spcPct val="20000"/>
                </a:spcBef>
                <a:buFont typeface="Arial"/>
                <a:buChar char="•"/>
                <a:defRPr sz="2000" kern="1200">
                  <a:solidFill>
                    <a:schemeClr val="dk1"/>
                  </a:solidFill>
                  <a:latin typeface="+mn-lt"/>
                  <a:ea typeface="+mn-ea"/>
                  <a:cs typeface="+mn-cs"/>
                </a:defRPr>
              </a:lvl6pPr>
              <a:lvl7pPr marL="2971452" indent="-228574" algn="l" defTabSz="457146" rtl="0" eaLnBrk="1" latinLnBrk="0" hangingPunct="1">
                <a:spcBef>
                  <a:spcPct val="20000"/>
                </a:spcBef>
                <a:buFont typeface="Arial"/>
                <a:buChar char="•"/>
                <a:defRPr sz="2000" kern="1200">
                  <a:solidFill>
                    <a:schemeClr val="dk1"/>
                  </a:solidFill>
                  <a:latin typeface="+mn-lt"/>
                  <a:ea typeface="+mn-ea"/>
                  <a:cs typeface="+mn-cs"/>
                </a:defRPr>
              </a:lvl7pPr>
              <a:lvl8pPr marL="3428600" indent="-228574" algn="l" defTabSz="457146" rtl="0" eaLnBrk="1" latinLnBrk="0" hangingPunct="1">
                <a:spcBef>
                  <a:spcPct val="20000"/>
                </a:spcBef>
                <a:buFont typeface="Arial"/>
                <a:buChar char="•"/>
                <a:defRPr sz="2000" kern="1200">
                  <a:solidFill>
                    <a:schemeClr val="dk1"/>
                  </a:solidFill>
                  <a:latin typeface="+mn-lt"/>
                  <a:ea typeface="+mn-ea"/>
                  <a:cs typeface="+mn-cs"/>
                </a:defRPr>
              </a:lvl8pPr>
              <a:lvl9pPr marL="3885746" indent="-228574" algn="l" defTabSz="457146" rtl="0" eaLnBrk="1" latinLnBrk="0" hangingPunct="1">
                <a:spcBef>
                  <a:spcPct val="20000"/>
                </a:spcBef>
                <a:buFont typeface="Arial"/>
                <a:buChar char="•"/>
                <a:defRPr sz="2000" kern="1200">
                  <a:solidFill>
                    <a:schemeClr val="dk1"/>
                  </a:solidFill>
                  <a:latin typeface="+mn-lt"/>
                  <a:ea typeface="+mn-ea"/>
                  <a:cs typeface="+mn-cs"/>
                </a:defRPr>
              </a:lvl9pPr>
            </a:lstStyle>
            <a:p>
              <a:pPr marL="0" marR="0" lvl="0" indent="0" algn="ctr" defTabSz="457146" rtl="0" eaLnBrk="1" fontAlgn="auto" latinLnBrk="0" hangingPunct="1">
                <a:lnSpc>
                  <a:spcPct val="100000"/>
                </a:lnSpc>
                <a:spcBef>
                  <a:spcPct val="20000"/>
                </a:spcBef>
                <a:spcAft>
                  <a:spcPts val="0"/>
                </a:spcAft>
                <a:buClrTx/>
                <a:buSzTx/>
                <a:buFont typeface="Arial"/>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CLL or SLL Stage II-IV</a:t>
              </a:r>
            </a:p>
          </p:txBody>
        </p:sp>
        <p:sp>
          <p:nvSpPr>
            <p:cNvPr id="54" name="TextBox 53">
              <a:extLst>
                <a:ext uri="{FF2B5EF4-FFF2-40B4-BE49-F238E27FC236}">
                  <a16:creationId xmlns:a16="http://schemas.microsoft.com/office/drawing/2014/main" id="{8E052403-66C8-271D-BDBD-37123F3F763E}"/>
                </a:ext>
              </a:extLst>
            </p:cNvPr>
            <p:cNvSpPr txBox="1"/>
            <p:nvPr/>
          </p:nvSpPr>
          <p:spPr>
            <a:xfrm>
              <a:off x="3965812" y="2299724"/>
              <a:ext cx="1386783" cy="389142"/>
            </a:xfrm>
            <a:prstGeom prst="roundRect">
              <a:avLst/>
            </a:prstGeom>
            <a:solidFill>
              <a:srgbClr val="4DA1BB"/>
            </a:solidFill>
            <a:ln w="9525">
              <a:solidFill>
                <a:sysClr val="windowText" lastClr="000000"/>
              </a:solidFill>
            </a:ln>
          </p:spPr>
          <p:txBody>
            <a:bodyPr wrap="square" rtlCol="0" anchor="ctr">
              <a:spAutoFit/>
            </a:bodyPr>
            <a:lstStyle/>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Observe </a:t>
              </a:r>
            </a:p>
          </p:txBody>
        </p:sp>
        <p:cxnSp>
          <p:nvCxnSpPr>
            <p:cNvPr id="55" name="Straight Arrow Connector 54">
              <a:extLst>
                <a:ext uri="{FF2B5EF4-FFF2-40B4-BE49-F238E27FC236}">
                  <a16:creationId xmlns:a16="http://schemas.microsoft.com/office/drawing/2014/main" id="{89CD9AC2-0C2A-2F34-A31E-C3EDE620A1E1}"/>
                </a:ext>
              </a:extLst>
            </p:cNvPr>
            <p:cNvCxnSpPr/>
            <p:nvPr/>
          </p:nvCxnSpPr>
          <p:spPr>
            <a:xfrm>
              <a:off x="4660906" y="1982468"/>
              <a:ext cx="0" cy="306100"/>
            </a:xfrm>
            <a:prstGeom prst="straightConnector1">
              <a:avLst/>
            </a:prstGeom>
            <a:noFill/>
            <a:ln w="28575" cap="flat" cmpd="sng" algn="ctr">
              <a:solidFill>
                <a:sysClr val="windowText" lastClr="000000"/>
              </a:solidFill>
              <a:prstDash val="solid"/>
              <a:tailEnd type="triangle"/>
            </a:ln>
            <a:effectLst/>
          </p:spPr>
        </p:cxnSp>
        <p:sp>
          <p:nvSpPr>
            <p:cNvPr id="56" name="TextBox 55">
              <a:extLst>
                <a:ext uri="{FF2B5EF4-FFF2-40B4-BE49-F238E27FC236}">
                  <a16:creationId xmlns:a16="http://schemas.microsoft.com/office/drawing/2014/main" id="{E3699D30-8BED-3A25-CDF6-5A7E2BD30719}"/>
                </a:ext>
              </a:extLst>
            </p:cNvPr>
            <p:cNvSpPr txBox="1"/>
            <p:nvPr/>
          </p:nvSpPr>
          <p:spPr>
            <a:xfrm>
              <a:off x="3740394" y="1529222"/>
              <a:ext cx="1810322" cy="430491"/>
            </a:xfrm>
            <a:prstGeom prst="roundRect">
              <a:avLst/>
            </a:prstGeom>
            <a:solidFill>
              <a:srgbClr val="4DA1BB"/>
            </a:solidFill>
            <a:ln w="9525">
              <a:solidFill>
                <a:sysClr val="windowText" lastClr="000000"/>
              </a:solidFill>
            </a:ln>
          </p:spPr>
          <p:txBody>
            <a:bodyPr wrap="square" rtlCol="0" anchor="ctr">
              <a:noAutofit/>
            </a:bodyPr>
            <a:lstStyle/>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No indication</a:t>
              </a:r>
            </a:p>
          </p:txBody>
        </p:sp>
        <p:sp>
          <p:nvSpPr>
            <p:cNvPr id="57" name="TextBox 56">
              <a:extLst>
                <a:ext uri="{FF2B5EF4-FFF2-40B4-BE49-F238E27FC236}">
                  <a16:creationId xmlns:a16="http://schemas.microsoft.com/office/drawing/2014/main" id="{5EE1A00B-9C2C-83E1-78D3-C972409F75AF}"/>
                </a:ext>
              </a:extLst>
            </p:cNvPr>
            <p:cNvSpPr txBox="1"/>
            <p:nvPr/>
          </p:nvSpPr>
          <p:spPr>
            <a:xfrm>
              <a:off x="3707481" y="4090053"/>
              <a:ext cx="1698208" cy="646987"/>
            </a:xfrm>
            <a:prstGeom prst="roundRect">
              <a:avLst/>
            </a:prstGeom>
            <a:solidFill>
              <a:srgbClr val="E1471D"/>
            </a:solidFill>
            <a:ln w="9525">
              <a:solidFill>
                <a:sysClr val="windowText" lastClr="000000"/>
              </a:solidFill>
            </a:ln>
          </p:spPr>
          <p:txBody>
            <a:bodyPr wrap="square" rtlCol="0">
              <a:spAutoFit/>
            </a:bodyPr>
            <a:lstStyle/>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Indication </a:t>
              </a:r>
            </a:p>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present</a:t>
              </a:r>
            </a:p>
          </p:txBody>
        </p:sp>
        <p:sp>
          <p:nvSpPr>
            <p:cNvPr id="58" name="TextBox 57">
              <a:extLst>
                <a:ext uri="{FF2B5EF4-FFF2-40B4-BE49-F238E27FC236}">
                  <a16:creationId xmlns:a16="http://schemas.microsoft.com/office/drawing/2014/main" id="{35B82CCC-F0E6-35D3-6B8B-792168503D60}"/>
                </a:ext>
              </a:extLst>
            </p:cNvPr>
            <p:cNvSpPr txBox="1"/>
            <p:nvPr/>
          </p:nvSpPr>
          <p:spPr>
            <a:xfrm>
              <a:off x="6164576" y="1510116"/>
              <a:ext cx="1415134" cy="1938814"/>
            </a:xfrm>
            <a:prstGeom prst="roundRect">
              <a:avLst/>
            </a:prstGeom>
            <a:solidFill>
              <a:srgbClr val="E1471D"/>
            </a:solidFill>
            <a:ln w="9525">
              <a:solidFill>
                <a:sysClr val="windowText" lastClr="000000"/>
              </a:solidFill>
            </a:ln>
          </p:spPr>
          <p:txBody>
            <a:bodyPr wrap="square" rtlCol="0">
              <a:spAutoFit/>
            </a:bodyPr>
            <a:lstStyle/>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del(17p) and/or </a:t>
              </a:r>
              <a:r>
                <a:rPr kumimoji="0" lang="en-US" sz="1600" b="0" i="1" u="none" strike="noStrike" kern="0" cap="none" spc="0" normalizeH="0" baseline="0" noProof="0" dirty="0">
                  <a:ln>
                    <a:noFill/>
                  </a:ln>
                  <a:solidFill>
                    <a:srgbClr val="FFFFFF"/>
                  </a:solidFill>
                  <a:effectLst/>
                  <a:uLnTx/>
                  <a:uFillTx/>
                  <a:latin typeface="Calibri"/>
                  <a:ea typeface="+mn-ea"/>
                  <a:cs typeface="Arial" panose="020B0604020202020204" pitchFamily="34" charset="0"/>
                </a:rPr>
                <a:t>TP53</a:t>
              </a: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 mutation    or </a:t>
              </a:r>
            </a:p>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srgbClr val="FFFFFF"/>
                  </a:solidFill>
                  <a:effectLst/>
                  <a:uLnTx/>
                  <a:uFillTx/>
                  <a:latin typeface="Calibri"/>
                  <a:ea typeface="+mn-ea"/>
                  <a:cs typeface="Arial" panose="020B0604020202020204" pitchFamily="34" charset="0"/>
                </a:rPr>
                <a:t>IGHV</a:t>
              </a: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 unmutated (any age)</a:t>
              </a:r>
            </a:p>
          </p:txBody>
        </p:sp>
        <p:sp>
          <p:nvSpPr>
            <p:cNvPr id="59" name="TextBox 58">
              <a:extLst>
                <a:ext uri="{FF2B5EF4-FFF2-40B4-BE49-F238E27FC236}">
                  <a16:creationId xmlns:a16="http://schemas.microsoft.com/office/drawing/2014/main" id="{1F1A7389-A6B0-E4DA-822F-065C07590979}"/>
                </a:ext>
              </a:extLst>
            </p:cNvPr>
            <p:cNvSpPr txBox="1"/>
            <p:nvPr/>
          </p:nvSpPr>
          <p:spPr>
            <a:xfrm>
              <a:off x="6179078" y="4090053"/>
              <a:ext cx="1500442" cy="1956375"/>
            </a:xfrm>
            <a:prstGeom prst="roundRect">
              <a:avLst/>
            </a:prstGeom>
            <a:solidFill>
              <a:srgbClr val="E1471D"/>
            </a:solidFill>
            <a:ln w="9525">
              <a:solidFill>
                <a:sysClr val="windowText" lastClr="000000"/>
              </a:solidFill>
            </a:ln>
          </p:spPr>
          <p:txBody>
            <a:bodyPr wrap="square" rtlCol="0">
              <a:spAutoFit/>
            </a:bodyPr>
            <a:lstStyle/>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srgbClr val="FFFFFF"/>
                  </a:solidFill>
                  <a:effectLst/>
                  <a:uLnTx/>
                  <a:uFillTx/>
                  <a:latin typeface="Calibri"/>
                  <a:ea typeface="+mn-ea"/>
                  <a:cs typeface="Arial" panose="020B0604020202020204" pitchFamily="34" charset="0"/>
                </a:rPr>
                <a:t>TP53</a:t>
              </a: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 wildtype and/or         no del(17p) or              </a:t>
              </a:r>
              <a:r>
                <a:rPr kumimoji="0" lang="en-US" sz="1600" b="0" i="1" u="none" strike="noStrike" kern="0" cap="none" spc="0" normalizeH="0" baseline="0" noProof="0" dirty="0">
                  <a:ln>
                    <a:noFill/>
                  </a:ln>
                  <a:solidFill>
                    <a:srgbClr val="FFFFFF"/>
                  </a:solidFill>
                  <a:effectLst/>
                  <a:uLnTx/>
                  <a:uFillTx/>
                  <a:latin typeface="Calibri"/>
                  <a:ea typeface="+mn-ea"/>
                  <a:cs typeface="Arial" panose="020B0604020202020204" pitchFamily="34" charset="0"/>
                </a:rPr>
                <a:t>IGHV</a:t>
              </a: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 mutated   (any age)</a:t>
              </a:r>
            </a:p>
          </p:txBody>
        </p:sp>
        <p:sp>
          <p:nvSpPr>
            <p:cNvPr id="60" name="Content Placeholder 2">
              <a:extLst>
                <a:ext uri="{FF2B5EF4-FFF2-40B4-BE49-F238E27FC236}">
                  <a16:creationId xmlns:a16="http://schemas.microsoft.com/office/drawing/2014/main" id="{98D11E62-39BF-C6B9-0283-B12C908399E6}"/>
                </a:ext>
              </a:extLst>
            </p:cNvPr>
            <p:cNvSpPr txBox="1">
              <a:spLocks/>
            </p:cNvSpPr>
            <p:nvPr/>
          </p:nvSpPr>
          <p:spPr>
            <a:xfrm>
              <a:off x="8153369" y="4252882"/>
              <a:ext cx="3792309" cy="1838603"/>
            </a:xfrm>
            <a:prstGeom prst="roundRect">
              <a:avLst>
                <a:gd name="adj" fmla="val 7951"/>
              </a:avLst>
            </a:prstGeom>
            <a:solidFill>
              <a:srgbClr val="CDCDCF"/>
            </a:solidFill>
            <a:ln w="9525" cap="flat" cmpd="sng" algn="ctr">
              <a:solidFill>
                <a:sysClr val="windowText" lastClr="000000"/>
              </a:solidFill>
              <a:prstDash val="solid"/>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Acalabrutinib ± obinutuzumab</a:t>
              </a:r>
            </a:p>
            <a:p>
              <a:pPr lvl="0" fontAlgn="auto">
                <a:lnSpc>
                  <a:spcPct val="100000"/>
                </a:lnSpc>
                <a:spcBef>
                  <a:spcPts val="0"/>
                </a:spcBef>
                <a:spcAft>
                  <a:spcPts val="0"/>
                </a:spcAft>
                <a:buFont typeface="Wingdings" panose="05000000000000000000" pitchFamily="2" charset="2"/>
                <a:buChar char="§"/>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Acalabrutinib + venetoclax </a:t>
              </a:r>
              <a:r>
                <a:rPr lang="en-US" sz="2000" b="0" dirty="0">
                  <a:solidFill>
                    <a:srgbClr val="000000"/>
                  </a:solidFill>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obinutuzumab</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Venetoclax + obinutuzumab</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Zanubrutinib</a:t>
              </a:r>
            </a:p>
          </p:txBody>
        </p:sp>
        <p:sp>
          <p:nvSpPr>
            <p:cNvPr id="61" name="TextBox 60">
              <a:extLst>
                <a:ext uri="{FF2B5EF4-FFF2-40B4-BE49-F238E27FC236}">
                  <a16:creationId xmlns:a16="http://schemas.microsoft.com/office/drawing/2014/main" id="{2DA9581A-0384-E5A8-36AC-FC0249BF25DC}"/>
                </a:ext>
              </a:extLst>
            </p:cNvPr>
            <p:cNvSpPr txBox="1"/>
            <p:nvPr/>
          </p:nvSpPr>
          <p:spPr>
            <a:xfrm>
              <a:off x="2179280" y="3229587"/>
              <a:ext cx="1704716" cy="389142"/>
            </a:xfrm>
            <a:prstGeom prst="roundRect">
              <a:avLst/>
            </a:prstGeom>
            <a:solidFill>
              <a:srgbClr val="015873"/>
            </a:solidFill>
            <a:ln w="9525">
              <a:solidFill>
                <a:sysClr val="windowText" lastClr="000000"/>
              </a:solidFill>
            </a:ln>
          </p:spPr>
          <p:txBody>
            <a:bodyPr wrap="square" rtlCol="0">
              <a:spAutoFit/>
            </a:bodyPr>
            <a:lstStyle/>
            <a:p>
              <a:pPr marL="0" marR="0" lvl="0" indent="0" algn="ctr" defTabSz="50935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Treatment?</a:t>
              </a:r>
            </a:p>
          </p:txBody>
        </p:sp>
        <p:sp>
          <p:nvSpPr>
            <p:cNvPr id="62" name="Content Placeholder 2">
              <a:extLst>
                <a:ext uri="{FF2B5EF4-FFF2-40B4-BE49-F238E27FC236}">
                  <a16:creationId xmlns:a16="http://schemas.microsoft.com/office/drawing/2014/main" id="{7F0B3934-A645-520F-6DDB-D82F9243D277}"/>
                </a:ext>
              </a:extLst>
            </p:cNvPr>
            <p:cNvSpPr txBox="1">
              <a:spLocks/>
            </p:cNvSpPr>
            <p:nvPr/>
          </p:nvSpPr>
          <p:spPr>
            <a:xfrm>
              <a:off x="8153370" y="1509451"/>
              <a:ext cx="3792309" cy="2413344"/>
            </a:xfrm>
            <a:prstGeom prst="roundRect">
              <a:avLst>
                <a:gd name="adj" fmla="val 13100"/>
              </a:avLst>
            </a:prstGeom>
            <a:solidFill>
              <a:srgbClr val="CDCDCF"/>
            </a:solidFill>
            <a:ln w="9525" cap="flat" cmpd="sng" algn="ctr">
              <a:solidFill>
                <a:sysClr val="windowText" lastClr="000000"/>
              </a:solidFill>
              <a:prstDash val="solid"/>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Preferred</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Acalabrutinib ± obinutuzumab</a:t>
              </a:r>
            </a:p>
            <a:p>
              <a:pPr lvl="0" fontAlgn="auto">
                <a:lnSpc>
                  <a:spcPct val="100000"/>
                </a:lnSpc>
                <a:spcBef>
                  <a:spcPts val="0"/>
                </a:spcBef>
                <a:spcAft>
                  <a:spcPts val="0"/>
                </a:spcAft>
                <a:buFont typeface="Wingdings" panose="05000000000000000000" pitchFamily="2" charset="2"/>
                <a:buChar char="§"/>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Acalabrutinib + venetoclax </a:t>
              </a:r>
              <a:r>
                <a:rPr lang="en-US" sz="2000" b="0" dirty="0">
                  <a:solidFill>
                    <a:srgbClr val="000000"/>
                  </a:solidFill>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obinutuzumab</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Zanubrutinib</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Less preferred </a:t>
              </a:r>
            </a:p>
            <a:p>
              <a:pPr marL="685800" marR="0" lvl="1"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Venetoclax + obinutuzumab</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p:txBody>
        </p:sp>
      </p:grpSp>
      <p:sp>
        <p:nvSpPr>
          <p:cNvPr id="2" name="TextBox 1">
            <a:extLst>
              <a:ext uri="{FF2B5EF4-FFF2-40B4-BE49-F238E27FC236}">
                <a16:creationId xmlns:a16="http://schemas.microsoft.com/office/drawing/2014/main" id="{54C005BA-5E30-2E71-13FC-431767D34B00}"/>
              </a:ext>
            </a:extLst>
          </p:cNvPr>
          <p:cNvSpPr txBox="1"/>
          <p:nvPr/>
        </p:nvSpPr>
        <p:spPr>
          <a:xfrm>
            <a:off x="0" y="6531935"/>
            <a:ext cx="9088582" cy="323165"/>
          </a:xfrm>
          <a:prstGeom prst="rect">
            <a:avLst/>
          </a:prstGeom>
          <a:noFill/>
        </p:spPr>
        <p:txBody>
          <a:bodyPr wrap="square" rtlCol="0">
            <a:spAutoFit/>
          </a:bodyPr>
          <a:lstStyle/>
          <a:p>
            <a:pPr lvl="0">
              <a:defRPr/>
            </a:pPr>
            <a:r>
              <a:rPr lang="en-US" sz="1500" b="0" dirty="0">
                <a:solidFill>
                  <a:prstClr val="black"/>
                </a:solidFill>
                <a:latin typeface="Calibri" panose="020F0502020204030204" pitchFamily="34" charset="0"/>
                <a:cs typeface="Calibri" panose="020F0502020204030204" pitchFamily="34" charset="0"/>
              </a:rPr>
              <a:t>Content courtesy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of Farrukh T Awan, MD</a:t>
            </a:r>
          </a:p>
        </p:txBody>
      </p:sp>
    </p:spTree>
    <p:extLst>
      <p:ext uri="{BB962C8B-B14F-4D97-AF65-F5344CB8AC3E}">
        <p14:creationId xmlns:p14="http://schemas.microsoft.com/office/powerpoint/2010/main" val="28095974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831B-DD57-AC67-F24C-CE67A1DC5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F0D73-8C25-9932-A4B4-FF5CA52B9D7F}"/>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838C5D46-597A-BE1C-C5C1-55F718C9C4FF}"/>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72-year-old gentleman with hemolytic anemia. Bone marrow biopsy: 90% CLL. Prefers not to visit the doctor very often. Treated with zanubrutinib.</a:t>
            </a:r>
          </a:p>
          <a:p>
            <a:pPr marL="98425" indent="0">
              <a:lnSpc>
                <a:spcPct val="100000"/>
              </a:lnSpc>
              <a:spcBef>
                <a:spcPts val="264"/>
              </a:spcBef>
              <a:buNone/>
            </a:pPr>
            <a:r>
              <a:rPr lang="en-US" sz="2400" dirty="0">
                <a:solidFill>
                  <a:srgbClr val="171AA2"/>
                </a:solidFill>
              </a:rPr>
              <a:t>                                                                                                       Zanetta S Lamar, MD 		</a:t>
            </a:r>
          </a:p>
          <a:p>
            <a:pPr marL="0" lvl="0" indent="0" defTabSz="455613" eaLnBrk="1" hangingPunct="1">
              <a:lnSpc>
                <a:spcPct val="100000"/>
              </a:lnSpc>
              <a:spcBef>
                <a:spcPct val="0"/>
              </a:spcBef>
              <a:spcAft>
                <a:spcPct val="0"/>
              </a:spcAft>
              <a:buClrTx/>
              <a:buSzTx/>
              <a:buNone/>
              <a:defRPr/>
            </a:pPr>
            <a:endParaRPr lang="en-US" sz="2400" kern="1200" dirty="0">
              <a:solidFill>
                <a:schemeClr val="tx1"/>
              </a:solidFill>
              <a:latin typeface="Calibri"/>
              <a:ea typeface="MS PGothic" charset="0"/>
            </a:endParaRPr>
          </a:p>
          <a:p>
            <a:pPr marL="0" lvl="0" indent="0" defTabSz="455613" eaLnBrk="1" hangingPunct="1">
              <a:lnSpc>
                <a:spcPct val="100000"/>
              </a:lnSpc>
              <a:spcBef>
                <a:spcPct val="0"/>
              </a:spcBef>
              <a:spcAft>
                <a:spcPct val="0"/>
              </a:spcAft>
              <a:buClrTx/>
              <a:buSzTx/>
              <a:buNone/>
              <a:defRPr/>
            </a:pPr>
            <a:r>
              <a:rPr lang="en-US" sz="2400" kern="1200" dirty="0">
                <a:solidFill>
                  <a:schemeClr val="tx1"/>
                </a:solidFill>
                <a:latin typeface="Calibri"/>
                <a:ea typeface="MS PGothic" charset="0"/>
              </a:rPr>
              <a:t>For a patient with CLL for whom you are going to initiate treatment with a BTK inhibitor, which do you prefer? How do various comorbidities and/or patient preferences influence your selection?</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1225476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8A1A-FC95-80F6-941B-488DF40FC5BF}"/>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6BEFE18-ABDC-8BAC-3AB3-6936D97F0BEF}"/>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7944265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F5542-1A5F-7205-5EBE-71AA64DCD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17CC2-0C62-F776-281A-B9D013A50C20}"/>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FB6DD738-F4A9-C33E-CD3C-3EFA5E8B2510}"/>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500" dirty="0">
              <a:solidFill>
                <a:srgbClr val="171AA2"/>
              </a:solidFill>
            </a:endParaRPr>
          </a:p>
          <a:p>
            <a:pPr marL="98425" indent="0">
              <a:lnSpc>
                <a:spcPct val="100000"/>
              </a:lnSpc>
              <a:spcBef>
                <a:spcPts val="264"/>
              </a:spcBef>
              <a:buNone/>
            </a:pPr>
            <a:r>
              <a:rPr lang="en-US" sz="2500" dirty="0">
                <a:solidFill>
                  <a:srgbClr val="171AA2"/>
                </a:solidFill>
              </a:rPr>
              <a:t>79-year-old gentleman with CLL initially treated with acalabrutinib. Stopped after 2 years in remission due to headaches, hypertension and bruising on his skin. Progressed 2 years later and has responded to pirtobrutinib with no side effects.</a:t>
            </a:r>
          </a:p>
          <a:p>
            <a:pPr marL="98425" indent="0">
              <a:lnSpc>
                <a:spcPct val="100000"/>
              </a:lnSpc>
              <a:spcBef>
                <a:spcPts val="264"/>
              </a:spcBef>
              <a:buNone/>
            </a:pPr>
            <a:r>
              <a:rPr lang="en-US" sz="2500" dirty="0">
                <a:solidFill>
                  <a:srgbClr val="171AA2"/>
                </a:solidFill>
              </a:rPr>
              <a:t>                                                                                             Stephen “Fred” Divers, MD 		</a:t>
            </a:r>
          </a:p>
          <a:p>
            <a:pPr marL="0" lvl="0" indent="0" defTabSz="455613" eaLnBrk="1" hangingPunct="1">
              <a:lnSpc>
                <a:spcPct val="100000"/>
              </a:lnSpc>
              <a:spcBef>
                <a:spcPct val="0"/>
              </a:spcBef>
              <a:spcAft>
                <a:spcPct val="0"/>
              </a:spcAft>
              <a:buClrTx/>
              <a:buSzTx/>
              <a:buNone/>
              <a:defRPr/>
            </a:pPr>
            <a:r>
              <a:rPr lang="en-US" sz="2500" kern="1200" dirty="0">
                <a:solidFill>
                  <a:schemeClr val="tx1"/>
                </a:solidFill>
                <a:latin typeface="Calibri"/>
                <a:ea typeface="MS PGothic" charset="0"/>
              </a:rPr>
              <a:t>Based on the results from BRUIN CLL-313 and BRUIN CLL-314, are there situations in which you will consider pirtobrutinib as first-line treatment? </a:t>
            </a:r>
          </a:p>
          <a:p>
            <a:pPr marL="0" lvl="0" indent="0" defTabSz="455613" eaLnBrk="1" hangingPunct="1">
              <a:lnSpc>
                <a:spcPct val="100000"/>
              </a:lnSpc>
              <a:spcBef>
                <a:spcPct val="0"/>
              </a:spcBef>
              <a:spcAft>
                <a:spcPct val="0"/>
              </a:spcAft>
              <a:buClrTx/>
              <a:buSzTx/>
              <a:buNone/>
              <a:defRPr/>
            </a:pPr>
            <a:endParaRPr lang="en-US" sz="2500" kern="1200" dirty="0">
              <a:solidFill>
                <a:schemeClr val="tx1"/>
              </a:solidFill>
              <a:latin typeface="Calibri"/>
              <a:ea typeface="MS PGothic" charset="0"/>
            </a:endParaRPr>
          </a:p>
          <a:p>
            <a:pPr marL="0" lvl="0" indent="0" defTabSz="455613" eaLnBrk="1" hangingPunct="1">
              <a:lnSpc>
                <a:spcPct val="100000"/>
              </a:lnSpc>
              <a:spcBef>
                <a:spcPct val="0"/>
              </a:spcBef>
              <a:spcAft>
                <a:spcPct val="0"/>
              </a:spcAft>
              <a:buClrTx/>
              <a:buSzTx/>
              <a:buNone/>
              <a:defRPr/>
            </a:pPr>
            <a:r>
              <a:rPr lang="en-US" sz="2500" kern="1200" dirty="0">
                <a:solidFill>
                  <a:schemeClr val="tx1"/>
                </a:solidFill>
                <a:latin typeface="Calibri"/>
                <a:ea typeface="MS PGothic" charset="0"/>
              </a:rPr>
              <a:t>Would you consider switching to pirtobrutinib for a patient who is receiving a covalent BTK inhibitor in the first-line setting and is experiencing significant issues with tolerability? </a:t>
            </a:r>
          </a:p>
          <a:p>
            <a:pPr marL="0" lvl="0" indent="0" defTabSz="455613" eaLnBrk="1" hangingPunct="1">
              <a:lnSpc>
                <a:spcPct val="100000"/>
              </a:lnSpc>
              <a:spcBef>
                <a:spcPct val="0"/>
              </a:spcBef>
              <a:spcAft>
                <a:spcPct val="0"/>
              </a:spcAft>
              <a:buClrTx/>
              <a:buSzTx/>
              <a:buNone/>
              <a:defRPr/>
            </a:pPr>
            <a:endParaRPr lang="en-US" sz="2500" kern="1200" dirty="0">
              <a:solidFill>
                <a:schemeClr val="tx1"/>
              </a:solidFill>
              <a:latin typeface="Calibri"/>
              <a:ea typeface="MS PGothic" charset="0"/>
            </a:endParaRPr>
          </a:p>
          <a:p>
            <a:pPr marL="0" lvl="0" indent="0" defTabSz="455613" eaLnBrk="1" hangingPunct="1">
              <a:lnSpc>
                <a:spcPct val="100000"/>
              </a:lnSpc>
              <a:spcBef>
                <a:spcPct val="0"/>
              </a:spcBef>
              <a:spcAft>
                <a:spcPct val="0"/>
              </a:spcAft>
              <a:buClrTx/>
              <a:buSzTx/>
              <a:buNone/>
              <a:defRPr/>
            </a:pPr>
            <a:endParaRPr lang="en-US" sz="2500" kern="1200" dirty="0">
              <a:solidFill>
                <a:schemeClr val="tx1"/>
              </a:solidFill>
              <a:latin typeface="Calibri"/>
              <a:ea typeface="MS PGothic" charset="0"/>
            </a:endParaRPr>
          </a:p>
          <a:p>
            <a:pPr marL="98425" indent="0">
              <a:lnSpc>
                <a:spcPct val="100000"/>
              </a:lnSpc>
              <a:buNone/>
            </a:pPr>
            <a:endParaRPr lang="en-US" sz="2500" dirty="0">
              <a:solidFill>
                <a:schemeClr val="tx1"/>
              </a:solidFill>
            </a:endParaRPr>
          </a:p>
          <a:p>
            <a:pPr marL="98425" indent="0">
              <a:lnSpc>
                <a:spcPct val="100000"/>
              </a:lnSpc>
              <a:buNone/>
            </a:pPr>
            <a:endParaRPr lang="en-US" sz="2500" dirty="0">
              <a:solidFill>
                <a:schemeClr val="tx1"/>
              </a:solidFill>
            </a:endParaRPr>
          </a:p>
          <a:p>
            <a:pPr marL="98425" indent="0">
              <a:lnSpc>
                <a:spcPct val="100000"/>
              </a:lnSpc>
              <a:buNone/>
            </a:pPr>
            <a:endParaRPr lang="en-US" sz="2500" dirty="0">
              <a:solidFill>
                <a:schemeClr val="tx1"/>
              </a:solidFill>
            </a:endParaRPr>
          </a:p>
          <a:p>
            <a:pPr marL="98425" indent="0">
              <a:lnSpc>
                <a:spcPct val="100000"/>
              </a:lnSpc>
              <a:buNone/>
            </a:pPr>
            <a:br>
              <a:rPr lang="en-US" sz="2500" dirty="0">
                <a:solidFill>
                  <a:srgbClr val="171AA2"/>
                </a:solidFill>
              </a:rPr>
            </a:br>
            <a:endParaRPr lang="en-US" sz="2500" dirty="0">
              <a:solidFill>
                <a:schemeClr val="tx1"/>
              </a:solidFill>
            </a:endParaRPr>
          </a:p>
        </p:txBody>
      </p:sp>
    </p:spTree>
    <p:extLst>
      <p:ext uri="{BB962C8B-B14F-4D97-AF65-F5344CB8AC3E}">
        <p14:creationId xmlns:p14="http://schemas.microsoft.com/office/powerpoint/2010/main" val="5619341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C185C-43A8-659C-1D9C-6532C638A9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8E3F19-7328-F356-9A08-F0C015C70A5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68D833C6-0985-ECB1-D76F-BB3EA3D36B4B}"/>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1 — Chronic Lymphocytic Leukemia: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Awan</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chemeClr val="tx1"/>
                </a:solidFill>
                <a:effectLst/>
                <a:uLnTx/>
                <a:uFillTx/>
                <a:latin typeface="Calibri" charset="0"/>
                <a:ea typeface="MS PGothic" pitchFamily="34" charset="-128"/>
              </a:rPr>
              <a:t>First-Line Therapy</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MS PGothic" pitchFamily="34" charset="-128"/>
              </a:rPr>
              <a:t>Relapsed/Refractory Disease</a:t>
            </a:r>
          </a:p>
        </p:txBody>
      </p:sp>
    </p:spTree>
    <p:extLst>
      <p:ext uri="{BB962C8B-B14F-4D97-AF65-F5344CB8AC3E}">
        <p14:creationId xmlns:p14="http://schemas.microsoft.com/office/powerpoint/2010/main" val="21794092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37F81-C0F5-3C45-8A86-39F7433B9655}"/>
              </a:ext>
            </a:extLst>
          </p:cNvPr>
          <p:cNvSpPr>
            <a:spLocks noGrp="1"/>
          </p:cNvSpPr>
          <p:nvPr>
            <p:ph type="title"/>
          </p:nvPr>
        </p:nvSpPr>
        <p:spPr>
          <a:xfrm>
            <a:off x="914400" y="116632"/>
            <a:ext cx="10225136" cy="1008112"/>
          </a:xfrm>
        </p:spPr>
        <p:txBody>
          <a:bodyPr/>
          <a:lstStyle/>
          <a:p>
            <a:pPr algn="l"/>
            <a:r>
              <a:rPr lang="en-US" dirty="0">
                <a:solidFill>
                  <a:srgbClr val="0432FF"/>
                </a:solidFill>
                <a:latin typeface="Calibri" panose="020F0502020204030204" pitchFamily="34" charset="0"/>
                <a:cs typeface="Calibri" panose="020F0502020204030204" pitchFamily="34" charset="0"/>
              </a:rPr>
              <a:t>BRUIN CLL-321: A Phase III Trial of Pirtobrutinib Monotherapy for Relapsed/Refractory CLL</a:t>
            </a:r>
          </a:p>
        </p:txBody>
      </p:sp>
      <p:sp>
        <p:nvSpPr>
          <p:cNvPr id="18" name="TextBox 17">
            <a:extLst>
              <a:ext uri="{FF2B5EF4-FFF2-40B4-BE49-F238E27FC236}">
                <a16:creationId xmlns:a16="http://schemas.microsoft.com/office/drawing/2014/main" id="{8BDBAFCD-3212-2E45-8E59-92373180CF6D}"/>
              </a:ext>
            </a:extLst>
          </p:cNvPr>
          <p:cNvSpPr txBox="1"/>
          <p:nvPr/>
        </p:nvSpPr>
        <p:spPr>
          <a:xfrm>
            <a:off x="0" y="6497190"/>
            <a:ext cx="7056785" cy="323165"/>
          </a:xfrm>
          <a:prstGeom prst="rect">
            <a:avLst/>
          </a:prstGeom>
          <a:noFill/>
        </p:spPr>
        <p:txBody>
          <a:bodyPr wrap="square" rtlCol="0" anchor="b">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Sharman JP et al. ASH 2024;Abstract 886. </a:t>
            </a:r>
            <a:endParaRPr kumimoji="0" lang="en-US" sz="1500" b="0" i="0" u="none" strike="noStrike" kern="1200" cap="none" spc="0" normalizeH="0" baseline="0" noProof="0" dirty="0">
              <a:ln>
                <a:noFill/>
              </a:ln>
              <a:solidFill>
                <a:srgbClr val="FFFFFF"/>
              </a:solidFill>
              <a:effectLst/>
              <a:uLnTx/>
              <a:uFillTx/>
              <a:latin typeface="Calibri"/>
              <a:ea typeface="Arial" charset="0"/>
              <a:cs typeface="Calibri" panose="020F0502020204030204" pitchFamily="34" charset="0"/>
            </a:endParaRPr>
          </a:p>
        </p:txBody>
      </p:sp>
      <p:pic>
        <p:nvPicPr>
          <p:cNvPr id="7" name="Picture 6" descr="A diagram of a patient's flow&#10;&#10;Description automatically generated">
            <a:extLst>
              <a:ext uri="{FF2B5EF4-FFF2-40B4-BE49-F238E27FC236}">
                <a16:creationId xmlns:a16="http://schemas.microsoft.com/office/drawing/2014/main" id="{49C14271-0D36-2979-B06E-E2AF5C22D55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03371" y="1151074"/>
            <a:ext cx="10225136" cy="5153143"/>
          </a:xfrm>
          <a:prstGeom prst="rect">
            <a:avLst/>
          </a:prstGeom>
        </p:spPr>
      </p:pic>
    </p:spTree>
    <p:custDataLst>
      <p:tags r:id="rId1"/>
    </p:custDataLst>
    <p:extLst>
      <p:ext uri="{BB962C8B-B14F-4D97-AF65-F5344CB8AC3E}">
        <p14:creationId xmlns:p14="http://schemas.microsoft.com/office/powerpoint/2010/main" val="11385576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66D50-BFA5-DA25-F8D3-817272D13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43AD4-9B51-594F-C3C9-311B7B9E609D}"/>
              </a:ext>
            </a:extLst>
          </p:cNvPr>
          <p:cNvSpPr>
            <a:spLocks noGrp="1"/>
          </p:cNvSpPr>
          <p:nvPr>
            <p:ph type="title"/>
          </p:nvPr>
        </p:nvSpPr>
        <p:spPr>
          <a:xfrm>
            <a:off x="914400" y="116632"/>
            <a:ext cx="10363200" cy="1008112"/>
          </a:xfrm>
        </p:spPr>
        <p:txBody>
          <a:bodyPr/>
          <a:lstStyle/>
          <a:p>
            <a:r>
              <a:rPr lang="en-US" dirty="0">
                <a:solidFill>
                  <a:srgbClr val="0432FF"/>
                </a:solidFill>
                <a:latin typeface="Calibri" panose="020F0502020204030204" pitchFamily="34" charset="0"/>
                <a:cs typeface="Calibri" panose="020F0502020204030204" pitchFamily="34" charset="0"/>
              </a:rPr>
              <a:t>BRUIN CLL-321: IRC-Assessed Progression-Free Survival (PFS)</a:t>
            </a:r>
          </a:p>
        </p:txBody>
      </p:sp>
      <p:sp>
        <p:nvSpPr>
          <p:cNvPr id="18" name="TextBox 17">
            <a:extLst>
              <a:ext uri="{FF2B5EF4-FFF2-40B4-BE49-F238E27FC236}">
                <a16:creationId xmlns:a16="http://schemas.microsoft.com/office/drawing/2014/main" id="{8AA1E295-7743-3F76-D6B2-8577354809C1}"/>
              </a:ext>
            </a:extLst>
          </p:cNvPr>
          <p:cNvSpPr txBox="1"/>
          <p:nvPr/>
        </p:nvSpPr>
        <p:spPr>
          <a:xfrm>
            <a:off x="119335" y="6508913"/>
            <a:ext cx="7056785" cy="323165"/>
          </a:xfrm>
          <a:prstGeom prst="rect">
            <a:avLst/>
          </a:prstGeom>
          <a:noFill/>
        </p:spPr>
        <p:txBody>
          <a:bodyPr wrap="square" rtlCol="0" anchor="b">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Sharman JP et al. </a:t>
            </a:r>
            <a:r>
              <a:rPr kumimoji="0" lang="en-US" sz="1500" b="0" i="1"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2025;43:2538-49. </a:t>
            </a:r>
            <a:endParaRPr kumimoji="0" lang="en-US" sz="1500" b="0" i="0" u="none" strike="noStrike" kern="1200" cap="none" spc="0" normalizeH="0" baseline="0" noProof="0" dirty="0">
              <a:ln>
                <a:noFill/>
              </a:ln>
              <a:solidFill>
                <a:srgbClr val="FFFFFF"/>
              </a:solidFill>
              <a:effectLst/>
              <a:uLnTx/>
              <a:uFillTx/>
              <a:latin typeface="Calibri"/>
              <a:ea typeface="Arial" charset="0"/>
              <a:cs typeface="Calibri" panose="020F0502020204030204" pitchFamily="34" charset="0"/>
            </a:endParaRPr>
          </a:p>
        </p:txBody>
      </p:sp>
      <p:sp>
        <p:nvSpPr>
          <p:cNvPr id="6" name="Rectangle 5">
            <a:extLst>
              <a:ext uri="{FF2B5EF4-FFF2-40B4-BE49-F238E27FC236}">
                <a16:creationId xmlns:a16="http://schemas.microsoft.com/office/drawing/2014/main" id="{17A89A0D-34A2-48E1-D811-189D29530627}"/>
              </a:ext>
            </a:extLst>
          </p:cNvPr>
          <p:cNvSpPr/>
          <p:nvPr/>
        </p:nvSpPr>
        <p:spPr bwMode="auto">
          <a:xfrm>
            <a:off x="3647728" y="1019759"/>
            <a:ext cx="576064" cy="180891"/>
          </a:xfrm>
          <a:prstGeom prst="rect">
            <a:avLst/>
          </a:prstGeom>
          <a:solidFill>
            <a:srgbClr val="EDEDE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pic>
        <p:nvPicPr>
          <p:cNvPr id="5" name="Picture 4" descr="A graph of a patient's disease&#10;&#10;AI-generated content may be incorrect.">
            <a:extLst>
              <a:ext uri="{FF2B5EF4-FFF2-40B4-BE49-F238E27FC236}">
                <a16:creationId xmlns:a16="http://schemas.microsoft.com/office/drawing/2014/main" id="{56C3E60E-622E-051B-F90D-ED80445892A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440353" y="1019759"/>
            <a:ext cx="7123459" cy="5264600"/>
          </a:xfrm>
          <a:prstGeom prst="rect">
            <a:avLst/>
          </a:prstGeom>
        </p:spPr>
      </p:pic>
      <p:sp>
        <p:nvSpPr>
          <p:cNvPr id="7" name="Rectangle 6">
            <a:extLst>
              <a:ext uri="{FF2B5EF4-FFF2-40B4-BE49-F238E27FC236}">
                <a16:creationId xmlns:a16="http://schemas.microsoft.com/office/drawing/2014/main" id="{E2201CB0-289D-B39C-35F8-18BE623A329E}"/>
              </a:ext>
            </a:extLst>
          </p:cNvPr>
          <p:cNvSpPr/>
          <p:nvPr/>
        </p:nvSpPr>
        <p:spPr bwMode="auto">
          <a:xfrm>
            <a:off x="2467362" y="1019759"/>
            <a:ext cx="301083" cy="32953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3" name="TextBox 2">
            <a:extLst>
              <a:ext uri="{FF2B5EF4-FFF2-40B4-BE49-F238E27FC236}">
                <a16:creationId xmlns:a16="http://schemas.microsoft.com/office/drawing/2014/main" id="{DAE9C9DE-4B31-4547-BDA4-05611BA7EB43}"/>
              </a:ext>
            </a:extLst>
          </p:cNvPr>
          <p:cNvSpPr txBox="1"/>
          <p:nvPr/>
        </p:nvSpPr>
        <p:spPr>
          <a:xfrm>
            <a:off x="2527998" y="6285888"/>
            <a:ext cx="7056785" cy="323165"/>
          </a:xfrm>
          <a:prstGeom prst="rect">
            <a:avLst/>
          </a:prstGeom>
          <a:noFill/>
        </p:spPr>
        <p:txBody>
          <a:bodyPr wrap="square" rtlCol="0" anchor="b">
            <a:spAutoFit/>
          </a:bodyPr>
          <a:lstStyle/>
          <a:p>
            <a:pPr marL="0" marR="0" lvl="0" indent="0" algn="r"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IRC = independent review committee</a:t>
            </a:r>
            <a:endParaRPr kumimoji="0" lang="en-US" sz="1500" b="0" i="0" u="none" strike="noStrike" kern="1200" cap="none" spc="0" normalizeH="0" baseline="0" noProof="0" dirty="0">
              <a:ln>
                <a:noFill/>
              </a:ln>
              <a:solidFill>
                <a:srgbClr val="FFFFFF"/>
              </a:solidFill>
              <a:effectLst/>
              <a:uLnTx/>
              <a:uFillTx/>
              <a:latin typeface="Calibri"/>
              <a:ea typeface="Arial" charset="0"/>
              <a:cs typeface="Calibri" panose="020F0502020204030204" pitchFamily="34" charset="0"/>
            </a:endParaRPr>
          </a:p>
        </p:txBody>
      </p:sp>
    </p:spTree>
    <p:custDataLst>
      <p:tags r:id="rId1"/>
    </p:custDataLst>
    <p:extLst>
      <p:ext uri="{BB962C8B-B14F-4D97-AF65-F5344CB8AC3E}">
        <p14:creationId xmlns:p14="http://schemas.microsoft.com/office/powerpoint/2010/main" val="33136839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F67BC-19E9-EB43-8801-59B2F14D0525}"/>
              </a:ext>
            </a:extLst>
          </p:cNvPr>
          <p:cNvSpPr>
            <a:spLocks noGrp="1"/>
          </p:cNvSpPr>
          <p:nvPr>
            <p:ph type="title"/>
          </p:nvPr>
        </p:nvSpPr>
        <p:spPr>
          <a:xfrm>
            <a:off x="633577" y="288032"/>
            <a:ext cx="10214951" cy="1196752"/>
          </a:xfrm>
        </p:spPr>
        <p:txBody>
          <a:bodyPr/>
          <a:lstStyle/>
          <a:p>
            <a:pPr algn="l"/>
            <a:r>
              <a:rPr lang="en-US" b="1" dirty="0"/>
              <a:t>FDA Grants </a:t>
            </a:r>
            <a:r>
              <a:rPr lang="en-US" dirty="0"/>
              <a:t>T</a:t>
            </a:r>
            <a:r>
              <a:rPr lang="en-US" b="1" dirty="0"/>
              <a:t>raditional Approval to Pirtobrutinib for Chronic </a:t>
            </a:r>
            <a:r>
              <a:rPr lang="en-US" dirty="0"/>
              <a:t>L</a:t>
            </a:r>
            <a:r>
              <a:rPr lang="en-US" b="1" dirty="0"/>
              <a:t>ymphocytic </a:t>
            </a:r>
            <a:r>
              <a:rPr lang="en-US" dirty="0"/>
              <a:t>L</a:t>
            </a:r>
            <a:r>
              <a:rPr lang="en-US" b="1" dirty="0"/>
              <a:t>eukemia and Small </a:t>
            </a:r>
            <a:r>
              <a:rPr lang="en-US" dirty="0"/>
              <a:t>L</a:t>
            </a:r>
            <a:r>
              <a:rPr lang="en-US" b="1" dirty="0"/>
              <a:t>ymphocytic </a:t>
            </a:r>
            <a:r>
              <a:rPr lang="en-US" dirty="0"/>
              <a:t>L</a:t>
            </a:r>
            <a:r>
              <a:rPr lang="en-US" b="1" dirty="0"/>
              <a:t>ymphoma</a:t>
            </a:r>
            <a:br>
              <a:rPr lang="en-US" b="1" dirty="0"/>
            </a:br>
            <a:r>
              <a:rPr lang="en-US" sz="2400" dirty="0"/>
              <a:t>Press Release: December 3, 2025</a:t>
            </a:r>
          </a:p>
        </p:txBody>
      </p:sp>
      <p:sp>
        <p:nvSpPr>
          <p:cNvPr id="4" name="Content Placeholder 3">
            <a:extLst>
              <a:ext uri="{FF2B5EF4-FFF2-40B4-BE49-F238E27FC236}">
                <a16:creationId xmlns:a16="http://schemas.microsoft.com/office/drawing/2014/main" id="{8AA10040-2241-A644-A660-6E2F28014D65}"/>
              </a:ext>
            </a:extLst>
          </p:cNvPr>
          <p:cNvSpPr>
            <a:spLocks noGrp="1"/>
          </p:cNvSpPr>
          <p:nvPr>
            <p:ph idx="1"/>
          </p:nvPr>
        </p:nvSpPr>
        <p:spPr>
          <a:xfrm>
            <a:off x="633577" y="1700808"/>
            <a:ext cx="10863023" cy="4214845"/>
          </a:xfrm>
        </p:spPr>
        <p:txBody>
          <a:bodyPr wrap="square"/>
          <a:lstStyle/>
          <a:p>
            <a:pPr marL="17463" indent="0">
              <a:spcBef>
                <a:spcPts val="1000"/>
              </a:spcBef>
              <a:spcAft>
                <a:spcPts val="0"/>
              </a:spcAft>
              <a:buNone/>
            </a:pPr>
            <a:r>
              <a:rPr lang="en-US" sz="2000" b="0" dirty="0"/>
              <a:t>“... the Food and Drug Administration granted traditional approval to pirtobrutinib for adults with relapsed or refractory chronic lymphocytic leukemia or small lymphocytic lymphoma (CLL/SLL) who have previously been treated with a covalent BTK inhibitor.</a:t>
            </a:r>
          </a:p>
          <a:p>
            <a:pPr marL="17463" indent="0">
              <a:spcBef>
                <a:spcPts val="1000"/>
              </a:spcBef>
              <a:spcAft>
                <a:spcPts val="0"/>
              </a:spcAft>
              <a:buNone/>
            </a:pPr>
            <a:r>
              <a:rPr lang="en-US" sz="2000" b="0" dirty="0"/>
              <a:t>Efficacy was evaluated in BRUIN-CLL-321 (NCT 04666038), a randomized, open-label, active-controlled trial. The trial randomized 238 patients who were previously treated for CLL/SLL, including a covalent BTK inhibitor. Patients previously treated with a non-covalent BTK inhibitor were not permitted. Patients were randomized (1:1) to receive either pirtobrutinib or investigator’s choice of idelalisib plus a rituximab product (IR) or bendamustine plus a rituximab product (BR).</a:t>
            </a:r>
          </a:p>
          <a:p>
            <a:pPr marL="17463" indent="0">
              <a:spcBef>
                <a:spcPts val="1000"/>
              </a:spcBef>
              <a:spcAft>
                <a:spcPts val="0"/>
              </a:spcAft>
              <a:buNone/>
            </a:pPr>
            <a:r>
              <a:rPr lang="en-US" sz="2000" b="0" dirty="0"/>
              <a:t>Median PFS was 11.2 months (95% CI: 9.5, 11.4) in the pirtobrutinib arm and 8.7 months (95% CI: 7.2, 10.2) in the investigator’s choice of IR/BR arm (Hazard ratio 0.58 [95% CI: 0.38, 0.89]; p-value 0.0105). Of the 119 patients in the investigator’s choice arm, 50 crossed over to receive pirtobrutinib therapy. At an updated analysis with a median follow-up time of 19.8 months, the HR for overall survival (OS) was 1.09 (95% CI: 0.68, 1.75).”</a:t>
            </a:r>
          </a:p>
        </p:txBody>
      </p:sp>
      <p:sp>
        <p:nvSpPr>
          <p:cNvPr id="5" name="TextBox 4">
            <a:extLst>
              <a:ext uri="{FF2B5EF4-FFF2-40B4-BE49-F238E27FC236}">
                <a16:creationId xmlns:a16="http://schemas.microsoft.com/office/drawing/2014/main" id="{E3F3EDA1-D945-214F-96F0-8B82D04CA71A}"/>
              </a:ext>
            </a:extLst>
          </p:cNvPr>
          <p:cNvSpPr txBox="1"/>
          <p:nvPr/>
        </p:nvSpPr>
        <p:spPr>
          <a:xfrm>
            <a:off x="241837" y="6292969"/>
            <a:ext cx="10358967" cy="553998"/>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www.fda.gov</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/drugs/resources-information-approved-drugs/fda-grants-traditional-approval-pirtobrutinib-chronic-lymphocytic-leukemia-and-small-lymphocytic</a:t>
            </a:r>
          </a:p>
        </p:txBody>
      </p:sp>
    </p:spTree>
    <p:extLst>
      <p:ext uri="{BB962C8B-B14F-4D97-AF65-F5344CB8AC3E}">
        <p14:creationId xmlns:p14="http://schemas.microsoft.com/office/powerpoint/2010/main" val="42643403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732046-499A-F822-0E06-D5F4A4B26FF2}"/>
              </a:ext>
            </a:extLst>
          </p:cNvPr>
          <p:cNvSpPr/>
          <p:nvPr/>
        </p:nvSpPr>
        <p:spPr bwMode="auto">
          <a:xfrm>
            <a:off x="191345" y="1186954"/>
            <a:ext cx="11809312" cy="49063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FA37F81-C0F5-3C45-8A86-39F7433B9655}"/>
              </a:ext>
            </a:extLst>
          </p:cNvPr>
          <p:cNvSpPr>
            <a:spLocks noGrp="1"/>
          </p:cNvSpPr>
          <p:nvPr>
            <p:ph type="title"/>
          </p:nvPr>
        </p:nvSpPr>
        <p:spPr>
          <a:xfrm>
            <a:off x="440314" y="-80844"/>
            <a:ext cx="11311371" cy="1162670"/>
          </a:xfrm>
        </p:spPr>
        <p:txBody>
          <a:bodyPr/>
          <a:lstStyle/>
          <a:p>
            <a:pPr algn="l"/>
            <a:r>
              <a:rPr lang="en-US" dirty="0">
                <a:solidFill>
                  <a:srgbClr val="0432FF"/>
                </a:solidFill>
                <a:latin typeface="Calibri" panose="020F0502020204030204" pitchFamily="34" charset="0"/>
                <a:cs typeface="Calibri" panose="020F0502020204030204" pitchFamily="34" charset="0"/>
              </a:rPr>
              <a:t>Phase III BRUIN CLL-322 Trial: Pirtobrutinib and Venetoclax/Rituximab in R/R Setting </a:t>
            </a:r>
          </a:p>
        </p:txBody>
      </p:sp>
      <p:sp>
        <p:nvSpPr>
          <p:cNvPr id="18" name="TextBox 17">
            <a:extLst>
              <a:ext uri="{FF2B5EF4-FFF2-40B4-BE49-F238E27FC236}">
                <a16:creationId xmlns:a16="http://schemas.microsoft.com/office/drawing/2014/main" id="{8BDBAFCD-3212-2E45-8E59-92373180CF6D}"/>
              </a:ext>
            </a:extLst>
          </p:cNvPr>
          <p:cNvSpPr txBox="1"/>
          <p:nvPr/>
        </p:nvSpPr>
        <p:spPr>
          <a:xfrm>
            <a:off x="80274" y="6517923"/>
            <a:ext cx="7959942" cy="323165"/>
          </a:xfrm>
          <a:prstGeom prst="rect">
            <a:avLst/>
          </a:prstGeom>
          <a:noFill/>
        </p:spPr>
        <p:txBody>
          <a:bodyPr wrap="square" rtlCol="0" anchor="b">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Eyre TA et al. ASCO 2023;Abstract TPS7583. Wierda WG et al. SOHO 2022;Abstract CLL-322.</a:t>
            </a:r>
            <a:endParaRPr kumimoji="0" lang="en-US" sz="1500" b="0" i="0" u="none" strike="noStrike" kern="1200" cap="none" spc="0" normalizeH="0" baseline="0" noProof="0" dirty="0">
              <a:ln>
                <a:noFill/>
              </a:ln>
              <a:solidFill>
                <a:srgbClr val="FFFFFF"/>
              </a:solidFill>
              <a:effectLst/>
              <a:uLnTx/>
              <a:uFillTx/>
              <a:latin typeface="Calibri"/>
              <a:ea typeface="Arial" charset="0"/>
              <a:cs typeface="Calibri" panose="020F0502020204030204" pitchFamily="34" charset="0"/>
            </a:endParaRPr>
          </a:p>
        </p:txBody>
      </p:sp>
      <p:pic>
        <p:nvPicPr>
          <p:cNvPr id="5" name="Picture 4" descr="Diagram, text&#10;&#10;Description automatically generated">
            <a:extLst>
              <a:ext uri="{FF2B5EF4-FFF2-40B4-BE49-F238E27FC236}">
                <a16:creationId xmlns:a16="http://schemas.microsoft.com/office/drawing/2014/main" id="{99836C24-CA2F-0788-A514-8A50F42CB2D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tretch>
            <a:fillRect/>
          </a:stretch>
        </p:blipFill>
        <p:spPr>
          <a:xfrm>
            <a:off x="191344" y="1340767"/>
            <a:ext cx="11311371" cy="3960441"/>
          </a:xfrm>
          <a:prstGeom prst="rect">
            <a:avLst/>
          </a:prstGeom>
        </p:spPr>
      </p:pic>
      <p:sp>
        <p:nvSpPr>
          <p:cNvPr id="6" name="Rectangle 5">
            <a:extLst>
              <a:ext uri="{FF2B5EF4-FFF2-40B4-BE49-F238E27FC236}">
                <a16:creationId xmlns:a16="http://schemas.microsoft.com/office/drawing/2014/main" id="{67EC5EB5-8914-9652-95B4-6BFAD0941BDA}"/>
              </a:ext>
            </a:extLst>
          </p:cNvPr>
          <p:cNvSpPr/>
          <p:nvPr/>
        </p:nvSpPr>
        <p:spPr bwMode="auto">
          <a:xfrm>
            <a:off x="4871864" y="1258962"/>
            <a:ext cx="6510691" cy="29783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4" name="TextBox 3">
            <a:extLst>
              <a:ext uri="{FF2B5EF4-FFF2-40B4-BE49-F238E27FC236}">
                <a16:creationId xmlns:a16="http://schemas.microsoft.com/office/drawing/2014/main" id="{65079D5C-EA1B-8A41-A1FC-E5516B15D171}"/>
              </a:ext>
            </a:extLst>
          </p:cNvPr>
          <p:cNvSpPr txBox="1"/>
          <p:nvPr/>
        </p:nvSpPr>
        <p:spPr>
          <a:xfrm>
            <a:off x="5695592" y="4719138"/>
            <a:ext cx="6624736" cy="369332"/>
          </a:xfrm>
          <a:prstGeom prst="rect">
            <a:avLst/>
          </a:prstGeom>
          <a:noFill/>
        </p:spPr>
        <p:txBody>
          <a:bodyPr wrap="square" rtlCol="0">
            <a:spAutoFit/>
          </a:bodyPr>
          <a:lstStyle/>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Primary endpoint: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Progression-free survival per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Arial" charset="0"/>
                <a:cs typeface="Calibri" panose="020F0502020204030204" pitchFamily="34" charset="0"/>
              </a:rPr>
              <a:t>iwCLL</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 2018 by IRC</a:t>
            </a:r>
          </a:p>
        </p:txBody>
      </p:sp>
    </p:spTree>
    <p:custDataLst>
      <p:tags r:id="rId1"/>
    </p:custDataLst>
    <p:extLst>
      <p:ext uri="{BB962C8B-B14F-4D97-AF65-F5344CB8AC3E}">
        <p14:creationId xmlns:p14="http://schemas.microsoft.com/office/powerpoint/2010/main" val="10588462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8C20A2-76E6-EDE1-578B-D6B279766357}"/>
              </a:ext>
            </a:extLst>
          </p:cNvPr>
          <p:cNvPicPr>
            <a:picLocks noChangeAspect="1"/>
          </p:cNvPicPr>
          <p:nvPr/>
        </p:nvPicPr>
        <p:blipFill>
          <a:blip r:embed="rId3"/>
          <a:stretch>
            <a:fillRect/>
          </a:stretch>
        </p:blipFill>
        <p:spPr>
          <a:xfrm>
            <a:off x="440314" y="998698"/>
            <a:ext cx="11276179" cy="5031441"/>
          </a:xfrm>
          <a:prstGeom prst="rect">
            <a:avLst/>
          </a:prstGeom>
        </p:spPr>
      </p:pic>
      <p:sp>
        <p:nvSpPr>
          <p:cNvPr id="5" name="Title 1">
            <a:extLst>
              <a:ext uri="{FF2B5EF4-FFF2-40B4-BE49-F238E27FC236}">
                <a16:creationId xmlns:a16="http://schemas.microsoft.com/office/drawing/2014/main" id="{7F4C9951-4D9C-3B92-4D15-4895B0803F92}"/>
              </a:ext>
            </a:extLst>
          </p:cNvPr>
          <p:cNvSpPr>
            <a:spLocks noGrp="1"/>
          </p:cNvSpPr>
          <p:nvPr>
            <p:ph type="title"/>
          </p:nvPr>
        </p:nvSpPr>
        <p:spPr>
          <a:xfrm>
            <a:off x="440314" y="16912"/>
            <a:ext cx="11311371" cy="1064914"/>
          </a:xfrm>
        </p:spPr>
        <p:txBody>
          <a:bodyPr/>
          <a:lstStyle/>
          <a:p>
            <a:pPr algn="l"/>
            <a:r>
              <a:rPr lang="en-US" dirty="0">
                <a:solidFill>
                  <a:srgbClr val="0432FF"/>
                </a:solidFill>
                <a:latin typeface="Calibri" panose="020F0502020204030204" pitchFamily="34" charset="0"/>
                <a:cs typeface="Calibri" panose="020F0502020204030204" pitchFamily="34" charset="0"/>
              </a:rPr>
              <a:t>Phase III BRUIN CLL-322 Trial: Pirtobrutinib and Venetoclax/Rituximab in R/R Setting (Continued)</a:t>
            </a:r>
          </a:p>
        </p:txBody>
      </p:sp>
      <p:sp>
        <p:nvSpPr>
          <p:cNvPr id="7" name="TextBox 6">
            <a:extLst>
              <a:ext uri="{FF2B5EF4-FFF2-40B4-BE49-F238E27FC236}">
                <a16:creationId xmlns:a16="http://schemas.microsoft.com/office/drawing/2014/main" id="{3F48B9C4-9F36-A4DC-1AEF-B419807A868D}"/>
              </a:ext>
            </a:extLst>
          </p:cNvPr>
          <p:cNvSpPr txBox="1"/>
          <p:nvPr/>
        </p:nvSpPr>
        <p:spPr>
          <a:xfrm>
            <a:off x="80274" y="6517923"/>
            <a:ext cx="7959942" cy="323165"/>
          </a:xfrm>
          <a:prstGeom prst="rect">
            <a:avLst/>
          </a:prstGeom>
          <a:noFill/>
        </p:spPr>
        <p:txBody>
          <a:bodyPr wrap="square" rtlCol="0" anchor="b">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Davids MS et al. </a:t>
            </a:r>
            <a:r>
              <a:rPr kumimoji="0" lang="en-US" sz="1500" b="0" i="1"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a:ea typeface="Arial" charset="0"/>
                <a:cs typeface="Calibri" panose="020F0502020204030204" pitchFamily="34" charset="0"/>
              </a:rPr>
              <a:t>2026;408(10553):453-70.</a:t>
            </a:r>
          </a:p>
        </p:txBody>
      </p:sp>
      <p:sp>
        <p:nvSpPr>
          <p:cNvPr id="2" name="Rectangle 1">
            <a:extLst>
              <a:ext uri="{FF2B5EF4-FFF2-40B4-BE49-F238E27FC236}">
                <a16:creationId xmlns:a16="http://schemas.microsoft.com/office/drawing/2014/main" id="{C194E0AE-2062-169C-9BFA-96087635AACD}"/>
              </a:ext>
            </a:extLst>
          </p:cNvPr>
          <p:cNvSpPr/>
          <p:nvPr/>
        </p:nvSpPr>
        <p:spPr bwMode="auto">
          <a:xfrm>
            <a:off x="1392382" y="997527"/>
            <a:ext cx="290945" cy="16625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7489524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52042-EDBA-65D1-E4F0-BA5E41E85E74}"/>
            </a:ext>
          </a:extLst>
        </p:cNvPr>
        <p:cNvGrpSpPr/>
        <p:nvPr/>
      </p:nvGrpSpPr>
      <p:grpSpPr>
        <a:xfrm>
          <a:off x="0" y="0"/>
          <a:ext cx="0" cy="0"/>
          <a:chOff x="0" y="0"/>
          <a:chExt cx="0" cy="0"/>
        </a:xfrm>
      </p:grpSpPr>
      <p:sp>
        <p:nvSpPr>
          <p:cNvPr id="9218" name="Rectangle 2">
            <a:extLst>
              <a:ext uri="{FF2B5EF4-FFF2-40B4-BE49-F238E27FC236}">
                <a16:creationId xmlns:a16="http://schemas.microsoft.com/office/drawing/2014/main" id="{8DCF2204-25AD-E4F3-1FB2-26F4DCE8FB92}"/>
              </a:ext>
            </a:extLst>
          </p:cNvPr>
          <p:cNvSpPr>
            <a:spLocks noGrp="1" noChangeArrowheads="1"/>
          </p:cNvSpPr>
          <p:nvPr>
            <p:ph type="title"/>
          </p:nvPr>
        </p:nvSpPr>
        <p:spPr>
          <a:xfrm>
            <a:off x="-5333" y="0"/>
            <a:ext cx="11381871" cy="1386038"/>
          </a:xfrm>
        </p:spPr>
        <p:txBody>
          <a:bodyPr/>
          <a:lstStyle/>
          <a:p>
            <a:r>
              <a:rPr lang="en-US" b="1" dirty="0"/>
              <a:t>Algorithm for Relapsed/Refractory CLL/SLL</a:t>
            </a:r>
            <a:endParaRPr lang="en-US" altLang="en-US" b="1" dirty="0"/>
          </a:p>
        </p:txBody>
      </p:sp>
      <p:cxnSp>
        <p:nvCxnSpPr>
          <p:cNvPr id="2" name="Straight Arrow Connector 1">
            <a:extLst>
              <a:ext uri="{FF2B5EF4-FFF2-40B4-BE49-F238E27FC236}">
                <a16:creationId xmlns:a16="http://schemas.microsoft.com/office/drawing/2014/main" id="{7ED10E70-7795-D9E8-3946-C8FFD65AC863}"/>
              </a:ext>
            </a:extLst>
          </p:cNvPr>
          <p:cNvCxnSpPr>
            <a:cxnSpLocks/>
          </p:cNvCxnSpPr>
          <p:nvPr/>
        </p:nvCxnSpPr>
        <p:spPr>
          <a:xfrm>
            <a:off x="1503629" y="3733245"/>
            <a:ext cx="599323" cy="0"/>
          </a:xfrm>
          <a:prstGeom prst="straightConnector1">
            <a:avLst/>
          </a:prstGeom>
          <a:noFill/>
          <a:ln w="28575" cap="flat" cmpd="sng" algn="ctr">
            <a:solidFill>
              <a:sysClr val="windowText" lastClr="000000"/>
            </a:solidFill>
            <a:prstDash val="solid"/>
            <a:tailEnd type="triangle"/>
          </a:ln>
          <a:effectLst/>
        </p:spPr>
      </p:cxnSp>
      <p:cxnSp>
        <p:nvCxnSpPr>
          <p:cNvPr id="3" name="Straight Arrow Connector 2">
            <a:extLst>
              <a:ext uri="{FF2B5EF4-FFF2-40B4-BE49-F238E27FC236}">
                <a16:creationId xmlns:a16="http://schemas.microsoft.com/office/drawing/2014/main" id="{3E4DC8A8-AF34-3F12-554A-41A55986D514}"/>
              </a:ext>
            </a:extLst>
          </p:cNvPr>
          <p:cNvCxnSpPr>
            <a:cxnSpLocks/>
            <a:stCxn id="20" idx="0"/>
            <a:endCxn id="14" idx="1"/>
          </p:cNvCxnSpPr>
          <p:nvPr/>
        </p:nvCxnSpPr>
        <p:spPr>
          <a:xfrm flipV="1">
            <a:off x="2939683" y="1891091"/>
            <a:ext cx="537133" cy="1518661"/>
          </a:xfrm>
          <a:prstGeom prst="straightConnector1">
            <a:avLst/>
          </a:prstGeom>
          <a:noFill/>
          <a:ln w="28575" cap="flat" cmpd="sng" algn="ctr">
            <a:solidFill>
              <a:sysClr val="windowText" lastClr="000000"/>
            </a:solidFill>
            <a:prstDash val="solid"/>
            <a:tailEnd type="triangle"/>
          </a:ln>
          <a:effectLst/>
        </p:spPr>
      </p:cxnSp>
      <p:cxnSp>
        <p:nvCxnSpPr>
          <p:cNvPr id="4" name="Straight Arrow Connector 3">
            <a:extLst>
              <a:ext uri="{FF2B5EF4-FFF2-40B4-BE49-F238E27FC236}">
                <a16:creationId xmlns:a16="http://schemas.microsoft.com/office/drawing/2014/main" id="{2AFC0172-8A1A-99F0-C95D-FFDF4139D22F}"/>
              </a:ext>
            </a:extLst>
          </p:cNvPr>
          <p:cNvCxnSpPr>
            <a:cxnSpLocks/>
            <a:stCxn id="20" idx="2"/>
            <a:endCxn id="15" idx="1"/>
          </p:cNvCxnSpPr>
          <p:nvPr/>
        </p:nvCxnSpPr>
        <p:spPr>
          <a:xfrm>
            <a:off x="2939683" y="4056738"/>
            <a:ext cx="548135" cy="1346626"/>
          </a:xfrm>
          <a:prstGeom prst="straightConnector1">
            <a:avLst/>
          </a:prstGeom>
          <a:noFill/>
          <a:ln w="28575" cap="flat" cmpd="sng" algn="ctr">
            <a:solidFill>
              <a:sysClr val="windowText" lastClr="000000"/>
            </a:solidFill>
            <a:prstDash val="solid"/>
            <a:tailEnd type="triangle"/>
          </a:ln>
          <a:effectLst/>
        </p:spPr>
      </p:cxnSp>
      <p:cxnSp>
        <p:nvCxnSpPr>
          <p:cNvPr id="5" name="Straight Connector 4">
            <a:extLst>
              <a:ext uri="{FF2B5EF4-FFF2-40B4-BE49-F238E27FC236}">
                <a16:creationId xmlns:a16="http://schemas.microsoft.com/office/drawing/2014/main" id="{4A05E4C2-7C69-139F-BF3C-4F76B35D5546}"/>
              </a:ext>
            </a:extLst>
          </p:cNvPr>
          <p:cNvCxnSpPr/>
          <p:nvPr/>
        </p:nvCxnSpPr>
        <p:spPr>
          <a:xfrm>
            <a:off x="5130178" y="5504095"/>
            <a:ext cx="566928" cy="0"/>
          </a:xfrm>
          <a:prstGeom prst="line">
            <a:avLst/>
          </a:prstGeom>
          <a:noFill/>
          <a:ln w="28575" cap="flat" cmpd="sng" algn="ctr">
            <a:solidFill>
              <a:sysClr val="windowText" lastClr="000000"/>
            </a:solidFill>
            <a:prstDash val="solid"/>
          </a:ln>
          <a:effectLst/>
        </p:spPr>
      </p:cxnSp>
      <p:cxnSp>
        <p:nvCxnSpPr>
          <p:cNvPr id="6" name="Straight Connector 5">
            <a:extLst>
              <a:ext uri="{FF2B5EF4-FFF2-40B4-BE49-F238E27FC236}">
                <a16:creationId xmlns:a16="http://schemas.microsoft.com/office/drawing/2014/main" id="{8DC556DC-5F9D-DBC2-D40D-D7F273287BB2}"/>
              </a:ext>
            </a:extLst>
          </p:cNvPr>
          <p:cNvCxnSpPr>
            <a:cxnSpLocks/>
          </p:cNvCxnSpPr>
          <p:nvPr/>
        </p:nvCxnSpPr>
        <p:spPr>
          <a:xfrm flipH="1" flipV="1">
            <a:off x="5752544" y="1699229"/>
            <a:ext cx="0" cy="3804866"/>
          </a:xfrm>
          <a:prstGeom prst="line">
            <a:avLst/>
          </a:prstGeom>
          <a:noFill/>
          <a:ln w="28575" cap="flat" cmpd="sng" algn="ctr">
            <a:solidFill>
              <a:sysClr val="windowText" lastClr="000000"/>
            </a:solidFill>
            <a:prstDash val="solid"/>
          </a:ln>
          <a:effectLst/>
        </p:spPr>
      </p:cxnSp>
      <p:cxnSp>
        <p:nvCxnSpPr>
          <p:cNvPr id="7" name="Straight Arrow Connector 6">
            <a:extLst>
              <a:ext uri="{FF2B5EF4-FFF2-40B4-BE49-F238E27FC236}">
                <a16:creationId xmlns:a16="http://schemas.microsoft.com/office/drawing/2014/main" id="{F95802E9-447B-14E9-BBB5-9A9C6E5BD5EB}"/>
              </a:ext>
            </a:extLst>
          </p:cNvPr>
          <p:cNvCxnSpPr/>
          <p:nvPr/>
        </p:nvCxnSpPr>
        <p:spPr>
          <a:xfrm>
            <a:off x="5764838" y="1714879"/>
            <a:ext cx="183934" cy="0"/>
          </a:xfrm>
          <a:prstGeom prst="straightConnector1">
            <a:avLst/>
          </a:prstGeom>
          <a:noFill/>
          <a:ln w="28575" cap="flat" cmpd="sng" algn="ctr">
            <a:solidFill>
              <a:sysClr val="windowText" lastClr="000000"/>
            </a:solidFill>
            <a:prstDash val="solid"/>
            <a:tailEnd type="triangle"/>
          </a:ln>
          <a:effectLst/>
        </p:spPr>
      </p:cxnSp>
      <p:cxnSp>
        <p:nvCxnSpPr>
          <p:cNvPr id="8" name="Straight Arrow Connector 7">
            <a:extLst>
              <a:ext uri="{FF2B5EF4-FFF2-40B4-BE49-F238E27FC236}">
                <a16:creationId xmlns:a16="http://schemas.microsoft.com/office/drawing/2014/main" id="{5A356DAC-5CA6-CBFE-A5AA-A12A43DA4A04}"/>
              </a:ext>
            </a:extLst>
          </p:cNvPr>
          <p:cNvCxnSpPr>
            <a:cxnSpLocks/>
          </p:cNvCxnSpPr>
          <p:nvPr/>
        </p:nvCxnSpPr>
        <p:spPr>
          <a:xfrm>
            <a:off x="7354904" y="4146651"/>
            <a:ext cx="290270" cy="0"/>
          </a:xfrm>
          <a:prstGeom prst="straightConnector1">
            <a:avLst/>
          </a:prstGeom>
          <a:noFill/>
          <a:ln w="28575" cap="flat" cmpd="sng" algn="ctr">
            <a:solidFill>
              <a:sysClr val="windowText" lastClr="000000"/>
            </a:solidFill>
            <a:prstDash val="solid"/>
            <a:tailEnd type="triangle"/>
          </a:ln>
          <a:effectLst/>
        </p:spPr>
      </p:cxnSp>
      <p:cxnSp>
        <p:nvCxnSpPr>
          <p:cNvPr id="9" name="Straight Arrow Connector 8">
            <a:extLst>
              <a:ext uri="{FF2B5EF4-FFF2-40B4-BE49-F238E27FC236}">
                <a16:creationId xmlns:a16="http://schemas.microsoft.com/office/drawing/2014/main" id="{2A4FDC29-E16F-D7D4-196A-6C4BDD59442C}"/>
              </a:ext>
            </a:extLst>
          </p:cNvPr>
          <p:cNvCxnSpPr>
            <a:cxnSpLocks/>
          </p:cNvCxnSpPr>
          <p:nvPr/>
        </p:nvCxnSpPr>
        <p:spPr>
          <a:xfrm>
            <a:off x="5739785" y="4121936"/>
            <a:ext cx="221923" cy="0"/>
          </a:xfrm>
          <a:prstGeom prst="straightConnector1">
            <a:avLst/>
          </a:prstGeom>
          <a:noFill/>
          <a:ln w="28575" cap="flat" cmpd="sng" algn="ctr">
            <a:solidFill>
              <a:sysClr val="windowText" lastClr="000000"/>
            </a:solidFill>
            <a:prstDash val="solid"/>
            <a:tailEnd type="triangle"/>
          </a:ln>
          <a:effectLst/>
        </p:spPr>
      </p:cxnSp>
      <p:cxnSp>
        <p:nvCxnSpPr>
          <p:cNvPr id="10" name="Straight Arrow Connector 9">
            <a:extLst>
              <a:ext uri="{FF2B5EF4-FFF2-40B4-BE49-F238E27FC236}">
                <a16:creationId xmlns:a16="http://schemas.microsoft.com/office/drawing/2014/main" id="{3D23B2D6-CA7C-0D87-3B3A-C5812FE461F9}"/>
              </a:ext>
            </a:extLst>
          </p:cNvPr>
          <p:cNvCxnSpPr>
            <a:cxnSpLocks/>
          </p:cNvCxnSpPr>
          <p:nvPr/>
        </p:nvCxnSpPr>
        <p:spPr>
          <a:xfrm>
            <a:off x="5690798" y="5504095"/>
            <a:ext cx="221919" cy="0"/>
          </a:xfrm>
          <a:prstGeom prst="straightConnector1">
            <a:avLst/>
          </a:prstGeom>
          <a:noFill/>
          <a:ln w="28575" cap="flat" cmpd="sng" algn="ctr">
            <a:solidFill>
              <a:sysClr val="windowText" lastClr="000000"/>
            </a:solidFill>
            <a:prstDash val="solid"/>
            <a:tailEnd type="triangle"/>
          </a:ln>
          <a:effectLst/>
        </p:spPr>
      </p:cxnSp>
      <p:sp>
        <p:nvSpPr>
          <p:cNvPr id="11" name="Content Placeholder 3">
            <a:extLst>
              <a:ext uri="{FF2B5EF4-FFF2-40B4-BE49-F238E27FC236}">
                <a16:creationId xmlns:a16="http://schemas.microsoft.com/office/drawing/2014/main" id="{10D55FCC-F3CB-A436-5994-6F4981F4AF1A}"/>
              </a:ext>
            </a:extLst>
          </p:cNvPr>
          <p:cNvSpPr txBox="1">
            <a:spLocks/>
          </p:cNvSpPr>
          <p:nvPr/>
        </p:nvSpPr>
        <p:spPr>
          <a:xfrm>
            <a:off x="366020" y="3106955"/>
            <a:ext cx="1363248" cy="1252580"/>
          </a:xfrm>
          <a:prstGeom prst="roundRect">
            <a:avLst/>
          </a:prstGeom>
          <a:solidFill>
            <a:srgbClr val="015873"/>
          </a:solidFill>
          <a:ln w="9525" cap="flat" cmpd="sng" algn="ctr">
            <a:noFill/>
            <a:prstDash val="solid"/>
          </a:ln>
          <a:effectLst/>
        </p:spPr>
        <p:txBody>
          <a:bodyPr anchor="ctr">
            <a:noAutofit/>
          </a:bodyPr>
          <a:lstStyle>
            <a:defPPr>
              <a:defRPr lang="en-US"/>
            </a:defPPr>
            <a:lvl1pPr marR="0" lvl="0" indent="0" algn="ctr" defTabSz="457146" fontAlgn="auto">
              <a:lnSpc>
                <a:spcPct val="100000"/>
              </a:lnSpc>
              <a:spcBef>
                <a:spcPct val="20000"/>
              </a:spcBef>
              <a:spcAft>
                <a:spcPts val="0"/>
              </a:spcAft>
              <a:buClrTx/>
              <a:buSzTx/>
              <a:buFont typeface="Arial"/>
              <a:buNone/>
              <a:tabLst/>
              <a:defRPr kumimoji="0" sz="1600" b="0" i="0" u="none" strike="noStrike" cap="none" spc="0" normalizeH="0" baseline="0">
                <a:ln>
                  <a:noFill/>
                </a:ln>
                <a:solidFill>
                  <a:prstClr val="white"/>
                </a:solidFill>
                <a:effectLst/>
                <a:uLnTx/>
                <a:uFillTx/>
                <a:latin typeface="Calibri"/>
              </a:defRPr>
            </a:lvl1pPr>
            <a:lvl2pPr marL="742863" indent="-285717" defTabSz="457146">
              <a:spcBef>
                <a:spcPct val="20000"/>
              </a:spcBef>
              <a:buFont typeface="Arial"/>
              <a:buChar char="–"/>
              <a:defRPr sz="2800">
                <a:solidFill>
                  <a:schemeClr val="dk1"/>
                </a:solidFill>
              </a:defRPr>
            </a:lvl2pPr>
            <a:lvl3pPr marL="1142866" indent="-228574" defTabSz="457146">
              <a:spcBef>
                <a:spcPct val="20000"/>
              </a:spcBef>
              <a:buFont typeface="Arial"/>
              <a:buChar char="•"/>
              <a:defRPr sz="2500">
                <a:solidFill>
                  <a:schemeClr val="dk1"/>
                </a:solidFill>
              </a:defRPr>
            </a:lvl3pPr>
            <a:lvl4pPr marL="1600012" indent="-228574" defTabSz="457146">
              <a:spcBef>
                <a:spcPct val="20000"/>
              </a:spcBef>
              <a:buFont typeface="Arial"/>
              <a:buChar char="–"/>
              <a:defRPr sz="2000">
                <a:solidFill>
                  <a:schemeClr val="dk1"/>
                </a:solidFill>
              </a:defRPr>
            </a:lvl4pPr>
            <a:lvl5pPr marL="2057160" indent="-228574" defTabSz="457146">
              <a:spcBef>
                <a:spcPct val="20000"/>
              </a:spcBef>
              <a:buFont typeface="Arial"/>
              <a:buChar char="»"/>
              <a:defRPr sz="2000">
                <a:solidFill>
                  <a:schemeClr val="dk1"/>
                </a:solidFill>
              </a:defRPr>
            </a:lvl5pPr>
            <a:lvl6pPr marL="2514306" indent="-228574" defTabSz="457146">
              <a:spcBef>
                <a:spcPct val="20000"/>
              </a:spcBef>
              <a:buFont typeface="Arial"/>
              <a:buChar char="•"/>
              <a:defRPr sz="2000">
                <a:solidFill>
                  <a:schemeClr val="dk1"/>
                </a:solidFill>
              </a:defRPr>
            </a:lvl6pPr>
            <a:lvl7pPr marL="2971452" indent="-228574" defTabSz="457146">
              <a:spcBef>
                <a:spcPct val="20000"/>
              </a:spcBef>
              <a:buFont typeface="Arial"/>
              <a:buChar char="•"/>
              <a:defRPr sz="2000">
                <a:solidFill>
                  <a:schemeClr val="dk1"/>
                </a:solidFill>
              </a:defRPr>
            </a:lvl7pPr>
            <a:lvl8pPr marL="3428600" indent="-228574" defTabSz="457146">
              <a:spcBef>
                <a:spcPct val="20000"/>
              </a:spcBef>
              <a:buFont typeface="Arial"/>
              <a:buChar char="•"/>
              <a:defRPr sz="2000">
                <a:solidFill>
                  <a:schemeClr val="dk1"/>
                </a:solidFill>
              </a:defRPr>
            </a:lvl8pPr>
            <a:lvl9pPr marL="3885746" indent="-228574" defTabSz="457146">
              <a:spcBef>
                <a:spcPct val="20000"/>
              </a:spcBef>
              <a:buFont typeface="Arial"/>
              <a:buChar char="•"/>
              <a:defRPr sz="2000">
                <a:solidFill>
                  <a:schemeClr val="dk1"/>
                </a:solidFill>
              </a:defRPr>
            </a:lvl9pPr>
          </a:lstStyle>
          <a:p>
            <a:pPr marL="0" marR="0" lvl="0" indent="0" algn="ctr" defTabSz="457146" rtl="0" eaLnBrk="0" fontAlgn="auto" latinLnBrk="0" hangingPunct="0">
              <a:lnSpc>
                <a:spcPct val="100000"/>
              </a:lnSpc>
              <a:spcBef>
                <a:spcPts val="1000"/>
              </a:spcBef>
              <a:spcAft>
                <a:spcPts val="700"/>
              </a:spcAft>
              <a:buClrTx/>
              <a:buSzTx/>
              <a:buFont typeface="Arial"/>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Relapsed/</a:t>
            </a:r>
            <a:br>
              <a:rPr kumimoji="0" lang="en-US" sz="1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br>
            <a:r>
              <a:rPr kumimoji="0" lang="en-US" sz="1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refractory CLL/SLL</a:t>
            </a:r>
          </a:p>
        </p:txBody>
      </p:sp>
      <p:sp>
        <p:nvSpPr>
          <p:cNvPr id="12" name="TextBox 11">
            <a:extLst>
              <a:ext uri="{FF2B5EF4-FFF2-40B4-BE49-F238E27FC236}">
                <a16:creationId xmlns:a16="http://schemas.microsoft.com/office/drawing/2014/main" id="{20906BB9-9A87-2FB4-8803-1E64B7E63D0F}"/>
              </a:ext>
            </a:extLst>
          </p:cNvPr>
          <p:cNvSpPr txBox="1"/>
          <p:nvPr/>
        </p:nvSpPr>
        <p:spPr>
          <a:xfrm>
            <a:off x="3476815" y="2624929"/>
            <a:ext cx="1777133" cy="374429"/>
          </a:xfrm>
          <a:prstGeom prst="roundRect">
            <a:avLst/>
          </a:prstGeom>
          <a:solidFill>
            <a:srgbClr val="00823B"/>
          </a:solidFill>
          <a:ln w="9525">
            <a:noFill/>
          </a:ln>
        </p:spPr>
        <p:txBody>
          <a:bodyPr wrap="square" rtlCol="0" anchor="ctr">
            <a:no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Observe </a:t>
            </a:r>
          </a:p>
        </p:txBody>
      </p:sp>
      <p:cxnSp>
        <p:nvCxnSpPr>
          <p:cNvPr id="13" name="Straight Arrow Connector 12">
            <a:extLst>
              <a:ext uri="{FF2B5EF4-FFF2-40B4-BE49-F238E27FC236}">
                <a16:creationId xmlns:a16="http://schemas.microsoft.com/office/drawing/2014/main" id="{5A9110C5-960E-991C-0681-650A302CC46B}"/>
              </a:ext>
            </a:extLst>
          </p:cNvPr>
          <p:cNvCxnSpPr>
            <a:cxnSpLocks/>
            <a:stCxn id="14" idx="2"/>
            <a:endCxn id="12" idx="0"/>
          </p:cNvCxnSpPr>
          <p:nvPr/>
        </p:nvCxnSpPr>
        <p:spPr>
          <a:xfrm flipH="1">
            <a:off x="4365382" y="2190192"/>
            <a:ext cx="1" cy="434737"/>
          </a:xfrm>
          <a:prstGeom prst="straightConnector1">
            <a:avLst/>
          </a:prstGeom>
          <a:noFill/>
          <a:ln w="28575" cap="flat" cmpd="sng" algn="ctr">
            <a:solidFill>
              <a:sysClr val="windowText" lastClr="000000"/>
            </a:solidFill>
            <a:prstDash val="solid"/>
            <a:tailEnd type="triangle"/>
          </a:ln>
          <a:effectLst/>
        </p:spPr>
      </p:cxnSp>
      <p:sp>
        <p:nvSpPr>
          <p:cNvPr id="14" name="TextBox 13">
            <a:extLst>
              <a:ext uri="{FF2B5EF4-FFF2-40B4-BE49-F238E27FC236}">
                <a16:creationId xmlns:a16="http://schemas.microsoft.com/office/drawing/2014/main" id="{E5E75C7C-8E67-45E3-BDAC-7B4E9B14B2CD}"/>
              </a:ext>
            </a:extLst>
          </p:cNvPr>
          <p:cNvSpPr txBox="1"/>
          <p:nvPr/>
        </p:nvSpPr>
        <p:spPr>
          <a:xfrm>
            <a:off x="3476816" y="1591990"/>
            <a:ext cx="1777133" cy="598202"/>
          </a:xfrm>
          <a:prstGeom prst="roundRect">
            <a:avLst/>
          </a:prstGeom>
          <a:solidFill>
            <a:srgbClr val="00823B"/>
          </a:solidFill>
          <a:ln w="9525">
            <a:noFill/>
          </a:ln>
        </p:spPr>
        <p:txBody>
          <a:bodyPr wrap="square" rtlCol="0" anchor="ctr">
            <a:no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No indication</a:t>
            </a:r>
          </a:p>
        </p:txBody>
      </p:sp>
      <p:sp>
        <p:nvSpPr>
          <p:cNvPr id="15" name="TextBox 14">
            <a:extLst>
              <a:ext uri="{FF2B5EF4-FFF2-40B4-BE49-F238E27FC236}">
                <a16:creationId xmlns:a16="http://schemas.microsoft.com/office/drawing/2014/main" id="{42933D06-E7C2-3B7B-0A48-3020755B231D}"/>
              </a:ext>
            </a:extLst>
          </p:cNvPr>
          <p:cNvSpPr txBox="1"/>
          <p:nvPr/>
        </p:nvSpPr>
        <p:spPr>
          <a:xfrm>
            <a:off x="3487818" y="5080012"/>
            <a:ext cx="1667074" cy="646703"/>
          </a:xfrm>
          <a:prstGeom prst="roundRect">
            <a:avLst/>
          </a:prstGeom>
          <a:solidFill>
            <a:srgbClr val="682E74"/>
          </a:solidFill>
          <a:ln w="9525">
            <a:noFill/>
          </a:ln>
        </p:spPr>
        <p:txBody>
          <a:bodyPr wrap="square" rtlCol="0">
            <a:sp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Indication </a:t>
            </a:r>
          </a:p>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present</a:t>
            </a:r>
          </a:p>
        </p:txBody>
      </p:sp>
      <p:sp>
        <p:nvSpPr>
          <p:cNvPr id="16" name="TextBox 15">
            <a:extLst>
              <a:ext uri="{FF2B5EF4-FFF2-40B4-BE49-F238E27FC236}">
                <a16:creationId xmlns:a16="http://schemas.microsoft.com/office/drawing/2014/main" id="{6DDB7386-9467-32DC-DF3E-254E328D26A7}"/>
              </a:ext>
            </a:extLst>
          </p:cNvPr>
          <p:cNvSpPr txBox="1"/>
          <p:nvPr/>
        </p:nvSpPr>
        <p:spPr>
          <a:xfrm>
            <a:off x="5965714" y="3922365"/>
            <a:ext cx="1389190" cy="374429"/>
          </a:xfrm>
          <a:prstGeom prst="roundRect">
            <a:avLst/>
          </a:prstGeom>
          <a:solidFill>
            <a:srgbClr val="682E74"/>
          </a:solidFill>
          <a:ln w="9525">
            <a:noFill/>
          </a:ln>
        </p:spPr>
        <p:txBody>
          <a:bodyPr wrap="square" rtlCol="0">
            <a:sp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Prior CIT</a:t>
            </a:r>
          </a:p>
        </p:txBody>
      </p:sp>
      <p:sp>
        <p:nvSpPr>
          <p:cNvPr id="17" name="Content Placeholder 2">
            <a:extLst>
              <a:ext uri="{FF2B5EF4-FFF2-40B4-BE49-F238E27FC236}">
                <a16:creationId xmlns:a16="http://schemas.microsoft.com/office/drawing/2014/main" id="{E7B88BA0-B276-2B91-23C2-C1D7E5DA3A01}"/>
              </a:ext>
            </a:extLst>
          </p:cNvPr>
          <p:cNvSpPr txBox="1">
            <a:spLocks/>
          </p:cNvSpPr>
          <p:nvPr/>
        </p:nvSpPr>
        <p:spPr>
          <a:xfrm>
            <a:off x="7645173" y="3615760"/>
            <a:ext cx="4179682" cy="937110"/>
          </a:xfrm>
          <a:prstGeom prst="roundRect">
            <a:avLst>
              <a:gd name="adj" fmla="val 8241"/>
            </a:avLst>
          </a:prstGeom>
          <a:solidFill>
            <a:schemeClr val="accent2">
              <a:lumMod val="20000"/>
              <a:lumOff val="80000"/>
            </a:schemeClr>
          </a:solidFill>
          <a:ln w="9525" cap="flat" cmpd="sng" algn="ctr">
            <a:noFill/>
            <a:prstDash val="solid"/>
          </a:ln>
          <a:effectLst/>
        </p:spPr>
        <p:txBody>
          <a:bodyPr vert="horz" lIns="91440" tIns="45720" rIns="91440" bIns="45720" rtlCol="0">
            <a:noAutofit/>
          </a:bodyPr>
          <a:lstStyle>
            <a:defPPr>
              <a:defRPr lang="en-US"/>
            </a:defPPr>
            <a:lvl1pPr marL="228600" marR="0" lvl="0" indent="-228600" fontAlgn="auto">
              <a:lnSpc>
                <a:spcPct val="100000"/>
              </a:lnSpc>
              <a:spcBef>
                <a:spcPts val="0"/>
              </a:spcBef>
              <a:spcAft>
                <a:spcPts val="0"/>
              </a:spcAft>
              <a:buClrTx/>
              <a:buSzTx/>
              <a:buFont typeface="Wingdings" panose="05000000000000000000" pitchFamily="2" charset="2"/>
              <a:buChar char="§"/>
              <a:tabLst/>
              <a:defRPr kumimoji="0" sz="1600" b="0" i="0" u="none" strike="noStrike" cap="none" spc="0" normalizeH="0" baseline="0">
                <a:ln>
                  <a:noFill/>
                </a:ln>
                <a:solidFill>
                  <a:prstClr val="black"/>
                </a:solidFill>
                <a:effectLst/>
                <a:uLnTx/>
                <a:uFillTx/>
                <a:latin typeface="Calibri"/>
              </a:defRPr>
            </a:lvl1pPr>
            <a:lvl2pPr marL="685800" indent="-228600">
              <a:lnSpc>
                <a:spcPct val="90000"/>
              </a:lnSpc>
              <a:spcBef>
                <a:spcPts val="500"/>
              </a:spcBef>
              <a:buFont typeface="Arial" panose="020B0604020202020204" pitchFamily="34" charset="0"/>
              <a:buChar char="•"/>
              <a:defRPr sz="2400">
                <a:solidFill>
                  <a:schemeClr val="dk1"/>
                </a:solidFill>
              </a:defRPr>
            </a:lvl2pPr>
            <a:lvl3pPr marL="1143000" indent="-228600">
              <a:lnSpc>
                <a:spcPct val="90000"/>
              </a:lnSpc>
              <a:spcBef>
                <a:spcPts val="500"/>
              </a:spcBef>
              <a:buFont typeface="Arial" panose="020B0604020202020204" pitchFamily="34" charset="0"/>
              <a:buChar char="•"/>
              <a:defRPr sz="2000">
                <a:solidFill>
                  <a:schemeClr val="dk1"/>
                </a:solidFill>
              </a:defRPr>
            </a:lvl3pPr>
            <a:lvl4pPr marL="1600200" indent="-228600">
              <a:lnSpc>
                <a:spcPct val="90000"/>
              </a:lnSpc>
              <a:spcBef>
                <a:spcPts val="500"/>
              </a:spcBef>
              <a:buFont typeface="Arial" panose="020B0604020202020204" pitchFamily="34" charset="0"/>
              <a:buChar char="•"/>
              <a:defRPr>
                <a:solidFill>
                  <a:schemeClr val="dk1"/>
                </a:solidFill>
              </a:defRPr>
            </a:lvl4pPr>
            <a:lvl5pPr marL="2057400" indent="-228600">
              <a:lnSpc>
                <a:spcPct val="90000"/>
              </a:lnSpc>
              <a:spcBef>
                <a:spcPts val="500"/>
              </a:spcBef>
              <a:buFont typeface="Arial" panose="020B0604020202020204" pitchFamily="34" charset="0"/>
              <a:buChar char="•"/>
              <a:defRPr>
                <a:solidFill>
                  <a:schemeClr val="dk1"/>
                </a:solidFill>
              </a:defRPr>
            </a:lvl5pPr>
            <a:lvl6pPr marL="2514600" indent="-228600">
              <a:lnSpc>
                <a:spcPct val="90000"/>
              </a:lnSpc>
              <a:spcBef>
                <a:spcPts val="500"/>
              </a:spcBef>
              <a:buFont typeface="Arial" panose="020B0604020202020204" pitchFamily="34" charset="0"/>
              <a:buChar char="•"/>
              <a:defRPr>
                <a:solidFill>
                  <a:schemeClr val="dk1"/>
                </a:solidFill>
              </a:defRPr>
            </a:lvl6pPr>
            <a:lvl7pPr marL="2971800" indent="-228600">
              <a:lnSpc>
                <a:spcPct val="90000"/>
              </a:lnSpc>
              <a:spcBef>
                <a:spcPts val="500"/>
              </a:spcBef>
              <a:buFont typeface="Arial" panose="020B0604020202020204" pitchFamily="34" charset="0"/>
              <a:buChar char="•"/>
              <a:defRPr>
                <a:solidFill>
                  <a:schemeClr val="dk1"/>
                </a:solidFill>
              </a:defRPr>
            </a:lvl7pPr>
            <a:lvl8pPr marL="3429000" indent="-228600">
              <a:lnSpc>
                <a:spcPct val="90000"/>
              </a:lnSpc>
              <a:spcBef>
                <a:spcPts val="500"/>
              </a:spcBef>
              <a:buFont typeface="Arial" panose="020B0604020202020204" pitchFamily="34" charset="0"/>
              <a:buChar char="•"/>
              <a:defRPr>
                <a:solidFill>
                  <a:schemeClr val="dk1"/>
                </a:solidFill>
              </a:defRPr>
            </a:lvl8pPr>
            <a:lvl9pPr marL="3886200" indent="-228600">
              <a:lnSpc>
                <a:spcPct val="90000"/>
              </a:lnSpc>
              <a:spcBef>
                <a:spcPts val="500"/>
              </a:spcBef>
              <a:buFont typeface="Arial" panose="020B0604020202020204" pitchFamily="34" charset="0"/>
              <a:buChar char="•"/>
              <a:defRPr>
                <a:solidFill>
                  <a:schemeClr val="dk1"/>
                </a:solidFill>
              </a:defRPr>
            </a:lvl9pPr>
          </a:lstStyle>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Acalabrutinib ± obinutuzumab</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Pirtobrutinib/venetoclax + anti-CD20 antibody</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Zanubrutinib</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Venetoclax + </a:t>
            </a: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rituximab/obinutuzumab </a:t>
            </a:r>
          </a:p>
        </p:txBody>
      </p:sp>
      <p:sp>
        <p:nvSpPr>
          <p:cNvPr id="18" name="TextBox 17">
            <a:extLst>
              <a:ext uri="{FF2B5EF4-FFF2-40B4-BE49-F238E27FC236}">
                <a16:creationId xmlns:a16="http://schemas.microsoft.com/office/drawing/2014/main" id="{4827EC88-271F-8D76-C51A-4F04BE11070B}"/>
              </a:ext>
            </a:extLst>
          </p:cNvPr>
          <p:cNvSpPr txBox="1"/>
          <p:nvPr/>
        </p:nvSpPr>
        <p:spPr>
          <a:xfrm>
            <a:off x="5914069" y="4670563"/>
            <a:ext cx="1365480" cy="1191816"/>
          </a:xfrm>
          <a:prstGeom prst="roundRect">
            <a:avLst/>
          </a:prstGeom>
          <a:solidFill>
            <a:srgbClr val="682E74"/>
          </a:solidFill>
          <a:ln w="9525">
            <a:noFill/>
          </a:ln>
        </p:spPr>
        <p:txBody>
          <a:bodyPr wrap="square" rtlCol="0">
            <a:sp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Prior cBTKi and Bcl-2i (double refractory)</a:t>
            </a:r>
          </a:p>
        </p:txBody>
      </p:sp>
      <p:sp>
        <p:nvSpPr>
          <p:cNvPr id="20" name="TextBox 19">
            <a:extLst>
              <a:ext uri="{FF2B5EF4-FFF2-40B4-BE49-F238E27FC236}">
                <a16:creationId xmlns:a16="http://schemas.microsoft.com/office/drawing/2014/main" id="{3D21E442-FA83-5A6D-002A-835FD1123674}"/>
              </a:ext>
            </a:extLst>
          </p:cNvPr>
          <p:cNvSpPr txBox="1"/>
          <p:nvPr/>
        </p:nvSpPr>
        <p:spPr>
          <a:xfrm>
            <a:off x="2102952" y="3409752"/>
            <a:ext cx="1673462" cy="646986"/>
          </a:xfrm>
          <a:prstGeom prst="roundRect">
            <a:avLst/>
          </a:prstGeom>
          <a:solidFill>
            <a:srgbClr val="E1471D"/>
          </a:solidFill>
          <a:ln w="9525">
            <a:noFill/>
          </a:ln>
        </p:spPr>
        <p:txBody>
          <a:bodyPr wrap="square" rtlCol="0">
            <a:sp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Treatment indicated?</a:t>
            </a:r>
          </a:p>
        </p:txBody>
      </p:sp>
      <p:sp>
        <p:nvSpPr>
          <p:cNvPr id="21" name="TextBox 20">
            <a:extLst>
              <a:ext uri="{FF2B5EF4-FFF2-40B4-BE49-F238E27FC236}">
                <a16:creationId xmlns:a16="http://schemas.microsoft.com/office/drawing/2014/main" id="{CA683DD5-7960-A5A4-14F6-3E184EDFE5A1}"/>
              </a:ext>
            </a:extLst>
          </p:cNvPr>
          <p:cNvSpPr txBox="1"/>
          <p:nvPr/>
        </p:nvSpPr>
        <p:spPr>
          <a:xfrm>
            <a:off x="5948772" y="1496443"/>
            <a:ext cx="1361126" cy="374429"/>
          </a:xfrm>
          <a:prstGeom prst="roundRect">
            <a:avLst/>
          </a:prstGeom>
          <a:solidFill>
            <a:srgbClr val="682E74"/>
          </a:solidFill>
          <a:ln w="9525">
            <a:noFill/>
          </a:ln>
        </p:spPr>
        <p:txBody>
          <a:bodyPr wrap="square" rtlCol="0">
            <a:sp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Prior cBTKi</a:t>
            </a:r>
          </a:p>
        </p:txBody>
      </p:sp>
      <p:sp>
        <p:nvSpPr>
          <p:cNvPr id="22" name="Content Placeholder 2">
            <a:extLst>
              <a:ext uri="{FF2B5EF4-FFF2-40B4-BE49-F238E27FC236}">
                <a16:creationId xmlns:a16="http://schemas.microsoft.com/office/drawing/2014/main" id="{F3790EAC-0428-98DC-5A4A-E50749E14025}"/>
              </a:ext>
            </a:extLst>
          </p:cNvPr>
          <p:cNvSpPr txBox="1">
            <a:spLocks/>
          </p:cNvSpPr>
          <p:nvPr/>
        </p:nvSpPr>
        <p:spPr>
          <a:xfrm>
            <a:off x="7644583" y="1263883"/>
            <a:ext cx="4180272" cy="697205"/>
          </a:xfrm>
          <a:prstGeom prst="roundRect">
            <a:avLst>
              <a:gd name="adj" fmla="val 13100"/>
            </a:avLst>
          </a:prstGeom>
          <a:solidFill>
            <a:schemeClr val="accent2">
              <a:lumMod val="20000"/>
              <a:lumOff val="80000"/>
            </a:schemeClr>
          </a:solidFill>
          <a:ln w="9525" cap="flat" cmpd="sng" algn="ctr">
            <a:noFill/>
            <a:prstDash val="solid"/>
          </a:ln>
          <a:effectLst/>
        </p:spPr>
        <p:txBody>
          <a:bodyPr vert="horz" lIns="91440" tIns="45720" rIns="91440" bIns="45720" rtlCol="0" anchor="ctr">
            <a:noAutofit/>
          </a:bodyPr>
          <a:lstStyle>
            <a:defPPr>
              <a:defRPr lang="en-US"/>
            </a:defPPr>
            <a:lvl1pPr marL="228600" marR="0" lvl="0" indent="-228600" fontAlgn="auto">
              <a:lnSpc>
                <a:spcPct val="100000"/>
              </a:lnSpc>
              <a:spcBef>
                <a:spcPts val="0"/>
              </a:spcBef>
              <a:spcAft>
                <a:spcPts val="0"/>
              </a:spcAft>
              <a:buClrTx/>
              <a:buSzTx/>
              <a:buFont typeface="Wingdings" panose="05000000000000000000" pitchFamily="2" charset="2"/>
              <a:buChar char="§"/>
              <a:tabLst/>
              <a:defRPr kumimoji="0" sz="1600" b="0" i="0" u="none" strike="noStrike" cap="none" spc="0" normalizeH="0" baseline="0">
                <a:ln>
                  <a:noFill/>
                </a:ln>
                <a:solidFill>
                  <a:prstClr val="black"/>
                </a:solidFill>
                <a:effectLst/>
                <a:uLnTx/>
                <a:uFillTx/>
                <a:latin typeface="Calibri"/>
              </a:defRPr>
            </a:lvl1pPr>
            <a:lvl2pPr marL="685800" indent="-228600">
              <a:lnSpc>
                <a:spcPct val="90000"/>
              </a:lnSpc>
              <a:spcBef>
                <a:spcPts val="500"/>
              </a:spcBef>
              <a:buFont typeface="Arial" panose="020B0604020202020204" pitchFamily="34" charset="0"/>
              <a:buChar char="•"/>
              <a:defRPr sz="2400">
                <a:solidFill>
                  <a:schemeClr val="dk1"/>
                </a:solidFill>
              </a:defRPr>
            </a:lvl2pPr>
            <a:lvl3pPr marL="1143000" indent="-228600">
              <a:lnSpc>
                <a:spcPct val="90000"/>
              </a:lnSpc>
              <a:spcBef>
                <a:spcPts val="500"/>
              </a:spcBef>
              <a:buFont typeface="Arial" panose="020B0604020202020204" pitchFamily="34" charset="0"/>
              <a:buChar char="•"/>
              <a:defRPr sz="2000">
                <a:solidFill>
                  <a:schemeClr val="dk1"/>
                </a:solidFill>
              </a:defRPr>
            </a:lvl3pPr>
            <a:lvl4pPr marL="1600200" indent="-228600">
              <a:lnSpc>
                <a:spcPct val="90000"/>
              </a:lnSpc>
              <a:spcBef>
                <a:spcPts val="500"/>
              </a:spcBef>
              <a:buFont typeface="Arial" panose="020B0604020202020204" pitchFamily="34" charset="0"/>
              <a:buChar char="•"/>
              <a:defRPr>
                <a:solidFill>
                  <a:schemeClr val="dk1"/>
                </a:solidFill>
              </a:defRPr>
            </a:lvl4pPr>
            <a:lvl5pPr marL="2057400" indent="-228600">
              <a:lnSpc>
                <a:spcPct val="90000"/>
              </a:lnSpc>
              <a:spcBef>
                <a:spcPts val="500"/>
              </a:spcBef>
              <a:buFont typeface="Arial" panose="020B0604020202020204" pitchFamily="34" charset="0"/>
              <a:buChar char="•"/>
              <a:defRPr>
                <a:solidFill>
                  <a:schemeClr val="dk1"/>
                </a:solidFill>
              </a:defRPr>
            </a:lvl5pPr>
            <a:lvl6pPr marL="2514600" indent="-228600">
              <a:lnSpc>
                <a:spcPct val="90000"/>
              </a:lnSpc>
              <a:spcBef>
                <a:spcPts val="500"/>
              </a:spcBef>
              <a:buFont typeface="Arial" panose="020B0604020202020204" pitchFamily="34" charset="0"/>
              <a:buChar char="•"/>
              <a:defRPr>
                <a:solidFill>
                  <a:schemeClr val="dk1"/>
                </a:solidFill>
              </a:defRPr>
            </a:lvl6pPr>
            <a:lvl7pPr marL="2971800" indent="-228600">
              <a:lnSpc>
                <a:spcPct val="90000"/>
              </a:lnSpc>
              <a:spcBef>
                <a:spcPts val="500"/>
              </a:spcBef>
              <a:buFont typeface="Arial" panose="020B0604020202020204" pitchFamily="34" charset="0"/>
              <a:buChar char="•"/>
              <a:defRPr>
                <a:solidFill>
                  <a:schemeClr val="dk1"/>
                </a:solidFill>
              </a:defRPr>
            </a:lvl7pPr>
            <a:lvl8pPr marL="3429000" indent="-228600">
              <a:lnSpc>
                <a:spcPct val="90000"/>
              </a:lnSpc>
              <a:spcBef>
                <a:spcPts val="500"/>
              </a:spcBef>
              <a:buFont typeface="Arial" panose="020B0604020202020204" pitchFamily="34" charset="0"/>
              <a:buChar char="•"/>
              <a:defRPr>
                <a:solidFill>
                  <a:schemeClr val="dk1"/>
                </a:solidFill>
              </a:defRPr>
            </a:lvl8pPr>
            <a:lvl9pPr marL="3886200" indent="-228600">
              <a:lnSpc>
                <a:spcPct val="90000"/>
              </a:lnSpc>
              <a:spcBef>
                <a:spcPts val="500"/>
              </a:spcBef>
              <a:buFont typeface="Arial" panose="020B0604020202020204" pitchFamily="34" charset="0"/>
              <a:buChar char="•"/>
              <a:defRPr>
                <a:solidFill>
                  <a:schemeClr val="dk1"/>
                </a:solidFill>
              </a:defRPr>
            </a:lvl9pPr>
          </a:lstStyle>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Venetoclax + anti-CD20 antibody</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Pirtobrutinib/venetoclax + anti-CD20 antibody</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Alternate cBTKi if discontinued due to intolerance</a:t>
            </a:r>
          </a:p>
        </p:txBody>
      </p:sp>
      <p:cxnSp>
        <p:nvCxnSpPr>
          <p:cNvPr id="23" name="Straight Arrow Connector 22">
            <a:extLst>
              <a:ext uri="{FF2B5EF4-FFF2-40B4-BE49-F238E27FC236}">
                <a16:creationId xmlns:a16="http://schemas.microsoft.com/office/drawing/2014/main" id="{38A01960-77A8-5239-B300-8F501855FA00}"/>
              </a:ext>
            </a:extLst>
          </p:cNvPr>
          <p:cNvCxnSpPr>
            <a:cxnSpLocks/>
          </p:cNvCxnSpPr>
          <p:nvPr/>
        </p:nvCxnSpPr>
        <p:spPr>
          <a:xfrm flipV="1">
            <a:off x="7279549" y="5150635"/>
            <a:ext cx="345342" cy="0"/>
          </a:xfrm>
          <a:prstGeom prst="straightConnector1">
            <a:avLst/>
          </a:prstGeom>
          <a:noFill/>
          <a:ln w="28575" cap="flat" cmpd="sng" algn="ctr">
            <a:solidFill>
              <a:sysClr val="windowText" lastClr="000000"/>
            </a:solidFill>
            <a:prstDash val="solid"/>
            <a:tailEnd type="triangle"/>
          </a:ln>
          <a:effectLst/>
        </p:spPr>
      </p:cxnSp>
      <p:cxnSp>
        <p:nvCxnSpPr>
          <p:cNvPr id="24" name="Straight Arrow Connector 23">
            <a:extLst>
              <a:ext uri="{FF2B5EF4-FFF2-40B4-BE49-F238E27FC236}">
                <a16:creationId xmlns:a16="http://schemas.microsoft.com/office/drawing/2014/main" id="{781EDCDE-4E8B-71D1-5DFB-41FB885C2BC7}"/>
              </a:ext>
            </a:extLst>
          </p:cNvPr>
          <p:cNvCxnSpPr>
            <a:cxnSpLocks/>
            <a:stCxn id="21" idx="3"/>
          </p:cNvCxnSpPr>
          <p:nvPr/>
        </p:nvCxnSpPr>
        <p:spPr>
          <a:xfrm flipV="1">
            <a:off x="7309898" y="1677153"/>
            <a:ext cx="334686" cy="6505"/>
          </a:xfrm>
          <a:prstGeom prst="straightConnector1">
            <a:avLst/>
          </a:prstGeom>
          <a:noFill/>
          <a:ln w="28575" cap="flat" cmpd="sng" algn="ctr">
            <a:solidFill>
              <a:sysClr val="windowText" lastClr="000000"/>
            </a:solidFill>
            <a:prstDash val="solid"/>
            <a:tailEnd type="triangle"/>
          </a:ln>
          <a:effectLst/>
        </p:spPr>
      </p:cxnSp>
      <p:cxnSp>
        <p:nvCxnSpPr>
          <p:cNvPr id="25" name="Straight Arrow Connector 24">
            <a:extLst>
              <a:ext uri="{FF2B5EF4-FFF2-40B4-BE49-F238E27FC236}">
                <a16:creationId xmlns:a16="http://schemas.microsoft.com/office/drawing/2014/main" id="{E5204982-2E80-8F2E-C126-E67566F875EB}"/>
              </a:ext>
            </a:extLst>
          </p:cNvPr>
          <p:cNvCxnSpPr>
            <a:cxnSpLocks/>
          </p:cNvCxnSpPr>
          <p:nvPr/>
        </p:nvCxnSpPr>
        <p:spPr>
          <a:xfrm>
            <a:off x="5758073" y="2893360"/>
            <a:ext cx="221923" cy="0"/>
          </a:xfrm>
          <a:prstGeom prst="straightConnector1">
            <a:avLst/>
          </a:prstGeom>
          <a:noFill/>
          <a:ln w="28575" cap="flat" cmpd="sng" algn="ctr">
            <a:solidFill>
              <a:sysClr val="windowText" lastClr="000000"/>
            </a:solidFill>
            <a:prstDash val="solid"/>
            <a:tailEnd type="triangle"/>
          </a:ln>
          <a:effectLst/>
        </p:spPr>
      </p:cxnSp>
      <p:sp>
        <p:nvSpPr>
          <p:cNvPr id="26" name="TextBox 25">
            <a:extLst>
              <a:ext uri="{FF2B5EF4-FFF2-40B4-BE49-F238E27FC236}">
                <a16:creationId xmlns:a16="http://schemas.microsoft.com/office/drawing/2014/main" id="{5065F044-B55F-C790-0AA9-28589A417A11}"/>
              </a:ext>
            </a:extLst>
          </p:cNvPr>
          <p:cNvSpPr txBox="1"/>
          <p:nvPr/>
        </p:nvSpPr>
        <p:spPr>
          <a:xfrm>
            <a:off x="5984002" y="2693789"/>
            <a:ext cx="1389190" cy="374429"/>
          </a:xfrm>
          <a:prstGeom prst="roundRect">
            <a:avLst/>
          </a:prstGeom>
          <a:solidFill>
            <a:srgbClr val="682E74"/>
          </a:solidFill>
          <a:ln w="9525">
            <a:noFill/>
          </a:ln>
        </p:spPr>
        <p:txBody>
          <a:bodyPr wrap="square" rtlCol="0">
            <a:spAutoFit/>
          </a:bodyPr>
          <a:lstStyle>
            <a:defPPr>
              <a:defRPr lang="en-US"/>
            </a:defPPr>
            <a:lvl1pPr marR="0" lvl="0" indent="0" algn="ctr" defTabSz="509352" fontAlgn="auto">
              <a:lnSpc>
                <a:spcPct val="100000"/>
              </a:lnSpc>
              <a:spcBef>
                <a:spcPts val="0"/>
              </a:spcBef>
              <a:spcAft>
                <a:spcPts val="0"/>
              </a:spcAft>
              <a:buClrTx/>
              <a:buSzTx/>
              <a:buFontTx/>
              <a:buNone/>
              <a:tabLst/>
              <a:defRPr kumimoji="0" sz="1600" b="0" i="0" u="none" strike="noStrike" kern="0" cap="none" spc="0" normalizeH="0" baseline="0">
                <a:ln>
                  <a:noFill/>
                </a:ln>
                <a:solidFill>
                  <a:srgbClr val="FFFFFF"/>
                </a:solidFill>
                <a:effectLst/>
                <a:uLnTx/>
                <a:uFillTx/>
                <a:latin typeface="Calibri"/>
                <a:cs typeface="Arial" panose="020B0604020202020204" pitchFamily="34" charset="0"/>
              </a:defRPr>
            </a:lvl1pPr>
          </a:lstStyle>
          <a:p>
            <a:pPr marL="0" marR="0" lvl="0" indent="0" algn="ctr" defTabSz="509352"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FF"/>
                </a:solidFill>
                <a:effectLst/>
                <a:uLnTx/>
                <a:uFillTx/>
                <a:latin typeface="Calibri"/>
                <a:ea typeface="+mn-ea"/>
                <a:cs typeface="Arial" panose="020B0604020202020204" pitchFamily="34" charset="0"/>
              </a:rPr>
              <a:t>Prior Bcl-2i</a:t>
            </a:r>
          </a:p>
        </p:txBody>
      </p:sp>
      <p:sp>
        <p:nvSpPr>
          <p:cNvPr id="27" name="Content Placeholder 2">
            <a:extLst>
              <a:ext uri="{FF2B5EF4-FFF2-40B4-BE49-F238E27FC236}">
                <a16:creationId xmlns:a16="http://schemas.microsoft.com/office/drawing/2014/main" id="{0CA40A71-5C2E-364A-4089-A740D1A7863C}"/>
              </a:ext>
            </a:extLst>
          </p:cNvPr>
          <p:cNvSpPr txBox="1">
            <a:spLocks/>
          </p:cNvSpPr>
          <p:nvPr/>
        </p:nvSpPr>
        <p:spPr>
          <a:xfrm>
            <a:off x="7662873" y="2294836"/>
            <a:ext cx="4161982" cy="1133709"/>
          </a:xfrm>
          <a:prstGeom prst="roundRect">
            <a:avLst>
              <a:gd name="adj" fmla="val 13100"/>
            </a:avLst>
          </a:prstGeom>
          <a:solidFill>
            <a:schemeClr val="accent2">
              <a:lumMod val="20000"/>
              <a:lumOff val="80000"/>
            </a:schemeClr>
          </a:solidFill>
          <a:ln w="9525" cap="flat" cmpd="sng" algn="ctr">
            <a:noFill/>
            <a:prstDash val="solid"/>
          </a:ln>
          <a:effectLst/>
        </p:spPr>
        <p:txBody>
          <a:bodyPr vert="horz" lIns="91440" tIns="45720" rIns="91440" bIns="45720" rtlCol="0" anchor="ctr">
            <a:noAutofit/>
          </a:bodyPr>
          <a:lstStyle>
            <a:defPPr>
              <a:defRPr lang="en-US"/>
            </a:defPPr>
            <a:lvl1pPr marL="228600" marR="0" lvl="0" indent="-228600" fontAlgn="auto">
              <a:lnSpc>
                <a:spcPct val="100000"/>
              </a:lnSpc>
              <a:spcBef>
                <a:spcPts val="0"/>
              </a:spcBef>
              <a:spcAft>
                <a:spcPts val="0"/>
              </a:spcAft>
              <a:buClrTx/>
              <a:buSzTx/>
              <a:buFont typeface="Wingdings" panose="05000000000000000000" pitchFamily="2" charset="2"/>
              <a:buChar char="§"/>
              <a:tabLst/>
              <a:defRPr kumimoji="0" sz="1600" b="0" i="0" u="none" strike="noStrike" cap="none" spc="0" normalizeH="0" baseline="0">
                <a:ln>
                  <a:noFill/>
                </a:ln>
                <a:solidFill>
                  <a:prstClr val="black"/>
                </a:solidFill>
                <a:effectLst/>
                <a:uLnTx/>
                <a:uFillTx/>
                <a:latin typeface="Calibri"/>
              </a:defRPr>
            </a:lvl1pPr>
            <a:lvl2pPr marL="685800" indent="-228600">
              <a:lnSpc>
                <a:spcPct val="90000"/>
              </a:lnSpc>
              <a:spcBef>
                <a:spcPts val="500"/>
              </a:spcBef>
              <a:buFont typeface="Arial" panose="020B0604020202020204" pitchFamily="34" charset="0"/>
              <a:buChar char="•"/>
              <a:defRPr sz="2400">
                <a:solidFill>
                  <a:schemeClr val="dk1"/>
                </a:solidFill>
              </a:defRPr>
            </a:lvl2pPr>
            <a:lvl3pPr marL="1143000" indent="-228600">
              <a:lnSpc>
                <a:spcPct val="90000"/>
              </a:lnSpc>
              <a:spcBef>
                <a:spcPts val="500"/>
              </a:spcBef>
              <a:buFont typeface="Arial" panose="020B0604020202020204" pitchFamily="34" charset="0"/>
              <a:buChar char="•"/>
              <a:defRPr sz="2000">
                <a:solidFill>
                  <a:schemeClr val="dk1"/>
                </a:solidFill>
              </a:defRPr>
            </a:lvl3pPr>
            <a:lvl4pPr marL="1600200" indent="-228600">
              <a:lnSpc>
                <a:spcPct val="90000"/>
              </a:lnSpc>
              <a:spcBef>
                <a:spcPts val="500"/>
              </a:spcBef>
              <a:buFont typeface="Arial" panose="020B0604020202020204" pitchFamily="34" charset="0"/>
              <a:buChar char="•"/>
              <a:defRPr>
                <a:solidFill>
                  <a:schemeClr val="dk1"/>
                </a:solidFill>
              </a:defRPr>
            </a:lvl4pPr>
            <a:lvl5pPr marL="2057400" indent="-228600">
              <a:lnSpc>
                <a:spcPct val="90000"/>
              </a:lnSpc>
              <a:spcBef>
                <a:spcPts val="500"/>
              </a:spcBef>
              <a:buFont typeface="Arial" panose="020B0604020202020204" pitchFamily="34" charset="0"/>
              <a:buChar char="•"/>
              <a:defRPr>
                <a:solidFill>
                  <a:schemeClr val="dk1"/>
                </a:solidFill>
              </a:defRPr>
            </a:lvl5pPr>
            <a:lvl6pPr marL="2514600" indent="-228600">
              <a:lnSpc>
                <a:spcPct val="90000"/>
              </a:lnSpc>
              <a:spcBef>
                <a:spcPts val="500"/>
              </a:spcBef>
              <a:buFont typeface="Arial" panose="020B0604020202020204" pitchFamily="34" charset="0"/>
              <a:buChar char="•"/>
              <a:defRPr>
                <a:solidFill>
                  <a:schemeClr val="dk1"/>
                </a:solidFill>
              </a:defRPr>
            </a:lvl6pPr>
            <a:lvl7pPr marL="2971800" indent="-228600">
              <a:lnSpc>
                <a:spcPct val="90000"/>
              </a:lnSpc>
              <a:spcBef>
                <a:spcPts val="500"/>
              </a:spcBef>
              <a:buFont typeface="Arial" panose="020B0604020202020204" pitchFamily="34" charset="0"/>
              <a:buChar char="•"/>
              <a:defRPr>
                <a:solidFill>
                  <a:schemeClr val="dk1"/>
                </a:solidFill>
              </a:defRPr>
            </a:lvl7pPr>
            <a:lvl8pPr marL="3429000" indent="-228600">
              <a:lnSpc>
                <a:spcPct val="90000"/>
              </a:lnSpc>
              <a:spcBef>
                <a:spcPts val="500"/>
              </a:spcBef>
              <a:buFont typeface="Arial" panose="020B0604020202020204" pitchFamily="34" charset="0"/>
              <a:buChar char="•"/>
              <a:defRPr>
                <a:solidFill>
                  <a:schemeClr val="dk1"/>
                </a:solidFill>
              </a:defRPr>
            </a:lvl8pPr>
            <a:lvl9pPr marL="3886200" indent="-228600">
              <a:lnSpc>
                <a:spcPct val="90000"/>
              </a:lnSpc>
              <a:spcBef>
                <a:spcPts val="500"/>
              </a:spcBef>
              <a:buFont typeface="Arial" panose="020B0604020202020204" pitchFamily="34" charset="0"/>
              <a:buChar char="•"/>
              <a:defRPr>
                <a:solidFill>
                  <a:schemeClr val="dk1"/>
                </a:solidFill>
              </a:defRPr>
            </a:lvl9pPr>
          </a:lstStyle>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Acalabrutinib ± anti-CD20 antibody</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Pirtobrutinib/venetoclax + anti-CD20 antibody</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Zanubrutinib</a:t>
            </a:r>
          </a:p>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Repeat Bcl-2i +anti-CD20 antibody (i</a:t>
            </a:r>
            <a:r>
              <a:rPr kumimoji="0" lang="en-US" sz="1400" b="0" i="0" u="none" strike="noStrike" kern="1200" cap="none" spc="0" normalizeH="0" baseline="0" noProof="0" dirty="0">
                <a:ln>
                  <a:noFill/>
                </a:ln>
                <a:solidFill>
                  <a:prstClr val="black"/>
                </a:solidFill>
                <a:effectLst/>
                <a:uLnTx/>
                <a:uFillTx/>
                <a:latin typeface="Calibri"/>
                <a:ea typeface="+mn-ea"/>
                <a:cs typeface="+mn-cs"/>
              </a:rPr>
              <a:t>f time-limited Bcl-2i  received with duration of remission ≥2 yr</a:t>
            </a: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p>
        </p:txBody>
      </p:sp>
      <p:cxnSp>
        <p:nvCxnSpPr>
          <p:cNvPr id="28" name="Straight Arrow Connector 27">
            <a:extLst>
              <a:ext uri="{FF2B5EF4-FFF2-40B4-BE49-F238E27FC236}">
                <a16:creationId xmlns:a16="http://schemas.microsoft.com/office/drawing/2014/main" id="{F78B4335-EBF6-D2A3-DCED-647B18F5AC81}"/>
              </a:ext>
            </a:extLst>
          </p:cNvPr>
          <p:cNvCxnSpPr>
            <a:cxnSpLocks/>
            <a:stCxn id="26" idx="3"/>
          </p:cNvCxnSpPr>
          <p:nvPr/>
        </p:nvCxnSpPr>
        <p:spPr>
          <a:xfrm>
            <a:off x="7373192" y="2881004"/>
            <a:ext cx="289680" cy="0"/>
          </a:xfrm>
          <a:prstGeom prst="straightConnector1">
            <a:avLst/>
          </a:prstGeom>
          <a:noFill/>
          <a:ln w="28575" cap="flat" cmpd="sng" algn="ctr">
            <a:solidFill>
              <a:sysClr val="windowText" lastClr="000000"/>
            </a:solidFill>
            <a:prstDash val="solid"/>
            <a:tailEnd type="triangle"/>
          </a:ln>
          <a:effectLst/>
        </p:spPr>
      </p:cxnSp>
      <p:sp>
        <p:nvSpPr>
          <p:cNvPr id="30" name="Content Placeholder 2">
            <a:extLst>
              <a:ext uri="{FF2B5EF4-FFF2-40B4-BE49-F238E27FC236}">
                <a16:creationId xmlns:a16="http://schemas.microsoft.com/office/drawing/2014/main" id="{B00AF9DC-A8FA-9CB8-B836-349E38EB92EF}"/>
              </a:ext>
            </a:extLst>
          </p:cNvPr>
          <p:cNvSpPr txBox="1">
            <a:spLocks/>
          </p:cNvSpPr>
          <p:nvPr/>
        </p:nvSpPr>
        <p:spPr>
          <a:xfrm>
            <a:off x="7618795" y="4663104"/>
            <a:ext cx="4206057" cy="931144"/>
          </a:xfrm>
          <a:prstGeom prst="roundRect">
            <a:avLst>
              <a:gd name="adj" fmla="val 11237"/>
            </a:avLst>
          </a:prstGeom>
          <a:solidFill>
            <a:schemeClr val="accent2">
              <a:lumMod val="20000"/>
              <a:lumOff val="80000"/>
            </a:schemeClr>
          </a:solidFill>
          <a:ln w="9525" cap="flat" cmpd="sng" algn="ctr">
            <a:noFill/>
            <a:prstDash val="solid"/>
          </a:ln>
          <a:effectLst/>
        </p:spPr>
        <p:txBody>
          <a:bodyPr vert="horz" lIns="91440" tIns="45720" rIns="91440" bIns="45720" rtlCol="0" anchor="ctr">
            <a:noAutofit/>
          </a:bodyPr>
          <a:lstStyle>
            <a:defPPr>
              <a:defRPr lang="en-US"/>
            </a:defPPr>
            <a:lvl1pPr marL="228600" marR="0" lvl="0" indent="-228600" fontAlgn="auto">
              <a:lnSpc>
                <a:spcPct val="100000"/>
              </a:lnSpc>
              <a:spcBef>
                <a:spcPts val="0"/>
              </a:spcBef>
              <a:spcAft>
                <a:spcPts val="0"/>
              </a:spcAft>
              <a:buClrTx/>
              <a:buSzTx/>
              <a:buFont typeface="Wingdings" panose="05000000000000000000" pitchFamily="2" charset="2"/>
              <a:buChar char="§"/>
              <a:tabLst/>
              <a:defRPr kumimoji="0" sz="1600" b="0" i="0" u="none" strike="noStrike" cap="none" spc="0" normalizeH="0" baseline="0">
                <a:ln>
                  <a:noFill/>
                </a:ln>
                <a:solidFill>
                  <a:prstClr val="black"/>
                </a:solidFill>
                <a:effectLst/>
                <a:uLnTx/>
                <a:uFillTx/>
                <a:latin typeface="Calibri"/>
              </a:defRPr>
            </a:lvl1pPr>
            <a:lvl2pPr marL="685800" indent="-228600">
              <a:lnSpc>
                <a:spcPct val="90000"/>
              </a:lnSpc>
              <a:spcBef>
                <a:spcPts val="500"/>
              </a:spcBef>
              <a:buFont typeface="Arial" panose="020B0604020202020204" pitchFamily="34" charset="0"/>
              <a:buChar char="•"/>
              <a:defRPr sz="2400">
                <a:solidFill>
                  <a:schemeClr val="dk1"/>
                </a:solidFill>
              </a:defRPr>
            </a:lvl2pPr>
            <a:lvl3pPr marL="1143000" indent="-228600">
              <a:lnSpc>
                <a:spcPct val="90000"/>
              </a:lnSpc>
              <a:spcBef>
                <a:spcPts val="500"/>
              </a:spcBef>
              <a:buFont typeface="Arial" panose="020B0604020202020204" pitchFamily="34" charset="0"/>
              <a:buChar char="•"/>
              <a:defRPr sz="2000">
                <a:solidFill>
                  <a:schemeClr val="dk1"/>
                </a:solidFill>
              </a:defRPr>
            </a:lvl3pPr>
            <a:lvl4pPr marL="1600200" indent="-228600">
              <a:lnSpc>
                <a:spcPct val="90000"/>
              </a:lnSpc>
              <a:spcBef>
                <a:spcPts val="500"/>
              </a:spcBef>
              <a:buFont typeface="Arial" panose="020B0604020202020204" pitchFamily="34" charset="0"/>
              <a:buChar char="•"/>
              <a:defRPr>
                <a:solidFill>
                  <a:schemeClr val="dk1"/>
                </a:solidFill>
              </a:defRPr>
            </a:lvl4pPr>
            <a:lvl5pPr marL="2057400" indent="-228600">
              <a:lnSpc>
                <a:spcPct val="90000"/>
              </a:lnSpc>
              <a:spcBef>
                <a:spcPts val="500"/>
              </a:spcBef>
              <a:buFont typeface="Arial" panose="020B0604020202020204" pitchFamily="34" charset="0"/>
              <a:buChar char="•"/>
              <a:defRPr>
                <a:solidFill>
                  <a:schemeClr val="dk1"/>
                </a:solidFill>
              </a:defRPr>
            </a:lvl5pPr>
            <a:lvl6pPr marL="2514600" indent="-228600">
              <a:lnSpc>
                <a:spcPct val="90000"/>
              </a:lnSpc>
              <a:spcBef>
                <a:spcPts val="500"/>
              </a:spcBef>
              <a:buFont typeface="Arial" panose="020B0604020202020204" pitchFamily="34" charset="0"/>
              <a:buChar char="•"/>
              <a:defRPr>
                <a:solidFill>
                  <a:schemeClr val="dk1"/>
                </a:solidFill>
              </a:defRPr>
            </a:lvl6pPr>
            <a:lvl7pPr marL="2971800" indent="-228600">
              <a:lnSpc>
                <a:spcPct val="90000"/>
              </a:lnSpc>
              <a:spcBef>
                <a:spcPts val="500"/>
              </a:spcBef>
              <a:buFont typeface="Arial" panose="020B0604020202020204" pitchFamily="34" charset="0"/>
              <a:buChar char="•"/>
              <a:defRPr>
                <a:solidFill>
                  <a:schemeClr val="dk1"/>
                </a:solidFill>
              </a:defRPr>
            </a:lvl7pPr>
            <a:lvl8pPr marL="3429000" indent="-228600">
              <a:lnSpc>
                <a:spcPct val="90000"/>
              </a:lnSpc>
              <a:spcBef>
                <a:spcPts val="500"/>
              </a:spcBef>
              <a:buFont typeface="Arial" panose="020B0604020202020204" pitchFamily="34" charset="0"/>
              <a:buChar char="•"/>
              <a:defRPr>
                <a:solidFill>
                  <a:schemeClr val="dk1"/>
                </a:solidFill>
              </a:defRPr>
            </a:lvl8pPr>
            <a:lvl9pPr marL="3886200" indent="-228600">
              <a:lnSpc>
                <a:spcPct val="90000"/>
              </a:lnSpc>
              <a:spcBef>
                <a:spcPts val="500"/>
              </a:spcBef>
              <a:buFont typeface="Arial" panose="020B0604020202020204" pitchFamily="34" charset="0"/>
              <a:buChar char="•"/>
              <a:defRPr>
                <a:solidFill>
                  <a:schemeClr val="dk1"/>
                </a:solidFill>
              </a:defRPr>
            </a:lvl9pPr>
          </a:lstStyle>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Pirtobrutinib/venetoclax + anti-CD20 antibody</a:t>
            </a:r>
          </a:p>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Consider retreatment with prior cBTKi or Bcl-2i (if pt received time-limited tx and achieved remission ≥2 yr)</a:t>
            </a:r>
          </a:p>
        </p:txBody>
      </p:sp>
      <p:sp>
        <p:nvSpPr>
          <p:cNvPr id="31" name="Content Placeholder 2">
            <a:extLst>
              <a:ext uri="{FF2B5EF4-FFF2-40B4-BE49-F238E27FC236}">
                <a16:creationId xmlns:a16="http://schemas.microsoft.com/office/drawing/2014/main" id="{24E349FF-922C-D5E6-D4D6-0BD9E3EB47F9}"/>
              </a:ext>
            </a:extLst>
          </p:cNvPr>
          <p:cNvSpPr txBox="1">
            <a:spLocks/>
          </p:cNvSpPr>
          <p:nvPr/>
        </p:nvSpPr>
        <p:spPr>
          <a:xfrm>
            <a:off x="7624892" y="5822995"/>
            <a:ext cx="3377662" cy="544676"/>
          </a:xfrm>
          <a:prstGeom prst="roundRect">
            <a:avLst>
              <a:gd name="adj" fmla="val 11237"/>
            </a:avLst>
          </a:prstGeom>
          <a:solidFill>
            <a:schemeClr val="accent2">
              <a:lumMod val="20000"/>
              <a:lumOff val="80000"/>
            </a:schemeClr>
          </a:solidFill>
          <a:ln w="9525" cap="flat" cmpd="sng" algn="ctr">
            <a:noFill/>
            <a:prstDash val="solid"/>
          </a:ln>
          <a:effectLst/>
        </p:spPr>
        <p:txBody>
          <a:bodyPr vert="horz" lIns="91440" tIns="45720" rIns="91440" bIns="45720" rtlCol="0">
            <a:noAutofit/>
          </a:bodyPr>
          <a:lstStyle>
            <a:defPPr>
              <a:defRPr lang="en-US"/>
            </a:defPPr>
            <a:lvl1pPr marL="228600" marR="0" lvl="0" indent="-228600" fontAlgn="auto">
              <a:lnSpc>
                <a:spcPct val="100000"/>
              </a:lnSpc>
              <a:spcBef>
                <a:spcPts val="0"/>
              </a:spcBef>
              <a:spcAft>
                <a:spcPts val="0"/>
              </a:spcAft>
              <a:buClrTx/>
              <a:buSzTx/>
              <a:buFont typeface="Wingdings" panose="05000000000000000000" pitchFamily="2" charset="2"/>
              <a:buChar char="§"/>
              <a:tabLst/>
              <a:defRPr kumimoji="0" sz="1600" b="0" i="0" u="none" strike="noStrike" cap="none" spc="0" normalizeH="0" baseline="0">
                <a:ln>
                  <a:noFill/>
                </a:ln>
                <a:solidFill>
                  <a:prstClr val="black"/>
                </a:solidFill>
                <a:effectLst/>
                <a:uLnTx/>
                <a:uFillTx/>
                <a:latin typeface="Calibri"/>
              </a:defRPr>
            </a:lvl1pPr>
            <a:lvl2pPr marL="685800" indent="-228600">
              <a:lnSpc>
                <a:spcPct val="90000"/>
              </a:lnSpc>
              <a:spcBef>
                <a:spcPts val="500"/>
              </a:spcBef>
              <a:buFont typeface="Arial" panose="020B0604020202020204" pitchFamily="34" charset="0"/>
              <a:buChar char="•"/>
              <a:defRPr sz="2400">
                <a:solidFill>
                  <a:schemeClr val="dk1"/>
                </a:solidFill>
              </a:defRPr>
            </a:lvl2pPr>
            <a:lvl3pPr marL="1143000" indent="-228600">
              <a:lnSpc>
                <a:spcPct val="90000"/>
              </a:lnSpc>
              <a:spcBef>
                <a:spcPts val="500"/>
              </a:spcBef>
              <a:buFont typeface="Arial" panose="020B0604020202020204" pitchFamily="34" charset="0"/>
              <a:buChar char="•"/>
              <a:defRPr sz="2000">
                <a:solidFill>
                  <a:schemeClr val="dk1"/>
                </a:solidFill>
              </a:defRPr>
            </a:lvl3pPr>
            <a:lvl4pPr marL="1600200" indent="-228600">
              <a:lnSpc>
                <a:spcPct val="90000"/>
              </a:lnSpc>
              <a:spcBef>
                <a:spcPts val="500"/>
              </a:spcBef>
              <a:buFont typeface="Arial" panose="020B0604020202020204" pitchFamily="34" charset="0"/>
              <a:buChar char="•"/>
              <a:defRPr>
                <a:solidFill>
                  <a:schemeClr val="dk1"/>
                </a:solidFill>
              </a:defRPr>
            </a:lvl4pPr>
            <a:lvl5pPr marL="2057400" indent="-228600">
              <a:lnSpc>
                <a:spcPct val="90000"/>
              </a:lnSpc>
              <a:spcBef>
                <a:spcPts val="500"/>
              </a:spcBef>
              <a:buFont typeface="Arial" panose="020B0604020202020204" pitchFamily="34" charset="0"/>
              <a:buChar char="•"/>
              <a:defRPr>
                <a:solidFill>
                  <a:schemeClr val="dk1"/>
                </a:solidFill>
              </a:defRPr>
            </a:lvl5pPr>
            <a:lvl6pPr marL="2514600" indent="-228600">
              <a:lnSpc>
                <a:spcPct val="90000"/>
              </a:lnSpc>
              <a:spcBef>
                <a:spcPts val="500"/>
              </a:spcBef>
              <a:buFont typeface="Arial" panose="020B0604020202020204" pitchFamily="34" charset="0"/>
              <a:buChar char="•"/>
              <a:defRPr>
                <a:solidFill>
                  <a:schemeClr val="dk1"/>
                </a:solidFill>
              </a:defRPr>
            </a:lvl6pPr>
            <a:lvl7pPr marL="2971800" indent="-228600">
              <a:lnSpc>
                <a:spcPct val="90000"/>
              </a:lnSpc>
              <a:spcBef>
                <a:spcPts val="500"/>
              </a:spcBef>
              <a:buFont typeface="Arial" panose="020B0604020202020204" pitchFamily="34" charset="0"/>
              <a:buChar char="•"/>
              <a:defRPr>
                <a:solidFill>
                  <a:schemeClr val="dk1"/>
                </a:solidFill>
              </a:defRPr>
            </a:lvl7pPr>
            <a:lvl8pPr marL="3429000" indent="-228600">
              <a:lnSpc>
                <a:spcPct val="90000"/>
              </a:lnSpc>
              <a:spcBef>
                <a:spcPts val="500"/>
              </a:spcBef>
              <a:buFont typeface="Arial" panose="020B0604020202020204" pitchFamily="34" charset="0"/>
              <a:buChar char="•"/>
              <a:defRPr>
                <a:solidFill>
                  <a:schemeClr val="dk1"/>
                </a:solidFill>
              </a:defRPr>
            </a:lvl8pPr>
            <a:lvl9pPr marL="3886200" indent="-228600">
              <a:lnSpc>
                <a:spcPct val="90000"/>
              </a:lnSpc>
              <a:spcBef>
                <a:spcPts val="500"/>
              </a:spcBef>
              <a:buFont typeface="Arial" panose="020B0604020202020204" pitchFamily="34" charset="0"/>
              <a:buChar char="•"/>
              <a:defRPr>
                <a:solidFill>
                  <a:schemeClr val="dk1"/>
                </a:solidFill>
              </a:defRPr>
            </a:lvl9pPr>
          </a:lstStyle>
          <a:p>
            <a:pPr marL="228600" marR="0" lvl="0" indent="-228600" algn="l" defTabSz="914400" rtl="0" eaLnBrk="0" fontAlgn="auto" latinLnBrk="0" hangingPunct="0">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CAR T-cell therapy </a:t>
            </a:r>
          </a:p>
          <a:p>
            <a:pPr marL="457200" marR="0" lvl="0" indent="-228600" algn="l" defTabSz="914400" rtl="0" eaLnBrk="0" fontAlgn="auto" latinLnBrk="0" hangingPunct="0">
              <a:lnSpc>
                <a:spcPct val="100000"/>
              </a:lnSpc>
              <a:spcBef>
                <a:spcPts val="0"/>
              </a:spcBef>
              <a:spcAft>
                <a:spcPts val="0"/>
              </a:spcAft>
              <a:buClrTx/>
              <a:buSzTx/>
              <a:buFont typeface="Calibri" panose="020F050202020403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Lisocabtagene maraleucel</a:t>
            </a:r>
          </a:p>
        </p:txBody>
      </p:sp>
      <p:cxnSp>
        <p:nvCxnSpPr>
          <p:cNvPr id="35" name="Straight Arrow Connector 34">
            <a:extLst>
              <a:ext uri="{FF2B5EF4-FFF2-40B4-BE49-F238E27FC236}">
                <a16:creationId xmlns:a16="http://schemas.microsoft.com/office/drawing/2014/main" id="{D3101321-5D6A-B577-7892-56CE6B628E15}"/>
              </a:ext>
            </a:extLst>
          </p:cNvPr>
          <p:cNvCxnSpPr>
            <a:cxnSpLocks/>
            <a:endCxn id="31" idx="0"/>
          </p:cNvCxnSpPr>
          <p:nvPr/>
        </p:nvCxnSpPr>
        <p:spPr bwMode="auto">
          <a:xfrm>
            <a:off x="9307627" y="5603983"/>
            <a:ext cx="0" cy="219012"/>
          </a:xfrm>
          <a:prstGeom prst="straightConnector1">
            <a:avLst/>
          </a:prstGeom>
          <a:noFill/>
          <a:ln w="28575" cap="flat" cmpd="sng" algn="ctr">
            <a:solidFill>
              <a:schemeClr val="tx1"/>
            </a:solidFill>
            <a:prstDash val="solid"/>
            <a:round/>
            <a:headEnd type="none" w="med" len="med"/>
            <a:tailEnd type="triangle"/>
          </a:ln>
          <a:effectLst/>
        </p:spPr>
      </p:cxnSp>
      <p:sp>
        <p:nvSpPr>
          <p:cNvPr id="29" name="TextBox 28">
            <a:extLst>
              <a:ext uri="{FF2B5EF4-FFF2-40B4-BE49-F238E27FC236}">
                <a16:creationId xmlns:a16="http://schemas.microsoft.com/office/drawing/2014/main" id="{FFD62082-A1CE-511D-E747-5758DF074B98}"/>
              </a:ext>
            </a:extLst>
          </p:cNvPr>
          <p:cNvSpPr txBox="1"/>
          <p:nvPr/>
        </p:nvSpPr>
        <p:spPr>
          <a:xfrm>
            <a:off x="366020" y="6137392"/>
            <a:ext cx="404373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cBTKi = covalent BTKi; pt = patient; tx = treatment</a:t>
            </a:r>
          </a:p>
        </p:txBody>
      </p:sp>
      <p:sp>
        <p:nvSpPr>
          <p:cNvPr id="19" name="TextBox 18">
            <a:extLst>
              <a:ext uri="{FF2B5EF4-FFF2-40B4-BE49-F238E27FC236}">
                <a16:creationId xmlns:a16="http://schemas.microsoft.com/office/drawing/2014/main" id="{48F274B0-277F-1DEE-1263-0AA887214C95}"/>
              </a:ext>
            </a:extLst>
          </p:cNvPr>
          <p:cNvSpPr txBox="1"/>
          <p:nvPr/>
        </p:nvSpPr>
        <p:spPr>
          <a:xfrm>
            <a:off x="0" y="6550223"/>
            <a:ext cx="9088582" cy="323165"/>
          </a:xfrm>
          <a:prstGeom prst="rect">
            <a:avLst/>
          </a:prstGeom>
          <a:noFill/>
        </p:spPr>
        <p:txBody>
          <a:bodyPr wrap="square" rtlCol="0">
            <a:spAutoFit/>
          </a:bodyPr>
          <a:lstStyle/>
          <a:p>
            <a:pPr lvl="0">
              <a:defRPr/>
            </a:pPr>
            <a:r>
              <a:rPr lang="en-US" sz="1500" b="0" dirty="0">
                <a:solidFill>
                  <a:prstClr val="black"/>
                </a:solidFill>
                <a:latin typeface="Calibri" panose="020F0502020204030204" pitchFamily="34" charset="0"/>
                <a:cs typeface="Calibri" panose="020F0502020204030204" pitchFamily="34" charset="0"/>
              </a:rPr>
              <a:t>Content courtesy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of Farrukh T Awan, MD</a:t>
            </a:r>
          </a:p>
        </p:txBody>
      </p:sp>
    </p:spTree>
    <p:extLst>
      <p:ext uri="{BB962C8B-B14F-4D97-AF65-F5344CB8AC3E}">
        <p14:creationId xmlns:p14="http://schemas.microsoft.com/office/powerpoint/2010/main" val="42574626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4607E-3BA0-CC7A-DE9B-DC64F14D94F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201F13C-632A-BA00-D7BC-F7EE45BD1F13}"/>
              </a:ext>
            </a:extLst>
          </p:cNvPr>
          <p:cNvSpPr/>
          <p:nvPr/>
        </p:nvSpPr>
        <p:spPr bwMode="auto">
          <a:xfrm>
            <a:off x="437254" y="980728"/>
            <a:ext cx="10769722" cy="537262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pic>
        <p:nvPicPr>
          <p:cNvPr id="10" name="Picture 9" descr="A close-up of a medical information&#10;&#10;AI-generated content may be incorrect.">
            <a:extLst>
              <a:ext uri="{FF2B5EF4-FFF2-40B4-BE49-F238E27FC236}">
                <a16:creationId xmlns:a16="http://schemas.microsoft.com/office/drawing/2014/main" id="{CED8212A-3D62-5B7F-1A75-B346CD25CBBA}"/>
              </a:ext>
            </a:extLst>
          </p:cNvPr>
          <p:cNvPicPr>
            <a:picLocks noChangeAspect="1"/>
          </p:cNvPicPr>
          <p:nvPr/>
        </p:nvPicPr>
        <p:blipFill>
          <a:blip r:embed="rId3">
            <a:extLst>
              <a:ext uri="{28A0092B-C50C-407E-A947-70E740481C1C}">
                <a14:useLocalDpi xmlns:a14="http://schemas.microsoft.com/office/drawing/2010/main" val="0"/>
              </a:ext>
            </a:extLst>
          </a:blip>
          <a:srcRect t="87074" b="-1"/>
          <a:stretch>
            <a:fillRect/>
          </a:stretch>
        </p:blipFill>
        <p:spPr>
          <a:xfrm>
            <a:off x="437254" y="5673142"/>
            <a:ext cx="10691664" cy="680206"/>
          </a:xfrm>
          <a:prstGeom prst="rect">
            <a:avLst/>
          </a:prstGeom>
        </p:spPr>
      </p:pic>
      <p:sp>
        <p:nvSpPr>
          <p:cNvPr id="3" name="Title 2">
            <a:extLst>
              <a:ext uri="{FF2B5EF4-FFF2-40B4-BE49-F238E27FC236}">
                <a16:creationId xmlns:a16="http://schemas.microsoft.com/office/drawing/2014/main" id="{CFE2B78F-3B3A-E142-B850-9AC40C64999B}"/>
              </a:ext>
            </a:extLst>
          </p:cNvPr>
          <p:cNvSpPr>
            <a:spLocks noGrp="1"/>
          </p:cNvSpPr>
          <p:nvPr>
            <p:ph type="title"/>
          </p:nvPr>
        </p:nvSpPr>
        <p:spPr>
          <a:xfrm>
            <a:off x="848330" y="213012"/>
            <a:ext cx="10495340" cy="692696"/>
          </a:xfrm>
        </p:spPr>
        <p:txBody>
          <a:bodyPr/>
          <a:lstStyle/>
          <a:p>
            <a:r>
              <a:rPr lang="en-US" b="1" dirty="0"/>
              <a:t>BGB-16673: A Chimeric Degradation Activating Compound</a:t>
            </a:r>
            <a:endParaRPr lang="en-US" sz="2400" dirty="0"/>
          </a:p>
        </p:txBody>
      </p:sp>
      <p:sp>
        <p:nvSpPr>
          <p:cNvPr id="5" name="TextBox 4">
            <a:extLst>
              <a:ext uri="{FF2B5EF4-FFF2-40B4-BE49-F238E27FC236}">
                <a16:creationId xmlns:a16="http://schemas.microsoft.com/office/drawing/2014/main" id="{26698466-5BFE-F543-415A-0C9386010134}"/>
              </a:ext>
            </a:extLst>
          </p:cNvPr>
          <p:cNvSpPr txBox="1"/>
          <p:nvPr/>
        </p:nvSpPr>
        <p:spPr>
          <a:xfrm>
            <a:off x="143609" y="6503388"/>
            <a:ext cx="10358967"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Scarfò</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L et al. EHA 2025;Abstract S158. </a:t>
            </a:r>
          </a:p>
        </p:txBody>
      </p:sp>
      <p:pic>
        <p:nvPicPr>
          <p:cNvPr id="7" name="Picture 6" descr="A diagram of a process flow&#10;&#10;AI-generated content may be incorrect.">
            <a:extLst>
              <a:ext uri="{FF2B5EF4-FFF2-40B4-BE49-F238E27FC236}">
                <a16:creationId xmlns:a16="http://schemas.microsoft.com/office/drawing/2014/main" id="{7002301B-A397-74AE-72EA-735AC82609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9801" y="980728"/>
            <a:ext cx="3599116" cy="5038762"/>
          </a:xfrm>
          <a:prstGeom prst="rect">
            <a:avLst/>
          </a:prstGeom>
        </p:spPr>
      </p:pic>
      <p:sp>
        <p:nvSpPr>
          <p:cNvPr id="8" name="TextBox 7">
            <a:extLst>
              <a:ext uri="{FF2B5EF4-FFF2-40B4-BE49-F238E27FC236}">
                <a16:creationId xmlns:a16="http://schemas.microsoft.com/office/drawing/2014/main" id="{B118E716-0D25-F46F-E017-92BF4D7C08DD}"/>
              </a:ext>
            </a:extLst>
          </p:cNvPr>
          <p:cNvSpPr txBox="1"/>
          <p:nvPr/>
        </p:nvSpPr>
        <p:spPr>
          <a:xfrm>
            <a:off x="1120120" y="2176670"/>
            <a:ext cx="5726815" cy="2183739"/>
          </a:xfrm>
          <a:prstGeom prst="rect">
            <a:avLst/>
          </a:prstGeom>
          <a:noFill/>
        </p:spPr>
        <p:txBody>
          <a:bodyPr wrap="square" rtlCol="0">
            <a:spAutoFit/>
          </a:bodyPr>
          <a:lstStyle/>
          <a:p>
            <a:pPr marL="0" marR="0" lvl="0" indent="0" algn="l" defTabSz="455613" rtl="0" eaLnBrk="1" fontAlgn="base" latinLnBrk="0" hangingPunct="1">
              <a:lnSpc>
                <a:spcPts val="3280"/>
              </a:lnSpc>
              <a:spcBef>
                <a:spcPct val="0"/>
              </a:spcBef>
              <a:spcAft>
                <a:spcPts val="6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S PGothic" charset="0"/>
                <a:cs typeface="+mn-cs"/>
              </a:rPr>
              <a:t>BGB-16673 is an orally available protein degrader that blocks BTK signaling by tagging BTK for degradation through the cell’s proteasome pathway, leading to tumor regression</a:t>
            </a:r>
          </a:p>
        </p:txBody>
      </p:sp>
      <p:sp>
        <p:nvSpPr>
          <p:cNvPr id="6" name="Rectangle 5">
            <a:extLst>
              <a:ext uri="{FF2B5EF4-FFF2-40B4-BE49-F238E27FC236}">
                <a16:creationId xmlns:a16="http://schemas.microsoft.com/office/drawing/2014/main" id="{2963C935-F143-9AF7-1F05-41DF8A680765}"/>
              </a:ext>
            </a:extLst>
          </p:cNvPr>
          <p:cNvSpPr/>
          <p:nvPr/>
        </p:nvSpPr>
        <p:spPr bwMode="auto">
          <a:xfrm>
            <a:off x="7291226" y="980728"/>
            <a:ext cx="477148" cy="3516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Tree>
    <p:extLst>
      <p:ext uri="{BB962C8B-B14F-4D97-AF65-F5344CB8AC3E}">
        <p14:creationId xmlns:p14="http://schemas.microsoft.com/office/powerpoint/2010/main" val="1971660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6F67BC-19E9-EB43-8801-59B2F14D0525}"/>
              </a:ext>
            </a:extLst>
          </p:cNvPr>
          <p:cNvSpPr>
            <a:spLocks noGrp="1"/>
          </p:cNvSpPr>
          <p:nvPr>
            <p:ph type="title"/>
          </p:nvPr>
        </p:nvSpPr>
        <p:spPr>
          <a:xfrm>
            <a:off x="763093" y="254877"/>
            <a:ext cx="10358967" cy="692696"/>
          </a:xfrm>
        </p:spPr>
        <p:txBody>
          <a:bodyPr/>
          <a:lstStyle/>
          <a:p>
            <a:pPr algn="l"/>
            <a:r>
              <a:rPr lang="en-US"/>
              <a:t>CaDAnCe-101: </a:t>
            </a:r>
            <a:r>
              <a:rPr lang="en-US" b="1" dirty="0"/>
              <a:t>A Phase I/II Dose-Escalation/Expansion Study of BGB-16673 for R/R B-Cell </a:t>
            </a:r>
            <a:r>
              <a:rPr lang="en-US" dirty="0"/>
              <a:t>Cancers</a:t>
            </a:r>
            <a:endParaRPr lang="en-US" sz="2400" dirty="0"/>
          </a:p>
        </p:txBody>
      </p:sp>
      <p:sp>
        <p:nvSpPr>
          <p:cNvPr id="5" name="TextBox 4">
            <a:extLst>
              <a:ext uri="{FF2B5EF4-FFF2-40B4-BE49-F238E27FC236}">
                <a16:creationId xmlns:a16="http://schemas.microsoft.com/office/drawing/2014/main" id="{E3F3EDA1-D945-214F-96F0-8B82D04CA71A}"/>
              </a:ext>
            </a:extLst>
          </p:cNvPr>
          <p:cNvSpPr txBox="1"/>
          <p:nvPr/>
        </p:nvSpPr>
        <p:spPr>
          <a:xfrm>
            <a:off x="121838" y="6517242"/>
            <a:ext cx="10358967"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Scarfò L et al. EHA 2025;Abstract S158. </a:t>
            </a:r>
          </a:p>
        </p:txBody>
      </p:sp>
      <p:pic>
        <p:nvPicPr>
          <p:cNvPr id="4" name="Picture 3" descr="A screenshot of a medical chart&#10;&#10;AI-generated content may be incorrect.">
            <a:extLst>
              <a:ext uri="{FF2B5EF4-FFF2-40B4-BE49-F238E27FC236}">
                <a16:creationId xmlns:a16="http://schemas.microsoft.com/office/drawing/2014/main" id="{D8D93487-6977-64C4-3A9F-915D0D4416D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633576" y="1220203"/>
            <a:ext cx="10618003" cy="4915552"/>
          </a:xfrm>
          <a:prstGeom prst="rect">
            <a:avLst/>
          </a:prstGeom>
        </p:spPr>
      </p:pic>
      <p:sp>
        <p:nvSpPr>
          <p:cNvPr id="6" name="Rectangle 5">
            <a:extLst>
              <a:ext uri="{FF2B5EF4-FFF2-40B4-BE49-F238E27FC236}">
                <a16:creationId xmlns:a16="http://schemas.microsoft.com/office/drawing/2014/main" id="{83A999C9-BD98-2927-B49E-1CDDC5E2AA63}"/>
              </a:ext>
            </a:extLst>
          </p:cNvPr>
          <p:cNvSpPr/>
          <p:nvPr/>
        </p:nvSpPr>
        <p:spPr bwMode="auto">
          <a:xfrm>
            <a:off x="10992544" y="5898995"/>
            <a:ext cx="136373" cy="2367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cs typeface="+mn-cs"/>
            </a:endParaRPr>
          </a:p>
        </p:txBody>
      </p:sp>
    </p:spTree>
    <p:extLst>
      <p:ext uri="{BB962C8B-B14F-4D97-AF65-F5344CB8AC3E}">
        <p14:creationId xmlns:p14="http://schemas.microsoft.com/office/powerpoint/2010/main" val="11773942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a:spLocks noChangeArrowheads="1"/>
          </p:cNvSpPr>
          <p:nvPr/>
        </p:nvSpPr>
        <p:spPr bwMode="auto">
          <a:xfrm>
            <a:off x="904413" y="1143000"/>
            <a:ext cx="7696200" cy="609600"/>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Networked iPads are available.</a:t>
            </a:r>
          </a:p>
        </p:txBody>
      </p:sp>
      <p:sp>
        <p:nvSpPr>
          <p:cNvPr id="19" name="Rectangle 10"/>
          <p:cNvSpPr>
            <a:spLocks noChangeArrowheads="1"/>
          </p:cNvSpPr>
          <p:nvPr/>
        </p:nvSpPr>
        <p:spPr bwMode="auto">
          <a:xfrm>
            <a:off x="914639" y="6264897"/>
            <a:ext cx="10360152" cy="503238"/>
          </a:xfrm>
          <a:prstGeom prst="rect">
            <a:avLst/>
          </a:prstGeom>
          <a:noFill/>
          <a:ln>
            <a:noFill/>
          </a:ln>
          <a:effectLst>
            <a:prstShdw prst="shdw17" dist="17961" dir="2700000">
              <a:srgbClr val="708688">
                <a:alpha val="74997"/>
              </a:srgbClr>
            </a:prst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For assistance, please raise your hand. Devices will be collected at the conclusion of the activity.</a:t>
            </a:r>
          </a:p>
        </p:txBody>
      </p:sp>
      <p:sp>
        <p:nvSpPr>
          <p:cNvPr id="20" name="Rectangle 13"/>
          <p:cNvSpPr>
            <a:spLocks noChangeArrowheads="1"/>
          </p:cNvSpPr>
          <p:nvPr/>
        </p:nvSpPr>
        <p:spPr bwMode="auto">
          <a:xfrm>
            <a:off x="1920479" y="1893881"/>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Review Program Slides: Tap the Program Slides button to review speaker presentations and other program content.</a:t>
            </a:r>
          </a:p>
        </p:txBody>
      </p:sp>
      <p:sp>
        <p:nvSpPr>
          <p:cNvPr id="23" name="Rectangle 13"/>
          <p:cNvSpPr>
            <a:spLocks noChangeArrowheads="1"/>
          </p:cNvSpPr>
          <p:nvPr/>
        </p:nvSpPr>
        <p:spPr bwMode="auto">
          <a:xfrm>
            <a:off x="1920479" y="3031563"/>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Answer Survey Questions: Complete the 2 premeeting surveys.</a:t>
            </a:r>
          </a:p>
        </p:txBody>
      </p:sp>
      <p:sp>
        <p:nvSpPr>
          <p:cNvPr id="25" name="Rectangle 13"/>
          <p:cNvSpPr>
            <a:spLocks noChangeArrowheads="1"/>
          </p:cNvSpPr>
          <p:nvPr/>
        </p:nvSpPr>
        <p:spPr bwMode="auto">
          <a:xfrm>
            <a:off x="1920479" y="4220749"/>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Ask a Question: Tap Ask a Question to submit a challenging case or question for discussion. We will aim to address as many questions as possible during the program.</a:t>
            </a:r>
          </a:p>
        </p:txBody>
      </p:sp>
      <p:pic>
        <p:nvPicPr>
          <p:cNvPr id="27" name="Picture 26" descr="ASCO-GI-16_iPad-icons_v1fr-slid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639" y="1847655"/>
            <a:ext cx="1005840" cy="769902"/>
          </a:xfrm>
          <a:prstGeom prst="rect">
            <a:avLst/>
          </a:prstGeom>
        </p:spPr>
      </p:pic>
      <p:pic>
        <p:nvPicPr>
          <p:cNvPr id="28" name="Picture 27" descr="ASCO-GI-16_iPad-icons_v1fr-question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639" y="4191311"/>
            <a:ext cx="1005840" cy="776111"/>
          </a:xfrm>
          <a:prstGeom prst="rect">
            <a:avLst/>
          </a:prstGeom>
        </p:spPr>
      </p:pic>
      <p:pic>
        <p:nvPicPr>
          <p:cNvPr id="29" name="Picture 28" descr="ASCO-GI-16_iPad-icons_v1fr-surve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639" y="3017092"/>
            <a:ext cx="1005840" cy="774684"/>
          </a:xfrm>
          <a:prstGeom prst="rect">
            <a:avLst/>
          </a:prstGeom>
        </p:spPr>
      </p:pic>
      <p:sp>
        <p:nvSpPr>
          <p:cNvPr id="3" name="Title 2"/>
          <p:cNvSpPr>
            <a:spLocks noGrp="1"/>
          </p:cNvSpPr>
          <p:nvPr>
            <p:ph type="title"/>
          </p:nvPr>
        </p:nvSpPr>
        <p:spPr>
          <a:xfrm>
            <a:off x="914639" y="0"/>
            <a:ext cx="10362724" cy="1143000"/>
          </a:xfrm>
        </p:spPr>
        <p:txBody>
          <a:bodyPr/>
          <a:lstStyle/>
          <a:p>
            <a:r>
              <a:rPr lang="en-US" dirty="0"/>
              <a:t>Clinicians in the Meeting Room</a:t>
            </a:r>
          </a:p>
        </p:txBody>
      </p:sp>
    </p:spTree>
    <p:extLst>
      <p:ext uri="{BB962C8B-B14F-4D97-AF65-F5344CB8AC3E}">
        <p14:creationId xmlns:p14="http://schemas.microsoft.com/office/powerpoint/2010/main" val="28141450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1CCBB-7587-35AD-ACAE-A506BD151FD9}"/>
              </a:ext>
            </a:extLst>
          </p:cNvPr>
          <p:cNvSpPr>
            <a:spLocks noGrp="1"/>
          </p:cNvSpPr>
          <p:nvPr>
            <p:ph type="title"/>
          </p:nvPr>
        </p:nvSpPr>
        <p:spPr>
          <a:xfrm>
            <a:off x="916516" y="307776"/>
            <a:ext cx="10358967" cy="453129"/>
          </a:xfrm>
        </p:spPr>
        <p:txBody>
          <a:bodyPr/>
          <a:lstStyle/>
          <a:p>
            <a:r>
              <a:rPr lang="en-US" dirty="0"/>
              <a:t>CaDAnCe-101: Response Data</a:t>
            </a:r>
          </a:p>
        </p:txBody>
      </p:sp>
      <p:pic>
        <p:nvPicPr>
          <p:cNvPr id="12" name="Picture 11">
            <a:extLst>
              <a:ext uri="{FF2B5EF4-FFF2-40B4-BE49-F238E27FC236}">
                <a16:creationId xmlns:a16="http://schemas.microsoft.com/office/drawing/2014/main" id="{260AEE65-5E82-2D63-BFF7-C660FE1E871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b="11296"/>
          <a:stretch>
            <a:fillRect/>
          </a:stretch>
        </p:blipFill>
        <p:spPr>
          <a:xfrm>
            <a:off x="261249" y="975071"/>
            <a:ext cx="11669502" cy="4907857"/>
          </a:xfrm>
          <a:prstGeom prst="rect">
            <a:avLst/>
          </a:prstGeom>
        </p:spPr>
      </p:pic>
      <p:sp>
        <p:nvSpPr>
          <p:cNvPr id="3" name="TextBox 2">
            <a:extLst>
              <a:ext uri="{FF2B5EF4-FFF2-40B4-BE49-F238E27FC236}">
                <a16:creationId xmlns:a16="http://schemas.microsoft.com/office/drawing/2014/main" id="{50F7FBA7-6920-6DEB-6784-5EF594AD4692}"/>
              </a:ext>
            </a:extLst>
          </p:cNvPr>
          <p:cNvSpPr txBox="1"/>
          <p:nvPr/>
        </p:nvSpPr>
        <p:spPr>
          <a:xfrm>
            <a:off x="0" y="6550223"/>
            <a:ext cx="11133467"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Ahn I et al. ASH 2025;Abstract 85.</a:t>
            </a:r>
          </a:p>
        </p:txBody>
      </p:sp>
      <p:sp>
        <p:nvSpPr>
          <p:cNvPr id="4" name="TextBox 3">
            <a:extLst>
              <a:ext uri="{FF2B5EF4-FFF2-40B4-BE49-F238E27FC236}">
                <a16:creationId xmlns:a16="http://schemas.microsoft.com/office/drawing/2014/main" id="{F446A6CB-D762-6736-AF40-75D68BC45A8B}"/>
              </a:ext>
            </a:extLst>
          </p:cNvPr>
          <p:cNvSpPr txBox="1"/>
          <p:nvPr/>
        </p:nvSpPr>
        <p:spPr>
          <a:xfrm>
            <a:off x="259772" y="5874814"/>
            <a:ext cx="11133467"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ORR = overall response rate</a:t>
            </a:r>
          </a:p>
        </p:txBody>
      </p:sp>
    </p:spTree>
    <p:extLst>
      <p:ext uri="{BB962C8B-B14F-4D97-AF65-F5344CB8AC3E}">
        <p14:creationId xmlns:p14="http://schemas.microsoft.com/office/powerpoint/2010/main" val="31487345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FC659-E184-4D4D-2236-E366C6726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D3127-8C70-1A3A-0219-2B1E7AA0250C}"/>
              </a:ext>
            </a:extLst>
          </p:cNvPr>
          <p:cNvSpPr>
            <a:spLocks noGrp="1"/>
          </p:cNvSpPr>
          <p:nvPr>
            <p:ph type="title"/>
          </p:nvPr>
        </p:nvSpPr>
        <p:spPr>
          <a:xfrm>
            <a:off x="912286" y="227013"/>
            <a:ext cx="10358967" cy="502660"/>
          </a:xfrm>
        </p:spPr>
        <p:txBody>
          <a:bodyPr/>
          <a:lstStyle/>
          <a:p>
            <a:r>
              <a:rPr lang="en-US" dirty="0"/>
              <a:t>CaDAnCe-101: Safety Profile</a:t>
            </a:r>
          </a:p>
        </p:txBody>
      </p:sp>
      <p:pic>
        <p:nvPicPr>
          <p:cNvPr id="9" name="Picture 8">
            <a:extLst>
              <a:ext uri="{FF2B5EF4-FFF2-40B4-BE49-F238E27FC236}">
                <a16:creationId xmlns:a16="http://schemas.microsoft.com/office/drawing/2014/main" id="{4C677A5D-F153-E71B-C008-DD9BD8D40DE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b="2907"/>
          <a:stretch>
            <a:fillRect/>
          </a:stretch>
        </p:blipFill>
        <p:spPr>
          <a:xfrm>
            <a:off x="617886" y="841320"/>
            <a:ext cx="10956228" cy="5175359"/>
          </a:xfrm>
          <a:prstGeom prst="rect">
            <a:avLst/>
          </a:prstGeom>
        </p:spPr>
      </p:pic>
      <p:sp>
        <p:nvSpPr>
          <p:cNvPr id="4" name="TextBox 3">
            <a:extLst>
              <a:ext uri="{FF2B5EF4-FFF2-40B4-BE49-F238E27FC236}">
                <a16:creationId xmlns:a16="http://schemas.microsoft.com/office/drawing/2014/main" id="{895FAD05-5C21-5813-5E5B-16E709370CE3}"/>
              </a:ext>
            </a:extLst>
          </p:cNvPr>
          <p:cNvSpPr txBox="1"/>
          <p:nvPr/>
        </p:nvSpPr>
        <p:spPr>
          <a:xfrm>
            <a:off x="0" y="6550223"/>
            <a:ext cx="11133467"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Ahn I et al. ASH 2025;Abstract 85.</a:t>
            </a:r>
          </a:p>
        </p:txBody>
      </p:sp>
      <p:sp>
        <p:nvSpPr>
          <p:cNvPr id="5" name="TextBox 4">
            <a:extLst>
              <a:ext uri="{FF2B5EF4-FFF2-40B4-BE49-F238E27FC236}">
                <a16:creationId xmlns:a16="http://schemas.microsoft.com/office/drawing/2014/main" id="{CEE4D4E7-7F9F-802F-FBEB-C091835A3C9F}"/>
              </a:ext>
            </a:extLst>
          </p:cNvPr>
          <p:cNvSpPr txBox="1"/>
          <p:nvPr/>
        </p:nvSpPr>
        <p:spPr>
          <a:xfrm>
            <a:off x="1363977" y="2269475"/>
            <a:ext cx="2138727" cy="323165"/>
          </a:xfrm>
          <a:prstGeom prst="rect">
            <a:avLst/>
          </a:prstGeom>
          <a:solidFill>
            <a:schemeClr val="bg1"/>
          </a:solid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Arial" pitchFamily="-72" charset="0"/>
                <a:ea typeface="MS PGothic" charset="0"/>
                <a:cs typeface="+mn-cs"/>
              </a:rPr>
              <a:t>Neutropenic fever: n=1</a:t>
            </a:r>
          </a:p>
        </p:txBody>
      </p:sp>
    </p:spTree>
    <p:extLst>
      <p:ext uri="{BB962C8B-B14F-4D97-AF65-F5344CB8AC3E}">
        <p14:creationId xmlns:p14="http://schemas.microsoft.com/office/powerpoint/2010/main" val="22298922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5B517-FDDD-86CD-2C8C-107334AC7DE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EB52F37-5628-BAB6-5102-DB48367E66B1}"/>
              </a:ext>
            </a:extLst>
          </p:cNvPr>
          <p:cNvSpPr txBox="1"/>
          <p:nvPr/>
        </p:nvSpPr>
        <p:spPr>
          <a:xfrm>
            <a:off x="298015" y="3998441"/>
            <a:ext cx="10216767" cy="815608"/>
          </a:xfrm>
          <a:prstGeom prst="rect">
            <a:avLst/>
          </a:prstGeom>
          <a:noFill/>
        </p:spPr>
        <p:txBody>
          <a:bodyPr wrap="square" rtlCol="0">
            <a:spAutoFit/>
          </a:bodyPr>
          <a:lstStyle/>
          <a:p>
            <a:pPr marL="0" marR="0" lvl="0" indent="0" algn="l" defTabSz="455613" rtl="0" eaLnBrk="1" fontAlgn="base" latinLnBrk="0" hangingPunct="1">
              <a:lnSpc>
                <a:spcPct val="100000"/>
              </a:lnSpc>
              <a:spcBef>
                <a:spcPts val="300"/>
              </a:spcBef>
              <a:spcAft>
                <a:spcPts val="300"/>
              </a:spcAft>
              <a:buClrTx/>
              <a:buSzTx/>
              <a:buFontTx/>
              <a:buNone/>
              <a:tabLst/>
              <a:defRPr/>
            </a:pPr>
            <a:endPar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endParaRPr>
          </a:p>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Primary endpoint: </a:t>
            </a: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PFS</a:t>
            </a:r>
            <a:endPar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endParaRPr>
          </a:p>
        </p:txBody>
      </p:sp>
      <p:cxnSp>
        <p:nvCxnSpPr>
          <p:cNvPr id="5" name="Straight Connector 10">
            <a:extLst>
              <a:ext uri="{FF2B5EF4-FFF2-40B4-BE49-F238E27FC236}">
                <a16:creationId xmlns:a16="http://schemas.microsoft.com/office/drawing/2014/main" id="{EA06BCC2-20A7-8EAD-25D1-77562C451FCA}"/>
              </a:ext>
            </a:extLst>
          </p:cNvPr>
          <p:cNvCxnSpPr>
            <a:cxnSpLocks noChangeShapeType="1"/>
          </p:cNvCxnSpPr>
          <p:nvPr/>
        </p:nvCxnSpPr>
        <p:spPr bwMode="auto">
          <a:xfrm>
            <a:off x="5876001" y="3136444"/>
            <a:ext cx="457200" cy="0"/>
          </a:xfrm>
          <a:prstGeom prst="line">
            <a:avLst/>
          </a:prstGeom>
          <a:noFill/>
          <a:ln w="19050" cmpd="sng">
            <a:solidFill>
              <a:schemeClr val="tx1"/>
            </a:solidFill>
            <a:round/>
            <a:headEnd/>
            <a:tailEnd/>
          </a:ln>
          <a:extLst>
            <a:ext uri="{909E8E84-426E-40DD-AFC4-6F175D3DCCD1}">
              <a14:hiddenFill xmlns:a14="http://schemas.microsoft.com/office/drawing/2010/main">
                <a:noFill/>
              </a14:hiddenFill>
            </a:ext>
          </a:extLst>
        </p:spPr>
      </p:cxnSp>
      <p:graphicFrame>
        <p:nvGraphicFramePr>
          <p:cNvPr id="12" name="Group 31">
            <a:extLst>
              <a:ext uri="{FF2B5EF4-FFF2-40B4-BE49-F238E27FC236}">
                <a16:creationId xmlns:a16="http://schemas.microsoft.com/office/drawing/2014/main" id="{5669A343-295C-A588-6679-A3F5B2ED990C}"/>
              </a:ext>
            </a:extLst>
          </p:cNvPr>
          <p:cNvGraphicFramePr>
            <a:graphicFrameLocks noGrp="1"/>
          </p:cNvGraphicFramePr>
          <p:nvPr>
            <p:extLst>
              <p:ext uri="{D42A27DB-BD31-4B8C-83A1-F6EECF244321}">
                <p14:modId xmlns:p14="http://schemas.microsoft.com/office/powerpoint/2010/main" val="2913502252"/>
              </p:ext>
            </p:extLst>
          </p:nvPr>
        </p:nvGraphicFramePr>
        <p:xfrm>
          <a:off x="300698" y="2774843"/>
          <a:ext cx="5036581" cy="1386107"/>
        </p:xfrm>
        <a:graphic>
          <a:graphicData uri="http://schemas.openxmlformats.org/drawingml/2006/table">
            <a:tbl>
              <a:tblPr/>
              <a:tblGrid>
                <a:gridCol w="5036581">
                  <a:extLst>
                    <a:ext uri="{9D8B030D-6E8A-4147-A177-3AD203B41FA5}">
                      <a16:colId xmlns:a16="http://schemas.microsoft.com/office/drawing/2014/main" val="20000"/>
                    </a:ext>
                  </a:extLst>
                </a:gridCol>
              </a:tblGrid>
              <a:tr h="151193">
                <a:tc>
                  <a:txBody>
                    <a:bodyPr/>
                    <a:lstStyle/>
                    <a:p>
                      <a:pPr marL="0" marR="0" lvl="0" indent="0" algn="l" defTabSz="914400" rtl="0" eaLnBrk="1" fontAlgn="base" latinLnBrk="0" hangingPunct="1">
                        <a:lnSpc>
                          <a:spcPct val="100000"/>
                        </a:lnSpc>
                        <a:spcBef>
                          <a:spcPts val="1200"/>
                        </a:spcBef>
                        <a:spcAft>
                          <a:spcPct val="0"/>
                        </a:spcAft>
                        <a:buClrTx/>
                        <a:buSzTx/>
                        <a:buFontTx/>
                        <a:buNone/>
                        <a:tabLst/>
                        <a:defRPr/>
                      </a:pPr>
                      <a:r>
                        <a:rPr kumimoji="0" lang="en-US" sz="2000" b="1"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N </a:t>
                      </a:r>
                      <a:r>
                        <a:rPr kumimoji="0" lang="en-US" sz="3000" b="1" i="0" u="none" strike="noStrike" cap="none" normalizeH="0" baseline="-12000" dirty="0">
                          <a:ln>
                            <a:noFill/>
                          </a:ln>
                          <a:solidFill>
                            <a:schemeClr val="bg1"/>
                          </a:solidFill>
                          <a:effectLst/>
                          <a:latin typeface="Calibri" panose="020F0502020204030204" pitchFamily="34" charset="0"/>
                          <a:ea typeface="Calibri" charset="0"/>
                          <a:cs typeface="Calibri" panose="020F0502020204030204" pitchFamily="34" charset="0"/>
                        </a:rPr>
                        <a:t>~</a:t>
                      </a:r>
                      <a:r>
                        <a:rPr kumimoji="0" lang="en-US" sz="2000" b="1"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 250</a:t>
                      </a:r>
                    </a:p>
                  </a:txBody>
                  <a:tcPr marL="68580" marR="68580" marT="34308" marB="343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92F5D"/>
                    </a:solidFill>
                  </a:tcPr>
                </a:tc>
                <a:extLst>
                  <a:ext uri="{0D108BD9-81ED-4DB2-BD59-A6C34878D82A}">
                    <a16:rowId xmlns:a16="http://schemas.microsoft.com/office/drawing/2014/main" val="10000"/>
                  </a:ext>
                </a:extLst>
              </a:tr>
              <a:tr h="1012691">
                <a:tc>
                  <a:txBody>
                    <a:bodyPr/>
                    <a:lstStyle/>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R/R CLL or SLL</a:t>
                      </a:r>
                    </a:p>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Previously exposed to both BTKi and Bcl-2i</a:t>
                      </a:r>
                    </a:p>
                  </a:txBody>
                  <a:tcPr marL="68580" marR="68580" marT="34308" marB="343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696"/>
                    </a:solidFill>
                  </a:tcPr>
                </a:tc>
                <a:extLst>
                  <a:ext uri="{0D108BD9-81ED-4DB2-BD59-A6C34878D82A}">
                    <a16:rowId xmlns:a16="http://schemas.microsoft.com/office/drawing/2014/main" val="10001"/>
                  </a:ext>
                </a:extLst>
              </a:tr>
            </a:tbl>
          </a:graphicData>
        </a:graphic>
      </p:graphicFrame>
      <p:sp>
        <p:nvSpPr>
          <p:cNvPr id="13" name="Rectangle 18">
            <a:extLst>
              <a:ext uri="{FF2B5EF4-FFF2-40B4-BE49-F238E27FC236}">
                <a16:creationId xmlns:a16="http://schemas.microsoft.com/office/drawing/2014/main" id="{B06C6E03-8AA2-05FC-5061-149E1A0C44D3}"/>
              </a:ext>
            </a:extLst>
          </p:cNvPr>
          <p:cNvSpPr>
            <a:spLocks noChangeArrowheads="1"/>
          </p:cNvSpPr>
          <p:nvPr/>
        </p:nvSpPr>
        <p:spPr bwMode="auto">
          <a:xfrm>
            <a:off x="7124969" y="1905926"/>
            <a:ext cx="4325117" cy="881178"/>
          </a:xfrm>
          <a:prstGeom prst="rect">
            <a:avLst/>
          </a:prstGeom>
          <a:solidFill>
            <a:srgbClr val="F9961E"/>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12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BGB-16673</a:t>
            </a:r>
          </a:p>
        </p:txBody>
      </p:sp>
      <p:sp>
        <p:nvSpPr>
          <p:cNvPr id="14" name="Rectangle 18">
            <a:extLst>
              <a:ext uri="{FF2B5EF4-FFF2-40B4-BE49-F238E27FC236}">
                <a16:creationId xmlns:a16="http://schemas.microsoft.com/office/drawing/2014/main" id="{6CE3E65F-2871-ABEE-6B00-859F4F41C0E5}"/>
              </a:ext>
            </a:extLst>
          </p:cNvPr>
          <p:cNvSpPr>
            <a:spLocks noChangeArrowheads="1"/>
          </p:cNvSpPr>
          <p:nvPr/>
        </p:nvSpPr>
        <p:spPr bwMode="auto">
          <a:xfrm>
            <a:off x="7176644" y="3332126"/>
            <a:ext cx="4325117" cy="1801525"/>
          </a:xfrm>
          <a:prstGeom prst="rect">
            <a:avLst/>
          </a:prstGeom>
          <a:solidFill>
            <a:srgbClr val="99CD13"/>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Investigator’s choice</a:t>
            </a:r>
          </a:p>
          <a:p>
            <a:pPr marL="342900" marR="0" lvl="0" indent="-342900" algn="ctr" defTabSz="455613"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Idelalisib + R</a:t>
            </a:r>
          </a:p>
          <a:p>
            <a:pPr marL="342900" marR="0" lvl="0" indent="-342900" algn="ctr" defTabSz="455613"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Bendamustine + R</a:t>
            </a:r>
          </a:p>
          <a:p>
            <a:pPr marL="342900" marR="0" lvl="0" indent="-342900" algn="ctr" defTabSz="455613" rtl="0" eaLnBrk="1" fontAlgn="base" latinLnBrk="0" hangingPunct="1">
              <a:lnSpc>
                <a:spcPct val="100000"/>
              </a:lnSpc>
              <a:spcBef>
                <a:spcPct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Venetoclax + R</a:t>
            </a:r>
          </a:p>
        </p:txBody>
      </p:sp>
      <p:sp>
        <p:nvSpPr>
          <p:cNvPr id="22" name="Oval 21">
            <a:extLst>
              <a:ext uri="{FF2B5EF4-FFF2-40B4-BE49-F238E27FC236}">
                <a16:creationId xmlns:a16="http://schemas.microsoft.com/office/drawing/2014/main" id="{89957CCE-F480-9818-259A-949C8E9C6E8D}"/>
              </a:ext>
            </a:extLst>
          </p:cNvPr>
          <p:cNvSpPr>
            <a:spLocks noChangeArrowheads="1"/>
          </p:cNvSpPr>
          <p:nvPr/>
        </p:nvSpPr>
        <p:spPr bwMode="auto">
          <a:xfrm>
            <a:off x="5507224" y="2704505"/>
            <a:ext cx="1447800" cy="1385888"/>
          </a:xfrm>
          <a:prstGeom prst="ellipse">
            <a:avLst/>
          </a:prstGeom>
          <a:solidFill>
            <a:srgbClr val="FE701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63500" dir="2700000" algn="ctr" rotWithShape="0">
                    <a:schemeClr val="tx1">
                      <a:alpha val="39998"/>
                    </a:schemeClr>
                  </a:outerShdw>
                </a:effectLst>
              </a14:hiddenEffects>
            </a:ext>
          </a:extLst>
        </p:spPr>
        <p:txBody>
          <a:bodyPr wrap="none" anchor="ctr"/>
          <a:ls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a:lstStyle>
          <a:p>
            <a:pPr marL="0" marR="0" lvl="0" indent="0" algn="l" defTabSz="455613"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333399"/>
              </a:solidFill>
              <a:effectLst/>
              <a:uLnTx/>
              <a:uFillTx/>
              <a:latin typeface="Calibri" panose="020F0502020204030204" pitchFamily="34" charset="0"/>
              <a:ea typeface="Arial" charset="0"/>
              <a:cs typeface="Calibri" panose="020F0502020204030204" pitchFamily="34" charset="0"/>
            </a:endParaRPr>
          </a:p>
        </p:txBody>
      </p:sp>
      <p:sp>
        <p:nvSpPr>
          <p:cNvPr id="11" name="Title 1">
            <a:extLst>
              <a:ext uri="{FF2B5EF4-FFF2-40B4-BE49-F238E27FC236}">
                <a16:creationId xmlns:a16="http://schemas.microsoft.com/office/drawing/2014/main" id="{6B297B8B-189D-3966-606C-E89051B61CA7}"/>
              </a:ext>
            </a:extLst>
          </p:cNvPr>
          <p:cNvSpPr>
            <a:spLocks noGrp="1"/>
          </p:cNvSpPr>
          <p:nvPr>
            <p:ph type="title"/>
          </p:nvPr>
        </p:nvSpPr>
        <p:spPr>
          <a:xfrm>
            <a:off x="914400" y="316844"/>
            <a:ext cx="10363200" cy="702307"/>
          </a:xfrm>
        </p:spPr>
        <p:txBody>
          <a:bodyPr/>
          <a:lstStyle/>
          <a:p>
            <a:r>
              <a:rPr lang="en-US" dirty="0"/>
              <a:t>Phase III CaDAnCE-302 Study Design</a:t>
            </a:r>
            <a:endParaRPr lang="en-US" dirty="0">
              <a:solidFill>
                <a:srgbClr val="0432FF"/>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1F33EDEB-7FEB-FF26-35CF-6D355342B3F7}"/>
              </a:ext>
            </a:extLst>
          </p:cNvPr>
          <p:cNvSpPr txBox="1"/>
          <p:nvPr/>
        </p:nvSpPr>
        <p:spPr>
          <a:xfrm>
            <a:off x="47328" y="6525344"/>
            <a:ext cx="764189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www.clinicaltrials.gov. NCT06846671. Accessed August 2026.</a:t>
            </a:r>
          </a:p>
        </p:txBody>
      </p:sp>
      <p:sp>
        <p:nvSpPr>
          <p:cNvPr id="18" name="TextBox 17">
            <a:extLst>
              <a:ext uri="{FF2B5EF4-FFF2-40B4-BE49-F238E27FC236}">
                <a16:creationId xmlns:a16="http://schemas.microsoft.com/office/drawing/2014/main" id="{948D2A7C-ED5B-8547-A11C-907B110D8D7F}"/>
              </a:ext>
            </a:extLst>
          </p:cNvPr>
          <p:cNvSpPr txBox="1"/>
          <p:nvPr/>
        </p:nvSpPr>
        <p:spPr>
          <a:xfrm>
            <a:off x="3158230" y="2868358"/>
            <a:ext cx="6096000" cy="954107"/>
          </a:xfrm>
          <a:prstGeom prst="rect">
            <a:avLst/>
          </a:prstGeom>
          <a:noFill/>
        </p:spPr>
        <p:txBody>
          <a:bodyPr wrap="square">
            <a:spAutoFit/>
          </a:bodyPr>
          <a:lstStyle/>
          <a:p>
            <a:pPr marL="0" marR="0" lvl="0" indent="0" algn="ctr" defTabSz="455613"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pitchFamily="34" charset="0"/>
                <a:ea typeface="Arial" charset="0"/>
                <a:cs typeface="Calibri" panose="020F0502020204030204" pitchFamily="34" charset="0"/>
              </a:rPr>
              <a:t>R</a:t>
            </a:r>
          </a:p>
          <a:p>
            <a:pPr marL="0" marR="0" lvl="0" indent="0" algn="ctr" defTabSz="455613"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Arial" charset="0"/>
                <a:cs typeface="Calibri" panose="020F0502020204030204" pitchFamily="34" charset="0"/>
              </a:rPr>
              <a:t>3:2</a:t>
            </a:r>
          </a:p>
        </p:txBody>
      </p:sp>
      <p:sp>
        <p:nvSpPr>
          <p:cNvPr id="2" name="TextBox 1">
            <a:extLst>
              <a:ext uri="{FF2B5EF4-FFF2-40B4-BE49-F238E27FC236}">
                <a16:creationId xmlns:a16="http://schemas.microsoft.com/office/drawing/2014/main" id="{5D4106BB-F928-F9F6-A996-68506AC15305}"/>
              </a:ext>
            </a:extLst>
          </p:cNvPr>
          <p:cNvSpPr txBox="1"/>
          <p:nvPr/>
        </p:nvSpPr>
        <p:spPr>
          <a:xfrm>
            <a:off x="319471" y="6057258"/>
            <a:ext cx="7641899" cy="323165"/>
          </a:xfrm>
          <a:prstGeom prst="rect">
            <a:avLst/>
          </a:prstGeom>
          <a:noFill/>
        </p:spPr>
        <p:txBody>
          <a:bodyPr wrap="square">
            <a:spAutoFit/>
          </a:bodyPr>
          <a:lstStyle/>
          <a:p>
            <a:pPr lvl="0" defTabSz="914400" fontAlgn="auto">
              <a:spcBef>
                <a:spcPts val="0"/>
              </a:spcBef>
              <a:spcAft>
                <a:spcPts val="0"/>
              </a:spcAft>
              <a:defRPr/>
            </a:pPr>
            <a:r>
              <a:rPr lang="en-US" sz="1500" b="0" dirty="0">
                <a:solidFill>
                  <a:srgbClr val="000000"/>
                </a:solidFill>
                <a:latin typeface="Calibri"/>
                <a:ea typeface="+mn-ea"/>
                <a:cs typeface="+mn-cs"/>
              </a:rPr>
              <a:t>R = rituximab</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3745868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02FF9-16D8-E64A-E657-3DB87CE0A33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767178A-FF49-F0AF-2419-781C9A022D2D}"/>
              </a:ext>
            </a:extLst>
          </p:cNvPr>
          <p:cNvSpPr txBox="1"/>
          <p:nvPr/>
        </p:nvSpPr>
        <p:spPr>
          <a:xfrm>
            <a:off x="754817" y="4785845"/>
            <a:ext cx="10216767" cy="415498"/>
          </a:xfrm>
          <a:prstGeom prst="rect">
            <a:avLst/>
          </a:prstGeom>
          <a:noFill/>
        </p:spPr>
        <p:txBody>
          <a:bodyPr wrap="square" rtlCol="0">
            <a:spAutoFit/>
          </a:bodyPr>
          <a:lstStyle/>
          <a:p>
            <a:pPr marL="0" marR="0" lvl="0" indent="0" algn="l" defTabSz="455613" rtl="0" eaLnBrk="1" fontAlgn="base" latinLnBrk="0" hangingPunct="1">
              <a:lnSpc>
                <a:spcPct val="100000"/>
              </a:lnSpc>
              <a:spcBef>
                <a:spcPts val="300"/>
              </a:spcBef>
              <a:spcAft>
                <a:spcPts val="30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Primary endpoint: </a:t>
            </a:r>
            <a:r>
              <a:rPr kumimoji="0" lang="en-US" sz="2100" b="0" i="0" u="none" strike="noStrike" kern="1200" cap="none" spc="0" normalizeH="0" baseline="0" noProof="0" dirty="0">
                <a:ln>
                  <a:noFill/>
                </a:ln>
                <a:solidFill>
                  <a:srgbClr val="000000"/>
                </a:solidFill>
                <a:effectLst/>
                <a:uLnTx/>
                <a:uFillTx/>
                <a:latin typeface="Calibri" panose="020F0502020204030204" pitchFamily="34" charset="0"/>
                <a:ea typeface="Arial" charset="0"/>
                <a:cs typeface="Calibri" panose="020F0502020204030204" pitchFamily="34" charset="0"/>
              </a:rPr>
              <a:t>PFS</a:t>
            </a:r>
          </a:p>
        </p:txBody>
      </p:sp>
      <p:cxnSp>
        <p:nvCxnSpPr>
          <p:cNvPr id="5" name="Straight Connector 10">
            <a:extLst>
              <a:ext uri="{FF2B5EF4-FFF2-40B4-BE49-F238E27FC236}">
                <a16:creationId xmlns:a16="http://schemas.microsoft.com/office/drawing/2014/main" id="{EF72351E-E269-356A-5C14-7314B1C6746A}"/>
              </a:ext>
            </a:extLst>
          </p:cNvPr>
          <p:cNvCxnSpPr>
            <a:cxnSpLocks noChangeShapeType="1"/>
          </p:cNvCxnSpPr>
          <p:nvPr/>
        </p:nvCxnSpPr>
        <p:spPr bwMode="auto">
          <a:xfrm>
            <a:off x="5876001" y="3136444"/>
            <a:ext cx="457200" cy="0"/>
          </a:xfrm>
          <a:prstGeom prst="line">
            <a:avLst/>
          </a:prstGeom>
          <a:noFill/>
          <a:ln w="19050" cmpd="sng">
            <a:solidFill>
              <a:schemeClr val="tx1"/>
            </a:solidFill>
            <a:round/>
            <a:headEnd/>
            <a:tailEnd/>
          </a:ln>
          <a:extLst>
            <a:ext uri="{909E8E84-426E-40DD-AFC4-6F175D3DCCD1}">
              <a14:hiddenFill xmlns:a14="http://schemas.microsoft.com/office/drawing/2010/main">
                <a:noFill/>
              </a14:hiddenFill>
            </a:ext>
          </a:extLst>
        </p:spPr>
      </p:cxnSp>
      <p:cxnSp>
        <p:nvCxnSpPr>
          <p:cNvPr id="6" name="Straight Arrow Connector 5">
            <a:extLst>
              <a:ext uri="{FF2B5EF4-FFF2-40B4-BE49-F238E27FC236}">
                <a16:creationId xmlns:a16="http://schemas.microsoft.com/office/drawing/2014/main" id="{A6320314-2764-6B32-6F26-54B1E44550B4}"/>
              </a:ext>
            </a:extLst>
          </p:cNvPr>
          <p:cNvCxnSpPr>
            <a:cxnSpLocks/>
          </p:cNvCxnSpPr>
          <p:nvPr/>
        </p:nvCxnSpPr>
        <p:spPr bwMode="auto">
          <a:xfrm flipV="1">
            <a:off x="6518002" y="2287653"/>
            <a:ext cx="0" cy="1410527"/>
          </a:xfrm>
          <a:prstGeom prst="straightConnector1">
            <a:avLst/>
          </a:prstGeom>
          <a:ln w="19050" cmpd="sng">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3C8F6AF-A078-A46A-EE74-1CBC53220EC1}"/>
              </a:ext>
            </a:extLst>
          </p:cNvPr>
          <p:cNvCxnSpPr/>
          <p:nvPr/>
        </p:nvCxnSpPr>
        <p:spPr bwMode="auto">
          <a:xfrm>
            <a:off x="6518004" y="3699070"/>
            <a:ext cx="529940" cy="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0D09BC5-8819-7C90-B324-4ECDA3321404}"/>
              </a:ext>
            </a:extLst>
          </p:cNvPr>
          <p:cNvCxnSpPr/>
          <p:nvPr/>
        </p:nvCxnSpPr>
        <p:spPr bwMode="auto">
          <a:xfrm>
            <a:off x="6518007" y="2287653"/>
            <a:ext cx="529937" cy="0"/>
          </a:xfrm>
          <a:prstGeom prst="straightConnector1">
            <a:avLst/>
          </a:prstGeom>
          <a:ln w="19050" cmpd="sng">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12" name="Group 31">
            <a:extLst>
              <a:ext uri="{FF2B5EF4-FFF2-40B4-BE49-F238E27FC236}">
                <a16:creationId xmlns:a16="http://schemas.microsoft.com/office/drawing/2014/main" id="{B2065AA2-26DE-39A8-0A27-891F4609BC66}"/>
              </a:ext>
            </a:extLst>
          </p:cNvPr>
          <p:cNvGraphicFramePr>
            <a:graphicFrameLocks noGrp="1"/>
          </p:cNvGraphicFramePr>
          <p:nvPr>
            <p:extLst>
              <p:ext uri="{D42A27DB-BD31-4B8C-83A1-F6EECF244321}">
                <p14:modId xmlns:p14="http://schemas.microsoft.com/office/powerpoint/2010/main" val="2991076261"/>
              </p:ext>
            </p:extLst>
          </p:nvPr>
        </p:nvGraphicFramePr>
        <p:xfrm>
          <a:off x="839416" y="1448545"/>
          <a:ext cx="5036581" cy="3168352"/>
        </p:xfrm>
        <a:graphic>
          <a:graphicData uri="http://schemas.openxmlformats.org/drawingml/2006/table">
            <a:tbl>
              <a:tblPr/>
              <a:tblGrid>
                <a:gridCol w="5036581">
                  <a:extLst>
                    <a:ext uri="{9D8B030D-6E8A-4147-A177-3AD203B41FA5}">
                      <a16:colId xmlns:a16="http://schemas.microsoft.com/office/drawing/2014/main" val="20000"/>
                    </a:ext>
                  </a:extLst>
                </a:gridCol>
              </a:tblGrid>
              <a:tr h="411581">
                <a:tc>
                  <a:txBody>
                    <a:bodyPr/>
                    <a:lstStyle/>
                    <a:p>
                      <a:pPr marL="0" marR="0" lvl="0" indent="0" algn="l" defTabSz="914400" rtl="0" eaLnBrk="1" fontAlgn="base" latinLnBrk="0" hangingPunct="1">
                        <a:lnSpc>
                          <a:spcPct val="100000"/>
                        </a:lnSpc>
                        <a:spcBef>
                          <a:spcPts val="1200"/>
                        </a:spcBef>
                        <a:spcAft>
                          <a:spcPct val="0"/>
                        </a:spcAft>
                        <a:buClrTx/>
                        <a:buSzTx/>
                        <a:buFontTx/>
                        <a:buNone/>
                        <a:tabLst/>
                        <a:defRPr/>
                      </a:pPr>
                      <a:r>
                        <a:rPr kumimoji="0" lang="en-US" sz="2000" b="1"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N </a:t>
                      </a:r>
                      <a:r>
                        <a:rPr kumimoji="0" lang="en-US" sz="3000" b="1" i="0" u="none" strike="noStrike" cap="none" normalizeH="0" baseline="-12000" dirty="0">
                          <a:ln>
                            <a:noFill/>
                          </a:ln>
                          <a:solidFill>
                            <a:schemeClr val="bg1"/>
                          </a:solidFill>
                          <a:effectLst/>
                          <a:latin typeface="Calibri" panose="020F0502020204030204" pitchFamily="34" charset="0"/>
                          <a:ea typeface="Calibri" charset="0"/>
                          <a:cs typeface="Calibri" panose="020F0502020204030204" pitchFamily="34" charset="0"/>
                        </a:rPr>
                        <a:t>~</a:t>
                      </a:r>
                      <a:r>
                        <a:rPr kumimoji="0" lang="en-US" sz="2000" b="1"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 420</a:t>
                      </a:r>
                    </a:p>
                  </a:txBody>
                  <a:tcPr marL="68580" marR="68580" marT="34308" marB="343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92F5D"/>
                    </a:solidFill>
                  </a:tcPr>
                </a:tc>
                <a:extLst>
                  <a:ext uri="{0D108BD9-81ED-4DB2-BD59-A6C34878D82A}">
                    <a16:rowId xmlns:a16="http://schemas.microsoft.com/office/drawing/2014/main" val="10000"/>
                  </a:ext>
                </a:extLst>
              </a:tr>
              <a:tr h="2756771">
                <a:tc>
                  <a:txBody>
                    <a:bodyPr/>
                    <a:lstStyle/>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CLL or SLL</a:t>
                      </a:r>
                    </a:p>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Unmutated IGHV</a:t>
                      </a:r>
                    </a:p>
                    <a:p>
                      <a:pPr marL="177800" marR="0" lvl="0" indent="-177800" algn="l" defTabSz="914400" rtl="0" eaLnBrk="1" fontAlgn="base" latinLnBrk="0" hangingPunct="1">
                        <a:lnSpc>
                          <a:spcPct val="100000"/>
                        </a:lnSpc>
                        <a:spcBef>
                          <a:spcPts val="600"/>
                        </a:spcBef>
                        <a:spcAft>
                          <a:spcPts val="600"/>
                        </a:spcAft>
                        <a:buClrTx/>
                        <a:buSzTx/>
                        <a:buFont typeface="Arial"/>
                        <a:buChar char="•"/>
                        <a:tabLst/>
                        <a:defRPr/>
                      </a:pPr>
                      <a:r>
                        <a:rPr kumimoji="0" lang="en-US" sz="2000" b="0" i="0" u="none" strike="noStrike" cap="none" normalizeH="0" baseline="0" dirty="0">
                          <a:ln>
                            <a:noFill/>
                          </a:ln>
                          <a:solidFill>
                            <a:schemeClr val="bg1"/>
                          </a:solidFill>
                          <a:effectLst/>
                          <a:latin typeface="Calibri" panose="020F0502020204030204" pitchFamily="34" charset="0"/>
                          <a:ea typeface="Calibri" charset="0"/>
                          <a:cs typeface="Calibri" panose="020F0502020204030204" pitchFamily="34" charset="0"/>
                        </a:rPr>
                        <a:t>Treatment received and response at end of first-line finite therapy</a:t>
                      </a:r>
                    </a:p>
                  </a:txBody>
                  <a:tcPr marL="68580" marR="68580" marT="34308" marB="3430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696"/>
                    </a:solidFill>
                  </a:tcPr>
                </a:tc>
                <a:extLst>
                  <a:ext uri="{0D108BD9-81ED-4DB2-BD59-A6C34878D82A}">
                    <a16:rowId xmlns:a16="http://schemas.microsoft.com/office/drawing/2014/main" val="10001"/>
                  </a:ext>
                </a:extLst>
              </a:tr>
            </a:tbl>
          </a:graphicData>
        </a:graphic>
      </p:graphicFrame>
      <p:sp>
        <p:nvSpPr>
          <p:cNvPr id="13" name="Rectangle 18">
            <a:extLst>
              <a:ext uri="{FF2B5EF4-FFF2-40B4-BE49-F238E27FC236}">
                <a16:creationId xmlns:a16="http://schemas.microsoft.com/office/drawing/2014/main" id="{118B77D4-27D4-976A-B828-FA5553A15737}"/>
              </a:ext>
            </a:extLst>
          </p:cNvPr>
          <p:cNvSpPr>
            <a:spLocks noChangeArrowheads="1"/>
          </p:cNvSpPr>
          <p:nvPr/>
        </p:nvSpPr>
        <p:spPr bwMode="auto">
          <a:xfrm>
            <a:off x="7106086" y="1196752"/>
            <a:ext cx="4325117" cy="1717531"/>
          </a:xfrm>
          <a:prstGeom prst="rect">
            <a:avLst/>
          </a:prstGeom>
          <a:solidFill>
            <a:srgbClr val="F9961E"/>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12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Surovatamig</a:t>
            </a:r>
          </a:p>
        </p:txBody>
      </p:sp>
      <p:sp>
        <p:nvSpPr>
          <p:cNvPr id="14" name="Rectangle 18">
            <a:extLst>
              <a:ext uri="{FF2B5EF4-FFF2-40B4-BE49-F238E27FC236}">
                <a16:creationId xmlns:a16="http://schemas.microsoft.com/office/drawing/2014/main" id="{1FD5E61C-1447-3526-20AA-AD37D5A6E29B}"/>
              </a:ext>
            </a:extLst>
          </p:cNvPr>
          <p:cNvSpPr>
            <a:spLocks noChangeArrowheads="1"/>
          </p:cNvSpPr>
          <p:nvPr/>
        </p:nvSpPr>
        <p:spPr bwMode="auto">
          <a:xfrm>
            <a:off x="7112066" y="3213016"/>
            <a:ext cx="4325117" cy="1717536"/>
          </a:xfrm>
          <a:prstGeom prst="rect">
            <a:avLst/>
          </a:prstGeom>
          <a:solidFill>
            <a:srgbClr val="99CD13"/>
          </a:solidFill>
          <a:ln w="12700" cmpd="sng">
            <a:solidFill>
              <a:srgbClr val="FFFFFF"/>
            </a:solidFill>
            <a:round/>
            <a:headEnd/>
            <a:tailEnd/>
          </a:ln>
          <a:effectLst>
            <a:outerShdw blurRad="50800" dist="38100" dir="2700000" algn="tl" rotWithShape="0">
              <a:prstClr val="black">
                <a:alpha val="40000"/>
              </a:prstClr>
            </a:outerShdw>
          </a:effectLst>
        </p:spPr>
        <p:txBody>
          <a:bodyPr anchor="ctr"/>
          <a:lstStyle/>
          <a:p>
            <a:pPr marL="0" marR="0" lvl="0" indent="0" algn="ctr" defTabSz="455613" rtl="0" eaLnBrk="1" fontAlgn="base" latinLnBrk="0" hangingPunct="1">
              <a:lnSpc>
                <a:spcPct val="100000"/>
              </a:lnSpc>
              <a:spcBef>
                <a:spcPct val="0"/>
              </a:spcBef>
              <a:spcAft>
                <a:spcPts val="600"/>
              </a:spcAft>
              <a:buClrTx/>
              <a:buSzTx/>
              <a:buFontTx/>
              <a:buNone/>
              <a:tabLst/>
              <a:defRPr/>
            </a:pPr>
            <a:r>
              <a:rPr kumimoji="0" lang="en-US" sz="2400" b="1" i="0" u="none" strike="noStrike" kern="1200" cap="none" spc="0" normalizeH="0" baseline="0" noProof="0" dirty="0">
                <a:ln>
                  <a:noFill/>
                </a:ln>
                <a:solidFill>
                  <a:srgbClr val="000090"/>
                </a:solidFill>
                <a:effectLst/>
                <a:uLnTx/>
                <a:uFillTx/>
                <a:latin typeface="Calibri" panose="020F0502020204030204" pitchFamily="34" charset="0"/>
                <a:ea typeface="Arial" charset="0"/>
                <a:cs typeface="Calibri" panose="020F0502020204030204" pitchFamily="34" charset="0"/>
              </a:rPr>
              <a:t>Observation</a:t>
            </a:r>
          </a:p>
        </p:txBody>
      </p:sp>
      <p:grpSp>
        <p:nvGrpSpPr>
          <p:cNvPr id="21" name="Group 20">
            <a:extLst>
              <a:ext uri="{FF2B5EF4-FFF2-40B4-BE49-F238E27FC236}">
                <a16:creationId xmlns:a16="http://schemas.microsoft.com/office/drawing/2014/main" id="{910FE4D1-7ADA-AED5-254E-5831935CB81B}"/>
              </a:ext>
            </a:extLst>
          </p:cNvPr>
          <p:cNvGrpSpPr>
            <a:grpSpLocks/>
          </p:cNvGrpSpPr>
          <p:nvPr/>
        </p:nvGrpSpPr>
        <p:grpSpPr bwMode="auto">
          <a:xfrm>
            <a:off x="6034274" y="2536229"/>
            <a:ext cx="914400" cy="914400"/>
            <a:chOff x="1872" y="1584"/>
            <a:chExt cx="576" cy="576"/>
          </a:xfrm>
        </p:grpSpPr>
        <p:sp>
          <p:nvSpPr>
            <p:cNvPr id="22" name="Oval 21">
              <a:extLst>
                <a:ext uri="{FF2B5EF4-FFF2-40B4-BE49-F238E27FC236}">
                  <a16:creationId xmlns:a16="http://schemas.microsoft.com/office/drawing/2014/main" id="{9F6C34E0-EAF5-DAE7-3F76-2F08972D9A99}"/>
                </a:ext>
              </a:extLst>
            </p:cNvPr>
            <p:cNvSpPr>
              <a:spLocks noChangeArrowheads="1"/>
            </p:cNvSpPr>
            <p:nvPr/>
          </p:nvSpPr>
          <p:spPr bwMode="auto">
            <a:xfrm>
              <a:off x="1872" y="1584"/>
              <a:ext cx="576" cy="576"/>
            </a:xfrm>
            <a:prstGeom prst="ellipse">
              <a:avLst/>
            </a:prstGeom>
            <a:solidFill>
              <a:srgbClr val="FE701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63500" dir="2700000" algn="ctr" rotWithShape="0">
                      <a:schemeClr val="tx1">
                        <a:alpha val="39998"/>
                      </a:schemeClr>
                    </a:outerShdw>
                  </a:effectLst>
                </a14:hiddenEffects>
              </a:ext>
            </a:extLst>
          </p:spPr>
          <p:txBody>
            <a:bodyPr wrap="none" anchor="ctr"/>
            <a:ls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a:lstStyle>
            <a:p>
              <a:pPr marL="0" marR="0" lvl="0" indent="0" algn="l" defTabSz="455613" rtl="0" eaLnBrk="0" fontAlgn="base" latinLnBrk="0" hangingPunct="0">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srgbClr val="333399"/>
                </a:solidFill>
                <a:effectLst/>
                <a:uLnTx/>
                <a:uFillTx/>
                <a:latin typeface="Calibri" panose="020F0502020204030204" pitchFamily="34" charset="0"/>
                <a:ea typeface="Arial" charset="0"/>
                <a:cs typeface="Calibri" panose="020F0502020204030204" pitchFamily="34" charset="0"/>
              </a:endParaRPr>
            </a:p>
          </p:txBody>
        </p:sp>
        <p:sp>
          <p:nvSpPr>
            <p:cNvPr id="23" name="Rectangle 22">
              <a:extLst>
                <a:ext uri="{FF2B5EF4-FFF2-40B4-BE49-F238E27FC236}">
                  <a16:creationId xmlns:a16="http://schemas.microsoft.com/office/drawing/2014/main" id="{CF341E07-1E6F-2139-AC50-195338E335DA}"/>
                </a:ext>
              </a:extLst>
            </p:cNvPr>
            <p:cNvSpPr>
              <a:spLocks noChangeArrowheads="1"/>
            </p:cNvSpPr>
            <p:nvPr/>
          </p:nvSpPr>
          <p:spPr bwMode="auto">
            <a:xfrm>
              <a:off x="1920" y="1632"/>
              <a:ext cx="480" cy="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63500" dir="2700000" algn="ctr" rotWithShape="0">
                      <a:schemeClr val="tx1">
                        <a:alpha val="39998"/>
                      </a:schemeClr>
                    </a:outerShdw>
                  </a:effectLst>
                </a14:hiddenEffects>
              </a:ext>
            </a:extLst>
          </p:spPr>
          <p:txBody>
            <a:bodyPr lIns="0" tIns="0" rIns="0" anchor="ctr"/>
            <a:ls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a:lstStyle>
            <a:p>
              <a:pPr marL="0" marR="0" lvl="0" indent="0" algn="ctr" defTabSz="455613"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Arial" charset="0"/>
                  <a:cs typeface="Calibri" panose="020F0502020204030204" pitchFamily="34" charset="0"/>
                </a:rPr>
                <a:t>R</a:t>
              </a:r>
            </a:p>
          </p:txBody>
        </p:sp>
      </p:grpSp>
      <p:sp>
        <p:nvSpPr>
          <p:cNvPr id="11" name="Title 1">
            <a:extLst>
              <a:ext uri="{FF2B5EF4-FFF2-40B4-BE49-F238E27FC236}">
                <a16:creationId xmlns:a16="http://schemas.microsoft.com/office/drawing/2014/main" id="{0B3B3A74-C3ED-BBB6-952F-CDEF808C9333}"/>
              </a:ext>
            </a:extLst>
          </p:cNvPr>
          <p:cNvSpPr>
            <a:spLocks noGrp="1"/>
          </p:cNvSpPr>
          <p:nvPr>
            <p:ph type="title"/>
          </p:nvPr>
        </p:nvSpPr>
        <p:spPr>
          <a:xfrm>
            <a:off x="914400" y="316844"/>
            <a:ext cx="10363200" cy="702307"/>
          </a:xfrm>
        </p:spPr>
        <p:txBody>
          <a:bodyPr/>
          <a:lstStyle/>
          <a:p>
            <a:r>
              <a:rPr lang="en-US" dirty="0"/>
              <a:t>Phase III SOUNDTRACK-C1 Study Design</a:t>
            </a:r>
            <a:endParaRPr lang="en-US" dirty="0">
              <a:solidFill>
                <a:srgbClr val="0432FF"/>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09911A95-69FB-AB51-86E2-DA3B3FCE70CC}"/>
              </a:ext>
            </a:extLst>
          </p:cNvPr>
          <p:cNvSpPr txBox="1"/>
          <p:nvPr/>
        </p:nvSpPr>
        <p:spPr>
          <a:xfrm>
            <a:off x="94138" y="6451007"/>
            <a:ext cx="6096000"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www.clinicaltrials.gov. NCT07509151. Accessed August 2026.</a:t>
            </a:r>
          </a:p>
        </p:txBody>
      </p:sp>
    </p:spTree>
    <p:custDataLst>
      <p:tags r:id="rId1"/>
    </p:custDataLst>
    <p:extLst>
      <p:ext uri="{BB962C8B-B14F-4D97-AF65-F5344CB8AC3E}">
        <p14:creationId xmlns:p14="http://schemas.microsoft.com/office/powerpoint/2010/main" val="39934080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E8489-D30B-B579-BD36-A4FA6E804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D07A04-8A45-B9EF-84C6-598BE689B862}"/>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852F5570-0599-87E7-26D4-04863089CAC1}"/>
              </a:ext>
            </a:extLst>
          </p:cNvPr>
          <p:cNvSpPr>
            <a:spLocks noGrp="1"/>
          </p:cNvSpPr>
          <p:nvPr>
            <p:ph idx="1"/>
          </p:nvPr>
        </p:nvSpPr>
        <p:spPr>
          <a:xfrm>
            <a:off x="912288" y="1416053"/>
            <a:ext cx="10440296" cy="4799013"/>
          </a:xfrm>
        </p:spPr>
        <p:txBody>
          <a:bodyPr/>
          <a:lstStyle/>
          <a:p>
            <a:pPr marL="98425" indent="0">
              <a:lnSpc>
                <a:spcPct val="100000"/>
              </a:lnSpc>
              <a:spcBef>
                <a:spcPts val="264"/>
              </a:spcBef>
              <a:spcAft>
                <a:spcPts val="200"/>
              </a:spcAft>
              <a:buNone/>
            </a:pPr>
            <a:r>
              <a:rPr lang="en-US" sz="2400" dirty="0">
                <a:solidFill>
                  <a:srgbClr val="171AA2"/>
                </a:solidFill>
              </a:rPr>
              <a:t>59-year-old man with CLL and a TP53 mutation diagnosed 8 years ago. </a:t>
            </a:r>
          </a:p>
          <a:p>
            <a:pPr marL="98425" indent="0">
              <a:lnSpc>
                <a:spcPct val="100000"/>
              </a:lnSpc>
              <a:spcBef>
                <a:spcPts val="264"/>
              </a:spcBef>
              <a:spcAft>
                <a:spcPts val="200"/>
              </a:spcAft>
              <a:buNone/>
            </a:pPr>
            <a:r>
              <a:rPr lang="en-US" sz="2400" dirty="0">
                <a:solidFill>
                  <a:srgbClr val="171AA2"/>
                </a:solidFill>
              </a:rPr>
              <a:t>S/p acalabrutinib, venetoclax + obinutuzumab, pirtobrutinib. </a:t>
            </a:r>
          </a:p>
          <a:p>
            <a:pPr marL="98425" indent="0">
              <a:lnSpc>
                <a:spcPct val="100000"/>
              </a:lnSpc>
              <a:spcBef>
                <a:spcPts val="264"/>
              </a:spcBef>
              <a:buNone/>
            </a:pPr>
            <a:r>
              <a:rPr lang="en-US" sz="2400" dirty="0">
                <a:solidFill>
                  <a:srgbClr val="171AA2"/>
                </a:solidFill>
              </a:rPr>
              <a:t>                                                                                                        Sunil Babu, MD 		</a:t>
            </a:r>
            <a:endParaRPr lang="en-US" sz="2400" dirty="0"/>
          </a:p>
          <a:p>
            <a:pPr marL="98425" indent="0">
              <a:lnSpc>
                <a:spcPct val="100000"/>
              </a:lnSpc>
              <a:buNone/>
            </a:pPr>
            <a:r>
              <a:rPr lang="en-US" sz="2400" kern="100" dirty="0">
                <a:solidFill>
                  <a:schemeClr val="tx1"/>
                </a:solidFill>
                <a:latin typeface="Calibri" panose="020F0502020204030204" pitchFamily="34" charset="0"/>
                <a:ea typeface="Calibri" panose="020F0502020204030204" pitchFamily="34" charset="0"/>
                <a:cs typeface="Calibri" panose="020F0502020204030204" pitchFamily="34" charset="0"/>
              </a:rPr>
              <a:t>In which line of therapy are you generally employing pirtobrutinib for your patients with R/R CLL? Are there any situations in which you currently employ pirtobrutinib for patients who have experienced disease progression on either a covalent BTK inhibitor or venetoclax but not both? </a:t>
            </a:r>
          </a:p>
          <a:p>
            <a:pPr marL="98425" indent="0">
              <a:lnSpc>
                <a:spcPct val="100000"/>
              </a:lnSpc>
              <a:buNone/>
            </a:pPr>
            <a:r>
              <a:rPr lang="en-US" sz="2400" kern="100" dirty="0">
                <a:solidFill>
                  <a:schemeClr val="tx1"/>
                </a:solidFill>
                <a:latin typeface="Calibri" panose="020F0502020204030204" pitchFamily="34" charset="0"/>
                <a:ea typeface="Calibri" panose="020F0502020204030204" pitchFamily="34" charset="0"/>
                <a:cs typeface="Calibri" panose="020F0502020204030204" pitchFamily="34" charset="0"/>
              </a:rPr>
              <a:t>For which patients would you favor pirtobrutinib/venetoclax/rituximab over pirtobrutinib monotherapy in the R/R setting? </a:t>
            </a:r>
          </a:p>
          <a:p>
            <a:pPr marL="98425" indent="0">
              <a:lnSpc>
                <a:spcPct val="100000"/>
              </a:lnSpc>
              <a:buNone/>
            </a:pPr>
            <a:endParaRPr lang="en-US" sz="2400" kern="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40674297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C6ACA-2EEB-EB8C-3ABB-42CD567B33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A1458C-5D61-69B2-7880-EA80154AF7E1}"/>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2D498DA9-D9B2-0029-A6C5-9DD9D31D40A3}"/>
              </a:ext>
            </a:extLst>
          </p:cNvPr>
          <p:cNvSpPr>
            <a:spLocks noGrp="1"/>
          </p:cNvSpPr>
          <p:nvPr>
            <p:ph idx="1"/>
          </p:nvPr>
        </p:nvSpPr>
        <p:spPr>
          <a:xfrm>
            <a:off x="912288" y="1416053"/>
            <a:ext cx="10440296" cy="4799013"/>
          </a:xfrm>
        </p:spPr>
        <p:txBody>
          <a:bodyPr/>
          <a:lstStyle/>
          <a:p>
            <a:pPr marL="98425" indent="0">
              <a:lnSpc>
                <a:spcPct val="100000"/>
              </a:lnSpc>
              <a:buNone/>
            </a:pPr>
            <a:r>
              <a:rPr lang="en-US" sz="2400" dirty="0"/>
              <a:t>At what point in the treatment course are you referring your patients with CLL for consultation regarding CAR T-cell therapy? </a:t>
            </a:r>
          </a:p>
          <a:p>
            <a:pPr marL="98425" indent="0">
              <a:lnSpc>
                <a:spcPct val="100000"/>
              </a:lnSpc>
              <a:buNone/>
            </a:pPr>
            <a:r>
              <a:rPr lang="en-US" sz="2400" kern="100" dirty="0">
                <a:solidFill>
                  <a:schemeClr val="tx1"/>
                </a:solidFill>
                <a:latin typeface="Calibri" panose="020F0502020204030204" pitchFamily="34" charset="0"/>
                <a:ea typeface="Calibri" panose="020F0502020204030204" pitchFamily="34" charset="0"/>
                <a:cs typeface="Calibri" panose="020F0502020204030204" pitchFamily="34" charset="0"/>
              </a:rPr>
              <a:t>Based on available data and your personal clinical experience, how would you compare the novel Bcl-2 inhibitor sonrotoclax to venetoclax in terms of efficacy and tolerability? If sonrotoclax were available, in which situations would you prioritize it over venetoclax?</a:t>
            </a:r>
            <a:endParaRPr lang="en-US" sz="2400" dirty="0"/>
          </a:p>
          <a:p>
            <a:pPr marL="98425" indent="0">
              <a:lnSpc>
                <a:spcPct val="100000"/>
              </a:lnSpc>
              <a:buNone/>
            </a:pPr>
            <a:r>
              <a:rPr lang="en-US" sz="2400" dirty="0"/>
              <a:t>What other novel agents and strategies currently being explored in CLL are you most excited about? Bispecific antibodies (eg, epcoritamab, surovatamig)? BTK degraders (eg, </a:t>
            </a:r>
            <a:r>
              <a:rPr lang="en-US" sz="2400" dirty="0" err="1"/>
              <a:t>tacabrutideg</a:t>
            </a:r>
            <a:r>
              <a:rPr lang="en-US" sz="2400" dirty="0"/>
              <a:t>, </a:t>
            </a:r>
            <a:r>
              <a:rPr lang="en-US" sz="2400" dirty="0" err="1"/>
              <a:t>bexobrutideg</a:t>
            </a:r>
            <a:r>
              <a:rPr lang="en-US" sz="2400" dirty="0"/>
              <a:t>)?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7214701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25909-E1E5-3D31-0C71-328265353B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2F03-AAEB-2E05-263E-9F2C80306C31}"/>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540FF2A9-ED0B-ADC8-9747-E0EDE6F501BA}"/>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spcAft>
                <a:spcPts val="200"/>
              </a:spcAft>
              <a:buNone/>
            </a:pPr>
            <a:r>
              <a:rPr lang="en-US" sz="2400" dirty="0">
                <a:solidFill>
                  <a:srgbClr val="171AA2"/>
                </a:solidFill>
              </a:rPr>
              <a:t>88-year-old (not retired) professor with CLL and excellent performance status. Previously treated with a BTK inhibitor but now developing worsening abdominal pain. Increased LDH. PET scan shows high SUV. Biopsy: Richter’s transformation. </a:t>
            </a:r>
          </a:p>
          <a:p>
            <a:pPr marL="98425" indent="0">
              <a:lnSpc>
                <a:spcPct val="100000"/>
              </a:lnSpc>
              <a:spcBef>
                <a:spcPts val="264"/>
              </a:spcBef>
              <a:spcAft>
                <a:spcPts val="200"/>
              </a:spcAft>
              <a:buNone/>
            </a:pPr>
            <a:r>
              <a:rPr lang="en-US" sz="2400" dirty="0">
                <a:solidFill>
                  <a:srgbClr val="171AA2"/>
                </a:solidFill>
              </a:rPr>
              <a:t>Patient received R-mini-CHOP with improvement in abdominal pain. </a:t>
            </a:r>
          </a:p>
          <a:p>
            <a:pPr marL="98425" indent="0">
              <a:lnSpc>
                <a:spcPct val="100000"/>
              </a:lnSpc>
              <a:spcBef>
                <a:spcPts val="264"/>
              </a:spcBef>
              <a:buNone/>
            </a:pPr>
            <a:r>
              <a:rPr lang="en-US" sz="2400" dirty="0">
                <a:solidFill>
                  <a:srgbClr val="171AA2"/>
                </a:solidFill>
              </a:rPr>
              <a:t>                                                                                                      </a:t>
            </a:r>
            <a:r>
              <a:rPr lang="en-US" sz="2400">
                <a:solidFill>
                  <a:srgbClr val="171AA2"/>
                </a:solidFill>
              </a:rPr>
              <a:t>Zanetta S Lamar</a:t>
            </a:r>
            <a:r>
              <a:rPr lang="en-US" sz="2400" dirty="0">
                <a:solidFill>
                  <a:srgbClr val="171AA2"/>
                </a:solidFill>
              </a:rPr>
              <a:t>, MD </a:t>
            </a:r>
            <a:r>
              <a:rPr lang="en-US" sz="2400">
                <a:solidFill>
                  <a:srgbClr val="171AA2"/>
                </a:solidFill>
              </a:rPr>
              <a:t>	</a:t>
            </a:r>
          </a:p>
          <a:p>
            <a:pPr marL="98425" indent="0">
              <a:lnSpc>
                <a:spcPct val="100000"/>
              </a:lnSpc>
              <a:spcBef>
                <a:spcPts val="264"/>
              </a:spcBef>
              <a:buNone/>
            </a:pPr>
            <a:r>
              <a:rPr lang="en-US" sz="2400" dirty="0">
                <a:solidFill>
                  <a:srgbClr val="171AA2"/>
                </a:solidFill>
              </a:rPr>
              <a:t>	</a:t>
            </a:r>
            <a:endParaRPr lang="en-US" sz="2400" kern="1200" dirty="0">
              <a:solidFill>
                <a:schemeClr val="tx1"/>
              </a:solidFill>
              <a:latin typeface="Calibri"/>
              <a:ea typeface="MS PGothic" charset="0"/>
            </a:endParaRPr>
          </a:p>
          <a:p>
            <a:pPr marL="0" lvl="0" indent="0" defTabSz="455613" eaLnBrk="1" hangingPunct="1">
              <a:lnSpc>
                <a:spcPct val="100000"/>
              </a:lnSpc>
              <a:spcBef>
                <a:spcPct val="0"/>
              </a:spcBef>
              <a:spcAft>
                <a:spcPct val="0"/>
              </a:spcAft>
              <a:buClrTx/>
              <a:buSzTx/>
              <a:buNone/>
              <a:defRPr/>
            </a:pPr>
            <a:r>
              <a:rPr lang="en-US" sz="2400" kern="1200" dirty="0">
                <a:solidFill>
                  <a:schemeClr val="tx1"/>
                </a:solidFill>
                <a:latin typeface="Calibri"/>
                <a:ea typeface="MS PGothic" charset="0"/>
              </a:rPr>
              <a:t>What would you most likely recommend as the next line of therapy for this patient? How do you think through the care of patients with CLL and Richter’s transformation?</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9784684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912286" y="332656"/>
            <a:ext cx="10358967" cy="5832648"/>
          </a:xfrm>
        </p:spPr>
        <p:txBody>
          <a:bodyPr/>
          <a:lstStyle/>
          <a:p>
            <a:pPr>
              <a:lnSpc>
                <a:spcPts val="3640"/>
              </a:lnSpc>
            </a:pPr>
            <a:r>
              <a:rPr lang="en-US"/>
              <a:t> </a:t>
            </a:r>
            <a:br>
              <a:rPr lang="en-US" dirty="0"/>
            </a:br>
            <a:r>
              <a:rPr lang="en-US" sz="4400" i="1" dirty="0"/>
              <a:t>Up Next …</a:t>
            </a:r>
            <a:br>
              <a:rPr lang="en-US" sz="4400" dirty="0"/>
            </a:br>
            <a:r>
              <a:rPr lang="en-US" dirty="0"/>
              <a:t> </a:t>
            </a:r>
            <a:br>
              <a:rPr lang="en-US" dirty="0"/>
            </a:br>
            <a:r>
              <a:rPr lang="en-US" dirty="0"/>
              <a:t>Dr Samuel Klempner </a:t>
            </a:r>
            <a:r>
              <a:rPr lang="en-US" sz="3200" dirty="0"/>
              <a:t>discusses </a:t>
            </a:r>
            <a:br>
              <a:rPr lang="en-US" sz="3200" dirty="0"/>
            </a:br>
            <a:r>
              <a:rPr lang="en-US" sz="3200" dirty="0"/>
              <a:t>the management of gastroesophageal cancers</a:t>
            </a:r>
          </a:p>
        </p:txBody>
      </p:sp>
    </p:spTree>
    <p:extLst>
      <p:ext uri="{BB962C8B-B14F-4D97-AF65-F5344CB8AC3E}">
        <p14:creationId xmlns:p14="http://schemas.microsoft.com/office/powerpoint/2010/main" val="28333147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381000" y="476672"/>
            <a:ext cx="11430000" cy="2498916"/>
          </a:xfrm>
        </p:spPr>
        <p:txBody>
          <a:bodyPr wrap="square" anchor="b">
            <a:noAutofit/>
          </a:bodyPr>
          <a:lstStyle/>
          <a:p>
            <a:pPr>
              <a:spcBef>
                <a:spcPts val="600"/>
              </a:spcBef>
            </a:pPr>
            <a:r>
              <a:rPr lang="en-US" sz="5000" dirty="0">
                <a:solidFill>
                  <a:srgbClr val="0331FF"/>
                </a:solidFill>
                <a:latin typeface="Calibri" panose="020F0502020204030204" pitchFamily="34" charset="0"/>
                <a:cs typeface="Calibri" panose="020F0502020204030204" pitchFamily="34" charset="0"/>
              </a:rPr>
              <a:t>Integrating New Advances into </a:t>
            </a:r>
            <a:br>
              <a:rPr lang="en-US" sz="5000" dirty="0">
                <a:solidFill>
                  <a:srgbClr val="0331FF"/>
                </a:solidFill>
                <a:latin typeface="Calibri" panose="020F0502020204030204" pitchFamily="34" charset="0"/>
                <a:cs typeface="Calibri" panose="020F0502020204030204" pitchFamily="34" charset="0"/>
              </a:rPr>
            </a:br>
            <a:r>
              <a:rPr lang="en-US" sz="5000" dirty="0">
                <a:solidFill>
                  <a:srgbClr val="0331FF"/>
                </a:solidFill>
                <a:latin typeface="Calibri" panose="020F0502020204030204" pitchFamily="34" charset="0"/>
                <a:cs typeface="Calibri" panose="020F0502020204030204" pitchFamily="34" charset="0"/>
              </a:rPr>
              <a:t>Community Oncology Practice</a:t>
            </a:r>
            <a:br>
              <a:rPr lang="en-US" sz="4600" dirty="0">
                <a:solidFill>
                  <a:srgbClr val="0331FF"/>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A </a:t>
            </a:r>
            <a:r>
              <a:rPr lang="en-US" sz="3200" dirty="0" err="1">
                <a:solidFill>
                  <a:srgbClr val="002060"/>
                </a:solidFill>
                <a:latin typeface="Calibri" panose="020F0502020204030204" pitchFamily="34" charset="0"/>
                <a:cs typeface="Calibri" panose="020F0502020204030204" pitchFamily="34" charset="0"/>
              </a:rPr>
              <a:t>Multitumor</a:t>
            </a:r>
            <a:r>
              <a:rPr lang="en-US" sz="3200" dirty="0">
                <a:solidFill>
                  <a:srgbClr val="002060"/>
                </a:solidFill>
                <a:latin typeface="Calibri" panose="020F0502020204030204" pitchFamily="34" charset="0"/>
                <a:cs typeface="Calibri" panose="020F0502020204030204" pitchFamily="34" charset="0"/>
              </a:rPr>
              <a:t> Symposium Hosted in Conjunction </a:t>
            </a:r>
            <a:br>
              <a:rPr lang="en-US" sz="3200" dirty="0">
                <a:solidFill>
                  <a:srgbClr val="002060"/>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with the American Oncology Network</a:t>
            </a:r>
            <a:endParaRPr lang="en-US" sz="4000" b="0" i="1" dirty="0">
              <a:solidFill>
                <a:srgbClr val="015593"/>
              </a:solidFill>
              <a:latin typeface="Calibri" panose="020F0502020204030204" pitchFamily="34" charset="0"/>
              <a:cs typeface="Calibri" panose="020F0502020204030204" pitchFamily="34" charset="0"/>
            </a:endParaRPr>
          </a:p>
        </p:txBody>
      </p:sp>
      <p:sp>
        <p:nvSpPr>
          <p:cNvPr id="13" name="Rectangle 4">
            <a:extLst>
              <a:ext uri="{FF2B5EF4-FFF2-40B4-BE49-F238E27FC236}">
                <a16:creationId xmlns:a16="http://schemas.microsoft.com/office/drawing/2014/main" id="{A715E886-7A4D-B146-ABE9-3E74E44BADF6}"/>
              </a:ext>
            </a:extLst>
          </p:cNvPr>
          <p:cNvSpPr txBox="1">
            <a:spLocks noChangeArrowheads="1"/>
          </p:cNvSpPr>
          <p:nvPr/>
        </p:nvSpPr>
        <p:spPr bwMode="auto">
          <a:xfrm>
            <a:off x="381000" y="4028725"/>
            <a:ext cx="11430000" cy="189411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Saturday, August 22, 2026</a:t>
            </a:r>
            <a:b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b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9:00 AM – 2:20 PM CT</a:t>
            </a:r>
          </a:p>
        </p:txBody>
      </p:sp>
      <p:sp>
        <p:nvSpPr>
          <p:cNvPr id="2" name="Rectangle 4">
            <a:extLst>
              <a:ext uri="{FF2B5EF4-FFF2-40B4-BE49-F238E27FC236}">
                <a16:creationId xmlns:a16="http://schemas.microsoft.com/office/drawing/2014/main" id="{394659C4-11A6-4817-29D3-8B9E8A7DFF86}"/>
              </a:ext>
            </a:extLst>
          </p:cNvPr>
          <p:cNvSpPr txBox="1">
            <a:spLocks noChangeArrowheads="1"/>
          </p:cNvSpPr>
          <p:nvPr/>
        </p:nvSpPr>
        <p:spPr bwMode="auto">
          <a:xfrm>
            <a:off x="381000" y="3249251"/>
            <a:ext cx="11430000" cy="482150"/>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3600" b="0" i="1" u="none" strike="noStrike" kern="0" cap="none" spc="0" normalizeH="0" baseline="0" noProof="0" dirty="0">
                <a:ln>
                  <a:noFill/>
                </a:ln>
                <a:solidFill>
                  <a:srgbClr val="015593"/>
                </a:solidFill>
                <a:effectLst/>
                <a:uLnTx/>
                <a:uFillTx/>
                <a:latin typeface="Calibri" panose="020F0502020204030204" pitchFamily="34" charset="0"/>
                <a:ea typeface="MS PGothic" pitchFamily="34" charset="-128"/>
                <a:cs typeface="Calibri" panose="020F0502020204030204" pitchFamily="34" charset="0"/>
              </a:rPr>
              <a:t>CME/MOC, NCPD and ACPE Accredited</a:t>
            </a:r>
          </a:p>
        </p:txBody>
      </p:sp>
    </p:spTree>
    <p:custDataLst>
      <p:tags r:id="rId1"/>
    </p:custDataLst>
    <p:extLst>
      <p:ext uri="{BB962C8B-B14F-4D97-AF65-F5344CB8AC3E}">
        <p14:creationId xmlns:p14="http://schemas.microsoft.com/office/powerpoint/2010/main" val="24856430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6D0E-DF64-EB70-B208-6072CC1C5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6ED89-E3B1-DDEE-81F7-5C78E3E64F1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943EF730-78C9-4D71-94AF-9B44D31517C2}"/>
              </a:ext>
            </a:extLst>
          </p:cNvPr>
          <p:cNvSpPr txBox="1">
            <a:spLocks/>
          </p:cNvSpPr>
          <p:nvPr/>
        </p:nvSpPr>
        <p:spPr bwMode="auto">
          <a:xfrm>
            <a:off x="1055440" y="1361120"/>
            <a:ext cx="10657183"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1 — Chronic Lymphocytic Leukemia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Farrukh T Awan, MD, MS, MBA</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t>Module 2 — Gastroesophageal Cancers </a:t>
            </a:r>
            <a:b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rPr>
              <a:t>Samuel J Klempner, MD</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3 — Ovarian and Endometrial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Shannon N Westin, MD, MPH, FASCO, FACOG</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4 — Diffuse Large B-Cell Lymphoma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Ann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LaCasce</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 MD,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MMSc</a:t>
            </a:r>
            <a:endPar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endParaRP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Stephen V Liu, MD</a:t>
            </a:r>
          </a:p>
        </p:txBody>
      </p:sp>
    </p:spTree>
    <p:extLst>
      <p:ext uri="{BB962C8B-B14F-4D97-AF65-F5344CB8AC3E}">
        <p14:creationId xmlns:p14="http://schemas.microsoft.com/office/powerpoint/2010/main" val="4230970107"/>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3"/>
          <p:cNvSpPr>
            <a:spLocks noChangeArrowheads="1"/>
          </p:cNvSpPr>
          <p:nvPr/>
        </p:nvSpPr>
        <p:spPr bwMode="auto">
          <a:xfrm>
            <a:off x="1920479" y="1686530"/>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Review Program Slides: A link to the program slides will be posted in the chat room at the start of the program.</a:t>
            </a:r>
          </a:p>
        </p:txBody>
      </p:sp>
      <p:sp>
        <p:nvSpPr>
          <p:cNvPr id="23" name="Rectangle 13"/>
          <p:cNvSpPr>
            <a:spLocks noChangeArrowheads="1"/>
          </p:cNvSpPr>
          <p:nvPr/>
        </p:nvSpPr>
        <p:spPr bwMode="auto">
          <a:xfrm>
            <a:off x="1920479" y="2824212"/>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Answer Survey Questions: Complete the premeeting survey at the beginning of each module.</a:t>
            </a:r>
          </a:p>
        </p:txBody>
      </p:sp>
      <p:sp>
        <p:nvSpPr>
          <p:cNvPr id="25" name="Rectangle 13"/>
          <p:cNvSpPr>
            <a:spLocks noChangeArrowheads="1"/>
          </p:cNvSpPr>
          <p:nvPr/>
        </p:nvSpPr>
        <p:spPr bwMode="auto">
          <a:xfrm>
            <a:off x="1920479" y="4013398"/>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Ask a Question: Submit a challenging case or question for discussion using the Zoom chat room.</a:t>
            </a:r>
          </a:p>
        </p:txBody>
      </p:sp>
      <p:sp>
        <p:nvSpPr>
          <p:cNvPr id="26" name="Rectangle 13"/>
          <p:cNvSpPr>
            <a:spLocks noChangeArrowheads="1"/>
          </p:cNvSpPr>
          <p:nvPr/>
        </p:nvSpPr>
        <p:spPr bwMode="auto">
          <a:xfrm>
            <a:off x="1920479" y="5219346"/>
            <a:ext cx="9354312" cy="645696"/>
          </a:xfrm>
          <a:prstGeom prst="rect">
            <a:avLst/>
          </a:prstGeom>
          <a:noFill/>
          <a:ln w="9525">
            <a:noFill/>
            <a:miter lim="800000"/>
            <a:headEnd/>
            <a:tailEnd/>
          </a:ln>
          <a:effectLst>
            <a:prstShdw prst="shdw17" dist="17961" dir="2700000">
              <a:schemeClr val="accent1">
                <a:gamma/>
                <a:shade val="60000"/>
                <a:invGamma/>
                <a:alpha val="74998"/>
              </a:schemeClr>
            </a:prstShdw>
          </a:effectLst>
        </p:spPr>
        <p:txBody>
          <a:bodyPr lIns="274320" anchor="ctr"/>
          <a:lstStyle/>
          <a:p>
            <a:pPr marL="0" marR="0" lvl="0" indent="0" algn="l" defTabSz="455613" rtl="0" eaLnBrk="1" fontAlgn="base" latinLnBrk="0" hangingPunct="1">
              <a:lnSpc>
                <a:spcPct val="90000"/>
              </a:lnSpc>
              <a:spcBef>
                <a:spcPct val="0"/>
              </a:spcBef>
              <a:spcAft>
                <a:spcPct val="0"/>
              </a:spcAft>
              <a:buClrTx/>
              <a:buSzTx/>
              <a:buFontTx/>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Get CME/NCPD/ACPE Credit: A credit link will be provided in the chat room at the conclusion of the program.</a:t>
            </a:r>
          </a:p>
        </p:txBody>
      </p:sp>
      <p:pic>
        <p:nvPicPr>
          <p:cNvPr id="27" name="Picture 26" descr="ASCO-GI-16_iPad-icons_v1fr-slide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639" y="1640304"/>
            <a:ext cx="1005840" cy="769902"/>
          </a:xfrm>
          <a:prstGeom prst="rect">
            <a:avLst/>
          </a:prstGeom>
        </p:spPr>
      </p:pic>
      <p:pic>
        <p:nvPicPr>
          <p:cNvPr id="28" name="Picture 27" descr="ASCO-GI-16_iPad-icons_v1fr-question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639" y="3983960"/>
            <a:ext cx="1005840" cy="776111"/>
          </a:xfrm>
          <a:prstGeom prst="rect">
            <a:avLst/>
          </a:prstGeom>
        </p:spPr>
      </p:pic>
      <p:pic>
        <p:nvPicPr>
          <p:cNvPr id="29" name="Picture 28" descr="ASCO-GI-16_iPad-icons_v1fr-surve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639" y="2809741"/>
            <a:ext cx="1005840" cy="774684"/>
          </a:xfrm>
          <a:prstGeom prst="rect">
            <a:avLst/>
          </a:prstGeom>
        </p:spPr>
      </p:pic>
      <p:pic>
        <p:nvPicPr>
          <p:cNvPr id="30" name="Picture 29" descr="ASCO-GI-16_iPad-icons_v1fr-cm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639" y="5159605"/>
            <a:ext cx="1005840" cy="765179"/>
          </a:xfrm>
          <a:prstGeom prst="rect">
            <a:avLst/>
          </a:prstGeom>
        </p:spPr>
      </p:pic>
      <p:sp>
        <p:nvSpPr>
          <p:cNvPr id="3" name="Title 2"/>
          <p:cNvSpPr>
            <a:spLocks noGrp="1"/>
          </p:cNvSpPr>
          <p:nvPr>
            <p:ph type="title"/>
          </p:nvPr>
        </p:nvSpPr>
        <p:spPr>
          <a:xfrm>
            <a:off x="914639" y="0"/>
            <a:ext cx="10362724" cy="1143000"/>
          </a:xfrm>
        </p:spPr>
        <p:txBody>
          <a:bodyPr/>
          <a:lstStyle/>
          <a:p>
            <a:r>
              <a:rPr lang="en-US" dirty="0"/>
              <a:t>Clinicians Attending via Zoom</a:t>
            </a:r>
          </a:p>
        </p:txBody>
      </p:sp>
    </p:spTree>
    <p:extLst>
      <p:ext uri="{BB962C8B-B14F-4D97-AF65-F5344CB8AC3E}">
        <p14:creationId xmlns:p14="http://schemas.microsoft.com/office/powerpoint/2010/main" val="27485660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35088"/>
            <a:ext cx="10358967" cy="1143000"/>
          </a:xfrm>
        </p:spPr>
        <p:txBody>
          <a:bodyPr/>
          <a:lstStyle/>
          <a:p>
            <a:r>
              <a:rPr lang="en-US" dirty="0"/>
              <a:t>Gastroesophageal Cancers Faculty</a:t>
            </a:r>
          </a:p>
        </p:txBody>
      </p:sp>
      <p:sp>
        <p:nvSpPr>
          <p:cNvPr id="9" name="Text Box 7"/>
          <p:cNvSpPr txBox="1">
            <a:spLocks noChangeArrowheads="1"/>
          </p:cNvSpPr>
          <p:nvPr/>
        </p:nvSpPr>
        <p:spPr bwMode="auto">
          <a:xfrm>
            <a:off x="3383281" y="1484784"/>
            <a:ext cx="4512919" cy="1645920"/>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Samuel J Klempner,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Program Director, Gastroesophageal Cancers</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Tobins</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Family Endowed Chair in Esophagogastric Cancer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Massachusetts General Hospital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Associate Professor, Harvard Medical School</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Boston, Massachusetts</a:t>
            </a:r>
          </a:p>
        </p:txBody>
      </p:sp>
      <p:pic>
        <p:nvPicPr>
          <p:cNvPr id="17" name="Picture 16">
            <a:extLst>
              <a:ext uri="{FF2B5EF4-FFF2-40B4-BE49-F238E27FC236}">
                <a16:creationId xmlns:a16="http://schemas.microsoft.com/office/drawing/2014/main" id="{A3DBE2E7-AEC4-464A-BE31-1B7D79A326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64365" y="1484784"/>
            <a:ext cx="1645920" cy="1645920"/>
          </a:xfrm>
          <a:prstGeom prst="rect">
            <a:avLst/>
          </a:prstGeom>
        </p:spPr>
      </p:pic>
      <p:pic>
        <p:nvPicPr>
          <p:cNvPr id="5" name="Picture 4">
            <a:extLst>
              <a:ext uri="{FF2B5EF4-FFF2-40B4-BE49-F238E27FC236}">
                <a16:creationId xmlns:a16="http://schemas.microsoft.com/office/drawing/2014/main" id="{06A2E64F-41E5-E5AE-E144-8CEFCFF3B2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64365" y="3933056"/>
            <a:ext cx="1645920" cy="1645920"/>
          </a:xfrm>
          <a:prstGeom prst="rect">
            <a:avLst/>
          </a:prstGeom>
        </p:spPr>
      </p:pic>
      <p:sp>
        <p:nvSpPr>
          <p:cNvPr id="6" name="Text Box 7">
            <a:extLst>
              <a:ext uri="{FF2B5EF4-FFF2-40B4-BE49-F238E27FC236}">
                <a16:creationId xmlns:a16="http://schemas.microsoft.com/office/drawing/2014/main" id="{CD1C45C4-D4D9-57FC-F075-400B3462E95E}"/>
              </a:ext>
            </a:extLst>
          </p:cNvPr>
          <p:cNvSpPr txBox="1">
            <a:spLocks noChangeArrowheads="1"/>
          </p:cNvSpPr>
          <p:nvPr/>
        </p:nvSpPr>
        <p:spPr bwMode="auto">
          <a:xfrm>
            <a:off x="3383280" y="3933057"/>
            <a:ext cx="6311148" cy="2214588"/>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rPr>
              <a:t>Stephen “Fred” Divers,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Chief Medical Officer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American Oncology Network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Board Executive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Community Oncology Alliance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a:ea typeface="MS PGothic" charset="0"/>
              </a:rPr>
              <a:t>Hot Springs, Arkansas</a:t>
            </a:r>
            <a:endParaRPr kumimoji="0" lang="en-US" sz="1800" b="0" i="0" u="none" strike="noStrike" kern="1200" cap="none" spc="0" normalizeH="0" baseline="0" noProof="0" dirty="0">
              <a:ln>
                <a:noFill/>
              </a:ln>
              <a:solidFill>
                <a:srgbClr val="000000"/>
              </a:solidFill>
              <a:effectLst/>
              <a:uLnTx/>
              <a:uFillTx/>
              <a:latin typeface="Calibri"/>
              <a:ea typeface="MS PGothic" charset="0"/>
            </a:endParaRPr>
          </a:p>
        </p:txBody>
      </p:sp>
    </p:spTree>
    <p:custDataLst>
      <p:tags r:id="rId1"/>
    </p:custDataLst>
    <p:extLst>
      <p:ext uri="{BB962C8B-B14F-4D97-AF65-F5344CB8AC3E}">
        <p14:creationId xmlns:p14="http://schemas.microsoft.com/office/powerpoint/2010/main" val="8448467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0"/>
            <a:ext cx="10358967" cy="1143000"/>
          </a:xfrm>
        </p:spPr>
        <p:txBody>
          <a:bodyPr/>
          <a:lstStyle/>
          <a:p>
            <a:r>
              <a:rPr lang="en-US" sz="3200" dirty="0"/>
              <a:t>Dr Klempner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9FA1D6CF-488A-7449-95CE-456E2392856B}"/>
              </a:ext>
            </a:extLst>
          </p:cNvPr>
          <p:cNvGraphicFramePr>
            <a:graphicFrameLocks/>
          </p:cNvGraphicFramePr>
          <p:nvPr/>
        </p:nvGraphicFramePr>
        <p:xfrm>
          <a:off x="912287" y="1144421"/>
          <a:ext cx="10512306" cy="5177760"/>
        </p:xfrm>
        <a:graphic>
          <a:graphicData uri="http://schemas.openxmlformats.org/drawingml/2006/table">
            <a:tbl>
              <a:tblPr firstRow="1" bandRow="1">
                <a:tableStyleId>{F2DE63D5-997A-4646-A377-4702673A728D}</a:tableStyleId>
              </a:tblPr>
              <a:tblGrid>
                <a:gridCol w="2986210">
                  <a:extLst>
                    <a:ext uri="{9D8B030D-6E8A-4147-A177-3AD203B41FA5}">
                      <a16:colId xmlns:a16="http://schemas.microsoft.com/office/drawing/2014/main" val="20000"/>
                    </a:ext>
                  </a:extLst>
                </a:gridCol>
                <a:gridCol w="7526096">
                  <a:extLst>
                    <a:ext uri="{9D8B030D-6E8A-4147-A177-3AD203B41FA5}">
                      <a16:colId xmlns:a16="http://schemas.microsoft.com/office/drawing/2014/main" val="545933498"/>
                    </a:ext>
                  </a:extLst>
                </a:gridCol>
              </a:tblGrid>
              <a:tr h="720080">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Astellas, AstraZeneca Pharmaceuticals LP, </a:t>
                      </a:r>
                      <a:r>
                        <a:rPr lang="en-US" b="0" dirty="0" err="1">
                          <a:solidFill>
                            <a:schemeClr val="tx1"/>
                          </a:solidFill>
                        </a:rPr>
                        <a:t>BeOne</a:t>
                      </a:r>
                      <a:r>
                        <a:rPr lang="en-US" b="0" dirty="0">
                          <a:solidFill>
                            <a:schemeClr val="tx1"/>
                          </a:solidFill>
                        </a:rPr>
                        <a:t>, Boehringer Ingelheim Pharmaceuticals Inc, Bristol Myers Squibb, Daiichi Sankyo Inc, Eisai Inc, Elevation Oncology, </a:t>
                      </a:r>
                      <a:r>
                        <a:rPr lang="en-US" b="0" dirty="0" err="1">
                          <a:solidFill>
                            <a:schemeClr val="tx1"/>
                          </a:solidFill>
                        </a:rPr>
                        <a:t>EsoBiotec</a:t>
                      </a:r>
                      <a:r>
                        <a:rPr lang="en-US" b="0" dirty="0">
                          <a:solidFill>
                            <a:schemeClr val="tx1"/>
                          </a:solidFill>
                        </a:rPr>
                        <a:t>, Gilead Sciences Inc, I-Mab Biopharma, Jazz Pharmaceuticals Inc, Merck, Mersana Therapeutics Inc, Natera Inc, Novartis, Signet Therapeutics, Taiho Oncology Inc</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720060">
                <a:tc>
                  <a:txBody>
                    <a:bodyPr/>
                    <a:lstStyle/>
                    <a:p>
                      <a:r>
                        <a:rPr lang="en-US" b="1" dirty="0">
                          <a:solidFill>
                            <a:schemeClr val="tx1"/>
                          </a:solidFill>
                        </a:rPr>
                        <a:t>Consulting Agreements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dirty="0">
                          <a:solidFill>
                            <a:schemeClr val="tx1"/>
                          </a:solidFill>
                        </a:rPr>
                        <a:t>Astellas</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100646"/>
                  </a:ext>
                </a:extLst>
              </a:tr>
              <a:tr h="482152">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Arcus Biosciences, AstraZeneca Pharmaceuticals LP, I-Mab Biopharma, Mersana Therapeutics Inc, </a:t>
                      </a:r>
                      <a:r>
                        <a:rPr lang="en-US" sz="1800" b="0" kern="1200" dirty="0" err="1">
                          <a:solidFill>
                            <a:schemeClr val="tx1"/>
                          </a:solidFill>
                          <a:effectLst/>
                          <a:latin typeface="+mn-lt"/>
                          <a:ea typeface="+mn-ea"/>
                          <a:cs typeface="+mn-cs"/>
                        </a:rPr>
                        <a:t>Parabilis</a:t>
                      </a:r>
                      <a:r>
                        <a:rPr lang="en-US" sz="1800" b="0" kern="1200" dirty="0">
                          <a:solidFill>
                            <a:schemeClr val="tx1"/>
                          </a:solidFill>
                          <a:effectLst/>
                          <a:latin typeface="+mn-lt"/>
                          <a:ea typeface="+mn-ea"/>
                          <a:cs typeface="+mn-cs"/>
                        </a:rPr>
                        <a:t> Medicines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404631"/>
                  </a:ext>
                </a:extLst>
              </a:tr>
              <a:tr h="482152">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Sanofi</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294098"/>
                  </a:ext>
                </a:extLst>
              </a:tr>
              <a:tr h="482152">
                <a:tc>
                  <a:txBody>
                    <a:bodyPr/>
                    <a:lstStyle/>
                    <a:p>
                      <a:r>
                        <a:rPr lang="en-US" sz="1800" b="1" kern="1200" dirty="0">
                          <a:solidFill>
                            <a:schemeClr val="tx1"/>
                          </a:solidFill>
                          <a:effectLst/>
                          <a:latin typeface="+mn-lt"/>
                          <a:ea typeface="+mn-ea"/>
                          <a:cs typeface="+mn-cs"/>
                        </a:rPr>
                        <a:t>Stock OPTIONS — Private Companies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MBrace</a:t>
                      </a:r>
                      <a:r>
                        <a:rPr lang="en-US" sz="1800" b="0" kern="1200" dirty="0">
                          <a:solidFill>
                            <a:schemeClr val="tx1"/>
                          </a:solidFill>
                          <a:effectLst/>
                          <a:latin typeface="+mn-lt"/>
                          <a:ea typeface="+mn-ea"/>
                          <a:cs typeface="+mn-cs"/>
                        </a:rPr>
                        <a:t>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3184733"/>
                  </a:ext>
                </a:extLst>
              </a:tr>
              <a:tr h="482152">
                <a:tc>
                  <a:txBody>
                    <a:bodyPr/>
                    <a:lstStyle/>
                    <a:p>
                      <a:r>
                        <a:rPr lang="en-US" sz="1800" b="1" kern="1200" dirty="0">
                          <a:solidFill>
                            <a:schemeClr val="tx1"/>
                          </a:solidFill>
                          <a:effectLst/>
                          <a:latin typeface="+mn-lt"/>
                          <a:ea typeface="+mn-ea"/>
                          <a:cs typeface="+mn-cs"/>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Debbie’s Dream Foundation, Degregorio Family Foundation, Gastric Cancer Foundation, National Cancer Institute/National Institutes of Health, NCCN (member of Gastric and Esophageal Guidelines Committees), Stand Up 2 Cancer/AACR, Torrey Coast Foundation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4952151"/>
                  </a:ext>
                </a:extLst>
              </a:tr>
            </a:tbl>
          </a:graphicData>
        </a:graphic>
      </p:graphicFrame>
    </p:spTree>
    <p:custDataLst>
      <p:tags r:id="rId1"/>
    </p:custDataLst>
    <p:extLst>
      <p:ext uri="{BB962C8B-B14F-4D97-AF65-F5344CB8AC3E}">
        <p14:creationId xmlns:p14="http://schemas.microsoft.com/office/powerpoint/2010/main" val="21757963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488A-6B81-338A-1BF2-69D3D09D1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A455-898F-058B-005E-2178639E8040}"/>
              </a:ext>
            </a:extLst>
          </p:cNvPr>
          <p:cNvSpPr>
            <a:spLocks noGrp="1"/>
          </p:cNvSpPr>
          <p:nvPr>
            <p:ph type="title"/>
          </p:nvPr>
        </p:nvSpPr>
        <p:spPr>
          <a:xfrm>
            <a:off x="912286" y="0"/>
            <a:ext cx="10358967" cy="1143000"/>
          </a:xfrm>
        </p:spPr>
        <p:txBody>
          <a:bodyPr/>
          <a:lstStyle/>
          <a:p>
            <a:r>
              <a:rPr lang="en-US" sz="3200" dirty="0"/>
              <a:t>Dr Divers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F167FE00-437E-E5F1-E0F2-27C6755E73C5}"/>
              </a:ext>
            </a:extLst>
          </p:cNvPr>
          <p:cNvGraphicFramePr>
            <a:graphicFrameLocks/>
          </p:cNvGraphicFramePr>
          <p:nvPr/>
        </p:nvGraphicFramePr>
        <p:xfrm>
          <a:off x="2063551" y="2204864"/>
          <a:ext cx="8568953" cy="1584176"/>
        </p:xfrm>
        <a:graphic>
          <a:graphicData uri="http://schemas.openxmlformats.org/drawingml/2006/table">
            <a:tbl>
              <a:tblPr firstRow="1" bandRow="1">
                <a:tableStyleId>{F2DE63D5-997A-4646-A377-4702673A728D}</a:tableStyleId>
              </a:tblPr>
              <a:tblGrid>
                <a:gridCol w="2552775">
                  <a:extLst>
                    <a:ext uri="{9D8B030D-6E8A-4147-A177-3AD203B41FA5}">
                      <a16:colId xmlns:a16="http://schemas.microsoft.com/office/drawing/2014/main" val="20000"/>
                    </a:ext>
                  </a:extLst>
                </a:gridCol>
                <a:gridCol w="6016178">
                  <a:extLst>
                    <a:ext uri="{9D8B030D-6E8A-4147-A177-3AD203B41FA5}">
                      <a16:colId xmlns:a16="http://schemas.microsoft.com/office/drawing/2014/main" val="545933498"/>
                    </a:ext>
                  </a:extLst>
                </a:gridCol>
              </a:tblGrid>
              <a:tr h="1584176">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Daiichi Sankyo Inc</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2863832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99CBA-2D73-89CF-8A18-326417E1A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74C27-E51A-BBA5-0C04-62E7E4B47342}"/>
              </a:ext>
            </a:extLst>
          </p:cNvPr>
          <p:cNvSpPr>
            <a:spLocks noGrp="1"/>
          </p:cNvSpPr>
          <p:nvPr>
            <p:ph type="title"/>
          </p:nvPr>
        </p:nvSpPr>
        <p:spPr>
          <a:xfrm>
            <a:off x="838200" y="252343"/>
            <a:ext cx="11221994" cy="857388"/>
          </a:xfrm>
        </p:spPr>
        <p:txBody>
          <a:bodyPr/>
          <a:lstStyle/>
          <a:p>
            <a:r>
              <a:rPr lang="en-US" sz="3600" dirty="0"/>
              <a:t>Snapshot of AON Practice</a:t>
            </a:r>
            <a:br>
              <a:rPr lang="en-US" sz="3600" dirty="0"/>
            </a:br>
            <a:r>
              <a:rPr lang="en-US" dirty="0">
                <a:solidFill>
                  <a:schemeClr val="tx2">
                    <a:lumMod val="20000"/>
                    <a:lumOff val="80000"/>
                  </a:schemeClr>
                </a:solidFill>
              </a:rPr>
              <a:t>Gastroesophageal Cancers</a:t>
            </a:r>
            <a:endParaRPr lang="en-US" dirty="0"/>
          </a:p>
        </p:txBody>
      </p:sp>
      <p:graphicFrame>
        <p:nvGraphicFramePr>
          <p:cNvPr id="4" name="Content Placeholder 3">
            <a:extLst>
              <a:ext uri="{FF2B5EF4-FFF2-40B4-BE49-F238E27FC236}">
                <a16:creationId xmlns:a16="http://schemas.microsoft.com/office/drawing/2014/main" id="{A0402C6D-E82A-3B0D-1ECF-3AFB462CD028}"/>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30806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99CBA-2D73-89CF-8A18-326417E1A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74C27-E51A-BBA5-0C04-62E7E4B47342}"/>
              </a:ext>
            </a:extLst>
          </p:cNvPr>
          <p:cNvSpPr>
            <a:spLocks noGrp="1"/>
          </p:cNvSpPr>
          <p:nvPr>
            <p:ph type="title"/>
          </p:nvPr>
        </p:nvSpPr>
        <p:spPr>
          <a:xfrm>
            <a:off x="838200" y="252343"/>
            <a:ext cx="11221994" cy="857388"/>
          </a:xfrm>
        </p:spPr>
        <p:txBody>
          <a:bodyPr/>
          <a:lstStyle/>
          <a:p>
            <a:r>
              <a:rPr lang="en-US" sz="3600" dirty="0"/>
              <a:t>Snapshot of AON Practice</a:t>
            </a:r>
            <a:br>
              <a:rPr lang="en-US" sz="3600" dirty="0"/>
            </a:br>
            <a:r>
              <a:rPr lang="en-US" dirty="0">
                <a:solidFill>
                  <a:schemeClr val="tx2">
                    <a:lumMod val="20000"/>
                    <a:lumOff val="80000"/>
                  </a:schemeClr>
                </a:solidFill>
              </a:rPr>
              <a:t>Gastroesophageal Cancers — Immunotherapy </a:t>
            </a:r>
            <a:endParaRPr lang="en-US" dirty="0"/>
          </a:p>
        </p:txBody>
      </p:sp>
      <p:graphicFrame>
        <p:nvGraphicFramePr>
          <p:cNvPr id="4" name="Content Placeholder 3">
            <a:extLst>
              <a:ext uri="{FF2B5EF4-FFF2-40B4-BE49-F238E27FC236}">
                <a16:creationId xmlns:a16="http://schemas.microsoft.com/office/drawing/2014/main" id="{A0402C6D-E82A-3B0D-1ECF-3AFB462CD028}"/>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14961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99CBA-2D73-89CF-8A18-326417E1A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74C27-E51A-BBA5-0C04-62E7E4B47342}"/>
              </a:ext>
            </a:extLst>
          </p:cNvPr>
          <p:cNvSpPr>
            <a:spLocks noGrp="1"/>
          </p:cNvSpPr>
          <p:nvPr>
            <p:ph type="title"/>
          </p:nvPr>
        </p:nvSpPr>
        <p:spPr>
          <a:xfrm>
            <a:off x="838200" y="450051"/>
            <a:ext cx="8614719" cy="857388"/>
          </a:xfrm>
        </p:spPr>
        <p:txBody>
          <a:bodyPr/>
          <a:lstStyle/>
          <a:p>
            <a:r>
              <a:rPr lang="en-US" sz="3600" dirty="0"/>
              <a:t>Snapshot of AON Practice</a:t>
            </a:r>
            <a:br>
              <a:rPr lang="en-US" sz="3600" dirty="0"/>
            </a:br>
            <a:r>
              <a:rPr lang="en-US" dirty="0">
                <a:solidFill>
                  <a:schemeClr val="tx2">
                    <a:lumMod val="20000"/>
                    <a:lumOff val="80000"/>
                  </a:schemeClr>
                </a:solidFill>
              </a:rPr>
              <a:t>Gastroesophageal Cancers — CLDN18.2-Positive</a:t>
            </a:r>
            <a:endParaRPr lang="en-US" dirty="0"/>
          </a:p>
        </p:txBody>
      </p:sp>
      <p:graphicFrame>
        <p:nvGraphicFramePr>
          <p:cNvPr id="4" name="Content Placeholder 3">
            <a:extLst>
              <a:ext uri="{FF2B5EF4-FFF2-40B4-BE49-F238E27FC236}">
                <a16:creationId xmlns:a16="http://schemas.microsoft.com/office/drawing/2014/main" id="{A0402C6D-E82A-3B0D-1ECF-3AFB462CD028}"/>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91582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DEC9-E64F-13AC-A091-D437D98163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70FA1-5A02-8E57-7585-9CCC2E9FF11B}"/>
              </a:ext>
            </a:extLst>
          </p:cNvPr>
          <p:cNvSpPr>
            <a:spLocks noGrp="1"/>
          </p:cNvSpPr>
          <p:nvPr>
            <p:ph type="title"/>
          </p:nvPr>
        </p:nvSpPr>
        <p:spPr>
          <a:xfrm>
            <a:off x="838200" y="252343"/>
            <a:ext cx="11221994" cy="857388"/>
          </a:xfrm>
        </p:spPr>
        <p:txBody>
          <a:bodyPr/>
          <a:lstStyle/>
          <a:p>
            <a:r>
              <a:rPr lang="en-US" sz="3600" dirty="0"/>
              <a:t>Snapshot of AON Practice</a:t>
            </a:r>
            <a:br>
              <a:rPr lang="en-US" sz="3600" dirty="0"/>
            </a:br>
            <a:r>
              <a:rPr lang="en-US" dirty="0">
                <a:solidFill>
                  <a:schemeClr val="tx2">
                    <a:lumMod val="20000"/>
                    <a:lumOff val="80000"/>
                  </a:schemeClr>
                </a:solidFill>
              </a:rPr>
              <a:t>Gastroesophageal Cancer — HER2-Positive </a:t>
            </a:r>
            <a:endParaRPr lang="en-US" dirty="0"/>
          </a:p>
        </p:txBody>
      </p:sp>
      <p:graphicFrame>
        <p:nvGraphicFramePr>
          <p:cNvPr id="4" name="Content Placeholder 3">
            <a:extLst>
              <a:ext uri="{FF2B5EF4-FFF2-40B4-BE49-F238E27FC236}">
                <a16:creationId xmlns:a16="http://schemas.microsoft.com/office/drawing/2014/main" id="{C8A4E0B2-C4C4-AF51-6926-A9172EEBCA3D}"/>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40624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90E7-588F-ACE5-8320-5D57984C7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962CA-B362-76C6-CBC4-4DDED8B10D7A}"/>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D84FFCB6-B40A-EA85-BA30-6B1A4014F136}"/>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Klempner </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panose="020F0502020204030204" pitchFamily="34" charset="0"/>
                <a:ea typeface="MS PGothic" pitchFamily="34" charset="-128"/>
                <a:cs typeface="Calibri" panose="020F0502020204030204" pitchFamily="34" charset="0"/>
              </a:rPr>
              <a:t>First-Line Treatment of Metastatic Gastroesophageal Cancer</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Management of HER2-Positive Gastroesophageal Cancer</a:t>
            </a:r>
          </a:p>
          <a:p>
            <a:pPr marL="390525" marR="0" lvl="0" indent="-292100" algn="l" defTabSz="412750" rtl="0" eaLnBrk="0" fontAlgn="base" latinLnBrk="0" hangingPunct="0">
              <a:lnSpc>
                <a:spcPct val="105000"/>
              </a:lnSpc>
              <a:spcBef>
                <a:spcPct val="30000"/>
              </a:spcBef>
              <a:spcAft>
                <a:spcPts val="80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Neoadjuvant Therapy for Gastroesophageal Cancer</a:t>
            </a:r>
          </a:p>
        </p:txBody>
      </p:sp>
    </p:spTree>
    <p:extLst>
      <p:ext uri="{BB962C8B-B14F-4D97-AF65-F5344CB8AC3E}">
        <p14:creationId xmlns:p14="http://schemas.microsoft.com/office/powerpoint/2010/main" val="25824694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4D6B-0C7E-834C-6980-06E2FB9E5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2495D-3203-8A07-60C1-23CF98636384}"/>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058966D4-896E-B009-6BF0-F15B534BB025}"/>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 58-year-old woman has metastatic GE junction adenocarcinoma with liver and nodal metastases. HER2 is negative, PD-L1 CPS is 3, MMR is proficient and CLDN18.2 is negative. ECOG is 1. </a:t>
            </a:r>
          </a:p>
          <a:p>
            <a:pPr marL="98425" indent="0">
              <a:lnSpc>
                <a:spcPct val="100000"/>
              </a:lnSpc>
              <a:spcBef>
                <a:spcPts val="264"/>
              </a:spcBef>
              <a:buNone/>
            </a:pPr>
            <a:r>
              <a:rPr lang="en-US" sz="2400" dirty="0">
                <a:solidFill>
                  <a:srgbClr val="171AA2"/>
                </a:solidFill>
              </a:rPr>
              <a:t>																				Sunil Babu, MD 		</a:t>
            </a:r>
          </a:p>
          <a:p>
            <a:pPr marL="98425" indent="0">
              <a:lnSpc>
                <a:spcPct val="100000"/>
              </a:lnSpc>
              <a:buNone/>
            </a:pPr>
            <a:r>
              <a:rPr lang="en-US" sz="2400" dirty="0">
                <a:solidFill>
                  <a:schemeClr val="tx1"/>
                </a:solidFill>
              </a:rPr>
              <a:t>In a patient with low or intermediate PD-L1 expression and no other actionable biomarkers, how do you decide whether to add a checkpoint inhibitor to first-line chemotherapy? Is your thinking different for gastric versus esophageal cancer? What about adenocarcinoma versus squamous cell carcinoma?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7826658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2A0B6-186E-7FEA-943B-4921A8389631}"/>
              </a:ext>
            </a:extLst>
          </p:cNvPr>
          <p:cNvSpPr>
            <a:spLocks noGrp="1"/>
          </p:cNvSpPr>
          <p:nvPr>
            <p:ph type="title" idx="4294967295"/>
          </p:nvPr>
        </p:nvSpPr>
        <p:spPr>
          <a:xfrm>
            <a:off x="2032110" y="392463"/>
            <a:ext cx="8154591" cy="827485"/>
          </a:xfrm>
        </p:spPr>
        <p:txBody>
          <a:bodyPr/>
          <a:lstStyle/>
          <a:p>
            <a:pPr algn="ctr"/>
            <a:r>
              <a:rPr lang="en-US" sz="3400" dirty="0"/>
              <a:t>Claudin 18.2</a:t>
            </a:r>
            <a:r>
              <a:rPr lang="en-US" sz="3400" dirty="0">
                <a:latin typeface="+mn-lt"/>
                <a:cs typeface="Arial" panose="020B0604020202020204" pitchFamily="34" charset="0"/>
              </a:rPr>
              <a:t>: </a:t>
            </a:r>
            <a:r>
              <a:rPr lang="en-US" sz="3400" dirty="0"/>
              <a:t>Leveraging Biology</a:t>
            </a:r>
          </a:p>
        </p:txBody>
      </p:sp>
      <p:sp>
        <p:nvSpPr>
          <p:cNvPr id="6" name="Content Placeholder 5">
            <a:extLst>
              <a:ext uri="{FF2B5EF4-FFF2-40B4-BE49-F238E27FC236}">
                <a16:creationId xmlns:a16="http://schemas.microsoft.com/office/drawing/2014/main" id="{21BBEDEA-5ABD-E050-012E-9E217EF71A23}"/>
              </a:ext>
            </a:extLst>
          </p:cNvPr>
          <p:cNvSpPr>
            <a:spLocks noGrp="1"/>
          </p:cNvSpPr>
          <p:nvPr>
            <p:ph sz="half" idx="4294967295"/>
          </p:nvPr>
        </p:nvSpPr>
        <p:spPr>
          <a:xfrm>
            <a:off x="1135117" y="4393803"/>
            <a:ext cx="9711559" cy="1262063"/>
          </a:xfrm>
        </p:spPr>
        <p:txBody>
          <a:bodyPr/>
          <a:lstStyle/>
          <a:p>
            <a:r>
              <a:rPr lang="en-US" sz="2000" b="0" dirty="0">
                <a:cs typeface="Calibri" panose="020F0502020204030204" pitchFamily="34" charset="0"/>
              </a:rPr>
              <a:t>Claudin 18.2 is a major structural component of intercellular tight junctions</a:t>
            </a:r>
          </a:p>
          <a:p>
            <a:r>
              <a:rPr lang="en-US" sz="2000" b="0" dirty="0"/>
              <a:t>Not routinely expressed in any normal tissue outside gastric mucosa (cancer-restricted antigen)</a:t>
            </a:r>
          </a:p>
          <a:p>
            <a:r>
              <a:rPr lang="en-US" sz="2000" b="0" dirty="0"/>
              <a:t>Broadly expressed in several tumor types, including gastric, GEJ, biliary and pancreatic</a:t>
            </a:r>
          </a:p>
          <a:p>
            <a:endParaRPr lang="en-US" sz="2000" dirty="0">
              <a:cs typeface="Calibri" panose="020F0502020204030204" pitchFamily="34" charset="0"/>
            </a:endParaRPr>
          </a:p>
          <a:p>
            <a:pPr marL="0" indent="0">
              <a:buNone/>
            </a:pPr>
            <a:endParaRPr lang="en-US" sz="2000" dirty="0"/>
          </a:p>
        </p:txBody>
      </p:sp>
      <p:pic>
        <p:nvPicPr>
          <p:cNvPr id="9" name="Picture 8">
            <a:extLst>
              <a:ext uri="{FF2B5EF4-FFF2-40B4-BE49-F238E27FC236}">
                <a16:creationId xmlns:a16="http://schemas.microsoft.com/office/drawing/2014/main" id="{4091ED1A-C7E4-FA64-36E5-ED7F0DF3CACB}"/>
              </a:ext>
            </a:extLst>
          </p:cNvPr>
          <p:cNvPicPr>
            <a:picLocks noChangeAspect="1"/>
          </p:cNvPicPr>
          <p:nvPr/>
        </p:nvPicPr>
        <p:blipFill>
          <a:blip r:embed="rId3"/>
          <a:stretch>
            <a:fillRect/>
          </a:stretch>
        </p:blipFill>
        <p:spPr>
          <a:xfrm>
            <a:off x="1931057" y="1280413"/>
            <a:ext cx="7772400" cy="2743200"/>
          </a:xfrm>
          <a:prstGeom prst="rect">
            <a:avLst/>
          </a:prstGeom>
        </p:spPr>
      </p:pic>
      <p:sp>
        <p:nvSpPr>
          <p:cNvPr id="11" name="TextBox 10">
            <a:extLst>
              <a:ext uri="{FF2B5EF4-FFF2-40B4-BE49-F238E27FC236}">
                <a16:creationId xmlns:a16="http://schemas.microsoft.com/office/drawing/2014/main" id="{15A8DE45-5E41-C532-3E74-E6CFD80D591C}"/>
              </a:ext>
            </a:extLst>
          </p:cNvPr>
          <p:cNvSpPr txBox="1"/>
          <p:nvPr/>
        </p:nvSpPr>
        <p:spPr>
          <a:xfrm>
            <a:off x="0" y="6517022"/>
            <a:ext cx="8942119" cy="584775"/>
          </a:xfrm>
          <a:prstGeom prst="rect">
            <a:avLst/>
          </a:prstGeom>
          <a:noFill/>
        </p:spPr>
        <p:txBody>
          <a:bodyPr wrap="square">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Baek JH et al. </a:t>
            </a:r>
            <a:r>
              <a:rPr kumimoji="0" lang="en-US" sz="16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Anticancer Res </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2019;39(12):6973-9. </a:t>
            </a: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455560"/>
                </a:solidFill>
                <a:effectLst/>
                <a:uLnTx/>
                <a:uFillTx/>
                <a:latin typeface="Calibri" panose="020F0502020204030204" pitchFamily="34" charset="0"/>
                <a:ea typeface="MS PGothic" charset="0"/>
                <a:cs typeface="Arial" panose="020B0604020202020204" pitchFamily="34" charset="0"/>
              </a:rPr>
              <a:t>.</a:t>
            </a:r>
            <a:endParaRPr kumimoji="0" lang="en-US" sz="1600" b="1" i="0" u="none" strike="noStrike" kern="1200" cap="none" spc="0" normalizeH="0" baseline="0" noProof="0" dirty="0">
              <a:ln>
                <a:noFill/>
              </a:ln>
              <a:solidFill>
                <a:srgbClr val="455560"/>
              </a:solidFill>
              <a:effectLst/>
              <a:uLnTx/>
              <a:uFillTx/>
              <a:latin typeface="Arial" panose="020B0604020202020204" pitchFamily="34" charset="0"/>
              <a:ea typeface="MS PGothic" charset="0"/>
              <a:cs typeface="Arial" panose="020B0604020202020204" pitchFamily="34" charset="0"/>
            </a:endParaRPr>
          </a:p>
        </p:txBody>
      </p:sp>
    </p:spTree>
    <p:extLst>
      <p:ext uri="{BB962C8B-B14F-4D97-AF65-F5344CB8AC3E}">
        <p14:creationId xmlns:p14="http://schemas.microsoft.com/office/powerpoint/2010/main" val="13514861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640AD9-BD8C-1B9D-E318-A29BA2E88FFB}"/>
              </a:ext>
            </a:extLst>
          </p:cNvPr>
          <p:cNvPicPr>
            <a:picLocks noChangeAspect="1"/>
          </p:cNvPicPr>
          <p:nvPr/>
        </p:nvPicPr>
        <p:blipFill>
          <a:blip r:embed="rId3">
            <a:extLst>
              <a:ext uri="{28A0092B-C50C-407E-A947-70E740481C1C}">
                <a14:useLocalDpi xmlns:a14="http://schemas.microsoft.com/office/drawing/2010/main" val="0"/>
              </a:ext>
            </a:extLst>
          </a:blip>
          <a:srcRect t="2170" b="2170"/>
          <a:stretch/>
        </p:blipFill>
        <p:spPr>
          <a:xfrm>
            <a:off x="7319953" y="1412777"/>
            <a:ext cx="4069080" cy="2592404"/>
          </a:xfrm>
          <a:prstGeom prst="rect">
            <a:avLst/>
          </a:prstGeom>
          <a:effectLst>
            <a:outerShdw blurRad="50800" dist="38100" dir="2700000" algn="tl" rotWithShape="0">
              <a:prstClr val="black">
                <a:alpha val="40000"/>
              </a:prstClr>
            </a:outerShdw>
          </a:effectLst>
        </p:spPr>
      </p:pic>
      <p:sp>
        <p:nvSpPr>
          <p:cNvPr id="15361" name="Title 1"/>
          <p:cNvSpPr>
            <a:spLocks noGrp="1"/>
          </p:cNvSpPr>
          <p:nvPr>
            <p:ph type="title"/>
          </p:nvPr>
        </p:nvSpPr>
        <p:spPr/>
        <p:txBody>
          <a:bodyPr/>
          <a:lstStyle/>
          <a:p>
            <a:pPr eaLnBrk="1" hangingPunct="1"/>
            <a:r>
              <a:rPr lang="en-US" dirty="0">
                <a:latin typeface="Calibri" panose="020F0502020204030204" pitchFamily="34" charset="0"/>
                <a:ea typeface="ヒラギノ角ゴ Pro W3" charset="0"/>
                <a:cs typeface="Calibri" panose="020F0502020204030204" pitchFamily="34" charset="0"/>
              </a:rPr>
              <a:t>About the Enduring Program</a:t>
            </a:r>
            <a:endParaRPr lang="en-US" dirty="0">
              <a:latin typeface="Calibri" panose="020F0502020204030204" pitchFamily="34" charset="0"/>
              <a:ea typeface="ＭＳ Ｐゴシック" charset="0"/>
              <a:cs typeface="Calibri" panose="020F0502020204030204" pitchFamily="34" charset="0"/>
            </a:endParaRPr>
          </a:p>
        </p:txBody>
      </p:sp>
      <p:sp>
        <p:nvSpPr>
          <p:cNvPr id="15362" name="Content Placeholder 2"/>
          <p:cNvSpPr>
            <a:spLocks noGrp="1"/>
          </p:cNvSpPr>
          <p:nvPr>
            <p:ph idx="1"/>
          </p:nvPr>
        </p:nvSpPr>
        <p:spPr>
          <a:xfrm>
            <a:off x="912287" y="1416053"/>
            <a:ext cx="10008250" cy="4799013"/>
          </a:xfrm>
        </p:spPr>
        <p:txBody>
          <a:bodyPr/>
          <a:lstStyle/>
          <a:p>
            <a:pPr eaLnBrk="1" hangingPunct="1">
              <a:lnSpc>
                <a:spcPts val="3280"/>
              </a:lnSpc>
              <a:spcBef>
                <a:spcPts val="1800"/>
              </a:spcBef>
            </a:pPr>
            <a:r>
              <a:rPr lang="en-US" b="0" dirty="0">
                <a:solidFill>
                  <a:schemeClr val="tx1"/>
                </a:solidFill>
                <a:latin typeface="Calibri" panose="020F0502020204030204" pitchFamily="34" charset="0"/>
                <a:ea typeface="ヒラギノ角ゴ Pro W3" charset="0"/>
                <a:cs typeface="Calibri" panose="020F0502020204030204" pitchFamily="34" charset="0"/>
              </a:rPr>
              <a:t>The live meeting is being video </a:t>
            </a:r>
            <a:br>
              <a:rPr lang="en-US" b="0" dirty="0">
                <a:solidFill>
                  <a:schemeClr val="tx1"/>
                </a:solidFill>
                <a:latin typeface="Calibri" panose="020F0502020204030204" pitchFamily="34" charset="0"/>
                <a:ea typeface="ヒラギノ角ゴ Pro W3" charset="0"/>
                <a:cs typeface="Calibri" panose="020F0502020204030204" pitchFamily="34" charset="0"/>
              </a:rPr>
            </a:br>
            <a:r>
              <a:rPr lang="en-US" b="0" dirty="0">
                <a:solidFill>
                  <a:schemeClr val="tx1"/>
                </a:solidFill>
                <a:latin typeface="Calibri" panose="020F0502020204030204" pitchFamily="34" charset="0"/>
                <a:ea typeface="ヒラギノ角ゴ Pro W3" charset="0"/>
                <a:cs typeface="Calibri" panose="020F0502020204030204" pitchFamily="34" charset="0"/>
              </a:rPr>
              <a:t>and audio recorded.</a:t>
            </a:r>
          </a:p>
          <a:p>
            <a:pPr eaLnBrk="1" hangingPunct="1">
              <a:lnSpc>
                <a:spcPts val="3280"/>
              </a:lnSpc>
              <a:spcBef>
                <a:spcPts val="1800"/>
              </a:spcBef>
            </a:pPr>
            <a:r>
              <a:rPr lang="en-US" b="0" dirty="0">
                <a:solidFill>
                  <a:schemeClr val="tx1"/>
                </a:solidFill>
                <a:latin typeface="Calibri" panose="020F0502020204030204" pitchFamily="34" charset="0"/>
                <a:ea typeface="ヒラギノ角ゴ Pro W3" charset="0"/>
                <a:cs typeface="Calibri" panose="020F0502020204030204" pitchFamily="34" charset="0"/>
              </a:rPr>
              <a:t>The proceedings from today will </a:t>
            </a:r>
            <a:br>
              <a:rPr lang="en-US" b="0" dirty="0">
                <a:solidFill>
                  <a:schemeClr val="tx1"/>
                </a:solidFill>
                <a:latin typeface="Calibri" panose="020F0502020204030204" pitchFamily="34" charset="0"/>
                <a:ea typeface="ヒラギノ角ゴ Pro W3" charset="0"/>
                <a:cs typeface="Calibri" panose="020F0502020204030204" pitchFamily="34" charset="0"/>
              </a:rPr>
            </a:br>
            <a:r>
              <a:rPr lang="en-US" b="0" dirty="0">
                <a:solidFill>
                  <a:schemeClr val="tx1"/>
                </a:solidFill>
                <a:latin typeface="Calibri" panose="020F0502020204030204" pitchFamily="34" charset="0"/>
                <a:ea typeface="ヒラギノ角ゴ Pro W3" charset="0"/>
                <a:cs typeface="Calibri" panose="020F0502020204030204" pitchFamily="34" charset="0"/>
              </a:rPr>
              <a:t>be edited and developed into </a:t>
            </a:r>
            <a:br>
              <a:rPr lang="en-US" b="0" dirty="0">
                <a:solidFill>
                  <a:schemeClr val="tx1"/>
                </a:solidFill>
                <a:latin typeface="Calibri" panose="020F0502020204030204" pitchFamily="34" charset="0"/>
                <a:ea typeface="ヒラギノ角ゴ Pro W3" charset="0"/>
                <a:cs typeface="Calibri" panose="020F0502020204030204" pitchFamily="34" charset="0"/>
              </a:rPr>
            </a:br>
            <a:r>
              <a:rPr lang="en-US" b="0" dirty="0">
                <a:solidFill>
                  <a:schemeClr val="tx1"/>
                </a:solidFill>
                <a:latin typeface="Calibri" panose="020F0502020204030204" pitchFamily="34" charset="0"/>
                <a:ea typeface="ヒラギノ角ゴ Pro W3" charset="0"/>
                <a:cs typeface="Calibri" panose="020F0502020204030204" pitchFamily="34" charset="0"/>
              </a:rPr>
              <a:t>an enduring web-based program. </a:t>
            </a:r>
            <a:br>
              <a:rPr lang="en-US" b="0" dirty="0">
                <a:solidFill>
                  <a:schemeClr val="tx1"/>
                </a:solidFill>
                <a:latin typeface="Calibri" panose="020F0502020204030204" pitchFamily="34" charset="0"/>
                <a:ea typeface="ヒラギノ角ゴ Pro W3" charset="0"/>
                <a:cs typeface="Calibri" panose="020F0502020204030204" pitchFamily="34" charset="0"/>
              </a:rPr>
            </a:br>
            <a:r>
              <a:rPr lang="en-US" b="0" dirty="0">
                <a:solidFill>
                  <a:schemeClr val="tx1"/>
                </a:solidFill>
                <a:latin typeface="Calibri" panose="020F0502020204030204" pitchFamily="34" charset="0"/>
                <a:ea typeface="ＭＳ Ｐゴシック" charset="0"/>
                <a:cs typeface="Calibri" panose="020F0502020204030204" pitchFamily="34" charset="0"/>
              </a:rPr>
              <a:t>An email will be sent to all attendees </a:t>
            </a:r>
            <a:br>
              <a:rPr lang="en-US" b="0" dirty="0">
                <a:solidFill>
                  <a:schemeClr val="tx1"/>
                </a:solidFill>
                <a:latin typeface="Calibri" panose="020F0502020204030204" pitchFamily="34" charset="0"/>
                <a:ea typeface="ＭＳ Ｐゴシック" charset="0"/>
                <a:cs typeface="Calibri" panose="020F0502020204030204" pitchFamily="34" charset="0"/>
              </a:rPr>
            </a:br>
            <a:r>
              <a:rPr lang="en-US" b="0" dirty="0">
                <a:solidFill>
                  <a:schemeClr val="tx1"/>
                </a:solidFill>
                <a:latin typeface="Calibri" panose="020F0502020204030204" pitchFamily="34" charset="0"/>
                <a:ea typeface="ＭＳ Ｐゴシック" charset="0"/>
                <a:cs typeface="Calibri" panose="020F0502020204030204" pitchFamily="34" charset="0"/>
              </a:rPr>
              <a:t>when the activity is available. </a:t>
            </a:r>
            <a:endParaRPr lang="en-US" b="0" dirty="0">
              <a:solidFill>
                <a:schemeClr val="tx1"/>
              </a:solidFill>
              <a:latin typeface="Calibri" panose="020F0502020204030204" pitchFamily="34" charset="0"/>
              <a:ea typeface="ヒラギノ角ゴ Pro W3" charset="0"/>
              <a:cs typeface="Calibri" panose="020F0502020204030204" pitchFamily="34" charset="0"/>
            </a:endParaRPr>
          </a:p>
          <a:p>
            <a:pPr eaLnBrk="1" hangingPunct="1">
              <a:lnSpc>
                <a:spcPts val="3280"/>
              </a:lnSpc>
              <a:spcBef>
                <a:spcPts val="1800"/>
              </a:spcBef>
            </a:pPr>
            <a:r>
              <a:rPr lang="en-US" b="0" dirty="0">
                <a:solidFill>
                  <a:schemeClr val="tx1"/>
                </a:solidFill>
                <a:latin typeface="Calibri" panose="020F0502020204030204" pitchFamily="34" charset="0"/>
                <a:ea typeface="ヒラギノ角ゴ Pro W3" charset="0"/>
                <a:cs typeface="Calibri" panose="020F0502020204030204" pitchFamily="34" charset="0"/>
              </a:rPr>
              <a:t>To learn more about our education programs, visit our website, </a:t>
            </a:r>
            <a:r>
              <a:rPr lang="en-US" u="sng" dirty="0" err="1">
                <a:solidFill>
                  <a:srgbClr val="3233FF"/>
                </a:solidFill>
                <a:latin typeface="Calibri" panose="020F0502020204030204" pitchFamily="34" charset="0"/>
                <a:ea typeface="ヒラギノ角ゴ Pro W3" charset="0"/>
                <a:cs typeface="Calibri" panose="020F0502020204030204" pitchFamily="34" charset="0"/>
              </a:rPr>
              <a:t>www.ResearchToPractice.com</a:t>
            </a:r>
            <a:endParaRPr lang="en-US" u="sng" dirty="0">
              <a:solidFill>
                <a:srgbClr val="3233FF"/>
              </a:solidFill>
              <a:latin typeface="Calibri" panose="020F0502020204030204" pitchFamily="34" charset="0"/>
              <a:ea typeface="ヒラギノ角ゴ Pro W3" charset="0"/>
              <a:cs typeface="Calibri" panose="020F0502020204030204" pitchFamily="34" charset="0"/>
            </a:endParaRPr>
          </a:p>
        </p:txBody>
      </p:sp>
    </p:spTree>
    <p:extLst>
      <p:ext uri="{BB962C8B-B14F-4D97-AF65-F5344CB8AC3E}">
        <p14:creationId xmlns:p14="http://schemas.microsoft.com/office/powerpoint/2010/main" val="29080621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752E-345D-C42E-F051-AFBFBDF3D1F3}"/>
              </a:ext>
            </a:extLst>
          </p:cNvPr>
          <p:cNvSpPr txBox="1">
            <a:spLocks/>
          </p:cNvSpPr>
          <p:nvPr/>
        </p:nvSpPr>
        <p:spPr bwMode="auto">
          <a:xfrm>
            <a:off x="2018704" y="87407"/>
            <a:ext cx="8154591" cy="827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7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2700" b="1">
                <a:solidFill>
                  <a:schemeClr val="tx2"/>
                </a:solidFill>
                <a:latin typeface="Arial" charset="0"/>
              </a:defRPr>
            </a:lvl2pPr>
            <a:lvl3pPr algn="l" rtl="0" eaLnBrk="1" fontAlgn="base" hangingPunct="1">
              <a:spcBef>
                <a:spcPct val="0"/>
              </a:spcBef>
              <a:spcAft>
                <a:spcPct val="0"/>
              </a:spcAft>
              <a:defRPr sz="2700" b="1">
                <a:solidFill>
                  <a:schemeClr val="tx2"/>
                </a:solidFill>
                <a:latin typeface="Arial" charset="0"/>
              </a:defRPr>
            </a:lvl3pPr>
            <a:lvl4pPr algn="l" rtl="0" eaLnBrk="1" fontAlgn="base" hangingPunct="1">
              <a:spcBef>
                <a:spcPct val="0"/>
              </a:spcBef>
              <a:spcAft>
                <a:spcPct val="0"/>
              </a:spcAft>
              <a:defRPr sz="2700" b="1">
                <a:solidFill>
                  <a:schemeClr val="tx2"/>
                </a:solidFill>
                <a:latin typeface="Arial" charset="0"/>
              </a:defRPr>
            </a:lvl4pPr>
            <a:lvl5pPr algn="l" rtl="0" eaLnBrk="1" fontAlgn="base" hangingPunct="1">
              <a:spcBef>
                <a:spcPct val="0"/>
              </a:spcBef>
              <a:spcAft>
                <a:spcPct val="0"/>
              </a:spcAft>
              <a:defRPr sz="2700" b="1">
                <a:solidFill>
                  <a:schemeClr val="tx2"/>
                </a:solidFill>
                <a:latin typeface="Arial" charset="0"/>
              </a:defRPr>
            </a:lvl5pPr>
            <a:lvl6pPr marL="342900" algn="l" rtl="0" eaLnBrk="1" fontAlgn="base" hangingPunct="1">
              <a:spcBef>
                <a:spcPct val="0"/>
              </a:spcBef>
              <a:spcAft>
                <a:spcPct val="0"/>
              </a:spcAft>
              <a:defRPr sz="2625" b="1">
                <a:solidFill>
                  <a:schemeClr val="tx2"/>
                </a:solidFill>
                <a:latin typeface="Arial" charset="0"/>
              </a:defRPr>
            </a:lvl6pPr>
            <a:lvl7pPr marL="685800" algn="l" rtl="0" eaLnBrk="1" fontAlgn="base" hangingPunct="1">
              <a:spcBef>
                <a:spcPct val="0"/>
              </a:spcBef>
              <a:spcAft>
                <a:spcPct val="0"/>
              </a:spcAft>
              <a:defRPr sz="2625" b="1">
                <a:solidFill>
                  <a:schemeClr val="tx2"/>
                </a:solidFill>
                <a:latin typeface="Arial" charset="0"/>
              </a:defRPr>
            </a:lvl7pPr>
            <a:lvl8pPr marL="1028700" algn="l" rtl="0" eaLnBrk="1" fontAlgn="base" hangingPunct="1">
              <a:spcBef>
                <a:spcPct val="0"/>
              </a:spcBef>
              <a:spcAft>
                <a:spcPct val="0"/>
              </a:spcAft>
              <a:defRPr sz="2625" b="1">
                <a:solidFill>
                  <a:schemeClr val="tx2"/>
                </a:solidFill>
                <a:latin typeface="Arial" charset="0"/>
              </a:defRPr>
            </a:lvl8pPr>
            <a:lvl9pPr marL="1371600" algn="l" rtl="0" eaLnBrk="1" fontAlgn="base" hangingPunct="1">
              <a:spcBef>
                <a:spcPct val="0"/>
              </a:spcBef>
              <a:spcAft>
                <a:spcPct val="0"/>
              </a:spcAft>
              <a:defRPr sz="2625" b="1">
                <a:solidFill>
                  <a:schemeClr val="tx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432FF"/>
                </a:solidFill>
                <a:effectLst/>
                <a:uLnTx/>
                <a:uFillTx/>
                <a:latin typeface="Calibri" panose="020F0502020204030204" pitchFamily="34" charset="0"/>
                <a:ea typeface="+mj-ea"/>
                <a:cs typeface="+mj-cs"/>
              </a:rPr>
              <a:t>Claudin 18.2</a:t>
            </a:r>
            <a:r>
              <a:rPr kumimoji="0" lang="en-US" sz="3200" b="1" i="0" u="none" strike="noStrike" kern="0" cap="none" spc="0" normalizeH="0" baseline="0" noProof="0" dirty="0">
                <a:ln>
                  <a:noFill/>
                </a:ln>
                <a:solidFill>
                  <a:srgbClr val="0432FF"/>
                </a:solidFill>
                <a:effectLst/>
                <a:uLnTx/>
                <a:uFillTx/>
                <a:latin typeface="Calibri"/>
                <a:ea typeface="+mj-ea"/>
                <a:cs typeface="Arial" panose="020B0604020202020204" pitchFamily="34" charset="0"/>
              </a:rPr>
              <a:t>: </a:t>
            </a:r>
            <a:r>
              <a:rPr kumimoji="0" lang="en-US" sz="3200" b="1" i="0" u="none" strike="noStrike" kern="0" cap="none" spc="0" normalizeH="0" baseline="0" noProof="0" dirty="0">
                <a:ln>
                  <a:noFill/>
                </a:ln>
                <a:solidFill>
                  <a:srgbClr val="0432FF"/>
                </a:solidFill>
                <a:effectLst/>
                <a:uLnTx/>
                <a:uFillTx/>
                <a:latin typeface="Calibri" panose="020F0502020204030204" pitchFamily="34" charset="0"/>
                <a:ea typeface="+mj-ea"/>
                <a:cs typeface="+mj-cs"/>
              </a:rPr>
              <a:t>Characteristics and Overlap</a:t>
            </a:r>
          </a:p>
        </p:txBody>
      </p:sp>
      <p:sp>
        <p:nvSpPr>
          <p:cNvPr id="8" name="TextBox 7">
            <a:extLst>
              <a:ext uri="{FF2B5EF4-FFF2-40B4-BE49-F238E27FC236}">
                <a16:creationId xmlns:a16="http://schemas.microsoft.com/office/drawing/2014/main" id="{8CFC03E9-72FE-E02A-592A-6881B5FEFA75}"/>
              </a:ext>
            </a:extLst>
          </p:cNvPr>
          <p:cNvSpPr txBox="1"/>
          <p:nvPr/>
        </p:nvSpPr>
        <p:spPr bwMode="auto">
          <a:xfrm>
            <a:off x="5447659" y="1085121"/>
            <a:ext cx="5987595" cy="219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285750" marR="0" lvl="0" indent="-285750" algn="l" defTabSz="457200" rtl="0" eaLnBrk="1" fontAlgn="auto" latinLnBrk="0" hangingPunct="1">
              <a:lnSpc>
                <a:spcPct val="100000"/>
              </a:lnSpc>
              <a:spcBef>
                <a:spcPct val="5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CLDN 18.2 positivity rates: </a:t>
            </a:r>
          </a:p>
          <a:p>
            <a:pPr marL="742950" marR="0" lvl="1" indent="-285750" algn="l" defTabSz="457200" rtl="0" eaLnBrk="1" fontAlgn="auto" latinLnBrk="0" hangingPunct="1">
              <a:lnSpc>
                <a:spcPct val="100000"/>
              </a:lnSpc>
              <a:spcBef>
                <a:spcPts val="48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Highest in gastric followed by GEJ and esophagus</a:t>
            </a:r>
          </a:p>
          <a:p>
            <a:pPr marL="742950" marR="0" lvl="1" indent="-285750" algn="l" defTabSz="457200" rtl="0" eaLnBrk="1" fontAlgn="auto" latinLnBrk="0" hangingPunct="1">
              <a:lnSpc>
                <a:spcPct val="100000"/>
              </a:lnSpc>
              <a:spcBef>
                <a:spcPts val="48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48.3% (75% threshold: ≥75% of tumor cells with 2-3+ staining)</a:t>
            </a:r>
          </a:p>
          <a:p>
            <a:pPr marL="742950" marR="0" lvl="1" indent="-285750" algn="l" defTabSz="457200" rtl="0" eaLnBrk="1" fontAlgn="auto" latinLnBrk="0" hangingPunct="1">
              <a:lnSpc>
                <a:spcPct val="100000"/>
              </a:lnSpc>
              <a:spcBef>
                <a:spcPts val="48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71.1% (H-score 25; ≥1+ intensity in ≥25% of cells)</a:t>
            </a:r>
          </a:p>
          <a:p>
            <a:pPr marL="742950" marR="0" lvl="1" indent="-285750" algn="l" defTabSz="457200" rtl="0" eaLnBrk="1" fontAlgn="auto" latinLnBrk="0" hangingPunct="1">
              <a:lnSpc>
                <a:spcPct val="100000"/>
              </a:lnSpc>
              <a:spcBef>
                <a:spcPts val="48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73.8% (H-score 10; ≥1+ intensity in ≥10% of cells)</a:t>
            </a:r>
          </a:p>
        </p:txBody>
      </p:sp>
      <p:sp>
        <p:nvSpPr>
          <p:cNvPr id="4" name="TextBox 3">
            <a:extLst>
              <a:ext uri="{FF2B5EF4-FFF2-40B4-BE49-F238E27FC236}">
                <a16:creationId xmlns:a16="http://schemas.microsoft.com/office/drawing/2014/main" id="{275E92E6-234C-DD1D-EDEF-EBD25C27BBB4}"/>
              </a:ext>
            </a:extLst>
          </p:cNvPr>
          <p:cNvSpPr txBox="1"/>
          <p:nvPr/>
        </p:nvSpPr>
        <p:spPr>
          <a:xfrm>
            <a:off x="0" y="6517022"/>
            <a:ext cx="8942119"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Maeng CH et al. </a:t>
            </a:r>
            <a:r>
              <a:rPr kumimoji="0" lang="en-US" sz="1600" b="0" i="1" u="none" strike="noStrike" kern="1200" cap="none" spc="0" normalizeH="0" baseline="0" noProof="0" dirty="0">
                <a:ln>
                  <a:noFill/>
                </a:ln>
                <a:solidFill>
                  <a:srgbClr val="000000"/>
                </a:solidFill>
                <a:effectLst/>
                <a:uLnTx/>
                <a:uFillTx/>
                <a:latin typeface="Calibri"/>
                <a:ea typeface="MS PGothic" charset="0"/>
                <a:cs typeface="+mn-cs"/>
              </a:rPr>
              <a:t>ESMO </a:t>
            </a:r>
            <a:r>
              <a:rPr kumimoji="0" lang="en-US" sz="1600" b="0" i="1" u="none" strike="noStrike" kern="1200" cap="none" spc="0" normalizeH="0" baseline="0" noProof="0" dirty="0" err="1">
                <a:ln>
                  <a:noFill/>
                </a:ln>
                <a:solidFill>
                  <a:srgbClr val="000000"/>
                </a:solidFill>
                <a:effectLst/>
                <a:uLnTx/>
                <a:uFillTx/>
                <a:latin typeface="Calibri"/>
                <a:ea typeface="MS PGothic" charset="0"/>
                <a:cs typeface="+mn-cs"/>
              </a:rPr>
              <a:t>Gastrointest</a:t>
            </a:r>
            <a:r>
              <a:rPr kumimoji="0" lang="en-US" sz="1600" b="0" i="1" u="none" strike="noStrike" kern="1200" cap="none" spc="0" normalizeH="0" baseline="0" noProof="0" dirty="0">
                <a:ln>
                  <a:noFill/>
                </a:ln>
                <a:solidFill>
                  <a:srgbClr val="000000"/>
                </a:solidFill>
                <a:effectLst/>
                <a:uLnTx/>
                <a:uFillTx/>
                <a:latin typeface="Calibri"/>
                <a:ea typeface="MS PGothic" charset="0"/>
                <a:cs typeface="+mn-cs"/>
              </a:rPr>
              <a:t> Oncol </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2026;11:100278. </a:t>
            </a:r>
          </a:p>
        </p:txBody>
      </p:sp>
      <p:pic>
        <p:nvPicPr>
          <p:cNvPr id="9" name="Picture 8">
            <a:extLst>
              <a:ext uri="{FF2B5EF4-FFF2-40B4-BE49-F238E27FC236}">
                <a16:creationId xmlns:a16="http://schemas.microsoft.com/office/drawing/2014/main" id="{9F58223E-FAFA-C373-489E-B93EBD9F7BDA}"/>
              </a:ext>
            </a:extLst>
          </p:cNvPr>
          <p:cNvPicPr>
            <a:picLocks noChangeAspect="1"/>
          </p:cNvPicPr>
          <p:nvPr/>
        </p:nvPicPr>
        <p:blipFill>
          <a:blip r:embed="rId2"/>
          <a:stretch>
            <a:fillRect/>
          </a:stretch>
        </p:blipFill>
        <p:spPr>
          <a:xfrm>
            <a:off x="322536" y="914892"/>
            <a:ext cx="4901105" cy="3148155"/>
          </a:xfrm>
          <a:prstGeom prst="rect">
            <a:avLst/>
          </a:prstGeom>
        </p:spPr>
      </p:pic>
      <p:pic>
        <p:nvPicPr>
          <p:cNvPr id="7" name="Picture 6">
            <a:extLst>
              <a:ext uri="{FF2B5EF4-FFF2-40B4-BE49-F238E27FC236}">
                <a16:creationId xmlns:a16="http://schemas.microsoft.com/office/drawing/2014/main" id="{A92A194E-0226-6B93-ED4F-89BC0D53E7AD}"/>
              </a:ext>
            </a:extLst>
          </p:cNvPr>
          <p:cNvPicPr>
            <a:picLocks noChangeAspect="1"/>
          </p:cNvPicPr>
          <p:nvPr/>
        </p:nvPicPr>
        <p:blipFill>
          <a:blip r:embed="rId3"/>
          <a:stretch>
            <a:fillRect/>
          </a:stretch>
        </p:blipFill>
        <p:spPr>
          <a:xfrm>
            <a:off x="3802816" y="3577406"/>
            <a:ext cx="7495210" cy="2821726"/>
          </a:xfrm>
          <a:prstGeom prst="rect">
            <a:avLst/>
          </a:prstGeom>
        </p:spPr>
      </p:pic>
      <p:sp>
        <p:nvSpPr>
          <p:cNvPr id="11" name="TextBox 10">
            <a:extLst>
              <a:ext uri="{FF2B5EF4-FFF2-40B4-BE49-F238E27FC236}">
                <a16:creationId xmlns:a16="http://schemas.microsoft.com/office/drawing/2014/main" id="{39973A67-FD68-8F8A-C661-A1D6DFAE843C}"/>
              </a:ext>
            </a:extLst>
          </p:cNvPr>
          <p:cNvSpPr txBox="1"/>
          <p:nvPr/>
        </p:nvSpPr>
        <p:spPr bwMode="auto">
          <a:xfrm>
            <a:off x="609600" y="4551370"/>
            <a:ext cx="32562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No significant association with HER2, PD-L1 CPS or mismatch repair</a:t>
            </a:r>
          </a:p>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2600" b="0" i="0" u="none" strike="noStrike" kern="1200" cap="none" spc="0" normalizeH="0" baseline="-6000" noProof="0" dirty="0">
                <a:ln>
                  <a:noFill/>
                </a:ln>
                <a:solidFill>
                  <a:srgbClr val="000000"/>
                </a:solidFill>
                <a:effectLst/>
                <a:uLnTx/>
                <a:uFillTx/>
                <a:latin typeface="Calibri" panose="020F0502020204030204" pitchFamily="34" charset="0"/>
                <a:ea typeface="MS PGothic" charset="0"/>
                <a:cs typeface="+mn-cs"/>
              </a:rPr>
              <a:t>~</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mn-cs"/>
              </a:rPr>
              <a:t>30% sole biomarker</a:t>
            </a:r>
          </a:p>
        </p:txBody>
      </p:sp>
      <p:sp>
        <p:nvSpPr>
          <p:cNvPr id="3" name="Rectangle 2">
            <a:extLst>
              <a:ext uri="{FF2B5EF4-FFF2-40B4-BE49-F238E27FC236}">
                <a16:creationId xmlns:a16="http://schemas.microsoft.com/office/drawing/2014/main" id="{B7A947EC-86C0-9546-B6D5-78A7DEA95EB2}"/>
              </a:ext>
            </a:extLst>
          </p:cNvPr>
          <p:cNvSpPr/>
          <p:nvPr/>
        </p:nvSpPr>
        <p:spPr bwMode="auto">
          <a:xfrm>
            <a:off x="436880" y="1085121"/>
            <a:ext cx="172720" cy="20519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5" name="TextBox 4">
            <a:extLst>
              <a:ext uri="{FF2B5EF4-FFF2-40B4-BE49-F238E27FC236}">
                <a16:creationId xmlns:a16="http://schemas.microsoft.com/office/drawing/2014/main" id="{6111CAC8-A127-6F04-F961-BD8CAD4A09DB}"/>
              </a:ext>
            </a:extLst>
          </p:cNvPr>
          <p:cNvSpPr txBox="1"/>
          <p:nvPr/>
        </p:nvSpPr>
        <p:spPr bwMode="auto">
          <a:xfrm>
            <a:off x="355600" y="4551370"/>
            <a:ext cx="4267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mn-cs"/>
            </a:endParaRPr>
          </a:p>
        </p:txBody>
      </p:sp>
      <p:sp>
        <p:nvSpPr>
          <p:cNvPr id="6" name="TextBox 5">
            <a:extLst>
              <a:ext uri="{FF2B5EF4-FFF2-40B4-BE49-F238E27FC236}">
                <a16:creationId xmlns:a16="http://schemas.microsoft.com/office/drawing/2014/main" id="{02BBD56C-193B-22AB-3F3D-35E956384DC5}"/>
              </a:ext>
            </a:extLst>
          </p:cNvPr>
          <p:cNvSpPr txBox="1"/>
          <p:nvPr/>
        </p:nvSpPr>
        <p:spPr bwMode="auto">
          <a:xfrm>
            <a:off x="355600" y="5608010"/>
            <a:ext cx="4267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457200" rtl="0" eaLnBrk="1" fontAlgn="auto"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mn-cs"/>
            </a:endParaRPr>
          </a:p>
        </p:txBody>
      </p:sp>
    </p:spTree>
    <p:extLst>
      <p:ext uri="{BB962C8B-B14F-4D97-AF65-F5344CB8AC3E}">
        <p14:creationId xmlns:p14="http://schemas.microsoft.com/office/powerpoint/2010/main" val="35432620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2694E-2F21-953D-9A5F-D19620145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E89D7-A269-D63A-7484-3E2E81FC88DA}"/>
              </a:ext>
            </a:extLst>
          </p:cNvPr>
          <p:cNvSpPr>
            <a:spLocks noGrp="1"/>
          </p:cNvSpPr>
          <p:nvPr>
            <p:ph type="title"/>
          </p:nvPr>
        </p:nvSpPr>
        <p:spPr>
          <a:xfrm>
            <a:off x="500743" y="-1"/>
            <a:ext cx="11179628" cy="914401"/>
          </a:xfrm>
        </p:spPr>
        <p:txBody>
          <a:bodyPr>
            <a:normAutofit/>
          </a:bodyPr>
          <a:lstStyle/>
          <a:p>
            <a:r>
              <a:rPr lang="en-US" sz="2800" dirty="0">
                <a:solidFill>
                  <a:srgbClr val="0432FF"/>
                </a:solidFill>
              </a:rPr>
              <a:t>Zolbetuximab Mechanism of Action</a:t>
            </a:r>
          </a:p>
        </p:txBody>
      </p:sp>
      <p:sp>
        <p:nvSpPr>
          <p:cNvPr id="9" name="TextBox 8">
            <a:extLst>
              <a:ext uri="{FF2B5EF4-FFF2-40B4-BE49-F238E27FC236}">
                <a16:creationId xmlns:a16="http://schemas.microsoft.com/office/drawing/2014/main" id="{B9E5A22B-06DB-5C25-5136-001675E0CA11}"/>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Du F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 </a:t>
            </a:r>
            <a:r>
              <a:rPr kumimoji="0" lang="en-US" sz="1500" b="0" i="1"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Hepatocell</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Carcinoma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2024;11:1801-21 .</a:t>
            </a:r>
          </a:p>
        </p:txBody>
      </p:sp>
      <p:pic>
        <p:nvPicPr>
          <p:cNvPr id="11" name="Picture 10" descr="A diagram of cancer cells&#10;&#10;AI-generated content may be incorrect.">
            <a:extLst>
              <a:ext uri="{FF2B5EF4-FFF2-40B4-BE49-F238E27FC236}">
                <a16:creationId xmlns:a16="http://schemas.microsoft.com/office/drawing/2014/main" id="{81AEEEB8-A5D4-B88D-E830-A7309119E0E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204357" y="816428"/>
            <a:ext cx="7772400" cy="5490174"/>
          </a:xfrm>
          <a:prstGeom prst="rect">
            <a:avLst/>
          </a:prstGeom>
        </p:spPr>
      </p:pic>
    </p:spTree>
    <p:custDataLst>
      <p:tags r:id="rId1"/>
    </p:custDataLst>
    <p:extLst>
      <p:ext uri="{BB962C8B-B14F-4D97-AF65-F5344CB8AC3E}">
        <p14:creationId xmlns:p14="http://schemas.microsoft.com/office/powerpoint/2010/main" val="34146058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3E07D-2484-AB39-E2D8-0F0006983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1022E0-F1D4-2B14-9268-B3A80A319C1A}"/>
              </a:ext>
            </a:extLst>
          </p:cNvPr>
          <p:cNvSpPr>
            <a:spLocks noGrp="1"/>
          </p:cNvSpPr>
          <p:nvPr>
            <p:ph type="title"/>
          </p:nvPr>
        </p:nvSpPr>
        <p:spPr>
          <a:xfrm>
            <a:off x="500743" y="-1"/>
            <a:ext cx="11179628" cy="1312985"/>
          </a:xfrm>
        </p:spPr>
        <p:txBody>
          <a:bodyPr>
            <a:normAutofit/>
          </a:bodyPr>
          <a:lstStyle/>
          <a:p>
            <a:pPr algn="l"/>
            <a:r>
              <a:rPr lang="en-US" sz="2800" dirty="0">
                <a:solidFill>
                  <a:srgbClr val="0432FF"/>
                </a:solidFill>
              </a:rPr>
              <a:t>SPOTLIGHT and GLOW Trials Combined Analysis: Survival with First-Line </a:t>
            </a:r>
            <a:r>
              <a:rPr lang="en-US" sz="2800" dirty="0" err="1">
                <a:solidFill>
                  <a:srgbClr val="0432FF"/>
                </a:solidFill>
              </a:rPr>
              <a:t>Zolbetuximab</a:t>
            </a:r>
            <a:r>
              <a:rPr lang="en-US" sz="2800" dirty="0">
                <a:solidFill>
                  <a:srgbClr val="0432FF"/>
                </a:solidFill>
              </a:rPr>
              <a:t> and Chemotherapy for Gastric or GEJ Adenocarcinoma </a:t>
            </a:r>
          </a:p>
        </p:txBody>
      </p:sp>
      <p:sp>
        <p:nvSpPr>
          <p:cNvPr id="9" name="TextBox 8">
            <a:extLst>
              <a:ext uri="{FF2B5EF4-FFF2-40B4-BE49-F238E27FC236}">
                <a16:creationId xmlns:a16="http://schemas.microsoft.com/office/drawing/2014/main" id="{444BC68E-0467-EDF9-89A1-E1E8014536CD}"/>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2024;391(12):1159-62.</a:t>
            </a:r>
          </a:p>
        </p:txBody>
      </p:sp>
      <p:pic>
        <p:nvPicPr>
          <p:cNvPr id="3" name="Picture 2" descr="A graph of a patient's disease&#10;&#10;Description automatically generated with medium confidence">
            <a:extLst>
              <a:ext uri="{FF2B5EF4-FFF2-40B4-BE49-F238E27FC236}">
                <a16:creationId xmlns:a16="http://schemas.microsoft.com/office/drawing/2014/main" id="{309E2F1B-CBB7-2490-7987-9A3423BB452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p:blipFill>
        <p:spPr>
          <a:xfrm>
            <a:off x="412645" y="2136314"/>
            <a:ext cx="5569568" cy="2987537"/>
          </a:xfrm>
          <a:prstGeom prst="rect">
            <a:avLst/>
          </a:prstGeom>
        </p:spPr>
      </p:pic>
      <p:pic>
        <p:nvPicPr>
          <p:cNvPr id="4" name="Picture 3">
            <a:extLst>
              <a:ext uri="{FF2B5EF4-FFF2-40B4-BE49-F238E27FC236}">
                <a16:creationId xmlns:a16="http://schemas.microsoft.com/office/drawing/2014/main" id="{386ACC56-5D5B-46E9-23C2-0BB2A8C054DA}"/>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rcRect/>
          <a:stretch/>
        </p:blipFill>
        <p:spPr>
          <a:xfrm>
            <a:off x="6215709" y="2136313"/>
            <a:ext cx="5464662" cy="2987537"/>
          </a:xfrm>
          <a:prstGeom prst="rect">
            <a:avLst/>
          </a:prstGeom>
        </p:spPr>
      </p:pic>
      <p:sp>
        <p:nvSpPr>
          <p:cNvPr id="5" name="TextBox 4">
            <a:extLst>
              <a:ext uri="{FF2B5EF4-FFF2-40B4-BE49-F238E27FC236}">
                <a16:creationId xmlns:a16="http://schemas.microsoft.com/office/drawing/2014/main" id="{8AED0BCA-F5F7-8B8E-CB0C-2F5F5B482CA4}"/>
              </a:ext>
            </a:extLst>
          </p:cNvPr>
          <p:cNvSpPr txBox="1"/>
          <p:nvPr/>
        </p:nvSpPr>
        <p:spPr>
          <a:xfrm>
            <a:off x="2430682" y="1640237"/>
            <a:ext cx="153349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Updated PFS</a:t>
            </a:r>
          </a:p>
        </p:txBody>
      </p:sp>
      <p:sp>
        <p:nvSpPr>
          <p:cNvPr id="6" name="TextBox 5">
            <a:extLst>
              <a:ext uri="{FF2B5EF4-FFF2-40B4-BE49-F238E27FC236}">
                <a16:creationId xmlns:a16="http://schemas.microsoft.com/office/drawing/2014/main" id="{57F7DCA3-E39E-8FC7-8059-455EB516564B}"/>
              </a:ext>
            </a:extLst>
          </p:cNvPr>
          <p:cNvSpPr txBox="1"/>
          <p:nvPr/>
        </p:nvSpPr>
        <p:spPr>
          <a:xfrm>
            <a:off x="7956111" y="1640237"/>
            <a:ext cx="1972015"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Final OS Analysis</a:t>
            </a:r>
          </a:p>
        </p:txBody>
      </p:sp>
      <p:sp>
        <p:nvSpPr>
          <p:cNvPr id="8" name="Rectangle 7">
            <a:extLst>
              <a:ext uri="{FF2B5EF4-FFF2-40B4-BE49-F238E27FC236}">
                <a16:creationId xmlns:a16="http://schemas.microsoft.com/office/drawing/2014/main" id="{E957639E-D885-7CB2-2649-06884CF897C6}"/>
              </a:ext>
            </a:extLst>
          </p:cNvPr>
          <p:cNvSpPr/>
          <p:nvPr/>
        </p:nvSpPr>
        <p:spPr bwMode="auto">
          <a:xfrm>
            <a:off x="6215709" y="2136313"/>
            <a:ext cx="185091" cy="24765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0" name="Rectangle 9">
            <a:extLst>
              <a:ext uri="{FF2B5EF4-FFF2-40B4-BE49-F238E27FC236}">
                <a16:creationId xmlns:a16="http://schemas.microsoft.com/office/drawing/2014/main" id="{F25E2472-2CDD-19D0-B747-1C8AE98D622F}"/>
              </a:ext>
            </a:extLst>
          </p:cNvPr>
          <p:cNvSpPr/>
          <p:nvPr/>
        </p:nvSpPr>
        <p:spPr bwMode="auto">
          <a:xfrm>
            <a:off x="446315" y="2136313"/>
            <a:ext cx="185091" cy="24765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custDataLst>
      <p:tags r:id="rId1"/>
    </p:custDataLst>
    <p:extLst>
      <p:ext uri="{BB962C8B-B14F-4D97-AF65-F5344CB8AC3E}">
        <p14:creationId xmlns:p14="http://schemas.microsoft.com/office/powerpoint/2010/main" val="2585416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7D939-FCEB-EF05-37B7-509FFDADF4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C2966-31EA-F2D9-A099-7F2616370F42}"/>
              </a:ext>
            </a:extLst>
          </p:cNvPr>
          <p:cNvSpPr>
            <a:spLocks noGrp="1"/>
          </p:cNvSpPr>
          <p:nvPr>
            <p:ph type="title"/>
          </p:nvPr>
        </p:nvSpPr>
        <p:spPr>
          <a:xfrm>
            <a:off x="500743" y="-1"/>
            <a:ext cx="11179628" cy="1312985"/>
          </a:xfrm>
        </p:spPr>
        <p:txBody>
          <a:bodyPr>
            <a:normAutofit/>
          </a:bodyPr>
          <a:lstStyle/>
          <a:p>
            <a:pPr algn="l"/>
            <a:r>
              <a:rPr lang="en-US" sz="2800" dirty="0">
                <a:solidFill>
                  <a:srgbClr val="0432FF"/>
                </a:solidFill>
              </a:rPr>
              <a:t>SPOTLIGHT and GLOW Combined Analysis: Overall Survival with First-Line </a:t>
            </a:r>
            <a:r>
              <a:rPr lang="en-US" sz="2800" dirty="0" err="1">
                <a:solidFill>
                  <a:srgbClr val="0432FF"/>
                </a:solidFill>
              </a:rPr>
              <a:t>Zolbetuximab</a:t>
            </a:r>
            <a:r>
              <a:rPr lang="en-US" sz="2800" dirty="0">
                <a:solidFill>
                  <a:srgbClr val="0432FF"/>
                </a:solidFill>
              </a:rPr>
              <a:t> and Chemotherapy for Gastric or GEJ Adenocarcinoma </a:t>
            </a:r>
          </a:p>
        </p:txBody>
      </p:sp>
      <p:sp>
        <p:nvSpPr>
          <p:cNvPr id="9" name="TextBox 8">
            <a:extLst>
              <a:ext uri="{FF2B5EF4-FFF2-40B4-BE49-F238E27FC236}">
                <a16:creationId xmlns:a16="http://schemas.microsoft.com/office/drawing/2014/main" id="{29A72790-F633-4740-1788-B7D758F78F22}"/>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2024;391(12):1159-62.</a:t>
            </a:r>
          </a:p>
        </p:txBody>
      </p:sp>
      <p:pic>
        <p:nvPicPr>
          <p:cNvPr id="11" name="Picture 10" descr="A table of medical results&#10;&#10;AI-generated content may be incorrect.">
            <a:extLst>
              <a:ext uri="{FF2B5EF4-FFF2-40B4-BE49-F238E27FC236}">
                <a16:creationId xmlns:a16="http://schemas.microsoft.com/office/drawing/2014/main" id="{0C1880E2-4921-97A6-6AA1-BA6A5FE4DC8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044700" y="1215012"/>
            <a:ext cx="8102600" cy="5195319"/>
          </a:xfrm>
          <a:prstGeom prst="rect">
            <a:avLst/>
          </a:prstGeom>
        </p:spPr>
      </p:pic>
      <p:sp>
        <p:nvSpPr>
          <p:cNvPr id="10" name="Rectangle 9">
            <a:extLst>
              <a:ext uri="{FF2B5EF4-FFF2-40B4-BE49-F238E27FC236}">
                <a16:creationId xmlns:a16="http://schemas.microsoft.com/office/drawing/2014/main" id="{6150C3C1-EF09-D70D-0FC9-5BD5BD2CC45B}"/>
              </a:ext>
            </a:extLst>
          </p:cNvPr>
          <p:cNvSpPr/>
          <p:nvPr/>
        </p:nvSpPr>
        <p:spPr bwMode="auto">
          <a:xfrm>
            <a:off x="2111828" y="1258093"/>
            <a:ext cx="304799" cy="32316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custDataLst>
      <p:tags r:id="rId1"/>
    </p:custDataLst>
    <p:extLst>
      <p:ext uri="{BB962C8B-B14F-4D97-AF65-F5344CB8AC3E}">
        <p14:creationId xmlns:p14="http://schemas.microsoft.com/office/powerpoint/2010/main" val="1524140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A68BD-5BC1-8C8A-5E90-80F3843A3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E5F55-EEDB-F57F-8BC2-C1DD8A0A2FA6}"/>
              </a:ext>
            </a:extLst>
          </p:cNvPr>
          <p:cNvSpPr>
            <a:spLocks noGrp="1"/>
          </p:cNvSpPr>
          <p:nvPr>
            <p:ph type="title"/>
          </p:nvPr>
        </p:nvSpPr>
        <p:spPr>
          <a:xfrm>
            <a:off x="500743" y="-1"/>
            <a:ext cx="11179628" cy="1312985"/>
          </a:xfrm>
        </p:spPr>
        <p:txBody>
          <a:bodyPr>
            <a:normAutofit/>
          </a:bodyPr>
          <a:lstStyle/>
          <a:p>
            <a:pPr algn="l"/>
            <a:r>
              <a:rPr lang="en-US" sz="2800" dirty="0">
                <a:solidFill>
                  <a:srgbClr val="0432FF"/>
                </a:solidFill>
              </a:rPr>
              <a:t>SPOTLIGHT and GLOW Combined Analysis: Treatment-Emergent </a:t>
            </a:r>
            <a:br>
              <a:rPr lang="en-US" sz="2800" dirty="0">
                <a:solidFill>
                  <a:srgbClr val="0432FF"/>
                </a:solidFill>
              </a:rPr>
            </a:br>
            <a:r>
              <a:rPr lang="en-US" sz="2800" dirty="0">
                <a:solidFill>
                  <a:srgbClr val="0432FF"/>
                </a:solidFill>
              </a:rPr>
              <a:t>Adverse Events</a:t>
            </a:r>
          </a:p>
        </p:txBody>
      </p:sp>
      <p:sp>
        <p:nvSpPr>
          <p:cNvPr id="9" name="TextBox 8">
            <a:extLst>
              <a:ext uri="{FF2B5EF4-FFF2-40B4-BE49-F238E27FC236}">
                <a16:creationId xmlns:a16="http://schemas.microsoft.com/office/drawing/2014/main" id="{F588B5CE-3518-62E4-0DE5-5E49330C8220}"/>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2024;391(12):1159-62.</a:t>
            </a:r>
          </a:p>
        </p:txBody>
      </p:sp>
      <p:pic>
        <p:nvPicPr>
          <p:cNvPr id="4" name="Picture 3" descr="A table of medical results&#10;&#10;AI-generated content may be incorrect.">
            <a:extLst>
              <a:ext uri="{FF2B5EF4-FFF2-40B4-BE49-F238E27FC236}">
                <a16:creationId xmlns:a16="http://schemas.microsoft.com/office/drawing/2014/main" id="{81B8B861-2B22-1C1D-327D-74C5EB598BF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123702" y="1156790"/>
            <a:ext cx="9933710" cy="5109785"/>
          </a:xfrm>
          <a:prstGeom prst="rect">
            <a:avLst/>
          </a:prstGeom>
        </p:spPr>
      </p:pic>
    </p:spTree>
    <p:custDataLst>
      <p:tags r:id="rId1"/>
    </p:custDataLst>
    <p:extLst>
      <p:ext uri="{BB962C8B-B14F-4D97-AF65-F5344CB8AC3E}">
        <p14:creationId xmlns:p14="http://schemas.microsoft.com/office/powerpoint/2010/main" val="20249776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12307-52AC-8FFC-7004-3A549BF55FC1}"/>
              </a:ext>
            </a:extLst>
          </p:cNvPr>
          <p:cNvSpPr>
            <a:spLocks noGrp="1"/>
          </p:cNvSpPr>
          <p:nvPr>
            <p:ph type="title"/>
          </p:nvPr>
        </p:nvSpPr>
        <p:spPr>
          <a:xfrm>
            <a:off x="1524000" y="244042"/>
            <a:ext cx="9144000" cy="457200"/>
          </a:xfrm>
        </p:spPr>
        <p:txBody>
          <a:bodyPr/>
          <a:lstStyle/>
          <a:p>
            <a:pPr algn="ctr"/>
            <a:r>
              <a:rPr lang="en-US" sz="3200" dirty="0" err="1">
                <a:solidFill>
                  <a:srgbClr val="0432FF"/>
                </a:solidFill>
              </a:rPr>
              <a:t>Zolbetuximab</a:t>
            </a:r>
            <a:r>
              <a:rPr lang="en-US" sz="3200" dirty="0">
                <a:solidFill>
                  <a:srgbClr val="0432FF"/>
                </a:solidFill>
              </a:rPr>
              <a:t>: Management of Nausea and Vomiting </a:t>
            </a:r>
          </a:p>
        </p:txBody>
      </p:sp>
      <p:pic>
        <p:nvPicPr>
          <p:cNvPr id="6" name="Picture 5">
            <a:extLst>
              <a:ext uri="{FF2B5EF4-FFF2-40B4-BE49-F238E27FC236}">
                <a16:creationId xmlns:a16="http://schemas.microsoft.com/office/drawing/2014/main" id="{F0F8922E-9C6D-F7EF-6971-067B64E284B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317457" y="813720"/>
            <a:ext cx="7557085" cy="5590823"/>
          </a:xfrm>
          <a:prstGeom prst="rect">
            <a:avLst/>
          </a:prstGeom>
        </p:spPr>
      </p:pic>
      <p:sp>
        <p:nvSpPr>
          <p:cNvPr id="4" name="TextBox 3">
            <a:extLst>
              <a:ext uri="{FF2B5EF4-FFF2-40B4-BE49-F238E27FC236}">
                <a16:creationId xmlns:a16="http://schemas.microsoft.com/office/drawing/2014/main" id="{3FCEB55F-70D5-9BAA-06DD-7309BD3AA4F8}"/>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Klempner SJ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ESMO </a:t>
            </a:r>
            <a:r>
              <a:rPr kumimoji="0" lang="en-US" sz="1500" b="0" i="1"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Gastrointest</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2025;7:100131.</a:t>
            </a:r>
          </a:p>
        </p:txBody>
      </p:sp>
    </p:spTree>
    <p:extLst>
      <p:ext uri="{BB962C8B-B14F-4D97-AF65-F5344CB8AC3E}">
        <p14:creationId xmlns:p14="http://schemas.microsoft.com/office/powerpoint/2010/main" val="32908968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EB329-F918-3034-8EC0-AE70AF151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3A1E1-B218-5235-0226-1F31B36718BB}"/>
              </a:ext>
            </a:extLst>
          </p:cNvPr>
          <p:cNvSpPr>
            <a:spLocks noGrp="1"/>
          </p:cNvSpPr>
          <p:nvPr>
            <p:ph type="title"/>
          </p:nvPr>
        </p:nvSpPr>
        <p:spPr>
          <a:xfrm>
            <a:off x="500743" y="78039"/>
            <a:ext cx="11179628" cy="1312985"/>
          </a:xfrm>
        </p:spPr>
        <p:txBody>
          <a:bodyPr>
            <a:normAutofit/>
          </a:bodyPr>
          <a:lstStyle/>
          <a:p>
            <a:pPr algn="l"/>
            <a:r>
              <a:rPr lang="en-US" sz="2800" dirty="0">
                <a:solidFill>
                  <a:srgbClr val="0432FF"/>
                </a:solidFill>
              </a:rPr>
              <a:t>Phase II ILUSTRO Study of First-Line </a:t>
            </a:r>
            <a:r>
              <a:rPr lang="en-US" sz="2800" dirty="0" err="1">
                <a:solidFill>
                  <a:srgbClr val="0432FF"/>
                </a:solidFill>
              </a:rPr>
              <a:t>Zolbetuximab</a:t>
            </a:r>
            <a:r>
              <a:rPr lang="en-US" sz="2800" dirty="0">
                <a:solidFill>
                  <a:srgbClr val="0432FF"/>
                </a:solidFill>
              </a:rPr>
              <a:t> with mFOLFOX6 and Nivolumab for CLDN18.2-Positive Locally Advanced Unresectable or Metastatic Gastric or GEJ Adenocarcinoma: Cohort 4</a:t>
            </a:r>
          </a:p>
        </p:txBody>
      </p:sp>
      <p:sp>
        <p:nvSpPr>
          <p:cNvPr id="9" name="TextBox 8">
            <a:extLst>
              <a:ext uri="{FF2B5EF4-FFF2-40B4-BE49-F238E27FC236}">
                <a16:creationId xmlns:a16="http://schemas.microsoft.com/office/drawing/2014/main" id="{669C2D5F-0100-BB1B-576E-896BD9B75581}"/>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Gastrointestinal Cancers Symposium 2026;Abstract LBA284.</a:t>
            </a:r>
          </a:p>
        </p:txBody>
      </p:sp>
      <p:pic>
        <p:nvPicPr>
          <p:cNvPr id="5" name="Picture 4" descr="A diagram of a patient's life cycle&#10;&#10;AI-generated content may be incorrect.">
            <a:extLst>
              <a:ext uri="{FF2B5EF4-FFF2-40B4-BE49-F238E27FC236}">
                <a16:creationId xmlns:a16="http://schemas.microsoft.com/office/drawing/2014/main" id="{E1BC458C-B2E4-592A-B07C-412E43D0FBB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997898" y="1391024"/>
            <a:ext cx="10185318" cy="4891873"/>
          </a:xfrm>
          <a:prstGeom prst="rect">
            <a:avLst/>
          </a:prstGeom>
        </p:spPr>
      </p:pic>
      <p:sp>
        <p:nvSpPr>
          <p:cNvPr id="3" name="TextBox 2">
            <a:extLst>
              <a:ext uri="{FF2B5EF4-FFF2-40B4-BE49-F238E27FC236}">
                <a16:creationId xmlns:a16="http://schemas.microsoft.com/office/drawing/2014/main" id="{56C552CE-7684-6CB3-94A9-99B2FD1AA6AE}"/>
              </a:ext>
            </a:extLst>
          </p:cNvPr>
          <p:cNvSpPr txBox="1"/>
          <p:nvPr/>
        </p:nvSpPr>
        <p:spPr>
          <a:xfrm>
            <a:off x="904240" y="6252554"/>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mFOLFOX6 = modified FOLFOX-6; LA = locally advanced</a:t>
            </a:r>
          </a:p>
        </p:txBody>
      </p:sp>
    </p:spTree>
    <p:custDataLst>
      <p:tags r:id="rId1"/>
    </p:custDataLst>
    <p:extLst>
      <p:ext uri="{BB962C8B-B14F-4D97-AF65-F5344CB8AC3E}">
        <p14:creationId xmlns:p14="http://schemas.microsoft.com/office/powerpoint/2010/main" val="1674017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0376F-487E-E154-4A40-5E686F795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EBD9AE-9CFA-1369-7502-0A609DA42341}"/>
              </a:ext>
            </a:extLst>
          </p:cNvPr>
          <p:cNvSpPr>
            <a:spLocks noGrp="1"/>
          </p:cNvSpPr>
          <p:nvPr>
            <p:ph type="title"/>
          </p:nvPr>
        </p:nvSpPr>
        <p:spPr>
          <a:xfrm>
            <a:off x="794657" y="-1"/>
            <a:ext cx="11179628" cy="1312985"/>
          </a:xfrm>
        </p:spPr>
        <p:txBody>
          <a:bodyPr>
            <a:normAutofit/>
          </a:bodyPr>
          <a:lstStyle/>
          <a:p>
            <a:pPr algn="l"/>
            <a:r>
              <a:rPr lang="en-US" sz="2800" dirty="0">
                <a:solidFill>
                  <a:srgbClr val="0432FF"/>
                </a:solidFill>
              </a:rPr>
              <a:t>ILUSTRO Cohort 4B: PFS with First-Line </a:t>
            </a:r>
            <a:r>
              <a:rPr lang="en-US" sz="2800" dirty="0" err="1">
                <a:solidFill>
                  <a:srgbClr val="0432FF"/>
                </a:solidFill>
              </a:rPr>
              <a:t>Zolbetuximab</a:t>
            </a:r>
            <a:r>
              <a:rPr lang="en-US" sz="2800" dirty="0">
                <a:solidFill>
                  <a:srgbClr val="0432FF"/>
                </a:solidFill>
              </a:rPr>
              <a:t>, Nivolumab </a:t>
            </a:r>
            <a:br>
              <a:rPr lang="en-US" sz="2800" dirty="0">
                <a:solidFill>
                  <a:srgbClr val="0432FF"/>
                </a:solidFill>
              </a:rPr>
            </a:br>
            <a:r>
              <a:rPr lang="en-US" sz="2800" dirty="0">
                <a:solidFill>
                  <a:srgbClr val="0432FF"/>
                </a:solidFill>
              </a:rPr>
              <a:t>and mFOLFOX6 </a:t>
            </a:r>
          </a:p>
        </p:txBody>
      </p:sp>
      <p:pic>
        <p:nvPicPr>
          <p:cNvPr id="4" name="Picture 3" descr="A graph of a patient&#10;&#10;AI-generated content may be incorrect.">
            <a:extLst>
              <a:ext uri="{FF2B5EF4-FFF2-40B4-BE49-F238E27FC236}">
                <a16:creationId xmlns:a16="http://schemas.microsoft.com/office/drawing/2014/main" id="{B3E8B27C-3211-6AC1-F608-2E22EED6B4D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794657" y="1209953"/>
            <a:ext cx="10602686" cy="4863024"/>
          </a:xfrm>
          <a:prstGeom prst="rect">
            <a:avLst/>
          </a:prstGeom>
        </p:spPr>
      </p:pic>
      <p:sp>
        <p:nvSpPr>
          <p:cNvPr id="6" name="TextBox 5">
            <a:extLst>
              <a:ext uri="{FF2B5EF4-FFF2-40B4-BE49-F238E27FC236}">
                <a16:creationId xmlns:a16="http://schemas.microsoft.com/office/drawing/2014/main" id="{472112B1-5EC0-6135-0003-87CE96B772AA}"/>
              </a:ext>
            </a:extLst>
          </p:cNvPr>
          <p:cNvSpPr txBox="1"/>
          <p:nvPr/>
        </p:nvSpPr>
        <p:spPr>
          <a:xfrm>
            <a:off x="0" y="6517022"/>
            <a:ext cx="95032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Gastrointestinal Cancers Symposium 2026;Abstract LBA284;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Nat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2026;32(6):2182-90. </a:t>
            </a:r>
          </a:p>
        </p:txBody>
      </p:sp>
    </p:spTree>
    <p:custDataLst>
      <p:tags r:id="rId1"/>
    </p:custDataLst>
    <p:extLst>
      <p:ext uri="{BB962C8B-B14F-4D97-AF65-F5344CB8AC3E}">
        <p14:creationId xmlns:p14="http://schemas.microsoft.com/office/powerpoint/2010/main" val="6201010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FF51B-D820-7340-081E-8A65DD9F9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2C67E3-2C21-09A3-EDCE-DEE570A206DF}"/>
              </a:ext>
            </a:extLst>
          </p:cNvPr>
          <p:cNvSpPr>
            <a:spLocks noGrp="1"/>
          </p:cNvSpPr>
          <p:nvPr>
            <p:ph type="title"/>
          </p:nvPr>
        </p:nvSpPr>
        <p:spPr>
          <a:xfrm>
            <a:off x="885701" y="-1"/>
            <a:ext cx="11179628" cy="1312985"/>
          </a:xfrm>
        </p:spPr>
        <p:txBody>
          <a:bodyPr>
            <a:normAutofit/>
          </a:bodyPr>
          <a:lstStyle/>
          <a:p>
            <a:pPr algn="l"/>
            <a:r>
              <a:rPr lang="en-US" sz="2800" dirty="0">
                <a:solidFill>
                  <a:srgbClr val="0432FF"/>
                </a:solidFill>
              </a:rPr>
              <a:t>ILUSTRO Cohort 4B: PFS with First-Line </a:t>
            </a:r>
            <a:r>
              <a:rPr lang="en-US" sz="2800" dirty="0" err="1">
                <a:solidFill>
                  <a:srgbClr val="0432FF"/>
                </a:solidFill>
              </a:rPr>
              <a:t>Zolbetuximab</a:t>
            </a:r>
            <a:r>
              <a:rPr lang="en-US" sz="2800" dirty="0">
                <a:solidFill>
                  <a:srgbClr val="0432FF"/>
                </a:solidFill>
              </a:rPr>
              <a:t>, Nivolumab </a:t>
            </a:r>
            <a:br>
              <a:rPr lang="en-US" sz="2800" dirty="0">
                <a:solidFill>
                  <a:srgbClr val="0432FF"/>
                </a:solidFill>
              </a:rPr>
            </a:br>
            <a:r>
              <a:rPr lang="en-US" sz="2800" dirty="0">
                <a:solidFill>
                  <a:srgbClr val="0432FF"/>
                </a:solidFill>
              </a:rPr>
              <a:t>and mFOLFOX6, Stratified by CLDN18.2 Expression</a:t>
            </a:r>
          </a:p>
        </p:txBody>
      </p:sp>
      <p:sp>
        <p:nvSpPr>
          <p:cNvPr id="9" name="TextBox 8">
            <a:extLst>
              <a:ext uri="{FF2B5EF4-FFF2-40B4-BE49-F238E27FC236}">
                <a16:creationId xmlns:a16="http://schemas.microsoft.com/office/drawing/2014/main" id="{213B65DF-1DF1-1A01-0D81-2995DD1CB380}"/>
              </a:ext>
            </a:extLst>
          </p:cNvPr>
          <p:cNvSpPr txBox="1"/>
          <p:nvPr/>
        </p:nvSpPr>
        <p:spPr>
          <a:xfrm>
            <a:off x="0" y="6517022"/>
            <a:ext cx="95032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Gastrointestinal Cancers Symposium 2026;Abstract LBA284;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Nat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2026;32(6):2182-90. </a:t>
            </a:r>
          </a:p>
        </p:txBody>
      </p:sp>
      <p:pic>
        <p:nvPicPr>
          <p:cNvPr id="5" name="Picture 4" descr="A graph of a patient's life&#10;&#10;AI-generated content may be incorrect.">
            <a:extLst>
              <a:ext uri="{FF2B5EF4-FFF2-40B4-BE49-F238E27FC236}">
                <a16:creationId xmlns:a16="http://schemas.microsoft.com/office/drawing/2014/main" id="{A29142FA-6FA1-6E46-F1AD-95153173BB6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885701" y="1312984"/>
            <a:ext cx="10420598" cy="4923916"/>
          </a:xfrm>
          <a:prstGeom prst="rect">
            <a:avLst/>
          </a:prstGeom>
        </p:spPr>
      </p:pic>
    </p:spTree>
    <p:custDataLst>
      <p:tags r:id="rId1"/>
    </p:custDataLst>
    <p:extLst>
      <p:ext uri="{BB962C8B-B14F-4D97-AF65-F5344CB8AC3E}">
        <p14:creationId xmlns:p14="http://schemas.microsoft.com/office/powerpoint/2010/main" val="1724753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4D802-16ED-B943-A900-266F910C5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48671-6368-DDD6-251A-FBD873B598B3}"/>
              </a:ext>
            </a:extLst>
          </p:cNvPr>
          <p:cNvSpPr>
            <a:spLocks noGrp="1"/>
          </p:cNvSpPr>
          <p:nvPr>
            <p:ph type="title"/>
          </p:nvPr>
        </p:nvSpPr>
        <p:spPr>
          <a:xfrm>
            <a:off x="500743" y="-1"/>
            <a:ext cx="11179628" cy="1312985"/>
          </a:xfrm>
        </p:spPr>
        <p:txBody>
          <a:bodyPr>
            <a:normAutofit/>
          </a:bodyPr>
          <a:lstStyle/>
          <a:p>
            <a:pPr algn="l"/>
            <a:r>
              <a:rPr lang="en-US" sz="2800" dirty="0">
                <a:solidFill>
                  <a:srgbClr val="0432FF"/>
                </a:solidFill>
              </a:rPr>
              <a:t>ILUSTRO: Treatment-Emergent Adverse Events with First-Line </a:t>
            </a:r>
            <a:r>
              <a:rPr lang="en-US" sz="2800" dirty="0" err="1">
                <a:solidFill>
                  <a:srgbClr val="0432FF"/>
                </a:solidFill>
              </a:rPr>
              <a:t>Zolbetuximab</a:t>
            </a:r>
            <a:r>
              <a:rPr lang="en-US" sz="2800" dirty="0">
                <a:solidFill>
                  <a:srgbClr val="0432FF"/>
                </a:solidFill>
              </a:rPr>
              <a:t> and Nivolumab — Cohorts 4A and 4B </a:t>
            </a:r>
          </a:p>
        </p:txBody>
      </p:sp>
      <p:pic>
        <p:nvPicPr>
          <p:cNvPr id="4" name="Picture 3" descr="A screenshot of a report&#10;&#10;AI-generated content may be incorrect.">
            <a:extLst>
              <a:ext uri="{FF2B5EF4-FFF2-40B4-BE49-F238E27FC236}">
                <a16:creationId xmlns:a16="http://schemas.microsoft.com/office/drawing/2014/main" id="{D00178EC-F727-30CA-61EF-92C15546490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674914" y="1171469"/>
            <a:ext cx="10842171" cy="4842232"/>
          </a:xfrm>
          <a:prstGeom prst="rect">
            <a:avLst/>
          </a:prstGeom>
        </p:spPr>
      </p:pic>
      <p:sp>
        <p:nvSpPr>
          <p:cNvPr id="6" name="TextBox 5">
            <a:extLst>
              <a:ext uri="{FF2B5EF4-FFF2-40B4-BE49-F238E27FC236}">
                <a16:creationId xmlns:a16="http://schemas.microsoft.com/office/drawing/2014/main" id="{38444F25-5A4A-34DD-F784-529F689E31AA}"/>
              </a:ext>
            </a:extLst>
          </p:cNvPr>
          <p:cNvSpPr txBox="1"/>
          <p:nvPr/>
        </p:nvSpPr>
        <p:spPr>
          <a:xfrm>
            <a:off x="0" y="6517022"/>
            <a:ext cx="95032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Gastrointestinal Cancers Symposium 2026;Abstract LBA284; Shitara 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Nat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2026;32(6):2182-90. </a:t>
            </a:r>
          </a:p>
        </p:txBody>
      </p:sp>
    </p:spTree>
    <p:custDataLst>
      <p:tags r:id="rId1"/>
    </p:custDataLst>
    <p:extLst>
      <p:ext uri="{BB962C8B-B14F-4D97-AF65-F5344CB8AC3E}">
        <p14:creationId xmlns:p14="http://schemas.microsoft.com/office/powerpoint/2010/main" val="40094125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C9A88-AB65-F00A-B6E8-7EBC9E950758}"/>
              </a:ext>
            </a:extLst>
          </p:cNvPr>
          <p:cNvSpPr>
            <a:spLocks noGrp="1"/>
          </p:cNvSpPr>
          <p:nvPr>
            <p:ph type="title"/>
          </p:nvPr>
        </p:nvSpPr>
        <p:spPr/>
        <p:txBody>
          <a:bodyPr/>
          <a:lstStyle/>
          <a:p>
            <a:r>
              <a:rPr lang="en-US" sz="3600" dirty="0"/>
              <a:t>Snapshot of AON Practice</a:t>
            </a:r>
            <a:br>
              <a:rPr lang="en-US" sz="3600" dirty="0"/>
            </a:br>
            <a:r>
              <a:rPr lang="en-US" dirty="0">
                <a:solidFill>
                  <a:schemeClr val="tx2">
                    <a:lumMod val="20000"/>
                    <a:lumOff val="80000"/>
                  </a:schemeClr>
                </a:solidFill>
              </a:rPr>
              <a:t>Patients Seen in the Last 12 Months</a:t>
            </a:r>
            <a:endParaRPr lang="en-US" dirty="0"/>
          </a:p>
        </p:txBody>
      </p:sp>
      <p:graphicFrame>
        <p:nvGraphicFramePr>
          <p:cNvPr id="4" name="Content Placeholder 3">
            <a:extLst>
              <a:ext uri="{FF2B5EF4-FFF2-40B4-BE49-F238E27FC236}">
                <a16:creationId xmlns:a16="http://schemas.microsoft.com/office/drawing/2014/main" id="{19D84B40-38E8-39E6-3050-AA13DFA29901}"/>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22207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8BB2E-6808-7923-33BF-CC75A0583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BD810-DD93-D206-05C8-BF9ED3DEECE7}"/>
              </a:ext>
            </a:extLst>
          </p:cNvPr>
          <p:cNvSpPr>
            <a:spLocks noGrp="1"/>
          </p:cNvSpPr>
          <p:nvPr>
            <p:ph type="title"/>
          </p:nvPr>
        </p:nvSpPr>
        <p:spPr>
          <a:xfrm>
            <a:off x="500743" y="-1"/>
            <a:ext cx="11179628" cy="1312985"/>
          </a:xfrm>
        </p:spPr>
        <p:txBody>
          <a:bodyPr>
            <a:normAutofit fontScale="90000"/>
          </a:bodyPr>
          <a:lstStyle/>
          <a:p>
            <a:pPr algn="l"/>
            <a:r>
              <a:rPr lang="en-US" sz="2800" dirty="0">
                <a:solidFill>
                  <a:srgbClr val="0432FF"/>
                </a:solidFill>
              </a:rPr>
              <a:t>Ongoing Phase III LUCERNA Trial of First-Line </a:t>
            </a:r>
            <a:r>
              <a:rPr lang="en-US" sz="2800" dirty="0" err="1">
                <a:solidFill>
                  <a:srgbClr val="0432FF"/>
                </a:solidFill>
              </a:rPr>
              <a:t>Zolbetuximab</a:t>
            </a:r>
            <a:r>
              <a:rPr lang="en-US" sz="2800" dirty="0">
                <a:solidFill>
                  <a:srgbClr val="0432FF"/>
                </a:solidFill>
              </a:rPr>
              <a:t> with Pembrolizumab and Chemotherapy for CLDN18.2-Positive, HER2-Negative, PD-L1-Positive Locally Advanced Unresectable or Metastatic Gastric or GEJ Adenocarcinoma </a:t>
            </a:r>
          </a:p>
        </p:txBody>
      </p:sp>
      <p:sp>
        <p:nvSpPr>
          <p:cNvPr id="9" name="TextBox 8">
            <a:extLst>
              <a:ext uri="{FF2B5EF4-FFF2-40B4-BE49-F238E27FC236}">
                <a16:creationId xmlns:a16="http://schemas.microsoft.com/office/drawing/2014/main" id="{A14C80B7-D4BE-B43B-4D0B-2E28C99543E9}"/>
              </a:ext>
            </a:extLst>
          </p:cNvPr>
          <p:cNvSpPr txBox="1"/>
          <p:nvPr/>
        </p:nvSpPr>
        <p:spPr>
          <a:xfrm>
            <a:off x="0" y="6517022"/>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Gastrointestinal Cancers Symposium 2026;Abstract TPS473.</a:t>
            </a:r>
          </a:p>
        </p:txBody>
      </p:sp>
      <p:pic>
        <p:nvPicPr>
          <p:cNvPr id="5" name="Picture 4" descr="A diagram of a patient's flow&#10;&#10;AI-generated content may be incorrect.">
            <a:extLst>
              <a:ext uri="{FF2B5EF4-FFF2-40B4-BE49-F238E27FC236}">
                <a16:creationId xmlns:a16="http://schemas.microsoft.com/office/drawing/2014/main" id="{03D280C0-66DA-8209-0509-AE984D1C8FD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240971" y="1276009"/>
            <a:ext cx="9922782" cy="4912513"/>
          </a:xfrm>
          <a:prstGeom prst="rect">
            <a:avLst/>
          </a:prstGeom>
        </p:spPr>
      </p:pic>
    </p:spTree>
    <p:custDataLst>
      <p:tags r:id="rId1"/>
    </p:custDataLst>
    <p:extLst>
      <p:ext uri="{BB962C8B-B14F-4D97-AF65-F5344CB8AC3E}">
        <p14:creationId xmlns:p14="http://schemas.microsoft.com/office/powerpoint/2010/main" val="36704577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C1E19-7BF5-ED88-D8F3-671220C50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738A2-F0F5-05AD-07DC-39B76560E971}"/>
              </a:ext>
            </a:extLst>
          </p:cNvPr>
          <p:cNvSpPr>
            <a:spLocks noGrp="1"/>
          </p:cNvSpPr>
          <p:nvPr>
            <p:ph type="title"/>
          </p:nvPr>
        </p:nvSpPr>
        <p:spPr>
          <a:xfrm>
            <a:off x="0" y="104172"/>
            <a:ext cx="12192000" cy="723262"/>
          </a:xfrm>
          <a:noFill/>
        </p:spPr>
        <p:txBody>
          <a:bodyPr>
            <a:normAutofit/>
          </a:bodyPr>
          <a:lstStyle/>
          <a:p>
            <a:r>
              <a:rPr lang="en-US" sz="2800" dirty="0">
                <a:solidFill>
                  <a:srgbClr val="0432FF"/>
                </a:solidFill>
              </a:rPr>
              <a:t>Expanding Therapy Beyond Zolbetuximab</a:t>
            </a:r>
          </a:p>
        </p:txBody>
      </p:sp>
      <p:pic>
        <p:nvPicPr>
          <p:cNvPr id="3" name="Picture 2" descr="A diagram of a cell&#10;&#10;AI-generated content may be incorrect.">
            <a:extLst>
              <a:ext uri="{FF2B5EF4-FFF2-40B4-BE49-F238E27FC236}">
                <a16:creationId xmlns:a16="http://schemas.microsoft.com/office/drawing/2014/main" id="{5496364D-1E3E-F388-3A9C-DBFA6EBDA242}"/>
              </a:ext>
            </a:extLst>
          </p:cNvPr>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6182498" y="1236163"/>
            <a:ext cx="6009503" cy="3913483"/>
          </a:xfrm>
          <a:prstGeom prst="rect">
            <a:avLst/>
          </a:prstGeom>
        </p:spPr>
      </p:pic>
      <p:pic>
        <p:nvPicPr>
          <p:cNvPr id="5" name="Picture 4" descr="A diagram of a drug cell&#10;&#10;AI-generated content may be incorrect.">
            <a:extLst>
              <a:ext uri="{FF2B5EF4-FFF2-40B4-BE49-F238E27FC236}">
                <a16:creationId xmlns:a16="http://schemas.microsoft.com/office/drawing/2014/main" id="{10E9E90D-AE20-824F-29DD-346EF0203C9A}"/>
              </a:ext>
            </a:extLst>
          </p:cNvPr>
          <p:cNvPicPr>
            <a:picLocks noChangeAspect="1"/>
          </p:cNvPicPr>
          <p:nvPr/>
        </p:nvPicPr>
        <p:blipFill>
          <a:blip r:embed="rId5" cstate="email">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a:stretch/>
        </p:blipFill>
        <p:spPr>
          <a:xfrm>
            <a:off x="0" y="1338929"/>
            <a:ext cx="6009503" cy="3707952"/>
          </a:xfrm>
          <a:prstGeom prst="rect">
            <a:avLst/>
          </a:prstGeom>
        </p:spPr>
      </p:pic>
      <p:cxnSp>
        <p:nvCxnSpPr>
          <p:cNvPr id="7" name="Straight Connector 6">
            <a:extLst>
              <a:ext uri="{FF2B5EF4-FFF2-40B4-BE49-F238E27FC236}">
                <a16:creationId xmlns:a16="http://schemas.microsoft.com/office/drawing/2014/main" id="{5AED3C8E-F0F5-58A8-742C-13748AFA5624}"/>
              </a:ext>
            </a:extLst>
          </p:cNvPr>
          <p:cNvCxnSpPr>
            <a:cxnSpLocks/>
            <a:stCxn id="2" idx="2"/>
          </p:cNvCxnSpPr>
          <p:nvPr/>
        </p:nvCxnSpPr>
        <p:spPr>
          <a:xfrm>
            <a:off x="6096000" y="827434"/>
            <a:ext cx="0" cy="5671751"/>
          </a:xfrm>
          <a:prstGeom prst="line">
            <a:avLst/>
          </a:prstGeom>
          <a:ln w="76200"/>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349ED503-0FE4-2EA4-F1A2-5FC818D5A3B2}"/>
              </a:ext>
            </a:extLst>
          </p:cNvPr>
          <p:cNvSpPr txBox="1"/>
          <p:nvPr/>
        </p:nvSpPr>
        <p:spPr>
          <a:xfrm>
            <a:off x="0" y="781178"/>
            <a:ext cx="60959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Antibody-drug conjugates (ADCs)</a:t>
            </a:r>
          </a:p>
        </p:txBody>
      </p:sp>
      <p:sp>
        <p:nvSpPr>
          <p:cNvPr id="10" name="TextBox 9">
            <a:extLst>
              <a:ext uri="{FF2B5EF4-FFF2-40B4-BE49-F238E27FC236}">
                <a16:creationId xmlns:a16="http://schemas.microsoft.com/office/drawing/2014/main" id="{B28FD7A8-A631-937C-1B08-A2CE3D123D35}"/>
              </a:ext>
            </a:extLst>
          </p:cNvPr>
          <p:cNvSpPr txBox="1"/>
          <p:nvPr/>
        </p:nvSpPr>
        <p:spPr>
          <a:xfrm>
            <a:off x="6096000" y="781178"/>
            <a:ext cx="609599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Bispecific antibodies and </a:t>
            </a:r>
            <a:r>
              <a:rPr kumimoji="0" lang="en-US" sz="1800" b="1"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BiTEs</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endParaRPr>
          </a:p>
        </p:txBody>
      </p:sp>
      <p:sp>
        <p:nvSpPr>
          <p:cNvPr id="11" name="TextBox 10">
            <a:extLst>
              <a:ext uri="{FF2B5EF4-FFF2-40B4-BE49-F238E27FC236}">
                <a16:creationId xmlns:a16="http://schemas.microsoft.com/office/drawing/2014/main" id="{74BCFF32-BC0B-ADF1-23B1-35287D67F271}"/>
              </a:ext>
            </a:extLst>
          </p:cNvPr>
          <p:cNvSpPr txBox="1"/>
          <p:nvPr/>
        </p:nvSpPr>
        <p:spPr>
          <a:xfrm>
            <a:off x="-87082" y="5312936"/>
            <a:ext cx="622662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Sonesitatug</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 vedotin (AZD0901) – CLDN18.2 ADC with </a:t>
            </a:r>
            <a:r>
              <a:rPr kumimoji="0" lang="en-US" sz="1500" b="1" i="0" u="none" strike="noStrike" kern="1200" cap="none" spc="0" normalizeH="0" baseline="0" noProof="0" dirty="0">
                <a:ln>
                  <a:noFill/>
                </a:ln>
                <a:solidFill>
                  <a:srgbClr val="0F9ED5">
                    <a:lumMod val="75000"/>
                  </a:srgbClr>
                </a:solidFill>
                <a:effectLst/>
                <a:uLnTx/>
                <a:uFillTx/>
                <a:latin typeface="Calibri" panose="020F0502020204030204" pitchFamily="34" charset="0"/>
                <a:ea typeface="MS PGothic" charset="0"/>
                <a:cs typeface="Calibri" panose="020F0502020204030204" pitchFamily="34" charset="0"/>
              </a:rPr>
              <a:t>MMAE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p</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ayload</a:t>
            </a:r>
            <a:endParaRPr kumimoji="0" lang="en-US" sz="1500" b="0" i="0" u="none" strike="noStrike" kern="1200" cap="none" spc="0" normalizeH="0" baseline="0" noProof="0" dirty="0">
              <a:ln>
                <a:noFill/>
              </a:ln>
              <a:solidFill>
                <a:srgbClr val="0F9ED5">
                  <a:lumMod val="75000"/>
                </a:srgbClr>
              </a:solidFill>
              <a:effectLst/>
              <a:uLnTx/>
              <a:uFillTx/>
              <a:latin typeface="Calibri" panose="020F0502020204030204" pitchFamily="34" charset="0"/>
              <a:ea typeface="MS PGothic"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EO-3021 – CLDN18.2 ADC with </a:t>
            </a:r>
            <a:r>
              <a:rPr kumimoji="0" lang="en-US" sz="1500" b="1" i="0" u="none" strike="noStrike" kern="1200" cap="none" spc="0" normalizeH="0" baseline="0" noProof="0" dirty="0">
                <a:ln>
                  <a:noFill/>
                </a:ln>
                <a:solidFill>
                  <a:srgbClr val="0F9ED5">
                    <a:lumMod val="75000"/>
                  </a:srgbClr>
                </a:solidFill>
                <a:effectLst/>
                <a:uLnTx/>
                <a:uFillTx/>
                <a:latin typeface="Calibri" panose="020F0502020204030204" pitchFamily="34" charset="0"/>
                <a:ea typeface="MS PGothic" charset="0"/>
                <a:cs typeface="Calibri" panose="020F0502020204030204" pitchFamily="34" charset="0"/>
              </a:rPr>
              <a:t>MMAE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payload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IBI343 -- CLDN18.2 ADC with </a:t>
            </a:r>
            <a:r>
              <a:rPr kumimoji="0" lang="en-US" sz="1500" b="1" i="0" u="none" strike="noStrike" kern="1200" cap="none" spc="0" normalizeH="0" baseline="0" noProof="0" dirty="0">
                <a:ln>
                  <a:noFill/>
                </a:ln>
                <a:solidFill>
                  <a:srgbClr val="196B24">
                    <a:lumMod val="75000"/>
                  </a:srgbClr>
                </a:solidFill>
                <a:effectLst/>
                <a:uLnTx/>
                <a:uFillTx/>
                <a:latin typeface="Calibri" panose="020F0502020204030204" pitchFamily="34" charset="0"/>
                <a:ea typeface="MS PGothic" charset="0"/>
                <a:cs typeface="Calibri" panose="020F0502020204030204" pitchFamily="34" charset="0"/>
              </a:rPr>
              <a:t>TOPO I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payload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SHR-A1904 -- CLDN18.2 ADC with </a:t>
            </a:r>
            <a:r>
              <a:rPr kumimoji="0" lang="en-US" sz="1500" b="1" i="0" u="none" strike="noStrike" kern="1200" cap="none" spc="0" normalizeH="0" baseline="0" noProof="0" dirty="0">
                <a:ln>
                  <a:noFill/>
                </a:ln>
                <a:solidFill>
                  <a:srgbClr val="196B24">
                    <a:lumMod val="75000"/>
                  </a:srgbClr>
                </a:solidFill>
                <a:effectLst/>
                <a:uLnTx/>
                <a:uFillTx/>
                <a:latin typeface="Calibri" panose="020F0502020204030204" pitchFamily="34" charset="0"/>
                <a:ea typeface="MS PGothic" charset="0"/>
                <a:cs typeface="Calibri" panose="020F0502020204030204" pitchFamily="34" charset="0"/>
              </a:rPr>
              <a:t>TOPO I</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 payload</a:t>
            </a:r>
          </a:p>
        </p:txBody>
      </p:sp>
      <p:sp>
        <p:nvSpPr>
          <p:cNvPr id="12" name="TextBox 11">
            <a:extLst>
              <a:ext uri="{FF2B5EF4-FFF2-40B4-BE49-F238E27FC236}">
                <a16:creationId xmlns:a16="http://schemas.microsoft.com/office/drawing/2014/main" id="{E85255C0-74A5-4CA9-E709-2E1A19DFFD79}"/>
              </a:ext>
            </a:extLst>
          </p:cNvPr>
          <p:cNvSpPr txBox="1"/>
          <p:nvPr/>
        </p:nvSpPr>
        <p:spPr>
          <a:xfrm>
            <a:off x="6096002" y="5302050"/>
            <a:ext cx="609599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Givastomig – CLDN18.2 x 4-1BB bispecific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PT886 – CLDN18.2 x CD47 bispecific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ASP2138 – CLDN18.2 x CD3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BiTE</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AZD5863 -- CLDN18.2 x CD3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BiTE</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endParaRPr>
          </a:p>
        </p:txBody>
      </p:sp>
      <p:sp>
        <p:nvSpPr>
          <p:cNvPr id="13" name="TextBox 12">
            <a:extLst>
              <a:ext uri="{FF2B5EF4-FFF2-40B4-BE49-F238E27FC236}">
                <a16:creationId xmlns:a16="http://schemas.microsoft.com/office/drawing/2014/main" id="{0AD8C99E-8EC2-CF6A-8BBA-A22220A38713}"/>
              </a:ext>
            </a:extLst>
          </p:cNvPr>
          <p:cNvSpPr txBox="1"/>
          <p:nvPr/>
        </p:nvSpPr>
        <p:spPr>
          <a:xfrm>
            <a:off x="-13775" y="5035937"/>
            <a:ext cx="285881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S PGothic" charset="0"/>
                <a:cs typeface="+mn-cs"/>
              </a:rPr>
              <a:t>Made on Biorender.com</a:t>
            </a:r>
          </a:p>
        </p:txBody>
      </p:sp>
      <p:sp>
        <p:nvSpPr>
          <p:cNvPr id="4" name="TextBox 3">
            <a:extLst>
              <a:ext uri="{FF2B5EF4-FFF2-40B4-BE49-F238E27FC236}">
                <a16:creationId xmlns:a16="http://schemas.microsoft.com/office/drawing/2014/main" id="{76F133D3-33F2-D6AA-E778-069C2F932896}"/>
              </a:ext>
            </a:extLst>
          </p:cNvPr>
          <p:cNvSpPr txBox="1"/>
          <p:nvPr/>
        </p:nvSpPr>
        <p:spPr>
          <a:xfrm>
            <a:off x="6095999" y="5035937"/>
            <a:ext cx="285881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S PGothic" charset="0"/>
                <a:cs typeface="+mn-cs"/>
              </a:rPr>
              <a:t>Made on Biorender.com</a:t>
            </a:r>
          </a:p>
        </p:txBody>
      </p:sp>
      <p:sp>
        <p:nvSpPr>
          <p:cNvPr id="6" name="TextBox 5">
            <a:extLst>
              <a:ext uri="{FF2B5EF4-FFF2-40B4-BE49-F238E27FC236}">
                <a16:creationId xmlns:a16="http://schemas.microsoft.com/office/drawing/2014/main" id="{88F73D63-575D-8B22-FC72-0AE22D6FF69F}"/>
              </a:ext>
            </a:extLst>
          </p:cNvPr>
          <p:cNvSpPr txBox="1"/>
          <p:nvPr/>
        </p:nvSpPr>
        <p:spPr>
          <a:xfrm>
            <a:off x="289367" y="6297512"/>
            <a:ext cx="609599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ea typeface="MS PGothic" charset="0"/>
                <a:cs typeface="Calibri" panose="020F0502020204030204" pitchFamily="34" charset="0"/>
              </a:rPr>
              <a:t>BiTE</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 = bispecific T-cell engager</a:t>
            </a:r>
          </a:p>
        </p:txBody>
      </p:sp>
    </p:spTree>
    <p:extLst>
      <p:ext uri="{BB962C8B-B14F-4D97-AF65-F5344CB8AC3E}">
        <p14:creationId xmlns:p14="http://schemas.microsoft.com/office/powerpoint/2010/main" val="39916994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6CCDF-D803-8C36-B9A7-D0C2126A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A5C217-B752-1A08-E039-6678BDAD390C}"/>
              </a:ext>
            </a:extLst>
          </p:cNvPr>
          <p:cNvSpPr>
            <a:spLocks noGrp="1"/>
          </p:cNvSpPr>
          <p:nvPr>
            <p:ph type="title"/>
          </p:nvPr>
        </p:nvSpPr>
        <p:spPr>
          <a:xfrm>
            <a:off x="500743" y="64295"/>
            <a:ext cx="11179628" cy="988893"/>
          </a:xfrm>
        </p:spPr>
        <p:txBody>
          <a:bodyPr>
            <a:normAutofit/>
          </a:bodyPr>
          <a:lstStyle/>
          <a:p>
            <a:pPr algn="l"/>
            <a:r>
              <a:rPr lang="en-US" sz="2800" dirty="0">
                <a:solidFill>
                  <a:srgbClr val="0432FF"/>
                </a:solidFill>
              </a:rPr>
              <a:t>CLARITY-PanTumor01 </a:t>
            </a:r>
            <a:r>
              <a:rPr lang="en-US" sz="2800" dirty="0" err="1">
                <a:solidFill>
                  <a:srgbClr val="0432FF"/>
                </a:solidFill>
              </a:rPr>
              <a:t>Substudy</a:t>
            </a:r>
            <a:r>
              <a:rPr lang="en-US" sz="2800" dirty="0">
                <a:solidFill>
                  <a:srgbClr val="0432FF"/>
                </a:solidFill>
              </a:rPr>
              <a:t> 1: Sonesitatug Vedotin Activity in Gastric and GEJ Cancer </a:t>
            </a:r>
          </a:p>
        </p:txBody>
      </p:sp>
      <p:sp>
        <p:nvSpPr>
          <p:cNvPr id="9" name="TextBox 8">
            <a:extLst>
              <a:ext uri="{FF2B5EF4-FFF2-40B4-BE49-F238E27FC236}">
                <a16:creationId xmlns:a16="http://schemas.microsoft.com/office/drawing/2014/main" id="{4351ACFD-8294-4283-87EA-D45ED772DD27}"/>
              </a:ext>
            </a:extLst>
          </p:cNvPr>
          <p:cNvSpPr txBox="1"/>
          <p:nvPr/>
        </p:nvSpPr>
        <p:spPr>
          <a:xfrm>
            <a:off x="0" y="6534835"/>
            <a:ext cx="894211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ASCO 2026;Abstract 4023.</a:t>
            </a:r>
          </a:p>
        </p:txBody>
      </p:sp>
      <p:pic>
        <p:nvPicPr>
          <p:cNvPr id="7" name="Picture 6" descr="A close-up of a graph&#10;&#10;AI-generated content may be incorrect.">
            <a:extLst>
              <a:ext uri="{FF2B5EF4-FFF2-40B4-BE49-F238E27FC236}">
                <a16:creationId xmlns:a16="http://schemas.microsoft.com/office/drawing/2014/main" id="{2EE89A66-2761-3648-FAA3-6B431E464BCD}"/>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507176" y="952635"/>
            <a:ext cx="9156724" cy="2122504"/>
          </a:xfrm>
          <a:prstGeom prst="rect">
            <a:avLst/>
          </a:prstGeom>
        </p:spPr>
      </p:pic>
      <p:pic>
        <p:nvPicPr>
          <p:cNvPr id="10" name="Picture 9">
            <a:extLst>
              <a:ext uri="{FF2B5EF4-FFF2-40B4-BE49-F238E27FC236}">
                <a16:creationId xmlns:a16="http://schemas.microsoft.com/office/drawing/2014/main" id="{1B7D7470-AEB1-7D82-FC14-F8FBB941C7CD}"/>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2410398" y="3479452"/>
            <a:ext cx="7772400" cy="2661457"/>
          </a:xfrm>
          <a:prstGeom prst="rect">
            <a:avLst/>
          </a:prstGeom>
        </p:spPr>
      </p:pic>
      <p:sp>
        <p:nvSpPr>
          <p:cNvPr id="11" name="TextBox 10">
            <a:extLst>
              <a:ext uri="{FF2B5EF4-FFF2-40B4-BE49-F238E27FC236}">
                <a16:creationId xmlns:a16="http://schemas.microsoft.com/office/drawing/2014/main" id="{2B5842CE-DFAB-ABE4-29EB-7D7D4A32CD88}"/>
              </a:ext>
            </a:extLst>
          </p:cNvPr>
          <p:cNvSpPr txBox="1"/>
          <p:nvPr/>
        </p:nvSpPr>
        <p:spPr>
          <a:xfrm>
            <a:off x="349738" y="3105266"/>
            <a:ext cx="418685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TEAs occurring in ≥10% of patients overall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12" name="TextBox 11">
            <a:extLst>
              <a:ext uri="{FF2B5EF4-FFF2-40B4-BE49-F238E27FC236}">
                <a16:creationId xmlns:a16="http://schemas.microsoft.com/office/drawing/2014/main" id="{FE995A68-0057-5BCF-C8F8-BEDD9BEB0730}"/>
              </a:ext>
            </a:extLst>
          </p:cNvPr>
          <p:cNvSpPr txBox="1"/>
          <p:nvPr/>
        </p:nvSpPr>
        <p:spPr>
          <a:xfrm>
            <a:off x="2209800" y="2364175"/>
            <a:ext cx="12137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ORR 28.4%</a:t>
            </a:r>
          </a:p>
        </p:txBody>
      </p:sp>
      <p:sp>
        <p:nvSpPr>
          <p:cNvPr id="3" name="TextBox 2">
            <a:extLst>
              <a:ext uri="{FF2B5EF4-FFF2-40B4-BE49-F238E27FC236}">
                <a16:creationId xmlns:a16="http://schemas.microsoft.com/office/drawing/2014/main" id="{B27D731D-5E01-55EC-9790-89BC96E45BBA}"/>
              </a:ext>
            </a:extLst>
          </p:cNvPr>
          <p:cNvSpPr txBox="1"/>
          <p:nvPr/>
        </p:nvSpPr>
        <p:spPr>
          <a:xfrm>
            <a:off x="0" y="6222057"/>
            <a:ext cx="1157468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CR = complete response; PR = partial response; SD = stable disease; PD = progressive disease; NE = not evaluable; ORR = objective response rate</a:t>
            </a:r>
          </a:p>
        </p:txBody>
      </p:sp>
    </p:spTree>
    <p:custDataLst>
      <p:tags r:id="rId1"/>
    </p:custDataLst>
    <p:extLst>
      <p:ext uri="{BB962C8B-B14F-4D97-AF65-F5344CB8AC3E}">
        <p14:creationId xmlns:p14="http://schemas.microsoft.com/office/powerpoint/2010/main" val="7722611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93C8C-B207-B529-89AE-2E39C8737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447935-3A9F-FB84-0124-748426E44BD4}"/>
              </a:ext>
            </a:extLst>
          </p:cNvPr>
          <p:cNvSpPr>
            <a:spLocks noGrp="1"/>
          </p:cNvSpPr>
          <p:nvPr>
            <p:ph type="title"/>
          </p:nvPr>
        </p:nvSpPr>
        <p:spPr>
          <a:xfrm>
            <a:off x="832755" y="-1"/>
            <a:ext cx="10847615" cy="1312985"/>
          </a:xfrm>
        </p:spPr>
        <p:txBody>
          <a:bodyPr>
            <a:normAutofit/>
          </a:bodyPr>
          <a:lstStyle/>
          <a:p>
            <a:pPr algn="l"/>
            <a:r>
              <a:rPr lang="en-US" sz="2800" dirty="0">
                <a:solidFill>
                  <a:srgbClr val="0432FF"/>
                </a:solidFill>
              </a:rPr>
              <a:t>Phase III CLARITY-Gastric 01 Study: Second-or Later-Line </a:t>
            </a:r>
            <a:r>
              <a:rPr lang="en-US" sz="2800" dirty="0" err="1">
                <a:solidFill>
                  <a:srgbClr val="0432FF"/>
                </a:solidFill>
              </a:rPr>
              <a:t>Sonesitatug</a:t>
            </a:r>
            <a:r>
              <a:rPr lang="en-US" sz="2800" dirty="0">
                <a:solidFill>
                  <a:srgbClr val="0432FF"/>
                </a:solidFill>
              </a:rPr>
              <a:t> Vedotin for Advanced Gastric/GEJ Cancer</a:t>
            </a:r>
          </a:p>
        </p:txBody>
      </p:sp>
      <p:pic>
        <p:nvPicPr>
          <p:cNvPr id="8" name="Picture 7">
            <a:extLst>
              <a:ext uri="{FF2B5EF4-FFF2-40B4-BE49-F238E27FC236}">
                <a16:creationId xmlns:a16="http://schemas.microsoft.com/office/drawing/2014/main" id="{A4BA297F-6005-E2B2-8C89-8E1C8655154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832756" y="1176866"/>
            <a:ext cx="10515601" cy="4504267"/>
          </a:xfrm>
          <a:prstGeom prst="rect">
            <a:avLst/>
          </a:prstGeom>
        </p:spPr>
      </p:pic>
      <p:sp>
        <p:nvSpPr>
          <p:cNvPr id="6" name="TextBox 5">
            <a:extLst>
              <a:ext uri="{FF2B5EF4-FFF2-40B4-BE49-F238E27FC236}">
                <a16:creationId xmlns:a16="http://schemas.microsoft.com/office/drawing/2014/main" id="{DFC691E7-EFE3-5704-00FF-72F17E441398}"/>
              </a:ext>
            </a:extLst>
          </p:cNvPr>
          <p:cNvSpPr txBox="1"/>
          <p:nvPr/>
        </p:nvSpPr>
        <p:spPr>
          <a:xfrm>
            <a:off x="832756" y="5681133"/>
            <a:ext cx="1000203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Primary endpoints: PFS </a:t>
            </a: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for all patients, </a:t>
            </a: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OS</a:t>
            </a: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 for patients receiving third-line or later treatment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cs typeface="+mn-cs"/>
              </a:rPr>
              <a:t>Estimated completion: October 2026</a:t>
            </a:r>
          </a:p>
        </p:txBody>
      </p:sp>
      <p:sp>
        <p:nvSpPr>
          <p:cNvPr id="12" name="TextBox 11">
            <a:extLst>
              <a:ext uri="{FF2B5EF4-FFF2-40B4-BE49-F238E27FC236}">
                <a16:creationId xmlns:a16="http://schemas.microsoft.com/office/drawing/2014/main" id="{7B69F503-C317-DFFE-E2F0-24B1FC4A537C}"/>
              </a:ext>
            </a:extLst>
          </p:cNvPr>
          <p:cNvSpPr txBox="1"/>
          <p:nvPr/>
        </p:nvSpPr>
        <p:spPr>
          <a:xfrm>
            <a:off x="0" y="6517022"/>
            <a:ext cx="101890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Shitara K et al. Gastrointestinal Cancers Symposium 2026;Abstract TPS462.</a:t>
            </a:r>
          </a:p>
        </p:txBody>
      </p:sp>
    </p:spTree>
    <p:custDataLst>
      <p:tags r:id="rId1"/>
    </p:custDataLst>
    <p:extLst>
      <p:ext uri="{BB962C8B-B14F-4D97-AF65-F5344CB8AC3E}">
        <p14:creationId xmlns:p14="http://schemas.microsoft.com/office/powerpoint/2010/main" val="30686184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30C19-0769-DFCB-C141-663523DE32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A5F774-8DC1-222E-A052-E38CBAD08893}"/>
              </a:ext>
            </a:extLst>
          </p:cNvPr>
          <p:cNvSpPr>
            <a:spLocks noGrp="1"/>
          </p:cNvSpPr>
          <p:nvPr>
            <p:ph type="title"/>
          </p:nvPr>
        </p:nvSpPr>
        <p:spPr>
          <a:xfrm>
            <a:off x="413658" y="376168"/>
            <a:ext cx="11007039" cy="1196752"/>
          </a:xfrm>
        </p:spPr>
        <p:txBody>
          <a:bodyPr/>
          <a:lstStyle/>
          <a:p>
            <a:pPr algn="l"/>
            <a:r>
              <a:rPr lang="en-US" dirty="0"/>
              <a:t>Sonesitatug Vedotin Demonstrated a Statistically Significant Improvement in Overall Survival in Second- and Later-Line Therapy for CLDN18.2-Positive Advanced Gastric/GEJ Cancers </a:t>
            </a:r>
            <a:br>
              <a:rPr lang="en-US" dirty="0"/>
            </a:br>
            <a:r>
              <a:rPr lang="en-US" sz="2400" dirty="0"/>
              <a:t>Press Release: July 27, 2026</a:t>
            </a:r>
          </a:p>
        </p:txBody>
      </p:sp>
      <p:sp>
        <p:nvSpPr>
          <p:cNvPr id="4" name="Content Placeholder 3">
            <a:extLst>
              <a:ext uri="{FF2B5EF4-FFF2-40B4-BE49-F238E27FC236}">
                <a16:creationId xmlns:a16="http://schemas.microsoft.com/office/drawing/2014/main" id="{FCE670DD-C241-AEA5-9ED2-810868F7ECD7}"/>
              </a:ext>
            </a:extLst>
          </p:cNvPr>
          <p:cNvSpPr>
            <a:spLocks noGrp="1"/>
          </p:cNvSpPr>
          <p:nvPr>
            <p:ph idx="1"/>
          </p:nvPr>
        </p:nvSpPr>
        <p:spPr>
          <a:xfrm>
            <a:off x="413658" y="1919953"/>
            <a:ext cx="11007039" cy="4214845"/>
          </a:xfrm>
        </p:spPr>
        <p:txBody>
          <a:bodyPr wrap="square"/>
          <a:lstStyle/>
          <a:p>
            <a:pPr marL="9525" indent="0">
              <a:buNone/>
            </a:pPr>
            <a:r>
              <a:rPr lang="en-US" sz="1800" b="0" dirty="0"/>
              <a:t>“Positive high-level results from the CLARITY-Gastric01 global Phase III trial showed that sonesitatug vedotin (Sone-Ve) demonstrated a statistically significant and highly clinically meaningful improvement in overall survival (OS) in 2nd and later-line Claudin 18.2-positive advanced gastric cancers versus investigator’s choice of therapy. The trial included patients with locally advanced or metastatic gastric cancer, gastroesophageal junction (GEJ) cancer, or esophageal adenocarcinoma (EAC) with Claudin 18.2 (CLDN18.2) expression on at least 25% of tumor cells at any staining intensity.</a:t>
            </a:r>
          </a:p>
          <a:p>
            <a:pPr marL="9525" indent="0">
              <a:buNone/>
            </a:pPr>
            <a:r>
              <a:rPr lang="en-US" sz="1800" b="0" dirty="0"/>
              <a:t>The trial had dual primary endpoints of OS in 3rd and later-line treatment and progression-free survival (PFS) in the overall trial population. The trial met the dual primary endpoint of OS in 3rd and later-line treatment, and a key secondary endpoint of OS in the overall trial population of patients treated in the 2nd and later-line setting, demonstrating a statistically significant and highly clinically meaningful improvement.</a:t>
            </a:r>
          </a:p>
          <a:p>
            <a:pPr marL="9525" indent="0">
              <a:buNone/>
            </a:pPr>
            <a:r>
              <a:rPr lang="en-US" sz="1800" b="0" dirty="0"/>
              <a:t>For the other dual primary endpoint of PFS as assessed by blinded independent central review (BICR), results showed a trend toward improved PFS in patients treated in the 2nd and later-line setting but did not reach statistical significance.”</a:t>
            </a:r>
          </a:p>
        </p:txBody>
      </p:sp>
      <p:sp>
        <p:nvSpPr>
          <p:cNvPr id="5" name="TextBox 4">
            <a:extLst>
              <a:ext uri="{FF2B5EF4-FFF2-40B4-BE49-F238E27FC236}">
                <a16:creationId xmlns:a16="http://schemas.microsoft.com/office/drawing/2014/main" id="{2E9269DD-5519-CDC3-D746-AF1558B127D7}"/>
              </a:ext>
            </a:extLst>
          </p:cNvPr>
          <p:cNvSpPr txBox="1"/>
          <p:nvPr/>
        </p:nvSpPr>
        <p:spPr>
          <a:xfrm>
            <a:off x="274237" y="6481832"/>
            <a:ext cx="1072919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www.astrazeneca.com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/media-</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centre</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/press-releases/2026/sone-</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ve</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-improved-survival-in-gastric-</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cancers.html</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27292686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09926-25E1-7605-D0FE-2DAAA16CEB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2CD18A-D65E-06EC-D60C-9B2ABAF9162B}"/>
              </a:ext>
            </a:extLst>
          </p:cNvPr>
          <p:cNvSpPr>
            <a:spLocks noGrp="1"/>
          </p:cNvSpPr>
          <p:nvPr>
            <p:ph type="title"/>
          </p:nvPr>
        </p:nvSpPr>
        <p:spPr>
          <a:xfrm>
            <a:off x="751113" y="-1"/>
            <a:ext cx="10929257" cy="1312985"/>
          </a:xfrm>
        </p:spPr>
        <p:txBody>
          <a:bodyPr>
            <a:normAutofit/>
          </a:bodyPr>
          <a:lstStyle/>
          <a:p>
            <a:pPr algn="l"/>
            <a:r>
              <a:rPr lang="en-US" sz="2800" dirty="0">
                <a:solidFill>
                  <a:srgbClr val="0432FF"/>
                </a:solidFill>
              </a:rPr>
              <a:t>Ongoing Phase III CLARITY-Gastric 02 Study: First-Line Sonesitatug Vedotin in Combination with Capecitabine with or without Rilvegostomig</a:t>
            </a:r>
          </a:p>
        </p:txBody>
      </p:sp>
      <p:sp>
        <p:nvSpPr>
          <p:cNvPr id="9" name="TextBox 8">
            <a:extLst>
              <a:ext uri="{FF2B5EF4-FFF2-40B4-BE49-F238E27FC236}">
                <a16:creationId xmlns:a16="http://schemas.microsoft.com/office/drawing/2014/main" id="{9CE98E7A-0846-9D1E-08A1-8F702A448900}"/>
              </a:ext>
            </a:extLst>
          </p:cNvPr>
          <p:cNvSpPr txBox="1"/>
          <p:nvPr/>
        </p:nvSpPr>
        <p:spPr>
          <a:xfrm>
            <a:off x="0" y="6517022"/>
            <a:ext cx="1018902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www.clinicaltrials.gov</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NCT07431281. Accessed August 2026.</a:t>
            </a:r>
          </a:p>
        </p:txBody>
      </p:sp>
      <p:sp>
        <p:nvSpPr>
          <p:cNvPr id="10" name="Rectangle 9">
            <a:extLst>
              <a:ext uri="{FF2B5EF4-FFF2-40B4-BE49-F238E27FC236}">
                <a16:creationId xmlns:a16="http://schemas.microsoft.com/office/drawing/2014/main" id="{F208CBF1-D65D-097E-6496-984CF9783BAC}"/>
              </a:ext>
            </a:extLst>
          </p:cNvPr>
          <p:cNvSpPr/>
          <p:nvPr/>
        </p:nvSpPr>
        <p:spPr bwMode="auto">
          <a:xfrm>
            <a:off x="500743" y="4710945"/>
            <a:ext cx="5864773" cy="834069"/>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Primary endpoints: PFS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for cohorts 1 and 2, </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OS</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for cohort 1</a:t>
            </a:r>
          </a:p>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Secondary endpoints: OS (cohort 2), objective response rate, duration of response, safety</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
        <p:nvSpPr>
          <p:cNvPr id="11" name="TextBox 10">
            <a:extLst>
              <a:ext uri="{FF2B5EF4-FFF2-40B4-BE49-F238E27FC236}">
                <a16:creationId xmlns:a16="http://schemas.microsoft.com/office/drawing/2014/main" id="{AD1472D9-81C5-69EF-3985-779B8FE182C0}"/>
              </a:ext>
            </a:extLst>
          </p:cNvPr>
          <p:cNvSpPr txBox="1"/>
          <p:nvPr/>
        </p:nvSpPr>
        <p:spPr>
          <a:xfrm>
            <a:off x="500743" y="5648300"/>
            <a:ext cx="371114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Data anticipated: After 2027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Estimated completion: October 2031</a:t>
            </a:r>
          </a:p>
        </p:txBody>
      </p:sp>
      <p:grpSp>
        <p:nvGrpSpPr>
          <p:cNvPr id="19" name="Group 18">
            <a:extLst>
              <a:ext uri="{FF2B5EF4-FFF2-40B4-BE49-F238E27FC236}">
                <a16:creationId xmlns:a16="http://schemas.microsoft.com/office/drawing/2014/main" id="{CC97CFE5-7AD9-C5BD-9AF2-3258D0BF7A72}"/>
              </a:ext>
            </a:extLst>
          </p:cNvPr>
          <p:cNvGrpSpPr/>
          <p:nvPr/>
        </p:nvGrpSpPr>
        <p:grpSpPr>
          <a:xfrm>
            <a:off x="1149287" y="1670507"/>
            <a:ext cx="10205477" cy="3516985"/>
            <a:chOff x="354537" y="1670508"/>
            <a:chExt cx="10205477" cy="3516985"/>
          </a:xfrm>
        </p:grpSpPr>
        <p:sp>
          <p:nvSpPr>
            <p:cNvPr id="6" name="Rounded Rectangle 5">
              <a:extLst>
                <a:ext uri="{FF2B5EF4-FFF2-40B4-BE49-F238E27FC236}">
                  <a16:creationId xmlns:a16="http://schemas.microsoft.com/office/drawing/2014/main" id="{1C322B46-3480-FD42-0E96-BCFB02F360A0}"/>
                </a:ext>
              </a:extLst>
            </p:cNvPr>
            <p:cNvSpPr/>
            <p:nvPr/>
          </p:nvSpPr>
          <p:spPr bwMode="auto">
            <a:xfrm>
              <a:off x="354537" y="2730062"/>
              <a:ext cx="4035973" cy="1397876"/>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1L GC/GEJC expressing CLDN18.2 (≥25% tumor cells with membranous staining at any intensity for CLDN18.2)</a:t>
              </a:r>
            </a:p>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 2,130</a:t>
              </a:r>
            </a:p>
          </p:txBody>
        </p:sp>
        <p:sp>
          <p:nvSpPr>
            <p:cNvPr id="7" name="Rounded Rectangle 6">
              <a:extLst>
                <a:ext uri="{FF2B5EF4-FFF2-40B4-BE49-F238E27FC236}">
                  <a16:creationId xmlns:a16="http://schemas.microsoft.com/office/drawing/2014/main" id="{0F942D6E-61E7-FB66-F5EE-BB49C24A61C8}"/>
                </a:ext>
              </a:extLst>
            </p:cNvPr>
            <p:cNvSpPr/>
            <p:nvPr/>
          </p:nvSpPr>
          <p:spPr bwMode="auto">
            <a:xfrm>
              <a:off x="6066907" y="1670508"/>
              <a:ext cx="4493107" cy="1397876"/>
            </a:xfrm>
            <a:prstGeom prst="round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Cohort 1: CLDN18.2-positive, </a:t>
              </a: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PD-L1-positive</a:t>
              </a:r>
            </a:p>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Sone-Ve + </a:t>
              </a:r>
              <a:r>
                <a:rPr kumimoji="0" lang="en-US" sz="1800" b="1"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rilvegostomig</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 capecitabine</a:t>
              </a:r>
            </a:p>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Sone-Ve + nivolumab + capecitabine</a:t>
              </a:r>
            </a:p>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Standard nivolumab + CAPOX or FOLFOX</a:t>
              </a:r>
            </a:p>
          </p:txBody>
        </p:sp>
        <p:sp>
          <p:nvSpPr>
            <p:cNvPr id="8" name="Rounded Rectangle 7">
              <a:extLst>
                <a:ext uri="{FF2B5EF4-FFF2-40B4-BE49-F238E27FC236}">
                  <a16:creationId xmlns:a16="http://schemas.microsoft.com/office/drawing/2014/main" id="{14F1EAFC-80F1-4DF5-AE18-E4E7F22DA139}"/>
                </a:ext>
              </a:extLst>
            </p:cNvPr>
            <p:cNvSpPr/>
            <p:nvPr/>
          </p:nvSpPr>
          <p:spPr bwMode="auto">
            <a:xfrm>
              <a:off x="6066908" y="3789617"/>
              <a:ext cx="4493106" cy="1397876"/>
            </a:xfrm>
            <a:prstGeom prst="round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Cohort 2: CLDN18.2-positive, </a:t>
              </a: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PD-L1-negative</a:t>
              </a:r>
            </a:p>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Sone-Ve + capecitabine</a:t>
              </a:r>
            </a:p>
            <a:p>
              <a:pPr marL="0" marR="0" lvl="0" indent="0" algn="ctr" defTabSz="457200" rtl="0" eaLnBrk="1" fontAlgn="base" latinLnBrk="0" hangingPunct="0">
                <a:lnSpc>
                  <a:spcPct val="93000"/>
                </a:lnSpc>
                <a:spcBef>
                  <a:spcPct val="0"/>
                </a:spcBef>
                <a:spcAft>
                  <a:spcPct val="0"/>
                </a:spcAft>
                <a:buClr>
                  <a:srgbClr val="000000"/>
                </a:buClr>
                <a:buSzPct val="45000"/>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CAPOX or FOLFOX with or without </a:t>
              </a:r>
              <a:r>
                <a:rPr kumimoji="0" lang="en-US" sz="18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zolbetuximab</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cxnSp>
          <p:nvCxnSpPr>
            <p:cNvPr id="13" name="Elbow Connector 12">
              <a:extLst>
                <a:ext uri="{FF2B5EF4-FFF2-40B4-BE49-F238E27FC236}">
                  <a16:creationId xmlns:a16="http://schemas.microsoft.com/office/drawing/2014/main" id="{5A55EF7B-5F18-0AE2-2A0D-2134D9536BDA}"/>
                </a:ext>
              </a:extLst>
            </p:cNvPr>
            <p:cNvCxnSpPr>
              <a:cxnSpLocks/>
              <a:stCxn id="6" idx="3"/>
              <a:endCxn id="7" idx="1"/>
            </p:cNvCxnSpPr>
            <p:nvPr/>
          </p:nvCxnSpPr>
          <p:spPr bwMode="auto">
            <a:xfrm flipV="1">
              <a:off x="4390510" y="2369446"/>
              <a:ext cx="1676397" cy="1059554"/>
            </a:xfrm>
            <a:prstGeom prst="bentConnector3">
              <a:avLst/>
            </a:prstGeom>
            <a:solidFill>
              <a:srgbClr val="FFFF00"/>
            </a:solidFill>
            <a:ln w="38100" cap="flat" cmpd="sng" algn="ctr">
              <a:solidFill>
                <a:schemeClr val="tx1"/>
              </a:solidFill>
              <a:prstDash val="solid"/>
              <a:round/>
              <a:headEnd type="none" w="med" len="med"/>
              <a:tailEnd type="triangle"/>
            </a:ln>
            <a:effectLst/>
          </p:spPr>
        </p:cxnSp>
        <p:cxnSp>
          <p:nvCxnSpPr>
            <p:cNvPr id="14" name="Elbow Connector 13">
              <a:extLst>
                <a:ext uri="{FF2B5EF4-FFF2-40B4-BE49-F238E27FC236}">
                  <a16:creationId xmlns:a16="http://schemas.microsoft.com/office/drawing/2014/main" id="{4E815140-5A90-D9B3-67F8-8361C4D0528C}"/>
                </a:ext>
              </a:extLst>
            </p:cNvPr>
            <p:cNvCxnSpPr>
              <a:cxnSpLocks/>
              <a:stCxn id="6" idx="3"/>
              <a:endCxn id="8" idx="1"/>
            </p:cNvCxnSpPr>
            <p:nvPr/>
          </p:nvCxnSpPr>
          <p:spPr bwMode="auto">
            <a:xfrm>
              <a:off x="4390510" y="3429000"/>
              <a:ext cx="1676398" cy="1059555"/>
            </a:xfrm>
            <a:prstGeom prst="bentConnector3">
              <a:avLst>
                <a:gd name="adj1" fmla="val 50000"/>
              </a:avLst>
            </a:prstGeom>
            <a:solidFill>
              <a:srgbClr val="FFFF00"/>
            </a:solidFill>
            <a:ln w="38100" cap="flat" cmpd="sng" algn="ctr">
              <a:solidFill>
                <a:schemeClr val="tx1"/>
              </a:solidFill>
              <a:prstDash val="solid"/>
              <a:round/>
              <a:headEnd type="none" w="med" len="med"/>
              <a:tailEnd type="triangle"/>
            </a:ln>
            <a:effectLst/>
          </p:spPr>
        </p:cxnSp>
      </p:grpSp>
    </p:spTree>
    <p:custDataLst>
      <p:tags r:id="rId1"/>
    </p:custDataLst>
    <p:extLst>
      <p:ext uri="{BB962C8B-B14F-4D97-AF65-F5344CB8AC3E}">
        <p14:creationId xmlns:p14="http://schemas.microsoft.com/office/powerpoint/2010/main" val="18250649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F5111-5F6E-EEB9-DA9C-87D29CFB3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09D3B-C647-0A1B-E353-17F451CC3C50}"/>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BB5C5B22-3218-E161-4A35-6EED3CBAC2CD}"/>
              </a:ext>
            </a:extLst>
          </p:cNvPr>
          <p:cNvSpPr>
            <a:spLocks noGrp="1"/>
          </p:cNvSpPr>
          <p:nvPr>
            <p:ph idx="1"/>
          </p:nvPr>
        </p:nvSpPr>
        <p:spPr>
          <a:xfrm>
            <a:off x="912288" y="1628800"/>
            <a:ext cx="10440296" cy="4799013"/>
          </a:xfrm>
        </p:spPr>
        <p:txBody>
          <a:bodyPr/>
          <a:lstStyle/>
          <a:p>
            <a:pPr marL="98425" indent="0">
              <a:lnSpc>
                <a:spcPct val="100000"/>
              </a:lnSpc>
              <a:spcBef>
                <a:spcPts val="264"/>
              </a:spcBef>
              <a:buNone/>
            </a:pPr>
            <a:r>
              <a:rPr lang="en-US" sz="2400" dirty="0">
                <a:solidFill>
                  <a:srgbClr val="171AA2"/>
                </a:solidFill>
              </a:rPr>
              <a:t>68-year-old male who presented with fatigue, anorexia, 20-lb weight loss, dyspepsia and LUQ pain. EGD showed a 6-cm gastric mass, poorly differentiated adenocarcinoma, HER2 IHC 1+, PD-L1 15%, claudin 18.2-positive. PET/CT showed multiple liver metastases and several peritoneal implants. 	</a:t>
            </a:r>
          </a:p>
          <a:p>
            <a:pPr marL="98425" indent="0">
              <a:lnSpc>
                <a:spcPct val="100000"/>
              </a:lnSpc>
              <a:spcBef>
                <a:spcPts val="264"/>
              </a:spcBef>
              <a:buNone/>
            </a:pPr>
            <a:r>
              <a:rPr lang="en-US" sz="2400" dirty="0">
                <a:solidFill>
                  <a:srgbClr val="171AA2"/>
                </a:solidFill>
              </a:rPr>
              <a:t>																		Brian P Mulherin, MD  </a:t>
            </a:r>
            <a:endParaRPr lang="en-US" sz="2400" dirty="0">
              <a:solidFill>
                <a:schemeClr val="tx1"/>
              </a:solidFill>
            </a:endParaRPr>
          </a:p>
          <a:p>
            <a:pPr marL="98425" indent="0">
              <a:lnSpc>
                <a:spcPct val="100000"/>
              </a:lnSpc>
              <a:spcBef>
                <a:spcPts val="264"/>
              </a:spcBef>
              <a:buNone/>
            </a:pPr>
            <a:r>
              <a:rPr lang="en-US" sz="2400" dirty="0">
                <a:solidFill>
                  <a:schemeClr val="tx1"/>
                </a:solidFill>
              </a:rPr>
              <a:t>When do you typically conduct CLDN18.2 testing for your patients with advanced gastroesophageal cancers, and what assay do you use? </a:t>
            </a:r>
            <a:r>
              <a:rPr lang="en-US" sz="2400" dirty="0">
                <a:solidFill>
                  <a:srgbClr val="171AA2"/>
                </a:solidFill>
              </a:rPr>
              <a:t>		</a:t>
            </a:r>
          </a:p>
          <a:p>
            <a:pPr marL="98425" indent="0">
              <a:lnSpc>
                <a:spcPct val="100000"/>
              </a:lnSpc>
              <a:buNone/>
            </a:pPr>
            <a:r>
              <a:rPr lang="en-US" sz="2400" dirty="0">
                <a:solidFill>
                  <a:schemeClr val="tx1"/>
                </a:solidFill>
              </a:rPr>
              <a:t>Assuming no contraindications, how do you choose between zolbetuximab/chemotherapy and IO/chemotherapy for patients who are eligible for both? Does the magnitude of PD-L1 positivity impact your decision?</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2249339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CDE85-FB2A-6411-AA31-09C7E4450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7D9EC-5820-20AF-4513-9FA83873659F}"/>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4EDF0DA8-A8B0-B428-41C4-FA4E31DD6F35}"/>
              </a:ext>
            </a:extLst>
          </p:cNvPr>
          <p:cNvSpPr>
            <a:spLocks noGrp="1"/>
          </p:cNvSpPr>
          <p:nvPr>
            <p:ph idx="1"/>
          </p:nvPr>
        </p:nvSpPr>
        <p:spPr>
          <a:xfrm>
            <a:off x="912288" y="1416053"/>
            <a:ext cx="10584312" cy="4799013"/>
          </a:xfrm>
        </p:spPr>
        <p:txBody>
          <a:bodyPr/>
          <a:lstStyle/>
          <a:p>
            <a:pPr marL="98425" indent="0">
              <a:lnSpc>
                <a:spcPct val="100000"/>
              </a:lnSpc>
              <a:buNone/>
            </a:pPr>
            <a:endParaRPr lang="en-US" sz="2400" dirty="0">
              <a:solidFill>
                <a:schemeClr val="tx1"/>
              </a:solidFill>
            </a:endParaRPr>
          </a:p>
          <a:p>
            <a:pPr marL="98425" indent="0">
              <a:lnSpc>
                <a:spcPct val="100000"/>
              </a:lnSpc>
              <a:buNone/>
            </a:pPr>
            <a:r>
              <a:rPr lang="en-US" sz="2400" dirty="0">
                <a:solidFill>
                  <a:schemeClr val="tx1"/>
                </a:solidFill>
              </a:rPr>
              <a:t>Would you administer both zolbetuximab and an anti-PD-1/PD-L1 antibody in combination with first-line chemotherapy to a patient with newly diagnosed gastric/GEJ adenocarcinoma that expresses both CLDN18.2 and PD-L1? </a:t>
            </a:r>
          </a:p>
          <a:p>
            <a:pPr marL="98425" indent="0">
              <a:lnSpc>
                <a:spcPct val="100000"/>
              </a:lnSpc>
              <a:buNone/>
            </a:pPr>
            <a:r>
              <a:rPr lang="en-US" sz="2400" dirty="0">
                <a:solidFill>
                  <a:schemeClr val="tx1"/>
                </a:solidFill>
              </a:rPr>
              <a:t>For a patient with CLDN18.2-positive disease who had already received first-line therapy, would you attempt to employ zolbetuximab in a later line?</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5860192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CDC56-57A1-238A-908D-E9A8D0A37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A65C0D-C6FB-4CAD-AA68-A4C251816938}"/>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952E3B59-AD29-67D0-48B6-4C8BA5933054}"/>
              </a:ext>
            </a:extLst>
          </p:cNvPr>
          <p:cNvSpPr>
            <a:spLocks noGrp="1"/>
          </p:cNvSpPr>
          <p:nvPr>
            <p:ph idx="1"/>
          </p:nvPr>
        </p:nvSpPr>
        <p:spPr>
          <a:xfrm>
            <a:off x="912288" y="1628800"/>
            <a:ext cx="10584312" cy="4799013"/>
          </a:xfrm>
        </p:spPr>
        <p:txBody>
          <a:bodyPr/>
          <a:lstStyle/>
          <a:p>
            <a:pPr marL="98425" indent="0">
              <a:lnSpc>
                <a:spcPct val="100000"/>
              </a:lnSpc>
              <a:spcBef>
                <a:spcPts val="264"/>
              </a:spcBef>
              <a:buNone/>
            </a:pPr>
            <a:r>
              <a:rPr lang="en-US" sz="2400" dirty="0">
                <a:solidFill>
                  <a:srgbClr val="171AA2"/>
                </a:solidFill>
              </a:rPr>
              <a:t>45-year-old male with newly diagnosed Stage IV distal esophageal adenocarcinoma, CLDN18.2-positive, PD-L1 10%, HER2-negative and receiving first-line systemic therapy with FOLFOX plus zolbetuximab. He experienced significant nausea/vomiting despite antiemetics, hydration and preemptive therapy. </a:t>
            </a:r>
          </a:p>
          <a:p>
            <a:pPr marL="98425" indent="0">
              <a:lnSpc>
                <a:spcPct val="100000"/>
              </a:lnSpc>
              <a:spcBef>
                <a:spcPts val="264"/>
              </a:spcBef>
              <a:buNone/>
            </a:pPr>
            <a:r>
              <a:rPr lang="en-US" sz="2400" dirty="0">
                <a:solidFill>
                  <a:srgbClr val="171AA2"/>
                </a:solidFill>
              </a:rPr>
              <a:t>																		Jennifer Yannucci, MD </a:t>
            </a:r>
          </a:p>
          <a:p>
            <a:pPr marL="98425" indent="0">
              <a:lnSpc>
                <a:spcPct val="100000"/>
              </a:lnSpc>
              <a:spcBef>
                <a:spcPts val="264"/>
              </a:spcBef>
              <a:buNone/>
            </a:pPr>
            <a:r>
              <a:rPr lang="en-US" sz="2400" dirty="0">
                <a:solidFill>
                  <a:schemeClr val="tx1"/>
                </a:solidFill>
              </a:rPr>
              <a:t>Have you found any helpful strategies for mitigating and managing zolbetuximab-associated nausea and vomiting? Do you find that these side effects generally improve over time? </a:t>
            </a:r>
          </a:p>
          <a:p>
            <a:pPr marL="98425" indent="0">
              <a:spcBef>
                <a:spcPts val="264"/>
              </a:spcBef>
              <a:buNone/>
            </a:pPr>
            <a:r>
              <a:rPr lang="en-US" sz="2400" dirty="0">
                <a:solidFill>
                  <a:schemeClr val="tx1"/>
                </a:solidFill>
              </a:rPr>
              <a:t>Is the initial loading dose of zolbetuximab necessary to maintain efficacy? Would </a:t>
            </a:r>
            <a:r>
              <a:rPr lang="en-US" sz="2400" dirty="0"/>
              <a:t>omitting the loading dose potentially reduce the incidence of related GI toxicities?</a:t>
            </a:r>
            <a:endParaRPr lang="en-US" sz="2400" dirty="0">
              <a:solidFill>
                <a:schemeClr val="tx1"/>
              </a:solidFill>
            </a:endParaRPr>
          </a:p>
          <a:p>
            <a:pPr marL="98425" indent="0">
              <a:lnSpc>
                <a:spcPct val="100000"/>
              </a:lnSpc>
              <a:spcBef>
                <a:spcPts val="264"/>
              </a:spcBef>
              <a:buNone/>
            </a:pPr>
            <a:endParaRPr lang="en-US" sz="2400" dirty="0">
              <a:solidFill>
                <a:schemeClr val="tx1"/>
              </a:solidFill>
            </a:endParaRPr>
          </a:p>
        </p:txBody>
      </p:sp>
    </p:spTree>
    <p:extLst>
      <p:ext uri="{BB962C8B-B14F-4D97-AF65-F5344CB8AC3E}">
        <p14:creationId xmlns:p14="http://schemas.microsoft.com/office/powerpoint/2010/main" val="10242784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09434-7D28-0048-8977-A10DF0E6F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20474-6FB2-C567-087E-BCA719291233}"/>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A742E0BC-234D-6D8D-3125-B02C6B37B66A}"/>
              </a:ext>
            </a:extLst>
          </p:cNvPr>
          <p:cNvSpPr>
            <a:spLocks noGrp="1"/>
          </p:cNvSpPr>
          <p:nvPr>
            <p:ph idx="1"/>
          </p:nvPr>
        </p:nvSpPr>
        <p:spPr>
          <a:xfrm>
            <a:off x="912288" y="1416053"/>
            <a:ext cx="10584312" cy="4799013"/>
          </a:xfrm>
        </p:spPr>
        <p:txBody>
          <a:bodyPr/>
          <a:lstStyle/>
          <a:p>
            <a:pPr marL="98425" indent="0">
              <a:lnSpc>
                <a:spcPct val="100000"/>
              </a:lnSpc>
              <a:buNone/>
            </a:pPr>
            <a:endParaRPr lang="en-US" sz="2400" dirty="0">
              <a:solidFill>
                <a:schemeClr val="tx1"/>
              </a:solidFill>
            </a:endParaRPr>
          </a:p>
          <a:p>
            <a:pPr marL="98425" indent="0">
              <a:lnSpc>
                <a:spcPct val="100000"/>
              </a:lnSpc>
              <a:buNone/>
            </a:pPr>
            <a:r>
              <a:rPr lang="en-US" sz="2400" dirty="0">
                <a:solidFill>
                  <a:schemeClr val="tx1"/>
                </a:solidFill>
              </a:rPr>
              <a:t>What role do you see for CLDN18.2-targeted antibody-drug conjugates in advanced gastroesophageal cancers? Does sonesitatug vedotin have a similar tolerability profile to zolbetuximab?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3689984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89"/>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12.xml><?xml version="1.0" encoding="utf-8"?>
<p:tagLst xmlns:a="http://schemas.openxmlformats.org/drawingml/2006/main" xmlns:r="http://schemas.openxmlformats.org/officeDocument/2006/relationships" xmlns:p="http://schemas.openxmlformats.org/presentationml/2006/main">
  <p:tag name="KPI_HAS_CHART" val="false"/>
</p:tagLst>
</file>

<file path=ppt/tags/tag13.xml><?xml version="1.0" encoding="utf-8"?>
<p:tagLst xmlns:a="http://schemas.openxmlformats.org/drawingml/2006/main" xmlns:r="http://schemas.openxmlformats.org/officeDocument/2006/relationships" xmlns:p="http://schemas.openxmlformats.org/presentationml/2006/main">
  <p:tag name="KPI_HAS_CHART" val="false"/>
</p:tagLst>
</file>

<file path=ppt/tags/tag14.xml><?xml version="1.0" encoding="utf-8"?>
<p:tagLst xmlns:a="http://schemas.openxmlformats.org/drawingml/2006/main" xmlns:r="http://schemas.openxmlformats.org/officeDocument/2006/relationships" xmlns:p="http://schemas.openxmlformats.org/presentationml/2006/main">
  <p:tag name="KPI_HAS_CHART" val="false"/>
</p:tagLst>
</file>

<file path=ppt/tags/tag15.xml><?xml version="1.0" encoding="utf-8"?>
<p:tagLst xmlns:a="http://schemas.openxmlformats.org/drawingml/2006/main" xmlns:r="http://schemas.openxmlformats.org/officeDocument/2006/relationships" xmlns:p="http://schemas.openxmlformats.org/presentationml/2006/main">
  <p:tag name="KPI_HAS_CHART" val="false"/>
</p:tagLst>
</file>

<file path=ppt/tags/tag16.xml><?xml version="1.0" encoding="utf-8"?>
<p:tagLst xmlns:a="http://schemas.openxmlformats.org/drawingml/2006/main" xmlns:r="http://schemas.openxmlformats.org/officeDocument/2006/relationships" xmlns:p="http://schemas.openxmlformats.org/presentationml/2006/main">
  <p:tag name="KPI_HAS_CHART" val="false"/>
</p:tagLst>
</file>

<file path=ppt/tags/tag17.xml><?xml version="1.0" encoding="utf-8"?>
<p:tagLst xmlns:a="http://schemas.openxmlformats.org/drawingml/2006/main" xmlns:r="http://schemas.openxmlformats.org/officeDocument/2006/relationships" xmlns:p="http://schemas.openxmlformats.org/presentationml/2006/main">
  <p:tag name="KPI_HAS_CHART" val="false"/>
</p:tagLst>
</file>

<file path=ppt/tags/tag18.xml><?xml version="1.0" encoding="utf-8"?>
<p:tagLst xmlns:a="http://schemas.openxmlformats.org/drawingml/2006/main" xmlns:r="http://schemas.openxmlformats.org/officeDocument/2006/relationships" xmlns:p="http://schemas.openxmlformats.org/presentationml/2006/main">
  <p:tag name="KPI_HAS_CHART" val="false"/>
</p:tagLst>
</file>

<file path=ppt/tags/tag19.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0.xml><?xml version="1.0" encoding="utf-8"?>
<p:tagLst xmlns:a="http://schemas.openxmlformats.org/drawingml/2006/main" xmlns:r="http://schemas.openxmlformats.org/officeDocument/2006/relationships" xmlns:p="http://schemas.openxmlformats.org/presentationml/2006/main">
  <p:tag name="KPI_HAS_CHART" val="false"/>
</p:tagLst>
</file>

<file path=ppt/tags/tag21.xml><?xml version="1.0" encoding="utf-8"?>
<p:tagLst xmlns:a="http://schemas.openxmlformats.org/drawingml/2006/main" xmlns:r="http://schemas.openxmlformats.org/officeDocument/2006/relationships" xmlns:p="http://schemas.openxmlformats.org/presentationml/2006/main">
  <p:tag name="KPI_HAS_CHART" val="false"/>
</p:tagLst>
</file>

<file path=ppt/tags/tag22.xml><?xml version="1.0" encoding="utf-8"?>
<p:tagLst xmlns:a="http://schemas.openxmlformats.org/drawingml/2006/main" xmlns:r="http://schemas.openxmlformats.org/officeDocument/2006/relationships" xmlns:p="http://schemas.openxmlformats.org/presentationml/2006/main">
  <p:tag name="KPI_HAS_CHART" val="false"/>
</p:tagLst>
</file>

<file path=ppt/tags/tag23.xml><?xml version="1.0" encoding="utf-8"?>
<p:tagLst xmlns:a="http://schemas.openxmlformats.org/drawingml/2006/main" xmlns:r="http://schemas.openxmlformats.org/officeDocument/2006/relationships" xmlns:p="http://schemas.openxmlformats.org/presentationml/2006/main">
  <p:tag name="KPI_HAS_CHART" val="false"/>
</p:tagLst>
</file>

<file path=ppt/tags/tag24.xml><?xml version="1.0" encoding="utf-8"?>
<p:tagLst xmlns:a="http://schemas.openxmlformats.org/drawingml/2006/main" xmlns:r="http://schemas.openxmlformats.org/officeDocument/2006/relationships" xmlns:p="http://schemas.openxmlformats.org/presentationml/2006/main">
  <p:tag name="KPI_HAS_CHART" val="false"/>
</p:tagLst>
</file>

<file path=ppt/tags/tag25.xml><?xml version="1.0" encoding="utf-8"?>
<p:tagLst xmlns:a="http://schemas.openxmlformats.org/drawingml/2006/main" xmlns:r="http://schemas.openxmlformats.org/officeDocument/2006/relationships" xmlns:p="http://schemas.openxmlformats.org/presentationml/2006/main">
  <p:tag name="KPI_HAS_CHART" val="false"/>
</p:tagLst>
</file>

<file path=ppt/tags/tag26.xml><?xml version="1.0" encoding="utf-8"?>
<p:tagLst xmlns:a="http://schemas.openxmlformats.org/drawingml/2006/main" xmlns:r="http://schemas.openxmlformats.org/officeDocument/2006/relationships" xmlns:p="http://schemas.openxmlformats.org/presentationml/2006/main">
  <p:tag name="KPI_HAS_CHART" val="false"/>
</p:tagLst>
</file>

<file path=ppt/tags/tag27.xml><?xml version="1.0" encoding="utf-8"?>
<p:tagLst xmlns:a="http://schemas.openxmlformats.org/drawingml/2006/main" xmlns:r="http://schemas.openxmlformats.org/officeDocument/2006/relationships" xmlns:p="http://schemas.openxmlformats.org/presentationml/2006/main">
  <p:tag name="KPI_HAS_CHART" val="false"/>
</p:tagLst>
</file>

<file path=ppt/tags/tag28.xml><?xml version="1.0" encoding="utf-8"?>
<p:tagLst xmlns:a="http://schemas.openxmlformats.org/drawingml/2006/main" xmlns:r="http://schemas.openxmlformats.org/officeDocument/2006/relationships" xmlns:p="http://schemas.openxmlformats.org/presentationml/2006/main">
  <p:tag name="KPI_HAS_CHART" val="false"/>
</p:tagLst>
</file>

<file path=ppt/tags/tag29.xml><?xml version="1.0" encoding="utf-8"?>
<p:tagLst xmlns:a="http://schemas.openxmlformats.org/drawingml/2006/main" xmlns:r="http://schemas.openxmlformats.org/officeDocument/2006/relationships" xmlns:p="http://schemas.openxmlformats.org/presentationml/2006/main">
  <p:tag name="KPI_HAS_CHART" val="fals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KPI_HAS_CHART" val="false"/>
</p:tagLst>
</file>

<file path=ppt/tags/tag31.xml><?xml version="1.0" encoding="utf-8"?>
<p:tagLst xmlns:a="http://schemas.openxmlformats.org/drawingml/2006/main" xmlns:r="http://schemas.openxmlformats.org/officeDocument/2006/relationships" xmlns:p="http://schemas.openxmlformats.org/presentationml/2006/main">
  <p:tag name="KPI_HAS_CHART" val="false"/>
</p:tagLst>
</file>

<file path=ppt/tags/tag32.xml><?xml version="1.0" encoding="utf-8"?>
<p:tagLst xmlns:a="http://schemas.openxmlformats.org/drawingml/2006/main" xmlns:r="http://schemas.openxmlformats.org/officeDocument/2006/relationships" xmlns:p="http://schemas.openxmlformats.org/presentationml/2006/main">
  <p:tag name="KPI_HAS_CHART" val="false"/>
</p:tagLst>
</file>

<file path=ppt/tags/tag33.xml><?xml version="1.0" encoding="utf-8"?>
<p:tagLst xmlns:a="http://schemas.openxmlformats.org/drawingml/2006/main" xmlns:r="http://schemas.openxmlformats.org/officeDocument/2006/relationships" xmlns:p="http://schemas.openxmlformats.org/presentationml/2006/main">
  <p:tag name="KPI_HAS_CHART" val="false"/>
</p:tagLst>
</file>

<file path=ppt/tags/tag34.xml><?xml version="1.0" encoding="utf-8"?>
<p:tagLst xmlns:a="http://schemas.openxmlformats.org/drawingml/2006/main" xmlns:r="http://schemas.openxmlformats.org/officeDocument/2006/relationships" xmlns:p="http://schemas.openxmlformats.org/presentationml/2006/main">
  <p:tag name="KPI_HAS_CHART" val="false"/>
</p:tagLst>
</file>

<file path=ppt/tags/tag35.xml><?xml version="1.0" encoding="utf-8"?>
<p:tagLst xmlns:a="http://schemas.openxmlformats.org/drawingml/2006/main" xmlns:r="http://schemas.openxmlformats.org/officeDocument/2006/relationships" xmlns:p="http://schemas.openxmlformats.org/presentationml/2006/main">
  <p:tag name="KPI_HAS_CHART" val="false"/>
</p:tagLst>
</file>

<file path=ppt/tags/tag36.xml><?xml version="1.0" encoding="utf-8"?>
<p:tagLst xmlns:a="http://schemas.openxmlformats.org/drawingml/2006/main" xmlns:r="http://schemas.openxmlformats.org/officeDocument/2006/relationships" xmlns:p="http://schemas.openxmlformats.org/presentationml/2006/main">
  <p:tag name="KPI_HAS_CHART" val="false"/>
</p:tagLst>
</file>

<file path=ppt/tags/tag37.xml><?xml version="1.0" encoding="utf-8"?>
<p:tagLst xmlns:a="http://schemas.openxmlformats.org/drawingml/2006/main" xmlns:r="http://schemas.openxmlformats.org/officeDocument/2006/relationships" xmlns:p="http://schemas.openxmlformats.org/presentationml/2006/main">
  <p:tag name="KPI_HAS_CHART" val="false"/>
</p:tagLst>
</file>

<file path=ppt/tags/tag38.xml><?xml version="1.0" encoding="utf-8"?>
<p:tagLst xmlns:a="http://schemas.openxmlformats.org/drawingml/2006/main" xmlns:r="http://schemas.openxmlformats.org/officeDocument/2006/relationships" xmlns:p="http://schemas.openxmlformats.org/presentationml/2006/main">
  <p:tag name="KPI_HAS_CHART" val="false"/>
</p:tagLst>
</file>

<file path=ppt/tags/tag39.xml><?xml version="1.0" encoding="utf-8"?>
<p:tagLst xmlns:a="http://schemas.openxmlformats.org/drawingml/2006/main" xmlns:r="http://schemas.openxmlformats.org/officeDocument/2006/relationships" xmlns:p="http://schemas.openxmlformats.org/presentationml/2006/main">
  <p:tag name="KPI_HAS_CHART" val="false"/>
</p:tagLst>
</file>

<file path=ppt/tags/tag4.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0.xml><?xml version="1.0" encoding="utf-8"?>
<p:tagLst xmlns:a="http://schemas.openxmlformats.org/drawingml/2006/main" xmlns:r="http://schemas.openxmlformats.org/officeDocument/2006/relationships" xmlns:p="http://schemas.openxmlformats.org/presentationml/2006/main">
  <p:tag name="KPI_HAS_CHART" val="false"/>
</p:tagLst>
</file>

<file path=ppt/tags/tag41.xml><?xml version="1.0" encoding="utf-8"?>
<p:tagLst xmlns:a="http://schemas.openxmlformats.org/drawingml/2006/main" xmlns:r="http://schemas.openxmlformats.org/officeDocument/2006/relationships" xmlns:p="http://schemas.openxmlformats.org/presentationml/2006/main">
  <p:tag name="KPI_HAS_CHART" val="false"/>
</p:tagLst>
</file>

<file path=ppt/tags/tag42.xml><?xml version="1.0" encoding="utf-8"?>
<p:tagLst xmlns:a="http://schemas.openxmlformats.org/drawingml/2006/main" xmlns:r="http://schemas.openxmlformats.org/officeDocument/2006/relationships" xmlns:p="http://schemas.openxmlformats.org/presentationml/2006/main">
  <p:tag name="KPI_HAS_CHART" val="false"/>
</p:tagLst>
</file>

<file path=ppt/tags/tag43.xml><?xml version="1.0" encoding="utf-8"?>
<p:tagLst xmlns:a="http://schemas.openxmlformats.org/drawingml/2006/main" xmlns:r="http://schemas.openxmlformats.org/officeDocument/2006/relationships" xmlns:p="http://schemas.openxmlformats.org/presentationml/2006/main">
  <p:tag name="KPI_HAS_CHART" val="false"/>
</p:tagLst>
</file>

<file path=ppt/tags/tag44.xml><?xml version="1.0" encoding="utf-8"?>
<p:tagLst xmlns:a="http://schemas.openxmlformats.org/drawingml/2006/main" xmlns:r="http://schemas.openxmlformats.org/officeDocument/2006/relationships" xmlns:p="http://schemas.openxmlformats.org/presentationml/2006/main">
  <p:tag name="KPI_HAS_CHART" val="false"/>
</p:tagLst>
</file>

<file path=ppt/tags/tag45.xml><?xml version="1.0" encoding="utf-8"?>
<p:tagLst xmlns:a="http://schemas.openxmlformats.org/drawingml/2006/main" xmlns:r="http://schemas.openxmlformats.org/officeDocument/2006/relationships" xmlns:p="http://schemas.openxmlformats.org/presentationml/2006/main">
  <p:tag name="KPI_HAS_CHART" val="false"/>
</p:tagLst>
</file>

<file path=ppt/tags/tag46.xml><?xml version="1.0" encoding="utf-8"?>
<p:tagLst xmlns:a="http://schemas.openxmlformats.org/drawingml/2006/main" xmlns:r="http://schemas.openxmlformats.org/officeDocument/2006/relationships" xmlns:p="http://schemas.openxmlformats.org/presentationml/2006/main">
  <p:tag name="KPI_HAS_CHART" val="false"/>
</p:tagLst>
</file>

<file path=ppt/tags/tag47.xml><?xml version="1.0" encoding="utf-8"?>
<p:tagLst xmlns:a="http://schemas.openxmlformats.org/drawingml/2006/main" xmlns:r="http://schemas.openxmlformats.org/officeDocument/2006/relationships" xmlns:p="http://schemas.openxmlformats.org/presentationml/2006/main">
  <p:tag name="KPI_HAS_CHART" val="false"/>
</p:tagLst>
</file>

<file path=ppt/tags/tag48.xml><?xml version="1.0" encoding="utf-8"?>
<p:tagLst xmlns:a="http://schemas.openxmlformats.org/drawingml/2006/main" xmlns:r="http://schemas.openxmlformats.org/officeDocument/2006/relationships" xmlns:p="http://schemas.openxmlformats.org/presentationml/2006/main">
  <p:tag name="KPI_HAS_CHART" val="false"/>
</p:tagLst>
</file>

<file path=ppt/tags/tag49.xml><?xml version="1.0" encoding="utf-8"?>
<p:tagLst xmlns:a="http://schemas.openxmlformats.org/drawingml/2006/main" xmlns:r="http://schemas.openxmlformats.org/officeDocument/2006/relationships" xmlns:p="http://schemas.openxmlformats.org/presentationml/2006/main">
  <p:tag name="KPI_HAS_CHART" val="false"/>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50.xml><?xml version="1.0" encoding="utf-8"?>
<p:tagLst xmlns:a="http://schemas.openxmlformats.org/drawingml/2006/main" xmlns:r="http://schemas.openxmlformats.org/officeDocument/2006/relationships" xmlns:p="http://schemas.openxmlformats.org/presentationml/2006/main">
  <p:tag name="KPI_HAS_CHART" val="false"/>
</p:tagLst>
</file>

<file path=ppt/tags/tag51.xml><?xml version="1.0" encoding="utf-8"?>
<p:tagLst xmlns:a="http://schemas.openxmlformats.org/drawingml/2006/main" xmlns:r="http://schemas.openxmlformats.org/officeDocument/2006/relationships" xmlns:p="http://schemas.openxmlformats.org/presentationml/2006/main">
  <p:tag name="KPI_HAS_CHART" val="false"/>
</p:tagLst>
</file>

<file path=ppt/tags/tag52.xml><?xml version="1.0" encoding="utf-8"?>
<p:tagLst xmlns:a="http://schemas.openxmlformats.org/drawingml/2006/main" xmlns:r="http://schemas.openxmlformats.org/officeDocument/2006/relationships" xmlns:p="http://schemas.openxmlformats.org/presentationml/2006/main">
  <p:tag name="KPI_HAS_CHART" val="false"/>
</p:tagLst>
</file>

<file path=ppt/tags/tag53.xml><?xml version="1.0" encoding="utf-8"?>
<p:tagLst xmlns:a="http://schemas.openxmlformats.org/drawingml/2006/main" xmlns:r="http://schemas.openxmlformats.org/officeDocument/2006/relationships" xmlns:p="http://schemas.openxmlformats.org/presentationml/2006/main">
  <p:tag name="KPI_HAS_CHART" val="false"/>
</p:tagLst>
</file>

<file path=ppt/tags/tag54.xml><?xml version="1.0" encoding="utf-8"?>
<p:tagLst xmlns:a="http://schemas.openxmlformats.org/drawingml/2006/main" xmlns:r="http://schemas.openxmlformats.org/officeDocument/2006/relationships" xmlns:p="http://schemas.openxmlformats.org/presentationml/2006/main">
  <p:tag name="KPI_HAS_CHART" val="false"/>
</p:tagLst>
</file>

<file path=ppt/tags/tag55.xml><?xml version="1.0" encoding="utf-8"?>
<p:tagLst xmlns:a="http://schemas.openxmlformats.org/drawingml/2006/main" xmlns:r="http://schemas.openxmlformats.org/officeDocument/2006/relationships" xmlns:p="http://schemas.openxmlformats.org/presentationml/2006/main">
  <p:tag name="KPI_HAS_CHART" val="false"/>
</p:tagLst>
</file>

<file path=ppt/tags/tag56.xml><?xml version="1.0" encoding="utf-8"?>
<p:tagLst xmlns:a="http://schemas.openxmlformats.org/drawingml/2006/main" xmlns:r="http://schemas.openxmlformats.org/officeDocument/2006/relationships" xmlns:p="http://schemas.openxmlformats.org/presentationml/2006/main">
  <p:tag name="KPI_HAS_CHART" val="false"/>
</p:tagLst>
</file>

<file path=ppt/tags/tag57.xml><?xml version="1.0" encoding="utf-8"?>
<p:tagLst xmlns:a="http://schemas.openxmlformats.org/drawingml/2006/main" xmlns:r="http://schemas.openxmlformats.org/officeDocument/2006/relationships" xmlns:p="http://schemas.openxmlformats.org/presentationml/2006/main">
  <p:tag name="KPI_HAS_CHART" val="false"/>
</p:tagLst>
</file>

<file path=ppt/tags/tag58.xml><?xml version="1.0" encoding="utf-8"?>
<p:tagLst xmlns:a="http://schemas.openxmlformats.org/drawingml/2006/main" xmlns:r="http://schemas.openxmlformats.org/officeDocument/2006/relationships" xmlns:p="http://schemas.openxmlformats.org/presentationml/2006/main">
  <p:tag name="KPI_HAS_CHART" val="false"/>
</p:tagLst>
</file>

<file path=ppt/tags/tag59.xml><?xml version="1.0" encoding="utf-8"?>
<p:tagLst xmlns:a="http://schemas.openxmlformats.org/drawingml/2006/main" xmlns:r="http://schemas.openxmlformats.org/officeDocument/2006/relationships" xmlns:p="http://schemas.openxmlformats.org/presentationml/2006/main">
  <p:tag name="KPI_HAS_CHART" val="false"/>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0.xml><?xml version="1.0" encoding="utf-8"?>
<p:tagLst xmlns:a="http://schemas.openxmlformats.org/drawingml/2006/main" xmlns:r="http://schemas.openxmlformats.org/officeDocument/2006/relationships" xmlns:p="http://schemas.openxmlformats.org/presentationml/2006/main">
  <p:tag name="KPI_HAS_CHART" val="false"/>
</p:tagLst>
</file>

<file path=ppt/tags/tag61.xml><?xml version="1.0" encoding="utf-8"?>
<p:tagLst xmlns:a="http://schemas.openxmlformats.org/drawingml/2006/main" xmlns:r="http://schemas.openxmlformats.org/officeDocument/2006/relationships" xmlns:p="http://schemas.openxmlformats.org/presentationml/2006/main">
  <p:tag name="KPI_HAS_CHART" val="false"/>
</p:tagLst>
</file>

<file path=ppt/tags/tag62.xml><?xml version="1.0" encoding="utf-8"?>
<p:tagLst xmlns:a="http://schemas.openxmlformats.org/drawingml/2006/main" xmlns:r="http://schemas.openxmlformats.org/officeDocument/2006/relationships" xmlns:p="http://schemas.openxmlformats.org/presentationml/2006/main">
  <p:tag name="KPI_HAS_CHART" val="false"/>
</p:tagLst>
</file>

<file path=ppt/tags/tag63.xml><?xml version="1.0" encoding="utf-8"?>
<p:tagLst xmlns:a="http://schemas.openxmlformats.org/drawingml/2006/main" xmlns:r="http://schemas.openxmlformats.org/officeDocument/2006/relationships" xmlns:p="http://schemas.openxmlformats.org/presentationml/2006/main">
  <p:tag name="KPI_HAS_CHART" val="false"/>
</p:tagLst>
</file>

<file path=ppt/tags/tag64.xml><?xml version="1.0" encoding="utf-8"?>
<p:tagLst xmlns:a="http://schemas.openxmlformats.org/drawingml/2006/main" xmlns:r="http://schemas.openxmlformats.org/officeDocument/2006/relationships" xmlns:p="http://schemas.openxmlformats.org/presentationml/2006/main">
  <p:tag name="KPI_HAS_CHART" val="false"/>
</p:tagLst>
</file>

<file path=ppt/tags/tag65.xml><?xml version="1.0" encoding="utf-8"?>
<p:tagLst xmlns:a="http://schemas.openxmlformats.org/drawingml/2006/main" xmlns:r="http://schemas.openxmlformats.org/officeDocument/2006/relationships" xmlns:p="http://schemas.openxmlformats.org/presentationml/2006/main">
  <p:tag name="KPI_HAS_CHART" val="false"/>
</p:tagLst>
</file>

<file path=ppt/tags/tag66.xml><?xml version="1.0" encoding="utf-8"?>
<p:tagLst xmlns:a="http://schemas.openxmlformats.org/drawingml/2006/main" xmlns:r="http://schemas.openxmlformats.org/officeDocument/2006/relationships" xmlns:p="http://schemas.openxmlformats.org/presentationml/2006/main">
  <p:tag name="KPI_HAS_CHART" val="false"/>
</p:tagLst>
</file>

<file path=ppt/tags/tag67.xml><?xml version="1.0" encoding="utf-8"?>
<p:tagLst xmlns:a="http://schemas.openxmlformats.org/drawingml/2006/main" xmlns:r="http://schemas.openxmlformats.org/officeDocument/2006/relationships" xmlns:p="http://schemas.openxmlformats.org/presentationml/2006/main">
  <p:tag name="KPI_HAS_CHART" val="false"/>
</p:tagLst>
</file>

<file path=ppt/tags/tag68.xml><?xml version="1.0" encoding="utf-8"?>
<p:tagLst xmlns:a="http://schemas.openxmlformats.org/drawingml/2006/main" xmlns:r="http://schemas.openxmlformats.org/officeDocument/2006/relationships" xmlns:p="http://schemas.openxmlformats.org/presentationml/2006/main">
  <p:tag name="KPI_HAS_CHART" val="false"/>
</p:tagLst>
</file>

<file path=ppt/tags/tag69.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KPI_HAS_CHART" val="false"/>
</p:tagLst>
</file>

<file path=ppt/tags/tag71.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tion_16x9_Widescreen_Basic">
  <a:themeElements>
    <a:clrScheme name="MD Anderson Basic">
      <a:dk1>
        <a:srgbClr val="413C38"/>
      </a:dk1>
      <a:lt1>
        <a:srgbClr val="FFFFFF"/>
      </a:lt1>
      <a:dk2>
        <a:srgbClr val="EE3124"/>
      </a:dk2>
      <a:lt2>
        <a:srgbClr val="FFFFFF"/>
      </a:lt2>
      <a:accent1>
        <a:srgbClr val="614B79"/>
      </a:accent1>
      <a:accent2>
        <a:srgbClr val="407EC9"/>
      </a:accent2>
      <a:accent3>
        <a:srgbClr val="789D4A"/>
      </a:accent3>
      <a:accent4>
        <a:srgbClr val="CB6015"/>
      </a:accent4>
      <a:accent5>
        <a:srgbClr val="D2CE9E"/>
      </a:accent5>
      <a:accent6>
        <a:srgbClr val="63666A"/>
      </a:accent6>
      <a:hlink>
        <a:srgbClr val="407EC9"/>
      </a:hlink>
      <a:folHlink>
        <a:srgbClr val="63666A"/>
      </a:folHlink>
    </a:clrScheme>
    <a:fontScheme name="MD Anders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600"/>
          </a:spcBef>
          <a:defRPr sz="1800" b="1" dirty="0" smtClean="0">
            <a:latin typeface="+mj-lt"/>
          </a:defRPr>
        </a:defPPr>
      </a:lstStyle>
      <a:style>
        <a:lnRef idx="1">
          <a:schemeClr val="accent1"/>
        </a:lnRef>
        <a:fillRef idx="3">
          <a:schemeClr val="accent1"/>
        </a:fillRef>
        <a:effectRef idx="2">
          <a:schemeClr val="accent1"/>
        </a:effectRef>
        <a:fontRef idx="minor">
          <a:schemeClr val="lt1"/>
        </a:fontRef>
      </a:style>
    </a:spDef>
    <a:lnDef>
      <a:spPr bwMode="gray">
        <a:ln w="12700" cap="rnd">
          <a:solidFill>
            <a:schemeClr val="accent6"/>
          </a:solidFill>
          <a:prstDash val="solid"/>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marL="182880" indent="-182880">
          <a:spcBef>
            <a:spcPts val="1200"/>
          </a:spcBef>
          <a:buFont typeface="Arial" panose="020B0604020202020204" pitchFamily="34" charset="0"/>
          <a:buChar char="•"/>
          <a:defRPr sz="1800" dirty="0" smtClean="0">
            <a:cs typeface="Arial"/>
          </a:defRPr>
        </a:defPPr>
      </a:lstStyle>
    </a:txDef>
  </a:objectDefaults>
  <a:extraClrSchemeLst/>
  <a:extLst>
    <a:ext uri="{05A4C25C-085E-4340-85A3-A5531E510DB2}">
      <thm15:themeFamily xmlns:thm15="http://schemas.microsoft.com/office/thememl/2012/main" name="Presentation4" id="{96FD2424-AC25-5741-B010-95742E8E8E9D}" vid="{0542371B-13A0-F740-BBC2-5BCF202ACB61}"/>
    </a:ext>
  </a:extLst>
</a:theme>
</file>

<file path=ppt/theme/theme4.xml><?xml version="1.0" encoding="utf-8"?>
<a:theme xmlns:a="http://schemas.openxmlformats.org/drawingml/2006/main" name="3_MD Anderson Visual Widescreen">
  <a:themeElements>
    <a:clrScheme name="MD Anderson Visual">
      <a:dk1>
        <a:srgbClr val="413C38"/>
      </a:dk1>
      <a:lt1>
        <a:srgbClr val="FFFFFF"/>
      </a:lt1>
      <a:dk2>
        <a:srgbClr val="EE3124"/>
      </a:dk2>
      <a:lt2>
        <a:srgbClr val="FFFFFF"/>
      </a:lt2>
      <a:accent1>
        <a:srgbClr val="000000"/>
      </a:accent1>
      <a:accent2>
        <a:srgbClr val="614B79"/>
      </a:accent2>
      <a:accent3>
        <a:srgbClr val="407EC9"/>
      </a:accent3>
      <a:accent4>
        <a:srgbClr val="789D4A"/>
      </a:accent4>
      <a:accent5>
        <a:srgbClr val="CB6015"/>
      </a:accent5>
      <a:accent6>
        <a:srgbClr val="63666A"/>
      </a:accent6>
      <a:hlink>
        <a:srgbClr val="407EC9"/>
      </a:hlink>
      <a:folHlink>
        <a:srgbClr val="63666A"/>
      </a:folHlink>
    </a:clrScheme>
    <a:fontScheme name="MD Anders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DAnderson_16x9_Visual" id="{1D2E73E1-81F5-4876-98EC-537CAEA4CB78}" vid="{21E8631E-C70B-4194-98CB-8552C1625295}"/>
    </a:ext>
  </a:extLst>
</a:theme>
</file>

<file path=ppt/theme/theme5.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enn Medicine Template 2009">
  <a:themeElements>
    <a:clrScheme name="Penn 2018 Color Palette">
      <a:dk1>
        <a:srgbClr val="002243"/>
      </a:dk1>
      <a:lt1>
        <a:srgbClr val="FFFFFF"/>
      </a:lt1>
      <a:dk2>
        <a:srgbClr val="800000"/>
      </a:dk2>
      <a:lt2>
        <a:srgbClr val="B4B5B4"/>
      </a:lt2>
      <a:accent1>
        <a:srgbClr val="326B8B"/>
      </a:accent1>
      <a:accent2>
        <a:srgbClr val="64A4D6"/>
      </a:accent2>
      <a:accent3>
        <a:srgbClr val="022D75"/>
      </a:accent3>
      <a:accent4>
        <a:srgbClr val="C4CE41"/>
      </a:accent4>
      <a:accent5>
        <a:srgbClr val="D75539"/>
      </a:accent5>
      <a:accent6>
        <a:srgbClr val="F7BA01"/>
      </a:accent6>
      <a:hlink>
        <a:srgbClr val="022D75"/>
      </a:hlink>
      <a:folHlink>
        <a:srgbClr val="7F0D00"/>
      </a:folHlink>
    </a:clrScheme>
    <a:fontScheme name="Penn Medicine Template 200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400" b="0" i="0" u="none" strike="noStrike" cap="none" normalizeH="0" baseline="0" smtClean="0">
            <a:ln>
              <a:noFill/>
            </a:ln>
            <a:solidFill>
              <a:schemeClr val="tx2"/>
            </a:solidFill>
            <a:effectLst/>
            <a:latin typeface="Arial" panose="020B0604020202020204"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400" b="0" i="0" u="none" strike="noStrike" cap="none" normalizeH="0" baseline="0" smtClean="0">
            <a:ln>
              <a:noFill/>
            </a:ln>
            <a:solidFill>
              <a:schemeClr val="tx2"/>
            </a:solidFill>
            <a:effectLst/>
            <a:latin typeface="Arial" panose="020B0604020202020204" pitchFamily="34"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spAutoFit/>
      </a:bodyPr>
      <a:lstStyle>
        <a:defPPr algn="l">
          <a:defRPr sz="1400" b="1" dirty="0" smtClean="0">
            <a:solidFill>
              <a:schemeClr val="bg1">
                <a:lumMod val="50000"/>
              </a:schemeClr>
            </a:solidFill>
          </a:defRPr>
        </a:defPPr>
      </a:lstStyle>
    </a:txDef>
  </a:objectDefaults>
  <a:extraClrSchemeLst>
    <a:extraClrScheme>
      <a:clrScheme name="Penn Medicine Template 2009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enn Medicine Template 2009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Penn Medicine Template 2009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enn Medicine Template 2009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enn Medicine Template 2009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enn Medicine Template 2009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Penn Medicine Template 2009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enn Medicine Template 2009 8">
        <a:dk1>
          <a:srgbClr val="4A85FA"/>
        </a:dk1>
        <a:lt1>
          <a:srgbClr val="FFFFFF"/>
        </a:lt1>
        <a:dk2>
          <a:srgbClr val="001D3A"/>
        </a:dk2>
        <a:lt2>
          <a:srgbClr val="003366"/>
        </a:lt2>
        <a:accent1>
          <a:srgbClr val="A66E5A"/>
        </a:accent1>
        <a:accent2>
          <a:srgbClr val="BA003E"/>
        </a:accent2>
        <a:accent3>
          <a:srgbClr val="AAABAE"/>
        </a:accent3>
        <a:accent4>
          <a:srgbClr val="DADADA"/>
        </a:accent4>
        <a:accent5>
          <a:srgbClr val="D0BAB5"/>
        </a:accent5>
        <a:accent6>
          <a:srgbClr val="A80037"/>
        </a:accent6>
        <a:hlink>
          <a:srgbClr val="666633"/>
        </a:hlink>
        <a:folHlink>
          <a:srgbClr val="FEC420"/>
        </a:folHlink>
      </a:clrScheme>
      <a:clrMap bg1="dk2" tx1="lt1" bg2="dk1" tx2="lt2" accent1="accent1" accent2="accent2" accent3="accent3" accent4="accent4" accent5="accent5" accent6="accent6" hlink="hlink" folHlink="folHlink"/>
    </a:extraClrScheme>
    <a:extraClrScheme>
      <a:clrScheme name="Penn Medicine Template 2009 9">
        <a:dk1>
          <a:srgbClr val="000000"/>
        </a:dk1>
        <a:lt1>
          <a:srgbClr val="FFFFFF"/>
        </a:lt1>
        <a:dk2>
          <a:srgbClr val="A20000"/>
        </a:dk2>
        <a:lt2>
          <a:srgbClr val="C0C0C0"/>
        </a:lt2>
        <a:accent1>
          <a:srgbClr val="0099E6"/>
        </a:accent1>
        <a:accent2>
          <a:srgbClr val="F6C700"/>
        </a:accent2>
        <a:accent3>
          <a:srgbClr val="FFFFFF"/>
        </a:accent3>
        <a:accent4>
          <a:srgbClr val="000000"/>
        </a:accent4>
        <a:accent5>
          <a:srgbClr val="AACAF0"/>
        </a:accent5>
        <a:accent6>
          <a:srgbClr val="DFB400"/>
        </a:accent6>
        <a:hlink>
          <a:srgbClr val="003399"/>
        </a:hlink>
        <a:folHlink>
          <a:srgbClr val="6600CC"/>
        </a:folHlink>
      </a:clrScheme>
      <a:clrMap bg1="lt1" tx1="dk1" bg2="lt2" tx2="dk2" accent1="accent1" accent2="accent2" accent3="accent3" accent4="accent4" accent5="accent5" accent6="accent6" hlink="hlink" folHlink="folHlink"/>
    </a:extraClrScheme>
    <a:extraClrScheme>
      <a:clrScheme name="Penn Medicine Template 2009 10">
        <a:dk1>
          <a:srgbClr val="000000"/>
        </a:dk1>
        <a:lt1>
          <a:srgbClr val="FFFFFF"/>
        </a:lt1>
        <a:dk2>
          <a:srgbClr val="800000"/>
        </a:dk2>
        <a:lt2>
          <a:srgbClr val="C0C0C0"/>
        </a:lt2>
        <a:accent1>
          <a:srgbClr val="0099E6"/>
        </a:accent1>
        <a:accent2>
          <a:srgbClr val="F6C700"/>
        </a:accent2>
        <a:accent3>
          <a:srgbClr val="FFFFFF"/>
        </a:accent3>
        <a:accent4>
          <a:srgbClr val="000000"/>
        </a:accent4>
        <a:accent5>
          <a:srgbClr val="AACAF0"/>
        </a:accent5>
        <a:accent6>
          <a:srgbClr val="DFB400"/>
        </a:accent6>
        <a:hlink>
          <a:srgbClr val="003399"/>
        </a:hlink>
        <a:folHlink>
          <a:srgbClr val="66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Farm To Table 2020">
  <a:themeElements>
    <a:clrScheme name="Clinical Summit 23">
      <a:dk1>
        <a:srgbClr val="000000"/>
      </a:dk1>
      <a:lt1>
        <a:srgbClr val="FFFFFF"/>
      </a:lt1>
      <a:dk2>
        <a:srgbClr val="12345C"/>
      </a:dk2>
      <a:lt2>
        <a:srgbClr val="EBEBEB"/>
      </a:lt2>
      <a:accent1>
        <a:srgbClr val="00619B"/>
      </a:accent1>
      <a:accent2>
        <a:srgbClr val="0099CD"/>
      </a:accent2>
      <a:accent3>
        <a:srgbClr val="40C1AC"/>
      </a:accent3>
      <a:accent4>
        <a:srgbClr val="DB27BB"/>
      </a:accent4>
      <a:accent5>
        <a:srgbClr val="AB27A9"/>
      </a:accent5>
      <a:accent6>
        <a:srgbClr val="A7D141"/>
      </a:accent6>
      <a:hlink>
        <a:srgbClr val="AB27A9"/>
      </a:hlink>
      <a:folHlink>
        <a:srgbClr val="7320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2010_AON_2023-Clinical-Summit_Template_231003_FINAL" id="{65FF278E-A8EA-E941-A962-DCB95DC2C303}" vid="{7BF65DD3-BB45-C043-8FEC-0077F6A819F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ermissiontowrite_x003f_ xmlns="7d689f85-9540-4145-9f5c-6f24686bb201">true</Permissiontowrite_x003f_>
    <lcf76f155ced4ddcb4097134ff3c332f xmlns="7d689f85-9540-4145-9f5c-6f24686bb201">
      <Terms xmlns="http://schemas.microsoft.com/office/infopath/2007/PartnerControls"/>
    </lcf76f155ced4ddcb4097134ff3c332f>
    <TaxCatchAll xmlns="f06c4294-987e-46bd-a550-858175ea534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56CFF285B972B489588099F06F32541" ma:contentTypeVersion="19" ma:contentTypeDescription="Create a new document." ma:contentTypeScope="" ma:versionID="c224fb31f14f64996c426c0d38ae4cc5">
  <xsd:schema xmlns:xsd="http://www.w3.org/2001/XMLSchema" xmlns:xs="http://www.w3.org/2001/XMLSchema" xmlns:p="http://schemas.microsoft.com/office/2006/metadata/properties" xmlns:ns2="7d689f85-9540-4145-9f5c-6f24686bb201" xmlns:ns3="f06c4294-987e-46bd-a550-858175ea534c" targetNamespace="http://schemas.microsoft.com/office/2006/metadata/properties" ma:root="true" ma:fieldsID="efa00ef9168f6a8ef3f51f8210bc6159" ns2:_="" ns3:_="">
    <xsd:import namespace="7d689f85-9540-4145-9f5c-6f24686bb201"/>
    <xsd:import namespace="f06c4294-987e-46bd-a550-858175ea534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Permissiontowrite_x003f_"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89f85-9540-4145-9f5c-6f24686bb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Permissiontowrite_x003f_" ma:index="21" nillable="true" ma:displayName="Permission to write?" ma:default="1" ma:format="Dropdown" ma:internalName="Permissiontowrite_x003f_">
      <xsd:simpleType>
        <xsd:restriction base="dms:Boolea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4c811d1f-5e4a-4ee3-9cfd-88a4fb073ce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6c4294-987e-46bd-a550-858175ea534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545eb097-4ce5-454d-a708-588c9e131f78}" ma:internalName="TaxCatchAll" ma:showField="CatchAllData" ma:web="f06c4294-987e-46bd-a550-858175ea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24848C-6E34-41A6-8C3A-B5ADE66600EB}">
  <ds:schemaRefs>
    <ds:schemaRef ds:uri="http://schemas.microsoft.com/office/2006/metadata/properties"/>
    <ds:schemaRef ds:uri="http://schemas.microsoft.com/office/infopath/2007/PartnerControls"/>
    <ds:schemaRef ds:uri="7d689f85-9540-4145-9f5c-6f24686bb201"/>
    <ds:schemaRef ds:uri="f06c4294-987e-46bd-a550-858175ea534c"/>
  </ds:schemaRefs>
</ds:datastoreItem>
</file>

<file path=customXml/itemProps2.xml><?xml version="1.0" encoding="utf-8"?>
<ds:datastoreItem xmlns:ds="http://schemas.openxmlformats.org/officeDocument/2006/customXml" ds:itemID="{E33A9950-F680-465E-9379-7AF8F12B778C}">
  <ds:schemaRefs>
    <ds:schemaRef ds:uri="http://schemas.microsoft.com/sharepoint/v3/contenttype/forms"/>
  </ds:schemaRefs>
</ds:datastoreItem>
</file>

<file path=customXml/itemProps3.xml><?xml version="1.0" encoding="utf-8"?>
<ds:datastoreItem xmlns:ds="http://schemas.openxmlformats.org/officeDocument/2006/customXml" ds:itemID="{2BD35C43-A772-457F-B8FA-B09F14C5E3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89f85-9540-4145-9f5c-6f24686bb201"/>
    <ds:schemaRef ds:uri="f06c4294-987e-46bd-a550-858175ea53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7368</TotalTime>
  <Words>11827</Words>
  <Application>Microsoft Macintosh PowerPoint</Application>
  <PresentationFormat>Widescreen</PresentationFormat>
  <Paragraphs>1205</Paragraphs>
  <Slides>197</Slides>
  <Notes>140</Notes>
  <HiddenSlides>0</HiddenSlides>
  <MMClips>0</MMClips>
  <ScaleCrop>false</ScaleCrop>
  <HeadingPairs>
    <vt:vector size="6" baseType="variant">
      <vt:variant>
        <vt:lpstr>Fonts Used</vt:lpstr>
      </vt:variant>
      <vt:variant>
        <vt:i4>14</vt:i4>
      </vt:variant>
      <vt:variant>
        <vt:lpstr>Theme</vt:lpstr>
      </vt:variant>
      <vt:variant>
        <vt:i4>9</vt:i4>
      </vt:variant>
      <vt:variant>
        <vt:lpstr>Slide Titles</vt:lpstr>
      </vt:variant>
      <vt:variant>
        <vt:i4>197</vt:i4>
      </vt:variant>
    </vt:vector>
  </HeadingPairs>
  <TitlesOfParts>
    <vt:vector size="220" baseType="lpstr">
      <vt:lpstr>ＭＳ Ｐゴシック</vt:lpstr>
      <vt:lpstr>Aptos</vt:lpstr>
      <vt:lpstr>Arial</vt:lpstr>
      <vt:lpstr>Arial Narrow</vt:lpstr>
      <vt:lpstr>Calibri</vt:lpstr>
      <vt:lpstr>Franklin Gothic Book</vt:lpstr>
      <vt:lpstr>Lucida Grande</vt:lpstr>
      <vt:lpstr>Montserrat Medium</vt:lpstr>
      <vt:lpstr>Symbol</vt:lpstr>
      <vt:lpstr>system-ui</vt:lpstr>
      <vt:lpstr>Times</vt:lpstr>
      <vt:lpstr>Times New Roman</vt:lpstr>
      <vt:lpstr>Wingdings</vt:lpstr>
      <vt:lpstr>ヒラギノ角ゴ Pro W3</vt:lpstr>
      <vt:lpstr>1_Default Design</vt:lpstr>
      <vt:lpstr>3_Default Design</vt:lpstr>
      <vt:lpstr>Presentation_16x9_Widescreen_Basic</vt:lpstr>
      <vt:lpstr>3_MD Anderson Visual Widescreen</vt:lpstr>
      <vt:lpstr>5_Default Design</vt:lpstr>
      <vt:lpstr>2_Default Design</vt:lpstr>
      <vt:lpstr>Penn Medicine Template 2009</vt:lpstr>
      <vt:lpstr>4_Default Design</vt:lpstr>
      <vt:lpstr>Farm To Table 2020</vt:lpstr>
      <vt:lpstr>Integrating New Advances into  Community Oncology Practice A Multitumor Symposium Hosted in Conjunction  with the American Oncology Network</vt:lpstr>
      <vt:lpstr>PowerPoint Presentation</vt:lpstr>
      <vt:lpstr>PowerPoint Presentation</vt:lpstr>
      <vt:lpstr>Commercial Support</vt:lpstr>
      <vt:lpstr>PowerPoint Presentation</vt:lpstr>
      <vt:lpstr>Clinicians in the Meeting Room</vt:lpstr>
      <vt:lpstr>Clinicians Attending via Zoom</vt:lpstr>
      <vt:lpstr>About the Enduring Program</vt:lpstr>
      <vt:lpstr>Snapshot of AON Practice Patients Seen in the Last 12 Months</vt:lpstr>
      <vt:lpstr>Agenda</vt:lpstr>
      <vt:lpstr>Chronic Lymphocytic Leukemia Faculty</vt:lpstr>
      <vt:lpstr>Dr Awan — Disclosures</vt:lpstr>
      <vt:lpstr>Dr Divers — Disclosures</vt:lpstr>
      <vt:lpstr>Snapshot of AON Practice CLL </vt:lpstr>
      <vt:lpstr>Snapshot of AON Practice CLL — Bruton Tyrosine Kinase Inhibitors (BTKi)</vt:lpstr>
      <vt:lpstr>Snapshot of AON Practice CLL — Other Treatments</vt:lpstr>
      <vt:lpstr>Agenda</vt:lpstr>
      <vt:lpstr>Cases and Discussion Questions</vt:lpstr>
      <vt:lpstr>Cases and Discussion Questions (Continued)</vt:lpstr>
      <vt:lpstr>Cases and Discussion Questions</vt:lpstr>
      <vt:lpstr>Phase III ELEVATE-TN Study Design</vt:lpstr>
      <vt:lpstr>Phase III ELEVATE-TN: Efficacy (6-Year Follow-Up)</vt:lpstr>
      <vt:lpstr>Phase III SEQUOIA Study Design</vt:lpstr>
      <vt:lpstr>Phase III SEQUOIA: Efficacy (6-Year Follow-Up)</vt:lpstr>
      <vt:lpstr>Phase III CLL14 Study: Fixed-Duration Venetoclax and Obinutuzumab versus Chlorambucil and Obinutuzumab in the First-Line Setting</vt:lpstr>
      <vt:lpstr>Phase III CLL14 Study: Fixed-Duration Venetoclax and Obinutuzumab versus Chlorambucil and Obinutuzumab in the First-Line Setting (Continued)</vt:lpstr>
      <vt:lpstr>Phase III AMPLIFY Study: AV, AVO and FCR/BR in the First-Line Setting</vt:lpstr>
      <vt:lpstr>Phase III AMPLIFY Study: AV, AVO and FCR/BR in the First-Line Setting (Continued)</vt:lpstr>
      <vt:lpstr>Phase III AMPLIFY Study: AV, AVO and FCR/BR in the First-Line Setting (Continued)</vt:lpstr>
      <vt:lpstr>Phase III AMPLIFY Study: AV, AVO and FCR/BR in the First-Line Setting (Continued)</vt:lpstr>
      <vt:lpstr>Phase III AMPLIFY Study: AV, AVO and FCR/BR in the First-Line Setting (Continued)</vt:lpstr>
      <vt:lpstr>FDA Approves Acalabrutinib with Venetoclax for Chronic Lymphocytic Leukemia or Small Lymphocytic Lymphoma  Press Release: February 19,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Phase III CELESTIAL-RRCLL Study Design</vt:lpstr>
      <vt:lpstr>PowerPoint Presentation</vt:lpstr>
      <vt:lpstr>PowerPoint Presentation</vt:lpstr>
      <vt:lpstr>PowerPoint Presentation</vt:lpstr>
      <vt:lpstr>BRUIN CLL-314: Response Data</vt:lpstr>
      <vt:lpstr>PowerPoint Presentation</vt:lpstr>
      <vt:lpstr>PowerPoint Presentation</vt:lpstr>
      <vt:lpstr>PowerPoint Presentation</vt:lpstr>
      <vt:lpstr>My Algorithm for Front-Line Therapy</vt:lpstr>
      <vt:lpstr>Cases and Discussion Questions</vt:lpstr>
      <vt:lpstr>Cases and Discussion Questions</vt:lpstr>
      <vt:lpstr>Agenda</vt:lpstr>
      <vt:lpstr>BRUIN CLL-321: A Phase III Trial of Pirtobrutinib Monotherapy for Relapsed/Refractory CLL</vt:lpstr>
      <vt:lpstr>BRUIN CLL-321: IRC-Assessed Progression-Free Survival (PFS)</vt:lpstr>
      <vt:lpstr>FDA Grants Traditional Approval to Pirtobrutinib for Chronic Lymphocytic Leukemia and Small Lymphocytic Lymphoma Press Release: December 3, 2025</vt:lpstr>
      <vt:lpstr>Phase III BRUIN CLL-322 Trial: Pirtobrutinib and Venetoclax/Rituximab in R/R Setting </vt:lpstr>
      <vt:lpstr>Phase III BRUIN CLL-322 Trial: Pirtobrutinib and Venetoclax/Rituximab in R/R Setting (Continued)</vt:lpstr>
      <vt:lpstr>Algorithm for Relapsed/Refractory CLL/SLL</vt:lpstr>
      <vt:lpstr>BGB-16673: A Chimeric Degradation Activating Compound</vt:lpstr>
      <vt:lpstr>CaDAnCe-101: A Phase I/II Dose-Escalation/Expansion Study of BGB-16673 for R/R B-Cell Cancers</vt:lpstr>
      <vt:lpstr>CaDAnCe-101: Response Data</vt:lpstr>
      <vt:lpstr>CaDAnCe-101: Safety Profile</vt:lpstr>
      <vt:lpstr>Phase III CaDAnCE-302 Study Design</vt:lpstr>
      <vt:lpstr>Phase III SOUNDTRACK-C1 Study Design</vt:lpstr>
      <vt:lpstr>Cases and Discussion Questions</vt:lpstr>
      <vt:lpstr>Cases and Discussion Questions (Continued)</vt:lpstr>
      <vt:lpstr>Cases and Discussion Questions</vt:lpstr>
      <vt:lpstr>  Up Next …   Dr Samuel Klempner discusses  the management of gastroesophageal cancers</vt:lpstr>
      <vt:lpstr>Integrating New Advances into  Community Oncology Practice A Multitumor Symposium Hosted in Conjunction  with the American Oncology Network</vt:lpstr>
      <vt:lpstr>Agenda</vt:lpstr>
      <vt:lpstr>Gastroesophageal Cancers Faculty</vt:lpstr>
      <vt:lpstr>Dr Klempner — Disclosures</vt:lpstr>
      <vt:lpstr>Dr Divers — Disclosures</vt:lpstr>
      <vt:lpstr>Snapshot of AON Practice Gastroesophageal Cancers</vt:lpstr>
      <vt:lpstr>Snapshot of AON Practice Gastroesophageal Cancers — Immunotherapy </vt:lpstr>
      <vt:lpstr>Snapshot of AON Practice Gastroesophageal Cancers — CLDN18.2-Positive</vt:lpstr>
      <vt:lpstr>Snapshot of AON Practice Gastroesophageal Cancer — HER2-Positive </vt:lpstr>
      <vt:lpstr>Agenda</vt:lpstr>
      <vt:lpstr>Cases and Discussion Questions</vt:lpstr>
      <vt:lpstr>Claudin 18.2: Leveraging Biology</vt:lpstr>
      <vt:lpstr>PowerPoint Presentation</vt:lpstr>
      <vt:lpstr>Zolbetuximab Mechanism of Action</vt:lpstr>
      <vt:lpstr>SPOTLIGHT and GLOW Trials Combined Analysis: Survival with First-Line Zolbetuximab and Chemotherapy for Gastric or GEJ Adenocarcinoma </vt:lpstr>
      <vt:lpstr>SPOTLIGHT and GLOW Combined Analysis: Overall Survival with First-Line Zolbetuximab and Chemotherapy for Gastric or GEJ Adenocarcinoma </vt:lpstr>
      <vt:lpstr>SPOTLIGHT and GLOW Combined Analysis: Treatment-Emergent  Adverse Events</vt:lpstr>
      <vt:lpstr>Zolbetuximab: Management of Nausea and Vomiting </vt:lpstr>
      <vt:lpstr>Phase II ILUSTRO Study of First-Line Zolbetuximab with mFOLFOX6 and Nivolumab for CLDN18.2-Positive Locally Advanced Unresectable or Metastatic Gastric or GEJ Adenocarcinoma: Cohort 4</vt:lpstr>
      <vt:lpstr>ILUSTRO Cohort 4B: PFS with First-Line Zolbetuximab, Nivolumab  and mFOLFOX6 </vt:lpstr>
      <vt:lpstr>ILUSTRO Cohort 4B: PFS with First-Line Zolbetuximab, Nivolumab  and mFOLFOX6, Stratified by CLDN18.2 Expression</vt:lpstr>
      <vt:lpstr>ILUSTRO: Treatment-Emergent Adverse Events with First-Line Zolbetuximab and Nivolumab — Cohorts 4A and 4B </vt:lpstr>
      <vt:lpstr>Ongoing Phase III LUCERNA Trial of First-Line Zolbetuximab with Pembrolizumab and Chemotherapy for CLDN18.2-Positive, HER2-Negative, PD-L1-Positive Locally Advanced Unresectable or Metastatic Gastric or GEJ Adenocarcinoma </vt:lpstr>
      <vt:lpstr>Expanding Therapy Beyond Zolbetuximab</vt:lpstr>
      <vt:lpstr>CLARITY-PanTumor01 Substudy 1: Sonesitatug Vedotin Activity in Gastric and GEJ Cancer </vt:lpstr>
      <vt:lpstr>Phase III CLARITY-Gastric 01 Study: Second-or Later-Line Sonesitatug Vedotin for Advanced Gastric/GEJ Cancer</vt:lpstr>
      <vt:lpstr>Sonesitatug Vedotin Demonstrated a Statistically Significant Improvement in Overall Survival in Second- and Later-Line Therapy for CLDN18.2-Positive Advanced Gastric/GEJ Cancers  Press Release: July 27, 2026</vt:lpstr>
      <vt:lpstr>Ongoing Phase III CLARITY-Gastric 02 Study: First-Line Sonesitatug Vedotin in Combination with Capecitabine with or without Rilvegostomig</vt:lpstr>
      <vt:lpstr>Cases and Discussion Questions</vt:lpstr>
      <vt:lpstr>Cases and Discussion Questions (Continued)</vt:lpstr>
      <vt:lpstr>Cases and Discussion Questions</vt:lpstr>
      <vt:lpstr>Cases and Discussion Questions (Continued)</vt:lpstr>
      <vt:lpstr>Agenda</vt:lpstr>
      <vt:lpstr>Cases and Discussion Questions</vt:lpstr>
      <vt:lpstr>Cases and Discussion Questions (Continued)</vt:lpstr>
      <vt:lpstr>KEYNOTE-811 Phase III Trial of Pembrolizumab with Trastuzumab and Chemotherapy for Previously Untreated Advanced HER2-Positive Gastric or Gastroesophageal Junction (GEJ) Adenocarcinoma </vt:lpstr>
      <vt:lpstr>KEYNOTE-811: Progression-Free Survival (PFS) with 6-Year Median Follow-Up</vt:lpstr>
      <vt:lpstr>KEYNOTE-811: Overall Survival (OS) with 6-Year Median Follow-Up</vt:lpstr>
      <vt:lpstr>Zanidatamab Mechanism of Action</vt:lpstr>
      <vt:lpstr>Phase III HERIZON-GEA-01 Trial of Zanidatamab with or without Tislelizumab for HER2-Positive Gastroesophageal Cancer</vt:lpstr>
      <vt:lpstr>HERIZON-GEA-01 Primary Endpoint: PFS per BICR with Zanidatamab, Tislelizumab and Chemotherapy (CT)</vt:lpstr>
      <vt:lpstr>HERIZON-GEA-01 Primary Endpoint: Interim Analysis of OS with Zanidatamab, Tislelizumab and Chemotherapy</vt:lpstr>
      <vt:lpstr>HERIZON-GEA-01: Interim OS Analysis with Zanidatamab and Chemotherapy</vt:lpstr>
      <vt:lpstr>HERIZON-GEA-01 Subgroup Analysis: PFS per BICR by PD-L1 Subgroups</vt:lpstr>
      <vt:lpstr>HERIZON-GEA-01 Subgroup Analysis: OS by PD-L1 Subgroups</vt:lpstr>
      <vt:lpstr>HERIZON-GEA-01: Common Treatment-Related Adverse Events</vt:lpstr>
      <vt:lpstr>FDA Acceptance and Priority Review of Supplemental Biologics License Application for Zanidatamab-hrii Combinations in First-Line Therapy for HER2-Positive Locally Advanced or Metastatic Gastroesophageal Adenocarcinoma Press Release: April 27, 2026</vt:lpstr>
      <vt:lpstr>DESTINY-Gastric04 Phase III Trial of Trastuzumab Deruxtecan (T-DXd) Compared to Ramucirumab/Paclitaxel for Gastric Cancer</vt:lpstr>
      <vt:lpstr>DESTINY-Gastric04: Survival and Duration of Response with T-DXd for  Gastric Cancer</vt:lpstr>
      <vt:lpstr>DESTINY-Gastric04: Safety with T-DXd for Gastric Cancer</vt:lpstr>
      <vt:lpstr>Select Ongoing Phase III Trials of First-Line Therapy for Advanced HER2-Positive Gastroesophageal Adenocarcinoma </vt:lpstr>
      <vt:lpstr>Cases and Discussion Questions</vt:lpstr>
      <vt:lpstr>Cases and Discussion Questions</vt:lpstr>
      <vt:lpstr>Agenda</vt:lpstr>
      <vt:lpstr>Phase III MATTERHORN Trial of Perioperative Durvalumab for Gastric and Gastroesophageal Junction Cancer</vt:lpstr>
      <vt:lpstr>MATTERHORN: Event-Free Survival in the Full-Analysis Population</vt:lpstr>
      <vt:lpstr>MATTERHORN: Final Overall Survival Analysis</vt:lpstr>
      <vt:lpstr>Phase II NEONIPIGA Study of Neoadjuvant Nivolumab with Ipilimumab and Adjuvant Nivolumab for MSI-High/dMMR Esophagogastric Adenocarcinoma</vt:lpstr>
      <vt:lpstr>NEONIPIGA Long-Term Follow-Up: Event-Free and Overall Survival</vt:lpstr>
      <vt:lpstr>Cases and Discussion Questions</vt:lpstr>
      <vt:lpstr>We are taking a break!   The program will resume at 11:00 AM CT   Up Next …   Dr Shannon N Westin discusses the  management of ovarian and endometrial cancer</vt:lpstr>
      <vt:lpstr>Integrating New Advances into  Community Oncology Practice A Multitumor Symposium Hosted in Conjunction  with the American Oncology Network</vt:lpstr>
      <vt:lpstr>Agenda</vt:lpstr>
      <vt:lpstr>Gynecologic Cancers Faculty</vt:lpstr>
      <vt:lpstr>Dr Westin — Disclosures</vt:lpstr>
      <vt:lpstr>Dr Divers — Disclosures</vt:lpstr>
      <vt:lpstr>Snapshot of AON Practice Ovarian and Endometrial Cancer</vt:lpstr>
      <vt:lpstr>Snapshot of AON Practice Ovarian and Endometrial Cancer — PARP Inhibitors </vt:lpstr>
      <vt:lpstr>Snapshot of AON Practice Ovarian and Endometrial Cancer — HER2-Positive </vt:lpstr>
      <vt:lpstr>Snapshot of AON Practice Ovarian Cancer — Folate Receptor Alpha-Positive</vt:lpstr>
      <vt:lpstr>Snapshot of AON Practice Ovarian Cancer — Other Treatments</vt:lpstr>
      <vt:lpstr>Snapshot of AON Practice Endometrial Cancer — Immunotherapy</vt:lpstr>
      <vt:lpstr>Snapshot of AON Practice Endometrial Cancer — Other Treatments</vt:lpstr>
      <vt:lpstr>Agenda</vt:lpstr>
      <vt:lpstr>PowerPoint Presentation</vt:lpstr>
      <vt:lpstr>Cases and Discussion Questions</vt:lpstr>
      <vt:lpstr>Cases and Discussion Questions (Continued)</vt:lpstr>
      <vt:lpstr>Antibody-Drug Conjugate (ADC) Targets in Ovarian Cancer</vt:lpstr>
      <vt:lpstr>Folate Receptor Alpha (FRα)-Targeted ADCs</vt:lpstr>
      <vt:lpstr>MIRASOL Trial: MIRV for Patients with FRα-High Platinum-Resistant OC</vt:lpstr>
      <vt:lpstr>MIRASOL: MIRV for Patients with FRα-High Platinum-Resistant OC</vt:lpstr>
      <vt:lpstr>MIRASOL: Safety </vt:lpstr>
      <vt:lpstr>MIRV in Combination with Bevacizumab for Patients with Platinum-Resistant OC</vt:lpstr>
      <vt:lpstr>PICCOLO Trial: MIRV as Third-Line or Later Therapy for FR⍺-Positive Recurrent Platinum-Sensitive OC</vt:lpstr>
      <vt:lpstr>GLORIOSA Trial: Maintenance with MIRV and Bevacizumab versus Bevacizumab Alone for FRα-High Platinum-Sensitive OC</vt:lpstr>
      <vt:lpstr>Other FRα-Targeted ADCs for OC</vt:lpstr>
      <vt:lpstr>Cases and Discussion Questions</vt:lpstr>
      <vt:lpstr>Cases and Discussion Questions (Continued) </vt:lpstr>
      <vt:lpstr>Cases and Discussion Questions (Continued) </vt:lpstr>
      <vt:lpstr>Relacorilant Mechanism of Action</vt:lpstr>
      <vt:lpstr>ROSELLA Trial: Relacorilant and Nab Paclitaxel for Patients with Platinum-Resistant Ovarian Cancer </vt:lpstr>
      <vt:lpstr>ROSELLA: PFS at the Primary Analysis</vt:lpstr>
      <vt:lpstr>ROSELLA: OS at the Final Analysis</vt:lpstr>
      <vt:lpstr>ROSELLA: OS Subgroup Analyses </vt:lpstr>
      <vt:lpstr>ROSELLA: Safety Summary</vt:lpstr>
      <vt:lpstr>ROSELLA: Common (&gt;20%) Adverse Events</vt:lpstr>
      <vt:lpstr>BELLA: A Phase II Study of Relacorilant with Nab Paclitaxel with or without Bevacizumab for Patients with Gynecologic Cancer </vt:lpstr>
      <vt:lpstr>KEYNOTE-B96 Trial: Pembrolizumab with Weekly Paclitaxel with or without Bevacizumab for Platinum-Resistant Recurrent OC</vt:lpstr>
      <vt:lpstr>KEYNOTE-B96: PFS in the Combined Positive Score ≥1 Population at Interim Analysis 1</vt:lpstr>
      <vt:lpstr>KEYNOTE-B96: PFS in the Intent-to-Treat Population at Interim Analysis 1</vt:lpstr>
      <vt:lpstr>KEYNOTE-B96: OS at Interim Analysis 2</vt:lpstr>
      <vt:lpstr>REJOICE-Ovarian01 Trial: Raludotatug Deruxtecan for Patients with Platinum-Resistant High-Grade Serous or Endometrioid Ovarian, Primary Peritoneal or Fallopian Tube Cancer </vt:lpstr>
      <vt:lpstr>REJOICE-Ovarian01: Antitumor Activity and Safety Across Doses</vt:lpstr>
      <vt:lpstr>Cases and Discussion Questions</vt:lpstr>
      <vt:lpstr>Cases and Discussion Questions (Continued)</vt:lpstr>
      <vt:lpstr>Cases and Discussion Questions (Continued)</vt:lpstr>
      <vt:lpstr>Agenda</vt:lpstr>
      <vt:lpstr>First-Line Immunotherapy and Chemotherapy for Endometrial Cancer</vt:lpstr>
      <vt:lpstr>First-Line Immunotherapy and Chemotherapy for dMMR Endometrial Cancer: PFS</vt:lpstr>
      <vt:lpstr>First-Line Immunotherapy and Chemotherapy for dMMR Endometrial Cancer: OS</vt:lpstr>
      <vt:lpstr>First-Line Immunotherapy and Chemotherapy for pMMR Endometrial Cancer: PFS</vt:lpstr>
      <vt:lpstr>First-Line Immunotherapy and Chemotherapy for Mismatch Repair-Proficient Endometrial Cancer: OS</vt:lpstr>
      <vt:lpstr>RUBY: Conditional PFS </vt:lpstr>
      <vt:lpstr>RUBY: Conditional OS </vt:lpstr>
      <vt:lpstr>Pembrolizumab as Monotherapy Significantly Improved PFS in Certain Patients with Advanced or Recurrent Endometrial Cancer with dMMR Tumors Compared to Chemotherapy Press Release: July 15, 2026</vt:lpstr>
      <vt:lpstr>ADC Targets in Endometrial Cancer</vt:lpstr>
      <vt:lpstr>DESTINY-PanTumor02 Part 1 Trial Final Analysis: Investigator-Assessed Confirmed ORR by Tumor Cohort and Central HER2 IHC Status</vt:lpstr>
      <vt:lpstr>DESTINY-PanTumor02 Part 1 Final Analysis: Median PFS and OS by Tumor Cohort and HER2 IHC Status</vt:lpstr>
      <vt:lpstr>Selected Phase III Trials for HER2-Targeted ADCs in Gynecologic Cancer</vt:lpstr>
      <vt:lpstr>TROP2-Targeted ADCs </vt:lpstr>
      <vt:lpstr>TroFuse-005 Trial Evaluating Sacituzumab Tirumotecan Met Primary Endpoints of OS and PFS in Certain Patients With Advanced or Recurrent Endometrial Cancer Press Release: May 18, 2026</vt:lpstr>
      <vt:lpstr>Selected Phase III Trials of TROP2-Targeted ADCs for Gynecologic Cancer </vt:lpstr>
      <vt:lpstr>BEHOLD-1 Study: Mocertatug Rezetecan (Mo-Rez) for Platinum-Resistant OC and EC</vt:lpstr>
      <vt:lpstr>BEHOLD-1: Phase Ib Efficacy</vt:lpstr>
      <vt:lpstr>Bluestar-Endometrial01 Trial: Puxitatug Samrotecan (Puxi-Sam, AZD8205) for Patients with EC or OC</vt:lpstr>
      <vt:lpstr>Bluestar-Endometrial01 Trial: Puxitatug Samrotecan (Puxi-Sam, AZD8205) for Patients with EC or OC (Continued)</vt:lpstr>
      <vt:lpstr>Selected Phase III Trials of B7-H4-Targeted ADCs</vt:lpstr>
      <vt:lpstr>Cases and Discussion Questions</vt:lpstr>
      <vt:lpstr>Cases and Discussion Questions</vt:lpstr>
      <vt:lpstr>We are taking a lunch break!   The program will resume at 12:40 PM CT   Up Next …   Dr Ann LaCasce discusses the  management of diffuse large B-cell lymphoma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In Review Prostate Cancer  Wednesday, November 18, 2020 2:00 PM – 3:30 PM ET</dc:title>
  <dc:creator>Rick Kaderman</dc:creator>
  <cp:lastModifiedBy>Fernando Rendina</cp:lastModifiedBy>
  <cp:revision>1000</cp:revision>
  <cp:lastPrinted>2020-12-08T02:40:56Z</cp:lastPrinted>
  <dcterms:created xsi:type="dcterms:W3CDTF">2020-11-13T19:02:13Z</dcterms:created>
  <dcterms:modified xsi:type="dcterms:W3CDTF">2026-08-21T23:59:53Z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157800.000000000</vt:lpwstr>
  </property>
  <property fmtid="{D5CDD505-2E9C-101B-9397-08002B2CF9AE}" pid="3" name="ContentTypeId">
    <vt:lpwstr>0x010100F56CFF285B972B489588099F06F32541</vt:lpwstr>
  </property>
</Properties>
</file>