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sldIdLst>
    <p:sldId id="256" r:id="rId2"/>
    <p:sldId id="2147483461" r:id="rId3"/>
    <p:sldId id="2147483489" r:id="rId4"/>
    <p:sldId id="2147483490" r:id="rId5"/>
    <p:sldId id="2147483491" r:id="rId6"/>
    <p:sldId id="2147483492" r:id="rId7"/>
    <p:sldId id="2147483493" r:id="rId8"/>
    <p:sldId id="2147483494" r:id="rId9"/>
    <p:sldId id="2147483496" r:id="rId10"/>
    <p:sldId id="2147483497" r:id="rId11"/>
    <p:sldId id="2147483498" r:id="rId12"/>
    <p:sldId id="2147483499" r:id="rId13"/>
    <p:sldId id="2147483500" r:id="rId14"/>
    <p:sldId id="2147483501" r:id="rId15"/>
    <p:sldId id="2147483502" r:id="rId16"/>
    <p:sldId id="2147483495" r:id="rId17"/>
    <p:sldId id="1881839523" r:id="rId18"/>
    <p:sldId id="1881839384" r:id="rId19"/>
    <p:sldId id="2147483503" r:id="rId20"/>
    <p:sldId id="2147483504" r:id="rId21"/>
    <p:sldId id="2147483505" r:id="rId22"/>
    <p:sldId id="1881839528" r:id="rId23"/>
    <p:sldId id="2147483506" r:id="rId24"/>
    <p:sldId id="2147483507" r:id="rId25"/>
    <p:sldId id="2147483508" r:id="rId26"/>
    <p:sldId id="2147483509" r:id="rId27"/>
    <p:sldId id="2147483473" r:id="rId28"/>
    <p:sldId id="2147483510" r:id="rId29"/>
    <p:sldId id="2147483511" r:id="rId30"/>
    <p:sldId id="2147483479" r:id="rId31"/>
    <p:sldId id="2147483512" r:id="rId32"/>
    <p:sldId id="2147483480" r:id="rId33"/>
    <p:sldId id="2147483514" r:id="rId34"/>
    <p:sldId id="2147483513" r:id="rId35"/>
    <p:sldId id="2147483515" r:id="rId36"/>
    <p:sldId id="2147483516" r:id="rId37"/>
    <p:sldId id="2147483517" r:id="rId38"/>
    <p:sldId id="2147483518" r:id="rId39"/>
    <p:sldId id="2147483519" r:id="rId40"/>
    <p:sldId id="2147483521" r:id="rId41"/>
    <p:sldId id="2147483520" r:id="rId42"/>
    <p:sldId id="2147483522" r:id="rId43"/>
    <p:sldId id="2147483523" r:id="rId4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BABE"/>
    <a:srgbClr val="44D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Style léger 1 - Accentuation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39" autoAdjust="0"/>
    <p:restoredTop sz="96301"/>
  </p:normalViewPr>
  <p:slideViewPr>
    <p:cSldViewPr snapToGrid="0">
      <p:cViewPr varScale="1">
        <p:scale>
          <a:sx n="176" d="100"/>
          <a:sy n="176" d="100"/>
        </p:scale>
        <p:origin x="224" y="2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0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AE14E8-F462-4373-B392-FB5DA659BEB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7E36078-7556-401A-8AC4-B07259A06382}">
      <dgm:prSet custT="1"/>
      <dgm:spPr>
        <a:solidFill>
          <a:srgbClr val="E5A37B"/>
        </a:solidFill>
        <a:ln w="38100">
          <a:noFill/>
        </a:ln>
      </dgm:spPr>
      <dgm:t>
        <a:bodyPr anchor="ctr"/>
        <a:lstStyle/>
        <a:p>
          <a:pPr rtl="0">
            <a:lnSpc>
              <a:spcPct val="80000"/>
            </a:lnSpc>
            <a:spcBef>
              <a:spcPts val="600"/>
            </a:spcBef>
            <a:spcAft>
              <a:spcPts val="600"/>
            </a:spcAft>
          </a:pPr>
          <a:r>
            <a:rPr lang="en-US" sz="1800" b="1" i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ALK</a:t>
          </a:r>
          <a:r>
            <a:rPr lang="en-US" sz="1800" b="1" i="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fusions</a:t>
          </a:r>
          <a:endParaRPr lang="en-US" sz="1800" b="1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3C4AE7C-1F33-4E04-B337-C3DFA6E1D303}" type="parTrans" cxnId="{3775F27E-E841-46CB-BB2D-94F9B0BF40D0}">
      <dgm:prSet/>
      <dgm:spPr/>
      <dgm:t>
        <a:bodyPr/>
        <a:lstStyle/>
        <a:p>
          <a:endParaRPr lang="en-GB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FBFDEE-1824-4086-9D20-4816C0ECC465}" type="sibTrans" cxnId="{3775F27E-E841-46CB-BB2D-94F9B0BF40D0}">
      <dgm:prSet/>
      <dgm:spPr/>
      <dgm:t>
        <a:bodyPr/>
        <a:lstStyle/>
        <a:p>
          <a:endParaRPr lang="en-GB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883B7CB-D6B2-4A3E-98B2-7C18B47E3C72}">
      <dgm:prSet custT="1"/>
      <dgm:spPr>
        <a:solidFill>
          <a:schemeClr val="accent5">
            <a:lumMod val="75000"/>
          </a:schemeClr>
        </a:solidFill>
      </dgm:spPr>
      <dgm:t>
        <a:bodyPr anchor="ctr"/>
        <a:lstStyle/>
        <a:p>
          <a:pPr rtl="0">
            <a:lnSpc>
              <a:spcPct val="80000"/>
            </a:lnSpc>
            <a:spcBef>
              <a:spcPts val="600"/>
            </a:spcBef>
            <a:spcAft>
              <a:spcPts val="600"/>
            </a:spcAft>
          </a:pPr>
          <a:r>
            <a:rPr lang="en-US" sz="1800" b="1" i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ROS1</a:t>
          </a:r>
          <a:r>
            <a:rPr lang="en-US" sz="18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fusions</a:t>
          </a:r>
        </a:p>
      </dgm:t>
    </dgm:pt>
    <dgm:pt modelId="{ACC19FCE-0646-4EC3-9EDE-FBE9D04BC222}" type="parTrans" cxnId="{97AE6F9C-F170-4813-967A-E099707FDB27}">
      <dgm:prSet/>
      <dgm:spPr/>
      <dgm:t>
        <a:bodyPr/>
        <a:lstStyle/>
        <a:p>
          <a:endParaRPr lang="en-GB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89E3F96-F1B9-4319-BFBC-B62745B8E429}" type="sibTrans" cxnId="{97AE6F9C-F170-4813-967A-E099707FDB27}">
      <dgm:prSet/>
      <dgm:spPr/>
      <dgm:t>
        <a:bodyPr/>
        <a:lstStyle/>
        <a:p>
          <a:endParaRPr lang="en-GB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571B96D-EF90-46A6-BC05-0E5AC5F8EF19}">
      <dgm:prSet custT="1"/>
      <dgm:spPr>
        <a:solidFill>
          <a:schemeClr val="accent6">
            <a:lumMod val="60000"/>
            <a:lumOff val="40000"/>
          </a:schemeClr>
        </a:solidFill>
      </dgm:spPr>
      <dgm:t>
        <a:bodyPr anchor="ctr"/>
        <a:lstStyle/>
        <a:p>
          <a:pPr rtl="0">
            <a:lnSpc>
              <a:spcPct val="80000"/>
            </a:lnSpc>
            <a:spcBef>
              <a:spcPts val="600"/>
            </a:spcBef>
            <a:spcAft>
              <a:spcPts val="600"/>
            </a:spcAft>
          </a:pPr>
          <a:r>
            <a:rPr lang="en-US" sz="1800" b="1" i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RET</a:t>
          </a:r>
          <a:r>
            <a:rPr lang="en-US" sz="18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fusions</a:t>
          </a:r>
        </a:p>
      </dgm:t>
    </dgm:pt>
    <dgm:pt modelId="{3CFAF55C-8DCC-471E-ACAC-E53839793AB4}" type="parTrans" cxnId="{9E2045B0-AF4A-4C5D-A6E3-EED17EB53831}">
      <dgm:prSet/>
      <dgm:spPr/>
      <dgm:t>
        <a:bodyPr/>
        <a:lstStyle/>
        <a:p>
          <a:endParaRPr lang="en-GB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E8D4E93-13C2-4DC4-9A8D-2580F3A71397}" type="sibTrans" cxnId="{9E2045B0-AF4A-4C5D-A6E3-EED17EB53831}">
      <dgm:prSet/>
      <dgm:spPr/>
      <dgm:t>
        <a:bodyPr/>
        <a:lstStyle/>
        <a:p>
          <a:endParaRPr lang="en-GB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D03924-4164-425B-A79A-4FC6059B342A}" type="pres">
      <dgm:prSet presAssocID="{45AE14E8-F462-4373-B392-FB5DA659BEBA}" presName="Name0" presStyleCnt="0">
        <dgm:presLayoutVars>
          <dgm:chMax val="7"/>
          <dgm:chPref val="7"/>
          <dgm:dir/>
        </dgm:presLayoutVars>
      </dgm:prSet>
      <dgm:spPr/>
    </dgm:pt>
    <dgm:pt modelId="{8955F446-8CBE-4F09-835E-A6C4C125FF40}" type="pres">
      <dgm:prSet presAssocID="{45AE14E8-F462-4373-B392-FB5DA659BEBA}" presName="Name1" presStyleCnt="0"/>
      <dgm:spPr/>
    </dgm:pt>
    <dgm:pt modelId="{A323287B-2B3A-4622-A020-25970523FAB3}" type="pres">
      <dgm:prSet presAssocID="{45AE14E8-F462-4373-B392-FB5DA659BEBA}" presName="cycle" presStyleCnt="0"/>
      <dgm:spPr/>
    </dgm:pt>
    <dgm:pt modelId="{E2B2DB55-ED3D-4B8E-B44D-281EF92FCAE5}" type="pres">
      <dgm:prSet presAssocID="{45AE14E8-F462-4373-B392-FB5DA659BEBA}" presName="srcNode" presStyleLbl="node1" presStyleIdx="0" presStyleCnt="3"/>
      <dgm:spPr/>
    </dgm:pt>
    <dgm:pt modelId="{C5FC02ED-F1F8-4EDE-8139-285D3EB50AA3}" type="pres">
      <dgm:prSet presAssocID="{45AE14E8-F462-4373-B392-FB5DA659BEBA}" presName="conn" presStyleLbl="parChTrans1D2" presStyleIdx="0" presStyleCnt="1"/>
      <dgm:spPr/>
    </dgm:pt>
    <dgm:pt modelId="{52FF8DC1-4ECD-4452-8E45-384409607C97}" type="pres">
      <dgm:prSet presAssocID="{45AE14E8-F462-4373-B392-FB5DA659BEBA}" presName="extraNode" presStyleLbl="node1" presStyleIdx="0" presStyleCnt="3"/>
      <dgm:spPr/>
    </dgm:pt>
    <dgm:pt modelId="{B70237E7-C7A8-4A06-9512-EE2A898F1891}" type="pres">
      <dgm:prSet presAssocID="{45AE14E8-F462-4373-B392-FB5DA659BEBA}" presName="dstNode" presStyleLbl="node1" presStyleIdx="0" presStyleCnt="3"/>
      <dgm:spPr/>
    </dgm:pt>
    <dgm:pt modelId="{9F94D9BD-E72B-46FB-8AEF-9F342A07DD4F}" type="pres">
      <dgm:prSet presAssocID="{27E36078-7556-401A-8AC4-B07259A06382}" presName="text_1" presStyleLbl="node1" presStyleIdx="0" presStyleCnt="3">
        <dgm:presLayoutVars>
          <dgm:bulletEnabled val="1"/>
        </dgm:presLayoutVars>
      </dgm:prSet>
      <dgm:spPr/>
    </dgm:pt>
    <dgm:pt modelId="{D9FFDB6B-F758-4080-B3A7-0F4D342632F6}" type="pres">
      <dgm:prSet presAssocID="{27E36078-7556-401A-8AC4-B07259A06382}" presName="accent_1" presStyleCnt="0"/>
      <dgm:spPr/>
    </dgm:pt>
    <dgm:pt modelId="{86CAE213-5614-4B27-9B94-E74FBD4DA752}" type="pres">
      <dgm:prSet presAssocID="{27E36078-7556-401A-8AC4-B07259A06382}" presName="accentRepeatNode" presStyleLbl="solidFgAcc1" presStyleIdx="0" presStyleCnt="3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9050">
          <a:solidFill>
            <a:srgbClr val="E5A37B"/>
          </a:solidFill>
        </a:ln>
      </dgm:spPr>
    </dgm:pt>
    <dgm:pt modelId="{09350B78-7B09-49CA-96D7-4EC7BC71C59A}" type="pres">
      <dgm:prSet presAssocID="{8883B7CB-D6B2-4A3E-98B2-7C18B47E3C72}" presName="text_2" presStyleLbl="node1" presStyleIdx="1" presStyleCnt="3">
        <dgm:presLayoutVars>
          <dgm:bulletEnabled val="1"/>
        </dgm:presLayoutVars>
      </dgm:prSet>
      <dgm:spPr/>
    </dgm:pt>
    <dgm:pt modelId="{F64B09D9-8E16-4818-B6A0-4AA46B91209D}" type="pres">
      <dgm:prSet presAssocID="{8883B7CB-D6B2-4A3E-98B2-7C18B47E3C72}" presName="accent_2" presStyleCnt="0"/>
      <dgm:spPr/>
    </dgm:pt>
    <dgm:pt modelId="{4CBE3CDF-BE23-460B-9DD4-433BE128C5AF}" type="pres">
      <dgm:prSet presAssocID="{8883B7CB-D6B2-4A3E-98B2-7C18B47E3C72}" presName="accentRepeatNode" presStyleLbl="solidFgAcc1" presStyleIdx="1" presStyleCnt="3"/>
      <dgm:spPr>
        <a:ln>
          <a:solidFill>
            <a:schemeClr val="accent5">
              <a:lumMod val="75000"/>
            </a:schemeClr>
          </a:solidFill>
        </a:ln>
      </dgm:spPr>
    </dgm:pt>
    <dgm:pt modelId="{F0B21EE9-1C1A-41A8-8FC2-C2DED49A03E9}" type="pres">
      <dgm:prSet presAssocID="{0571B96D-EF90-46A6-BC05-0E5AC5F8EF19}" presName="text_3" presStyleLbl="node1" presStyleIdx="2" presStyleCnt="3" custScaleY="102269">
        <dgm:presLayoutVars>
          <dgm:bulletEnabled val="1"/>
        </dgm:presLayoutVars>
      </dgm:prSet>
      <dgm:spPr/>
    </dgm:pt>
    <dgm:pt modelId="{9B2454CB-9A55-4A3E-9391-E3DFDB9638DF}" type="pres">
      <dgm:prSet presAssocID="{0571B96D-EF90-46A6-BC05-0E5AC5F8EF19}" presName="accent_3" presStyleCnt="0"/>
      <dgm:spPr/>
    </dgm:pt>
    <dgm:pt modelId="{4D9096A4-ED5E-4CFF-B4E1-48395165C455}" type="pres">
      <dgm:prSet presAssocID="{0571B96D-EF90-46A6-BC05-0E5AC5F8EF19}" presName="accentRepeatNode" presStyleLbl="solidFgAcc1" presStyleIdx="2" presStyleCnt="3"/>
      <dgm:spPr>
        <a:ln>
          <a:solidFill>
            <a:schemeClr val="accent6">
              <a:lumMod val="60000"/>
              <a:lumOff val="40000"/>
            </a:schemeClr>
          </a:solidFill>
        </a:ln>
      </dgm:spPr>
    </dgm:pt>
  </dgm:ptLst>
  <dgm:cxnLst>
    <dgm:cxn modelId="{247C2713-B15E-4D28-A64B-5085F1E8C620}" type="presOf" srcId="{27E36078-7556-401A-8AC4-B07259A06382}" destId="{9F94D9BD-E72B-46FB-8AEF-9F342A07DD4F}" srcOrd="0" destOrd="0" presId="urn:microsoft.com/office/officeart/2008/layout/VerticalCurvedList"/>
    <dgm:cxn modelId="{B55D0833-7C3C-4DA3-8FC3-29BEE1B1BD49}" type="presOf" srcId="{8883B7CB-D6B2-4A3E-98B2-7C18B47E3C72}" destId="{09350B78-7B09-49CA-96D7-4EC7BC71C59A}" srcOrd="0" destOrd="0" presId="urn:microsoft.com/office/officeart/2008/layout/VerticalCurvedList"/>
    <dgm:cxn modelId="{DB7AE33B-5E7B-461A-BD23-6A931DA6058C}" type="presOf" srcId="{F4FBFDEE-1824-4086-9D20-4816C0ECC465}" destId="{C5FC02ED-F1F8-4EDE-8139-285D3EB50AA3}" srcOrd="0" destOrd="0" presId="urn:microsoft.com/office/officeart/2008/layout/VerticalCurvedList"/>
    <dgm:cxn modelId="{FBEAB340-6356-4E92-84B8-242465A698F2}" type="presOf" srcId="{0571B96D-EF90-46A6-BC05-0E5AC5F8EF19}" destId="{F0B21EE9-1C1A-41A8-8FC2-C2DED49A03E9}" srcOrd="0" destOrd="0" presId="urn:microsoft.com/office/officeart/2008/layout/VerticalCurvedList"/>
    <dgm:cxn modelId="{56F1136D-047C-4029-8721-5EA6615441D9}" type="presOf" srcId="{45AE14E8-F462-4373-B392-FB5DA659BEBA}" destId="{DAD03924-4164-425B-A79A-4FC6059B342A}" srcOrd="0" destOrd="0" presId="urn:microsoft.com/office/officeart/2008/layout/VerticalCurvedList"/>
    <dgm:cxn modelId="{3775F27E-E841-46CB-BB2D-94F9B0BF40D0}" srcId="{45AE14E8-F462-4373-B392-FB5DA659BEBA}" destId="{27E36078-7556-401A-8AC4-B07259A06382}" srcOrd="0" destOrd="0" parTransId="{23C4AE7C-1F33-4E04-B337-C3DFA6E1D303}" sibTransId="{F4FBFDEE-1824-4086-9D20-4816C0ECC465}"/>
    <dgm:cxn modelId="{97AE6F9C-F170-4813-967A-E099707FDB27}" srcId="{45AE14E8-F462-4373-B392-FB5DA659BEBA}" destId="{8883B7CB-D6B2-4A3E-98B2-7C18B47E3C72}" srcOrd="1" destOrd="0" parTransId="{ACC19FCE-0646-4EC3-9EDE-FBE9D04BC222}" sibTransId="{F89E3F96-F1B9-4319-BFBC-B62745B8E429}"/>
    <dgm:cxn modelId="{9E2045B0-AF4A-4C5D-A6E3-EED17EB53831}" srcId="{45AE14E8-F462-4373-B392-FB5DA659BEBA}" destId="{0571B96D-EF90-46A6-BC05-0E5AC5F8EF19}" srcOrd="2" destOrd="0" parTransId="{3CFAF55C-8DCC-471E-ACAC-E53839793AB4}" sibTransId="{FE8D4E93-13C2-4DC4-9A8D-2580F3A71397}"/>
    <dgm:cxn modelId="{48457D3C-B4A8-43C8-8B3C-7ADF5CFCA60E}" type="presParOf" srcId="{DAD03924-4164-425B-A79A-4FC6059B342A}" destId="{8955F446-8CBE-4F09-835E-A6C4C125FF40}" srcOrd="0" destOrd="0" presId="urn:microsoft.com/office/officeart/2008/layout/VerticalCurvedList"/>
    <dgm:cxn modelId="{E529E912-EB09-4111-8A22-8561FA8C5575}" type="presParOf" srcId="{8955F446-8CBE-4F09-835E-A6C4C125FF40}" destId="{A323287B-2B3A-4622-A020-25970523FAB3}" srcOrd="0" destOrd="0" presId="urn:microsoft.com/office/officeart/2008/layout/VerticalCurvedList"/>
    <dgm:cxn modelId="{16054F42-1A76-4D08-BE60-7657AF6FCF67}" type="presParOf" srcId="{A323287B-2B3A-4622-A020-25970523FAB3}" destId="{E2B2DB55-ED3D-4B8E-B44D-281EF92FCAE5}" srcOrd="0" destOrd="0" presId="urn:microsoft.com/office/officeart/2008/layout/VerticalCurvedList"/>
    <dgm:cxn modelId="{F118940C-4106-46BE-AE01-08F8B1853702}" type="presParOf" srcId="{A323287B-2B3A-4622-A020-25970523FAB3}" destId="{C5FC02ED-F1F8-4EDE-8139-285D3EB50AA3}" srcOrd="1" destOrd="0" presId="urn:microsoft.com/office/officeart/2008/layout/VerticalCurvedList"/>
    <dgm:cxn modelId="{12BCBE8F-5842-416A-BAE6-7E785DBA34C2}" type="presParOf" srcId="{A323287B-2B3A-4622-A020-25970523FAB3}" destId="{52FF8DC1-4ECD-4452-8E45-384409607C97}" srcOrd="2" destOrd="0" presId="urn:microsoft.com/office/officeart/2008/layout/VerticalCurvedList"/>
    <dgm:cxn modelId="{0E0B860C-360B-4D01-960C-868EE167616D}" type="presParOf" srcId="{A323287B-2B3A-4622-A020-25970523FAB3}" destId="{B70237E7-C7A8-4A06-9512-EE2A898F1891}" srcOrd="3" destOrd="0" presId="urn:microsoft.com/office/officeart/2008/layout/VerticalCurvedList"/>
    <dgm:cxn modelId="{4B4E196E-B876-44F7-9112-912464A0FC86}" type="presParOf" srcId="{8955F446-8CBE-4F09-835E-A6C4C125FF40}" destId="{9F94D9BD-E72B-46FB-8AEF-9F342A07DD4F}" srcOrd="1" destOrd="0" presId="urn:microsoft.com/office/officeart/2008/layout/VerticalCurvedList"/>
    <dgm:cxn modelId="{C4B5C0D6-37A7-4696-980C-6B35B79E7734}" type="presParOf" srcId="{8955F446-8CBE-4F09-835E-A6C4C125FF40}" destId="{D9FFDB6B-F758-4080-B3A7-0F4D342632F6}" srcOrd="2" destOrd="0" presId="urn:microsoft.com/office/officeart/2008/layout/VerticalCurvedList"/>
    <dgm:cxn modelId="{667F2393-0620-4252-87E7-5146204F9CCE}" type="presParOf" srcId="{D9FFDB6B-F758-4080-B3A7-0F4D342632F6}" destId="{86CAE213-5614-4B27-9B94-E74FBD4DA752}" srcOrd="0" destOrd="0" presId="urn:microsoft.com/office/officeart/2008/layout/VerticalCurvedList"/>
    <dgm:cxn modelId="{FD417712-9DC0-4A93-AD05-B9BF671DAA75}" type="presParOf" srcId="{8955F446-8CBE-4F09-835E-A6C4C125FF40}" destId="{09350B78-7B09-49CA-96D7-4EC7BC71C59A}" srcOrd="3" destOrd="0" presId="urn:microsoft.com/office/officeart/2008/layout/VerticalCurvedList"/>
    <dgm:cxn modelId="{0648D85B-A55F-4D55-A8A9-7FA3909D1563}" type="presParOf" srcId="{8955F446-8CBE-4F09-835E-A6C4C125FF40}" destId="{F64B09D9-8E16-4818-B6A0-4AA46B91209D}" srcOrd="4" destOrd="0" presId="urn:microsoft.com/office/officeart/2008/layout/VerticalCurvedList"/>
    <dgm:cxn modelId="{21C8DEBE-8C82-4B4B-AEB4-AD292D3DC290}" type="presParOf" srcId="{F64B09D9-8E16-4818-B6A0-4AA46B91209D}" destId="{4CBE3CDF-BE23-460B-9DD4-433BE128C5AF}" srcOrd="0" destOrd="0" presId="urn:microsoft.com/office/officeart/2008/layout/VerticalCurvedList"/>
    <dgm:cxn modelId="{3480E033-37A3-48FA-BEB4-E5EF5B21948F}" type="presParOf" srcId="{8955F446-8CBE-4F09-835E-A6C4C125FF40}" destId="{F0B21EE9-1C1A-41A8-8FC2-C2DED49A03E9}" srcOrd="5" destOrd="0" presId="urn:microsoft.com/office/officeart/2008/layout/VerticalCurvedList"/>
    <dgm:cxn modelId="{FB1DB472-C57E-44D3-843B-5A6A7502B0B4}" type="presParOf" srcId="{8955F446-8CBE-4F09-835E-A6C4C125FF40}" destId="{9B2454CB-9A55-4A3E-9391-E3DFDB9638DF}" srcOrd="6" destOrd="0" presId="urn:microsoft.com/office/officeart/2008/layout/VerticalCurvedList"/>
    <dgm:cxn modelId="{B660B0A8-9A96-4A69-915B-EE3CB9A37A90}" type="presParOf" srcId="{9B2454CB-9A55-4A3E-9391-E3DFDB9638DF}" destId="{4D9096A4-ED5E-4CFF-B4E1-48395165C45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AE14E8-F462-4373-B392-FB5DA659BEB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7E36078-7556-401A-8AC4-B07259A06382}">
      <dgm:prSet custT="1"/>
      <dgm:spPr>
        <a:solidFill>
          <a:schemeClr val="bg1">
            <a:lumMod val="85000"/>
          </a:schemeClr>
        </a:solidFill>
        <a:ln w="38100">
          <a:noFill/>
        </a:ln>
      </dgm:spPr>
      <dgm:t>
        <a:bodyPr anchor="ctr"/>
        <a:lstStyle/>
        <a:p>
          <a:pPr rtl="0">
            <a:lnSpc>
              <a:spcPct val="80000"/>
            </a:lnSpc>
            <a:spcBef>
              <a:spcPts val="600"/>
            </a:spcBef>
            <a:spcAft>
              <a:spcPts val="600"/>
            </a:spcAft>
          </a:pPr>
          <a:r>
            <a:rPr lang="en-US" sz="1800" b="1" i="1" noProof="0" dirty="0">
              <a:effectLst/>
            </a:rPr>
            <a:t>ALK</a:t>
          </a:r>
          <a:r>
            <a:rPr lang="en-US" sz="1800" b="1" i="0" noProof="0" dirty="0">
              <a:effectLst/>
            </a:rPr>
            <a:t> fusions</a:t>
          </a:r>
          <a:endParaRPr lang="en-US" sz="1800" b="1" noProof="0" dirty="0">
            <a:effectLst/>
          </a:endParaRPr>
        </a:p>
      </dgm:t>
    </dgm:pt>
    <dgm:pt modelId="{23C4AE7C-1F33-4E04-B337-C3DFA6E1D303}" type="parTrans" cxnId="{3775F27E-E841-46CB-BB2D-94F9B0BF40D0}">
      <dgm:prSet/>
      <dgm:spPr/>
      <dgm:t>
        <a:bodyPr/>
        <a:lstStyle/>
        <a:p>
          <a:endParaRPr lang="en-GB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FBFDEE-1824-4086-9D20-4816C0ECC465}" type="sibTrans" cxnId="{3775F27E-E841-46CB-BB2D-94F9B0BF40D0}">
      <dgm:prSet/>
      <dgm:spPr/>
      <dgm:t>
        <a:bodyPr/>
        <a:lstStyle/>
        <a:p>
          <a:endParaRPr lang="en-GB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883B7CB-D6B2-4A3E-98B2-7C18B47E3C72}">
      <dgm:prSet custT="1"/>
      <dgm:spPr>
        <a:solidFill>
          <a:schemeClr val="accent5">
            <a:lumMod val="75000"/>
          </a:schemeClr>
        </a:solidFill>
      </dgm:spPr>
      <dgm:t>
        <a:bodyPr anchor="ctr"/>
        <a:lstStyle/>
        <a:p>
          <a:pPr rtl="0">
            <a:lnSpc>
              <a:spcPct val="80000"/>
            </a:lnSpc>
            <a:spcBef>
              <a:spcPts val="600"/>
            </a:spcBef>
            <a:spcAft>
              <a:spcPts val="600"/>
            </a:spcAft>
          </a:pPr>
          <a:r>
            <a:rPr lang="en-US" sz="1800" b="1" i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ROS1</a:t>
          </a:r>
          <a:r>
            <a:rPr lang="en-US" sz="18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fusions</a:t>
          </a:r>
        </a:p>
      </dgm:t>
    </dgm:pt>
    <dgm:pt modelId="{ACC19FCE-0646-4EC3-9EDE-FBE9D04BC222}" type="parTrans" cxnId="{97AE6F9C-F170-4813-967A-E099707FDB27}">
      <dgm:prSet/>
      <dgm:spPr/>
      <dgm:t>
        <a:bodyPr/>
        <a:lstStyle/>
        <a:p>
          <a:endParaRPr lang="en-GB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89E3F96-F1B9-4319-BFBC-B62745B8E429}" type="sibTrans" cxnId="{97AE6F9C-F170-4813-967A-E099707FDB27}">
      <dgm:prSet/>
      <dgm:spPr/>
      <dgm:t>
        <a:bodyPr/>
        <a:lstStyle/>
        <a:p>
          <a:endParaRPr lang="en-GB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571B96D-EF90-46A6-BC05-0E5AC5F8EF19}">
      <dgm:prSet custT="1"/>
      <dgm:spPr>
        <a:solidFill>
          <a:schemeClr val="accent6">
            <a:lumMod val="60000"/>
            <a:lumOff val="40000"/>
          </a:schemeClr>
        </a:solidFill>
      </dgm:spPr>
      <dgm:t>
        <a:bodyPr anchor="ctr"/>
        <a:lstStyle/>
        <a:p>
          <a:pPr rtl="0">
            <a:lnSpc>
              <a:spcPct val="80000"/>
            </a:lnSpc>
            <a:spcBef>
              <a:spcPts val="600"/>
            </a:spcBef>
            <a:spcAft>
              <a:spcPts val="600"/>
            </a:spcAft>
          </a:pPr>
          <a:r>
            <a:rPr lang="en-US" sz="1800" b="1" i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RET</a:t>
          </a:r>
          <a:r>
            <a:rPr lang="en-US" sz="18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fusions</a:t>
          </a:r>
        </a:p>
      </dgm:t>
    </dgm:pt>
    <dgm:pt modelId="{3CFAF55C-8DCC-471E-ACAC-E53839793AB4}" type="parTrans" cxnId="{9E2045B0-AF4A-4C5D-A6E3-EED17EB53831}">
      <dgm:prSet/>
      <dgm:spPr/>
      <dgm:t>
        <a:bodyPr/>
        <a:lstStyle/>
        <a:p>
          <a:endParaRPr lang="en-GB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E8D4E93-13C2-4DC4-9A8D-2580F3A71397}" type="sibTrans" cxnId="{9E2045B0-AF4A-4C5D-A6E3-EED17EB53831}">
      <dgm:prSet/>
      <dgm:spPr/>
      <dgm:t>
        <a:bodyPr/>
        <a:lstStyle/>
        <a:p>
          <a:endParaRPr lang="en-GB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D03924-4164-425B-A79A-4FC6059B342A}" type="pres">
      <dgm:prSet presAssocID="{45AE14E8-F462-4373-B392-FB5DA659BEBA}" presName="Name0" presStyleCnt="0">
        <dgm:presLayoutVars>
          <dgm:chMax val="7"/>
          <dgm:chPref val="7"/>
          <dgm:dir/>
        </dgm:presLayoutVars>
      </dgm:prSet>
      <dgm:spPr/>
    </dgm:pt>
    <dgm:pt modelId="{8955F446-8CBE-4F09-835E-A6C4C125FF40}" type="pres">
      <dgm:prSet presAssocID="{45AE14E8-F462-4373-B392-FB5DA659BEBA}" presName="Name1" presStyleCnt="0"/>
      <dgm:spPr/>
    </dgm:pt>
    <dgm:pt modelId="{A323287B-2B3A-4622-A020-25970523FAB3}" type="pres">
      <dgm:prSet presAssocID="{45AE14E8-F462-4373-B392-FB5DA659BEBA}" presName="cycle" presStyleCnt="0"/>
      <dgm:spPr/>
    </dgm:pt>
    <dgm:pt modelId="{E2B2DB55-ED3D-4B8E-B44D-281EF92FCAE5}" type="pres">
      <dgm:prSet presAssocID="{45AE14E8-F462-4373-B392-FB5DA659BEBA}" presName="srcNode" presStyleLbl="node1" presStyleIdx="0" presStyleCnt="3"/>
      <dgm:spPr/>
    </dgm:pt>
    <dgm:pt modelId="{C5FC02ED-F1F8-4EDE-8139-285D3EB50AA3}" type="pres">
      <dgm:prSet presAssocID="{45AE14E8-F462-4373-B392-FB5DA659BEBA}" presName="conn" presStyleLbl="parChTrans1D2" presStyleIdx="0" presStyleCnt="1"/>
      <dgm:spPr/>
    </dgm:pt>
    <dgm:pt modelId="{52FF8DC1-4ECD-4452-8E45-384409607C97}" type="pres">
      <dgm:prSet presAssocID="{45AE14E8-F462-4373-B392-FB5DA659BEBA}" presName="extraNode" presStyleLbl="node1" presStyleIdx="0" presStyleCnt="3"/>
      <dgm:spPr/>
    </dgm:pt>
    <dgm:pt modelId="{B70237E7-C7A8-4A06-9512-EE2A898F1891}" type="pres">
      <dgm:prSet presAssocID="{45AE14E8-F462-4373-B392-FB5DA659BEBA}" presName="dstNode" presStyleLbl="node1" presStyleIdx="0" presStyleCnt="3"/>
      <dgm:spPr/>
    </dgm:pt>
    <dgm:pt modelId="{9F94D9BD-E72B-46FB-8AEF-9F342A07DD4F}" type="pres">
      <dgm:prSet presAssocID="{27E36078-7556-401A-8AC4-B07259A06382}" presName="text_1" presStyleLbl="node1" presStyleIdx="0" presStyleCnt="3">
        <dgm:presLayoutVars>
          <dgm:bulletEnabled val="1"/>
        </dgm:presLayoutVars>
      </dgm:prSet>
      <dgm:spPr/>
    </dgm:pt>
    <dgm:pt modelId="{D9FFDB6B-F758-4080-B3A7-0F4D342632F6}" type="pres">
      <dgm:prSet presAssocID="{27E36078-7556-401A-8AC4-B07259A06382}" presName="accent_1" presStyleCnt="0"/>
      <dgm:spPr/>
    </dgm:pt>
    <dgm:pt modelId="{86CAE213-5614-4B27-9B94-E74FBD4DA752}" type="pres">
      <dgm:prSet presAssocID="{27E36078-7556-401A-8AC4-B07259A06382}" presName="accentRepeatNode" presStyleLbl="solidFgAcc1" presStyleIdx="0" presStyleCnt="3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9050">
          <a:solidFill>
            <a:schemeClr val="bg1">
              <a:lumMod val="75000"/>
            </a:schemeClr>
          </a:solidFill>
        </a:ln>
      </dgm:spPr>
    </dgm:pt>
    <dgm:pt modelId="{09350B78-7B09-49CA-96D7-4EC7BC71C59A}" type="pres">
      <dgm:prSet presAssocID="{8883B7CB-D6B2-4A3E-98B2-7C18B47E3C72}" presName="text_2" presStyleLbl="node1" presStyleIdx="1" presStyleCnt="3">
        <dgm:presLayoutVars>
          <dgm:bulletEnabled val="1"/>
        </dgm:presLayoutVars>
      </dgm:prSet>
      <dgm:spPr/>
    </dgm:pt>
    <dgm:pt modelId="{F64B09D9-8E16-4818-B6A0-4AA46B91209D}" type="pres">
      <dgm:prSet presAssocID="{8883B7CB-D6B2-4A3E-98B2-7C18B47E3C72}" presName="accent_2" presStyleCnt="0"/>
      <dgm:spPr/>
    </dgm:pt>
    <dgm:pt modelId="{4CBE3CDF-BE23-460B-9DD4-433BE128C5AF}" type="pres">
      <dgm:prSet presAssocID="{8883B7CB-D6B2-4A3E-98B2-7C18B47E3C72}" presName="accentRepeatNode" presStyleLbl="solidFgAcc1" presStyleIdx="1" presStyleCnt="3"/>
      <dgm:spPr>
        <a:ln>
          <a:solidFill>
            <a:schemeClr val="accent5">
              <a:lumMod val="75000"/>
            </a:schemeClr>
          </a:solidFill>
        </a:ln>
      </dgm:spPr>
    </dgm:pt>
    <dgm:pt modelId="{F0B21EE9-1C1A-41A8-8FC2-C2DED49A03E9}" type="pres">
      <dgm:prSet presAssocID="{0571B96D-EF90-46A6-BC05-0E5AC5F8EF19}" presName="text_3" presStyleLbl="node1" presStyleIdx="2" presStyleCnt="3" custScaleY="102269">
        <dgm:presLayoutVars>
          <dgm:bulletEnabled val="1"/>
        </dgm:presLayoutVars>
      </dgm:prSet>
      <dgm:spPr/>
    </dgm:pt>
    <dgm:pt modelId="{9B2454CB-9A55-4A3E-9391-E3DFDB9638DF}" type="pres">
      <dgm:prSet presAssocID="{0571B96D-EF90-46A6-BC05-0E5AC5F8EF19}" presName="accent_3" presStyleCnt="0"/>
      <dgm:spPr/>
    </dgm:pt>
    <dgm:pt modelId="{4D9096A4-ED5E-4CFF-B4E1-48395165C455}" type="pres">
      <dgm:prSet presAssocID="{0571B96D-EF90-46A6-BC05-0E5AC5F8EF19}" presName="accentRepeatNode" presStyleLbl="solidFgAcc1" presStyleIdx="2" presStyleCnt="3"/>
      <dgm:spPr>
        <a:ln>
          <a:solidFill>
            <a:schemeClr val="accent6">
              <a:lumMod val="60000"/>
              <a:lumOff val="40000"/>
            </a:schemeClr>
          </a:solidFill>
        </a:ln>
      </dgm:spPr>
    </dgm:pt>
  </dgm:ptLst>
  <dgm:cxnLst>
    <dgm:cxn modelId="{247C2713-B15E-4D28-A64B-5085F1E8C620}" type="presOf" srcId="{27E36078-7556-401A-8AC4-B07259A06382}" destId="{9F94D9BD-E72B-46FB-8AEF-9F342A07DD4F}" srcOrd="0" destOrd="0" presId="urn:microsoft.com/office/officeart/2008/layout/VerticalCurvedList"/>
    <dgm:cxn modelId="{B55D0833-7C3C-4DA3-8FC3-29BEE1B1BD49}" type="presOf" srcId="{8883B7CB-D6B2-4A3E-98B2-7C18B47E3C72}" destId="{09350B78-7B09-49CA-96D7-4EC7BC71C59A}" srcOrd="0" destOrd="0" presId="urn:microsoft.com/office/officeart/2008/layout/VerticalCurvedList"/>
    <dgm:cxn modelId="{DB7AE33B-5E7B-461A-BD23-6A931DA6058C}" type="presOf" srcId="{F4FBFDEE-1824-4086-9D20-4816C0ECC465}" destId="{C5FC02ED-F1F8-4EDE-8139-285D3EB50AA3}" srcOrd="0" destOrd="0" presId="urn:microsoft.com/office/officeart/2008/layout/VerticalCurvedList"/>
    <dgm:cxn modelId="{FBEAB340-6356-4E92-84B8-242465A698F2}" type="presOf" srcId="{0571B96D-EF90-46A6-BC05-0E5AC5F8EF19}" destId="{F0B21EE9-1C1A-41A8-8FC2-C2DED49A03E9}" srcOrd="0" destOrd="0" presId="urn:microsoft.com/office/officeart/2008/layout/VerticalCurvedList"/>
    <dgm:cxn modelId="{56F1136D-047C-4029-8721-5EA6615441D9}" type="presOf" srcId="{45AE14E8-F462-4373-B392-FB5DA659BEBA}" destId="{DAD03924-4164-425B-A79A-4FC6059B342A}" srcOrd="0" destOrd="0" presId="urn:microsoft.com/office/officeart/2008/layout/VerticalCurvedList"/>
    <dgm:cxn modelId="{3775F27E-E841-46CB-BB2D-94F9B0BF40D0}" srcId="{45AE14E8-F462-4373-B392-FB5DA659BEBA}" destId="{27E36078-7556-401A-8AC4-B07259A06382}" srcOrd="0" destOrd="0" parTransId="{23C4AE7C-1F33-4E04-B337-C3DFA6E1D303}" sibTransId="{F4FBFDEE-1824-4086-9D20-4816C0ECC465}"/>
    <dgm:cxn modelId="{97AE6F9C-F170-4813-967A-E099707FDB27}" srcId="{45AE14E8-F462-4373-B392-FB5DA659BEBA}" destId="{8883B7CB-D6B2-4A3E-98B2-7C18B47E3C72}" srcOrd="1" destOrd="0" parTransId="{ACC19FCE-0646-4EC3-9EDE-FBE9D04BC222}" sibTransId="{F89E3F96-F1B9-4319-BFBC-B62745B8E429}"/>
    <dgm:cxn modelId="{9E2045B0-AF4A-4C5D-A6E3-EED17EB53831}" srcId="{45AE14E8-F462-4373-B392-FB5DA659BEBA}" destId="{0571B96D-EF90-46A6-BC05-0E5AC5F8EF19}" srcOrd="2" destOrd="0" parTransId="{3CFAF55C-8DCC-471E-ACAC-E53839793AB4}" sibTransId="{FE8D4E93-13C2-4DC4-9A8D-2580F3A71397}"/>
    <dgm:cxn modelId="{48457D3C-B4A8-43C8-8B3C-7ADF5CFCA60E}" type="presParOf" srcId="{DAD03924-4164-425B-A79A-4FC6059B342A}" destId="{8955F446-8CBE-4F09-835E-A6C4C125FF40}" srcOrd="0" destOrd="0" presId="urn:microsoft.com/office/officeart/2008/layout/VerticalCurvedList"/>
    <dgm:cxn modelId="{E529E912-EB09-4111-8A22-8561FA8C5575}" type="presParOf" srcId="{8955F446-8CBE-4F09-835E-A6C4C125FF40}" destId="{A323287B-2B3A-4622-A020-25970523FAB3}" srcOrd="0" destOrd="0" presId="urn:microsoft.com/office/officeart/2008/layout/VerticalCurvedList"/>
    <dgm:cxn modelId="{16054F42-1A76-4D08-BE60-7657AF6FCF67}" type="presParOf" srcId="{A323287B-2B3A-4622-A020-25970523FAB3}" destId="{E2B2DB55-ED3D-4B8E-B44D-281EF92FCAE5}" srcOrd="0" destOrd="0" presId="urn:microsoft.com/office/officeart/2008/layout/VerticalCurvedList"/>
    <dgm:cxn modelId="{F118940C-4106-46BE-AE01-08F8B1853702}" type="presParOf" srcId="{A323287B-2B3A-4622-A020-25970523FAB3}" destId="{C5FC02ED-F1F8-4EDE-8139-285D3EB50AA3}" srcOrd="1" destOrd="0" presId="urn:microsoft.com/office/officeart/2008/layout/VerticalCurvedList"/>
    <dgm:cxn modelId="{12BCBE8F-5842-416A-BAE6-7E785DBA34C2}" type="presParOf" srcId="{A323287B-2B3A-4622-A020-25970523FAB3}" destId="{52FF8DC1-4ECD-4452-8E45-384409607C97}" srcOrd="2" destOrd="0" presId="urn:microsoft.com/office/officeart/2008/layout/VerticalCurvedList"/>
    <dgm:cxn modelId="{0E0B860C-360B-4D01-960C-868EE167616D}" type="presParOf" srcId="{A323287B-2B3A-4622-A020-25970523FAB3}" destId="{B70237E7-C7A8-4A06-9512-EE2A898F1891}" srcOrd="3" destOrd="0" presId="urn:microsoft.com/office/officeart/2008/layout/VerticalCurvedList"/>
    <dgm:cxn modelId="{4B4E196E-B876-44F7-9112-912464A0FC86}" type="presParOf" srcId="{8955F446-8CBE-4F09-835E-A6C4C125FF40}" destId="{9F94D9BD-E72B-46FB-8AEF-9F342A07DD4F}" srcOrd="1" destOrd="0" presId="urn:microsoft.com/office/officeart/2008/layout/VerticalCurvedList"/>
    <dgm:cxn modelId="{C4B5C0D6-37A7-4696-980C-6B35B79E7734}" type="presParOf" srcId="{8955F446-8CBE-4F09-835E-A6C4C125FF40}" destId="{D9FFDB6B-F758-4080-B3A7-0F4D342632F6}" srcOrd="2" destOrd="0" presId="urn:microsoft.com/office/officeart/2008/layout/VerticalCurvedList"/>
    <dgm:cxn modelId="{667F2393-0620-4252-87E7-5146204F9CCE}" type="presParOf" srcId="{D9FFDB6B-F758-4080-B3A7-0F4D342632F6}" destId="{86CAE213-5614-4B27-9B94-E74FBD4DA752}" srcOrd="0" destOrd="0" presId="urn:microsoft.com/office/officeart/2008/layout/VerticalCurvedList"/>
    <dgm:cxn modelId="{FD417712-9DC0-4A93-AD05-B9BF671DAA75}" type="presParOf" srcId="{8955F446-8CBE-4F09-835E-A6C4C125FF40}" destId="{09350B78-7B09-49CA-96D7-4EC7BC71C59A}" srcOrd="3" destOrd="0" presId="urn:microsoft.com/office/officeart/2008/layout/VerticalCurvedList"/>
    <dgm:cxn modelId="{0648D85B-A55F-4D55-A8A9-7FA3909D1563}" type="presParOf" srcId="{8955F446-8CBE-4F09-835E-A6C4C125FF40}" destId="{F64B09D9-8E16-4818-B6A0-4AA46B91209D}" srcOrd="4" destOrd="0" presId="urn:microsoft.com/office/officeart/2008/layout/VerticalCurvedList"/>
    <dgm:cxn modelId="{21C8DEBE-8C82-4B4B-AEB4-AD292D3DC290}" type="presParOf" srcId="{F64B09D9-8E16-4818-B6A0-4AA46B91209D}" destId="{4CBE3CDF-BE23-460B-9DD4-433BE128C5AF}" srcOrd="0" destOrd="0" presId="urn:microsoft.com/office/officeart/2008/layout/VerticalCurvedList"/>
    <dgm:cxn modelId="{3480E033-37A3-48FA-BEB4-E5EF5B21948F}" type="presParOf" srcId="{8955F446-8CBE-4F09-835E-A6C4C125FF40}" destId="{F0B21EE9-1C1A-41A8-8FC2-C2DED49A03E9}" srcOrd="5" destOrd="0" presId="urn:microsoft.com/office/officeart/2008/layout/VerticalCurvedList"/>
    <dgm:cxn modelId="{FB1DB472-C57E-44D3-843B-5A6A7502B0B4}" type="presParOf" srcId="{8955F446-8CBE-4F09-835E-A6C4C125FF40}" destId="{9B2454CB-9A55-4A3E-9391-E3DFDB9638DF}" srcOrd="6" destOrd="0" presId="urn:microsoft.com/office/officeart/2008/layout/VerticalCurvedList"/>
    <dgm:cxn modelId="{B660B0A8-9A96-4A69-915B-EE3CB9A37A90}" type="presParOf" srcId="{9B2454CB-9A55-4A3E-9391-E3DFDB9638DF}" destId="{4D9096A4-ED5E-4CFF-B4E1-48395165C45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AE14E8-F462-4373-B392-FB5DA659BEB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7E36078-7556-401A-8AC4-B07259A06382}">
      <dgm:prSet custT="1"/>
      <dgm:spPr>
        <a:solidFill>
          <a:schemeClr val="bg1">
            <a:lumMod val="85000"/>
          </a:schemeClr>
        </a:solidFill>
        <a:ln w="38100">
          <a:noFill/>
        </a:ln>
      </dgm:spPr>
      <dgm:t>
        <a:bodyPr anchor="ctr"/>
        <a:lstStyle/>
        <a:p>
          <a:pPr rtl="0">
            <a:lnSpc>
              <a:spcPct val="80000"/>
            </a:lnSpc>
            <a:spcBef>
              <a:spcPts val="600"/>
            </a:spcBef>
            <a:spcAft>
              <a:spcPts val="600"/>
            </a:spcAft>
          </a:pPr>
          <a:r>
            <a:rPr lang="en-US" sz="1800" b="1" i="1" noProof="0" dirty="0">
              <a:effectLst/>
            </a:rPr>
            <a:t>ALK</a:t>
          </a:r>
          <a:r>
            <a:rPr lang="en-US" sz="1800" b="1" i="0" noProof="0" dirty="0">
              <a:effectLst/>
            </a:rPr>
            <a:t> fusions</a:t>
          </a:r>
          <a:endParaRPr lang="en-US" sz="1800" b="1" noProof="0" dirty="0">
            <a:effectLst/>
          </a:endParaRPr>
        </a:p>
      </dgm:t>
    </dgm:pt>
    <dgm:pt modelId="{23C4AE7C-1F33-4E04-B337-C3DFA6E1D303}" type="parTrans" cxnId="{3775F27E-E841-46CB-BB2D-94F9B0BF40D0}">
      <dgm:prSet/>
      <dgm:spPr/>
      <dgm:t>
        <a:bodyPr/>
        <a:lstStyle/>
        <a:p>
          <a:endParaRPr lang="en-GB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FBFDEE-1824-4086-9D20-4816C0ECC465}" type="sibTrans" cxnId="{3775F27E-E841-46CB-BB2D-94F9B0BF40D0}">
      <dgm:prSet/>
      <dgm:spPr/>
      <dgm:t>
        <a:bodyPr/>
        <a:lstStyle/>
        <a:p>
          <a:endParaRPr lang="en-GB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883B7CB-D6B2-4A3E-98B2-7C18B47E3C72}">
      <dgm:prSet custT="1"/>
      <dgm:spPr>
        <a:solidFill>
          <a:schemeClr val="bg1">
            <a:lumMod val="85000"/>
          </a:schemeClr>
        </a:solidFill>
      </dgm:spPr>
      <dgm:t>
        <a:bodyPr anchor="ctr"/>
        <a:lstStyle/>
        <a:p>
          <a:pPr rtl="0">
            <a:lnSpc>
              <a:spcPct val="80000"/>
            </a:lnSpc>
            <a:spcBef>
              <a:spcPts val="600"/>
            </a:spcBef>
            <a:spcAft>
              <a:spcPts val="600"/>
            </a:spcAft>
          </a:pPr>
          <a:r>
            <a:rPr lang="en-US" sz="1800" b="1" i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ROS1</a:t>
          </a:r>
          <a:r>
            <a:rPr lang="en-US" sz="18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fusions</a:t>
          </a:r>
        </a:p>
      </dgm:t>
    </dgm:pt>
    <dgm:pt modelId="{ACC19FCE-0646-4EC3-9EDE-FBE9D04BC222}" type="parTrans" cxnId="{97AE6F9C-F170-4813-967A-E099707FDB27}">
      <dgm:prSet/>
      <dgm:spPr/>
      <dgm:t>
        <a:bodyPr/>
        <a:lstStyle/>
        <a:p>
          <a:endParaRPr lang="en-GB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89E3F96-F1B9-4319-BFBC-B62745B8E429}" type="sibTrans" cxnId="{97AE6F9C-F170-4813-967A-E099707FDB27}">
      <dgm:prSet/>
      <dgm:spPr/>
      <dgm:t>
        <a:bodyPr/>
        <a:lstStyle/>
        <a:p>
          <a:endParaRPr lang="en-GB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571B96D-EF90-46A6-BC05-0E5AC5F8EF19}">
      <dgm:prSet custT="1"/>
      <dgm:spPr>
        <a:solidFill>
          <a:schemeClr val="accent6">
            <a:lumMod val="60000"/>
            <a:lumOff val="40000"/>
          </a:schemeClr>
        </a:solidFill>
      </dgm:spPr>
      <dgm:t>
        <a:bodyPr anchor="ctr"/>
        <a:lstStyle/>
        <a:p>
          <a:pPr rtl="0">
            <a:lnSpc>
              <a:spcPct val="80000"/>
            </a:lnSpc>
            <a:spcBef>
              <a:spcPts val="600"/>
            </a:spcBef>
            <a:spcAft>
              <a:spcPts val="600"/>
            </a:spcAft>
          </a:pPr>
          <a:r>
            <a:rPr lang="en-US" sz="1800" b="1" i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RET</a:t>
          </a:r>
          <a:r>
            <a:rPr lang="en-US" sz="18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fusions</a:t>
          </a:r>
        </a:p>
      </dgm:t>
    </dgm:pt>
    <dgm:pt modelId="{3CFAF55C-8DCC-471E-ACAC-E53839793AB4}" type="parTrans" cxnId="{9E2045B0-AF4A-4C5D-A6E3-EED17EB53831}">
      <dgm:prSet/>
      <dgm:spPr/>
      <dgm:t>
        <a:bodyPr/>
        <a:lstStyle/>
        <a:p>
          <a:endParaRPr lang="en-GB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E8D4E93-13C2-4DC4-9A8D-2580F3A71397}" type="sibTrans" cxnId="{9E2045B0-AF4A-4C5D-A6E3-EED17EB53831}">
      <dgm:prSet/>
      <dgm:spPr/>
      <dgm:t>
        <a:bodyPr/>
        <a:lstStyle/>
        <a:p>
          <a:endParaRPr lang="en-GB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D03924-4164-425B-A79A-4FC6059B342A}" type="pres">
      <dgm:prSet presAssocID="{45AE14E8-F462-4373-B392-FB5DA659BEBA}" presName="Name0" presStyleCnt="0">
        <dgm:presLayoutVars>
          <dgm:chMax val="7"/>
          <dgm:chPref val="7"/>
          <dgm:dir/>
        </dgm:presLayoutVars>
      </dgm:prSet>
      <dgm:spPr/>
    </dgm:pt>
    <dgm:pt modelId="{8955F446-8CBE-4F09-835E-A6C4C125FF40}" type="pres">
      <dgm:prSet presAssocID="{45AE14E8-F462-4373-B392-FB5DA659BEBA}" presName="Name1" presStyleCnt="0"/>
      <dgm:spPr/>
    </dgm:pt>
    <dgm:pt modelId="{A323287B-2B3A-4622-A020-25970523FAB3}" type="pres">
      <dgm:prSet presAssocID="{45AE14E8-F462-4373-B392-FB5DA659BEBA}" presName="cycle" presStyleCnt="0"/>
      <dgm:spPr/>
    </dgm:pt>
    <dgm:pt modelId="{E2B2DB55-ED3D-4B8E-B44D-281EF92FCAE5}" type="pres">
      <dgm:prSet presAssocID="{45AE14E8-F462-4373-B392-FB5DA659BEBA}" presName="srcNode" presStyleLbl="node1" presStyleIdx="0" presStyleCnt="3"/>
      <dgm:spPr/>
    </dgm:pt>
    <dgm:pt modelId="{C5FC02ED-F1F8-4EDE-8139-285D3EB50AA3}" type="pres">
      <dgm:prSet presAssocID="{45AE14E8-F462-4373-B392-FB5DA659BEBA}" presName="conn" presStyleLbl="parChTrans1D2" presStyleIdx="0" presStyleCnt="1"/>
      <dgm:spPr/>
    </dgm:pt>
    <dgm:pt modelId="{52FF8DC1-4ECD-4452-8E45-384409607C97}" type="pres">
      <dgm:prSet presAssocID="{45AE14E8-F462-4373-B392-FB5DA659BEBA}" presName="extraNode" presStyleLbl="node1" presStyleIdx="0" presStyleCnt="3"/>
      <dgm:spPr/>
    </dgm:pt>
    <dgm:pt modelId="{B70237E7-C7A8-4A06-9512-EE2A898F1891}" type="pres">
      <dgm:prSet presAssocID="{45AE14E8-F462-4373-B392-FB5DA659BEBA}" presName="dstNode" presStyleLbl="node1" presStyleIdx="0" presStyleCnt="3"/>
      <dgm:spPr/>
    </dgm:pt>
    <dgm:pt modelId="{9F94D9BD-E72B-46FB-8AEF-9F342A07DD4F}" type="pres">
      <dgm:prSet presAssocID="{27E36078-7556-401A-8AC4-B07259A06382}" presName="text_1" presStyleLbl="node1" presStyleIdx="0" presStyleCnt="3">
        <dgm:presLayoutVars>
          <dgm:bulletEnabled val="1"/>
        </dgm:presLayoutVars>
      </dgm:prSet>
      <dgm:spPr/>
    </dgm:pt>
    <dgm:pt modelId="{D9FFDB6B-F758-4080-B3A7-0F4D342632F6}" type="pres">
      <dgm:prSet presAssocID="{27E36078-7556-401A-8AC4-B07259A06382}" presName="accent_1" presStyleCnt="0"/>
      <dgm:spPr/>
    </dgm:pt>
    <dgm:pt modelId="{86CAE213-5614-4B27-9B94-E74FBD4DA752}" type="pres">
      <dgm:prSet presAssocID="{27E36078-7556-401A-8AC4-B07259A06382}" presName="accentRepeatNode" presStyleLbl="solidFgAcc1" presStyleIdx="0" presStyleCnt="3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9050">
          <a:solidFill>
            <a:schemeClr val="bg1">
              <a:lumMod val="75000"/>
            </a:schemeClr>
          </a:solidFill>
        </a:ln>
      </dgm:spPr>
    </dgm:pt>
    <dgm:pt modelId="{09350B78-7B09-49CA-96D7-4EC7BC71C59A}" type="pres">
      <dgm:prSet presAssocID="{8883B7CB-D6B2-4A3E-98B2-7C18B47E3C72}" presName="text_2" presStyleLbl="node1" presStyleIdx="1" presStyleCnt="3">
        <dgm:presLayoutVars>
          <dgm:bulletEnabled val="1"/>
        </dgm:presLayoutVars>
      </dgm:prSet>
      <dgm:spPr/>
    </dgm:pt>
    <dgm:pt modelId="{F64B09D9-8E16-4818-B6A0-4AA46B91209D}" type="pres">
      <dgm:prSet presAssocID="{8883B7CB-D6B2-4A3E-98B2-7C18B47E3C72}" presName="accent_2" presStyleCnt="0"/>
      <dgm:spPr/>
    </dgm:pt>
    <dgm:pt modelId="{4CBE3CDF-BE23-460B-9DD4-433BE128C5AF}" type="pres">
      <dgm:prSet presAssocID="{8883B7CB-D6B2-4A3E-98B2-7C18B47E3C72}" presName="accentRepeatNode" presStyleLbl="solidFgAcc1" presStyleIdx="1" presStyleCnt="3"/>
      <dgm:spPr>
        <a:ln>
          <a:solidFill>
            <a:schemeClr val="bg1">
              <a:lumMod val="75000"/>
            </a:schemeClr>
          </a:solidFill>
        </a:ln>
      </dgm:spPr>
    </dgm:pt>
    <dgm:pt modelId="{F0B21EE9-1C1A-41A8-8FC2-C2DED49A03E9}" type="pres">
      <dgm:prSet presAssocID="{0571B96D-EF90-46A6-BC05-0E5AC5F8EF19}" presName="text_3" presStyleLbl="node1" presStyleIdx="2" presStyleCnt="3" custScaleY="102269">
        <dgm:presLayoutVars>
          <dgm:bulletEnabled val="1"/>
        </dgm:presLayoutVars>
      </dgm:prSet>
      <dgm:spPr/>
    </dgm:pt>
    <dgm:pt modelId="{9B2454CB-9A55-4A3E-9391-E3DFDB9638DF}" type="pres">
      <dgm:prSet presAssocID="{0571B96D-EF90-46A6-BC05-0E5AC5F8EF19}" presName="accent_3" presStyleCnt="0"/>
      <dgm:spPr/>
    </dgm:pt>
    <dgm:pt modelId="{4D9096A4-ED5E-4CFF-B4E1-48395165C455}" type="pres">
      <dgm:prSet presAssocID="{0571B96D-EF90-46A6-BC05-0E5AC5F8EF19}" presName="accentRepeatNode" presStyleLbl="solidFgAcc1" presStyleIdx="2" presStyleCnt="3"/>
      <dgm:spPr>
        <a:ln>
          <a:solidFill>
            <a:schemeClr val="accent6">
              <a:lumMod val="60000"/>
              <a:lumOff val="40000"/>
            </a:schemeClr>
          </a:solidFill>
        </a:ln>
      </dgm:spPr>
    </dgm:pt>
  </dgm:ptLst>
  <dgm:cxnLst>
    <dgm:cxn modelId="{247C2713-B15E-4D28-A64B-5085F1E8C620}" type="presOf" srcId="{27E36078-7556-401A-8AC4-B07259A06382}" destId="{9F94D9BD-E72B-46FB-8AEF-9F342A07DD4F}" srcOrd="0" destOrd="0" presId="urn:microsoft.com/office/officeart/2008/layout/VerticalCurvedList"/>
    <dgm:cxn modelId="{B55D0833-7C3C-4DA3-8FC3-29BEE1B1BD49}" type="presOf" srcId="{8883B7CB-D6B2-4A3E-98B2-7C18B47E3C72}" destId="{09350B78-7B09-49CA-96D7-4EC7BC71C59A}" srcOrd="0" destOrd="0" presId="urn:microsoft.com/office/officeart/2008/layout/VerticalCurvedList"/>
    <dgm:cxn modelId="{DB7AE33B-5E7B-461A-BD23-6A931DA6058C}" type="presOf" srcId="{F4FBFDEE-1824-4086-9D20-4816C0ECC465}" destId="{C5FC02ED-F1F8-4EDE-8139-285D3EB50AA3}" srcOrd="0" destOrd="0" presId="urn:microsoft.com/office/officeart/2008/layout/VerticalCurvedList"/>
    <dgm:cxn modelId="{FBEAB340-6356-4E92-84B8-242465A698F2}" type="presOf" srcId="{0571B96D-EF90-46A6-BC05-0E5AC5F8EF19}" destId="{F0B21EE9-1C1A-41A8-8FC2-C2DED49A03E9}" srcOrd="0" destOrd="0" presId="urn:microsoft.com/office/officeart/2008/layout/VerticalCurvedList"/>
    <dgm:cxn modelId="{56F1136D-047C-4029-8721-5EA6615441D9}" type="presOf" srcId="{45AE14E8-F462-4373-B392-FB5DA659BEBA}" destId="{DAD03924-4164-425B-A79A-4FC6059B342A}" srcOrd="0" destOrd="0" presId="urn:microsoft.com/office/officeart/2008/layout/VerticalCurvedList"/>
    <dgm:cxn modelId="{3775F27E-E841-46CB-BB2D-94F9B0BF40D0}" srcId="{45AE14E8-F462-4373-B392-FB5DA659BEBA}" destId="{27E36078-7556-401A-8AC4-B07259A06382}" srcOrd="0" destOrd="0" parTransId="{23C4AE7C-1F33-4E04-B337-C3DFA6E1D303}" sibTransId="{F4FBFDEE-1824-4086-9D20-4816C0ECC465}"/>
    <dgm:cxn modelId="{97AE6F9C-F170-4813-967A-E099707FDB27}" srcId="{45AE14E8-F462-4373-B392-FB5DA659BEBA}" destId="{8883B7CB-D6B2-4A3E-98B2-7C18B47E3C72}" srcOrd="1" destOrd="0" parTransId="{ACC19FCE-0646-4EC3-9EDE-FBE9D04BC222}" sibTransId="{F89E3F96-F1B9-4319-BFBC-B62745B8E429}"/>
    <dgm:cxn modelId="{9E2045B0-AF4A-4C5D-A6E3-EED17EB53831}" srcId="{45AE14E8-F462-4373-B392-FB5DA659BEBA}" destId="{0571B96D-EF90-46A6-BC05-0E5AC5F8EF19}" srcOrd="2" destOrd="0" parTransId="{3CFAF55C-8DCC-471E-ACAC-E53839793AB4}" sibTransId="{FE8D4E93-13C2-4DC4-9A8D-2580F3A71397}"/>
    <dgm:cxn modelId="{48457D3C-B4A8-43C8-8B3C-7ADF5CFCA60E}" type="presParOf" srcId="{DAD03924-4164-425B-A79A-4FC6059B342A}" destId="{8955F446-8CBE-4F09-835E-A6C4C125FF40}" srcOrd="0" destOrd="0" presId="urn:microsoft.com/office/officeart/2008/layout/VerticalCurvedList"/>
    <dgm:cxn modelId="{E529E912-EB09-4111-8A22-8561FA8C5575}" type="presParOf" srcId="{8955F446-8CBE-4F09-835E-A6C4C125FF40}" destId="{A323287B-2B3A-4622-A020-25970523FAB3}" srcOrd="0" destOrd="0" presId="urn:microsoft.com/office/officeart/2008/layout/VerticalCurvedList"/>
    <dgm:cxn modelId="{16054F42-1A76-4D08-BE60-7657AF6FCF67}" type="presParOf" srcId="{A323287B-2B3A-4622-A020-25970523FAB3}" destId="{E2B2DB55-ED3D-4B8E-B44D-281EF92FCAE5}" srcOrd="0" destOrd="0" presId="urn:microsoft.com/office/officeart/2008/layout/VerticalCurvedList"/>
    <dgm:cxn modelId="{F118940C-4106-46BE-AE01-08F8B1853702}" type="presParOf" srcId="{A323287B-2B3A-4622-A020-25970523FAB3}" destId="{C5FC02ED-F1F8-4EDE-8139-285D3EB50AA3}" srcOrd="1" destOrd="0" presId="urn:microsoft.com/office/officeart/2008/layout/VerticalCurvedList"/>
    <dgm:cxn modelId="{12BCBE8F-5842-416A-BAE6-7E785DBA34C2}" type="presParOf" srcId="{A323287B-2B3A-4622-A020-25970523FAB3}" destId="{52FF8DC1-4ECD-4452-8E45-384409607C97}" srcOrd="2" destOrd="0" presId="urn:microsoft.com/office/officeart/2008/layout/VerticalCurvedList"/>
    <dgm:cxn modelId="{0E0B860C-360B-4D01-960C-868EE167616D}" type="presParOf" srcId="{A323287B-2B3A-4622-A020-25970523FAB3}" destId="{B70237E7-C7A8-4A06-9512-EE2A898F1891}" srcOrd="3" destOrd="0" presId="urn:microsoft.com/office/officeart/2008/layout/VerticalCurvedList"/>
    <dgm:cxn modelId="{4B4E196E-B876-44F7-9112-912464A0FC86}" type="presParOf" srcId="{8955F446-8CBE-4F09-835E-A6C4C125FF40}" destId="{9F94D9BD-E72B-46FB-8AEF-9F342A07DD4F}" srcOrd="1" destOrd="0" presId="urn:microsoft.com/office/officeart/2008/layout/VerticalCurvedList"/>
    <dgm:cxn modelId="{C4B5C0D6-37A7-4696-980C-6B35B79E7734}" type="presParOf" srcId="{8955F446-8CBE-4F09-835E-A6C4C125FF40}" destId="{D9FFDB6B-F758-4080-B3A7-0F4D342632F6}" srcOrd="2" destOrd="0" presId="urn:microsoft.com/office/officeart/2008/layout/VerticalCurvedList"/>
    <dgm:cxn modelId="{667F2393-0620-4252-87E7-5146204F9CCE}" type="presParOf" srcId="{D9FFDB6B-F758-4080-B3A7-0F4D342632F6}" destId="{86CAE213-5614-4B27-9B94-E74FBD4DA752}" srcOrd="0" destOrd="0" presId="urn:microsoft.com/office/officeart/2008/layout/VerticalCurvedList"/>
    <dgm:cxn modelId="{FD417712-9DC0-4A93-AD05-B9BF671DAA75}" type="presParOf" srcId="{8955F446-8CBE-4F09-835E-A6C4C125FF40}" destId="{09350B78-7B09-49CA-96D7-4EC7BC71C59A}" srcOrd="3" destOrd="0" presId="urn:microsoft.com/office/officeart/2008/layout/VerticalCurvedList"/>
    <dgm:cxn modelId="{0648D85B-A55F-4D55-A8A9-7FA3909D1563}" type="presParOf" srcId="{8955F446-8CBE-4F09-835E-A6C4C125FF40}" destId="{F64B09D9-8E16-4818-B6A0-4AA46B91209D}" srcOrd="4" destOrd="0" presId="urn:microsoft.com/office/officeart/2008/layout/VerticalCurvedList"/>
    <dgm:cxn modelId="{21C8DEBE-8C82-4B4B-AEB4-AD292D3DC290}" type="presParOf" srcId="{F64B09D9-8E16-4818-B6A0-4AA46B91209D}" destId="{4CBE3CDF-BE23-460B-9DD4-433BE128C5AF}" srcOrd="0" destOrd="0" presId="urn:microsoft.com/office/officeart/2008/layout/VerticalCurvedList"/>
    <dgm:cxn modelId="{3480E033-37A3-48FA-BEB4-E5EF5B21948F}" type="presParOf" srcId="{8955F446-8CBE-4F09-835E-A6C4C125FF40}" destId="{F0B21EE9-1C1A-41A8-8FC2-C2DED49A03E9}" srcOrd="5" destOrd="0" presId="urn:microsoft.com/office/officeart/2008/layout/VerticalCurvedList"/>
    <dgm:cxn modelId="{FB1DB472-C57E-44D3-843B-5A6A7502B0B4}" type="presParOf" srcId="{8955F446-8CBE-4F09-835E-A6C4C125FF40}" destId="{9B2454CB-9A55-4A3E-9391-E3DFDB9638DF}" srcOrd="6" destOrd="0" presId="urn:microsoft.com/office/officeart/2008/layout/VerticalCurvedList"/>
    <dgm:cxn modelId="{B660B0A8-9A96-4A69-915B-EE3CB9A37A90}" type="presParOf" srcId="{9B2454CB-9A55-4A3E-9391-E3DFDB9638DF}" destId="{4D9096A4-ED5E-4CFF-B4E1-48395165C45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FC02ED-F1F8-4EDE-8139-285D3EB50AA3}">
      <dsp:nvSpPr>
        <dsp:cNvPr id="0" name=""/>
        <dsp:cNvSpPr/>
      </dsp:nvSpPr>
      <dsp:spPr>
        <a:xfrm>
          <a:off x="-5743773" y="-879324"/>
          <a:ext cx="6839608" cy="6839608"/>
        </a:xfrm>
        <a:prstGeom prst="blockArc">
          <a:avLst>
            <a:gd name="adj1" fmla="val 18900000"/>
            <a:gd name="adj2" fmla="val 2700000"/>
            <a:gd name="adj3" fmla="val 316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94D9BD-E72B-46FB-8AEF-9F342A07DD4F}">
      <dsp:nvSpPr>
        <dsp:cNvPr id="0" name=""/>
        <dsp:cNvSpPr/>
      </dsp:nvSpPr>
      <dsp:spPr>
        <a:xfrm>
          <a:off x="705237" y="508095"/>
          <a:ext cx="4884763" cy="1016191"/>
        </a:xfrm>
        <a:prstGeom prst="rect">
          <a:avLst/>
        </a:prstGeom>
        <a:solidFill>
          <a:srgbClr val="E5A37B"/>
        </a:solidFill>
        <a:ln w="381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6602" tIns="45720" rIns="45720" bIns="45720" numCol="1" spcCol="1270" anchor="ctr" anchorCtr="0">
          <a:noAutofit/>
        </a:bodyPr>
        <a:lstStyle/>
        <a:p>
          <a:pPr marL="0" lvl="0" indent="0" algn="l" defTabSz="800100" rtl="0">
            <a:lnSpc>
              <a:spcPct val="8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1800" b="1" i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ALK</a:t>
          </a:r>
          <a:r>
            <a:rPr lang="en-US" sz="1800" b="1" i="0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fusions</a:t>
          </a:r>
          <a:endParaRPr lang="en-US" sz="1800" b="1" kern="12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05237" y="508095"/>
        <a:ext cx="4884763" cy="1016191"/>
      </dsp:txXfrm>
    </dsp:sp>
    <dsp:sp modelId="{86CAE213-5614-4B27-9B94-E74FBD4DA752}">
      <dsp:nvSpPr>
        <dsp:cNvPr id="0" name=""/>
        <dsp:cNvSpPr/>
      </dsp:nvSpPr>
      <dsp:spPr>
        <a:xfrm>
          <a:off x="70117" y="381071"/>
          <a:ext cx="1270239" cy="1270239"/>
        </a:xfrm>
        <a:prstGeom prst="ellipse">
          <a:avLst/>
        </a:prstGeom>
        <a:solidFill>
          <a:schemeClr val="lt1"/>
        </a:solidFill>
        <a:ln w="19050" cap="flat" cmpd="sng" algn="ctr">
          <a:solidFill>
            <a:srgbClr val="E5A37B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</dsp:sp>
    <dsp:sp modelId="{09350B78-7B09-49CA-96D7-4EC7BC71C59A}">
      <dsp:nvSpPr>
        <dsp:cNvPr id="0" name=""/>
        <dsp:cNvSpPr/>
      </dsp:nvSpPr>
      <dsp:spPr>
        <a:xfrm>
          <a:off x="1074622" y="2032383"/>
          <a:ext cx="4515377" cy="1016191"/>
        </a:xfrm>
        <a:prstGeom prst="rect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6602" tIns="45720" rIns="45720" bIns="45720" numCol="1" spcCol="1270" anchor="ctr" anchorCtr="0">
          <a:noAutofit/>
        </a:bodyPr>
        <a:lstStyle/>
        <a:p>
          <a:pPr marL="0" lvl="0" indent="0" algn="l" defTabSz="800100" rtl="0">
            <a:lnSpc>
              <a:spcPct val="8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1800" b="1" i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ROS1</a:t>
          </a:r>
          <a:r>
            <a:rPr lang="en-US" sz="18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fusions</a:t>
          </a:r>
        </a:p>
      </dsp:txBody>
      <dsp:txXfrm>
        <a:off x="1074622" y="2032383"/>
        <a:ext cx="4515377" cy="1016191"/>
      </dsp:txXfrm>
    </dsp:sp>
    <dsp:sp modelId="{4CBE3CDF-BE23-460B-9DD4-433BE128C5AF}">
      <dsp:nvSpPr>
        <dsp:cNvPr id="0" name=""/>
        <dsp:cNvSpPr/>
      </dsp:nvSpPr>
      <dsp:spPr>
        <a:xfrm>
          <a:off x="439502" y="1905359"/>
          <a:ext cx="1270239" cy="12702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B21EE9-1C1A-41A8-8FC2-C2DED49A03E9}">
      <dsp:nvSpPr>
        <dsp:cNvPr id="0" name=""/>
        <dsp:cNvSpPr/>
      </dsp:nvSpPr>
      <dsp:spPr>
        <a:xfrm>
          <a:off x="705237" y="3545142"/>
          <a:ext cx="4884763" cy="1039249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6602" tIns="45720" rIns="45720" bIns="45720" numCol="1" spcCol="1270" anchor="ctr" anchorCtr="0">
          <a:noAutofit/>
        </a:bodyPr>
        <a:lstStyle/>
        <a:p>
          <a:pPr marL="0" lvl="0" indent="0" algn="l" defTabSz="800100" rtl="0">
            <a:lnSpc>
              <a:spcPct val="8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1800" b="1" i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RET</a:t>
          </a:r>
          <a:r>
            <a:rPr lang="en-US" sz="18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fusions</a:t>
          </a:r>
        </a:p>
      </dsp:txBody>
      <dsp:txXfrm>
        <a:off x="705237" y="3545142"/>
        <a:ext cx="4884763" cy="1039249"/>
      </dsp:txXfrm>
    </dsp:sp>
    <dsp:sp modelId="{4D9096A4-ED5E-4CFF-B4E1-48395165C455}">
      <dsp:nvSpPr>
        <dsp:cNvPr id="0" name=""/>
        <dsp:cNvSpPr/>
      </dsp:nvSpPr>
      <dsp:spPr>
        <a:xfrm>
          <a:off x="70117" y="3429647"/>
          <a:ext cx="1270239" cy="12702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FC02ED-F1F8-4EDE-8139-285D3EB50AA3}">
      <dsp:nvSpPr>
        <dsp:cNvPr id="0" name=""/>
        <dsp:cNvSpPr/>
      </dsp:nvSpPr>
      <dsp:spPr>
        <a:xfrm>
          <a:off x="-5743773" y="-879324"/>
          <a:ext cx="6839608" cy="6839608"/>
        </a:xfrm>
        <a:prstGeom prst="blockArc">
          <a:avLst>
            <a:gd name="adj1" fmla="val 18900000"/>
            <a:gd name="adj2" fmla="val 2700000"/>
            <a:gd name="adj3" fmla="val 316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94D9BD-E72B-46FB-8AEF-9F342A07DD4F}">
      <dsp:nvSpPr>
        <dsp:cNvPr id="0" name=""/>
        <dsp:cNvSpPr/>
      </dsp:nvSpPr>
      <dsp:spPr>
        <a:xfrm>
          <a:off x="705237" y="508095"/>
          <a:ext cx="4884763" cy="1016191"/>
        </a:xfrm>
        <a:prstGeom prst="rect">
          <a:avLst/>
        </a:prstGeom>
        <a:solidFill>
          <a:schemeClr val="bg1">
            <a:lumMod val="85000"/>
          </a:schemeClr>
        </a:solidFill>
        <a:ln w="381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6602" tIns="45720" rIns="45720" bIns="45720" numCol="1" spcCol="1270" anchor="ctr" anchorCtr="0">
          <a:noAutofit/>
        </a:bodyPr>
        <a:lstStyle/>
        <a:p>
          <a:pPr marL="0" lvl="0" indent="0" algn="l" defTabSz="800100" rtl="0">
            <a:lnSpc>
              <a:spcPct val="8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1800" b="1" i="1" kern="1200" noProof="0" dirty="0">
              <a:effectLst/>
            </a:rPr>
            <a:t>ALK</a:t>
          </a:r>
          <a:r>
            <a:rPr lang="en-US" sz="1800" b="1" i="0" kern="1200" noProof="0" dirty="0">
              <a:effectLst/>
            </a:rPr>
            <a:t> fusions</a:t>
          </a:r>
          <a:endParaRPr lang="en-US" sz="1800" b="1" kern="1200" noProof="0" dirty="0">
            <a:effectLst/>
          </a:endParaRPr>
        </a:p>
      </dsp:txBody>
      <dsp:txXfrm>
        <a:off x="705237" y="508095"/>
        <a:ext cx="4884763" cy="1016191"/>
      </dsp:txXfrm>
    </dsp:sp>
    <dsp:sp modelId="{86CAE213-5614-4B27-9B94-E74FBD4DA752}">
      <dsp:nvSpPr>
        <dsp:cNvPr id="0" name=""/>
        <dsp:cNvSpPr/>
      </dsp:nvSpPr>
      <dsp:spPr>
        <a:xfrm>
          <a:off x="70117" y="381071"/>
          <a:ext cx="1270239" cy="1270239"/>
        </a:xfrm>
        <a:prstGeom prst="ellipse">
          <a:avLst/>
        </a:prstGeom>
        <a:solidFill>
          <a:schemeClr val="lt1"/>
        </a:solidFill>
        <a:ln w="19050" cap="flat" cmpd="sng" algn="ctr">
          <a:solidFill>
            <a:schemeClr val="bg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</dsp:sp>
    <dsp:sp modelId="{09350B78-7B09-49CA-96D7-4EC7BC71C59A}">
      <dsp:nvSpPr>
        <dsp:cNvPr id="0" name=""/>
        <dsp:cNvSpPr/>
      </dsp:nvSpPr>
      <dsp:spPr>
        <a:xfrm>
          <a:off x="1074622" y="2032383"/>
          <a:ext cx="4515377" cy="1016191"/>
        </a:xfrm>
        <a:prstGeom prst="rect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6602" tIns="45720" rIns="45720" bIns="45720" numCol="1" spcCol="1270" anchor="ctr" anchorCtr="0">
          <a:noAutofit/>
        </a:bodyPr>
        <a:lstStyle/>
        <a:p>
          <a:pPr marL="0" lvl="0" indent="0" algn="l" defTabSz="800100" rtl="0">
            <a:lnSpc>
              <a:spcPct val="8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1800" b="1" i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ROS1</a:t>
          </a:r>
          <a:r>
            <a:rPr lang="en-US" sz="18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fusions</a:t>
          </a:r>
        </a:p>
      </dsp:txBody>
      <dsp:txXfrm>
        <a:off x="1074622" y="2032383"/>
        <a:ext cx="4515377" cy="1016191"/>
      </dsp:txXfrm>
    </dsp:sp>
    <dsp:sp modelId="{4CBE3CDF-BE23-460B-9DD4-433BE128C5AF}">
      <dsp:nvSpPr>
        <dsp:cNvPr id="0" name=""/>
        <dsp:cNvSpPr/>
      </dsp:nvSpPr>
      <dsp:spPr>
        <a:xfrm>
          <a:off x="439502" y="1905359"/>
          <a:ext cx="1270239" cy="12702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B21EE9-1C1A-41A8-8FC2-C2DED49A03E9}">
      <dsp:nvSpPr>
        <dsp:cNvPr id="0" name=""/>
        <dsp:cNvSpPr/>
      </dsp:nvSpPr>
      <dsp:spPr>
        <a:xfrm>
          <a:off x="705237" y="3545142"/>
          <a:ext cx="4884763" cy="1039249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6602" tIns="45720" rIns="45720" bIns="45720" numCol="1" spcCol="1270" anchor="ctr" anchorCtr="0">
          <a:noAutofit/>
        </a:bodyPr>
        <a:lstStyle/>
        <a:p>
          <a:pPr marL="0" lvl="0" indent="0" algn="l" defTabSz="800100" rtl="0">
            <a:lnSpc>
              <a:spcPct val="8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1800" b="1" i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RET</a:t>
          </a:r>
          <a:r>
            <a:rPr lang="en-US" sz="18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fusions</a:t>
          </a:r>
        </a:p>
      </dsp:txBody>
      <dsp:txXfrm>
        <a:off x="705237" y="3545142"/>
        <a:ext cx="4884763" cy="1039249"/>
      </dsp:txXfrm>
    </dsp:sp>
    <dsp:sp modelId="{4D9096A4-ED5E-4CFF-B4E1-48395165C455}">
      <dsp:nvSpPr>
        <dsp:cNvPr id="0" name=""/>
        <dsp:cNvSpPr/>
      </dsp:nvSpPr>
      <dsp:spPr>
        <a:xfrm>
          <a:off x="70117" y="3429647"/>
          <a:ext cx="1270239" cy="12702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FC02ED-F1F8-4EDE-8139-285D3EB50AA3}">
      <dsp:nvSpPr>
        <dsp:cNvPr id="0" name=""/>
        <dsp:cNvSpPr/>
      </dsp:nvSpPr>
      <dsp:spPr>
        <a:xfrm>
          <a:off x="-5743773" y="-879324"/>
          <a:ext cx="6839608" cy="6839608"/>
        </a:xfrm>
        <a:prstGeom prst="blockArc">
          <a:avLst>
            <a:gd name="adj1" fmla="val 18900000"/>
            <a:gd name="adj2" fmla="val 2700000"/>
            <a:gd name="adj3" fmla="val 316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94D9BD-E72B-46FB-8AEF-9F342A07DD4F}">
      <dsp:nvSpPr>
        <dsp:cNvPr id="0" name=""/>
        <dsp:cNvSpPr/>
      </dsp:nvSpPr>
      <dsp:spPr>
        <a:xfrm>
          <a:off x="705237" y="508095"/>
          <a:ext cx="4884763" cy="1016191"/>
        </a:xfrm>
        <a:prstGeom prst="rect">
          <a:avLst/>
        </a:prstGeom>
        <a:solidFill>
          <a:schemeClr val="bg1">
            <a:lumMod val="85000"/>
          </a:schemeClr>
        </a:solidFill>
        <a:ln w="381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6602" tIns="45720" rIns="45720" bIns="45720" numCol="1" spcCol="1270" anchor="ctr" anchorCtr="0">
          <a:noAutofit/>
        </a:bodyPr>
        <a:lstStyle/>
        <a:p>
          <a:pPr marL="0" lvl="0" indent="0" algn="l" defTabSz="800100" rtl="0">
            <a:lnSpc>
              <a:spcPct val="8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1800" b="1" i="1" kern="1200" noProof="0" dirty="0">
              <a:effectLst/>
            </a:rPr>
            <a:t>ALK</a:t>
          </a:r>
          <a:r>
            <a:rPr lang="en-US" sz="1800" b="1" i="0" kern="1200" noProof="0" dirty="0">
              <a:effectLst/>
            </a:rPr>
            <a:t> fusions</a:t>
          </a:r>
          <a:endParaRPr lang="en-US" sz="1800" b="1" kern="1200" noProof="0" dirty="0">
            <a:effectLst/>
          </a:endParaRPr>
        </a:p>
      </dsp:txBody>
      <dsp:txXfrm>
        <a:off x="705237" y="508095"/>
        <a:ext cx="4884763" cy="1016191"/>
      </dsp:txXfrm>
    </dsp:sp>
    <dsp:sp modelId="{86CAE213-5614-4B27-9B94-E74FBD4DA752}">
      <dsp:nvSpPr>
        <dsp:cNvPr id="0" name=""/>
        <dsp:cNvSpPr/>
      </dsp:nvSpPr>
      <dsp:spPr>
        <a:xfrm>
          <a:off x="70117" y="381071"/>
          <a:ext cx="1270239" cy="1270239"/>
        </a:xfrm>
        <a:prstGeom prst="ellipse">
          <a:avLst/>
        </a:prstGeom>
        <a:solidFill>
          <a:schemeClr val="lt1"/>
        </a:solidFill>
        <a:ln w="19050" cap="flat" cmpd="sng" algn="ctr">
          <a:solidFill>
            <a:schemeClr val="bg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</dsp:sp>
    <dsp:sp modelId="{09350B78-7B09-49CA-96D7-4EC7BC71C59A}">
      <dsp:nvSpPr>
        <dsp:cNvPr id="0" name=""/>
        <dsp:cNvSpPr/>
      </dsp:nvSpPr>
      <dsp:spPr>
        <a:xfrm>
          <a:off x="1074622" y="2032383"/>
          <a:ext cx="4515377" cy="1016191"/>
        </a:xfrm>
        <a:prstGeom prst="rect">
          <a:avLst/>
        </a:prstGeom>
        <a:solidFill>
          <a:schemeClr val="bg1">
            <a:lumMod val="8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6602" tIns="45720" rIns="45720" bIns="45720" numCol="1" spcCol="1270" anchor="ctr" anchorCtr="0">
          <a:noAutofit/>
        </a:bodyPr>
        <a:lstStyle/>
        <a:p>
          <a:pPr marL="0" lvl="0" indent="0" algn="l" defTabSz="800100" rtl="0">
            <a:lnSpc>
              <a:spcPct val="8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1800" b="1" i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ROS1</a:t>
          </a:r>
          <a:r>
            <a:rPr lang="en-US" sz="18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fusions</a:t>
          </a:r>
        </a:p>
      </dsp:txBody>
      <dsp:txXfrm>
        <a:off x="1074622" y="2032383"/>
        <a:ext cx="4515377" cy="1016191"/>
      </dsp:txXfrm>
    </dsp:sp>
    <dsp:sp modelId="{4CBE3CDF-BE23-460B-9DD4-433BE128C5AF}">
      <dsp:nvSpPr>
        <dsp:cNvPr id="0" name=""/>
        <dsp:cNvSpPr/>
      </dsp:nvSpPr>
      <dsp:spPr>
        <a:xfrm>
          <a:off x="439502" y="1905359"/>
          <a:ext cx="1270239" cy="12702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B21EE9-1C1A-41A8-8FC2-C2DED49A03E9}">
      <dsp:nvSpPr>
        <dsp:cNvPr id="0" name=""/>
        <dsp:cNvSpPr/>
      </dsp:nvSpPr>
      <dsp:spPr>
        <a:xfrm>
          <a:off x="705237" y="3545142"/>
          <a:ext cx="4884763" cy="1039249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6602" tIns="45720" rIns="45720" bIns="45720" numCol="1" spcCol="1270" anchor="ctr" anchorCtr="0">
          <a:noAutofit/>
        </a:bodyPr>
        <a:lstStyle/>
        <a:p>
          <a:pPr marL="0" lvl="0" indent="0" algn="l" defTabSz="800100" rtl="0">
            <a:lnSpc>
              <a:spcPct val="8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1800" b="1" i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RET</a:t>
          </a:r>
          <a:r>
            <a:rPr lang="en-US" sz="18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fusions</a:t>
          </a:r>
        </a:p>
      </dsp:txBody>
      <dsp:txXfrm>
        <a:off x="705237" y="3545142"/>
        <a:ext cx="4884763" cy="1039249"/>
      </dsp:txXfrm>
    </dsp:sp>
    <dsp:sp modelId="{4D9096A4-ED5E-4CFF-B4E1-48395165C455}">
      <dsp:nvSpPr>
        <dsp:cNvPr id="0" name=""/>
        <dsp:cNvSpPr/>
      </dsp:nvSpPr>
      <dsp:spPr>
        <a:xfrm>
          <a:off x="70117" y="3429647"/>
          <a:ext cx="1270239" cy="12702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C04A4B-D19C-4F6B-B444-8B20DD4E3EB5}" type="datetimeFigureOut">
              <a:rPr lang="fr-FR" smtClean="0"/>
              <a:t>26/06/2026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627E5A-9632-4BD6-A77F-264B853DC3D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25324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B930-CE3F-4743-B072-2338D7EF26EF}" type="datetime1">
              <a:rPr lang="en-US" smtClean="0"/>
              <a:t>6/26/26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tx1"/>
                </a:solidFill>
              </a:defRPr>
            </a:lvl1pPr>
            <a:lvl2pPr marL="228600" indent="0">
              <a:buNone/>
              <a:defRPr>
                <a:solidFill>
                  <a:schemeClr val="tx1"/>
                </a:solidFill>
              </a:defRPr>
            </a:lvl2pPr>
            <a:lvl3pPr marL="457200" indent="0"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>
                <a:solidFill>
                  <a:schemeClr val="tx1"/>
                </a:solidFill>
              </a:defRPr>
            </a:lvl4pPr>
            <a:lvl5pPr marL="9144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2691304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E3D9C-0853-494F-954A-AEC44A66CB01}" type="datetime1">
              <a:rPr lang="en-US" smtClean="0"/>
              <a:t>6/26/26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tx1"/>
                </a:solidFill>
              </a:defRPr>
            </a:lvl1pPr>
            <a:lvl2pPr marL="228600" indent="0">
              <a:buNone/>
              <a:defRPr>
                <a:solidFill>
                  <a:schemeClr val="tx1"/>
                </a:solidFill>
              </a:defRPr>
            </a:lvl2pPr>
            <a:lvl3pPr marL="457200" indent="0"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>
                <a:solidFill>
                  <a:schemeClr val="tx1"/>
                </a:solidFill>
              </a:defRPr>
            </a:lvl4pPr>
            <a:lvl5pPr marL="9144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28700"/>
            <a:ext cx="11277600" cy="4800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881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50EDE-1F01-4A88-89D9-A077A040CD42}" type="datetime1">
              <a:rPr lang="en-US" smtClean="0"/>
              <a:t>6/26/26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474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59C31-8071-4657-BA84-2004C5131029}" type="datetime1">
              <a:rPr lang="en-US" smtClean="0"/>
              <a:t>6/26/26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86227" y="5852160"/>
            <a:ext cx="10058399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spcBef>
                <a:spcPts val="300"/>
              </a:spcBef>
              <a:buNone/>
              <a:defRPr sz="1000"/>
            </a:lvl2pPr>
            <a:lvl3pPr marL="457200" indent="0">
              <a:spcBef>
                <a:spcPts val="300"/>
              </a:spcBef>
              <a:buNone/>
              <a:defRPr sz="1000"/>
            </a:lvl3pPr>
            <a:lvl4pPr marL="685800" indent="0">
              <a:spcBef>
                <a:spcPts val="300"/>
              </a:spcBef>
              <a:buNone/>
              <a:defRPr sz="1000"/>
            </a:lvl4pPr>
            <a:lvl5pPr marL="914400" indent="0">
              <a:spcBef>
                <a:spcPts val="300"/>
              </a:spcBef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12445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1287E9-EBEB-4648-982B-10337D55F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F650A-C38E-40FB-BCF6-2303E9A7CC69}" type="datetime1">
              <a:rPr lang="en-US" smtClean="0"/>
              <a:t>6/26/26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9B78B9-0DDE-46C9-8ACD-9F2A63B73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89C07F-8571-41D4-9A89-601A8B9C5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65F5103-6F75-4D29-92B7-D96304B0DF9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92425"/>
            <a:ext cx="11277600" cy="47368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27962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S Cover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Box 78">
            <a:extLst>
              <a:ext uri="{FF2B5EF4-FFF2-40B4-BE49-F238E27FC236}">
                <a16:creationId xmlns:a16="http://schemas.microsoft.com/office/drawing/2014/main" id="{86D12817-4053-40BC-82BB-7AF5EE51AEBA}"/>
              </a:ext>
            </a:extLst>
          </p:cNvPr>
          <p:cNvSpPr txBox="1"/>
          <p:nvPr userDrawn="1"/>
        </p:nvSpPr>
        <p:spPr>
          <a:xfrm>
            <a:off x="2893625" y="6314749"/>
            <a:ext cx="640474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Material is for Use by AstraZeneca Medical Personnel Only</a:t>
            </a:r>
          </a:p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000" b="0" dirty="0">
                <a:solidFill>
                  <a:schemeClr val="tx1"/>
                </a:solidFill>
              </a:rPr>
              <a:t>Speaker notes are for internal use only and are not to be shown or disseminated outside of AstraZeneca</a:t>
            </a:r>
          </a:p>
        </p:txBody>
      </p:sp>
      <p:graphicFrame>
        <p:nvGraphicFramePr>
          <p:cNvPr id="50" name="Table 49">
            <a:extLst>
              <a:ext uri="{FF2B5EF4-FFF2-40B4-BE49-F238E27FC236}">
                <a16:creationId xmlns:a16="http://schemas.microsoft.com/office/drawing/2014/main" id="{83D05D04-05CE-47AA-8F7B-B08C33B32C3F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10924946"/>
              </p:ext>
            </p:extLst>
          </p:nvPr>
        </p:nvGraphicFramePr>
        <p:xfrm>
          <a:off x="1128800" y="3577113"/>
          <a:ext cx="9949786" cy="764702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2931948">
                  <a:extLst>
                    <a:ext uri="{9D8B030D-6E8A-4147-A177-3AD203B41FA5}">
                      <a16:colId xmlns:a16="http://schemas.microsoft.com/office/drawing/2014/main" val="3458750997"/>
                    </a:ext>
                  </a:extLst>
                </a:gridCol>
                <a:gridCol w="3701243">
                  <a:extLst>
                    <a:ext uri="{9D8B030D-6E8A-4147-A177-3AD203B41FA5}">
                      <a16:colId xmlns:a16="http://schemas.microsoft.com/office/drawing/2014/main" val="4071395440"/>
                    </a:ext>
                  </a:extLst>
                </a:gridCol>
                <a:gridCol w="3316595">
                  <a:extLst>
                    <a:ext uri="{9D8B030D-6E8A-4147-A177-3AD203B41FA5}">
                      <a16:colId xmlns:a16="http://schemas.microsoft.com/office/drawing/2014/main" val="668771908"/>
                    </a:ext>
                  </a:extLst>
                </a:gridCol>
              </a:tblGrid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2524754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263027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C8DCB22-4BDC-4256-9886-290008A41E58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81062898"/>
              </p:ext>
            </p:extLst>
          </p:nvPr>
        </p:nvGraphicFramePr>
        <p:xfrm>
          <a:off x="1128800" y="1039470"/>
          <a:ext cx="9949786" cy="2294106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2931948">
                  <a:extLst>
                    <a:ext uri="{9D8B030D-6E8A-4147-A177-3AD203B41FA5}">
                      <a16:colId xmlns:a16="http://schemas.microsoft.com/office/drawing/2014/main" val="3458750997"/>
                    </a:ext>
                  </a:extLst>
                </a:gridCol>
                <a:gridCol w="3701243">
                  <a:extLst>
                    <a:ext uri="{9D8B030D-6E8A-4147-A177-3AD203B41FA5}">
                      <a16:colId xmlns:a16="http://schemas.microsoft.com/office/drawing/2014/main" val="4071395440"/>
                    </a:ext>
                  </a:extLst>
                </a:gridCol>
                <a:gridCol w="3316595">
                  <a:extLst>
                    <a:ext uri="{9D8B030D-6E8A-4147-A177-3AD203B41FA5}">
                      <a16:colId xmlns:a16="http://schemas.microsoft.com/office/drawing/2014/main" val="668771908"/>
                    </a:ext>
                  </a:extLst>
                </a:gridCol>
              </a:tblGrid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3421394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8834974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1146587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1963846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2524754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2630277"/>
                  </a:ext>
                </a:extLst>
              </a:tr>
            </a:tbl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59C31-8071-4657-BA84-2004C5131029}" type="datetime1">
              <a:rPr lang="en-US" smtClean="0"/>
              <a:t>6/26/26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9E08680-4520-4EA6-B4A7-FD0062F8A6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72006" y="1102835"/>
            <a:ext cx="8106580" cy="228600"/>
          </a:xfrm>
        </p:spPr>
        <p:txBody>
          <a:bodyPr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&lt;MARP/MAAZAP&gt; &lt;#######&gt; &lt;TA&gt; &lt;Asset Title&gt; 70 character limit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F687FD7-F293-4468-AE23-E28EE461977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5855" y="1491653"/>
            <a:ext cx="1496778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BA6C7CD-771E-461C-A133-67764B81E6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72006" y="1491653"/>
            <a:ext cx="1797601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Reactive or Proactive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E33F1E3-ED30-4982-A86D-2C076E1C3B6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85855" y="1880471"/>
            <a:ext cx="1496778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MM/YY (if &lt;1 year)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12286C0F-7CF6-40B2-B8FA-7AF1D25B99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972006" y="2658107"/>
            <a:ext cx="891693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Yes or No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A1F28B02-DF8E-4C7E-90E9-0214CD384E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893972" y="2658107"/>
            <a:ext cx="4159180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 If Yes - Reactive via MI, Reactive via MI </a:t>
            </a:r>
            <a:r>
              <a:rPr lang="en-US" dirty="0" err="1"/>
              <a:t>SciP</a:t>
            </a:r>
            <a:r>
              <a:rPr lang="en-US" dirty="0"/>
              <a:t>, or Proactive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277F15F9-6B04-4325-BA35-6D4FC8B30B7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972006" y="3046924"/>
            <a:ext cx="3936722" cy="228600"/>
          </a:xfrm>
        </p:spPr>
        <p:txBody>
          <a:bodyPr anchor="ctr"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Any Medical Personnel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DD881301-6455-4429-AC98-70F1B2B5BC8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785855" y="2269289"/>
            <a:ext cx="3284423" cy="228600"/>
          </a:xfrm>
        </p:spPr>
        <p:txBody>
          <a:bodyPr anchor="ctr"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Any HCP, MM Only, Contracted EE, or Other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110857ED-F4F0-4AED-89F7-6595C2BD78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972006" y="2269289"/>
            <a:ext cx="891693" cy="228600"/>
          </a:xfrm>
        </p:spPr>
        <p:txBody>
          <a:bodyPr anchor="ctr"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Yes or No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1C3ADFAF-903D-45A8-9EC3-263C6B88C9B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900043" y="2269289"/>
            <a:ext cx="1212311" cy="228600"/>
          </a:xfrm>
        </p:spPr>
        <p:txBody>
          <a:bodyPr anchor="ctr"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If Yes - MM/YY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699D1E98-12E4-4111-B43B-8EF5E67629A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972006" y="5042742"/>
            <a:ext cx="891692" cy="228600"/>
          </a:xfrm>
        </p:spPr>
        <p:txBody>
          <a:bodyPr anchor="ctr"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Yes or No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511FB73-1515-4896-A191-A9E5140DA20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72005" y="5379477"/>
            <a:ext cx="8106581" cy="258532"/>
          </a:xfrm>
        </p:spPr>
        <p:txBody>
          <a:bodyPr wrap="square" anchor="ctr">
            <a:sp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N/A or Enter Instructions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E7DEFF9-F91F-49E6-94A9-010D12455C1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972006" y="4043882"/>
            <a:ext cx="4454030" cy="228600"/>
          </a:xfrm>
        </p:spPr>
        <p:txBody>
          <a:bodyPr anchor="ctr"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New, Renewal, or Renewal with Changes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FA339AE6-73E5-47C9-8111-E129355C91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40224" y="4050835"/>
            <a:ext cx="2019200" cy="228600"/>
          </a:xfrm>
        </p:spPr>
        <p:txBody>
          <a:bodyPr anchor="ctr"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PromoMats/</a:t>
            </a:r>
            <a:r>
              <a:rPr lang="en-US" dirty="0" err="1"/>
              <a:t>MedComms</a:t>
            </a:r>
            <a:r>
              <a:rPr lang="en-US" dirty="0"/>
              <a:t> #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F085F8C8-CE31-4A7B-87E4-06397B5B41D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972006" y="3657303"/>
            <a:ext cx="4454030" cy="228600"/>
          </a:xfrm>
        </p:spPr>
        <p:txBody>
          <a:bodyPr anchor="ctr"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Asset Owner Name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D6785EC2-7CE7-4B29-BFA7-2A8950DFE92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972005" y="4646823"/>
            <a:ext cx="899316" cy="228600"/>
          </a:xfrm>
        </p:spPr>
        <p:txBody>
          <a:bodyPr anchor="ctr"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Yes or No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2111F09-1B27-4A1F-9662-63D673AA517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989384" y="4646823"/>
            <a:ext cx="877792" cy="228600"/>
          </a:xfrm>
        </p:spPr>
        <p:txBody>
          <a:bodyPr anchor="ctr"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Yes or No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31A21B67-AE66-4D44-8C58-A71F0B4E972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989384" y="5042742"/>
            <a:ext cx="1271910" cy="228600"/>
          </a:xfrm>
        </p:spPr>
        <p:txBody>
          <a:bodyPr anchor="ctr"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If Yes - $Value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FFBD88D7-1F68-4A55-9958-01B92024FDF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972006" y="1880471"/>
            <a:ext cx="1747099" cy="228600"/>
          </a:xfrm>
        </p:spPr>
        <p:txBody>
          <a:bodyPr anchor="ctr"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Brand or TA Name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D75479AB-AB9C-4737-A1D0-F9E28AC4F16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991673" y="1494084"/>
            <a:ext cx="923131" cy="228600"/>
          </a:xfrm>
        </p:spPr>
        <p:txBody>
          <a:bodyPr anchor="ctr"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Yes or No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085AA13-451C-453D-AD0D-E8AF815127C2}"/>
              </a:ext>
            </a:extLst>
          </p:cNvPr>
          <p:cNvSpPr txBox="1"/>
          <p:nvPr userDrawn="1"/>
        </p:nvSpPr>
        <p:spPr>
          <a:xfrm>
            <a:off x="1132577" y="1036716"/>
            <a:ext cx="18288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Asset Title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88B6979-D240-45DF-8FFB-111611A15632}"/>
              </a:ext>
            </a:extLst>
          </p:cNvPr>
          <p:cNvSpPr txBox="1"/>
          <p:nvPr userDrawn="1"/>
        </p:nvSpPr>
        <p:spPr>
          <a:xfrm>
            <a:off x="5348628" y="1423839"/>
            <a:ext cx="13716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Approval Date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3F32247-E803-4B9D-8739-4086AE7EDFE5}"/>
              </a:ext>
            </a:extLst>
          </p:cNvPr>
          <p:cNvSpPr txBox="1"/>
          <p:nvPr userDrawn="1"/>
        </p:nvSpPr>
        <p:spPr>
          <a:xfrm>
            <a:off x="1132577" y="1423839"/>
            <a:ext cx="18288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Intended Use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42B0649-53B3-4494-A56E-67DCF07E8290}"/>
              </a:ext>
            </a:extLst>
          </p:cNvPr>
          <p:cNvSpPr txBox="1"/>
          <p:nvPr userDrawn="1"/>
        </p:nvSpPr>
        <p:spPr>
          <a:xfrm>
            <a:off x="5348628" y="1810962"/>
            <a:ext cx="13716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Expiration Date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49F3220-7D9B-445A-8058-358753CF9360}"/>
              </a:ext>
            </a:extLst>
          </p:cNvPr>
          <p:cNvSpPr txBox="1"/>
          <p:nvPr userDrawn="1"/>
        </p:nvSpPr>
        <p:spPr>
          <a:xfrm>
            <a:off x="1132577" y="2585208"/>
            <a:ext cx="18288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Distribution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47AD0CF-AE31-45DA-96AF-9BF462D0EBD5}"/>
              </a:ext>
            </a:extLst>
          </p:cNvPr>
          <p:cNvSpPr txBox="1"/>
          <p:nvPr userDrawn="1"/>
        </p:nvSpPr>
        <p:spPr>
          <a:xfrm>
            <a:off x="1132577" y="2972330"/>
            <a:ext cx="18288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Approved for Use By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C74B5DD-D8E4-46DE-A3C8-C17D4C0070F8}"/>
              </a:ext>
            </a:extLst>
          </p:cNvPr>
          <p:cNvSpPr txBox="1"/>
          <p:nvPr userDrawn="1"/>
        </p:nvSpPr>
        <p:spPr>
          <a:xfrm>
            <a:off x="5348628" y="2198085"/>
            <a:ext cx="13716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Audience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7900F06-4765-44ED-A269-1CD58C5E952C}"/>
              </a:ext>
            </a:extLst>
          </p:cNvPr>
          <p:cNvSpPr txBox="1"/>
          <p:nvPr userDrawn="1"/>
        </p:nvSpPr>
        <p:spPr>
          <a:xfrm>
            <a:off x="1132577" y="2198085"/>
            <a:ext cx="18288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One Time Use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A229345-0EF5-4489-BFD2-ED28EF6A19AF}"/>
              </a:ext>
            </a:extLst>
          </p:cNvPr>
          <p:cNvSpPr txBox="1"/>
          <p:nvPr userDrawn="1"/>
        </p:nvSpPr>
        <p:spPr>
          <a:xfrm>
            <a:off x="1132577" y="4974162"/>
            <a:ext cx="182880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 dirty="0">
                <a:solidFill>
                  <a:schemeClr val="bg1"/>
                </a:solidFill>
              </a:rPr>
              <a:t>MSL Leave-behind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21D8C32-5CB3-4252-B385-54C66A9E1EE6}"/>
              </a:ext>
            </a:extLst>
          </p:cNvPr>
          <p:cNvSpPr txBox="1"/>
          <p:nvPr userDrawn="1"/>
        </p:nvSpPr>
        <p:spPr>
          <a:xfrm>
            <a:off x="0" y="123145"/>
            <a:ext cx="12191999" cy="4616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chemeClr val="bg1"/>
                </a:solidFill>
              </a:rPr>
              <a:t>US Medical Asset Cover Sheet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811B402-BB33-4FBF-A25A-6A132332CC41}"/>
              </a:ext>
            </a:extLst>
          </p:cNvPr>
          <p:cNvSpPr txBox="1"/>
          <p:nvPr userDrawn="1"/>
        </p:nvSpPr>
        <p:spPr>
          <a:xfrm>
            <a:off x="1132577" y="5372145"/>
            <a:ext cx="1828800" cy="4616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Special Instructions</a:t>
            </a:r>
            <a:br>
              <a:rPr lang="en-US" sz="1200" b="1" dirty="0">
                <a:solidFill>
                  <a:schemeClr val="bg1"/>
                </a:solidFill>
              </a:rPr>
            </a:br>
            <a:r>
              <a:rPr lang="en-US" sz="1200" b="1" dirty="0">
                <a:solidFill>
                  <a:schemeClr val="bg1"/>
                </a:solidFill>
              </a:rPr>
              <a:t>and/or Disclaimers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A1A1B573-DC23-488B-93DB-AD4DD88A4651}"/>
              </a:ext>
            </a:extLst>
          </p:cNvPr>
          <p:cNvSpPr txBox="1"/>
          <p:nvPr userDrawn="1"/>
        </p:nvSpPr>
        <p:spPr>
          <a:xfrm>
            <a:off x="8451353" y="1423839"/>
            <a:ext cx="13716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Website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294A206-A31C-476D-ACCB-00ABD9DE8B78}"/>
              </a:ext>
            </a:extLst>
          </p:cNvPr>
          <p:cNvSpPr txBox="1"/>
          <p:nvPr userDrawn="1"/>
        </p:nvSpPr>
        <p:spPr>
          <a:xfrm>
            <a:off x="1132577" y="3979411"/>
            <a:ext cx="182880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New Asset/Renewal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59580AA-6B1E-4C65-9D3B-8A40CBD8E220}"/>
              </a:ext>
            </a:extLst>
          </p:cNvPr>
          <p:cNvSpPr txBox="1"/>
          <p:nvPr userDrawn="1"/>
        </p:nvSpPr>
        <p:spPr>
          <a:xfrm>
            <a:off x="7527636" y="3979411"/>
            <a:ext cx="1512587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Based On Asset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0EE63BC-019F-46D2-85ED-E2FABA47A87D}"/>
              </a:ext>
            </a:extLst>
          </p:cNvPr>
          <p:cNvSpPr txBox="1"/>
          <p:nvPr userDrawn="1"/>
        </p:nvSpPr>
        <p:spPr>
          <a:xfrm>
            <a:off x="1132577" y="3585295"/>
            <a:ext cx="182880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Asset Owner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8F3D524-8618-4B93-A131-5DAC4985A561}"/>
              </a:ext>
            </a:extLst>
          </p:cNvPr>
          <p:cNvSpPr txBox="1"/>
          <p:nvPr userDrawn="1"/>
        </p:nvSpPr>
        <p:spPr>
          <a:xfrm>
            <a:off x="1132577" y="4575502"/>
            <a:ext cx="182880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Veeva CRM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9BCA70B-07F3-4184-B119-07E8A73B0D29}"/>
              </a:ext>
            </a:extLst>
          </p:cNvPr>
          <p:cNvSpPr txBox="1"/>
          <p:nvPr userDrawn="1"/>
        </p:nvSpPr>
        <p:spPr>
          <a:xfrm>
            <a:off x="3961877" y="4575502"/>
            <a:ext cx="201168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Restricted Use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BC6F0CE-3EF3-4748-8537-A266C0CD9329}"/>
              </a:ext>
            </a:extLst>
          </p:cNvPr>
          <p:cNvSpPr txBox="1"/>
          <p:nvPr userDrawn="1"/>
        </p:nvSpPr>
        <p:spPr>
          <a:xfrm>
            <a:off x="3961877" y="4974162"/>
            <a:ext cx="201168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If Yes, Fair Market Value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3001B95-73C8-4B7F-998E-B0AE7A43DE82}"/>
              </a:ext>
            </a:extLst>
          </p:cNvPr>
          <p:cNvSpPr txBox="1"/>
          <p:nvPr userDrawn="1"/>
        </p:nvSpPr>
        <p:spPr>
          <a:xfrm>
            <a:off x="1132577" y="1810962"/>
            <a:ext cx="18288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Brand or TA Name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0DE83F5-9900-4234-8A5B-4EFEB16F6D34}"/>
              </a:ext>
            </a:extLst>
          </p:cNvPr>
          <p:cNvSpPr txBox="1"/>
          <p:nvPr userDrawn="1"/>
        </p:nvSpPr>
        <p:spPr>
          <a:xfrm>
            <a:off x="7527636" y="3585295"/>
            <a:ext cx="1512587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Document #</a:t>
            </a:r>
          </a:p>
        </p:txBody>
      </p:sp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26419F55-E696-4649-B99D-36B08665CB7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33146851"/>
              </p:ext>
            </p:extLst>
          </p:nvPr>
        </p:nvGraphicFramePr>
        <p:xfrm>
          <a:off x="1131937" y="4566547"/>
          <a:ext cx="9949786" cy="764702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2931948">
                  <a:extLst>
                    <a:ext uri="{9D8B030D-6E8A-4147-A177-3AD203B41FA5}">
                      <a16:colId xmlns:a16="http://schemas.microsoft.com/office/drawing/2014/main" val="3458750997"/>
                    </a:ext>
                  </a:extLst>
                </a:gridCol>
                <a:gridCol w="3701243">
                  <a:extLst>
                    <a:ext uri="{9D8B030D-6E8A-4147-A177-3AD203B41FA5}">
                      <a16:colId xmlns:a16="http://schemas.microsoft.com/office/drawing/2014/main" val="4071395440"/>
                    </a:ext>
                  </a:extLst>
                </a:gridCol>
                <a:gridCol w="3316595">
                  <a:extLst>
                    <a:ext uri="{9D8B030D-6E8A-4147-A177-3AD203B41FA5}">
                      <a16:colId xmlns:a16="http://schemas.microsoft.com/office/drawing/2014/main" val="668771908"/>
                    </a:ext>
                  </a:extLst>
                </a:gridCol>
              </a:tblGrid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2524754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2630277"/>
                  </a:ext>
                </a:extLst>
              </a:tr>
            </a:tbl>
          </a:graphicData>
        </a:graphic>
      </p:graphicFrame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399C3AD-3A79-4CAB-8984-EE85DD84E0A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39198" y="3656902"/>
            <a:ext cx="2020226" cy="238125"/>
          </a:xfr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ML-XXXX-US-XXXX</a:t>
            </a:r>
          </a:p>
        </p:txBody>
      </p:sp>
    </p:spTree>
    <p:extLst>
      <p:ext uri="{BB962C8B-B14F-4D97-AF65-F5344CB8AC3E}">
        <p14:creationId xmlns:p14="http://schemas.microsoft.com/office/powerpoint/2010/main" val="1317097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lobal Cover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Box 78">
            <a:extLst>
              <a:ext uri="{FF2B5EF4-FFF2-40B4-BE49-F238E27FC236}">
                <a16:creationId xmlns:a16="http://schemas.microsoft.com/office/drawing/2014/main" id="{86D12817-4053-40BC-82BB-7AF5EE51AEBA}"/>
              </a:ext>
            </a:extLst>
          </p:cNvPr>
          <p:cNvSpPr txBox="1"/>
          <p:nvPr userDrawn="1"/>
        </p:nvSpPr>
        <p:spPr>
          <a:xfrm>
            <a:off x="526473" y="6034667"/>
            <a:ext cx="1120832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sp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External use of any of the content must be approved for release </a:t>
            </a:r>
            <a:br>
              <a:rPr lang="en-US" sz="1400" b="1" dirty="0">
                <a:solidFill>
                  <a:schemeClr val="tx1"/>
                </a:solidFill>
              </a:rPr>
            </a:br>
            <a:r>
              <a:rPr lang="en-US" sz="1400" b="1" dirty="0">
                <a:solidFill>
                  <a:schemeClr val="tx1"/>
                </a:solidFill>
              </a:rPr>
              <a:t>by your local nominated signatory/local medical process to ensure compliance with local regulations. </a:t>
            </a:r>
          </a:p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000" b="0" dirty="0">
                <a:solidFill>
                  <a:schemeClr val="tx1"/>
                </a:solidFill>
              </a:rPr>
              <a:t>Refer to the General Properties for this asset in GMIP Content (Veeva Vault MedComms) for additional details. </a:t>
            </a:r>
          </a:p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000" b="0" dirty="0">
                <a:solidFill>
                  <a:schemeClr val="tx1"/>
                </a:solidFill>
              </a:rPr>
              <a:t>Questions on this asset should be directed to asset owners.</a:t>
            </a:r>
          </a:p>
        </p:txBody>
      </p:sp>
      <p:graphicFrame>
        <p:nvGraphicFramePr>
          <p:cNvPr id="50" name="Table 49">
            <a:extLst>
              <a:ext uri="{FF2B5EF4-FFF2-40B4-BE49-F238E27FC236}">
                <a16:creationId xmlns:a16="http://schemas.microsoft.com/office/drawing/2014/main" id="{83D05D04-05CE-47AA-8F7B-B08C33B32C3F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522157669"/>
              </p:ext>
            </p:extLst>
          </p:nvPr>
        </p:nvGraphicFramePr>
        <p:xfrm>
          <a:off x="1128800" y="2533405"/>
          <a:ext cx="9949786" cy="1529404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2931948">
                  <a:extLst>
                    <a:ext uri="{9D8B030D-6E8A-4147-A177-3AD203B41FA5}">
                      <a16:colId xmlns:a16="http://schemas.microsoft.com/office/drawing/2014/main" val="3458750997"/>
                    </a:ext>
                  </a:extLst>
                </a:gridCol>
                <a:gridCol w="3701243">
                  <a:extLst>
                    <a:ext uri="{9D8B030D-6E8A-4147-A177-3AD203B41FA5}">
                      <a16:colId xmlns:a16="http://schemas.microsoft.com/office/drawing/2014/main" val="4071395440"/>
                    </a:ext>
                  </a:extLst>
                </a:gridCol>
                <a:gridCol w="3316595">
                  <a:extLst>
                    <a:ext uri="{9D8B030D-6E8A-4147-A177-3AD203B41FA5}">
                      <a16:colId xmlns:a16="http://schemas.microsoft.com/office/drawing/2014/main" val="668771908"/>
                    </a:ext>
                  </a:extLst>
                </a:gridCol>
              </a:tblGrid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134820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025149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2524754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263027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C8DCB22-4BDC-4256-9886-290008A41E58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80187339"/>
              </p:ext>
            </p:extLst>
          </p:nvPr>
        </p:nvGraphicFramePr>
        <p:xfrm>
          <a:off x="1128800" y="1039470"/>
          <a:ext cx="9949786" cy="1147053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2931948">
                  <a:extLst>
                    <a:ext uri="{9D8B030D-6E8A-4147-A177-3AD203B41FA5}">
                      <a16:colId xmlns:a16="http://schemas.microsoft.com/office/drawing/2014/main" val="3458750997"/>
                    </a:ext>
                  </a:extLst>
                </a:gridCol>
                <a:gridCol w="3701243">
                  <a:extLst>
                    <a:ext uri="{9D8B030D-6E8A-4147-A177-3AD203B41FA5}">
                      <a16:colId xmlns:a16="http://schemas.microsoft.com/office/drawing/2014/main" val="4071395440"/>
                    </a:ext>
                  </a:extLst>
                </a:gridCol>
                <a:gridCol w="3316595">
                  <a:extLst>
                    <a:ext uri="{9D8B030D-6E8A-4147-A177-3AD203B41FA5}">
                      <a16:colId xmlns:a16="http://schemas.microsoft.com/office/drawing/2014/main" val="668771908"/>
                    </a:ext>
                  </a:extLst>
                </a:gridCol>
              </a:tblGrid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3421394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8834974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1146587"/>
                  </a:ext>
                </a:extLst>
              </a:tr>
            </a:tbl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59C31-8071-4657-BA84-2004C5131029}" type="datetime1">
              <a:rPr lang="en-US" smtClean="0"/>
              <a:t>6/26/26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9E08680-4520-4EA6-B4A7-FD0062F8A6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0436" y="1102835"/>
            <a:ext cx="7798987" cy="228600"/>
          </a:xfrm>
        </p:spPr>
        <p:txBody>
          <a:bodyPr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&lt;Generic Name&gt; - &lt;Title from Veeva Vault&gt;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F687FD7-F293-4468-AE23-E28EE461977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60436" y="3386320"/>
            <a:ext cx="914400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BA6C7CD-771E-461C-A133-67764B81E6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60436" y="1491653"/>
            <a:ext cx="1866770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Reactive or Internal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E33F1E3-ED30-4982-A86D-2C076E1C3B6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59907" y="3766558"/>
            <a:ext cx="914400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12286C0F-7CF6-40B2-B8FA-7AF1D25B99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97596" y="3775442"/>
            <a:ext cx="2561828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Yes or No/List Third Party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110857ED-F4F0-4AED-89F7-6595C2BD78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97455" y="3387905"/>
            <a:ext cx="2561828" cy="228600"/>
          </a:xfrm>
        </p:spPr>
        <p:txBody>
          <a:bodyPr anchor="ctr"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Yes, No, or N/A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511FB73-1515-4896-A191-A9E5140DA20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251200" y="4769872"/>
            <a:ext cx="7808083" cy="258532"/>
          </a:xfrm>
        </p:spPr>
        <p:txBody>
          <a:bodyPr wrap="square" anchor="ctr">
            <a:sp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N/A or Enter Instructions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E7DEFF9-F91F-49E6-94A9-010D12455C1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60436" y="3000178"/>
            <a:ext cx="4248038" cy="228600"/>
          </a:xfrm>
        </p:spPr>
        <p:txBody>
          <a:bodyPr anchor="ctr"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New, Renewal, or Renewal with Changes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FA339AE6-73E5-47C9-8111-E129355C91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40224" y="3007131"/>
            <a:ext cx="2019200" cy="228600"/>
          </a:xfrm>
        </p:spPr>
        <p:txBody>
          <a:bodyPr anchor="ctr"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PromoMats/</a:t>
            </a:r>
            <a:r>
              <a:rPr lang="en-US" dirty="0" err="1"/>
              <a:t>MedComms</a:t>
            </a:r>
            <a:r>
              <a:rPr lang="en-US" dirty="0"/>
              <a:t> #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F085F8C8-CE31-4A7B-87E4-06397B5B41D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260436" y="2613599"/>
            <a:ext cx="4248038" cy="228600"/>
          </a:xfrm>
        </p:spPr>
        <p:txBody>
          <a:bodyPr anchor="ctr"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Franchise Lead/Global Medical Affairs Lead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FFBD88D7-1F68-4A55-9958-01B92024FDF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260436" y="1880471"/>
            <a:ext cx="3244201" cy="228600"/>
          </a:xfrm>
        </p:spPr>
        <p:txBody>
          <a:bodyPr anchor="ctr"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No or Yes, Pending Local Market Approval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D75479AB-AB9C-4737-A1D0-F9E28AC4F16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349572" y="1881207"/>
            <a:ext cx="2709851" cy="228600"/>
          </a:xfrm>
        </p:spPr>
        <p:txBody>
          <a:bodyPr anchor="ctr"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 sz="1200"/>
            </a:lvl2pPr>
            <a:lvl3pPr marL="457200" indent="0">
              <a:buNone/>
              <a:defRPr sz="12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 dirty="0"/>
              <a:t>Therapy Area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085AA13-451C-453D-AD0D-E8AF815127C2}"/>
              </a:ext>
            </a:extLst>
          </p:cNvPr>
          <p:cNvSpPr txBox="1"/>
          <p:nvPr userDrawn="1"/>
        </p:nvSpPr>
        <p:spPr>
          <a:xfrm>
            <a:off x="1127567" y="1036716"/>
            <a:ext cx="2044732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Asset Title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88B6979-D240-45DF-8FFB-111611A15632}"/>
              </a:ext>
            </a:extLst>
          </p:cNvPr>
          <p:cNvSpPr txBox="1"/>
          <p:nvPr userDrawn="1"/>
        </p:nvSpPr>
        <p:spPr>
          <a:xfrm>
            <a:off x="1127567" y="3318506"/>
            <a:ext cx="2049742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Approval Date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3F32247-E803-4B9D-8739-4086AE7EDFE5}"/>
              </a:ext>
            </a:extLst>
          </p:cNvPr>
          <p:cNvSpPr txBox="1"/>
          <p:nvPr userDrawn="1"/>
        </p:nvSpPr>
        <p:spPr>
          <a:xfrm>
            <a:off x="1127567" y="1423839"/>
            <a:ext cx="2044732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Intended Use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42B0649-53B3-4494-A56E-67DCF07E8290}"/>
              </a:ext>
            </a:extLst>
          </p:cNvPr>
          <p:cNvSpPr txBox="1"/>
          <p:nvPr userDrawn="1"/>
        </p:nvSpPr>
        <p:spPr>
          <a:xfrm>
            <a:off x="1127567" y="3697049"/>
            <a:ext cx="2049742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Expiration Date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7900F06-4765-44ED-A269-1CD58C5E952C}"/>
              </a:ext>
            </a:extLst>
          </p:cNvPr>
          <p:cNvSpPr txBox="1"/>
          <p:nvPr userDrawn="1"/>
        </p:nvSpPr>
        <p:spPr>
          <a:xfrm>
            <a:off x="4398741" y="3316701"/>
            <a:ext cx="4034059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Copyright Permissions Obtained for Graphics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21D8C32-5CB3-4252-B385-54C66A9E1EE6}"/>
              </a:ext>
            </a:extLst>
          </p:cNvPr>
          <p:cNvSpPr txBox="1"/>
          <p:nvPr userDrawn="1"/>
        </p:nvSpPr>
        <p:spPr>
          <a:xfrm>
            <a:off x="0" y="123145"/>
            <a:ext cx="12191999" cy="4616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chemeClr val="bg1"/>
                </a:solidFill>
              </a:rPr>
              <a:t>Global Medical Asset Cover Sheet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811B402-BB33-4FBF-A25A-6A132332CC41}"/>
              </a:ext>
            </a:extLst>
          </p:cNvPr>
          <p:cNvSpPr txBox="1"/>
          <p:nvPr userDrawn="1"/>
        </p:nvSpPr>
        <p:spPr>
          <a:xfrm>
            <a:off x="1127566" y="4734832"/>
            <a:ext cx="2044731" cy="4616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Special Instructions</a:t>
            </a:r>
            <a:br>
              <a:rPr lang="en-US" sz="1200" b="1" dirty="0">
                <a:solidFill>
                  <a:schemeClr val="bg1"/>
                </a:solidFill>
              </a:rPr>
            </a:br>
            <a:r>
              <a:rPr lang="en-US" sz="1200" b="1" dirty="0">
                <a:solidFill>
                  <a:schemeClr val="bg1"/>
                </a:solidFill>
              </a:rPr>
              <a:t>and/or Disclaimers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A1A1B573-DC23-488B-93DB-AD4DD88A4651}"/>
              </a:ext>
            </a:extLst>
          </p:cNvPr>
          <p:cNvSpPr txBox="1"/>
          <p:nvPr userDrawn="1"/>
        </p:nvSpPr>
        <p:spPr>
          <a:xfrm>
            <a:off x="6809252" y="1810962"/>
            <a:ext cx="13716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Therapy Area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294A206-A31C-476D-ACCB-00ABD9DE8B78}"/>
              </a:ext>
            </a:extLst>
          </p:cNvPr>
          <p:cNvSpPr txBox="1"/>
          <p:nvPr userDrawn="1"/>
        </p:nvSpPr>
        <p:spPr>
          <a:xfrm>
            <a:off x="1127567" y="2935707"/>
            <a:ext cx="2044732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New Asset/Renewal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59580AA-6B1E-4C65-9D3B-8A40CBD8E220}"/>
              </a:ext>
            </a:extLst>
          </p:cNvPr>
          <p:cNvSpPr txBox="1"/>
          <p:nvPr userDrawn="1"/>
        </p:nvSpPr>
        <p:spPr>
          <a:xfrm>
            <a:off x="7527636" y="2935707"/>
            <a:ext cx="1512587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Based On Asset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0EE63BC-019F-46D2-85ED-E2FABA47A87D}"/>
              </a:ext>
            </a:extLst>
          </p:cNvPr>
          <p:cNvSpPr txBox="1"/>
          <p:nvPr userDrawn="1"/>
        </p:nvSpPr>
        <p:spPr>
          <a:xfrm>
            <a:off x="1127567" y="2541591"/>
            <a:ext cx="2044732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Asset Owners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3001B95-73C8-4B7F-998E-B0AE7A43DE82}"/>
              </a:ext>
            </a:extLst>
          </p:cNvPr>
          <p:cNvSpPr txBox="1"/>
          <p:nvPr userDrawn="1"/>
        </p:nvSpPr>
        <p:spPr>
          <a:xfrm>
            <a:off x="1127567" y="1810962"/>
            <a:ext cx="2044732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Approved for Distribution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0DE83F5-9900-4234-8A5B-4EFEB16F6D34}"/>
              </a:ext>
            </a:extLst>
          </p:cNvPr>
          <p:cNvSpPr txBox="1"/>
          <p:nvPr userDrawn="1"/>
        </p:nvSpPr>
        <p:spPr>
          <a:xfrm>
            <a:off x="7527636" y="2541591"/>
            <a:ext cx="1512587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Document #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399C3AD-3A79-4CAB-8984-EE85DD84E0A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39198" y="2613198"/>
            <a:ext cx="2020226" cy="238125"/>
          </a:xfr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ML-XXXX-ALL-XXXX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1FDDFED-CF51-4158-8A3B-DD9E176FC125}"/>
              </a:ext>
            </a:extLst>
          </p:cNvPr>
          <p:cNvSpPr txBox="1"/>
          <p:nvPr userDrawn="1"/>
        </p:nvSpPr>
        <p:spPr>
          <a:xfrm>
            <a:off x="4398741" y="3697049"/>
            <a:ext cx="4034059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Technical Review/Fact Check by Medical Information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5509915-7361-4754-AA26-9EB5B15ABE0F}"/>
              </a:ext>
            </a:extLst>
          </p:cNvPr>
          <p:cNvSpPr txBox="1"/>
          <p:nvPr userDrawn="1"/>
        </p:nvSpPr>
        <p:spPr>
          <a:xfrm>
            <a:off x="1127567" y="4294036"/>
            <a:ext cx="9946009" cy="4616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bg1"/>
                </a:solidFill>
              </a:rPr>
              <a:t>This material is globally approved for use by AstraZeneca Medical Personnel only. The local market is responsible for interpreting, </a:t>
            </a:r>
            <a:br>
              <a:rPr lang="en-US" sz="1200" b="1" dirty="0">
                <a:solidFill>
                  <a:schemeClr val="bg1"/>
                </a:solidFill>
              </a:rPr>
            </a:br>
            <a:r>
              <a:rPr lang="en-US" sz="1200" b="1" dirty="0">
                <a:solidFill>
                  <a:schemeClr val="bg1"/>
                </a:solidFill>
              </a:rPr>
              <a:t>reviewing, and approving the content according to their local label, rules, and regulations. </a:t>
            </a:r>
          </a:p>
        </p:txBody>
      </p:sp>
    </p:spTree>
    <p:extLst>
      <p:ext uri="{BB962C8B-B14F-4D97-AF65-F5344CB8AC3E}">
        <p14:creationId xmlns:p14="http://schemas.microsoft.com/office/powerpoint/2010/main" val="27003278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o Not Use-&gt;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956BE7-CD1E-4053-9515-31D954D7F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60F18-88F3-4EF5-B415-6A2DEC6930B5}" type="datetime1">
              <a:rPr lang="en-US" smtClean="0"/>
              <a:t>6/26/26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667D6A-BD1D-455C-A68F-2B5E1FF8E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BF02FB-EFBA-4E7D-9306-E2A3E6AEDB9F}"/>
              </a:ext>
            </a:extLst>
          </p:cNvPr>
          <p:cNvSpPr txBox="1"/>
          <p:nvPr userDrawn="1"/>
        </p:nvSpPr>
        <p:spPr>
          <a:xfrm>
            <a:off x="1842205" y="1928916"/>
            <a:ext cx="28921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4000" b="1" dirty="0">
                <a:solidFill>
                  <a:schemeClr val="bg1"/>
                </a:solidFill>
              </a:rPr>
              <a:t>Use These </a:t>
            </a:r>
            <a:br>
              <a:rPr lang="en-US" sz="4000" b="1" dirty="0">
                <a:solidFill>
                  <a:schemeClr val="bg1"/>
                </a:solidFill>
              </a:rPr>
            </a:br>
            <a:r>
              <a:rPr lang="en-US" sz="4000" b="1" dirty="0">
                <a:solidFill>
                  <a:schemeClr val="bg1"/>
                </a:solidFill>
              </a:rPr>
              <a:t>Layouts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043284-78F9-4E81-A97D-42F957CD6C75}"/>
              </a:ext>
            </a:extLst>
          </p:cNvPr>
          <p:cNvSpPr txBox="1"/>
          <p:nvPr userDrawn="1"/>
        </p:nvSpPr>
        <p:spPr>
          <a:xfrm>
            <a:off x="7640331" y="1313363"/>
            <a:ext cx="289213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4000" b="1" dirty="0">
                <a:solidFill>
                  <a:schemeClr val="bg1"/>
                </a:solidFill>
              </a:rPr>
              <a:t>DO NOT</a:t>
            </a:r>
          </a:p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4000" b="1" dirty="0">
                <a:solidFill>
                  <a:schemeClr val="bg1"/>
                </a:solidFill>
              </a:rPr>
              <a:t>Use These </a:t>
            </a:r>
            <a:br>
              <a:rPr lang="en-US" sz="4000" b="1" dirty="0">
                <a:solidFill>
                  <a:schemeClr val="bg1"/>
                </a:solidFill>
              </a:rPr>
            </a:br>
            <a:r>
              <a:rPr lang="en-US" sz="4000" b="1" dirty="0">
                <a:solidFill>
                  <a:schemeClr val="bg1"/>
                </a:solidFill>
              </a:rPr>
              <a:t>Layouts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A78AFAA-7418-4F48-AE4E-B278A265CE75}"/>
              </a:ext>
            </a:extLst>
          </p:cNvPr>
          <p:cNvSpPr/>
          <p:nvPr userDrawn="1"/>
        </p:nvSpPr>
        <p:spPr>
          <a:xfrm>
            <a:off x="6961909" y="3464645"/>
            <a:ext cx="4301837" cy="2182091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304CDD4A-5E0D-4DF4-B3F7-19367E77F2F4}"/>
              </a:ext>
            </a:extLst>
          </p:cNvPr>
          <p:cNvSpPr/>
          <p:nvPr userDrawn="1"/>
        </p:nvSpPr>
        <p:spPr>
          <a:xfrm flipH="1">
            <a:off x="987137" y="3464645"/>
            <a:ext cx="4301837" cy="2182091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4615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*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44500" y="6049556"/>
            <a:ext cx="11303000" cy="558243"/>
          </a:xfrm>
        </p:spPr>
        <p:txBody>
          <a:bodyPr lIns="0" bIns="0" anchor="b">
            <a:noAutofit/>
          </a:bodyPr>
          <a:lstStyle>
            <a:lvl1pPr marL="0" indent="0" algn="l">
              <a:lnSpc>
                <a:spcPct val="95000"/>
              </a:lnSpc>
              <a:spcBef>
                <a:spcPts val="300"/>
              </a:spcBef>
              <a:buFont typeface="Arial" pitchFamily="34" charset="0"/>
              <a:buNone/>
              <a:defRPr sz="1000"/>
            </a:lvl1pPr>
            <a:lvl2pPr marL="228594" indent="0">
              <a:buNone/>
              <a:defRPr/>
            </a:lvl2pPr>
            <a:lvl3pPr marL="457189" indent="0">
              <a:buNone/>
              <a:defRPr/>
            </a:lvl3pPr>
            <a:lvl4pPr marL="685783" indent="0">
              <a:buNone/>
              <a:defRPr/>
            </a:lvl4pPr>
            <a:lvl5pPr marL="914377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1872"/>
            <a:ext cx="112776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19972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FontTx/>
              <a:buBlip>
                <a:blip r:embed="rId2"/>
              </a:buBlip>
              <a:defRPr/>
            </a:lvl2pPr>
            <a:lvl3pPr>
              <a:buFontTx/>
              <a:buBlip>
                <a:blip r:embed="rId3"/>
              </a:buBlip>
              <a:defRPr/>
            </a:lvl3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</p:spTree>
    <p:extLst>
      <p:ext uri="{BB962C8B-B14F-4D97-AF65-F5344CB8AC3E}">
        <p14:creationId xmlns:p14="http://schemas.microsoft.com/office/powerpoint/2010/main" val="13801822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fr-FR"/>
              <a:t>Modifiez le style du titre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1498011"/>
            <a:ext cx="711200" cy="244476"/>
          </a:xfrm>
          <a:prstGeom prst="rect">
            <a:avLst/>
          </a:prstGeom>
        </p:spPr>
        <p:txBody>
          <a:bodyPr/>
          <a:lstStyle>
            <a:lvl1pPr eaLnBrk="1" latinLnBrk="0" hangingPunct="1">
              <a:defRPr kumimoji="0" lang="fr-FR">
                <a:solidFill>
                  <a:srgbClr val="FFFFFF"/>
                </a:solidFill>
              </a:defRPr>
            </a:lvl1pPr>
            <a:extLst/>
          </a:lstStyle>
          <a:p>
            <a:fld id="{A3F7CB7D-F184-43C7-B6FD-03D728E1BBFF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54397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0892"/>
            <a:ext cx="11277600" cy="8001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5713D-D566-4186-9787-C5E97CA19282}" type="datetime1">
              <a:rPr lang="en-US" smtClean="0"/>
              <a:t>6/26/26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spcBef>
                <a:spcPts val="300"/>
              </a:spcBef>
              <a:buNone/>
              <a:defRPr sz="1000"/>
            </a:lvl2pPr>
            <a:lvl3pPr marL="457200" indent="0">
              <a:spcBef>
                <a:spcPts val="300"/>
              </a:spcBef>
              <a:buNone/>
              <a:defRPr sz="1000"/>
            </a:lvl3pPr>
            <a:lvl4pPr marL="685800" indent="0">
              <a:spcBef>
                <a:spcPts val="300"/>
              </a:spcBef>
              <a:buNone/>
              <a:defRPr sz="1000"/>
            </a:lvl4pPr>
            <a:lvl5pPr marL="914400" indent="0">
              <a:spcBef>
                <a:spcPts val="300"/>
              </a:spcBef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32344907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46909"/>
            <a:ext cx="11582400" cy="5055650"/>
          </a:xfrm>
        </p:spPr>
        <p:txBody>
          <a:bodyPr/>
          <a:lstStyle>
            <a:lvl1pPr>
              <a:spcBef>
                <a:spcPts val="0"/>
              </a:spcBef>
              <a:spcAft>
                <a:spcPts val="600"/>
              </a:spcAft>
              <a:defRPr/>
            </a:lvl1pPr>
            <a:lvl2pPr>
              <a:spcBef>
                <a:spcPts val="0"/>
              </a:spcBef>
              <a:spcAft>
                <a:spcPts val="600"/>
              </a:spcAft>
              <a:defRPr/>
            </a:lvl2pPr>
            <a:lvl3pPr>
              <a:spcBef>
                <a:spcPts val="0"/>
              </a:spcBef>
              <a:spcAft>
                <a:spcPts val="600"/>
              </a:spcAft>
              <a:defRPr/>
            </a:lvl3pPr>
            <a:lvl4pPr>
              <a:spcBef>
                <a:spcPts val="0"/>
              </a:spcBef>
              <a:spcAft>
                <a:spcPts val="600"/>
              </a:spcAft>
              <a:defRPr/>
            </a:lvl4pPr>
            <a:lvl5pPr>
              <a:spcBef>
                <a:spcPts val="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6233974"/>
            <a:ext cx="5507567" cy="487363"/>
          </a:xfrm>
        </p:spPr>
        <p:txBody>
          <a:bodyPr tIns="0" bIns="0" anchor="b"/>
          <a:lstStyle>
            <a:lvl1pPr marL="0" indent="0">
              <a:buNone/>
              <a:defRPr sz="1200"/>
            </a:lvl1pPr>
          </a:lstStyle>
          <a:p>
            <a:r>
              <a:rPr lang="en-GB" sz="1200" dirty="0"/>
              <a:t>Footnote text left aligned (Arial 12pt roman, black)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79633" y="6521312"/>
            <a:ext cx="5507567" cy="200025"/>
          </a:xfrm>
        </p:spPr>
        <p:txBody>
          <a:bodyPr tIns="0" bIns="0" anchor="b"/>
          <a:lstStyle>
            <a:lvl1pPr marL="0" indent="0" algn="r">
              <a:buNone/>
              <a:defRPr sz="1200" baseline="0"/>
            </a:lvl1pPr>
          </a:lstStyle>
          <a:p>
            <a:r>
              <a:rPr lang="en-GB" sz="1200" dirty="0"/>
              <a:t>Reference text right aligned (Arial 12pt roman, black)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7B7C12D-C078-4A6A-9A46-117F2CB93103}"/>
              </a:ext>
            </a:extLst>
          </p:cNvPr>
          <p:cNvSpPr txBox="1">
            <a:spLocks/>
          </p:cNvSpPr>
          <p:nvPr userDrawn="1"/>
        </p:nvSpPr>
        <p:spPr>
          <a:xfrm>
            <a:off x="11593483" y="6426259"/>
            <a:ext cx="59851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17ACC8"/>
                </a:solidFill>
                <a:latin typeface="Arial" panose="020B0604020202020204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fld id="{1C2912F7-087B-418C-A3FA-FA4636C6A3D8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0694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46909"/>
            <a:ext cx="11582400" cy="5055650"/>
          </a:xfrm>
        </p:spPr>
        <p:txBody>
          <a:bodyPr/>
          <a:lstStyle>
            <a:lvl1pPr>
              <a:spcBef>
                <a:spcPts val="0"/>
              </a:spcBef>
              <a:spcAft>
                <a:spcPts val="600"/>
              </a:spcAft>
              <a:defRPr/>
            </a:lvl1pPr>
            <a:lvl2pPr>
              <a:spcBef>
                <a:spcPts val="0"/>
              </a:spcBef>
              <a:spcAft>
                <a:spcPts val="600"/>
              </a:spcAft>
              <a:defRPr/>
            </a:lvl2pPr>
            <a:lvl3pPr>
              <a:spcBef>
                <a:spcPts val="0"/>
              </a:spcBef>
              <a:spcAft>
                <a:spcPts val="600"/>
              </a:spcAft>
              <a:defRPr/>
            </a:lvl3pPr>
            <a:lvl4pPr>
              <a:spcBef>
                <a:spcPts val="0"/>
              </a:spcBef>
              <a:spcAft>
                <a:spcPts val="600"/>
              </a:spcAft>
              <a:defRPr/>
            </a:lvl4pPr>
            <a:lvl5pPr>
              <a:spcBef>
                <a:spcPts val="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6233974"/>
            <a:ext cx="5507567" cy="487363"/>
          </a:xfrm>
        </p:spPr>
        <p:txBody>
          <a:bodyPr tIns="0" bIns="0" anchor="b"/>
          <a:lstStyle>
            <a:lvl1pPr marL="0" indent="0">
              <a:buNone/>
              <a:defRPr sz="1200"/>
            </a:lvl1pPr>
          </a:lstStyle>
          <a:p>
            <a:r>
              <a:rPr lang="en-GB" sz="1200" dirty="0"/>
              <a:t>Footnote text left aligned (Arial 12pt roman, black)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79633" y="6521312"/>
            <a:ext cx="5507567" cy="200025"/>
          </a:xfrm>
        </p:spPr>
        <p:txBody>
          <a:bodyPr tIns="0" bIns="0" anchor="b"/>
          <a:lstStyle>
            <a:lvl1pPr marL="0" indent="0" algn="r">
              <a:buNone/>
              <a:defRPr sz="1200" baseline="0"/>
            </a:lvl1pPr>
          </a:lstStyle>
          <a:p>
            <a:r>
              <a:rPr lang="en-GB" sz="1200" dirty="0"/>
              <a:t>Reference text right aligned (Arial 12pt roman, black)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7B7C12D-C078-4A6A-9A46-117F2CB93103}"/>
              </a:ext>
            </a:extLst>
          </p:cNvPr>
          <p:cNvSpPr txBox="1">
            <a:spLocks/>
          </p:cNvSpPr>
          <p:nvPr userDrawn="1"/>
        </p:nvSpPr>
        <p:spPr>
          <a:xfrm>
            <a:off x="11593483" y="6492875"/>
            <a:ext cx="59851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17ACC8"/>
                </a:solidFill>
                <a:latin typeface="Arial" panose="020B0604020202020204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fld id="{1C2912F7-087B-418C-A3FA-FA4636C6A3D8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849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2F398-2451-462E-AD72-D882F9139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295699D-595B-49CE-9055-E6C02B7129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D512A-D75B-4756-AB29-100F3E9B075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1236F9-B66B-42DA-8664-8BCF5E5B2A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0525" y="1152053"/>
            <a:ext cx="11191875" cy="4768850"/>
          </a:xfrm>
        </p:spPr>
        <p:txBody>
          <a:bodyPr/>
          <a:lstStyle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932264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2F398-2451-462E-AD72-D882F9139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295699D-595B-49CE-9055-E6C02B7129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D512A-D75B-4756-AB29-100F3E9B075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1236F9-B66B-42DA-8664-8BCF5E5B2A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0525" y="1152053"/>
            <a:ext cx="11191875" cy="4768850"/>
          </a:xfrm>
        </p:spPr>
        <p:txBody>
          <a:bodyPr/>
          <a:lstStyle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516921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SED SLIDE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hlinkClick r:id="" action="ppaction://noaction"/>
          </p:cNvPr>
          <p:cNvSpPr/>
          <p:nvPr userDrawn="1"/>
        </p:nvSpPr>
        <p:spPr bwMode="auto">
          <a:xfrm>
            <a:off x="11226800" y="6437518"/>
            <a:ext cx="965200" cy="4000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0111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0027466" y="6531200"/>
            <a:ext cx="2069284" cy="257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92000" y="3566963"/>
            <a:ext cx="11795760" cy="3148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B0D45-D70F-4565-90F4-8B70029F68B1}" type="datetime1">
              <a:rPr lang="en-US" smtClean="0"/>
              <a:t>6/26/26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199" y="3902255"/>
            <a:ext cx="11277601" cy="1655762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5836500"/>
            <a:ext cx="10021888" cy="885825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685800" indent="0">
              <a:buNone/>
              <a:defRPr>
                <a:solidFill>
                  <a:schemeClr val="bg1"/>
                </a:solidFill>
              </a:defRPr>
            </a:lvl4pPr>
            <a:lvl5pPr marL="9144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299370"/>
            <a:ext cx="11277600" cy="2129630"/>
          </a:xfrm>
        </p:spPr>
        <p:txBody>
          <a:bodyPr anchor="t" anchorCtr="0">
            <a:normAutofit/>
          </a:bodyPr>
          <a:lstStyle>
            <a:lvl1pPr algn="l"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DEA1B75-62AE-479F-A417-ACF060C05D1E}"/>
              </a:ext>
            </a:extLst>
          </p:cNvPr>
          <p:cNvSpPr/>
          <p:nvPr userDrawn="1"/>
        </p:nvSpPr>
        <p:spPr>
          <a:xfrm>
            <a:off x="192000" y="3566963"/>
            <a:ext cx="11795760" cy="10636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953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lob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Z_RGB_H_COL.jpg">
            <a:hlinkClick r:id="" action="ppaction://hlinkshowjump?jump=firstslide"/>
          </p:cNvPr>
          <p:cNvPicPr>
            <a:picLocks noChangeAspect="1"/>
          </p:cNvPicPr>
          <p:nvPr userDrawn="1"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013" y="142425"/>
            <a:ext cx="2664000" cy="879972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241013" y="1692146"/>
            <a:ext cx="11808000" cy="497102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13" name="Title 8"/>
          <p:cNvSpPr>
            <a:spLocks noGrp="1"/>
          </p:cNvSpPr>
          <p:nvPr>
            <p:ph type="title" hasCustomPrompt="1"/>
          </p:nvPr>
        </p:nvSpPr>
        <p:spPr>
          <a:xfrm>
            <a:off x="288002" y="1848643"/>
            <a:ext cx="9097012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90000"/>
              </a:lnSpc>
              <a:defRPr sz="3733" b="1" baseline="0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presentation title</a:t>
            </a:r>
          </a:p>
        </p:txBody>
      </p:sp>
      <p:sp>
        <p:nvSpPr>
          <p:cNvPr id="9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288002" y="3190257"/>
            <a:ext cx="9097011" cy="159429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Click to add subtitle if necessary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1FCA5801-9220-4E7B-9EDF-28B499B9CC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83729" y="5865464"/>
            <a:ext cx="1451151" cy="182880"/>
          </a:xfrm>
        </p:spPr>
        <p:txBody>
          <a:bodyPr anchor="t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XX-XXXX-ALL-XXXX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AE57FD-B4CA-4FEC-8695-AC40C5080EF3}"/>
              </a:ext>
            </a:extLst>
          </p:cNvPr>
          <p:cNvSpPr txBox="1"/>
          <p:nvPr userDrawn="1"/>
        </p:nvSpPr>
        <p:spPr>
          <a:xfrm>
            <a:off x="288002" y="5803221"/>
            <a:ext cx="285524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000" dirty="0">
                <a:solidFill>
                  <a:schemeClr val="bg1"/>
                </a:solidFill>
              </a:rPr>
              <a:t>Veeva Vault MedComms Document Number: 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Approval Date: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Expiration Date: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5AE65CC-53A8-4B6D-A45D-F840C8C137F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09189" y="6321258"/>
            <a:ext cx="1451151" cy="182880"/>
          </a:xfrm>
        </p:spPr>
        <p:txBody>
          <a:bodyPr anchor="t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C46DDC66-D58B-400F-82BF-795384A740E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04732" y="6097532"/>
            <a:ext cx="1451151" cy="183970"/>
          </a:xfrm>
        </p:spPr>
        <p:txBody>
          <a:bodyPr anchor="t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MM/YY</a:t>
            </a:r>
          </a:p>
        </p:txBody>
      </p:sp>
    </p:spTree>
    <p:extLst>
      <p:ext uri="{BB962C8B-B14F-4D97-AF65-F5344CB8AC3E}">
        <p14:creationId xmlns:p14="http://schemas.microsoft.com/office/powerpoint/2010/main" val="732119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0027466" y="6531200"/>
            <a:ext cx="2069284" cy="257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93500" y="156117"/>
            <a:ext cx="11808000" cy="6559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50" y="1295176"/>
            <a:ext cx="11258550" cy="9144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6250" y="3435620"/>
            <a:ext cx="11258550" cy="1554480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87EDD-928B-42CB-AB33-238AA66A31C6}" type="datetime1">
              <a:rPr lang="en-US" smtClean="0"/>
              <a:t>6/26/26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5829300"/>
            <a:ext cx="10058400" cy="885825"/>
          </a:xfrm>
        </p:spPr>
        <p:txBody>
          <a:bodyPr anchor="b" anchorCtr="0">
            <a:norm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685800" indent="0">
              <a:buNone/>
              <a:defRPr>
                <a:solidFill>
                  <a:schemeClr val="bg1"/>
                </a:solidFill>
              </a:defRPr>
            </a:lvl4pPr>
            <a:lvl5pPr marL="9144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3724315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57301"/>
            <a:ext cx="55626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57301"/>
            <a:ext cx="55626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C1F25-382D-4CE5-99D2-D389D07019C3}" type="datetime1">
              <a:rPr lang="en-US" smtClean="0"/>
              <a:t>6/26/26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spcBef>
                <a:spcPts val="300"/>
              </a:spcBef>
              <a:buNone/>
              <a:defRPr/>
            </a:lvl2pPr>
            <a:lvl3pPr marL="457200" indent="0">
              <a:spcBef>
                <a:spcPts val="300"/>
              </a:spcBef>
              <a:buNone/>
              <a:defRPr/>
            </a:lvl3pPr>
            <a:lvl4pPr marL="685800" indent="0">
              <a:spcBef>
                <a:spcPts val="300"/>
              </a:spcBef>
              <a:buNone/>
              <a:defRPr/>
            </a:lvl4pPr>
            <a:lvl5pPr marL="914400" indent="0">
              <a:spcBef>
                <a:spcPts val="300"/>
              </a:spcBef>
              <a:buNone/>
              <a:defRPr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2525479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932" y="228601"/>
            <a:ext cx="11257867" cy="8001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6932" y="1274765"/>
            <a:ext cx="5520643" cy="548640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932" y="1823406"/>
            <a:ext cx="5520643" cy="400589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199" y="1274765"/>
            <a:ext cx="5562599" cy="548640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823406"/>
            <a:ext cx="5562598" cy="40058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13010-457D-497C-BC1F-8982A0CFCC8F}" type="datetime1">
              <a:rPr lang="en-US" smtClean="0"/>
              <a:t>6/26/26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6931" y="5852160"/>
            <a:ext cx="10038667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spcBef>
                <a:spcPts val="300"/>
              </a:spcBef>
              <a:buNone/>
              <a:defRPr sz="1000"/>
            </a:lvl2pPr>
            <a:lvl3pPr marL="457200" indent="0">
              <a:spcBef>
                <a:spcPts val="300"/>
              </a:spcBef>
              <a:buNone/>
              <a:defRPr sz="1000"/>
            </a:lvl3pPr>
            <a:lvl4pPr marL="685800" indent="0">
              <a:spcBef>
                <a:spcPts val="300"/>
              </a:spcBef>
              <a:buNone/>
              <a:defRPr sz="1000"/>
            </a:lvl4pPr>
            <a:lvl5pPr marL="914400" indent="0">
              <a:spcBef>
                <a:spcPts val="300"/>
              </a:spcBef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4108027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4131"/>
            <a:ext cx="11277600" cy="41006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F1DF4-9EBB-415C-A0BA-652D75990D66}" type="datetime1">
              <a:rPr lang="en-US" smtClean="0"/>
              <a:t>6/26/26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tx1"/>
                </a:solidFill>
              </a:defRPr>
            </a:lvl1pPr>
            <a:lvl2pPr marL="228600" indent="0">
              <a:buNone/>
              <a:defRPr>
                <a:solidFill>
                  <a:schemeClr val="tx1"/>
                </a:solidFill>
              </a:defRPr>
            </a:lvl2pPr>
            <a:lvl3pPr marL="457200" indent="0"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>
                <a:solidFill>
                  <a:schemeClr val="tx1"/>
                </a:solidFill>
              </a:defRPr>
            </a:lvl4pPr>
            <a:lvl5pPr marL="9144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306288" y="5424412"/>
            <a:ext cx="9601200" cy="377976"/>
          </a:xfrm>
          <a:prstGeom prst="roundRect">
            <a:avLst/>
          </a:prstGeom>
          <a:solidFill>
            <a:schemeClr val="accent2"/>
          </a:solidFill>
        </p:spPr>
        <p:txBody>
          <a:bodyPr anchor="b" anchorCtr="0">
            <a:sp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caption</a:t>
            </a:r>
          </a:p>
        </p:txBody>
      </p:sp>
    </p:spTree>
    <p:extLst>
      <p:ext uri="{BB962C8B-B14F-4D97-AF65-F5344CB8AC3E}">
        <p14:creationId xmlns:p14="http://schemas.microsoft.com/office/powerpoint/2010/main" val="1015314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0A5CC-DF79-4C1F-BC9C-A9BAE87DA578}" type="datetime1">
              <a:rPr lang="en-US" smtClean="0"/>
              <a:t>6/26/26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29300"/>
            <a:ext cx="10058400" cy="102870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spcBef>
                <a:spcPts val="300"/>
              </a:spcBef>
              <a:buNone/>
              <a:defRPr sz="1000"/>
            </a:lvl2pPr>
            <a:lvl3pPr marL="457200" indent="0">
              <a:spcBef>
                <a:spcPts val="300"/>
              </a:spcBef>
              <a:buNone/>
              <a:defRPr sz="1000"/>
            </a:lvl3pPr>
            <a:lvl4pPr marL="685800" indent="0">
              <a:spcBef>
                <a:spcPts val="300"/>
              </a:spcBef>
              <a:buNone/>
              <a:defRPr sz="1000"/>
            </a:lvl4pPr>
            <a:lvl5pPr marL="914400" indent="0">
              <a:spcBef>
                <a:spcPts val="300"/>
              </a:spcBef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299032" y="5428720"/>
            <a:ext cx="9601200" cy="377976"/>
          </a:xfrm>
          <a:prstGeom prst="roundRect">
            <a:avLst/>
          </a:prstGeom>
          <a:solidFill>
            <a:schemeClr val="accent2"/>
          </a:solidFill>
        </p:spPr>
        <p:txBody>
          <a:bodyPr anchor="b" anchorCtr="0">
            <a:sp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228600" indent="0" algn="ctr">
              <a:buNone/>
              <a:defRPr b="1">
                <a:solidFill>
                  <a:schemeClr val="bg1"/>
                </a:solidFill>
              </a:defRPr>
            </a:lvl2pPr>
            <a:lvl3pPr marL="457200" indent="0" algn="ctr">
              <a:buNone/>
              <a:defRPr b="1">
                <a:solidFill>
                  <a:schemeClr val="bg1"/>
                </a:solidFill>
              </a:defRPr>
            </a:lvl3pPr>
            <a:lvl4pPr marL="685800" indent="0" algn="ctr">
              <a:buNone/>
              <a:defRPr b="1">
                <a:solidFill>
                  <a:schemeClr val="bg1"/>
                </a:solidFill>
              </a:defRPr>
            </a:lvl4pPr>
            <a:lvl5pPr marL="914400" indent="0" algn="ctr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caption</a:t>
            </a:r>
          </a:p>
        </p:txBody>
      </p:sp>
    </p:spTree>
    <p:extLst>
      <p:ext uri="{BB962C8B-B14F-4D97-AF65-F5344CB8AC3E}">
        <p14:creationId xmlns:p14="http://schemas.microsoft.com/office/powerpoint/2010/main" val="3750702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747"/>
            <a:ext cx="11277600" cy="8001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1838"/>
            <a:ext cx="11277600" cy="4545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-3585210" y="564673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CD760F18-88F3-4EF5-B415-6A2DEC6930B5}" type="datetime1">
              <a:rPr lang="en-US" smtClean="0"/>
              <a:t>6/26/26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-4956810" y="617378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6492875"/>
            <a:ext cx="457200" cy="365125"/>
          </a:xfrm>
          <a:prstGeom prst="rect">
            <a:avLst/>
          </a:prstGeom>
        </p:spPr>
        <p:txBody>
          <a:bodyPr vert="horz" lIns="91440" tIns="45720" rIns="91440" bIns="0" rtlCol="0" anchor="ctr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pPr algn="ctr"/>
            <a:fld id="{CC7432E5-F8E0-41AE-9A6B-AD730338B005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7200" y="1143138"/>
            <a:ext cx="11734800" cy="18288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93991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1" r:id="rId20"/>
    <p:sldLayoutId id="2147483682" r:id="rId21"/>
    <p:sldLayoutId id="2147483683" r:id="rId22"/>
    <p:sldLayoutId id="2147483684" r:id="rId23"/>
    <p:sldLayoutId id="2147483685" r:id="rId2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288">
          <p15:clr>
            <a:srgbClr val="F26B43"/>
          </p15:clr>
        </p15:guide>
        <p15:guide id="4" pos="7392">
          <p15:clr>
            <a:srgbClr val="F26B43"/>
          </p15:clr>
        </p15:guide>
        <p15:guide id="5" orient="horz" pos="144">
          <p15:clr>
            <a:srgbClr val="F26B43"/>
          </p15:clr>
        </p15:guide>
        <p15:guide id="6" orient="horz" pos="648">
          <p15:clr>
            <a:srgbClr val="F26B43"/>
          </p15:clr>
        </p15:guide>
        <p15:guide id="7" orient="horz" pos="792">
          <p15:clr>
            <a:srgbClr val="F26B43"/>
          </p15:clr>
        </p15:guide>
        <p15:guide id="8" orient="horz" pos="367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19.wdp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21.wdp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Relationship Id="rId6" Type="http://schemas.microsoft.com/office/2007/relationships/hdphoto" Target="../media/hdphoto23.wdp"/><Relationship Id="rId5" Type="http://schemas.openxmlformats.org/officeDocument/2006/relationships/image" Target="../media/image30.png"/><Relationship Id="rId4" Type="http://schemas.microsoft.com/office/2007/relationships/hdphoto" Target="../media/hdphoto22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5.wdp"/><Relationship Id="rId7" Type="http://schemas.microsoft.com/office/2007/relationships/hdphoto" Target="../media/hdphoto27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8.png"/><Relationship Id="rId5" Type="http://schemas.microsoft.com/office/2007/relationships/hdphoto" Target="../media/hdphoto26.wdp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Relationship Id="rId6" Type="http://schemas.microsoft.com/office/2007/relationships/hdphoto" Target="../media/hdphoto29.wdp"/><Relationship Id="rId5" Type="http://schemas.openxmlformats.org/officeDocument/2006/relationships/image" Target="../media/image41.png"/><Relationship Id="rId4" Type="http://schemas.microsoft.com/office/2007/relationships/hdphoto" Target="../media/hdphoto28.wdp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0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31.wdp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32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33.wdp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microsoft.com/office/2007/relationships/hdphoto" Target="../media/hdphoto34.wdp"/><Relationship Id="rId7" Type="http://schemas.microsoft.com/office/2007/relationships/hdphoto" Target="../media/hdphoto36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8.png"/><Relationship Id="rId5" Type="http://schemas.microsoft.com/office/2007/relationships/hdphoto" Target="../media/hdphoto35.wdp"/><Relationship Id="rId4" Type="http://schemas.openxmlformats.org/officeDocument/2006/relationships/image" Target="../media/image47.png"/><Relationship Id="rId9" Type="http://schemas.microsoft.com/office/2007/relationships/hdphoto" Target="../media/hdphoto37.wdp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38.wdp"/><Relationship Id="rId7" Type="http://schemas.microsoft.com/office/2007/relationships/hdphoto" Target="../media/hdphoto40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2.png"/><Relationship Id="rId5" Type="http://schemas.microsoft.com/office/2007/relationships/hdphoto" Target="../media/hdphoto39.wdp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41.wdp"/><Relationship Id="rId7" Type="http://schemas.microsoft.com/office/2007/relationships/hdphoto" Target="../media/hdphoto43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5.png"/><Relationship Id="rId5" Type="http://schemas.microsoft.com/office/2007/relationships/hdphoto" Target="../media/hdphoto42.wdp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microsoft.com/office/2007/relationships/hdphoto" Target="../media/hdphoto44.wdp"/><Relationship Id="rId7" Type="http://schemas.microsoft.com/office/2007/relationships/hdphoto" Target="../media/hdphoto46.wdp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8.png"/><Relationship Id="rId11" Type="http://schemas.microsoft.com/office/2007/relationships/hdphoto" Target="../media/hdphoto48.wdp"/><Relationship Id="rId5" Type="http://schemas.microsoft.com/office/2007/relationships/hdphoto" Target="../media/hdphoto45.wdp"/><Relationship Id="rId10" Type="http://schemas.openxmlformats.org/officeDocument/2006/relationships/image" Target="../media/image60.png"/><Relationship Id="rId4" Type="http://schemas.openxmlformats.org/officeDocument/2006/relationships/image" Target="../media/image57.png"/><Relationship Id="rId9" Type="http://schemas.microsoft.com/office/2007/relationships/hdphoto" Target="../media/hdphoto47.wdp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49.wdp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50.wdp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3.xml"/><Relationship Id="rId7" Type="http://schemas.openxmlformats.org/officeDocument/2006/relationships/image" Target="../media/image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51.wdp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microsoft.com/office/2007/relationships/hdphoto" Target="../media/hdphoto52.wdp"/><Relationship Id="rId7" Type="http://schemas.microsoft.com/office/2007/relationships/hdphoto" Target="../media/hdphoto54.wdp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8.png"/><Relationship Id="rId5" Type="http://schemas.microsoft.com/office/2007/relationships/hdphoto" Target="../media/hdphoto53.wdp"/><Relationship Id="rId4" Type="http://schemas.openxmlformats.org/officeDocument/2006/relationships/image" Target="../media/image67.png"/><Relationship Id="rId9" Type="http://schemas.microsoft.com/office/2007/relationships/hdphoto" Target="../media/hdphoto55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microsoft.com/office/2007/relationships/hdphoto" Target="../media/hdphoto5.wdp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56.wdp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57.wdp"/><Relationship Id="rId4" Type="http://schemas.openxmlformats.org/officeDocument/2006/relationships/image" Target="../media/image75.png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58.wdp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8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microsoft.com/office/2007/relationships/hdphoto" Target="../media/hdphoto9.wdp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6" Type="http://schemas.microsoft.com/office/2007/relationships/hdphoto" Target="../media/hdphoto10.wdp"/><Relationship Id="rId11" Type="http://schemas.openxmlformats.org/officeDocument/2006/relationships/image" Target="../media/image17.png"/><Relationship Id="rId5" Type="http://schemas.openxmlformats.org/officeDocument/2006/relationships/image" Target="../media/image14.png"/><Relationship Id="rId10" Type="http://schemas.microsoft.com/office/2007/relationships/hdphoto" Target="../media/hdphoto12.wdp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13.wdp"/><Relationship Id="rId7" Type="http://schemas.microsoft.com/office/2007/relationships/hdphoto" Target="../media/hdphoto15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png"/><Relationship Id="rId5" Type="http://schemas.microsoft.com/office/2007/relationships/hdphoto" Target="../media/hdphoto14.wdp"/><Relationship Id="rId10" Type="http://schemas.openxmlformats.org/officeDocument/2006/relationships/image" Target="../media/image22.png"/><Relationship Id="rId4" Type="http://schemas.openxmlformats.org/officeDocument/2006/relationships/image" Target="../media/image19.png"/><Relationship Id="rId9" Type="http://schemas.microsoft.com/office/2007/relationships/hdphoto" Target="../media/hdphoto1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us-titre 4">
            <a:extLst>
              <a:ext uri="{FF2B5EF4-FFF2-40B4-BE49-F238E27FC236}">
                <a16:creationId xmlns:a16="http://schemas.microsoft.com/office/drawing/2014/main" id="{D851F674-616F-4AC4-84F8-82DB44E91B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199" y="3902254"/>
            <a:ext cx="11277601" cy="2129629"/>
          </a:xfrm>
        </p:spPr>
        <p:txBody>
          <a:bodyPr>
            <a:normAutofit/>
          </a:bodyPr>
          <a:lstStyle/>
          <a:p>
            <a:r>
              <a:rPr lang="en-US" dirty="0"/>
              <a:t>Maurice Pérol</a:t>
            </a:r>
          </a:p>
          <a:p>
            <a:r>
              <a:rPr lang="en-US" dirty="0"/>
              <a:t>Department of Medical Oncology</a:t>
            </a:r>
          </a:p>
          <a:p>
            <a:r>
              <a:rPr lang="en-US" dirty="0"/>
              <a:t>Léon Bérard Cancer Center</a:t>
            </a:r>
          </a:p>
          <a:p>
            <a:r>
              <a:rPr lang="en-US" dirty="0"/>
              <a:t>Lyon, France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227A5B57-DA71-45D2-A362-75D41111B2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199" y="826117"/>
            <a:ext cx="11277600" cy="2129630"/>
          </a:xfrm>
        </p:spPr>
        <p:txBody>
          <a:bodyPr>
            <a:normAutofit fontScale="90000"/>
          </a:bodyPr>
          <a:lstStyle/>
          <a:p>
            <a:pPr>
              <a:lnSpc>
                <a:spcPct val="110000"/>
              </a:lnSpc>
            </a:pPr>
            <a:br>
              <a:rPr lang="en-US" dirty="0">
                <a:solidFill>
                  <a:schemeClr val="accent2"/>
                </a:solidFill>
              </a:rPr>
            </a:br>
            <a:r>
              <a:rPr lang="en-US" dirty="0">
                <a:solidFill>
                  <a:schemeClr val="accent2"/>
                </a:solidFill>
              </a:rPr>
              <a:t>Update in </a:t>
            </a:r>
            <a:r>
              <a:rPr lang="en-US">
                <a:solidFill>
                  <a:schemeClr val="accent2"/>
                </a:solidFill>
              </a:rPr>
              <a:t>Therapeutic Approaches</a:t>
            </a:r>
            <a:br>
              <a:rPr lang="en-US" dirty="0">
                <a:solidFill>
                  <a:schemeClr val="accent2"/>
                </a:solidFill>
              </a:rPr>
            </a:br>
            <a:r>
              <a:rPr lang="en-US" dirty="0">
                <a:solidFill>
                  <a:schemeClr val="accent2"/>
                </a:solidFill>
              </a:rPr>
              <a:t>Targeting ALK, ROS1 and RET </a:t>
            </a:r>
          </a:p>
        </p:txBody>
      </p:sp>
    </p:spTree>
    <p:extLst>
      <p:ext uri="{BB962C8B-B14F-4D97-AF65-F5344CB8AC3E}">
        <p14:creationId xmlns:p14="http://schemas.microsoft.com/office/powerpoint/2010/main" val="3593186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793312-3102-4256-8C87-486B26827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4746"/>
            <a:ext cx="11277600" cy="89940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Lorlatinib </a:t>
            </a:r>
            <a:r>
              <a:rPr kumimoji="0" lang="en-US" sz="2500" b="1" i="1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vs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 crizotinib as first-line treatment for advanced </a:t>
            </a:r>
            <a:r>
              <a:rPr kumimoji="0" lang="en-US" sz="2500" b="1" i="1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ALK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+ NSCLC: 7-year update from the phase 3 CROWN study</a:t>
            </a:r>
            <a:endParaRPr 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7956416-3979-4C81-85B7-C9C74F4663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13358" y="1874700"/>
            <a:ext cx="4980374" cy="3771500"/>
          </a:xfrm>
        </p:spPr>
        <p:txBody>
          <a:bodyPr>
            <a:normAutofit/>
          </a:bodyPr>
          <a:lstStyle/>
          <a:p>
            <a:pPr marL="274320" indent="-274320">
              <a:lnSpc>
                <a:spcPct val="100000"/>
              </a:lnSpc>
              <a:spcBef>
                <a:spcPts val="800"/>
              </a:spcBef>
              <a:buClr>
                <a:srgbClr val="008764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N</a:t>
            </a:r>
            <a:r>
              <a:rPr lang="en-US" sz="1600" noProof="0" dirty="0">
                <a:solidFill>
                  <a:schemeClr val="tx1"/>
                </a:solidFill>
                <a:latin typeface="+mn-lt"/>
              </a:rPr>
              <a:t>o increase in</a:t>
            </a:r>
            <a:r>
              <a:rPr lang="en-US" sz="16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600" noProof="0" dirty="0">
                <a:solidFill>
                  <a:schemeClr val="tx1"/>
                </a:solidFill>
                <a:latin typeface="+mn-lt"/>
              </a:rPr>
              <a:t>frequency of grade 3 or 4 AEs since the 5-year analysis (77%)</a:t>
            </a:r>
          </a:p>
          <a:p>
            <a:pPr marL="548640" lvl="1" indent="-285750">
              <a:lnSpc>
                <a:spcPct val="100000"/>
              </a:lnSpc>
              <a:spcBef>
                <a:spcPts val="800"/>
              </a:spcBef>
              <a:buClr>
                <a:srgbClr val="008764"/>
              </a:buClr>
              <a:buSzPct val="100000"/>
              <a:buFont typeface="Arial" panose="020B0604020202020204" pitchFamily="34" charset="0"/>
              <a:buChar char="–"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Majority </a:t>
            </a:r>
            <a:r>
              <a:rPr lang="en-US" sz="1600" noProof="0" dirty="0">
                <a:solidFill>
                  <a:schemeClr val="tx1"/>
                </a:solidFill>
                <a:latin typeface="+mn-lt"/>
              </a:rPr>
              <a:t>were due to an increase in lipid values </a:t>
            </a:r>
          </a:p>
          <a:p>
            <a:pPr marL="274320" indent="-274320">
              <a:lnSpc>
                <a:spcPct val="100000"/>
              </a:lnSpc>
              <a:buClr>
                <a:srgbClr val="008764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dirty="0"/>
              <a:t>N</a:t>
            </a:r>
            <a:r>
              <a:rPr lang="en-US" sz="1600" dirty="0">
                <a:solidFill>
                  <a:schemeClr val="tx1"/>
                </a:solidFill>
                <a:latin typeface="+mn-lt"/>
              </a:rPr>
              <a:t>o</a:t>
            </a:r>
            <a:r>
              <a:rPr lang="en-US" sz="1600" noProof="0" dirty="0">
                <a:solidFill>
                  <a:schemeClr val="tx1"/>
                </a:solidFill>
                <a:latin typeface="+mn-lt"/>
              </a:rPr>
              <a:t> increase</a:t>
            </a:r>
            <a:r>
              <a:rPr lang="en-US" sz="1600" dirty="0">
                <a:solidFill>
                  <a:schemeClr val="tx1"/>
                </a:solidFill>
                <a:latin typeface="+mn-lt"/>
              </a:rPr>
              <a:t> </a:t>
            </a:r>
            <a:r>
              <a:rPr lang="en-US" sz="1600" noProof="0" dirty="0">
                <a:solidFill>
                  <a:schemeClr val="tx1"/>
                </a:solidFill>
                <a:latin typeface="+mn-lt"/>
              </a:rPr>
              <a:t>in cardiovascular AEs</a:t>
            </a:r>
            <a:r>
              <a:rPr lang="en-US" sz="1600" dirty="0">
                <a:solidFill>
                  <a:schemeClr val="tx1"/>
                </a:solidFill>
                <a:latin typeface="+mn-lt"/>
              </a:rPr>
              <a:t> compared with crizotinib</a:t>
            </a:r>
            <a:endParaRPr lang="en-US" sz="1600" noProof="0" dirty="0">
              <a:solidFill>
                <a:schemeClr val="tx1"/>
              </a:solidFill>
              <a:latin typeface="+mn-lt"/>
            </a:endParaRPr>
          </a:p>
          <a:p>
            <a:pPr marL="274320" indent="-274320">
              <a:lnSpc>
                <a:spcPct val="100000"/>
              </a:lnSpc>
              <a:buClr>
                <a:srgbClr val="008764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noProof="0" dirty="0">
                <a:solidFill>
                  <a:schemeClr val="tx1"/>
                </a:solidFill>
                <a:latin typeface="+mn-lt"/>
              </a:rPr>
              <a:t>Frequency of CNS AEs was consistent with longer follow-up; most were grade 1 or 2</a:t>
            </a:r>
          </a:p>
          <a:p>
            <a:pPr marL="274320" indent="-274320">
              <a:lnSpc>
                <a:spcPct val="100000"/>
              </a:lnSpc>
              <a:buClr>
                <a:srgbClr val="008764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noProof="0" dirty="0">
                <a:solidFill>
                  <a:schemeClr val="tx1"/>
                </a:solidFill>
                <a:latin typeface="+mn-lt"/>
              </a:rPr>
              <a:t>Dose reductions in 34% of patients in the lorlatinib group</a:t>
            </a:r>
          </a:p>
          <a:p>
            <a:pPr marL="274320" indent="-274320">
              <a:lnSpc>
                <a:spcPct val="100000"/>
              </a:lnSpc>
              <a:buClr>
                <a:srgbClr val="008764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noProof="0" dirty="0">
                <a:solidFill>
                  <a:schemeClr val="tx1"/>
                </a:solidFill>
                <a:latin typeface="+mn-lt"/>
              </a:rPr>
              <a:t>All treatment-related discontinuations (5%) occurred within the first 26 months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58997B2-1AB3-4648-B4AE-AA1F37BC15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8268" y="1636511"/>
            <a:ext cx="6773748" cy="4473344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B8B852-A737-41F7-BCC2-0CC328CC3F01}"/>
              </a:ext>
            </a:extLst>
          </p:cNvPr>
          <p:cNvSpPr txBox="1">
            <a:spLocks/>
          </p:cNvSpPr>
          <p:nvPr/>
        </p:nvSpPr>
        <p:spPr>
          <a:xfrm>
            <a:off x="6596015" y="6612248"/>
            <a:ext cx="5507567" cy="200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accent2"/>
                </a:solidFill>
                <a:latin typeface="Arial Narrow" panose="020B0606020202030204" pitchFamily="34" charset="0"/>
              </a:rPr>
              <a:t>Mok T et al., ASCO 2026: Shaw A et al., Ann Oncol 2026</a:t>
            </a:r>
          </a:p>
        </p:txBody>
      </p:sp>
    </p:spTree>
    <p:extLst>
      <p:ext uri="{BB962C8B-B14F-4D97-AF65-F5344CB8AC3E}">
        <p14:creationId xmlns:p14="http://schemas.microsoft.com/office/powerpoint/2010/main" val="2312243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CA9B27-AFE5-43FF-882D-6A8278150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0242"/>
            <a:ext cx="11277600" cy="95844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Lorlatinib </a:t>
            </a:r>
            <a:r>
              <a:rPr kumimoji="0" lang="en-US" sz="2400" b="1" i="1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vs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 crizotinib as first-line treatment for advanced 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ALK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+ NSCLC: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</a:b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7-year update from the phase 3 CROWN study</a:t>
            </a:r>
            <a:endParaRPr lang="en-US" sz="2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7954B3-49DE-4DBA-B930-2A0B3657C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95886"/>
            <a:ext cx="11277600" cy="4347385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dirty="0"/>
              <a:t>7-year PFS rate of 55% with lorlatinib with a trend toward a plateau is extremely impressive</a:t>
            </a:r>
          </a:p>
          <a:p>
            <a:pPr>
              <a:lnSpc>
                <a:spcPct val="110000"/>
              </a:lnSpc>
            </a:pPr>
            <a:r>
              <a:rPr lang="en-US" dirty="0"/>
              <a:t>Results making lorlatinib as the undeniable SoC in first-line treatment of </a:t>
            </a:r>
            <a:r>
              <a:rPr lang="en-US" i="1" dirty="0"/>
              <a:t>ALK</a:t>
            </a:r>
            <a:r>
              <a:rPr lang="en-US" dirty="0"/>
              <a:t>+ advanced NSCLC</a:t>
            </a:r>
          </a:p>
          <a:p>
            <a:pPr>
              <a:lnSpc>
                <a:spcPct val="110000"/>
              </a:lnSpc>
            </a:pPr>
            <a:r>
              <a:rPr lang="en-US" dirty="0"/>
              <a:t>Management of toxicity is not trivial with insufficient follow up to evaluate long term consequences of hyperlipemia, approximately 25% of grade 3 weight gain (&gt; 20% from baseline), 46% of neuropathy and 30% of cognitive effects</a:t>
            </a:r>
          </a:p>
          <a:p>
            <a:pPr>
              <a:lnSpc>
                <a:spcPct val="110000"/>
              </a:lnSpc>
            </a:pPr>
            <a:r>
              <a:rPr lang="en-US" dirty="0"/>
              <a:t>Dose reductions appear the main way to manage toxicities without impact on PFS </a:t>
            </a:r>
          </a:p>
          <a:p>
            <a:pPr>
              <a:lnSpc>
                <a:spcPct val="110000"/>
              </a:lnSpc>
            </a:pPr>
            <a:r>
              <a:rPr lang="en-US" dirty="0"/>
              <a:t>No </a:t>
            </a:r>
            <a:r>
              <a:rPr lang="en-US" i="1" dirty="0"/>
              <a:t>ALK</a:t>
            </a:r>
            <a:r>
              <a:rPr lang="en-US" dirty="0"/>
              <a:t> resistance mutations detected on lorlatinib</a:t>
            </a:r>
          </a:p>
          <a:p>
            <a:pPr>
              <a:lnSpc>
                <a:spcPct val="110000"/>
              </a:lnSpc>
            </a:pPr>
            <a:r>
              <a:rPr lang="en-US" dirty="0"/>
              <a:t>The majority of PD events occurred within the 1</a:t>
            </a:r>
            <a:r>
              <a:rPr lang="en-US" baseline="30000" dirty="0"/>
              <a:t>st</a:t>
            </a:r>
            <a:r>
              <a:rPr lang="en-US" dirty="0"/>
              <a:t> year: early progressors have more </a:t>
            </a:r>
            <a:r>
              <a:rPr lang="en-US" i="1" dirty="0"/>
              <a:t>TP53</a:t>
            </a:r>
            <a:r>
              <a:rPr lang="en-US" dirty="0"/>
              <a:t> and co-mutations at baseline</a:t>
            </a:r>
          </a:p>
        </p:txBody>
      </p:sp>
    </p:spTree>
    <p:extLst>
      <p:ext uri="{BB962C8B-B14F-4D97-AF65-F5344CB8AC3E}">
        <p14:creationId xmlns:p14="http://schemas.microsoft.com/office/powerpoint/2010/main" val="1173981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F32644-E52D-4F4E-84BD-2EC0512B3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870"/>
            <a:ext cx="11277600" cy="932566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3200" dirty="0">
                <a:solidFill>
                  <a:schemeClr val="accent2"/>
                </a:solidFill>
              </a:rPr>
              <a:t>ALKOVE-1: </a:t>
            </a:r>
            <a:br>
              <a:rPr lang="en-US" sz="3200" dirty="0">
                <a:solidFill>
                  <a:schemeClr val="accent2"/>
                </a:solidFill>
              </a:rPr>
            </a:br>
            <a:r>
              <a:rPr lang="en-US" sz="2800" dirty="0">
                <a:solidFill>
                  <a:schemeClr val="accent2"/>
                </a:solidFill>
              </a:rPr>
              <a:t>Efficacy and safety of neladalkib in patients with advanced </a:t>
            </a:r>
            <a:r>
              <a:rPr lang="en-US" sz="2800" i="1" dirty="0">
                <a:solidFill>
                  <a:schemeClr val="accent2"/>
                </a:solidFill>
              </a:rPr>
              <a:t>ALK</a:t>
            </a:r>
            <a:r>
              <a:rPr lang="en-US" sz="2800" dirty="0">
                <a:solidFill>
                  <a:schemeClr val="accent2"/>
                </a:solidFill>
              </a:rPr>
              <a:t>+ NSCLC</a:t>
            </a:r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F26CE15-85A4-4044-8394-379DC74CBB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8260" y="1346836"/>
            <a:ext cx="5393616" cy="388893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1B72458-0E37-4A5B-B62B-57FF20B764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01250" y="1346836"/>
            <a:ext cx="5498866" cy="4846146"/>
          </a:xfrm>
          <a:prstGeom prst="rect">
            <a:avLst/>
          </a:prstGeom>
        </p:spPr>
      </p:pic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B33F5361-B3A1-4D19-8ECF-FE895C148AD9}"/>
              </a:ext>
            </a:extLst>
          </p:cNvPr>
          <p:cNvSpPr txBox="1">
            <a:spLocks/>
          </p:cNvSpPr>
          <p:nvPr/>
        </p:nvSpPr>
        <p:spPr>
          <a:xfrm>
            <a:off x="6596015" y="6612248"/>
            <a:ext cx="5507567" cy="200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accent2"/>
                </a:solidFill>
                <a:latin typeface="Arial Narrow" panose="020B0606020202030204" pitchFamily="34" charset="0"/>
              </a:rPr>
              <a:t>Lin J et al., ASCO 2026</a:t>
            </a:r>
          </a:p>
        </p:txBody>
      </p:sp>
    </p:spTree>
    <p:extLst>
      <p:ext uri="{BB962C8B-B14F-4D97-AF65-F5344CB8AC3E}">
        <p14:creationId xmlns:p14="http://schemas.microsoft.com/office/powerpoint/2010/main" val="3605213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F32644-E52D-4F4E-84BD-2EC0512B3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870"/>
            <a:ext cx="11277600" cy="932566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3200" dirty="0">
                <a:solidFill>
                  <a:schemeClr val="accent2"/>
                </a:solidFill>
              </a:rPr>
              <a:t>ALKOVE-1: </a:t>
            </a:r>
            <a:br>
              <a:rPr lang="en-US" sz="3200" dirty="0">
                <a:solidFill>
                  <a:schemeClr val="accent2"/>
                </a:solidFill>
              </a:rPr>
            </a:br>
            <a:r>
              <a:rPr lang="en-US" sz="2800" dirty="0">
                <a:solidFill>
                  <a:schemeClr val="accent2"/>
                </a:solidFill>
              </a:rPr>
              <a:t>Efficacy and safety of neladalkib in patients with advanced </a:t>
            </a:r>
            <a:r>
              <a:rPr lang="en-US" sz="2800" i="1" dirty="0">
                <a:solidFill>
                  <a:schemeClr val="accent2"/>
                </a:solidFill>
              </a:rPr>
              <a:t>ALK</a:t>
            </a:r>
            <a:r>
              <a:rPr lang="en-US" sz="2800" dirty="0">
                <a:solidFill>
                  <a:schemeClr val="accent2"/>
                </a:solidFill>
              </a:rPr>
              <a:t>+ NSCLC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B33F5361-B3A1-4D19-8ECF-FE895C148AD9}"/>
              </a:ext>
            </a:extLst>
          </p:cNvPr>
          <p:cNvSpPr txBox="1">
            <a:spLocks/>
          </p:cNvSpPr>
          <p:nvPr/>
        </p:nvSpPr>
        <p:spPr>
          <a:xfrm>
            <a:off x="6596015" y="6612248"/>
            <a:ext cx="5507567" cy="200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accent2"/>
                </a:solidFill>
                <a:latin typeface="Arial Narrow" panose="020B0606020202030204" pitchFamily="34" charset="0"/>
              </a:rPr>
              <a:t>Lin J et al., ASCO 2026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6AE020E-FACF-4106-BDCB-038B484DA1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4527" y="4561609"/>
            <a:ext cx="9664726" cy="1927678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8686FBFB-D69F-493C-9B6B-FEA92A9994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0181" y="1350921"/>
            <a:ext cx="9411637" cy="3071683"/>
          </a:xfrm>
          <a:prstGeom prst="rect">
            <a:avLst/>
          </a:prstGeom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CCD08A76-7AC3-45F4-92ED-857AF6048071}"/>
              </a:ext>
            </a:extLst>
          </p:cNvPr>
          <p:cNvSpPr txBox="1"/>
          <p:nvPr/>
        </p:nvSpPr>
        <p:spPr>
          <a:xfrm>
            <a:off x="1716657" y="5817630"/>
            <a:ext cx="1764098" cy="530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400" b="1" dirty="0">
                <a:solidFill>
                  <a:srgbClr val="083657"/>
                </a:solidFill>
                <a:effectLst/>
                <a:latin typeface="+mn-lt"/>
                <a:ea typeface="Roboto" panose="02000000000000000000" pitchFamily="2" charset="0"/>
                <a:cs typeface="Roboto" panose="02000000000000000000" pitchFamily="2" charset="0"/>
              </a:rPr>
              <a:t>ORR: 46% </a:t>
            </a:r>
            <a:r>
              <a:rPr lang="en-US" sz="1200" b="0" i="0" u="none" strike="noStrike" kern="1200" cap="none" dirty="0">
                <a:solidFill>
                  <a:srgbClr val="083657"/>
                </a:solidFill>
                <a:effectLst/>
                <a:latin typeface="+mn-lt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(29/63)</a:t>
            </a:r>
            <a:endParaRPr lang="en-US" sz="1200" b="1" i="0" u="none" strike="noStrike" kern="1200" cap="none" spc="0" baseline="30000" dirty="0">
              <a:solidFill>
                <a:srgbClr val="4AC3CC"/>
              </a:solidFill>
              <a:effectLst/>
              <a:latin typeface="+mn-lt"/>
              <a:ea typeface="Roboto" panose="02000000000000000000" pitchFamily="2" charset="0"/>
              <a:cs typeface="Roboto" panose="02000000000000000000" pitchFamily="2" charset="0"/>
              <a:sym typeface="Arial"/>
            </a:endParaRPr>
          </a:p>
          <a:p>
            <a:pPr marL="0" marR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b="0" dirty="0">
                <a:solidFill>
                  <a:srgbClr val="083657"/>
                </a:solidFill>
                <a:effectLst/>
                <a:latin typeface="+mn-lt"/>
                <a:ea typeface="Roboto" panose="02000000000000000000" pitchFamily="2" charset="0"/>
                <a:cs typeface="Roboto" panose="02000000000000000000" pitchFamily="2" charset="0"/>
              </a:rPr>
              <a:t>[33, 59]</a:t>
            </a:r>
          </a:p>
        </p:txBody>
      </p:sp>
    </p:spTree>
    <p:extLst>
      <p:ext uri="{BB962C8B-B14F-4D97-AF65-F5344CB8AC3E}">
        <p14:creationId xmlns:p14="http://schemas.microsoft.com/office/powerpoint/2010/main" val="32088640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F32644-E52D-4F4E-84BD-2EC0512B3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870"/>
            <a:ext cx="11277600" cy="932566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3200" dirty="0">
                <a:solidFill>
                  <a:schemeClr val="accent2"/>
                </a:solidFill>
              </a:rPr>
              <a:t>ALKOVE-1: </a:t>
            </a:r>
            <a:br>
              <a:rPr lang="en-US" sz="3200" dirty="0">
                <a:solidFill>
                  <a:schemeClr val="accent2"/>
                </a:solidFill>
              </a:rPr>
            </a:br>
            <a:r>
              <a:rPr lang="en-US" sz="2800" dirty="0">
                <a:solidFill>
                  <a:schemeClr val="accent2"/>
                </a:solidFill>
              </a:rPr>
              <a:t>Efficacy and safety of neladalkib in patients with advanced </a:t>
            </a:r>
            <a:r>
              <a:rPr lang="en-US" sz="2800" i="1" dirty="0">
                <a:solidFill>
                  <a:schemeClr val="accent2"/>
                </a:solidFill>
              </a:rPr>
              <a:t>ALK</a:t>
            </a:r>
            <a:r>
              <a:rPr lang="en-US" sz="2800" dirty="0">
                <a:solidFill>
                  <a:schemeClr val="accent2"/>
                </a:solidFill>
              </a:rPr>
              <a:t>+ NSCLC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B33F5361-B3A1-4D19-8ECF-FE895C148AD9}"/>
              </a:ext>
            </a:extLst>
          </p:cNvPr>
          <p:cNvSpPr txBox="1">
            <a:spLocks/>
          </p:cNvSpPr>
          <p:nvPr/>
        </p:nvSpPr>
        <p:spPr>
          <a:xfrm>
            <a:off x="6596015" y="6612248"/>
            <a:ext cx="5507567" cy="200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accent2"/>
                </a:solidFill>
                <a:latin typeface="Arial Narrow" panose="020B0606020202030204" pitchFamily="34" charset="0"/>
              </a:rPr>
              <a:t>Lin J et al., ASCO 2026</a:t>
            </a:r>
          </a:p>
        </p:txBody>
      </p:sp>
      <p:graphicFrame>
        <p:nvGraphicFramePr>
          <p:cNvPr id="8" name="Table 15">
            <a:extLst>
              <a:ext uri="{FF2B5EF4-FFF2-40B4-BE49-F238E27FC236}">
                <a16:creationId xmlns:a16="http://schemas.microsoft.com/office/drawing/2014/main" id="{190FEA44-B032-4611-B72A-F3706E092E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616912"/>
              </p:ext>
            </p:extLst>
          </p:nvPr>
        </p:nvGraphicFramePr>
        <p:xfrm>
          <a:off x="379563" y="1968661"/>
          <a:ext cx="3590925" cy="2039046"/>
        </p:xfrm>
        <a:graphic>
          <a:graphicData uri="http://schemas.openxmlformats.org/drawingml/2006/table">
            <a:tbl>
              <a:tblPr/>
              <a:tblGrid>
                <a:gridCol w="1657350">
                  <a:extLst>
                    <a:ext uri="{9D8B030D-6E8A-4147-A177-3AD203B41FA5}">
                      <a16:colId xmlns:a16="http://schemas.microsoft.com/office/drawing/2014/main" val="3081001692"/>
                    </a:ext>
                  </a:extLst>
                </a:gridCol>
                <a:gridCol w="1933575">
                  <a:extLst>
                    <a:ext uri="{9D8B030D-6E8A-4147-A177-3AD203B41FA5}">
                      <a16:colId xmlns:a16="http://schemas.microsoft.com/office/drawing/2014/main" val="3747476181"/>
                    </a:ext>
                  </a:extLst>
                </a:gridCol>
              </a:tblGrid>
              <a:tr h="7689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83657"/>
                          </a:solidFill>
                          <a:latin typeface="+mn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Advanced </a:t>
                      </a:r>
                      <a:r>
                        <a:rPr lang="en-US" sz="1200" b="1" i="1" dirty="0">
                          <a:solidFill>
                            <a:srgbClr val="083657"/>
                          </a:solidFill>
                          <a:latin typeface="+mn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ALK</a:t>
                      </a:r>
                      <a:r>
                        <a:rPr lang="en-US" sz="1200" b="1" dirty="0">
                          <a:solidFill>
                            <a:srgbClr val="083657"/>
                          </a:solidFill>
                          <a:latin typeface="+mn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+ NSCLC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83657"/>
                          </a:solidFill>
                          <a:latin typeface="+mn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RECIST v1.1 by BICR</a:t>
                      </a:r>
                      <a:endParaRPr lang="en-US" sz="1200" b="0" dirty="0">
                        <a:solidFill>
                          <a:srgbClr val="083657"/>
                        </a:solidFill>
                        <a:highlight>
                          <a:srgbClr val="FFFF00"/>
                        </a:highlight>
                        <a:latin typeface="+mn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36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83657">
                        <a:lumMod val="10000"/>
                        <a:lumOff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200" cap="none" spc="0" baseline="0" dirty="0">
                          <a:solidFill>
                            <a:srgbClr val="083657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Lorlatinib-experienced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cap="none" spc="0" baseline="0" dirty="0">
                          <a:solidFill>
                            <a:srgbClr val="083657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(1–5 prior ALK TKIs</a:t>
                      </a:r>
                      <a:endParaRPr lang="en-US" sz="1100" b="0" u="none" strike="noStrike" kern="1200" cap="none" spc="0" baseline="0" dirty="0">
                        <a:solidFill>
                          <a:srgbClr val="083657"/>
                        </a:solidFill>
                        <a:effectLst/>
                        <a:latin typeface="+mn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  <a:p>
                      <a:pPr algn="ctr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100" b="0" u="none" strike="noStrike" kern="1200" cap="none" spc="0" baseline="0" dirty="0">
                          <a:solidFill>
                            <a:srgbClr val="083657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± chemotherapy)</a:t>
                      </a:r>
                      <a:endParaRPr lang="en-US" sz="1200" b="0" u="none" strike="noStrike" kern="1200" cap="none" spc="0" baseline="0" dirty="0">
                        <a:solidFill>
                          <a:srgbClr val="083657"/>
                        </a:solidFill>
                        <a:effectLst/>
                        <a:latin typeface="+mn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  <a:p>
                      <a:pPr algn="ctr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200" cap="none" spc="0" baseline="0" dirty="0">
                          <a:solidFill>
                            <a:srgbClr val="083657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 = 190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36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83657">
                        <a:lumMod val="10000"/>
                        <a:lumOff val="9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5794960"/>
                  </a:ext>
                </a:extLst>
              </a:tr>
              <a:tr h="507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spcAft>
                          <a:spcPts val="100"/>
                        </a:spcAft>
                      </a:pPr>
                      <a:r>
                        <a:rPr lang="en-US" sz="1200" b="1" dirty="0">
                          <a:solidFill>
                            <a:schemeClr val="tx2"/>
                          </a:solidFill>
                          <a:latin typeface="+mn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ORR, % </a:t>
                      </a:r>
                      <a:r>
                        <a:rPr lang="en-US" sz="1200" b="0" dirty="0">
                          <a:solidFill>
                            <a:schemeClr val="tx2"/>
                          </a:solidFill>
                          <a:latin typeface="+mn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(n/N)</a:t>
                      </a:r>
                    </a:p>
                    <a:p>
                      <a:pPr marL="17303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2"/>
                          </a:solidFill>
                          <a:latin typeface="+mn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[95% CI]</a:t>
                      </a:r>
                      <a:endParaRPr lang="en-US" sz="1200" b="0" dirty="0">
                        <a:latin typeface="+mn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T="27432" marB="27432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36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D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8F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083657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26% </a:t>
                      </a:r>
                      <a:r>
                        <a:rPr lang="en-US" sz="1200" b="0" i="0" u="none" strike="noStrike" kern="1200" cap="none" dirty="0">
                          <a:solidFill>
                            <a:srgbClr val="083657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Roboto" panose="02000000000000000000" pitchFamily="2" charset="0"/>
                          <a:sym typeface="Arial"/>
                        </a:rPr>
                        <a:t>(50/190)</a:t>
                      </a:r>
                      <a:r>
                        <a:rPr lang="en-US" sz="1200" b="1" baseline="30000" dirty="0">
                          <a:solidFill>
                            <a:srgbClr val="41A5EE"/>
                          </a:solidFill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en-US" sz="1200" b="1" i="0" u="none" strike="noStrike" kern="1200" cap="none" spc="0" baseline="30000" dirty="0">
                        <a:solidFill>
                          <a:srgbClr val="41A5EE"/>
                        </a:solidFill>
                        <a:effectLst/>
                        <a:latin typeface="+mn-lt"/>
                        <a:ea typeface="Roboto" panose="02000000000000000000" pitchFamily="2" charset="0"/>
                        <a:cs typeface="Arial" panose="020B0604020202020204" pitchFamily="34" charset="0"/>
                        <a:sym typeface="Arial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b="0" dirty="0">
                          <a:solidFill>
                            <a:srgbClr val="083657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[20, 33]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36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D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2809221"/>
                  </a:ext>
                </a:extLst>
              </a:tr>
              <a:tr h="3169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spc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Median DoR </a:t>
                      </a:r>
                      <a:r>
                        <a:rPr lang="en-US" sz="1200" b="0" kern="1200" dirty="0">
                          <a:solidFill>
                            <a:schemeClr val="tx2"/>
                          </a:solidFill>
                          <a:latin typeface="Calibri" panose="020F0502020204030204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[95% CI]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Calibri" panose="020F0502020204030204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D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D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baseline="0" dirty="0">
                          <a:solidFill>
                            <a:srgbClr val="083657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4.6</a:t>
                      </a:r>
                      <a:r>
                        <a:rPr lang="en-US" sz="1200" b="1" i="0" u="none" strike="noStrike" kern="1200" baseline="0" dirty="0">
                          <a:solidFill>
                            <a:srgbClr val="083657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en-US" sz="1200" b="0" i="0" u="none" strike="noStrike" kern="1200" baseline="0" dirty="0">
                          <a:solidFill>
                            <a:srgbClr val="083657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[2.8, 6.2]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D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D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7602883"/>
                  </a:ext>
                </a:extLst>
              </a:tr>
              <a:tr h="3169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spc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Median PFS </a:t>
                      </a:r>
                      <a:r>
                        <a:rPr lang="en-US" sz="1200" b="0" kern="1200" dirty="0">
                          <a:solidFill>
                            <a:schemeClr val="tx2"/>
                          </a:solidFill>
                          <a:latin typeface="Calibri" panose="020F0502020204030204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[95% CI]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Calibri" panose="020F0502020204030204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D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8F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 kern="1200" baseline="0" dirty="0">
                          <a:solidFill>
                            <a:srgbClr val="083657"/>
                          </a:solidFill>
                          <a:effectLst/>
                          <a:latin typeface="Calibri" panose="020F0502020204030204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17.6</a:t>
                      </a:r>
                      <a:r>
                        <a:rPr lang="en-US" sz="1400" b="0" i="0" u="none" strike="noStrike" kern="1200" baseline="0" dirty="0">
                          <a:solidFill>
                            <a:srgbClr val="083657"/>
                          </a:solidFill>
                          <a:effectLst/>
                          <a:latin typeface="Calibri" panose="020F0502020204030204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en-US" sz="1200" b="0" i="0" u="none" strike="noStrike" kern="1200" baseline="0" dirty="0">
                          <a:solidFill>
                            <a:srgbClr val="083657"/>
                          </a:solidFill>
                          <a:effectLst/>
                          <a:latin typeface="Calibri" panose="020F0502020204030204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[6.9, NE]</a:t>
                      </a:r>
                      <a:r>
                        <a:rPr lang="en-US" sz="1400" b="1" i="0" u="none" strike="noStrike" kern="1200" baseline="30000" dirty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en-US" sz="1200" b="0" dirty="0">
                        <a:solidFill>
                          <a:srgbClr val="083657"/>
                        </a:solidFill>
                        <a:effectLst/>
                        <a:latin typeface="+mn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D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550300"/>
                  </a:ext>
                </a:extLst>
              </a:tr>
            </a:tbl>
          </a:graphicData>
        </a:graphic>
      </p:graphicFrame>
      <p:pic>
        <p:nvPicPr>
          <p:cNvPr id="3" name="Image 2">
            <a:extLst>
              <a:ext uri="{FF2B5EF4-FFF2-40B4-BE49-F238E27FC236}">
                <a16:creationId xmlns:a16="http://schemas.microsoft.com/office/drawing/2014/main" id="{D2E297C5-6213-4A6C-8716-A22D509D33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563" y="4854932"/>
            <a:ext cx="5779223" cy="150518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8759EC2-B178-40FE-BF23-540F524BB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02985" y="1377327"/>
            <a:ext cx="4180520" cy="331936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5E34400-872A-44E0-AA97-06A958CAE1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02358" y="1782683"/>
            <a:ext cx="3522662" cy="2394157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3E6E527-0C7C-43B8-A4D0-C3C1A9CE59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6015" y="4838087"/>
            <a:ext cx="5507567" cy="151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6610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1DF478-7A7B-4102-92C2-62472DAA4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4508"/>
            <a:ext cx="11277600" cy="108692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0" lang="en-US" sz="29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ALKOVE-1: </a:t>
            </a:r>
            <a:br>
              <a:rPr kumimoji="0" lang="en-US" sz="29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</a:b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Efficacy and safety of neladalkib in patients with advanced </a:t>
            </a:r>
            <a:r>
              <a:rPr kumimoji="0" lang="en-US" sz="2500" b="1" i="1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ALK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+ NSCLC</a:t>
            </a:r>
            <a:endParaRPr 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23D756E-AE26-4011-BF80-10A16AC48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539" y="1356309"/>
            <a:ext cx="10946921" cy="4545169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1800" dirty="0"/>
              <a:t>Neladalkib is an active new-generation ALK TKI with a good CNS penetration</a:t>
            </a:r>
          </a:p>
          <a:p>
            <a:pPr>
              <a:lnSpc>
                <a:spcPct val="110000"/>
              </a:lnSpc>
              <a:spcBef>
                <a:spcPts val="2400"/>
              </a:spcBef>
            </a:pPr>
            <a:r>
              <a:rPr lang="en-US" sz="1800" dirty="0"/>
              <a:t>In pre-treated patients</a:t>
            </a: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Activity mainly in patients treated with 1st and 2</a:t>
            </a:r>
            <a:r>
              <a:rPr lang="en-US" sz="1600" baseline="30000" dirty="0"/>
              <a:t>nd</a:t>
            </a:r>
            <a:r>
              <a:rPr lang="en-US" sz="1600" dirty="0"/>
              <a:t> generation TKIs as first-line of prior treatment: ORR 31%, median DoR not reached</a:t>
            </a: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Activity is modest in lorlatinib pre-treated patients (ORR 26%, median PFS 4.6 months)</a:t>
            </a: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The lack of ALK-dependent mechanisms of resistance after lorlatinib in 1</a:t>
            </a:r>
            <a:r>
              <a:rPr lang="en-US" sz="1600" baseline="30000" dirty="0"/>
              <a:t>st</a:t>
            </a:r>
            <a:r>
              <a:rPr lang="en-US" sz="1600" dirty="0"/>
              <a:t> line suggests a low level of activity in this setting</a:t>
            </a:r>
          </a:p>
          <a:p>
            <a:pPr>
              <a:lnSpc>
                <a:spcPct val="110000"/>
              </a:lnSpc>
              <a:spcBef>
                <a:spcPts val="2400"/>
              </a:spcBef>
            </a:pPr>
            <a:r>
              <a:rPr lang="en-US" sz="1800" dirty="0"/>
              <a:t>Neladalkib should be placed as a 1</a:t>
            </a:r>
            <a:r>
              <a:rPr lang="en-US" sz="1800" baseline="30000" dirty="0"/>
              <a:t>st</a:t>
            </a:r>
            <a:r>
              <a:rPr lang="en-US" sz="1800" dirty="0"/>
              <a:t> line treatment</a:t>
            </a: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Preliminary evidence of high level of activity with CNS penetration</a:t>
            </a: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Lower toxicity burden in comparison with lorlatinib</a:t>
            </a: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The ALKAZAR phase III trial is ongoing with alectinib as the comparator </a:t>
            </a:r>
          </a:p>
          <a:p>
            <a:pPr>
              <a:lnSpc>
                <a:spcPct val="110000"/>
              </a:lnSpc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0735956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BC9DBE-F344-46A7-87E3-032D2C8C1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1934"/>
            <a:ext cx="11277600" cy="96169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2"/>
                </a:solidFill>
              </a:rPr>
              <a:t>Therapeutic Approaches</a:t>
            </a:r>
            <a:br>
              <a:rPr lang="en-US" dirty="0">
                <a:solidFill>
                  <a:schemeClr val="accent2"/>
                </a:solidFill>
              </a:rPr>
            </a:br>
            <a:r>
              <a:rPr lang="en-US" dirty="0">
                <a:solidFill>
                  <a:schemeClr val="accent2"/>
                </a:solidFill>
              </a:rPr>
              <a:t>Targeting ALK, ROS1 and RET</a:t>
            </a:r>
            <a:endParaRPr lang="en-US" dirty="0"/>
          </a:p>
        </p:txBody>
      </p:sp>
      <p:graphicFrame>
        <p:nvGraphicFramePr>
          <p:cNvPr id="14" name="Espace réservé du contenu 3">
            <a:extLst>
              <a:ext uri="{FF2B5EF4-FFF2-40B4-BE49-F238E27FC236}">
                <a16:creationId xmlns:a16="http://schemas.microsoft.com/office/drawing/2014/main" id="{1D74AB87-C666-4970-A42C-3D7DAC0FEA1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8887051"/>
              </p:ext>
            </p:extLst>
          </p:nvPr>
        </p:nvGraphicFramePr>
        <p:xfrm>
          <a:off x="5524418" y="1289324"/>
          <a:ext cx="5660118" cy="5080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Groupe 5">
            <a:extLst>
              <a:ext uri="{FF2B5EF4-FFF2-40B4-BE49-F238E27FC236}">
                <a16:creationId xmlns:a16="http://schemas.microsoft.com/office/drawing/2014/main" id="{F45A5E08-36A4-44B2-88B2-E4C01AB50E26}"/>
              </a:ext>
            </a:extLst>
          </p:cNvPr>
          <p:cNvGrpSpPr/>
          <p:nvPr/>
        </p:nvGrpSpPr>
        <p:grpSpPr>
          <a:xfrm>
            <a:off x="1433946" y="1542895"/>
            <a:ext cx="3896783" cy="4674430"/>
            <a:chOff x="570385" y="1621125"/>
            <a:chExt cx="3553041" cy="4262090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6028C952-84DA-4D4D-9256-762C0352B97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0385" y="1621125"/>
              <a:ext cx="3553041" cy="4262090"/>
            </a:xfrm>
            <a:prstGeom prst="rect">
              <a:avLst/>
            </a:prstGeom>
          </p:spPr>
        </p:pic>
        <p:sp>
          <p:nvSpPr>
            <p:cNvPr id="5" name="Rectangle : coins arrondis 4">
              <a:extLst>
                <a:ext uri="{FF2B5EF4-FFF2-40B4-BE49-F238E27FC236}">
                  <a16:creationId xmlns:a16="http://schemas.microsoft.com/office/drawing/2014/main" id="{3AABD001-3686-4D5C-A7E5-9380E603A897}"/>
                </a:ext>
              </a:extLst>
            </p:cNvPr>
            <p:cNvSpPr/>
            <p:nvPr/>
          </p:nvSpPr>
          <p:spPr>
            <a:xfrm>
              <a:off x="2641600" y="2491316"/>
              <a:ext cx="1481826" cy="1397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 : coins arrondis 14">
              <a:extLst>
                <a:ext uri="{FF2B5EF4-FFF2-40B4-BE49-F238E27FC236}">
                  <a16:creationId xmlns:a16="http://schemas.microsoft.com/office/drawing/2014/main" id="{CD30BC5D-84D3-4E57-B8FA-C069EEBE56F9}"/>
                </a:ext>
              </a:extLst>
            </p:cNvPr>
            <p:cNvSpPr/>
            <p:nvPr/>
          </p:nvSpPr>
          <p:spPr>
            <a:xfrm>
              <a:off x="2641600" y="3147483"/>
              <a:ext cx="1481826" cy="1397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 : coins arrondis 15">
              <a:extLst>
                <a:ext uri="{FF2B5EF4-FFF2-40B4-BE49-F238E27FC236}">
                  <a16:creationId xmlns:a16="http://schemas.microsoft.com/office/drawing/2014/main" id="{05C9501D-787A-48F5-891E-CCC508F0EB11}"/>
                </a:ext>
              </a:extLst>
            </p:cNvPr>
            <p:cNvSpPr/>
            <p:nvPr/>
          </p:nvSpPr>
          <p:spPr>
            <a:xfrm>
              <a:off x="2641600" y="2752351"/>
              <a:ext cx="1481826" cy="1397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 : coins arrondis 16">
              <a:extLst>
                <a:ext uri="{FF2B5EF4-FFF2-40B4-BE49-F238E27FC236}">
                  <a16:creationId xmlns:a16="http://schemas.microsoft.com/office/drawing/2014/main" id="{26855879-A533-438A-86B8-D15C515B61A4}"/>
                </a:ext>
              </a:extLst>
            </p:cNvPr>
            <p:cNvSpPr/>
            <p:nvPr/>
          </p:nvSpPr>
          <p:spPr>
            <a:xfrm>
              <a:off x="2641600" y="4940300"/>
              <a:ext cx="1481826" cy="1397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 : coins arrondis 17">
              <a:extLst>
                <a:ext uri="{FF2B5EF4-FFF2-40B4-BE49-F238E27FC236}">
                  <a16:creationId xmlns:a16="http://schemas.microsoft.com/office/drawing/2014/main" id="{E41399AE-DC4B-47B5-BB42-0E4208F1DC32}"/>
                </a:ext>
              </a:extLst>
            </p:cNvPr>
            <p:cNvSpPr/>
            <p:nvPr/>
          </p:nvSpPr>
          <p:spPr>
            <a:xfrm>
              <a:off x="2641600" y="5339790"/>
              <a:ext cx="1481826" cy="1397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 : coins arrondis 18">
              <a:extLst>
                <a:ext uri="{FF2B5EF4-FFF2-40B4-BE49-F238E27FC236}">
                  <a16:creationId xmlns:a16="http://schemas.microsoft.com/office/drawing/2014/main" id="{A6BC52B6-E48C-4D33-9C27-6531685B1D66}"/>
                </a:ext>
              </a:extLst>
            </p:cNvPr>
            <p:cNvSpPr/>
            <p:nvPr/>
          </p:nvSpPr>
          <p:spPr>
            <a:xfrm>
              <a:off x="2641600" y="4676698"/>
              <a:ext cx="1481826" cy="1397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7327889E-CF73-474C-BD6F-3861B0FA81D6}"/>
              </a:ext>
            </a:extLst>
          </p:cNvPr>
          <p:cNvSpPr txBox="1">
            <a:spLocks/>
          </p:cNvSpPr>
          <p:nvPr/>
        </p:nvSpPr>
        <p:spPr>
          <a:xfrm>
            <a:off x="6621893" y="6543240"/>
            <a:ext cx="5507567" cy="200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accent2"/>
                </a:solidFill>
                <a:latin typeface="Arial Narrow" panose="020B0606020202030204" pitchFamily="34" charset="0"/>
              </a:rPr>
              <a:t>Meyer ML et al., Lancet 2024</a:t>
            </a:r>
          </a:p>
        </p:txBody>
      </p:sp>
    </p:spTree>
    <p:extLst>
      <p:ext uri="{BB962C8B-B14F-4D97-AF65-F5344CB8AC3E}">
        <p14:creationId xmlns:p14="http://schemas.microsoft.com/office/powerpoint/2010/main" val="2103635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B4A659-590D-4882-B2CE-C35AED44C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36662"/>
            <a:ext cx="11277600" cy="96037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2"/>
                </a:solidFill>
              </a:rPr>
              <a:t>Entrectinib in Patients with </a:t>
            </a:r>
            <a:r>
              <a:rPr lang="en-US" i="1" dirty="0">
                <a:solidFill>
                  <a:schemeClr val="accent2"/>
                </a:solidFill>
              </a:rPr>
              <a:t>ROS1</a:t>
            </a:r>
            <a:r>
              <a:rPr lang="en-US" dirty="0">
                <a:solidFill>
                  <a:schemeClr val="accent2"/>
                </a:solidFill>
              </a:rPr>
              <a:t> Fusion-Positive NSCLC</a:t>
            </a:r>
            <a:br>
              <a:rPr lang="en-US" dirty="0">
                <a:solidFill>
                  <a:schemeClr val="accent2"/>
                </a:solidFill>
              </a:rPr>
            </a:br>
            <a:r>
              <a:rPr lang="en-US" dirty="0">
                <a:solidFill>
                  <a:schemeClr val="accent2"/>
                </a:solidFill>
              </a:rPr>
              <a:t>Updated Analysis of STARTRK-1 and -2 and ALKA-372-001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1C7B87-3A8A-4B42-AB21-8165EC2830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79633" y="6338702"/>
            <a:ext cx="5507567" cy="382636"/>
          </a:xfrm>
        </p:spPr>
        <p:txBody>
          <a:bodyPr/>
          <a:lstStyle/>
          <a:p>
            <a:r>
              <a:rPr lang="en-US" sz="1200" dirty="0">
                <a:latin typeface="Arial Narrow" panose="020B0606020202030204" pitchFamily="34" charset="0"/>
              </a:rPr>
              <a:t>Krebs MG et al., ESMO 2024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F7D23B0-E0D8-47DF-9763-C280899391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2" y="1600713"/>
            <a:ext cx="7943881" cy="4129588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22D7C545-5791-4F03-AC00-5DC93AA74334}"/>
              </a:ext>
            </a:extLst>
          </p:cNvPr>
          <p:cNvSpPr txBox="1"/>
          <p:nvPr/>
        </p:nvSpPr>
        <p:spPr>
          <a:xfrm>
            <a:off x="1049756" y="2406285"/>
            <a:ext cx="6915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en-US" b="1" dirty="0"/>
              <a:t>ORR in overall efficacy population (N=198) :</a:t>
            </a:r>
          </a:p>
          <a:p>
            <a:pPr>
              <a:buClr>
                <a:schemeClr val="accent1"/>
              </a:buClr>
            </a:pPr>
            <a:r>
              <a:rPr lang="en-US" b="1" dirty="0"/>
              <a:t>67.2% (95% CI: 60.2–73.7)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011F498-F20F-47EB-9C25-A5C650C006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0476" y="1607701"/>
            <a:ext cx="3626724" cy="422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8449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746"/>
            <a:ext cx="11277600" cy="901359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2"/>
                </a:solidFill>
              </a:rPr>
              <a:t>Entrectinib in Patients with </a:t>
            </a:r>
            <a:r>
              <a:rPr lang="en-US" i="1" dirty="0">
                <a:solidFill>
                  <a:schemeClr val="accent2"/>
                </a:solidFill>
              </a:rPr>
              <a:t>ROS1</a:t>
            </a:r>
            <a:r>
              <a:rPr lang="en-US" dirty="0">
                <a:solidFill>
                  <a:schemeClr val="accent2"/>
                </a:solidFill>
              </a:rPr>
              <a:t> Fusion-Positive NSCLC</a:t>
            </a:r>
            <a:br>
              <a:rPr lang="en-US" dirty="0">
                <a:solidFill>
                  <a:schemeClr val="accent2"/>
                </a:solidFill>
              </a:rPr>
            </a:br>
            <a:r>
              <a:rPr lang="en-US" dirty="0">
                <a:solidFill>
                  <a:schemeClr val="accent2"/>
                </a:solidFill>
              </a:rPr>
              <a:t>Updated Analysis of STARTRK-1 and -2 and ALKA-372-001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>
                <a:solidFill>
                  <a:schemeClr val="accent2"/>
                </a:solidFill>
                <a:latin typeface="Arial Narrow" panose="020B0606020202030204" pitchFamily="34" charset="0"/>
              </a:rPr>
              <a:t>Fan Y, et al. J Thorac Oncol 2022;17(suppl):Abstr MA13.04; Drilon A et al., Lancet Oncol 2020; Krebs M et al., ESMO 2024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59BDC648-FFA1-4F46-8CE6-249FDDD43700}"/>
              </a:ext>
            </a:extLst>
          </p:cNvPr>
          <p:cNvGrpSpPr/>
          <p:nvPr/>
        </p:nvGrpSpPr>
        <p:grpSpPr>
          <a:xfrm>
            <a:off x="7336005" y="1615302"/>
            <a:ext cx="4678166" cy="3931895"/>
            <a:chOff x="614082" y="3559326"/>
            <a:chExt cx="4032561" cy="3162011"/>
          </a:xfrm>
        </p:grpSpPr>
        <p:pic>
          <p:nvPicPr>
            <p:cNvPr id="10" name="Image 9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9577" y="3559326"/>
              <a:ext cx="3777066" cy="3162011"/>
            </a:xfrm>
            <a:prstGeom prst="rect">
              <a:avLst/>
            </a:prstGeom>
          </p:spPr>
        </p:pic>
        <p:sp>
          <p:nvSpPr>
            <p:cNvPr id="12" name="Flèche droite 11"/>
            <p:cNvSpPr/>
            <p:nvPr/>
          </p:nvSpPr>
          <p:spPr>
            <a:xfrm>
              <a:off x="618564" y="3832412"/>
              <a:ext cx="228600" cy="20399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7" name="Flèche droite 16"/>
            <p:cNvSpPr/>
            <p:nvPr/>
          </p:nvSpPr>
          <p:spPr>
            <a:xfrm>
              <a:off x="614082" y="4034552"/>
              <a:ext cx="228600" cy="20399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8" name="Flèche droite 17"/>
            <p:cNvSpPr/>
            <p:nvPr/>
          </p:nvSpPr>
          <p:spPr>
            <a:xfrm>
              <a:off x="614082" y="5464423"/>
              <a:ext cx="228600" cy="20399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9" name="Flèche droite 18"/>
            <p:cNvSpPr/>
            <p:nvPr/>
          </p:nvSpPr>
          <p:spPr>
            <a:xfrm>
              <a:off x="614082" y="4656455"/>
              <a:ext cx="228600" cy="20399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pic>
        <p:nvPicPr>
          <p:cNvPr id="4" name="Image 3">
            <a:extLst>
              <a:ext uri="{FF2B5EF4-FFF2-40B4-BE49-F238E27FC236}">
                <a16:creationId xmlns:a16="http://schemas.microsoft.com/office/drawing/2014/main" id="{B1681B0D-309C-444B-AEA3-686E1EE786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844" y="2382934"/>
            <a:ext cx="6642679" cy="239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1217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87ACC2-6C86-40DD-9259-2DD1DC0BE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936" y="309638"/>
            <a:ext cx="11277600" cy="800100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Update on entrectinib in advanced </a:t>
            </a:r>
            <a:r>
              <a:rPr lang="en-US" i="1" dirty="0">
                <a:solidFill>
                  <a:schemeClr val="accent2"/>
                </a:solidFill>
              </a:rPr>
              <a:t>ROS1</a:t>
            </a:r>
            <a:r>
              <a:rPr lang="en-US" dirty="0">
                <a:solidFill>
                  <a:schemeClr val="accent2"/>
                </a:solidFill>
              </a:rPr>
              <a:t>+ NSCLC: BFAST Trial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595BCE3-2D96-471D-B325-ED5981BEFC66}"/>
              </a:ext>
            </a:extLst>
          </p:cNvPr>
          <p:cNvSpPr txBox="1">
            <a:spLocks/>
          </p:cNvSpPr>
          <p:nvPr/>
        </p:nvSpPr>
        <p:spPr>
          <a:xfrm>
            <a:off x="6621893" y="6543240"/>
            <a:ext cx="5507567" cy="200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accent2"/>
                </a:solidFill>
                <a:latin typeface="Arial Narrow" panose="020B0606020202030204" pitchFamily="34" charset="0"/>
              </a:rPr>
              <a:t>Peters S et al., Nature Med 2024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C5113EC9-2DD8-4325-B90C-9F625B9B3921}"/>
              </a:ext>
            </a:extLst>
          </p:cNvPr>
          <p:cNvGrpSpPr/>
          <p:nvPr/>
        </p:nvGrpSpPr>
        <p:grpSpPr>
          <a:xfrm>
            <a:off x="172529" y="1310545"/>
            <a:ext cx="6611628" cy="2649747"/>
            <a:chOff x="370936" y="1327030"/>
            <a:chExt cx="6611628" cy="2649747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E24A7B2A-1611-4986-A5E3-D4AA2FC78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70936" y="1327030"/>
              <a:ext cx="6611628" cy="2649747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D8DE0AD-0892-48B8-A112-F8E564C96654}"/>
                </a:ext>
              </a:extLst>
            </p:cNvPr>
            <p:cNvSpPr/>
            <p:nvPr/>
          </p:nvSpPr>
          <p:spPr>
            <a:xfrm>
              <a:off x="3516603" y="2492116"/>
              <a:ext cx="3428481" cy="219196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aphicFrame>
        <p:nvGraphicFramePr>
          <p:cNvPr id="10" name="Tableau 10">
            <a:extLst>
              <a:ext uri="{FF2B5EF4-FFF2-40B4-BE49-F238E27FC236}">
                <a16:creationId xmlns:a16="http://schemas.microsoft.com/office/drawing/2014/main" id="{06A4E862-44AF-48A8-80FB-9AD58AD471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680481"/>
              </p:ext>
            </p:extLst>
          </p:nvPr>
        </p:nvGraphicFramePr>
        <p:xfrm>
          <a:off x="6851609" y="1472709"/>
          <a:ext cx="5048134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7168">
                  <a:extLst>
                    <a:ext uri="{9D8B030D-6E8A-4147-A177-3AD203B41FA5}">
                      <a16:colId xmlns:a16="http://schemas.microsoft.com/office/drawing/2014/main" val="1426742772"/>
                    </a:ext>
                  </a:extLst>
                </a:gridCol>
                <a:gridCol w="2030966">
                  <a:extLst>
                    <a:ext uri="{9D8B030D-6E8A-4147-A177-3AD203B41FA5}">
                      <a16:colId xmlns:a16="http://schemas.microsoft.com/office/drawing/2014/main" val="38152618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N = 54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IRF assessment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54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ORR, 95% 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81.5% (68.6-90.8)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22453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Median DoR, 95% 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16.7 m (5.6-24.0)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56625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Median time to CNS progression, 95% 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NE (NE), 86.4% at 12 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607697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Median PFS, 95% 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14.8 m (7.2-24.0)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2376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Median 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31.2 m (20.2-NE)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188667"/>
                  </a:ext>
                </a:extLst>
              </a:tr>
            </a:tbl>
          </a:graphicData>
        </a:graphic>
      </p:graphicFrame>
      <p:grpSp>
        <p:nvGrpSpPr>
          <p:cNvPr id="15" name="Groupe 14">
            <a:extLst>
              <a:ext uri="{FF2B5EF4-FFF2-40B4-BE49-F238E27FC236}">
                <a16:creationId xmlns:a16="http://schemas.microsoft.com/office/drawing/2014/main" id="{C5617D7A-1A83-492F-9697-5056D917721C}"/>
              </a:ext>
            </a:extLst>
          </p:cNvPr>
          <p:cNvGrpSpPr/>
          <p:nvPr/>
        </p:nvGrpSpPr>
        <p:grpSpPr>
          <a:xfrm>
            <a:off x="80354" y="4003986"/>
            <a:ext cx="6703803" cy="2547578"/>
            <a:chOff x="447495" y="3765321"/>
            <a:chExt cx="7277100" cy="277791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91F27301-19DD-44CF-A54E-934EC830BA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47495" y="3790515"/>
              <a:ext cx="7277100" cy="2752725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43B9877-B68A-4A42-BF33-17FD5CE0CE54}"/>
                </a:ext>
              </a:extLst>
            </p:cNvPr>
            <p:cNvSpPr/>
            <p:nvPr/>
          </p:nvSpPr>
          <p:spPr>
            <a:xfrm>
              <a:off x="621102" y="3765321"/>
              <a:ext cx="232913" cy="3667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7" name="Image 16">
            <a:extLst>
              <a:ext uri="{FF2B5EF4-FFF2-40B4-BE49-F238E27FC236}">
                <a16:creationId xmlns:a16="http://schemas.microsoft.com/office/drawing/2014/main" id="{694C7959-28EE-44EA-A2CE-7BD6F052E4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1609" y="3744610"/>
            <a:ext cx="3180939" cy="311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21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BC9DBE-F344-46A7-87E3-032D2C8C1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1934"/>
            <a:ext cx="11277600" cy="96169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2"/>
                </a:solidFill>
              </a:rPr>
              <a:t>Update in Therapeutic Approaches</a:t>
            </a:r>
            <a:br>
              <a:rPr lang="en-US" dirty="0">
                <a:solidFill>
                  <a:schemeClr val="accent2"/>
                </a:solidFill>
              </a:rPr>
            </a:br>
            <a:r>
              <a:rPr lang="en-US" dirty="0">
                <a:solidFill>
                  <a:schemeClr val="accent2"/>
                </a:solidFill>
              </a:rPr>
              <a:t>Targeting ALK, ROS1 and RET</a:t>
            </a:r>
            <a:endParaRPr lang="en-US" dirty="0"/>
          </a:p>
        </p:txBody>
      </p:sp>
      <p:graphicFrame>
        <p:nvGraphicFramePr>
          <p:cNvPr id="14" name="Espace réservé du contenu 3">
            <a:extLst>
              <a:ext uri="{FF2B5EF4-FFF2-40B4-BE49-F238E27FC236}">
                <a16:creationId xmlns:a16="http://schemas.microsoft.com/office/drawing/2014/main" id="{1D74AB87-C666-4970-A42C-3D7DAC0FEA1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0740980"/>
              </p:ext>
            </p:extLst>
          </p:nvPr>
        </p:nvGraphicFramePr>
        <p:xfrm>
          <a:off x="5472464" y="1289324"/>
          <a:ext cx="5660118" cy="5080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Groupe 5">
            <a:extLst>
              <a:ext uri="{FF2B5EF4-FFF2-40B4-BE49-F238E27FC236}">
                <a16:creationId xmlns:a16="http://schemas.microsoft.com/office/drawing/2014/main" id="{F45A5E08-36A4-44B2-88B2-E4C01AB50E26}"/>
              </a:ext>
            </a:extLst>
          </p:cNvPr>
          <p:cNvGrpSpPr/>
          <p:nvPr/>
        </p:nvGrpSpPr>
        <p:grpSpPr>
          <a:xfrm>
            <a:off x="1381993" y="1501331"/>
            <a:ext cx="3907174" cy="4686894"/>
            <a:chOff x="570385" y="1621125"/>
            <a:chExt cx="3553041" cy="4262090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6028C952-84DA-4D4D-9256-762C0352B97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0385" y="1621125"/>
              <a:ext cx="3553041" cy="4262090"/>
            </a:xfrm>
            <a:prstGeom prst="rect">
              <a:avLst/>
            </a:prstGeom>
          </p:spPr>
        </p:pic>
        <p:sp>
          <p:nvSpPr>
            <p:cNvPr id="5" name="Rectangle : coins arrondis 4">
              <a:extLst>
                <a:ext uri="{FF2B5EF4-FFF2-40B4-BE49-F238E27FC236}">
                  <a16:creationId xmlns:a16="http://schemas.microsoft.com/office/drawing/2014/main" id="{3AABD001-3686-4D5C-A7E5-9380E603A897}"/>
                </a:ext>
              </a:extLst>
            </p:cNvPr>
            <p:cNvSpPr/>
            <p:nvPr/>
          </p:nvSpPr>
          <p:spPr>
            <a:xfrm>
              <a:off x="2641600" y="2491316"/>
              <a:ext cx="1481826" cy="1397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 : coins arrondis 14">
              <a:extLst>
                <a:ext uri="{FF2B5EF4-FFF2-40B4-BE49-F238E27FC236}">
                  <a16:creationId xmlns:a16="http://schemas.microsoft.com/office/drawing/2014/main" id="{CD30BC5D-84D3-4E57-B8FA-C069EEBE56F9}"/>
                </a:ext>
              </a:extLst>
            </p:cNvPr>
            <p:cNvSpPr/>
            <p:nvPr/>
          </p:nvSpPr>
          <p:spPr>
            <a:xfrm>
              <a:off x="2641600" y="3147483"/>
              <a:ext cx="1481826" cy="1397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 : coins arrondis 15">
              <a:extLst>
                <a:ext uri="{FF2B5EF4-FFF2-40B4-BE49-F238E27FC236}">
                  <a16:creationId xmlns:a16="http://schemas.microsoft.com/office/drawing/2014/main" id="{05C9501D-787A-48F5-891E-CCC508F0EB11}"/>
                </a:ext>
              </a:extLst>
            </p:cNvPr>
            <p:cNvSpPr/>
            <p:nvPr/>
          </p:nvSpPr>
          <p:spPr>
            <a:xfrm>
              <a:off x="2641600" y="2752351"/>
              <a:ext cx="1481826" cy="1397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 : coins arrondis 16">
              <a:extLst>
                <a:ext uri="{FF2B5EF4-FFF2-40B4-BE49-F238E27FC236}">
                  <a16:creationId xmlns:a16="http://schemas.microsoft.com/office/drawing/2014/main" id="{26855879-A533-438A-86B8-D15C515B61A4}"/>
                </a:ext>
              </a:extLst>
            </p:cNvPr>
            <p:cNvSpPr/>
            <p:nvPr/>
          </p:nvSpPr>
          <p:spPr>
            <a:xfrm>
              <a:off x="2641600" y="4940300"/>
              <a:ext cx="1481826" cy="1397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 : coins arrondis 17">
              <a:extLst>
                <a:ext uri="{FF2B5EF4-FFF2-40B4-BE49-F238E27FC236}">
                  <a16:creationId xmlns:a16="http://schemas.microsoft.com/office/drawing/2014/main" id="{E41399AE-DC4B-47B5-BB42-0E4208F1DC32}"/>
                </a:ext>
              </a:extLst>
            </p:cNvPr>
            <p:cNvSpPr/>
            <p:nvPr/>
          </p:nvSpPr>
          <p:spPr>
            <a:xfrm>
              <a:off x="2641600" y="5339790"/>
              <a:ext cx="1481826" cy="1397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 : coins arrondis 18">
              <a:extLst>
                <a:ext uri="{FF2B5EF4-FFF2-40B4-BE49-F238E27FC236}">
                  <a16:creationId xmlns:a16="http://schemas.microsoft.com/office/drawing/2014/main" id="{A6BC52B6-E48C-4D33-9C27-6531685B1D66}"/>
                </a:ext>
              </a:extLst>
            </p:cNvPr>
            <p:cNvSpPr/>
            <p:nvPr/>
          </p:nvSpPr>
          <p:spPr>
            <a:xfrm>
              <a:off x="2641600" y="4676698"/>
              <a:ext cx="1481826" cy="1397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7327889E-CF73-474C-BD6F-3861B0FA81D6}"/>
              </a:ext>
            </a:extLst>
          </p:cNvPr>
          <p:cNvSpPr txBox="1">
            <a:spLocks/>
          </p:cNvSpPr>
          <p:nvPr/>
        </p:nvSpPr>
        <p:spPr>
          <a:xfrm>
            <a:off x="6621893" y="6543240"/>
            <a:ext cx="5507567" cy="200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accent2"/>
                </a:solidFill>
                <a:latin typeface="Arial Narrow" panose="020B0606020202030204" pitchFamily="34" charset="0"/>
              </a:rPr>
              <a:t>Meyer ML et al., Lancet 2024</a:t>
            </a:r>
          </a:p>
        </p:txBody>
      </p:sp>
    </p:spTree>
    <p:extLst>
      <p:ext uri="{BB962C8B-B14F-4D97-AF65-F5344CB8AC3E}">
        <p14:creationId xmlns:p14="http://schemas.microsoft.com/office/powerpoint/2010/main" val="4180459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7B93DF-2390-49C6-B464-E48A4EC6F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70023"/>
            <a:ext cx="11277600" cy="800100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Entrectinib in advanced </a:t>
            </a:r>
            <a:r>
              <a:rPr lang="en-US" i="1" dirty="0">
                <a:solidFill>
                  <a:schemeClr val="accent2"/>
                </a:solidFill>
              </a:rPr>
              <a:t>ROS1</a:t>
            </a:r>
            <a:r>
              <a:rPr lang="en-US" dirty="0">
                <a:solidFill>
                  <a:schemeClr val="accent2"/>
                </a:solidFill>
              </a:rPr>
              <a:t>+ NSCLC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0853E5D-7F53-47E5-9BD6-7AA2B9CE2F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750" y="1691400"/>
            <a:ext cx="10967049" cy="383813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dirty="0"/>
              <a:t>High systemic activity (ORR 75-80%)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dirty="0"/>
              <a:t>High CNS penetration</a:t>
            </a:r>
          </a:p>
          <a:p>
            <a:pPr>
              <a:lnSpc>
                <a:spcPct val="110000"/>
              </a:lnSpc>
            </a:pPr>
            <a:r>
              <a:rPr lang="en-US" dirty="0"/>
              <a:t>But in comparison with new generation of ROS1 inhibitors</a:t>
            </a: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/>
              <a:t>Shorter duration of response</a:t>
            </a: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/>
              <a:t>Shorter PFS</a:t>
            </a: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/>
              <a:t>Safety profile less favorable (TRB inhibition) with weight gain, dizziness, dysgeusia</a:t>
            </a:r>
          </a:p>
          <a:p>
            <a:pPr>
              <a:lnSpc>
                <a:spcPct val="110000"/>
              </a:lnSpc>
            </a:pPr>
            <a:r>
              <a:rPr lang="en-US" dirty="0"/>
              <a:t>Ongoing phase III trial </a:t>
            </a:r>
            <a:r>
              <a:rPr lang="en-US" i="1" dirty="0"/>
              <a:t>vs</a:t>
            </a:r>
            <a:r>
              <a:rPr lang="en-US" dirty="0"/>
              <a:t> crizotinib</a:t>
            </a:r>
          </a:p>
        </p:txBody>
      </p:sp>
    </p:spTree>
    <p:extLst>
      <p:ext uri="{BB962C8B-B14F-4D97-AF65-F5344CB8AC3E}">
        <p14:creationId xmlns:p14="http://schemas.microsoft.com/office/powerpoint/2010/main" val="41519788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222C27-76EC-433A-86F5-3C4829FF1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7391"/>
            <a:ext cx="11277600" cy="8001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Updated analysis of Trident-1: repotrectinib in </a:t>
            </a:r>
            <a:r>
              <a:rPr lang="en-US" i="1" dirty="0">
                <a:solidFill>
                  <a:schemeClr val="accent2"/>
                </a:solidFill>
              </a:rPr>
              <a:t>ROS1</a:t>
            </a:r>
            <a:r>
              <a:rPr lang="en-US" dirty="0">
                <a:solidFill>
                  <a:schemeClr val="accent2"/>
                </a:solidFill>
              </a:rPr>
              <a:t>+ NSCLC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6CED2F3-1609-4C0A-B6A9-7ABB8F5124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98679"/>
            <a:ext cx="6452488" cy="2264031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B79295BB-FC26-4862-9CD2-3B1BC4797049}"/>
              </a:ext>
            </a:extLst>
          </p:cNvPr>
          <p:cNvSpPr txBox="1">
            <a:spLocks/>
          </p:cNvSpPr>
          <p:nvPr/>
        </p:nvSpPr>
        <p:spPr>
          <a:xfrm>
            <a:off x="6621893" y="6543240"/>
            <a:ext cx="5507567" cy="200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accent2"/>
                </a:solidFill>
                <a:latin typeface="Arial Narrow" panose="020B0606020202030204" pitchFamily="34" charset="0"/>
              </a:rPr>
              <a:t>Cho B et al., WCLC 2025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7E3C032-B81F-4B22-8A2B-85B4A048B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1540" y="3781244"/>
            <a:ext cx="7374260" cy="276199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3B51205-D082-4955-9659-A12395D5D6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15800" y="1333394"/>
            <a:ext cx="4190154" cy="2388590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98F3262C-6542-4B72-A180-7D1F1CF02316}"/>
              </a:ext>
            </a:extLst>
          </p:cNvPr>
          <p:cNvSpPr txBox="1"/>
          <p:nvPr/>
        </p:nvSpPr>
        <p:spPr>
          <a:xfrm>
            <a:off x="7866734" y="3825467"/>
            <a:ext cx="3939220" cy="2674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30188" indent="-230188">
              <a:lnSpc>
                <a:spcPct val="11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TKI pretreated = 1 prior TKI</a:t>
            </a:r>
          </a:p>
          <a:p>
            <a:pPr marL="230188" indent="-230188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Median PFS</a:t>
            </a:r>
          </a:p>
          <a:p>
            <a:pPr marL="687388" lvl="1" indent="-230188">
              <a:lnSpc>
                <a:spcPct val="11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TKI-naïve: 31.1 months (21.9-NE)</a:t>
            </a:r>
          </a:p>
          <a:p>
            <a:pPr marL="687388" lvl="1" indent="-230188">
              <a:lnSpc>
                <a:spcPct val="11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TKI-pretreated: 8.6 months (5.5-14.5)</a:t>
            </a:r>
          </a:p>
          <a:p>
            <a:pPr marL="230188" indent="-230188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Median DoR</a:t>
            </a:r>
          </a:p>
          <a:p>
            <a:pPr marL="687388" lvl="1" indent="-230188">
              <a:lnSpc>
                <a:spcPct val="11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TKI-naïve: 36.8 months (27.4-NE)</a:t>
            </a:r>
          </a:p>
          <a:p>
            <a:pPr marL="687388" lvl="1" indent="-230188">
              <a:lnSpc>
                <a:spcPct val="11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TKI-pretreated: 17.8 months (7.5-31.4)</a:t>
            </a:r>
          </a:p>
          <a:p>
            <a:pPr marL="230188" indent="-230188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IC-ORR</a:t>
            </a:r>
          </a:p>
          <a:p>
            <a:pPr marL="687388" lvl="1" indent="-230188">
              <a:lnSpc>
                <a:spcPct val="11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TKI-naïve: 89% (8/9)</a:t>
            </a:r>
          </a:p>
          <a:p>
            <a:pPr marL="687388" lvl="1" indent="-230188">
              <a:lnSpc>
                <a:spcPct val="11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TKI-pretreated: 38% (5/13)</a:t>
            </a:r>
          </a:p>
        </p:txBody>
      </p:sp>
    </p:spTree>
    <p:extLst>
      <p:ext uri="{BB962C8B-B14F-4D97-AF65-F5344CB8AC3E}">
        <p14:creationId xmlns:p14="http://schemas.microsoft.com/office/powerpoint/2010/main" val="2084829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C72988-A540-462C-ADB7-44DBDDCA5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27763"/>
            <a:ext cx="11277600" cy="800100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Repotrectinib in TKI-naive </a:t>
            </a:r>
            <a:r>
              <a:rPr lang="en-US" i="1" dirty="0">
                <a:solidFill>
                  <a:schemeClr val="accent2"/>
                </a:solidFill>
              </a:rPr>
              <a:t>ROS1</a:t>
            </a:r>
            <a:r>
              <a:rPr lang="en-US" dirty="0">
                <a:solidFill>
                  <a:schemeClr val="accent2"/>
                </a:solidFill>
              </a:rPr>
              <a:t>+ advanced NSCLC</a:t>
            </a:r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97DFB94-060D-425C-8F08-607EC848C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47313" y="1287631"/>
            <a:ext cx="4708084" cy="5427272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5227464-A26C-4A8C-B8AC-B67AE927C77B}"/>
              </a:ext>
            </a:extLst>
          </p:cNvPr>
          <p:cNvSpPr txBox="1"/>
          <p:nvPr/>
        </p:nvSpPr>
        <p:spPr>
          <a:xfrm>
            <a:off x="2026514" y="3121223"/>
            <a:ext cx="30877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en-US" sz="1400" dirty="0"/>
              <a:t>Intracranial response rate: 89% (8/9)</a:t>
            </a: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E9A23719-38A3-413B-9996-7EDA14667514}"/>
              </a:ext>
            </a:extLst>
          </p:cNvPr>
          <p:cNvSpPr txBox="1">
            <a:spLocks/>
          </p:cNvSpPr>
          <p:nvPr/>
        </p:nvSpPr>
        <p:spPr>
          <a:xfrm>
            <a:off x="2343151" y="6522112"/>
            <a:ext cx="9848850" cy="335888"/>
          </a:xfrm>
          <a:prstGeom prst="rect">
            <a:avLst/>
          </a:prstGeom>
        </p:spPr>
        <p:txBody>
          <a:bodyPr/>
          <a:lstStyle>
            <a:lvl1pPr marL="252000" indent="-252000" algn="l" defTabSz="685800" rtl="0" eaLnBrk="1" latinLnBrk="0" hangingPunct="1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4000" indent="-180000" algn="l" defTabSz="685800" rtl="0" eaLnBrk="1" latinLnBrk="0" hangingPunct="1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  <a:buChar char="‒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92000" indent="-171450" algn="l" defTabSz="685800" rtl="0" eaLnBrk="1" latinLnBrk="0" hangingPunct="1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44000" indent="-144000" algn="l" defTabSz="685800" rtl="0" eaLnBrk="1" latinLnBrk="0" hangingPunct="1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Font typeface="Calibri" panose="020F0502020204030204" pitchFamily="34" charset="0"/>
              <a:buChar char="‒"/>
              <a:defRPr sz="14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96000" indent="-144000" algn="l" defTabSz="685800" rtl="0" eaLnBrk="1" latinLnBrk="0" hangingPunct="1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Font typeface="Arial" panose="020B0604020202020204" pitchFamily="34" charset="0"/>
              <a:buChar char="•"/>
              <a:defRPr sz="13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Clr>
                <a:srgbClr val="0D3759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Drilon A et al., NEJM 2023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F4716A32-80B1-4B0A-B435-D253D4348F52}"/>
              </a:ext>
            </a:extLst>
          </p:cNvPr>
          <p:cNvGrpSpPr/>
          <p:nvPr/>
        </p:nvGrpSpPr>
        <p:grpSpPr>
          <a:xfrm>
            <a:off x="6822945" y="1302859"/>
            <a:ext cx="3832164" cy="5219253"/>
            <a:chOff x="3761037" y="1170176"/>
            <a:chExt cx="4427467" cy="5524874"/>
          </a:xfrm>
        </p:grpSpPr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919AADAD-2EA0-48EC-B56A-BA12B90687CE}"/>
                </a:ext>
              </a:extLst>
            </p:cNvPr>
            <p:cNvGrpSpPr/>
            <p:nvPr/>
          </p:nvGrpSpPr>
          <p:grpSpPr>
            <a:xfrm>
              <a:off x="3761038" y="1170176"/>
              <a:ext cx="4427466" cy="5524874"/>
              <a:chOff x="3750763" y="1231821"/>
              <a:chExt cx="4427466" cy="5524874"/>
            </a:xfrm>
          </p:grpSpPr>
          <p:pic>
            <p:nvPicPr>
              <p:cNvPr id="14" name="Image 13">
                <a:extLst>
                  <a:ext uri="{FF2B5EF4-FFF2-40B4-BE49-F238E27FC236}">
                    <a16:creationId xmlns:a16="http://schemas.microsoft.com/office/drawing/2014/main" id="{3D003FFD-FA21-4609-A38D-251DA978F2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750763" y="1231821"/>
                <a:ext cx="4355547" cy="5524874"/>
              </a:xfrm>
              <a:prstGeom prst="rect">
                <a:avLst/>
              </a:prstGeom>
            </p:spPr>
          </p:pic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AF9B1CF-6671-423B-9018-C292962FE616}"/>
                  </a:ext>
                </a:extLst>
              </p:cNvPr>
              <p:cNvSpPr/>
              <p:nvPr/>
            </p:nvSpPr>
            <p:spPr>
              <a:xfrm>
                <a:off x="7459038" y="1541123"/>
                <a:ext cx="719191" cy="16438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58FC3D3-D469-4F85-BC82-44AE4A0AC367}"/>
                </a:ext>
              </a:extLst>
            </p:cNvPr>
            <p:cNvSpPr/>
            <p:nvPr/>
          </p:nvSpPr>
          <p:spPr>
            <a:xfrm>
              <a:off x="3761038" y="2134703"/>
              <a:ext cx="4355547" cy="421240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D313561-4F85-47E4-A4E3-0C247956C981}"/>
                </a:ext>
              </a:extLst>
            </p:cNvPr>
            <p:cNvSpPr/>
            <p:nvPr/>
          </p:nvSpPr>
          <p:spPr>
            <a:xfrm>
              <a:off x="3761037" y="3889551"/>
              <a:ext cx="4355547" cy="208184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7B399F4-7780-49E3-B4E7-C870B8CCA106}"/>
                </a:ext>
              </a:extLst>
            </p:cNvPr>
            <p:cNvSpPr/>
            <p:nvPr/>
          </p:nvSpPr>
          <p:spPr>
            <a:xfrm>
              <a:off x="3761037" y="6058695"/>
              <a:ext cx="4355547" cy="421240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4DB8BD3-5B17-4A31-9AA5-14F7F8018C4F}"/>
                </a:ext>
              </a:extLst>
            </p:cNvPr>
            <p:cNvSpPr/>
            <p:nvPr/>
          </p:nvSpPr>
          <p:spPr>
            <a:xfrm>
              <a:off x="3765247" y="4531056"/>
              <a:ext cx="4355547" cy="208184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332206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680E9D-9138-4124-A25F-F75CBC277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5129"/>
            <a:ext cx="11277600" cy="800100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Repotrectinib in </a:t>
            </a:r>
            <a:r>
              <a:rPr lang="en-US" i="1" dirty="0">
                <a:solidFill>
                  <a:schemeClr val="accent2"/>
                </a:solidFill>
              </a:rPr>
              <a:t>ROS1</a:t>
            </a:r>
            <a:r>
              <a:rPr lang="en-US" dirty="0">
                <a:solidFill>
                  <a:schemeClr val="accent2"/>
                </a:solidFill>
              </a:rPr>
              <a:t>+ advanced NSCLC</a:t>
            </a:r>
            <a:endParaRPr 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525E5F-B520-479C-9965-D3E905C5A8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62005"/>
            <a:ext cx="11277600" cy="3881264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dirty="0"/>
              <a:t>Highly active second generation agent in TKI-naïve </a:t>
            </a:r>
            <a:r>
              <a:rPr lang="en-US" i="1" dirty="0"/>
              <a:t>ROS1</a:t>
            </a:r>
            <a:r>
              <a:rPr lang="en-US" dirty="0"/>
              <a:t>+ advanced NSCLC</a:t>
            </a: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/>
              <a:t>ORR 79%, median DoR 36.8 months, median PFS 31.1 months</a:t>
            </a: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/>
              <a:t>High level of activity in CNS with CNS-protective effect</a:t>
            </a: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/>
              <a:t>Management of toxicity related to TRK-B inhibition is an issue (all grades dizziness 62%, dysgeusia 53%, ataxia 21%, muscular weakness 20%) leading to dose interruptions in 50% of patients and dose reduction in 38% of patients</a:t>
            </a:r>
          </a:p>
          <a:p>
            <a:pPr>
              <a:lnSpc>
                <a:spcPct val="110000"/>
              </a:lnSpc>
              <a:spcBef>
                <a:spcPts val="2400"/>
              </a:spcBef>
            </a:pPr>
            <a:r>
              <a:rPr lang="en-US" dirty="0"/>
              <a:t>Interesting activity after 1 prior TKI (ORR 41%, median DoR 17.8 months) with coverage of G2032R mutation but with relatively short PFS</a:t>
            </a:r>
          </a:p>
          <a:p>
            <a:pPr>
              <a:lnSpc>
                <a:spcPct val="110000"/>
              </a:lnSpc>
              <a:spcBef>
                <a:spcPts val="2400"/>
              </a:spcBef>
            </a:pPr>
            <a:r>
              <a:rPr lang="en-US" dirty="0"/>
              <a:t>Ongoing phase III trial (Trident-3) </a:t>
            </a:r>
            <a:r>
              <a:rPr lang="en-US" i="1" dirty="0"/>
              <a:t>vs</a:t>
            </a:r>
            <a:r>
              <a:rPr lang="en-US" dirty="0"/>
              <a:t> crizotinib</a:t>
            </a: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173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1952C6-9AC5-457E-952E-416680DE8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1012"/>
            <a:ext cx="11277600" cy="8001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2"/>
                </a:solidFill>
              </a:rPr>
              <a:t>Taletrectinib in </a:t>
            </a:r>
            <a:r>
              <a:rPr lang="en-US" i="1" dirty="0">
                <a:solidFill>
                  <a:schemeClr val="accent2"/>
                </a:solidFill>
              </a:rPr>
              <a:t>ROS1</a:t>
            </a:r>
            <a:r>
              <a:rPr lang="en-US" dirty="0">
                <a:solidFill>
                  <a:schemeClr val="accent2"/>
                </a:solidFill>
              </a:rPr>
              <a:t>+ NSCLC: Pooled Analysis of Two Phase 2 Trials</a:t>
            </a:r>
            <a:endParaRPr lang="en-US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3F72096-BAB1-4C43-8D8E-B533E58E7E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296" y="1861979"/>
            <a:ext cx="5879436" cy="3450085"/>
          </a:xfrm>
          <a:prstGeom prst="rect">
            <a:avLst/>
          </a:prstGeom>
        </p:spPr>
      </p:pic>
      <p:sp>
        <p:nvSpPr>
          <p:cNvPr id="5" name="Text Placeholder 33">
            <a:extLst>
              <a:ext uri="{FF2B5EF4-FFF2-40B4-BE49-F238E27FC236}">
                <a16:creationId xmlns:a16="http://schemas.microsoft.com/office/drawing/2014/main" id="{A67E2094-2AF2-4E43-A0A8-253DE7829F0F}"/>
              </a:ext>
            </a:extLst>
          </p:cNvPr>
          <p:cNvSpPr txBox="1">
            <a:spLocks/>
          </p:cNvSpPr>
          <p:nvPr/>
        </p:nvSpPr>
        <p:spPr>
          <a:xfrm>
            <a:off x="3361041" y="6546385"/>
            <a:ext cx="8830959" cy="2952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sz="1000" b="1" dirty="0">
                <a:solidFill>
                  <a:schemeClr val="accent2"/>
                </a:solidFill>
                <a:latin typeface="Arial Narrow" panose="020B0606020202030204" pitchFamily="34" charset="0"/>
                <a:cs typeface="Calibri"/>
              </a:rPr>
              <a:t>1. </a:t>
            </a:r>
            <a:r>
              <a:rPr lang="en-US" sz="1000" dirty="0">
                <a:solidFill>
                  <a:schemeClr val="accent2"/>
                </a:solidFill>
                <a:latin typeface="Arial Narrow" panose="020B0606020202030204" pitchFamily="34" charset="0"/>
              </a:rPr>
              <a:t>Pérol</a:t>
            </a:r>
            <a:r>
              <a:rPr lang="en-US" sz="1000" spc="14" dirty="0">
                <a:solidFill>
                  <a:schemeClr val="accent2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 M, et al. </a:t>
            </a:r>
            <a:r>
              <a:rPr lang="en-US" sz="1000" i="1" spc="14" dirty="0">
                <a:solidFill>
                  <a:schemeClr val="accent2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J Clin Oncol. </a:t>
            </a:r>
            <a:r>
              <a:rPr lang="en-US" sz="1000" spc="14" dirty="0">
                <a:solidFill>
                  <a:schemeClr val="accent2"/>
                </a:solidFill>
                <a:latin typeface="Arial Narrow" panose="020B0606020202030204" pitchFamily="34" charset="0"/>
              </a:rPr>
              <a:t>2025</a:t>
            </a:r>
            <a:r>
              <a:rPr lang="en-US" sz="1000" dirty="0">
                <a:solidFill>
                  <a:schemeClr val="accent2"/>
                </a:solidFill>
                <a:latin typeface="Arial Narrow" panose="020B0606020202030204" pitchFamily="34" charset="0"/>
                <a:cs typeface="Calibri"/>
              </a:rPr>
              <a:t>. </a:t>
            </a:r>
            <a:r>
              <a:rPr lang="en-US" sz="1000" b="1" dirty="0">
                <a:solidFill>
                  <a:schemeClr val="accent2"/>
                </a:solidFill>
                <a:latin typeface="Arial Narrow" panose="020B0606020202030204" pitchFamily="34" charset="0"/>
                <a:cs typeface="Calibri"/>
              </a:rPr>
              <a:t>2. </a:t>
            </a:r>
            <a:r>
              <a:rPr lang="en-US" sz="1000" dirty="0">
                <a:solidFill>
                  <a:schemeClr val="accent2"/>
                </a:solidFill>
                <a:latin typeface="Arial Narrow" panose="020B0606020202030204" pitchFamily="34" charset="0"/>
                <a:cs typeface="Calibri"/>
              </a:rPr>
              <a:t>ClinicalTrials.gov. NCT04919811 . </a:t>
            </a:r>
            <a:r>
              <a:rPr lang="en-US" sz="1000" b="1" dirty="0">
                <a:solidFill>
                  <a:schemeClr val="accent2"/>
                </a:solidFill>
                <a:latin typeface="Arial Narrow" panose="020B0606020202030204" pitchFamily="34" charset="0"/>
                <a:cs typeface="Calibri"/>
              </a:rPr>
              <a:t>3. </a:t>
            </a:r>
            <a:r>
              <a:rPr lang="en-US" sz="1000" dirty="0">
                <a:solidFill>
                  <a:schemeClr val="accent2"/>
                </a:solidFill>
                <a:latin typeface="Arial Narrow" panose="020B0606020202030204" pitchFamily="34" charset="0"/>
              </a:rPr>
              <a:t>Li W, et al. </a:t>
            </a:r>
            <a:r>
              <a:rPr lang="en-US" sz="1000" i="1" dirty="0">
                <a:solidFill>
                  <a:schemeClr val="accent2"/>
                </a:solidFill>
                <a:latin typeface="Arial Narrow" panose="020B0606020202030204" pitchFamily="34" charset="0"/>
              </a:rPr>
              <a:t>J Clin Oncol. </a:t>
            </a:r>
            <a:r>
              <a:rPr lang="en-US" sz="1000" dirty="0">
                <a:solidFill>
                  <a:schemeClr val="accent2"/>
                </a:solidFill>
                <a:latin typeface="Arial Narrow" panose="020B0606020202030204" pitchFamily="34" charset="0"/>
              </a:rPr>
              <a:t>2024.</a:t>
            </a:r>
            <a:endParaRPr lang="en-US" sz="1000" dirty="0">
              <a:solidFill>
                <a:schemeClr val="accent2"/>
              </a:solidFill>
              <a:latin typeface="Arial Narrow" panose="020B0606020202030204" pitchFamily="34" charset="0"/>
              <a:cs typeface="Calibri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23DE6FA-88D4-40B1-8845-6EFBA80850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96000" y="2560883"/>
            <a:ext cx="5988704" cy="205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9424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5BC81C5-159F-48C9-9932-C0F7936874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1731" y="1331207"/>
            <a:ext cx="6148791" cy="251186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E4AA154-ABD0-4CF3-B317-06F9CDC667A8}"/>
              </a:ext>
            </a:extLst>
          </p:cNvPr>
          <p:cNvSpPr txBox="1"/>
          <p:nvPr/>
        </p:nvSpPr>
        <p:spPr>
          <a:xfrm>
            <a:off x="357277" y="281663"/>
            <a:ext cx="114774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+mj-lt"/>
              </a:rPr>
              <a:t>Taletrectinib in </a:t>
            </a:r>
            <a:r>
              <a:rPr lang="en-US" sz="2400" b="1" i="1" dirty="0">
                <a:solidFill>
                  <a:schemeClr val="accent2"/>
                </a:solidFill>
                <a:latin typeface="+mj-lt"/>
              </a:rPr>
              <a:t>ROS1</a:t>
            </a:r>
            <a:r>
              <a:rPr lang="en-US" sz="2400" b="1" dirty="0">
                <a:solidFill>
                  <a:schemeClr val="accent2"/>
                </a:solidFill>
                <a:latin typeface="+mj-lt"/>
              </a:rPr>
              <a:t>+ NSCLC: Pooled Analysis of Two Phase 2 Trials</a:t>
            </a:r>
          </a:p>
          <a:p>
            <a:r>
              <a:rPr lang="en-US" sz="2400" b="1" dirty="0">
                <a:solidFill>
                  <a:schemeClr val="accent2"/>
                </a:solidFill>
                <a:latin typeface="+mj-lt"/>
              </a:rPr>
              <a:t>TKI-naïve patients</a:t>
            </a:r>
          </a:p>
        </p:txBody>
      </p:sp>
      <p:sp>
        <p:nvSpPr>
          <p:cNvPr id="5" name="Espace réservé du texte 1">
            <a:extLst>
              <a:ext uri="{FF2B5EF4-FFF2-40B4-BE49-F238E27FC236}">
                <a16:creationId xmlns:a16="http://schemas.microsoft.com/office/drawing/2014/main" id="{5E108217-74C4-4F89-A315-E32C9971E37F}"/>
              </a:ext>
            </a:extLst>
          </p:cNvPr>
          <p:cNvSpPr txBox="1">
            <a:spLocks/>
          </p:cNvSpPr>
          <p:nvPr/>
        </p:nvSpPr>
        <p:spPr>
          <a:xfrm>
            <a:off x="6898736" y="6562725"/>
            <a:ext cx="5207000" cy="295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0020" indent="0" algn="r">
              <a:buFont typeface="Arial" panose="020B0604020202020204" pitchFamily="34" charset="0"/>
              <a:buNone/>
            </a:pPr>
            <a:r>
              <a:rPr lang="en-US" sz="1200" dirty="0">
                <a:solidFill>
                  <a:schemeClr val="accent2"/>
                </a:solidFill>
                <a:latin typeface="Arial Narrow" panose="020B0606020202030204" pitchFamily="34" charset="0"/>
              </a:rPr>
              <a:t>Bazhenova L et al., AACR 2026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CA46A2B-B117-4FF2-812C-BE253DBFD4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13086" y="1241829"/>
            <a:ext cx="5560055" cy="281408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BC7ED45-9DC8-4FA5-9857-68F8952080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1731" y="4055919"/>
            <a:ext cx="5529532" cy="258209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9EAA2E57-7F8D-4180-A9D1-D5240D35161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33092" y="4515390"/>
            <a:ext cx="6320042" cy="1229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8200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79E8517B-96DA-48A1-84D2-AEC4435585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7497" y="1306102"/>
            <a:ext cx="7346112" cy="239973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29CF95E0-2FCD-4535-867F-D69D67DE8218}"/>
              </a:ext>
            </a:extLst>
          </p:cNvPr>
          <p:cNvSpPr txBox="1"/>
          <p:nvPr/>
        </p:nvSpPr>
        <p:spPr>
          <a:xfrm>
            <a:off x="357277" y="281663"/>
            <a:ext cx="114774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+mj-lt"/>
              </a:rPr>
              <a:t>Taletrectinib in </a:t>
            </a:r>
            <a:r>
              <a:rPr lang="en-US" sz="2400" b="1" i="1" dirty="0">
                <a:solidFill>
                  <a:schemeClr val="accent2"/>
                </a:solidFill>
                <a:latin typeface="+mj-lt"/>
              </a:rPr>
              <a:t>ROS1</a:t>
            </a:r>
            <a:r>
              <a:rPr lang="en-US" sz="2400" b="1" dirty="0">
                <a:solidFill>
                  <a:schemeClr val="accent2"/>
                </a:solidFill>
                <a:latin typeface="+mj-lt"/>
              </a:rPr>
              <a:t>+ NSCLC: Pooled Analysis of Two Phase 2 Trials</a:t>
            </a:r>
          </a:p>
          <a:p>
            <a:r>
              <a:rPr lang="en-US" sz="2400" b="1" dirty="0">
                <a:solidFill>
                  <a:schemeClr val="accent2"/>
                </a:solidFill>
                <a:latin typeface="+mj-lt"/>
              </a:rPr>
              <a:t>TKI-pretreated patients (crizotinib or entrectinib)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8F2AD56-E90C-4684-A53B-A2C6EEFBDE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64801" y="1306411"/>
            <a:ext cx="4538213" cy="5333992"/>
          </a:xfrm>
          <a:prstGeom prst="rect">
            <a:avLst/>
          </a:prstGeom>
        </p:spPr>
      </p:pic>
      <p:sp>
        <p:nvSpPr>
          <p:cNvPr id="7" name="Espace réservé du texte 1">
            <a:extLst>
              <a:ext uri="{FF2B5EF4-FFF2-40B4-BE49-F238E27FC236}">
                <a16:creationId xmlns:a16="http://schemas.microsoft.com/office/drawing/2014/main" id="{332CFE33-C1B5-47AE-B9A6-1E7F9284C4F3}"/>
              </a:ext>
            </a:extLst>
          </p:cNvPr>
          <p:cNvSpPr txBox="1">
            <a:spLocks/>
          </p:cNvSpPr>
          <p:nvPr/>
        </p:nvSpPr>
        <p:spPr>
          <a:xfrm>
            <a:off x="88986" y="6492456"/>
            <a:ext cx="5207000" cy="2952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dirty="0">
                <a:solidFill>
                  <a:schemeClr val="accent2"/>
                </a:solidFill>
                <a:latin typeface="Arial Narrow" panose="020B0606020202030204" pitchFamily="34" charset="0"/>
              </a:rPr>
              <a:t>Liu G et al. AACR 2026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D580EDA-FD09-4481-B507-2A449B2EDA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27208" y="3728176"/>
            <a:ext cx="4641012" cy="284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227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5">
            <a:extLst>
              <a:ext uri="{FF2B5EF4-FFF2-40B4-BE49-F238E27FC236}">
                <a16:creationId xmlns:a16="http://schemas.microsoft.com/office/drawing/2014/main" id="{7CA9A577-E245-42CF-BB74-160CD0B66CA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0601974"/>
              </p:ext>
            </p:extLst>
          </p:nvPr>
        </p:nvGraphicFramePr>
        <p:xfrm>
          <a:off x="346480" y="1327883"/>
          <a:ext cx="6934643" cy="4682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5911">
                  <a:extLst>
                    <a:ext uri="{9D8B030D-6E8A-4147-A177-3AD203B41FA5}">
                      <a16:colId xmlns:a16="http://schemas.microsoft.com/office/drawing/2014/main" val="2797472982"/>
                    </a:ext>
                  </a:extLst>
                </a:gridCol>
                <a:gridCol w="1087183">
                  <a:extLst>
                    <a:ext uri="{9D8B030D-6E8A-4147-A177-3AD203B41FA5}">
                      <a16:colId xmlns:a16="http://schemas.microsoft.com/office/drawing/2014/main" val="1223239486"/>
                    </a:ext>
                  </a:extLst>
                </a:gridCol>
                <a:gridCol w="1087183">
                  <a:extLst>
                    <a:ext uri="{9D8B030D-6E8A-4147-A177-3AD203B41FA5}">
                      <a16:colId xmlns:a16="http://schemas.microsoft.com/office/drawing/2014/main" val="1910651105"/>
                    </a:ext>
                  </a:extLst>
                </a:gridCol>
                <a:gridCol w="1087183">
                  <a:extLst>
                    <a:ext uri="{9D8B030D-6E8A-4147-A177-3AD203B41FA5}">
                      <a16:colId xmlns:a16="http://schemas.microsoft.com/office/drawing/2014/main" val="747009501"/>
                    </a:ext>
                  </a:extLst>
                </a:gridCol>
                <a:gridCol w="1087183">
                  <a:extLst>
                    <a:ext uri="{9D8B030D-6E8A-4147-A177-3AD203B41FA5}">
                      <a16:colId xmlns:a16="http://schemas.microsoft.com/office/drawing/2014/main" val="1330483663"/>
                    </a:ext>
                  </a:extLst>
                </a:gridCol>
              </a:tblGrid>
              <a:tr h="578012">
                <a:tc>
                  <a:txBody>
                    <a:bodyPr/>
                    <a:lstStyle/>
                    <a:p>
                      <a:r>
                        <a:rPr lang="en-US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Most frequent TEAEs (≥20% of patients), n (%)</a:t>
                      </a: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55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Any grade</a:t>
                      </a:r>
                    </a:p>
                  </a:txBody>
                  <a:tcPr marL="41160" marR="41160" marT="20580" marB="624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55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Grade 1</a:t>
                      </a:r>
                    </a:p>
                  </a:txBody>
                  <a:tcPr marL="41160" marR="41160" marT="20580" marB="624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55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Grade 2</a:t>
                      </a:r>
                    </a:p>
                  </a:txBody>
                  <a:tcPr marL="41160" marR="41160" marT="20580" marB="624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5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Grade ≥3</a:t>
                      </a:r>
                    </a:p>
                  </a:txBody>
                  <a:tcPr marL="41160" marR="41160" marT="20580" marB="624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5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5760984"/>
                  </a:ext>
                </a:extLst>
              </a:tr>
              <a:tr h="360908">
                <a:tc>
                  <a:txBody>
                    <a:bodyPr/>
                    <a:lstStyle/>
                    <a:p>
                      <a:pPr marL="72000" algn="l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1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AST increased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261 (71.9)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166 (45.7) 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65 (17.9)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446405" rtl="0" eaLnBrk="1" fontAlgn="base" latinLnBrk="0" hangingPunct="1">
                        <a:lnSpc>
                          <a:spcPts val="20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 (8.3)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7593847"/>
                  </a:ext>
                </a:extLst>
              </a:tr>
              <a:tr h="360908">
                <a:tc>
                  <a:txBody>
                    <a:bodyPr/>
                    <a:lstStyle/>
                    <a:p>
                      <a:pPr marL="72000" algn="l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1" i="0" u="none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ALT increased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248 (68.3)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143 (39.4)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65 (17.9) 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 (11.0)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629845"/>
                  </a:ext>
                </a:extLst>
              </a:tr>
              <a:tr h="360908">
                <a:tc>
                  <a:txBody>
                    <a:bodyPr/>
                    <a:lstStyle/>
                    <a:p>
                      <a:pPr marL="72000" algn="l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1" i="0" u="none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Diarrhea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234 (64.5)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181 (49.9)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44 (12.1)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 (2.5)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0056262"/>
                  </a:ext>
                </a:extLst>
              </a:tr>
              <a:tr h="360908">
                <a:tc>
                  <a:txBody>
                    <a:bodyPr/>
                    <a:lstStyle/>
                    <a:p>
                      <a:pPr marL="72000" algn="l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1" i="0" u="none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Nausea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174 (47.9)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131 (36.1) 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 (10.5)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 (1.4)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9855821"/>
                  </a:ext>
                </a:extLst>
              </a:tr>
              <a:tr h="360908">
                <a:tc>
                  <a:txBody>
                    <a:bodyPr/>
                    <a:lstStyle/>
                    <a:p>
                      <a:pPr marL="72000" algn="l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1" i="0" u="none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Vomiting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164 (45.2)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127 (35.0)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 (8.8)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 (1.4)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409219"/>
                  </a:ext>
                </a:extLst>
              </a:tr>
              <a:tr h="360908">
                <a:tc>
                  <a:txBody>
                    <a:bodyPr/>
                    <a:lstStyle/>
                    <a:p>
                      <a:pPr marL="72000" algn="l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1" i="0" u="none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Anemia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139 (38.3)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 (22.0)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44 (12.1)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(4.1)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6555230"/>
                  </a:ext>
                </a:extLst>
              </a:tr>
              <a:tr h="360908">
                <a:tc>
                  <a:txBody>
                    <a:bodyPr/>
                    <a:lstStyle/>
                    <a:p>
                      <a:pPr marL="72000" algn="l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1" i="0" u="none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Dizziness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78 (21.5)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67 (18.5)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(2.8)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 (0.3)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5745847"/>
                  </a:ext>
                </a:extLst>
              </a:tr>
              <a:tr h="687007">
                <a:tc>
                  <a:txBody>
                    <a:bodyPr/>
                    <a:lstStyle/>
                    <a:p>
                      <a:pPr marL="72000" algn="l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1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Electrocardiogram QT prolonged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76 (20.9)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52 (14.3)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 (3.0)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 (3.6)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510431"/>
                  </a:ext>
                </a:extLst>
              </a:tr>
              <a:tr h="360908">
                <a:tc>
                  <a:txBody>
                    <a:bodyPr/>
                    <a:lstStyle/>
                    <a:p>
                      <a:pPr marL="72000" algn="l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1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Constipation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74 (20.4)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62 (17.1)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 (3.3)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1122674"/>
                  </a:ext>
                </a:extLst>
              </a:tr>
              <a:tr h="360908">
                <a:tc>
                  <a:txBody>
                    <a:bodyPr/>
                    <a:lstStyle/>
                    <a:p>
                      <a:pPr marL="72000" algn="l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1" i="0" u="none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Blood creatinine increased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73 (20.1)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62 (17.1) 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 (3.0)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2025"/>
                        </a:lnSpc>
                        <a:buNone/>
                      </a:pPr>
                      <a:r>
                        <a:rPr lang="en-US" sz="1500" b="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1160" marR="41160" marT="20580" marB="20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1293600"/>
                  </a:ext>
                </a:extLst>
              </a:tr>
            </a:tbl>
          </a:graphicData>
        </a:graphic>
      </p:graphicFrame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51420163-59BD-4F68-A637-0A732FBD9B5F}"/>
              </a:ext>
            </a:extLst>
          </p:cNvPr>
          <p:cNvSpPr txBox="1">
            <a:spLocks/>
          </p:cNvSpPr>
          <p:nvPr/>
        </p:nvSpPr>
        <p:spPr>
          <a:xfrm>
            <a:off x="7281123" y="1661052"/>
            <a:ext cx="4693568" cy="401608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DAF46"/>
              </a:buClr>
              <a:buFont typeface="Wingdings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DAF46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257300" indent="-342900" algn="l" defTabSz="4572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DAF46"/>
              </a:buClr>
              <a:buFont typeface="Wingdings" pitchFamily="2" charset="2"/>
              <a:buChar char="q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DAF46"/>
              </a:buClr>
              <a:buSzPct val="100000"/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DAF46"/>
              </a:buClr>
              <a:buSzPct val="100000"/>
              <a:buFont typeface="Lucida Grande"/>
              <a:buChar char="-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31989" indent="-239994"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sz="1600" dirty="0"/>
              <a:t>The most common (any grade) TEAEs were increased AST, increased ALT, diarrhea, nausea, and vomiting </a:t>
            </a:r>
          </a:p>
          <a:p>
            <a:pPr marL="431989" indent="-239994"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sz="1600" dirty="0"/>
              <a:t>Rates of neurologic TEAEs were low and mostly Grade 1 or 2 </a:t>
            </a:r>
          </a:p>
          <a:p>
            <a:pPr marL="863978" lvl="1" indent="-239994"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–"/>
            </a:pPr>
            <a:r>
              <a:rPr lang="en-US" sz="1467" b="1" dirty="0"/>
              <a:t>Dizziness</a:t>
            </a:r>
            <a:r>
              <a:rPr lang="en-US" sz="1467" dirty="0"/>
              <a:t>: 18.5% Grade 1; 2.8% Grade 2</a:t>
            </a:r>
          </a:p>
          <a:p>
            <a:pPr marL="863978" lvl="1" indent="-239994"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–"/>
            </a:pPr>
            <a:r>
              <a:rPr lang="en-US" sz="1467" b="1" dirty="0"/>
              <a:t>Dysgeusia</a:t>
            </a:r>
            <a:r>
              <a:rPr lang="en-US" sz="1467" dirty="0"/>
              <a:t>: 13.2% Grade 1; 2.2% Grade 2</a:t>
            </a:r>
          </a:p>
          <a:p>
            <a:pPr marL="431989" indent="-239994"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sz="1600" dirty="0"/>
              <a:t>TEAEs led to dose interruptions in 42.7% of patients, dose reductions in 31.3%, and treatment discontinuations in 8.5%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1DF14EF-8F4E-4A73-AEA3-88BABAB7DCFB}"/>
              </a:ext>
            </a:extLst>
          </p:cNvPr>
          <p:cNvSpPr txBox="1"/>
          <p:nvPr/>
        </p:nvSpPr>
        <p:spPr>
          <a:xfrm>
            <a:off x="346480" y="616862"/>
            <a:ext cx="114774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+mj-lt"/>
              </a:rPr>
              <a:t>Taletrectinib Safety Profile in the Integrated Safety Analysis (N=363)</a:t>
            </a:r>
          </a:p>
        </p:txBody>
      </p:sp>
      <p:sp>
        <p:nvSpPr>
          <p:cNvPr id="6" name="Espace réservé du texte 1">
            <a:extLst>
              <a:ext uri="{FF2B5EF4-FFF2-40B4-BE49-F238E27FC236}">
                <a16:creationId xmlns:a16="http://schemas.microsoft.com/office/drawing/2014/main" id="{17D3BBF8-304E-4000-949B-8F1222CD651F}"/>
              </a:ext>
            </a:extLst>
          </p:cNvPr>
          <p:cNvSpPr txBox="1">
            <a:spLocks/>
          </p:cNvSpPr>
          <p:nvPr/>
        </p:nvSpPr>
        <p:spPr>
          <a:xfrm>
            <a:off x="6898736" y="6466576"/>
            <a:ext cx="5207000" cy="295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0020" indent="0" algn="r">
              <a:buFont typeface="Arial" panose="020B0604020202020204" pitchFamily="34" charset="0"/>
              <a:buNone/>
            </a:pPr>
            <a:r>
              <a:rPr lang="en-US" sz="1200" dirty="0">
                <a:solidFill>
                  <a:schemeClr val="accent2"/>
                </a:solidFill>
                <a:latin typeface="Arial Narrow" panose="020B0606020202030204" pitchFamily="34" charset="0"/>
              </a:rPr>
              <a:t>Bazhenova L et al., AACR 2026</a:t>
            </a:r>
          </a:p>
        </p:txBody>
      </p:sp>
    </p:spTree>
    <p:extLst>
      <p:ext uri="{BB962C8B-B14F-4D97-AF65-F5344CB8AC3E}">
        <p14:creationId xmlns:p14="http://schemas.microsoft.com/office/powerpoint/2010/main" val="9662283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8C2C239E-DA4D-4D2F-B380-AAB79BE8A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b="1" dirty="0">
                <a:solidFill>
                  <a:schemeClr val="accent2"/>
                </a:solidFill>
                <a:latin typeface="+mj-lt"/>
              </a:rPr>
              <a:t>Taletrectinib in </a:t>
            </a:r>
            <a:r>
              <a:rPr lang="en-US" sz="2800" b="1" i="1" dirty="0">
                <a:solidFill>
                  <a:schemeClr val="accent2"/>
                </a:solidFill>
                <a:latin typeface="+mj-lt"/>
              </a:rPr>
              <a:t>ROS1</a:t>
            </a:r>
            <a:r>
              <a:rPr lang="en-US" sz="2800" b="1" dirty="0">
                <a:solidFill>
                  <a:schemeClr val="accent2"/>
                </a:solidFill>
                <a:latin typeface="+mj-lt"/>
              </a:rPr>
              <a:t>+ NSCLC: Pooled Analysis of Two Phase 2 Trials</a:t>
            </a:r>
            <a:endParaRPr lang="en-US" dirty="0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D06AE12A-82EC-4EA4-9599-233F410D24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212" y="1423982"/>
            <a:ext cx="11277600" cy="4545169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dirty="0"/>
              <a:t>Taletrectinib appears as a highly active agent in TKI-naïve ROS1+ advanced NSCLC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ORR 90.3%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Median DoR: 49.7 months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Median PFS : 46.1 months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Good CNS activity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dirty="0"/>
              <a:t>The tolerance profile is adapted to a long duration of first-line treatment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Short-term duration of GI toxicity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Transaminases elevation is managed with dose reductions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Without impact on PFS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dirty="0"/>
              <a:t>Data based on a majority of Asian patients without obvious differences with Caucasian patients</a:t>
            </a:r>
          </a:p>
          <a:p>
            <a:pPr lvl="1">
              <a:lnSpc>
                <a:spcPct val="11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9236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9BBAA7-B9F6-4261-BDF3-228497092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8023"/>
            <a:ext cx="11277600" cy="95753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2"/>
                </a:solidFill>
              </a:rPr>
              <a:t>ARROS-1: A Global First-in-Human Phase 1/2 Clinical Trial</a:t>
            </a:r>
            <a:br>
              <a:rPr lang="en-US" dirty="0">
                <a:solidFill>
                  <a:schemeClr val="accent2"/>
                </a:solidFill>
              </a:rPr>
            </a:br>
            <a:r>
              <a:rPr lang="en-US" dirty="0">
                <a:solidFill>
                  <a:schemeClr val="accent2"/>
                </a:solidFill>
              </a:rPr>
              <a:t>of Zidesamtinib in Advanced </a:t>
            </a:r>
            <a:r>
              <a:rPr lang="en-US" i="1" dirty="0">
                <a:solidFill>
                  <a:schemeClr val="accent2"/>
                </a:solidFill>
              </a:rPr>
              <a:t>ROS1</a:t>
            </a:r>
            <a:r>
              <a:rPr lang="en-US" dirty="0">
                <a:solidFill>
                  <a:schemeClr val="accent2"/>
                </a:solidFill>
              </a:rPr>
              <a:t>+ NSCLC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5AF5A67-B585-4C8D-8893-A3D09A2691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685" y="1788004"/>
            <a:ext cx="4280858" cy="328199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1EE4275-A696-417C-9421-54F67CB9EB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18120" y="1790340"/>
            <a:ext cx="3153515" cy="327965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38656E4-F0D8-4124-9BFD-159ECDFBB2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02212" y="1762126"/>
            <a:ext cx="4362140" cy="3137679"/>
          </a:xfrm>
          <a:prstGeom prst="rect">
            <a:avLst/>
          </a:prstGeom>
        </p:spPr>
      </p:pic>
      <p:sp>
        <p:nvSpPr>
          <p:cNvPr id="10" name="Espace réservé du texte 1">
            <a:extLst>
              <a:ext uri="{FF2B5EF4-FFF2-40B4-BE49-F238E27FC236}">
                <a16:creationId xmlns:a16="http://schemas.microsoft.com/office/drawing/2014/main" id="{C4F8C7A8-5EB2-426C-9532-907A5E83B3E6}"/>
              </a:ext>
            </a:extLst>
          </p:cNvPr>
          <p:cNvSpPr txBox="1">
            <a:spLocks/>
          </p:cNvSpPr>
          <p:nvPr/>
        </p:nvSpPr>
        <p:spPr>
          <a:xfrm>
            <a:off x="6886018" y="6562725"/>
            <a:ext cx="5207000" cy="295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050" dirty="0">
                <a:solidFill>
                  <a:schemeClr val="accent2"/>
                </a:solidFill>
                <a:latin typeface="Arial Narrow" panose="020B0606020202030204" pitchFamily="34" charset="0"/>
              </a:rPr>
              <a:t>Drilon A et al., WCLC 2025</a:t>
            </a:r>
          </a:p>
        </p:txBody>
      </p:sp>
    </p:spTree>
    <p:extLst>
      <p:ext uri="{BB962C8B-B14F-4D97-AF65-F5344CB8AC3E}">
        <p14:creationId xmlns:p14="http://schemas.microsoft.com/office/powerpoint/2010/main" val="2293453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C7D5B9-67F2-4AEF-ADC5-4CCCA841A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301012"/>
            <a:ext cx="11455879" cy="8001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2"/>
                </a:solidFill>
              </a:rPr>
              <a:t>ALINA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Updated Analysis</a:t>
            </a:r>
            <a:br>
              <a:rPr lang="en-US" sz="2400" dirty="0">
                <a:solidFill>
                  <a:schemeClr val="accent2"/>
                </a:solidFill>
              </a:rPr>
            </a:br>
            <a:r>
              <a:rPr lang="en-US" sz="2400" dirty="0">
                <a:solidFill>
                  <a:schemeClr val="accent2"/>
                </a:solidFill>
              </a:rPr>
              <a:t>Adjuvant alectinib </a:t>
            </a:r>
            <a:r>
              <a:rPr lang="en-US" sz="2400" i="1" dirty="0">
                <a:solidFill>
                  <a:schemeClr val="accent2"/>
                </a:solidFill>
              </a:rPr>
              <a:t>vs</a:t>
            </a:r>
            <a:r>
              <a:rPr lang="en-US" sz="2400" dirty="0">
                <a:solidFill>
                  <a:schemeClr val="accent2"/>
                </a:solidFill>
              </a:rPr>
              <a:t> chemotherapy in patients with early-stage </a:t>
            </a:r>
            <a:r>
              <a:rPr lang="en-US" sz="2400" i="1" dirty="0">
                <a:solidFill>
                  <a:schemeClr val="accent2"/>
                </a:solidFill>
              </a:rPr>
              <a:t>ALK</a:t>
            </a:r>
            <a:r>
              <a:rPr lang="en-US" sz="2400" dirty="0">
                <a:solidFill>
                  <a:schemeClr val="accent2"/>
                </a:solidFill>
              </a:rPr>
              <a:t>+ NSCLC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5E09470-931E-43F3-84EE-B08DA7CD18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4028" y="1189997"/>
            <a:ext cx="10179979" cy="234797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CE8C496-4C0C-4C21-8739-02C973AAA6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4028" y="3537973"/>
            <a:ext cx="7806757" cy="3116407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A7862829-64B2-4B15-80EC-D4C346AB734C}"/>
              </a:ext>
            </a:extLst>
          </p:cNvPr>
          <p:cNvSpPr txBox="1">
            <a:spLocks/>
          </p:cNvSpPr>
          <p:nvPr/>
        </p:nvSpPr>
        <p:spPr>
          <a:xfrm>
            <a:off x="6621893" y="6543240"/>
            <a:ext cx="5507567" cy="200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accent2"/>
                </a:solidFill>
                <a:latin typeface="Arial Narrow" panose="020B0606020202030204" pitchFamily="34" charset="0"/>
              </a:rPr>
              <a:t>Dziadziuszko R et al., ESMO 2025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AC2028D-4BE4-4C0C-9A05-97BBD1A171EF}"/>
              </a:ext>
            </a:extLst>
          </p:cNvPr>
          <p:cNvSpPr txBox="1"/>
          <p:nvPr/>
        </p:nvSpPr>
        <p:spPr>
          <a:xfrm>
            <a:off x="8712678" y="4616275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en-US" dirty="0"/>
              <a:t>Median follow up</a:t>
            </a:r>
          </a:p>
          <a:p>
            <a:pPr>
              <a:buClr>
                <a:schemeClr val="accent1"/>
              </a:buClr>
            </a:pPr>
            <a:r>
              <a:rPr lang="en-US" dirty="0"/>
              <a:t>of 4 years</a:t>
            </a:r>
          </a:p>
        </p:txBody>
      </p:sp>
    </p:spTree>
    <p:extLst>
      <p:ext uri="{BB962C8B-B14F-4D97-AF65-F5344CB8AC3E}">
        <p14:creationId xmlns:p14="http://schemas.microsoft.com/office/powerpoint/2010/main" val="16434600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4626E0-D449-4A56-AA7A-1C7ADE169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0946"/>
            <a:ext cx="11277600" cy="960488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br>
              <a:rPr lang="en-US" dirty="0">
                <a:solidFill>
                  <a:schemeClr val="accent2"/>
                </a:solidFill>
              </a:rPr>
            </a:br>
            <a:r>
              <a:rPr lang="en-US" dirty="0">
                <a:solidFill>
                  <a:schemeClr val="accent2"/>
                </a:solidFill>
              </a:rPr>
              <a:t>ARROS-1 </a:t>
            </a:r>
            <a:br>
              <a:rPr lang="en-US" dirty="0">
                <a:solidFill>
                  <a:schemeClr val="accent2"/>
                </a:solidFill>
              </a:rPr>
            </a:br>
            <a:r>
              <a:rPr lang="en-US" dirty="0">
                <a:solidFill>
                  <a:schemeClr val="accent2"/>
                </a:solidFill>
              </a:rPr>
              <a:t>Zidesamtinib in TKI Pretreated Patients with Advanced </a:t>
            </a:r>
            <a:r>
              <a:rPr lang="en-US" i="1" dirty="0">
                <a:solidFill>
                  <a:schemeClr val="accent2"/>
                </a:solidFill>
              </a:rPr>
              <a:t>ROS1</a:t>
            </a:r>
            <a:r>
              <a:rPr lang="en-US" dirty="0">
                <a:solidFill>
                  <a:schemeClr val="accent2"/>
                </a:solidFill>
              </a:rPr>
              <a:t>+ NSCLC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F15B72E-1D12-43A1-90FC-26364296E0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2243" y="2828784"/>
            <a:ext cx="7703070" cy="158526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E8812B2-AB20-42EB-9C87-162A07943E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1538" y="1263588"/>
            <a:ext cx="7157151" cy="1401747"/>
          </a:xfrm>
          <a:prstGeom prst="rect">
            <a:avLst/>
          </a:prstGeom>
        </p:spPr>
      </p:pic>
      <p:sp>
        <p:nvSpPr>
          <p:cNvPr id="12" name="Espace réservé du texte 1">
            <a:extLst>
              <a:ext uri="{FF2B5EF4-FFF2-40B4-BE49-F238E27FC236}">
                <a16:creationId xmlns:a16="http://schemas.microsoft.com/office/drawing/2014/main" id="{43B9D138-CF8F-41D7-AAC7-810A3179BEB6}"/>
              </a:ext>
            </a:extLst>
          </p:cNvPr>
          <p:cNvSpPr txBox="1">
            <a:spLocks/>
          </p:cNvSpPr>
          <p:nvPr/>
        </p:nvSpPr>
        <p:spPr>
          <a:xfrm>
            <a:off x="6886018" y="6562725"/>
            <a:ext cx="5207000" cy="295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050" dirty="0">
                <a:solidFill>
                  <a:schemeClr val="accent2"/>
                </a:solidFill>
                <a:latin typeface="Arial Narrow" panose="020B0606020202030204" pitchFamily="34" charset="0"/>
              </a:rPr>
              <a:t>Drilon A et al., WCLC 2025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DCB3F340-05F9-47EC-B5F1-E7ACC14209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96294" y="4577502"/>
            <a:ext cx="8199411" cy="1984073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4ADAFA3-B9CD-4F7C-847A-1BF4AEF50999}"/>
              </a:ext>
            </a:extLst>
          </p:cNvPr>
          <p:cNvSpPr txBox="1"/>
          <p:nvPr/>
        </p:nvSpPr>
        <p:spPr>
          <a:xfrm>
            <a:off x="1814821" y="5113031"/>
            <a:ext cx="6728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en-US" sz="1400" b="1" dirty="0">
                <a:solidFill>
                  <a:schemeClr val="accent2"/>
                </a:solidFill>
              </a:rPr>
              <a:t>DoR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14F8ADC-0188-4E5F-BF08-8ED0661AAA46}"/>
              </a:ext>
            </a:extLst>
          </p:cNvPr>
          <p:cNvSpPr txBox="1"/>
          <p:nvPr/>
        </p:nvSpPr>
        <p:spPr>
          <a:xfrm>
            <a:off x="6116748" y="5109113"/>
            <a:ext cx="6728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en-US" sz="1400" b="1" dirty="0">
                <a:solidFill>
                  <a:schemeClr val="accent2"/>
                </a:solidFill>
              </a:rPr>
              <a:t>PFS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C1C031F-784C-476F-AD40-FF9F131C5E9C}"/>
              </a:ext>
            </a:extLst>
          </p:cNvPr>
          <p:cNvSpPr txBox="1"/>
          <p:nvPr/>
        </p:nvSpPr>
        <p:spPr>
          <a:xfrm>
            <a:off x="7710630" y="5553126"/>
            <a:ext cx="13821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en-US" sz="1100" b="1" dirty="0">
                <a:solidFill>
                  <a:schemeClr val="accent3">
                    <a:lumMod val="75000"/>
                  </a:schemeClr>
                </a:solidFill>
              </a:rPr>
              <a:t>Median PFS 9.7 m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2A9CE98-5151-40E3-B68F-4C82B8230A47}"/>
              </a:ext>
            </a:extLst>
          </p:cNvPr>
          <p:cNvSpPr txBox="1"/>
          <p:nvPr/>
        </p:nvSpPr>
        <p:spPr>
          <a:xfrm>
            <a:off x="7710630" y="4658751"/>
            <a:ext cx="14606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en-US" sz="1100" b="1" dirty="0">
                <a:solidFill>
                  <a:schemeClr val="accent2"/>
                </a:solidFill>
              </a:rPr>
              <a:t>Median PFS 23.8 m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29C9CA3D-869F-4BB4-9295-042B245F22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02296" y="1500328"/>
            <a:ext cx="3648166" cy="1165007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6DD1B4CD-9CFE-4A4B-AC4A-FB69D33A1B5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02296" y="2885221"/>
            <a:ext cx="3671168" cy="108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160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CADA11-1C9E-46D4-8900-BF0E33A7C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4746"/>
            <a:ext cx="11277600" cy="9153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ARROS-1 </a:t>
            </a:r>
            <a:b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</a:b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Zidesamtinib in TKI Pretreated Patients with Advanced </a:t>
            </a:r>
            <a:r>
              <a:rPr kumimoji="0" lang="en-US" sz="2500" b="1" i="1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ROS1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+ NSCLC</a:t>
            </a:r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BB68E81-BB28-475D-97EA-A9D8C557E5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126" y="1457232"/>
            <a:ext cx="12108873" cy="4544073"/>
          </a:xfrm>
          <a:prstGeom prst="rect">
            <a:avLst/>
          </a:prstGeom>
        </p:spPr>
      </p:pic>
      <p:sp>
        <p:nvSpPr>
          <p:cNvPr id="6" name="Espace réservé du texte 1">
            <a:extLst>
              <a:ext uri="{FF2B5EF4-FFF2-40B4-BE49-F238E27FC236}">
                <a16:creationId xmlns:a16="http://schemas.microsoft.com/office/drawing/2014/main" id="{2D6B4157-8161-4E18-AD53-C1ACAE039CFA}"/>
              </a:ext>
            </a:extLst>
          </p:cNvPr>
          <p:cNvSpPr txBox="1">
            <a:spLocks/>
          </p:cNvSpPr>
          <p:nvPr/>
        </p:nvSpPr>
        <p:spPr>
          <a:xfrm>
            <a:off x="6886018" y="6562725"/>
            <a:ext cx="5207000" cy="295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050" dirty="0">
                <a:solidFill>
                  <a:schemeClr val="accent2"/>
                </a:solidFill>
                <a:latin typeface="Arial Narrow" panose="020B0606020202030204" pitchFamily="34" charset="0"/>
              </a:rPr>
              <a:t>Drilon A et al., WCLC 2025</a:t>
            </a:r>
          </a:p>
        </p:txBody>
      </p:sp>
    </p:spTree>
    <p:extLst>
      <p:ext uri="{BB962C8B-B14F-4D97-AF65-F5344CB8AC3E}">
        <p14:creationId xmlns:p14="http://schemas.microsoft.com/office/powerpoint/2010/main" val="9873790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1E832A-57BC-4B54-AFDB-E15E64C08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46650"/>
            <a:ext cx="11277600" cy="974784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2"/>
                </a:solidFill>
              </a:rPr>
              <a:t>ARROS-1 </a:t>
            </a:r>
            <a:br>
              <a:rPr lang="en-US" dirty="0">
                <a:solidFill>
                  <a:schemeClr val="accent2"/>
                </a:solidFill>
              </a:rPr>
            </a:br>
            <a:r>
              <a:rPr lang="en-US" dirty="0">
                <a:solidFill>
                  <a:schemeClr val="accent2"/>
                </a:solidFill>
              </a:rPr>
              <a:t>Zidesamtinib in TKI Pretreated Patients with Advanced ROS1+ NSCLC</a:t>
            </a:r>
            <a:endParaRPr 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90DD72B-0815-4233-BBE6-A046BC3C60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08654"/>
            <a:ext cx="11277600" cy="3130765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dirty="0"/>
              <a:t>Zidesamtinib demonstrated in </a:t>
            </a:r>
            <a:r>
              <a:rPr lang="en-US" i="1" dirty="0"/>
              <a:t>ROS1</a:t>
            </a:r>
            <a:r>
              <a:rPr lang="en-US" dirty="0"/>
              <a:t>+ pretreated advanced NSCLC</a:t>
            </a: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/>
              <a:t>Durable activity, including in heavily pre-treated patients (even after prior repotrectinib or taletrectinib) and patients with the ROS1 G2032R resistance mutation</a:t>
            </a: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/>
              <a:t>Durable intracranial responses</a:t>
            </a: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/>
              <a:t>With a favorable tolerance profile with low rates of dose reduction (10%) and treatment discontinuation (2%), consistent with the TRK sparing design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dirty="0"/>
              <a:t>Activity in TKI-naïve patients appears promising but needing a longer follow-up to be evaluated</a:t>
            </a:r>
          </a:p>
        </p:txBody>
      </p:sp>
    </p:spTree>
    <p:extLst>
      <p:ext uri="{BB962C8B-B14F-4D97-AF65-F5344CB8AC3E}">
        <p14:creationId xmlns:p14="http://schemas.microsoft.com/office/powerpoint/2010/main" val="5208988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19091"/>
            <a:ext cx="11277600" cy="800100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ROS1 TKIs in TKI-naive </a:t>
            </a:r>
            <a:r>
              <a:rPr lang="en-US" i="1" dirty="0">
                <a:solidFill>
                  <a:schemeClr val="accent2"/>
                </a:solidFill>
              </a:rPr>
              <a:t>ROS1</a:t>
            </a:r>
            <a:r>
              <a:rPr lang="en-US" dirty="0">
                <a:solidFill>
                  <a:schemeClr val="accent2"/>
                </a:solidFill>
              </a:rPr>
              <a:t> fusion+ NSCLC</a:t>
            </a:r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8233828"/>
              </p:ext>
            </p:extLst>
          </p:nvPr>
        </p:nvGraphicFramePr>
        <p:xfrm>
          <a:off x="255494" y="1604919"/>
          <a:ext cx="11717970" cy="389393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89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02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1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26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5985">
                  <a:extLst>
                    <a:ext uri="{9D8B030D-6E8A-4147-A177-3AD203B41FA5}">
                      <a16:colId xmlns:a16="http://schemas.microsoft.com/office/drawing/2014/main" val="4186933843"/>
                    </a:ext>
                  </a:extLst>
                </a:gridCol>
                <a:gridCol w="11543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5114">
                  <a:extLst>
                    <a:ext uri="{9D8B030D-6E8A-4147-A177-3AD203B41FA5}">
                      <a16:colId xmlns:a16="http://schemas.microsoft.com/office/drawing/2014/main" val="4145246374"/>
                    </a:ext>
                  </a:extLst>
                </a:gridCol>
                <a:gridCol w="14319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39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97479">
                  <a:extLst>
                    <a:ext uri="{9D8B030D-6E8A-4147-A177-3AD203B41FA5}">
                      <a16:colId xmlns:a16="http://schemas.microsoft.com/office/drawing/2014/main" val="4118006768"/>
                    </a:ext>
                  </a:extLst>
                </a:gridCol>
              </a:tblGrid>
              <a:tr h="953609">
                <a:tc>
                  <a:txBody>
                    <a:bodyPr/>
                    <a:lstStyle/>
                    <a:p>
                      <a:endParaRPr lang="en-US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Crizotinib</a:t>
                      </a:r>
                    </a:p>
                    <a:p>
                      <a:pPr algn="ctr"/>
                      <a:endParaRPr lang="en-US" sz="1400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n-US" sz="11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Profile 1001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Entrectinib</a:t>
                      </a:r>
                    </a:p>
                    <a:p>
                      <a:pPr algn="ctr"/>
                      <a:endParaRPr lang="en-US" sz="1400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n-US" sz="11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ALKA 372-001</a:t>
                      </a:r>
                    </a:p>
                    <a:p>
                      <a:pPr algn="ctr"/>
                      <a:r>
                        <a:rPr lang="en-US" sz="11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STARTRK-1</a:t>
                      </a:r>
                      <a:endParaRPr lang="en-US" sz="1100" baseline="0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n-US" sz="1100" baseline="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STARTRK-2</a:t>
                      </a:r>
                      <a:endParaRPr lang="en-US" sz="1100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Ceritinib</a:t>
                      </a:r>
                    </a:p>
                    <a:p>
                      <a:pPr algn="ctr"/>
                      <a:endParaRPr lang="en-US" sz="1400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n-US" sz="11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Korean</a:t>
                      </a:r>
                    </a:p>
                    <a:p>
                      <a:pPr algn="ctr"/>
                      <a:r>
                        <a:rPr lang="en-US" sz="11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Phase</a:t>
                      </a:r>
                      <a:r>
                        <a:rPr lang="en-US" sz="1100" baseline="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II</a:t>
                      </a:r>
                      <a:endParaRPr lang="en-US" sz="1100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Brigatinib</a:t>
                      </a:r>
                    </a:p>
                    <a:p>
                      <a:pPr algn="ctr"/>
                      <a:endParaRPr lang="en-US" sz="1400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n-US" sz="11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Barossa</a:t>
                      </a:r>
                    </a:p>
                    <a:p>
                      <a:pPr algn="ctr"/>
                      <a:r>
                        <a:rPr lang="en-US" sz="11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Phase II</a:t>
                      </a:r>
                      <a:endParaRPr lang="en-US" sz="1000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Lorlatinib</a:t>
                      </a:r>
                    </a:p>
                    <a:p>
                      <a:pPr algn="ctr"/>
                      <a:endParaRPr lang="en-US" sz="1400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n-US" sz="11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Phase I/II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Foritinib</a:t>
                      </a:r>
                    </a:p>
                    <a:p>
                      <a:pPr algn="ctr"/>
                      <a:endParaRPr lang="en-US" sz="1400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n-US" sz="11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Phase IIb</a:t>
                      </a:r>
                    </a:p>
                    <a:p>
                      <a:pPr algn="ctr"/>
                      <a:r>
                        <a:rPr lang="en-US" sz="11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Cohort 1</a:t>
                      </a:r>
                      <a:endParaRPr lang="en-US" sz="1000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Repotrectinib</a:t>
                      </a:r>
                    </a:p>
                    <a:p>
                      <a:pPr algn="ctr"/>
                      <a:endParaRPr lang="en-US" sz="1400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n-US" sz="11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TRIDENT-1</a:t>
                      </a:r>
                    </a:p>
                    <a:p>
                      <a:pPr algn="ctr"/>
                      <a:r>
                        <a:rPr lang="en-US" sz="11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Phase I/II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Taletrectinib</a:t>
                      </a:r>
                    </a:p>
                    <a:p>
                      <a:pPr algn="ctr"/>
                      <a:endParaRPr lang="en-US" sz="1400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n-US" sz="11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TRUST I  + II</a:t>
                      </a:r>
                    </a:p>
                    <a:p>
                      <a:pPr algn="ctr"/>
                      <a:r>
                        <a:rPr lang="en-US" sz="11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Phase 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Zidesamtinib</a:t>
                      </a:r>
                    </a:p>
                    <a:p>
                      <a:pPr algn="ctr"/>
                      <a:endParaRPr lang="en-US" sz="1400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n-US" sz="11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ARROS</a:t>
                      </a:r>
                    </a:p>
                    <a:p>
                      <a:pPr algn="ctr"/>
                      <a:r>
                        <a:rPr lang="en-US" sz="11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Phase I/II</a:t>
                      </a:r>
                      <a:endParaRPr lang="en-US" sz="1400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202">
                <a:tc>
                  <a:txBody>
                    <a:bodyPr/>
                    <a:lstStyle/>
                    <a:p>
                      <a:r>
                        <a:rPr lang="en-US" sz="1400" noProof="0" dirty="0"/>
                        <a:t>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53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168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28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157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9195">
                <a:tc>
                  <a:txBody>
                    <a:bodyPr/>
                    <a:lstStyle/>
                    <a:p>
                      <a:r>
                        <a:rPr lang="en-US" sz="1400" noProof="0" dirty="0"/>
                        <a:t>ORR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noProof="0" dirty="0"/>
                        <a:t>72%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noProof="0" dirty="0"/>
                        <a:t>67.9%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noProof="0" dirty="0"/>
                        <a:t>67%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noProof="0" dirty="0"/>
                        <a:t>71.4%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62%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88%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79%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89.8%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89%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2874">
                <a:tc>
                  <a:txBody>
                    <a:bodyPr/>
                    <a:lstStyle/>
                    <a:p>
                      <a:r>
                        <a:rPr lang="en-US" sz="1400" noProof="0" dirty="0"/>
                        <a:t>Median PFS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noProof="0" dirty="0"/>
                        <a:t>19.3 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noProof="0" dirty="0"/>
                        <a:t>15.7 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noProof="0" dirty="0"/>
                        <a:t>19.3 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noProof="0" dirty="0"/>
                        <a:t>12.0 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21.0</a:t>
                      </a:r>
                      <a:r>
                        <a:rPr lang="en-US" sz="1400" b="1" baseline="0" dirty="0"/>
                        <a:t> m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22.1 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31.1 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46.1 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NR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31521">
                <a:tc>
                  <a:txBody>
                    <a:bodyPr/>
                    <a:lstStyle/>
                    <a:p>
                      <a:r>
                        <a:rPr lang="en-US" sz="1400" noProof="0" dirty="0"/>
                        <a:t>CNS activity</a:t>
                      </a:r>
                    </a:p>
                    <a:p>
                      <a:r>
                        <a:rPr lang="en-US" sz="1400" noProof="0" dirty="0"/>
                        <a:t>IC- ORR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/>
                        <a:t>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/>
                        <a:t>25/48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/>
                        <a:t>(52.1%)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noProof="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noProof="0" dirty="0"/>
                        <a:t>Measurable and non-measurable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/>
                        <a:t>2/5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/>
                        <a:t>(40%)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noProof="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noProof="0" dirty="0"/>
                        <a:t>Measurable and non-measurable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/>
                        <a:t>0/3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noProof="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noProof="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noProof="0" dirty="0"/>
                        <a:t>Measurable</a:t>
                      </a:r>
                      <a:endParaRPr lang="en-US" sz="11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7/11</a:t>
                      </a:r>
                    </a:p>
                    <a:p>
                      <a:pPr algn="ctr"/>
                      <a:r>
                        <a:rPr lang="en-US" sz="1400" dirty="0"/>
                        <a:t>(64%)</a:t>
                      </a:r>
                    </a:p>
                    <a:p>
                      <a:pPr algn="ctr"/>
                      <a:endParaRPr lang="en-US" sz="14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Measurable and non-measurable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19/21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(90%)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Measurable and non-measurable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8/9</a:t>
                      </a:r>
                    </a:p>
                    <a:p>
                      <a:pPr algn="ctr"/>
                      <a:r>
                        <a:rPr lang="en-US" sz="1400" dirty="0"/>
                        <a:t>(89%)</a:t>
                      </a:r>
                    </a:p>
                    <a:p>
                      <a:pPr algn="ctr"/>
                      <a:endParaRPr lang="en-US" sz="1400" dirty="0"/>
                    </a:p>
                    <a:p>
                      <a:pPr algn="ctr"/>
                      <a:r>
                        <a:rPr lang="en-US" sz="1050" dirty="0"/>
                        <a:t>Measurable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13/17 (76.5%)</a:t>
                      </a:r>
                    </a:p>
                    <a:p>
                      <a:pPr algn="ctr"/>
                      <a:endParaRPr lang="en-US" sz="1400" dirty="0"/>
                    </a:p>
                    <a:p>
                      <a:pPr algn="ctr"/>
                      <a:r>
                        <a:rPr kumimoji="0" 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Measurable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5/6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(83%)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Measurable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ZoneTexte 8"/>
          <p:cNvSpPr txBox="1"/>
          <p:nvPr/>
        </p:nvSpPr>
        <p:spPr>
          <a:xfrm>
            <a:off x="457200" y="6180229"/>
            <a:ext cx="11611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134C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Shaw A, Ann Oncol 2019; Fan Y, J Thorac Oncol 2022;17(suppl):Abstr MA13.04; Lim, JCO 2017; Shaw A, Lancet Oncol 2019; Drilon A, WCLC 2025; Li W, ELCC 2023. Krebs M, ESMO 2024;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134C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Pérol M, JCO 2025; Niho,S, ESMO Open 2024; Yang JJ, Lancet Oncol 2024; Lu S, Signal Transduct Target Ther 2023; Bazhenova L et al., AACR 2026.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6C2BA8E-C364-4ED4-A3F8-C36411D91CDF}"/>
              </a:ext>
            </a:extLst>
          </p:cNvPr>
          <p:cNvSpPr txBox="1"/>
          <p:nvPr/>
        </p:nvSpPr>
        <p:spPr>
          <a:xfrm>
            <a:off x="255494" y="5577929"/>
            <a:ext cx="97478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en-US" sz="1050" b="0" i="0" dirty="0">
                <a:solidFill>
                  <a:schemeClr val="accent2"/>
                </a:solidFill>
                <a:effectLst/>
                <a:latin typeface="Arial Narrow" panose="020B0606020202030204" pitchFamily="34" charset="0"/>
              </a:rPr>
              <a:t>Non-comparative data, for informational/descriptive purposes. Comparisons between trials should not be made due to differences in study design and patient populations.</a:t>
            </a:r>
            <a:endParaRPr lang="en-US" sz="1050" dirty="0">
              <a:solidFill>
                <a:schemeClr val="accent2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9998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2C9023-2B6D-4193-A83A-E584FA276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97043"/>
            <a:ext cx="11277600" cy="800100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Frontline Treatment of </a:t>
            </a:r>
            <a:r>
              <a:rPr lang="en-US" i="1" dirty="0">
                <a:solidFill>
                  <a:schemeClr val="accent2"/>
                </a:solidFill>
              </a:rPr>
              <a:t>ROS1</a:t>
            </a:r>
            <a:r>
              <a:rPr lang="en-US" dirty="0">
                <a:solidFill>
                  <a:schemeClr val="accent2"/>
                </a:solidFill>
              </a:rPr>
              <a:t>+ Advanced NSCLC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5E91768-EB9D-4D93-AB40-A7B91B7737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48485" y="1678550"/>
            <a:ext cx="4520375" cy="414421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7D3CBAC-6658-4912-A60C-15E38DE483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13430" y="3918531"/>
            <a:ext cx="584210" cy="126091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BE5E9B3B-6CE0-4E0C-BBDC-350DA1C461CA}"/>
              </a:ext>
            </a:extLst>
          </p:cNvPr>
          <p:cNvSpPr txBox="1"/>
          <p:nvPr/>
        </p:nvSpPr>
        <p:spPr>
          <a:xfrm>
            <a:off x="10090845" y="6404175"/>
            <a:ext cx="18780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buClr>
                <a:schemeClr val="accent1"/>
              </a:buClr>
            </a:pPr>
            <a:r>
              <a:rPr lang="en-US" sz="1200" dirty="0">
                <a:solidFill>
                  <a:schemeClr val="accent2"/>
                </a:solidFill>
                <a:latin typeface="Arial Narrow" panose="020B0606020202030204" pitchFamily="34" charset="0"/>
              </a:rPr>
              <a:t>Desilets A et al., Cancer 2025 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25253D11-9E7E-47C3-B123-D1258E22E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656" y="1504840"/>
            <a:ext cx="7229856" cy="496911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effectLst/>
                <a:ea typeface="Aptos"/>
                <a:cs typeface="Arial" panose="020B0604020202020204" pitchFamily="34" charset="0"/>
              </a:rPr>
              <a:t>Similar to </a:t>
            </a:r>
            <a:r>
              <a:rPr lang="en-US" sz="1600" i="1" dirty="0">
                <a:effectLst/>
                <a:ea typeface="Aptos"/>
                <a:cs typeface="Arial" panose="020B0604020202020204" pitchFamily="34" charset="0"/>
              </a:rPr>
              <a:t>ALK+ NSCLC</a:t>
            </a:r>
            <a:r>
              <a:rPr lang="en-US" sz="1600" dirty="0">
                <a:effectLst/>
                <a:ea typeface="Aptos"/>
                <a:cs typeface="Arial" panose="020B0604020202020204" pitchFamily="34" charset="0"/>
              </a:rPr>
              <a:t>, the choice of first-line treatment appears crucial in altering the natural history of the disease and improving patient survival</a:t>
            </a:r>
          </a:p>
          <a:p>
            <a:pPr>
              <a:lnSpc>
                <a:spcPct val="120000"/>
              </a:lnSpc>
            </a:pPr>
            <a:r>
              <a:rPr lang="en-US" sz="1600" dirty="0">
                <a:cs typeface="Arial" panose="020B0604020202020204" pitchFamily="34" charset="0"/>
              </a:rPr>
              <a:t>The tolerance profile is also essential from the perspective of long-term treatment</a:t>
            </a:r>
          </a:p>
          <a:p>
            <a:pPr>
              <a:lnSpc>
                <a:spcPct val="120000"/>
              </a:lnSpc>
            </a:pPr>
            <a:endParaRPr lang="en-US" sz="1600" dirty="0">
              <a:cs typeface="Arial" panose="020B0604020202020204" pitchFamily="34" charset="0"/>
            </a:endParaRPr>
          </a:p>
          <a:p>
            <a:pPr marL="228600" lvl="1" indent="0">
              <a:lnSpc>
                <a:spcPct val="120000"/>
              </a:lnSpc>
              <a:buNone/>
            </a:pPr>
            <a:endParaRPr lang="en-US" sz="1400" dirty="0"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sz="1600" dirty="0"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1600" dirty="0">
                <a:cs typeface="Arial" panose="020B0604020202020204" pitchFamily="34" charset="0"/>
              </a:rPr>
              <a:t>Ongoing trials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NCT04603807: entrectinib </a:t>
            </a:r>
            <a:r>
              <a:rPr lang="en-US" sz="1400" i="1" dirty="0"/>
              <a:t>vs</a:t>
            </a:r>
            <a:r>
              <a:rPr lang="en-US" sz="1400" dirty="0"/>
              <a:t>. crizotinib in 1</a:t>
            </a:r>
            <a:r>
              <a:rPr lang="en-US" sz="1400" baseline="30000" dirty="0"/>
              <a:t>st</a:t>
            </a:r>
            <a:r>
              <a:rPr lang="en-US" sz="1400" dirty="0"/>
              <a:t> line (PFS in pts with brain mets)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NCT06140836: repotrectinib </a:t>
            </a:r>
            <a:r>
              <a:rPr lang="en-US" sz="1400" i="1" dirty="0"/>
              <a:t>vs</a:t>
            </a:r>
            <a:r>
              <a:rPr lang="en-US" sz="1400" dirty="0"/>
              <a:t>. crizotinib in 1</a:t>
            </a:r>
            <a:r>
              <a:rPr lang="en-US" sz="1400" baseline="30000" dirty="0"/>
              <a:t>st</a:t>
            </a:r>
            <a:r>
              <a:rPr lang="en-US" sz="1400" dirty="0"/>
              <a:t> line (PFS in ITT pts), Trident-3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NCT06564324: taletrectinib </a:t>
            </a:r>
            <a:r>
              <a:rPr lang="en-US" sz="1400" i="1" dirty="0"/>
              <a:t>vs</a:t>
            </a:r>
            <a:r>
              <a:rPr lang="en-US" sz="1400" dirty="0"/>
              <a:t>. crizotinib in 1</a:t>
            </a:r>
            <a:r>
              <a:rPr lang="en-US" sz="1400" baseline="30000" dirty="0"/>
              <a:t>st </a:t>
            </a:r>
            <a:r>
              <a:rPr lang="en-US" sz="1400" dirty="0"/>
              <a:t>line (China)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NCT07154706, TRUST-IV: taletrectinib </a:t>
            </a:r>
            <a:r>
              <a:rPr lang="en-US" sz="1400" i="1" dirty="0"/>
              <a:t>vs</a:t>
            </a:r>
            <a:r>
              <a:rPr lang="en-US" sz="1400" dirty="0"/>
              <a:t>. placebo in adjuvant setting</a:t>
            </a:r>
            <a:endParaRPr lang="en-US" sz="1400" dirty="0">
              <a:cs typeface="Arial" panose="020B0604020202020204" pitchFamily="34" charset="0"/>
            </a:endParaRP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5427D97-B2D4-46B4-831C-ADCA4F8B47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841" y="2997505"/>
            <a:ext cx="6281943" cy="1165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0256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BC9DBE-F344-46A7-87E3-032D2C8C1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1934"/>
            <a:ext cx="11277600" cy="96169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2"/>
                </a:solidFill>
              </a:rPr>
              <a:t>Therapeutic Approaches</a:t>
            </a:r>
            <a:br>
              <a:rPr lang="en-US" dirty="0">
                <a:solidFill>
                  <a:schemeClr val="accent2"/>
                </a:solidFill>
              </a:rPr>
            </a:br>
            <a:r>
              <a:rPr lang="en-US" dirty="0">
                <a:solidFill>
                  <a:schemeClr val="accent2"/>
                </a:solidFill>
              </a:rPr>
              <a:t>Targeting ALK, ROS1 and RET</a:t>
            </a:r>
            <a:endParaRPr lang="en-US" dirty="0"/>
          </a:p>
        </p:txBody>
      </p:sp>
      <p:graphicFrame>
        <p:nvGraphicFramePr>
          <p:cNvPr id="14" name="Espace réservé du contenu 3">
            <a:extLst>
              <a:ext uri="{FF2B5EF4-FFF2-40B4-BE49-F238E27FC236}">
                <a16:creationId xmlns:a16="http://schemas.microsoft.com/office/drawing/2014/main" id="{1D74AB87-C666-4970-A42C-3D7DAC0FEA1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7459090"/>
              </p:ext>
            </p:extLst>
          </p:nvPr>
        </p:nvGraphicFramePr>
        <p:xfrm>
          <a:off x="5586763" y="1289324"/>
          <a:ext cx="5660118" cy="5080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Groupe 5">
            <a:extLst>
              <a:ext uri="{FF2B5EF4-FFF2-40B4-BE49-F238E27FC236}">
                <a16:creationId xmlns:a16="http://schemas.microsoft.com/office/drawing/2014/main" id="{F45A5E08-36A4-44B2-88B2-E4C01AB50E26}"/>
              </a:ext>
            </a:extLst>
          </p:cNvPr>
          <p:cNvGrpSpPr/>
          <p:nvPr/>
        </p:nvGrpSpPr>
        <p:grpSpPr>
          <a:xfrm>
            <a:off x="1444336" y="1480549"/>
            <a:ext cx="3959129" cy="4749217"/>
            <a:chOff x="570385" y="1621125"/>
            <a:chExt cx="3553041" cy="4262090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6028C952-84DA-4D4D-9256-762C0352B97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0385" y="1621125"/>
              <a:ext cx="3553041" cy="4262090"/>
            </a:xfrm>
            <a:prstGeom prst="rect">
              <a:avLst/>
            </a:prstGeom>
          </p:spPr>
        </p:pic>
        <p:sp>
          <p:nvSpPr>
            <p:cNvPr id="5" name="Rectangle : coins arrondis 4">
              <a:extLst>
                <a:ext uri="{FF2B5EF4-FFF2-40B4-BE49-F238E27FC236}">
                  <a16:creationId xmlns:a16="http://schemas.microsoft.com/office/drawing/2014/main" id="{3AABD001-3686-4D5C-A7E5-9380E603A897}"/>
                </a:ext>
              </a:extLst>
            </p:cNvPr>
            <p:cNvSpPr/>
            <p:nvPr/>
          </p:nvSpPr>
          <p:spPr>
            <a:xfrm>
              <a:off x="2641600" y="2491316"/>
              <a:ext cx="1481826" cy="1397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 : coins arrondis 14">
              <a:extLst>
                <a:ext uri="{FF2B5EF4-FFF2-40B4-BE49-F238E27FC236}">
                  <a16:creationId xmlns:a16="http://schemas.microsoft.com/office/drawing/2014/main" id="{CD30BC5D-84D3-4E57-B8FA-C069EEBE56F9}"/>
                </a:ext>
              </a:extLst>
            </p:cNvPr>
            <p:cNvSpPr/>
            <p:nvPr/>
          </p:nvSpPr>
          <p:spPr>
            <a:xfrm>
              <a:off x="2641600" y="3147483"/>
              <a:ext cx="1481826" cy="1397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 : coins arrondis 15">
              <a:extLst>
                <a:ext uri="{FF2B5EF4-FFF2-40B4-BE49-F238E27FC236}">
                  <a16:creationId xmlns:a16="http://schemas.microsoft.com/office/drawing/2014/main" id="{05C9501D-787A-48F5-891E-CCC508F0EB11}"/>
                </a:ext>
              </a:extLst>
            </p:cNvPr>
            <p:cNvSpPr/>
            <p:nvPr/>
          </p:nvSpPr>
          <p:spPr>
            <a:xfrm>
              <a:off x="2641600" y="2752351"/>
              <a:ext cx="1481826" cy="1397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 : coins arrondis 16">
              <a:extLst>
                <a:ext uri="{FF2B5EF4-FFF2-40B4-BE49-F238E27FC236}">
                  <a16:creationId xmlns:a16="http://schemas.microsoft.com/office/drawing/2014/main" id="{26855879-A533-438A-86B8-D15C515B61A4}"/>
                </a:ext>
              </a:extLst>
            </p:cNvPr>
            <p:cNvSpPr/>
            <p:nvPr/>
          </p:nvSpPr>
          <p:spPr>
            <a:xfrm>
              <a:off x="2641600" y="4940300"/>
              <a:ext cx="1481826" cy="1397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 : coins arrondis 17">
              <a:extLst>
                <a:ext uri="{FF2B5EF4-FFF2-40B4-BE49-F238E27FC236}">
                  <a16:creationId xmlns:a16="http://schemas.microsoft.com/office/drawing/2014/main" id="{E41399AE-DC4B-47B5-BB42-0E4208F1DC32}"/>
                </a:ext>
              </a:extLst>
            </p:cNvPr>
            <p:cNvSpPr/>
            <p:nvPr/>
          </p:nvSpPr>
          <p:spPr>
            <a:xfrm>
              <a:off x="2641600" y="5339790"/>
              <a:ext cx="1481826" cy="1397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 : coins arrondis 18">
              <a:extLst>
                <a:ext uri="{FF2B5EF4-FFF2-40B4-BE49-F238E27FC236}">
                  <a16:creationId xmlns:a16="http://schemas.microsoft.com/office/drawing/2014/main" id="{A6BC52B6-E48C-4D33-9C27-6531685B1D66}"/>
                </a:ext>
              </a:extLst>
            </p:cNvPr>
            <p:cNvSpPr/>
            <p:nvPr/>
          </p:nvSpPr>
          <p:spPr>
            <a:xfrm>
              <a:off x="2641600" y="4676698"/>
              <a:ext cx="1481826" cy="1397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7327889E-CF73-474C-BD6F-3861B0FA81D6}"/>
              </a:ext>
            </a:extLst>
          </p:cNvPr>
          <p:cNvSpPr txBox="1">
            <a:spLocks/>
          </p:cNvSpPr>
          <p:nvPr/>
        </p:nvSpPr>
        <p:spPr>
          <a:xfrm>
            <a:off x="6621893" y="6543240"/>
            <a:ext cx="5507567" cy="200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accent2"/>
                </a:solidFill>
                <a:latin typeface="Arial Narrow" panose="020B0606020202030204" pitchFamily="34" charset="0"/>
              </a:rPr>
              <a:t>Meyer ML et al., Lancet 2024</a:t>
            </a:r>
          </a:p>
        </p:txBody>
      </p:sp>
    </p:spTree>
    <p:extLst>
      <p:ext uri="{BB962C8B-B14F-4D97-AF65-F5344CB8AC3E}">
        <p14:creationId xmlns:p14="http://schemas.microsoft.com/office/powerpoint/2010/main" val="29313478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DB8E59-4A86-41D0-B190-FA08A2C08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93574"/>
            <a:ext cx="11277600" cy="800100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Selpercatinib: final results of the LIBRETTO-001 Phase I/II Trial</a:t>
            </a:r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AC7C558B-8C5E-4F86-9D96-F69C0A7177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9798968"/>
              </p:ext>
            </p:extLst>
          </p:nvPr>
        </p:nvGraphicFramePr>
        <p:xfrm>
          <a:off x="457200" y="1311275"/>
          <a:ext cx="5903140" cy="490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3499">
                  <a:extLst>
                    <a:ext uri="{9D8B030D-6E8A-4147-A177-3AD203B41FA5}">
                      <a16:colId xmlns:a16="http://schemas.microsoft.com/office/drawing/2014/main" val="2903730342"/>
                    </a:ext>
                  </a:extLst>
                </a:gridCol>
                <a:gridCol w="1755947">
                  <a:extLst>
                    <a:ext uri="{9D8B030D-6E8A-4147-A177-3AD203B41FA5}">
                      <a16:colId xmlns:a16="http://schemas.microsoft.com/office/drawing/2014/main" val="2244967304"/>
                    </a:ext>
                  </a:extLst>
                </a:gridCol>
                <a:gridCol w="1663694">
                  <a:extLst>
                    <a:ext uri="{9D8B030D-6E8A-4147-A177-3AD203B41FA5}">
                      <a16:colId xmlns:a16="http://schemas.microsoft.com/office/drawing/2014/main" val="10260626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Previous platinum CT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Treatment naïve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069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247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5231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Median 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61.0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63.0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4483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Female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56.7%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62.3%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46437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Never smoker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66.8%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69.6%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4620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ECOG PS 0/1/2, 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36.4/60.7/2.8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36.2/58.0/5.8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84779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Median No of prior lines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08720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RET fusion, %</a:t>
                      </a:r>
                    </a:p>
                    <a:p>
                      <a:pPr algn="r"/>
                      <a:r>
                        <a:rPr lang="en-US" sz="1200" i="1" dirty="0"/>
                        <a:t>KIF5B-RET</a:t>
                      </a:r>
                    </a:p>
                    <a:p>
                      <a:pPr algn="r"/>
                      <a:r>
                        <a:rPr lang="en-US" sz="1200" i="1" dirty="0"/>
                        <a:t>CCDC6-RET</a:t>
                      </a:r>
                    </a:p>
                    <a:p>
                      <a:pPr algn="r"/>
                      <a:r>
                        <a:rPr lang="en-US" sz="1200" i="1" dirty="0"/>
                        <a:t>NCOA4-RET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  <a:p>
                      <a:pPr algn="ctr"/>
                      <a:r>
                        <a:rPr lang="en-US" sz="1200" dirty="0"/>
                        <a:t>61.9</a:t>
                      </a:r>
                    </a:p>
                    <a:p>
                      <a:pPr algn="ctr"/>
                      <a:r>
                        <a:rPr lang="en-US" sz="1200" dirty="0"/>
                        <a:t>21.5</a:t>
                      </a:r>
                    </a:p>
                    <a:p>
                      <a:pPr algn="ctr"/>
                      <a:r>
                        <a:rPr lang="en-US" sz="1200" dirty="0"/>
                        <a:t>2.0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  <a:p>
                      <a:pPr algn="ctr"/>
                      <a:r>
                        <a:rPr lang="en-US" sz="1200" dirty="0"/>
                        <a:t>69.6</a:t>
                      </a:r>
                    </a:p>
                    <a:p>
                      <a:pPr algn="ctr"/>
                      <a:r>
                        <a:rPr lang="en-US" sz="1200" dirty="0"/>
                        <a:t>14.5</a:t>
                      </a:r>
                    </a:p>
                    <a:p>
                      <a:pPr algn="ctr"/>
                      <a:r>
                        <a:rPr lang="en-US" sz="1200" dirty="0"/>
                        <a:t>1.4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9632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ORR, % (95% CI)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61.5 (55.2-67.6)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82.6 (71.6-90.7)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61507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DoR, months, median (95% CI)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31.6 (20.4-42.3)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20.3 (15.4-29.5)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5880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PFS, months, median, (95% CI)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26.2 (19.3-35.7)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22.0 (16.5-24.9)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784289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OS, months, median, (95% CI)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47.6 (35.9-NE)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NE (37.8-NE)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7659078"/>
                  </a:ext>
                </a:extLst>
              </a:tr>
            </a:tbl>
          </a:graphicData>
        </a:graphic>
      </p:graphicFrame>
      <p:grpSp>
        <p:nvGrpSpPr>
          <p:cNvPr id="19" name="Groupe 18">
            <a:extLst>
              <a:ext uri="{FF2B5EF4-FFF2-40B4-BE49-F238E27FC236}">
                <a16:creationId xmlns:a16="http://schemas.microsoft.com/office/drawing/2014/main" id="{E4396FF7-2B07-4EC0-A078-FF8008513DBE}"/>
              </a:ext>
            </a:extLst>
          </p:cNvPr>
          <p:cNvGrpSpPr/>
          <p:nvPr/>
        </p:nvGrpSpPr>
        <p:grpSpPr>
          <a:xfrm>
            <a:off x="6634498" y="1311275"/>
            <a:ext cx="5076338" cy="4916359"/>
            <a:chOff x="6634498" y="1311275"/>
            <a:chExt cx="5076338" cy="4916359"/>
          </a:xfrm>
        </p:grpSpPr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7AA6E7D9-DE3B-4DF9-AB1B-3F3EE1DD35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731603" y="1325435"/>
              <a:ext cx="4979233" cy="4902199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AA6E5FF-4F36-422F-8718-5C88964C5018}"/>
                </a:ext>
              </a:extLst>
            </p:cNvPr>
            <p:cNvSpPr/>
            <p:nvPr/>
          </p:nvSpPr>
          <p:spPr>
            <a:xfrm>
              <a:off x="6732573" y="1311275"/>
              <a:ext cx="194209" cy="339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BE67CAD-3E55-4190-A343-1666AD2B3F3E}"/>
                </a:ext>
              </a:extLst>
            </p:cNvPr>
            <p:cNvSpPr/>
            <p:nvPr/>
          </p:nvSpPr>
          <p:spPr>
            <a:xfrm>
              <a:off x="6634498" y="3875101"/>
              <a:ext cx="194209" cy="339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02AC4370-7CE3-48A3-94F6-6E5BFCCD37EC}"/>
              </a:ext>
            </a:extLst>
          </p:cNvPr>
          <p:cNvSpPr txBox="1">
            <a:spLocks/>
          </p:cNvSpPr>
          <p:nvPr/>
        </p:nvSpPr>
        <p:spPr>
          <a:xfrm>
            <a:off x="6621893" y="6543240"/>
            <a:ext cx="5507567" cy="200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accent2"/>
                </a:solidFill>
                <a:latin typeface="Arial Narrow" panose="020B0606020202030204" pitchFamily="34" charset="0"/>
              </a:rPr>
              <a:t>Gautschi O et al., JCO 2025</a:t>
            </a:r>
          </a:p>
        </p:txBody>
      </p:sp>
    </p:spTree>
    <p:extLst>
      <p:ext uri="{BB962C8B-B14F-4D97-AF65-F5344CB8AC3E}">
        <p14:creationId xmlns:p14="http://schemas.microsoft.com/office/powerpoint/2010/main" val="35213651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9536C2-FC97-4552-AA5B-616626F81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4952"/>
            <a:ext cx="11277600" cy="92228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chemeClr val="accent2"/>
                </a:solidFill>
              </a:rPr>
              <a:t>LIBRETTO-432 Trial: </a:t>
            </a:r>
            <a:r>
              <a:rPr lang="en-US" sz="2000" b="1" dirty="0">
                <a:solidFill>
                  <a:schemeClr val="accent2"/>
                </a:solidFill>
              </a:rPr>
              <a:t>A multicenter, phase 3, double-blind, randomized, placebo-controlled study </a:t>
            </a:r>
            <a:r>
              <a:rPr lang="en-US" sz="2000" dirty="0">
                <a:solidFill>
                  <a:schemeClr val="accent2"/>
                </a:solidFill>
              </a:rPr>
              <a:t>with adjuvant selpercatinib in stage IB-IIIA </a:t>
            </a:r>
            <a:r>
              <a:rPr lang="en-US" sz="2000" i="1" dirty="0">
                <a:solidFill>
                  <a:schemeClr val="accent2"/>
                </a:solidFill>
              </a:rPr>
              <a:t>RET </a:t>
            </a:r>
            <a:r>
              <a:rPr lang="en-US" sz="2000" dirty="0">
                <a:solidFill>
                  <a:schemeClr val="accent2"/>
                </a:solidFill>
              </a:rPr>
              <a:t>fusion-positive NSCLC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0681AD8-1068-4E86-AF75-243C232EE8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246" y="1305607"/>
            <a:ext cx="6268483" cy="2517531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C80A92-211A-45D7-9BDE-AEE460B024F5}"/>
              </a:ext>
            </a:extLst>
          </p:cNvPr>
          <p:cNvSpPr txBox="1">
            <a:spLocks/>
          </p:cNvSpPr>
          <p:nvPr/>
        </p:nvSpPr>
        <p:spPr>
          <a:xfrm>
            <a:off x="6621893" y="6543240"/>
            <a:ext cx="5507567" cy="200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accent2"/>
                </a:solidFill>
                <a:latin typeface="Arial Narrow" panose="020B0606020202030204" pitchFamily="34" charset="0"/>
              </a:rPr>
              <a:t>Goldman J et al., ASCO 2026; Wu YL et al., NEJM 2026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925C115-AE50-47FA-8339-4544746FA8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68359" y="1290938"/>
            <a:ext cx="4861034" cy="323342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B66402-5CB5-4018-B2B9-2F82201A0E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246" y="4226197"/>
            <a:ext cx="4721361" cy="241705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F002907-AB1D-49BA-A949-D3CCFE9606E9}"/>
              </a:ext>
            </a:extLst>
          </p:cNvPr>
          <p:cNvSpPr txBox="1"/>
          <p:nvPr/>
        </p:nvSpPr>
        <p:spPr>
          <a:xfrm>
            <a:off x="961107" y="4872830"/>
            <a:ext cx="21677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Primary Analysis Population</a:t>
            </a:r>
          </a:p>
          <a:p>
            <a:r>
              <a:rPr lang="en-US" sz="1200" dirty="0"/>
              <a:t>Stage II-IIIA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3D07678-148B-431D-AA3D-E588E9C5154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1557" y="4410383"/>
            <a:ext cx="4284119" cy="217227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1CC59E46-5D3A-40F2-AC9D-98663FC68DF5}"/>
              </a:ext>
            </a:extLst>
          </p:cNvPr>
          <p:cNvSpPr txBox="1"/>
          <p:nvPr/>
        </p:nvSpPr>
        <p:spPr>
          <a:xfrm>
            <a:off x="5819514" y="5041606"/>
            <a:ext cx="216775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Stage IB-IIIA</a:t>
            </a:r>
          </a:p>
        </p:txBody>
      </p:sp>
    </p:spTree>
    <p:extLst>
      <p:ext uri="{BB962C8B-B14F-4D97-AF65-F5344CB8AC3E}">
        <p14:creationId xmlns:p14="http://schemas.microsoft.com/office/powerpoint/2010/main" val="27851077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887D1C-DD83-496E-8FF5-AC1139EE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9340"/>
            <a:ext cx="11277600" cy="8001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LIBRETTO-432 Trial: A multicenter, phase 3, double-blind, randomized, placebo-controlled study with adjuvant selpercatinib in stage IB-IIIA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RET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fusion-positive NSCLC</a:t>
            </a:r>
            <a:endParaRPr lang="en-US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6C7B81C-9ED9-4FE2-9428-3E81E95E72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773223"/>
            <a:ext cx="5689861" cy="356944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FE9063C-4E3E-439A-880E-8C16400260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136" y="1510225"/>
            <a:ext cx="5118450" cy="262034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EFFDA11-07F7-49A5-A570-0515DBE5F742}"/>
              </a:ext>
            </a:extLst>
          </p:cNvPr>
          <p:cNvSpPr txBox="1"/>
          <p:nvPr/>
        </p:nvSpPr>
        <p:spPr>
          <a:xfrm>
            <a:off x="1189707" y="2259334"/>
            <a:ext cx="22329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Primary Analysis Population</a:t>
            </a:r>
          </a:p>
          <a:p>
            <a:r>
              <a:rPr lang="en-US" sz="1200" dirty="0"/>
              <a:t>Stage II-IIIA, inv. assessment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2982702-BA18-47A7-A90A-0B0215A2B2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136" y="4137002"/>
            <a:ext cx="5058317" cy="2564831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190BC70-D486-4BC0-8EA1-CD55676E9D93}"/>
              </a:ext>
            </a:extLst>
          </p:cNvPr>
          <p:cNvSpPr txBox="1"/>
          <p:nvPr/>
        </p:nvSpPr>
        <p:spPr>
          <a:xfrm>
            <a:off x="1189707" y="5031360"/>
            <a:ext cx="249733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Stage IB-IIIA, inv. assessment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1473353A-61FE-4C58-9098-BBC02C8FA06F}"/>
              </a:ext>
            </a:extLst>
          </p:cNvPr>
          <p:cNvSpPr txBox="1">
            <a:spLocks/>
          </p:cNvSpPr>
          <p:nvPr/>
        </p:nvSpPr>
        <p:spPr>
          <a:xfrm>
            <a:off x="6621893" y="6543240"/>
            <a:ext cx="5507567" cy="200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accent2"/>
                </a:solidFill>
                <a:latin typeface="Arial Narrow" panose="020B0606020202030204" pitchFamily="34" charset="0"/>
              </a:rPr>
              <a:t>Goldman J et al., ASCO 2026; Wu YL et al., NEJM 2026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C526987-81C4-4457-98A1-089DC23010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270636"/>
            <a:ext cx="4024680" cy="1413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5264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941ACC-8406-463C-B122-E0702555E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93574"/>
            <a:ext cx="11277600" cy="8001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LIBRETTO-432 Trial: A multicenter, phase 3, double-blind, randomized, placebo-controlled study with adjuvant selpercatinib in stage IB-IIIA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RET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fusion-positive NSCLC</a:t>
            </a:r>
            <a:endParaRPr 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675A08B-F8EA-49EF-864A-A8FFB034A1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57483"/>
            <a:ext cx="11277600" cy="491719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en-US" sz="1800">
                <a:solidFill>
                  <a:schemeClr val="tx1"/>
                </a:solidFill>
                <a:latin typeface="Arial"/>
                <a:cs typeface="Arial"/>
              </a:rPr>
              <a:t>Libretto-432 </a:t>
            </a:r>
            <a:r>
              <a:rPr lang="en-US" sz="1800" dirty="0">
                <a:solidFill>
                  <a:schemeClr val="tx1"/>
                </a:solidFill>
                <a:latin typeface="Arial"/>
                <a:cs typeface="Arial"/>
              </a:rPr>
              <a:t>defines a new standard of care for early-stage RET fusion-positive NSCLC.</a:t>
            </a:r>
          </a:p>
          <a:p>
            <a:pPr>
              <a:lnSpc>
                <a:spcPct val="100000"/>
              </a:lnSpc>
              <a:spcBef>
                <a:spcPts val="1800"/>
              </a:spcBef>
              <a:buSzPct val="100000"/>
            </a:pPr>
            <a:r>
              <a:rPr lang="en-US" sz="1800" dirty="0">
                <a:solidFill>
                  <a:schemeClr val="tx1"/>
                </a:solidFill>
                <a:latin typeface="Arial"/>
                <a:cs typeface="Arial"/>
              </a:rPr>
              <a:t>Joining osimertinib and alectinib as proven adjuvant targeted therapies in early-stage NSCLC</a:t>
            </a:r>
          </a:p>
          <a:p>
            <a:pPr>
              <a:lnSpc>
                <a:spcPct val="100000"/>
              </a:lnSpc>
              <a:spcBef>
                <a:spcPts val="1800"/>
              </a:spcBef>
              <a:buSzPct val="100000"/>
            </a:pPr>
            <a:r>
              <a:rPr lang="en-US" sz="1800" dirty="0">
                <a:solidFill>
                  <a:schemeClr val="tx1"/>
                </a:solidFill>
                <a:latin typeface="Arial"/>
                <a:cs typeface="Arial"/>
              </a:rPr>
              <a:t>Role of adjuvant chemotherapy in this setting?</a:t>
            </a:r>
          </a:p>
          <a:p>
            <a:pPr>
              <a:lnSpc>
                <a:spcPct val="100000"/>
              </a:lnSpc>
              <a:spcBef>
                <a:spcPts val="1800"/>
              </a:spcBef>
              <a:buSzPct val="100000"/>
            </a:pPr>
            <a:r>
              <a:rPr lang="en-US" sz="1800" dirty="0">
                <a:latin typeface="Arial"/>
                <a:cs typeface="Arial"/>
              </a:rPr>
              <a:t>Impact on OS needs a longer follow up</a:t>
            </a:r>
            <a:endParaRPr lang="en-US" sz="1800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800"/>
              </a:spcBef>
              <a:buSzPct val="100000"/>
            </a:pPr>
            <a:r>
              <a:rPr lang="en-US" sz="1800" dirty="0">
                <a:latin typeface="Arial"/>
                <a:cs typeface="Arial"/>
              </a:rPr>
              <a:t>Management of side-effects is not trivial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/>
                <a:cs typeface="Arial"/>
              </a:rPr>
              <a:t>66.7% of patients experienced grade &gt; 3 TEAE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/>
                <a:cs typeface="Arial"/>
              </a:rPr>
              <a:t>17.3% discontinued selpercatinib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/>
                <a:cs typeface="Arial"/>
              </a:rPr>
              <a:t>77.3% required dose interruption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/>
                <a:cs typeface="Arial"/>
              </a:rPr>
              <a:t>54.7% required dose reduction </a:t>
            </a:r>
            <a:endParaRPr lang="en-US"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800"/>
              </a:spcBef>
              <a:buSzPct val="100000"/>
            </a:pPr>
            <a:r>
              <a:rPr lang="en-US" sz="1800" dirty="0">
                <a:solidFill>
                  <a:schemeClr val="tx1"/>
                </a:solidFill>
                <a:latin typeface="Arial"/>
                <a:cs typeface="Arial"/>
              </a:rPr>
              <a:t>Early-stage molecular testing must expand beyond EGFR, ALK, and PD-L1</a:t>
            </a:r>
          </a:p>
        </p:txBody>
      </p:sp>
    </p:spTree>
    <p:extLst>
      <p:ext uri="{BB962C8B-B14F-4D97-AF65-F5344CB8AC3E}">
        <p14:creationId xmlns:p14="http://schemas.microsoft.com/office/powerpoint/2010/main" val="3774935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900DC4-4C2A-40E8-9B1E-8D8B10F8A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4736"/>
            <a:ext cx="11516264" cy="100669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ALINA Updated Analysis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</a:b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Adjuvant alectinib 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vs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 chemotherapy in patients with early-stage 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ALK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+ NSCLC</a:t>
            </a:r>
            <a:endParaRPr lang="en-US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103210B-9D78-4B77-9A46-D0B25A11F8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7420" y="1203265"/>
            <a:ext cx="7755147" cy="254510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8F8B936-4D00-4A6D-B474-56A6C8EC8A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540" y="4099326"/>
            <a:ext cx="6067515" cy="260781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69EDEBF-146D-4C01-A847-1981AF2F62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73244" y="4057554"/>
            <a:ext cx="5963958" cy="2607814"/>
          </a:xfrm>
          <a:prstGeom prst="rect">
            <a:avLst/>
          </a:prstGeom>
        </p:spPr>
      </p:pic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B3A29EAB-0A3E-4C7E-B7BE-D3BE1B168D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0" y="1506124"/>
            <a:ext cx="3821502" cy="2242245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1500" dirty="0"/>
              <a:t>Post-recurrence therapy in control arm: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500" dirty="0"/>
              <a:t>systemic therapy 85% (ALK TKI 81.7%, chemotherapy 5%)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500" dirty="0"/>
              <a:t>radiotherapy 16.7%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500" dirty="0"/>
              <a:t>surgery 5%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81E021C-E876-4B8F-A0CB-FE2D1BF02ECC}"/>
              </a:ext>
            </a:extLst>
          </p:cNvPr>
          <p:cNvSpPr txBox="1"/>
          <p:nvPr/>
        </p:nvSpPr>
        <p:spPr>
          <a:xfrm>
            <a:off x="1628957" y="3781726"/>
            <a:ext cx="34980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chemeClr val="accent2"/>
                </a:solidFill>
              </a:rPr>
              <a:t>CNS disease-free survival (ITT)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51ADF4E-F870-407A-86B3-FE1A454057D2}"/>
              </a:ext>
            </a:extLst>
          </p:cNvPr>
          <p:cNvSpPr txBox="1"/>
          <p:nvPr/>
        </p:nvSpPr>
        <p:spPr>
          <a:xfrm>
            <a:off x="8003164" y="3713865"/>
            <a:ext cx="298042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chemeClr val="accent2"/>
                </a:solidFill>
              </a:rPr>
              <a:t>OS (ITT)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CA6A9F16-D866-4058-8469-A658B84B7CBF}"/>
              </a:ext>
            </a:extLst>
          </p:cNvPr>
          <p:cNvSpPr txBox="1">
            <a:spLocks/>
          </p:cNvSpPr>
          <p:nvPr/>
        </p:nvSpPr>
        <p:spPr>
          <a:xfrm>
            <a:off x="6596015" y="6612248"/>
            <a:ext cx="5507567" cy="200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accent2"/>
                </a:solidFill>
                <a:latin typeface="Arial Narrow" panose="020B0606020202030204" pitchFamily="34" charset="0"/>
              </a:rPr>
              <a:t>Dziadziuszko R et al., ESMO 2025</a:t>
            </a:r>
          </a:p>
        </p:txBody>
      </p:sp>
    </p:spTree>
    <p:extLst>
      <p:ext uri="{BB962C8B-B14F-4D97-AF65-F5344CB8AC3E}">
        <p14:creationId xmlns:p14="http://schemas.microsoft.com/office/powerpoint/2010/main" val="20038598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41A9BC-19C8-46D4-B85B-3B845240E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4746"/>
            <a:ext cx="11277600" cy="944019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Pralsetinib in patients with advanced 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RET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 fusion-positive NSCLC: Update from the ARROW trial</a:t>
            </a:r>
            <a:endParaRPr lang="en-US" dirty="0"/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96E53973-D0B1-4F79-817D-990D5816173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1201331"/>
              </p:ext>
            </p:extLst>
          </p:nvPr>
        </p:nvGraphicFramePr>
        <p:xfrm>
          <a:off x="634234" y="1303879"/>
          <a:ext cx="5903140" cy="490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3499">
                  <a:extLst>
                    <a:ext uri="{9D8B030D-6E8A-4147-A177-3AD203B41FA5}">
                      <a16:colId xmlns:a16="http://schemas.microsoft.com/office/drawing/2014/main" val="2903730342"/>
                    </a:ext>
                  </a:extLst>
                </a:gridCol>
                <a:gridCol w="1755947">
                  <a:extLst>
                    <a:ext uri="{9D8B030D-6E8A-4147-A177-3AD203B41FA5}">
                      <a16:colId xmlns:a16="http://schemas.microsoft.com/office/drawing/2014/main" val="2244967304"/>
                    </a:ext>
                  </a:extLst>
                </a:gridCol>
                <a:gridCol w="1663694">
                  <a:extLst>
                    <a:ext uri="{9D8B030D-6E8A-4147-A177-3AD203B41FA5}">
                      <a16:colId xmlns:a16="http://schemas.microsoft.com/office/drawing/2014/main" val="10260626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Previous platinum CT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Treatment naïve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069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5231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Median 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59.0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62.5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4483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Female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46437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Never smoker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63%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59%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4620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ECOG PS 0/1/2, 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26/70/4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30/69/1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84779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Median No of prior lines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08720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RET fusion, %</a:t>
                      </a:r>
                    </a:p>
                    <a:p>
                      <a:pPr algn="r"/>
                      <a:r>
                        <a:rPr lang="en-US" sz="1200" i="1" dirty="0"/>
                        <a:t>KIF5B-RET</a:t>
                      </a:r>
                    </a:p>
                    <a:p>
                      <a:pPr algn="r"/>
                      <a:r>
                        <a:rPr lang="en-US" sz="1200" i="1" dirty="0"/>
                        <a:t>CCDC6-RET</a:t>
                      </a:r>
                    </a:p>
                    <a:p>
                      <a:pPr algn="r"/>
                      <a:r>
                        <a:rPr lang="en-US" sz="1200" i="1" dirty="0"/>
                        <a:t>NCOA4-RET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  <a:p>
                      <a:pPr algn="ctr"/>
                      <a:r>
                        <a:rPr lang="en-US" sz="1200" dirty="0"/>
                        <a:t>70</a:t>
                      </a:r>
                    </a:p>
                    <a:p>
                      <a:pPr algn="ctr"/>
                      <a:r>
                        <a:rPr lang="en-US" sz="1200" dirty="0"/>
                        <a:t>19</a:t>
                      </a:r>
                    </a:p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  <a:p>
                      <a:pPr algn="ctr"/>
                      <a:r>
                        <a:rPr lang="en-US" sz="1200" dirty="0"/>
                        <a:t>70</a:t>
                      </a:r>
                    </a:p>
                    <a:p>
                      <a:pPr algn="ctr"/>
                      <a:r>
                        <a:rPr lang="en-US" sz="1200" dirty="0"/>
                        <a:t>16</a:t>
                      </a:r>
                    </a:p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9632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ORR, % (95% CI)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63 (54-71)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78 (69-86)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61507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DoR, months, median (95% CI)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31.8 (15.1-40.4)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13.4 (9.4-21.7)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5880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PFS, months, median, (95% CI)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16.4 (11.4-23.5)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12.1 (9.2-16.6)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784289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OS, months, median, (95% CI)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39.7 (27.8-53.2)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50.1 (28.3-NE)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7659078"/>
                  </a:ext>
                </a:extLst>
              </a:tr>
            </a:tbl>
          </a:graphicData>
        </a:graphic>
      </p:graphicFrame>
      <p:grpSp>
        <p:nvGrpSpPr>
          <p:cNvPr id="12" name="Groupe 11">
            <a:extLst>
              <a:ext uri="{FF2B5EF4-FFF2-40B4-BE49-F238E27FC236}">
                <a16:creationId xmlns:a16="http://schemas.microsoft.com/office/drawing/2014/main" id="{32138C44-ECFA-4317-A7E5-814B8EDA140C}"/>
              </a:ext>
            </a:extLst>
          </p:cNvPr>
          <p:cNvGrpSpPr/>
          <p:nvPr/>
        </p:nvGrpSpPr>
        <p:grpSpPr>
          <a:xfrm>
            <a:off x="7212724" y="1232447"/>
            <a:ext cx="4345042" cy="2966623"/>
            <a:chOff x="6558455" y="1226918"/>
            <a:chExt cx="5472277" cy="3439675"/>
          </a:xfrm>
        </p:grpSpPr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8C9A3A09-34B0-4910-B3FE-8A24310502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661186" y="1226918"/>
              <a:ext cx="5369546" cy="3439675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57BF46B-A8B6-416A-AAEB-190981083CFB}"/>
                </a:ext>
              </a:extLst>
            </p:cNvPr>
            <p:cNvSpPr/>
            <p:nvPr/>
          </p:nvSpPr>
          <p:spPr>
            <a:xfrm>
              <a:off x="6558455" y="1226918"/>
              <a:ext cx="307428" cy="2865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4" name="Image 13">
            <a:extLst>
              <a:ext uri="{FF2B5EF4-FFF2-40B4-BE49-F238E27FC236}">
                <a16:creationId xmlns:a16="http://schemas.microsoft.com/office/drawing/2014/main" id="{F95D18FE-77AB-4C6F-AE3E-14E6F96F39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56825" y="4266981"/>
            <a:ext cx="3718012" cy="2453637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8370B06-8F90-45A4-8EB4-EED1C73C69E4}"/>
              </a:ext>
            </a:extLst>
          </p:cNvPr>
          <p:cNvSpPr txBox="1">
            <a:spLocks/>
          </p:cNvSpPr>
          <p:nvPr/>
        </p:nvSpPr>
        <p:spPr>
          <a:xfrm>
            <a:off x="97679" y="6526921"/>
            <a:ext cx="8860048" cy="27598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000" dirty="0">
                <a:solidFill>
                  <a:schemeClr val="accent2"/>
                </a:solidFill>
                <a:latin typeface="Arial Narrow" panose="020B0606020202030204" pitchFamily="34" charset="0"/>
              </a:rPr>
              <a:t>Besse B et al., JCO 2025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8B3BD09-E2B2-4E35-BC9F-F7EA806206A2}"/>
              </a:ext>
            </a:extLst>
          </p:cNvPr>
          <p:cNvSpPr txBox="1"/>
          <p:nvPr/>
        </p:nvSpPr>
        <p:spPr>
          <a:xfrm>
            <a:off x="9731813" y="5232190"/>
            <a:ext cx="14430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en-US" sz="1050" dirty="0"/>
              <a:t>Treatment-naïve pts</a:t>
            </a:r>
          </a:p>
        </p:txBody>
      </p:sp>
    </p:spTree>
    <p:extLst>
      <p:ext uri="{BB962C8B-B14F-4D97-AF65-F5344CB8AC3E}">
        <p14:creationId xmlns:p14="http://schemas.microsoft.com/office/powerpoint/2010/main" val="3346429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38D3FF-8788-4FA4-8F4A-0A5E04770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9341"/>
            <a:ext cx="11277600" cy="8001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2"/>
                </a:solidFill>
              </a:rPr>
              <a:t>AcceleRET-Lung: Open-Label Phase 3 Trial of Pralsetinib</a:t>
            </a:r>
            <a:br>
              <a:rPr lang="en-US" dirty="0">
                <a:solidFill>
                  <a:schemeClr val="accent2"/>
                </a:solidFill>
              </a:rPr>
            </a:br>
            <a:r>
              <a:rPr lang="en-US" dirty="0">
                <a:solidFill>
                  <a:schemeClr val="accent2"/>
                </a:solidFill>
              </a:rPr>
              <a:t>in 1L </a:t>
            </a:r>
            <a:r>
              <a:rPr lang="en-US" i="1" dirty="0">
                <a:solidFill>
                  <a:schemeClr val="accent2"/>
                </a:solidFill>
              </a:rPr>
              <a:t>RET</a:t>
            </a:r>
            <a:r>
              <a:rPr lang="en-US" dirty="0">
                <a:solidFill>
                  <a:schemeClr val="accent2"/>
                </a:solidFill>
              </a:rPr>
              <a:t> Fusion-Positive mNSCLC</a:t>
            </a:r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A1288818-5359-412C-8589-000B820104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7787" y="1382470"/>
            <a:ext cx="7018357" cy="2359426"/>
          </a:xfrm>
          <a:prstGeom prst="rect">
            <a:avLst/>
          </a:prstGeom>
        </p:spPr>
      </p:pic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871ADED7-F22C-4727-B932-E86355356A21}"/>
              </a:ext>
            </a:extLst>
          </p:cNvPr>
          <p:cNvSpPr txBox="1">
            <a:spLocks/>
          </p:cNvSpPr>
          <p:nvPr/>
        </p:nvSpPr>
        <p:spPr>
          <a:xfrm>
            <a:off x="6621893" y="6543240"/>
            <a:ext cx="5507567" cy="200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accent2"/>
                </a:solidFill>
                <a:latin typeface="Arial Narrow" panose="020B0606020202030204" pitchFamily="34" charset="0"/>
              </a:rPr>
              <a:t>Popat S et al., ASCO 2026</a:t>
            </a:r>
          </a:p>
        </p:txBody>
      </p:sp>
      <p:grpSp>
        <p:nvGrpSpPr>
          <p:cNvPr id="269" name="Groupe 268">
            <a:extLst>
              <a:ext uri="{FF2B5EF4-FFF2-40B4-BE49-F238E27FC236}">
                <a16:creationId xmlns:a16="http://schemas.microsoft.com/office/drawing/2014/main" id="{539AABD7-35A6-4D5D-A447-F02C94AC38E6}"/>
              </a:ext>
            </a:extLst>
          </p:cNvPr>
          <p:cNvGrpSpPr/>
          <p:nvPr/>
        </p:nvGrpSpPr>
        <p:grpSpPr>
          <a:xfrm>
            <a:off x="457200" y="3878318"/>
            <a:ext cx="5762056" cy="2746705"/>
            <a:chOff x="1923634" y="3996559"/>
            <a:chExt cx="5762056" cy="2746705"/>
          </a:xfrm>
        </p:grpSpPr>
        <p:sp>
          <p:nvSpPr>
            <p:cNvPr id="268" name="Rectangle 267">
              <a:extLst>
                <a:ext uri="{FF2B5EF4-FFF2-40B4-BE49-F238E27FC236}">
                  <a16:creationId xmlns:a16="http://schemas.microsoft.com/office/drawing/2014/main" id="{B971164C-5C97-4532-9138-B0EB2595CF7D}"/>
                </a:ext>
              </a:extLst>
            </p:cNvPr>
            <p:cNvSpPr/>
            <p:nvPr/>
          </p:nvSpPr>
          <p:spPr>
            <a:xfrm>
              <a:off x="1923634" y="3996559"/>
              <a:ext cx="5762056" cy="274670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67" name="Image 266">
              <a:extLst>
                <a:ext uri="{FF2B5EF4-FFF2-40B4-BE49-F238E27FC236}">
                  <a16:creationId xmlns:a16="http://schemas.microsoft.com/office/drawing/2014/main" id="{E06725A6-A716-4A0B-8846-2F9AAEEF34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23634" y="4298179"/>
              <a:ext cx="5572869" cy="2445085"/>
            </a:xfrm>
            <a:prstGeom prst="rect">
              <a:avLst/>
            </a:prstGeom>
          </p:spPr>
        </p:pic>
      </p:grpSp>
      <p:sp>
        <p:nvSpPr>
          <p:cNvPr id="270" name="ZoneTexte 269">
            <a:extLst>
              <a:ext uri="{FF2B5EF4-FFF2-40B4-BE49-F238E27FC236}">
                <a16:creationId xmlns:a16="http://schemas.microsoft.com/office/drawing/2014/main" id="{7F03FB5E-D036-4EDB-AB87-0A082F961DCB}"/>
              </a:ext>
            </a:extLst>
          </p:cNvPr>
          <p:cNvSpPr txBox="1"/>
          <p:nvPr/>
        </p:nvSpPr>
        <p:spPr>
          <a:xfrm>
            <a:off x="2301766" y="4099034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en-US" sz="1400" b="1" dirty="0">
                <a:solidFill>
                  <a:schemeClr val="bg1"/>
                </a:solidFill>
              </a:rPr>
              <a:t>PFS</a:t>
            </a:r>
          </a:p>
        </p:txBody>
      </p:sp>
      <p:pic>
        <p:nvPicPr>
          <p:cNvPr id="275" name="Image 274">
            <a:extLst>
              <a:ext uri="{FF2B5EF4-FFF2-40B4-BE49-F238E27FC236}">
                <a16:creationId xmlns:a16="http://schemas.microsoft.com/office/drawing/2014/main" id="{2FA39A13-C15E-41C8-9DEA-08C1BA8C49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6044" y="1349171"/>
            <a:ext cx="4322600" cy="3793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8062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44CFF5-7490-4BF8-BE7F-4076F1603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44366"/>
            <a:ext cx="11277600" cy="87715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2"/>
                </a:solidFill>
              </a:rPr>
              <a:t>AcceleRET-Lung: Open-Label Phase 3 Trial of Pralsetinib</a:t>
            </a:r>
            <a:br>
              <a:rPr lang="en-US" sz="2400" dirty="0">
                <a:solidFill>
                  <a:schemeClr val="accent2"/>
                </a:solidFill>
              </a:rPr>
            </a:br>
            <a:r>
              <a:rPr lang="en-US" sz="2400" dirty="0">
                <a:solidFill>
                  <a:schemeClr val="accent2"/>
                </a:solidFill>
              </a:rPr>
              <a:t>in 1L </a:t>
            </a:r>
            <a:r>
              <a:rPr lang="en-US" sz="2400" i="1" dirty="0">
                <a:solidFill>
                  <a:schemeClr val="accent2"/>
                </a:solidFill>
              </a:rPr>
              <a:t>RET</a:t>
            </a:r>
            <a:r>
              <a:rPr lang="en-US" sz="2400" dirty="0">
                <a:solidFill>
                  <a:schemeClr val="accent2"/>
                </a:solidFill>
              </a:rPr>
              <a:t> Fusion-Positive mNSCLC</a:t>
            </a:r>
            <a:endParaRPr lang="en-US" sz="2400" dirty="0"/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9F5F7003-9A82-4057-ABE8-5461A071AC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90821"/>
            <a:ext cx="3472816" cy="2387561"/>
          </a:xfrm>
          <a:prstGeom prst="rect">
            <a:avLst/>
          </a:prstGeom>
        </p:spPr>
      </p:pic>
      <p:pic>
        <p:nvPicPr>
          <p:cNvPr id="199" name="Image 198">
            <a:extLst>
              <a:ext uri="{FF2B5EF4-FFF2-40B4-BE49-F238E27FC236}">
                <a16:creationId xmlns:a16="http://schemas.microsoft.com/office/drawing/2014/main" id="{A9F151FF-4C8D-4EDA-AAAD-357E70B154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789124"/>
            <a:ext cx="4601389" cy="2754116"/>
          </a:xfrm>
          <a:prstGeom prst="rect">
            <a:avLst/>
          </a:prstGeom>
        </p:spPr>
      </p:pic>
      <p:pic>
        <p:nvPicPr>
          <p:cNvPr id="217" name="Image 216">
            <a:extLst>
              <a:ext uri="{FF2B5EF4-FFF2-40B4-BE49-F238E27FC236}">
                <a16:creationId xmlns:a16="http://schemas.microsoft.com/office/drawing/2014/main" id="{C04617D9-76AD-4FA2-87B4-EB12229A2D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023" y="3305300"/>
            <a:ext cx="4177538" cy="3452908"/>
          </a:xfrm>
          <a:prstGeom prst="rect">
            <a:avLst/>
          </a:prstGeom>
        </p:spPr>
      </p:pic>
      <p:pic>
        <p:nvPicPr>
          <p:cNvPr id="236" name="Image 235">
            <a:extLst>
              <a:ext uri="{FF2B5EF4-FFF2-40B4-BE49-F238E27FC236}">
                <a16:creationId xmlns:a16="http://schemas.microsoft.com/office/drawing/2014/main" id="{73B77F7A-FE70-4E82-9F0A-E697600966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7023" y="1176447"/>
            <a:ext cx="4177538" cy="2073925"/>
          </a:xfrm>
          <a:prstGeom prst="rect">
            <a:avLst/>
          </a:prstGeom>
        </p:spPr>
      </p:pic>
      <p:sp>
        <p:nvSpPr>
          <p:cNvPr id="237" name="Rectangle 236">
            <a:extLst>
              <a:ext uri="{FF2B5EF4-FFF2-40B4-BE49-F238E27FC236}">
                <a16:creationId xmlns:a16="http://schemas.microsoft.com/office/drawing/2014/main" id="{80D08875-6456-4A16-9903-B421DADEE17F}"/>
              </a:ext>
            </a:extLst>
          </p:cNvPr>
          <p:cNvSpPr/>
          <p:nvPr/>
        </p:nvSpPr>
        <p:spPr>
          <a:xfrm>
            <a:off x="6357023" y="2528248"/>
            <a:ext cx="4177538" cy="16377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8" name="Text Placeholder 4">
            <a:extLst>
              <a:ext uri="{FF2B5EF4-FFF2-40B4-BE49-F238E27FC236}">
                <a16:creationId xmlns:a16="http://schemas.microsoft.com/office/drawing/2014/main" id="{DA56E5B9-56B1-44B7-BA26-33D81C6FD361}"/>
              </a:ext>
            </a:extLst>
          </p:cNvPr>
          <p:cNvSpPr txBox="1">
            <a:spLocks/>
          </p:cNvSpPr>
          <p:nvPr/>
        </p:nvSpPr>
        <p:spPr>
          <a:xfrm>
            <a:off x="6621893" y="6543240"/>
            <a:ext cx="5507567" cy="200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accent2"/>
                </a:solidFill>
                <a:latin typeface="Arial Narrow" panose="020B0606020202030204" pitchFamily="34" charset="0"/>
              </a:rPr>
              <a:t>Popat S et al., ASCO 2026</a:t>
            </a:r>
          </a:p>
        </p:txBody>
      </p:sp>
    </p:spTree>
    <p:extLst>
      <p:ext uri="{BB962C8B-B14F-4D97-AF65-F5344CB8AC3E}">
        <p14:creationId xmlns:p14="http://schemas.microsoft.com/office/powerpoint/2010/main" val="7532273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3F39FE-B63D-4507-9218-70C87A22E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25106"/>
            <a:ext cx="11277600" cy="800100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Pralsetinib in </a:t>
            </a:r>
            <a:r>
              <a:rPr lang="en-US" i="1" dirty="0">
                <a:solidFill>
                  <a:schemeClr val="accent2"/>
                </a:solidFill>
              </a:rPr>
              <a:t>RET</a:t>
            </a:r>
            <a:r>
              <a:rPr lang="en-US" dirty="0">
                <a:solidFill>
                  <a:schemeClr val="accent2"/>
                </a:solidFill>
              </a:rPr>
              <a:t>+ advanced NSCLC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AE035B0-87A0-4817-A354-B3A7F7864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76552"/>
            <a:ext cx="10328564" cy="428045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ts val="2400"/>
              </a:spcBef>
            </a:pPr>
            <a:r>
              <a:rPr lang="en-US" dirty="0"/>
              <a:t>Pralsetinib has undeniable efficacy in RET-positive NSCLC, demonstrating superiority over chemotherapy</a:t>
            </a:r>
          </a:p>
          <a:p>
            <a:pPr>
              <a:lnSpc>
                <a:spcPct val="110000"/>
              </a:lnSpc>
              <a:spcBef>
                <a:spcPts val="2400"/>
              </a:spcBef>
            </a:pPr>
            <a:r>
              <a:rPr lang="en-US" dirty="0"/>
              <a:t>However, its tolerability profile—characterized by hematologic toxicity and a significant risk of opportunistic infections—makes its use difficult compared with selpercatinib, which has at least comparable efficacy and is better tolerated.</a:t>
            </a:r>
          </a:p>
        </p:txBody>
      </p:sp>
    </p:spTree>
    <p:extLst>
      <p:ext uri="{BB962C8B-B14F-4D97-AF65-F5344CB8AC3E}">
        <p14:creationId xmlns:p14="http://schemas.microsoft.com/office/powerpoint/2010/main" val="1798242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0B4F48D-075C-4828-85D0-50044B8E24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31016"/>
            <a:ext cx="10203873" cy="4683520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dirty="0"/>
              <a:t>Alectinib continues to demonstrate a durable DFS benefit over CT, including reduction of CNS relapses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dirty="0"/>
              <a:t>OS data are still immature with a trend favoring the alectinib arm (82% of patients received ALK TKI at recurrence in the control arm)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dirty="0"/>
              <a:t>There is still no DFS plateau at 4 years in the control arm (late relapses can occur)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dirty="0"/>
              <a:t>More recurrences at the time of alectinib discontinuation in the experimental arm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dirty="0"/>
              <a:t>Results reinforcing alectinib as the SoC after surgical resection of </a:t>
            </a:r>
            <a:r>
              <a:rPr lang="en-US" i="1" dirty="0"/>
              <a:t>ALK</a:t>
            </a:r>
            <a:r>
              <a:rPr lang="en-US" dirty="0"/>
              <a:t>+ NSCLC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089E860A-177D-493F-B8B1-8E129BB3F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4736"/>
            <a:ext cx="11516264" cy="100669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ALINA Updated Analysis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</a:b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Adjuvant alectinib 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vs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 chemotherapy in patients with early-stage 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ALK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+ NSCLC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219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09F620-B944-472D-AE40-3BB585870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8023"/>
            <a:ext cx="11277600" cy="98896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2"/>
                </a:solidFill>
              </a:rPr>
              <a:t>ALEX: study of alectinib </a:t>
            </a:r>
            <a:r>
              <a:rPr lang="en-US" i="1" dirty="0">
                <a:solidFill>
                  <a:schemeClr val="accent2"/>
                </a:solidFill>
              </a:rPr>
              <a:t>vs</a:t>
            </a:r>
            <a:r>
              <a:rPr lang="en-US" dirty="0">
                <a:solidFill>
                  <a:schemeClr val="accent2"/>
                </a:solidFill>
              </a:rPr>
              <a:t> crizotinib in advanced </a:t>
            </a:r>
            <a:r>
              <a:rPr lang="en-US" i="1" dirty="0">
                <a:solidFill>
                  <a:schemeClr val="accent2"/>
                </a:solidFill>
              </a:rPr>
              <a:t>ALK</a:t>
            </a:r>
            <a:r>
              <a:rPr lang="en-US" dirty="0">
                <a:solidFill>
                  <a:schemeClr val="accent2"/>
                </a:solidFill>
              </a:rPr>
              <a:t>+ NSCLC</a:t>
            </a:r>
            <a:br>
              <a:rPr lang="en-US" dirty="0">
                <a:solidFill>
                  <a:schemeClr val="accent2"/>
                </a:solidFill>
              </a:rPr>
            </a:br>
            <a:r>
              <a:rPr lang="en-US" dirty="0">
                <a:solidFill>
                  <a:schemeClr val="accent2"/>
                </a:solidFill>
              </a:rPr>
              <a:t>Final overall survival and safety analysis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C1FE66-A64A-44FB-BBE8-CAC1FB7346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96325" y="1260775"/>
            <a:ext cx="6478438" cy="226524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732479B-7DEA-490F-8C07-0425B80A50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29133" y="3526019"/>
            <a:ext cx="6785351" cy="2844514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08A9CDD9-DD88-46E0-B67E-E07A05B7308E}"/>
              </a:ext>
            </a:extLst>
          </p:cNvPr>
          <p:cNvSpPr txBox="1">
            <a:spLocks/>
          </p:cNvSpPr>
          <p:nvPr/>
        </p:nvSpPr>
        <p:spPr>
          <a:xfrm>
            <a:off x="6596015" y="6612248"/>
            <a:ext cx="5507567" cy="200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accent2"/>
                </a:solidFill>
                <a:latin typeface="Arial Narrow" panose="020B0606020202030204" pitchFamily="34" charset="0"/>
              </a:rPr>
              <a:t>Mok T et al., ESMO 2025: Peters S et al., Ann Oncol 2026</a:t>
            </a:r>
          </a:p>
        </p:txBody>
      </p:sp>
    </p:spTree>
    <p:extLst>
      <p:ext uri="{BB962C8B-B14F-4D97-AF65-F5344CB8AC3E}">
        <p14:creationId xmlns:p14="http://schemas.microsoft.com/office/powerpoint/2010/main" val="2874100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F994E6-6EEB-4BCA-B0BB-9B7968024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4746"/>
            <a:ext cx="11277600" cy="89806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2"/>
                </a:solidFill>
              </a:rPr>
              <a:t>ALEX: study of alectinib </a:t>
            </a:r>
            <a:r>
              <a:rPr lang="en-US" i="1" dirty="0">
                <a:solidFill>
                  <a:schemeClr val="accent2"/>
                </a:solidFill>
              </a:rPr>
              <a:t>vs</a:t>
            </a:r>
            <a:r>
              <a:rPr lang="en-US" dirty="0">
                <a:solidFill>
                  <a:schemeClr val="accent2"/>
                </a:solidFill>
              </a:rPr>
              <a:t> crizotinib in advanced </a:t>
            </a:r>
            <a:r>
              <a:rPr lang="en-US" i="1" dirty="0">
                <a:solidFill>
                  <a:schemeClr val="accent2"/>
                </a:solidFill>
              </a:rPr>
              <a:t>ALK</a:t>
            </a:r>
            <a:r>
              <a:rPr lang="en-US" dirty="0">
                <a:solidFill>
                  <a:schemeClr val="accent2"/>
                </a:solidFill>
              </a:rPr>
              <a:t>+ NSCLC</a:t>
            </a:r>
            <a:br>
              <a:rPr lang="en-US" dirty="0">
                <a:solidFill>
                  <a:schemeClr val="accent2"/>
                </a:solidFill>
              </a:rPr>
            </a:br>
            <a:r>
              <a:rPr lang="en-US" dirty="0">
                <a:solidFill>
                  <a:schemeClr val="accent2"/>
                </a:solidFill>
              </a:rPr>
              <a:t>Final overall survival and safety analysis</a:t>
            </a:r>
            <a:endParaRPr lang="en-US" dirty="0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E7EC84C8-778D-49D4-A456-F9C6B25090AF}"/>
              </a:ext>
            </a:extLst>
          </p:cNvPr>
          <p:cNvSpPr txBox="1">
            <a:spLocks/>
          </p:cNvSpPr>
          <p:nvPr/>
        </p:nvSpPr>
        <p:spPr>
          <a:xfrm>
            <a:off x="6596015" y="6612248"/>
            <a:ext cx="5507567" cy="200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accent2"/>
                </a:solidFill>
                <a:latin typeface="Arial Narrow" panose="020B0606020202030204" pitchFamily="34" charset="0"/>
              </a:rPr>
              <a:t>Mok T et al., ESMO 2025: Peters S et al., Ann Oncol 2026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69A5573-F401-4E31-8E61-65750CDD0E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1969" y="1288481"/>
            <a:ext cx="5548222" cy="323456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BA34A30-D2DC-4F70-82F9-C634FA8FE3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2259" y="1288481"/>
            <a:ext cx="3293741" cy="85958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9CE5F77-E36F-4FCD-84FE-7CCF9D4994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84614" y="1543472"/>
            <a:ext cx="5709395" cy="186878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108FEDAD-7B4D-44BB-AF9A-C276B6487EAB}"/>
              </a:ext>
            </a:extLst>
          </p:cNvPr>
          <p:cNvSpPr txBox="1"/>
          <p:nvPr/>
        </p:nvSpPr>
        <p:spPr>
          <a:xfrm>
            <a:off x="6788989" y="3598833"/>
            <a:ext cx="47006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30188" indent="-230188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/>
              <a:t>No new safety signal with longer follow up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F258CBAD-613B-41D9-83CF-298009F611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45403" y="4296058"/>
            <a:ext cx="6058179" cy="216851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373721A8-59AF-4AB9-A336-8DD16D3866E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7200" y="4695943"/>
            <a:ext cx="3606287" cy="211633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83F35373-36E2-4997-96E3-7336B83D4F60}"/>
              </a:ext>
            </a:extLst>
          </p:cNvPr>
          <p:cNvSpPr txBox="1"/>
          <p:nvPr/>
        </p:nvSpPr>
        <p:spPr>
          <a:xfrm>
            <a:off x="1089692" y="4614638"/>
            <a:ext cx="18453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en-US" sz="1400" dirty="0"/>
              <a:t>Duration of response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56FF028-C67C-4A24-AB7D-5987172DEC9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65905" y="4980614"/>
            <a:ext cx="3344294" cy="668859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1FCCC310-FD49-4DEF-A5F8-B42557197327}"/>
              </a:ext>
            </a:extLst>
          </p:cNvPr>
          <p:cNvSpPr txBox="1"/>
          <p:nvPr/>
        </p:nvSpPr>
        <p:spPr>
          <a:xfrm>
            <a:off x="7838005" y="1204918"/>
            <a:ext cx="30235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>
                <a:schemeClr val="accent1"/>
              </a:buClr>
            </a:pPr>
            <a:r>
              <a:rPr lang="en-US" sz="1600" dirty="0"/>
              <a:t>Subsequent anticancer therapy</a:t>
            </a:r>
          </a:p>
        </p:txBody>
      </p:sp>
    </p:spTree>
    <p:extLst>
      <p:ext uri="{BB962C8B-B14F-4D97-AF65-F5344CB8AC3E}">
        <p14:creationId xmlns:p14="http://schemas.microsoft.com/office/powerpoint/2010/main" val="1244116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A6590-E6A1-4AF9-91A2-991F8D5FE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4747"/>
            <a:ext cx="11277600" cy="93256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ALEX: study of alectinib </a:t>
            </a:r>
            <a:r>
              <a:rPr kumimoji="0" lang="en-US" sz="2500" b="1" i="1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vs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 crizotinib in advanced </a:t>
            </a:r>
            <a:r>
              <a:rPr kumimoji="0" lang="en-US" sz="2500" b="1" i="1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ALK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+ NSCLC</a:t>
            </a:r>
            <a:b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</a:b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D3759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Final overall survival and safety analysis</a:t>
            </a:r>
            <a:endParaRPr 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4D9A264-60DC-41D4-96FD-4761102E3C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6972" y="1676857"/>
            <a:ext cx="10931236" cy="4148977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dirty="0"/>
              <a:t>Confirmation of the impact of 2</a:t>
            </a:r>
            <a:r>
              <a:rPr lang="en-US" baseline="30000" dirty="0"/>
              <a:t>nd</a:t>
            </a:r>
            <a:r>
              <a:rPr lang="en-US" dirty="0"/>
              <a:t> generation ALK TKI on the natural history of the disease (median OS at 81.1 months)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dirty="0"/>
              <a:t>Substantial but statistically not significant OS benefit despite the lack of cross over (only 25% of patients in the crizotinib arm received alectinib) and the relative low proportion of patients benefiting from subsequent therapy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dirty="0"/>
              <a:t>Impressive duration of response with alectinib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dirty="0"/>
              <a:t>No new safety signal but 17.8% of patients had to discontinue alectinib for safety reasons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796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8EC54F-07E3-4C94-A734-E407D08D0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4746"/>
            <a:ext cx="11277600" cy="941193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2"/>
                </a:solidFill>
              </a:rPr>
              <a:t>Lorlatinib </a:t>
            </a:r>
            <a:r>
              <a:rPr lang="en-US" i="1" dirty="0">
                <a:solidFill>
                  <a:schemeClr val="accent2"/>
                </a:solidFill>
              </a:rPr>
              <a:t>vs</a:t>
            </a:r>
            <a:r>
              <a:rPr lang="en-US" dirty="0">
                <a:solidFill>
                  <a:schemeClr val="accent2"/>
                </a:solidFill>
              </a:rPr>
              <a:t> crizotinib as first-line treatment for advanced </a:t>
            </a:r>
            <a:r>
              <a:rPr lang="en-US" i="1" dirty="0">
                <a:solidFill>
                  <a:schemeClr val="accent2"/>
                </a:solidFill>
              </a:rPr>
              <a:t>ALK</a:t>
            </a:r>
            <a:r>
              <a:rPr lang="en-US" dirty="0">
                <a:solidFill>
                  <a:schemeClr val="accent2"/>
                </a:solidFill>
              </a:rPr>
              <a:t>+ NSCLC: 7-year update from the phase 3 CROWN study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526D583A-2A31-4326-87B4-B3DF3ABAA12C}"/>
              </a:ext>
            </a:extLst>
          </p:cNvPr>
          <p:cNvSpPr txBox="1">
            <a:spLocks/>
          </p:cNvSpPr>
          <p:nvPr/>
        </p:nvSpPr>
        <p:spPr>
          <a:xfrm>
            <a:off x="6596015" y="6612248"/>
            <a:ext cx="5507567" cy="200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accent2"/>
                </a:solidFill>
                <a:latin typeface="Arial Narrow" panose="020B0606020202030204" pitchFamily="34" charset="0"/>
              </a:rPr>
              <a:t>Mok T et al., ASCO 2026: Shaw A et al., Ann Oncol 2026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BDCEAE8-ABAF-457C-8FC0-0B5382FAB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0291" y="1294048"/>
            <a:ext cx="9411418" cy="213495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35E094F-F7D5-4DBB-8BD7-BE73A9F5A5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541194"/>
            <a:ext cx="7203337" cy="303998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B52CF68-AD5D-49E4-9133-D7237E5A41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5987" y="3141377"/>
            <a:ext cx="2672532" cy="972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32BE9344-DD93-4495-8423-16B4B0B860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07316" y="4260393"/>
            <a:ext cx="5084684" cy="2052800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AC44186F-D9A2-4EE8-849C-3A11A4C4AF96}"/>
              </a:ext>
            </a:extLst>
          </p:cNvPr>
          <p:cNvSpPr txBox="1"/>
          <p:nvPr/>
        </p:nvSpPr>
        <p:spPr>
          <a:xfrm>
            <a:off x="7397077" y="3823135"/>
            <a:ext cx="470650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noProof="0" dirty="0"/>
              <a:t>Time to IC Progression in the ITT Population</a:t>
            </a:r>
            <a:endParaRPr lang="en-US" sz="1600" dirty="0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23CA4659-C379-4445-B128-070094F51E8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88713" y="4631544"/>
            <a:ext cx="1259151" cy="72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86219"/>
      </p:ext>
    </p:extLst>
  </p:cSld>
  <p:clrMapOvr>
    <a:masterClrMapping/>
  </p:clrMapOvr>
</p:sld>
</file>

<file path=ppt/theme/theme1.xml><?xml version="1.0" encoding="utf-8"?>
<a:theme xmlns:a="http://schemas.openxmlformats.org/drawingml/2006/main" name="MI No Product">
  <a:themeElements>
    <a:clrScheme name="AZ MA Color Set">
      <a:dk1>
        <a:srgbClr val="000000"/>
      </a:dk1>
      <a:lt1>
        <a:srgbClr val="FFFFFF"/>
      </a:lt1>
      <a:dk2>
        <a:srgbClr val="3F4444"/>
      </a:dk2>
      <a:lt2>
        <a:srgbClr val="9DB0AC"/>
      </a:lt2>
      <a:accent1>
        <a:srgbClr val="7F134C"/>
      </a:accent1>
      <a:accent2>
        <a:srgbClr val="0D3759"/>
      </a:accent2>
      <a:accent3>
        <a:srgbClr val="65D2DF"/>
      </a:accent3>
      <a:accent4>
        <a:srgbClr val="3C1053"/>
      </a:accent4>
      <a:accent5>
        <a:srgbClr val="B5D820"/>
      </a:accent5>
      <a:accent6>
        <a:srgbClr val="F0AB00"/>
      </a:accent6>
      <a:hlink>
        <a:srgbClr val="7F134C"/>
      </a:hlink>
      <a:folHlink>
        <a:srgbClr val="9DB0A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marL="230188" indent="-230188">
          <a:buClr>
            <a:schemeClr val="accent1"/>
          </a:buClr>
          <a:buFont typeface="Arial" panose="020B0604020202020204" pitchFamily="34" charset="0"/>
          <a:buChar char="•"/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2692</TotalTime>
  <Words>3058</Words>
  <Application>Microsoft Macintosh PowerPoint</Application>
  <PresentationFormat>Widescreen</PresentationFormat>
  <Paragraphs>484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0" baseType="lpstr">
      <vt:lpstr>Aptos</vt:lpstr>
      <vt:lpstr>Arial</vt:lpstr>
      <vt:lpstr>Arial Narrow</vt:lpstr>
      <vt:lpstr>Calibri</vt:lpstr>
      <vt:lpstr>Roboto</vt:lpstr>
      <vt:lpstr>Wingdings</vt:lpstr>
      <vt:lpstr>MI No Product</vt:lpstr>
      <vt:lpstr> Update in Therapeutic Approaches Targeting ALK, ROS1 and RET </vt:lpstr>
      <vt:lpstr>Update in Therapeutic Approaches Targeting ALK, ROS1 and RET</vt:lpstr>
      <vt:lpstr>ALINA Updated Analysis Adjuvant alectinib vs chemotherapy in patients with early-stage ALK+ NSCLC</vt:lpstr>
      <vt:lpstr>ALINA Updated Analysis Adjuvant alectinib vs chemotherapy in patients with early-stage ALK+ NSCLC</vt:lpstr>
      <vt:lpstr>ALINA Updated Analysis Adjuvant alectinib vs chemotherapy in patients with early-stage ALK+ NSCLC</vt:lpstr>
      <vt:lpstr>ALEX: study of alectinib vs crizotinib in advanced ALK+ NSCLC Final overall survival and safety analysis</vt:lpstr>
      <vt:lpstr>ALEX: study of alectinib vs crizotinib in advanced ALK+ NSCLC Final overall survival and safety analysis</vt:lpstr>
      <vt:lpstr>ALEX: study of alectinib vs crizotinib in advanced ALK+ NSCLC Final overall survival and safety analysis</vt:lpstr>
      <vt:lpstr>Lorlatinib vs crizotinib as first-line treatment for advanced ALK+ NSCLC: 7-year update from the phase 3 CROWN study</vt:lpstr>
      <vt:lpstr>Lorlatinib vs crizotinib as first-line treatment for advanced ALK+ NSCLC: 7-year update from the phase 3 CROWN study</vt:lpstr>
      <vt:lpstr>Lorlatinib vs crizotinib as first-line treatment for advanced ALK+ NSCLC: 7-year update from the phase 3 CROWN study</vt:lpstr>
      <vt:lpstr>ALKOVE-1:  Efficacy and safety of neladalkib in patients with advanced ALK+ NSCLC</vt:lpstr>
      <vt:lpstr>ALKOVE-1:  Efficacy and safety of neladalkib in patients with advanced ALK+ NSCLC</vt:lpstr>
      <vt:lpstr>ALKOVE-1:  Efficacy and safety of neladalkib in patients with advanced ALK+ NSCLC</vt:lpstr>
      <vt:lpstr>ALKOVE-1:  Efficacy and safety of neladalkib in patients with advanced ALK+ NSCLC</vt:lpstr>
      <vt:lpstr>Therapeutic Approaches Targeting ALK, ROS1 and RET</vt:lpstr>
      <vt:lpstr>Entrectinib in Patients with ROS1 Fusion-Positive NSCLC Updated Analysis of STARTRK-1 and -2 and ALKA-372-001 </vt:lpstr>
      <vt:lpstr>Entrectinib in Patients with ROS1 Fusion-Positive NSCLC Updated Analysis of STARTRK-1 and -2 and ALKA-372-001 </vt:lpstr>
      <vt:lpstr>Update on entrectinib in advanced ROS1+ NSCLC: BFAST Trial</vt:lpstr>
      <vt:lpstr>Entrectinib in advanced ROS1+ NSCLC</vt:lpstr>
      <vt:lpstr>Updated analysis of Trident-1: repotrectinib in ROS1+ NSCLC</vt:lpstr>
      <vt:lpstr>Repotrectinib in TKI-naive ROS1+ advanced NSCLC</vt:lpstr>
      <vt:lpstr>Repotrectinib in ROS1+ advanced NSCLC</vt:lpstr>
      <vt:lpstr>Taletrectinib in ROS1+ NSCLC: Pooled Analysis of Two Phase 2 Trials</vt:lpstr>
      <vt:lpstr>PowerPoint Presentation</vt:lpstr>
      <vt:lpstr>PowerPoint Presentation</vt:lpstr>
      <vt:lpstr>PowerPoint Presentation</vt:lpstr>
      <vt:lpstr>Taletrectinib in ROS1+ NSCLC: Pooled Analysis of Two Phase 2 Trials</vt:lpstr>
      <vt:lpstr>ARROS-1: A Global First-in-Human Phase 1/2 Clinical Trial of Zidesamtinib in Advanced ROS1+ NSCLC</vt:lpstr>
      <vt:lpstr> ARROS-1  Zidesamtinib in TKI Pretreated Patients with Advanced ROS1+ NSCLC</vt:lpstr>
      <vt:lpstr>ARROS-1  Zidesamtinib in TKI Pretreated Patients with Advanced ROS1+ NSCLC</vt:lpstr>
      <vt:lpstr>ARROS-1  Zidesamtinib in TKI Pretreated Patients with Advanced ROS1+ NSCLC</vt:lpstr>
      <vt:lpstr>ROS1 TKIs in TKI-naive ROS1 fusion+ NSCLC</vt:lpstr>
      <vt:lpstr>Frontline Treatment of ROS1+ Advanced NSCLC</vt:lpstr>
      <vt:lpstr>Therapeutic Approaches Targeting ALK, ROS1 and RET</vt:lpstr>
      <vt:lpstr>Selpercatinib: final results of the LIBRETTO-001 Phase I/II Trial</vt:lpstr>
      <vt:lpstr>LIBRETTO-432 Trial: A multicenter, phase 3, double-blind, randomized, placebo-controlled study with adjuvant selpercatinib in stage IB-IIIA RET fusion-positive NSCLC</vt:lpstr>
      <vt:lpstr>LIBRETTO-432 Trial: A multicenter, phase 3, double-blind, randomized, placebo-controlled study with adjuvant selpercatinib in stage IB-IIIA RET fusion-positive NSCLC</vt:lpstr>
      <vt:lpstr>LIBRETTO-432 Trial: A multicenter, phase 3, double-blind, randomized, placebo-controlled study with adjuvant selpercatinib in stage IB-IIIA RET fusion-positive NSCLC</vt:lpstr>
      <vt:lpstr>Pralsetinib in patients with advanced RET fusion-positive NSCLC: Update from the ARROW trial</vt:lpstr>
      <vt:lpstr>AcceleRET-Lung: Open-Label Phase 3 Trial of Pralsetinib in 1L RET Fusion-Positive mNSCLC</vt:lpstr>
      <vt:lpstr>AcceleRET-Lung: Open-Label Phase 3 Trial of Pralsetinib in 1L RET Fusion-Positive mNSCLC</vt:lpstr>
      <vt:lpstr>Pralsetinib in RET+ advanced NSCLC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PEROL Maurice</dc:creator>
  <cp:lastModifiedBy>Fernando Rendina</cp:lastModifiedBy>
  <cp:revision>401</cp:revision>
  <dcterms:created xsi:type="dcterms:W3CDTF">2024-11-14T14:39:36Z</dcterms:created>
  <dcterms:modified xsi:type="dcterms:W3CDTF">2026-06-26T14:25:08Z</dcterms:modified>
</cp:coreProperties>
</file>