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  <p:sldMasterId id="2147483785" r:id="rId5"/>
    <p:sldMasterId id="2147483797" r:id="rId6"/>
    <p:sldMasterId id="2147483821" r:id="rId7"/>
    <p:sldMasterId id="2147483892" r:id="rId8"/>
  </p:sldMasterIdLst>
  <p:notesMasterIdLst>
    <p:notesMasterId r:id="rId40"/>
  </p:notesMasterIdLst>
  <p:sldIdLst>
    <p:sldId id="343" r:id="rId9"/>
    <p:sldId id="2147483551" r:id="rId10"/>
    <p:sldId id="2147478884" r:id="rId11"/>
    <p:sldId id="1345" r:id="rId12"/>
    <p:sldId id="1349" r:id="rId13"/>
    <p:sldId id="2147483571" r:id="rId14"/>
    <p:sldId id="2147483577" r:id="rId15"/>
    <p:sldId id="2147478863" r:id="rId16"/>
    <p:sldId id="2147483570" r:id="rId17"/>
    <p:sldId id="2147483565" r:id="rId18"/>
    <p:sldId id="2147483566" r:id="rId19"/>
    <p:sldId id="2147483568" r:id="rId20"/>
    <p:sldId id="370" r:id="rId21"/>
    <p:sldId id="2147483547" r:id="rId22"/>
    <p:sldId id="2147483548" r:id="rId23"/>
    <p:sldId id="2147483572" r:id="rId24"/>
    <p:sldId id="2147483552" r:id="rId25"/>
    <p:sldId id="2147483549" r:id="rId26"/>
    <p:sldId id="2147197152" r:id="rId27"/>
    <p:sldId id="2147483556" r:id="rId28"/>
    <p:sldId id="2147483561" r:id="rId29"/>
    <p:sldId id="2147483562" r:id="rId30"/>
    <p:sldId id="2147483563" r:id="rId31"/>
    <p:sldId id="2147483564" r:id="rId32"/>
    <p:sldId id="2147483574" r:id="rId33"/>
    <p:sldId id="2147483575" r:id="rId34"/>
    <p:sldId id="2147483576" r:id="rId35"/>
    <p:sldId id="2147483558" r:id="rId36"/>
    <p:sldId id="2147483557" r:id="rId37"/>
    <p:sldId id="2147483553" r:id="rId38"/>
    <p:sldId id="2147483554" r:id="rId39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ster layouts" id="{FC9BA656-4C50-1247-869F-6D4E243B75AF}">
          <p14:sldIdLst>
            <p14:sldId id="343"/>
            <p14:sldId id="2147483551"/>
            <p14:sldId id="2147478884"/>
            <p14:sldId id="1345"/>
            <p14:sldId id="1349"/>
            <p14:sldId id="2147483571"/>
            <p14:sldId id="2147483577"/>
            <p14:sldId id="2147478863"/>
            <p14:sldId id="2147483570"/>
            <p14:sldId id="2147483565"/>
            <p14:sldId id="2147483566"/>
            <p14:sldId id="2147483568"/>
            <p14:sldId id="370"/>
            <p14:sldId id="2147483547"/>
            <p14:sldId id="2147483548"/>
            <p14:sldId id="2147483572"/>
            <p14:sldId id="2147483552"/>
            <p14:sldId id="2147483549"/>
            <p14:sldId id="2147197152"/>
            <p14:sldId id="2147483556"/>
            <p14:sldId id="2147483561"/>
            <p14:sldId id="2147483562"/>
            <p14:sldId id="2147483563"/>
            <p14:sldId id="2147483564"/>
            <p14:sldId id="2147483574"/>
            <p14:sldId id="2147483575"/>
            <p14:sldId id="2147483576"/>
            <p14:sldId id="2147483558"/>
            <p14:sldId id="2147483557"/>
            <p14:sldId id="2147483553"/>
            <p14:sldId id="21474835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93AA52-442A-7EF4-1C08-D2D94AD6E7A3}" name="Arc Bio" initials="ABC" userId="Arc Bio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erine Bell-McGuinn" initials="KB" lastIdx="4" clrIdx="0">
    <p:extLst>
      <p:ext uri="{19B8F6BF-5375-455C-9EA6-DF929625EA0E}">
        <p15:presenceInfo xmlns:p15="http://schemas.microsoft.com/office/powerpoint/2012/main" userId="S::kbellmcguinn@ottimopharma.com::08522604-372b-468a-a5ca-22fe2a1330b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F6E6E8"/>
    <a:srgbClr val="C75A67"/>
    <a:srgbClr val="E3E2FA"/>
    <a:srgbClr val="7A77E6"/>
    <a:srgbClr val="FBE4D9"/>
    <a:srgbClr val="E97132"/>
    <a:srgbClr val="EAF3FA"/>
    <a:srgbClr val="00CCCC"/>
    <a:srgbClr val="DCB2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–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5" autoAdjust="0"/>
    <p:restoredTop sz="90087" autoAdjust="0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microsoft.com/office/2018/10/relationships/authors" Target="authors.xml"/><Relationship Id="rId20" Type="http://schemas.openxmlformats.org/officeDocument/2006/relationships/slide" Target="slides/slide12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63688-62D9-4E7D-9DCC-F1655FCEE2E0}" type="datetimeFigureOut">
              <a:rPr lang="en-GB" smtClean="0"/>
              <a:t>25/06/2026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B5957-07BE-4DF9-ACE0-9A48961A5B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89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035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625B-187D-5AD7-97C6-4B4420DD9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05C619-4AA4-51D4-49CF-9D4BFD1BE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D11D09-EB53-DC27-9F65-91B50ED20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77057D-5484-07D0-F735-B338AAA9E7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4268A-EB2B-4A7C-AA1D-DCF04E3104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444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0817-7286-4698-02DF-23E21FE38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6F03DA-55F1-342D-1A45-9D855449D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342900" y="2286000"/>
            <a:ext cx="10972800" cy="617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325654-52FC-C5F3-3A44-D477CE301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453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204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BA4C7-51C0-B532-4F0D-E3F2DE251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3812AD-F0B3-451C-809D-A47912EF4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3BB92F-7100-C9EB-5D36-4450E424AE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18AF1F-8DC1-7D46-040D-CD95E8880F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98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859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201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451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DE182-8A29-25FE-29A5-264071F83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7DA19D-989D-506A-5985-7E1885C2D7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54A937-2E47-7110-6779-E2A42C46A8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6BAB4-F48B-6D18-E516-1A67D32E23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808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D460D-EE78-7E97-1511-C9289525B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CBCAE-966B-1F0D-9EB5-3D7F69A4F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B44300-5F54-35FA-67CB-0309E3B667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5DE4AB-BC17-D2B9-BA03-521832129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0B5957-07BE-4DF9-ACE0-9A48961A5B3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559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E5309-B6AE-D379-99F6-892D1818B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9671FC-E675-C07F-4B8F-88730E7C23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7ECA01-9C63-B802-C6A4-8E14B6BBE0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FED32-C14F-22AE-B64C-72E8FD85B1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0B5957-07BE-4DF9-ACE0-9A48961A5B3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706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293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D7CDD-4AE7-A50A-4338-B6DD541BE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44CB84-D1CA-24B6-07F6-FE19C0CF8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3C959-8B4A-03EE-CAAB-CD41A75D27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B98C6A-562A-F3A5-FAC7-7D5F5FFDAC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0B5957-07BE-4DF9-ACE0-9A48961A5B3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49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0159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5394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C8C124-F6E6-4D3F-A8AF-19A1476E5189}" type="slidenum">
              <a:rPr lang="en-US" altLang="en-US" smtClean="0"/>
              <a:pPr>
                <a:defRPr/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48326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8074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15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5B1C6-B15A-CCA7-CFB9-3370270B5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AAA3C2-7C85-F4C4-BCAC-651C4920E8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CD6268-D363-8AED-A483-3EA24A4761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2BF0B-7451-4551-5315-811BAD8813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F16F69-E6CA-40D9-A187-C6A0851B5E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904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4268A-EB2B-4A7C-AA1D-DCF04E3104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942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4268A-EB2B-4A7C-AA1D-DCF04E3104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876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881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5957-07BE-4DF9-ACE0-9A48961A5B3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51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3F231-570A-44F9-2A80-021C109F7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BEB73A-7E91-7F39-C7E8-41F33FD8C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70EFA2-2F51-A257-A600-85E1C78AF6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5577FC-3241-5A83-F5B3-CCDA8C035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4268A-EB2B-4A7C-AA1D-DCF04E3104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819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F02E9-CB81-6C79-BC75-5AEBD8702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B1DEAC-81B5-8336-4B71-EDA375702B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91AA1B-F1BC-5091-B802-26DB2994B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4FB11D-E0C3-6F5F-55F8-48C91B5601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4268A-EB2B-4A7C-AA1D-DCF04E3104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91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6239" y="914400"/>
            <a:ext cx="11177557" cy="719476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" y="1798004"/>
            <a:ext cx="11177557" cy="487996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3"/>
          </p:nvPr>
        </p:nvSpPr>
        <p:spPr>
          <a:xfrm>
            <a:off x="396239" y="2450128"/>
            <a:ext cx="11177557" cy="372207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77295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D4132-9FD7-4B34-9661-68E8F5572350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F7E39F-970B-4FBF-B451-51691B395B6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2797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BE2D-F833-47CA-92A8-DC95738DEE31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6BD1AF-D4F3-401E-AFB7-1DEC27515D9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2089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72E6-09DC-413F-973E-67909E7DE740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10B43A-CA68-4BFF-B7BC-65E30B9AF8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16775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A0A1B-6177-428C-A276-F1D055960E2C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ED396C-5E7F-4CAE-8E7A-B831F127F53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6876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17EF1-842A-44F9-8335-BB2003B20F5F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3C0F5F-A7A4-49DC-A240-BDF371C59E1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30949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6E39F-3C56-4FAF-9E2B-C98E5F605129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E5A04F-E732-4CBA-88BC-C266936EB2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6528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BDDBB-E74E-4E8A-910C-0597C6949E9E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80CA1F-4A63-4F19-962D-33164FCDD2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6839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772AE-B128-4DCB-BE19-59DE8BC86F6C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2D2459-4FC8-4347-A86D-E9AD3502010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5337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10160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B383-2C55-41A0-9969-F4614F08E819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5A1796-FAB2-40CD-B716-35AA52070A9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374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 rot="5400000">
            <a:off x="5277909" y="3398309"/>
            <a:ext cx="6858000" cy="6138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en-US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FE926-5A83-48E9-8D81-0E7C5F4292DE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5ACA4A-1ABA-407B-A754-D717EB6905E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11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59" y="791860"/>
            <a:ext cx="11284237" cy="7624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59" y="1761391"/>
            <a:ext cx="11284237" cy="44155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220633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76CF-E13F-4149-A5F0-0213FFBA5F63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995D-1232-473D-8196-C795E72676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1752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D9AA1-053F-44C8-8FAA-80109C8D7974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DBED-64E1-4A99-915D-666272C7D6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5363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8420A-C7B3-4F07-A6A1-EB9DAF56B60C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B28A-D8C0-4D28-8943-2E1A823B3B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604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F459E-131B-439F-8128-DBE26959F60C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C825E-5EEF-44DB-A8D0-5B28572E9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778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2D50D-61C3-4BE8-B86F-1994663A8236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4DF6C-17F5-420D-9A81-EFBFD5D238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755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02A4A-1C96-49EC-A26B-38C7FE48AE71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D54A5-C28E-4F15-933E-3A555522A1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87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C5977-EA50-4E4A-9581-9EFB228CD402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9BCD9-41CF-449B-BDF8-348CB0D23B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2107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2A233-272E-4FC5-A1B5-84E17B8F6787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F4B-7416-48ED-A305-47F0D3FD7E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5541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3078D-3604-4F3F-98D8-B9D22C7EBBF0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893C0-F345-4654-913D-0079D4AD5B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0105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101600" y="1401764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02CCA-02F8-4BC9-8E81-EC226B96BD64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989D-B7B5-443D-A9AE-8177E5BDAF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66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" y="930997"/>
            <a:ext cx="11284236" cy="762001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5909" y="1920241"/>
            <a:ext cx="11277887" cy="42519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047936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 rot="5400000">
            <a:off x="5277909" y="3398309"/>
            <a:ext cx="6858000" cy="6138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BD34D-DBFA-4E7A-80CD-DEC523B48F6F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87722-D74E-441E-BC8C-EE18FDFDC7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5947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044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7236-DB26-C34B-A19A-013CE577D9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26D62-8355-7843-9543-4D46DE25F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ED212-BFC3-6C47-A517-52A8CEFC4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B03BF-4233-DD4F-BE0C-177A3A6FB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B8FDD-8437-724B-AC30-8601937EF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D2FE95-BC1A-FE47-9EEF-732BDF6DA95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3532981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2514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21D98-9CFA-E149-8F57-3C1B8EAAB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4F91C-5CCC-5D42-9E66-06B382B3B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591CA-0AB4-C64A-8A2D-3988D22F3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17F76-4466-7247-A098-16E360F3D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8DAC7-09B2-EE47-8FC7-2165A10F8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975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30A3D-0F26-D446-A01A-963717ABA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079CA-E150-BF45-88A2-39DD705AA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2A744-D4FD-3740-AAC7-2E021C93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D9DD7-747D-9D48-8BE7-D01E4F80B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246E6-6FAB-054D-8338-12949873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5493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9732-033C-574B-BB8D-0BF71A64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52E19-E976-D749-845D-C3B38BA04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85D38-8B7D-B445-8579-A24D854C3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66D24D-CEA0-5242-9A01-E552841C4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154EC0-423B-E34E-95FD-F28317883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35E0B-9EBF-974C-9DA5-62AA57A5F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058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1BA34-E6C4-D64D-B47F-34DC54945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7CE51-21E4-7948-96A3-01658F755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AA1F6D-D6E7-014B-BF4F-00E2F9DFC5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29ACCD-4A90-7C4B-8087-BF40CD2AF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49ECFE-7968-2E43-ACE9-6FB31B343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46FADE-E0D0-004E-A723-422D4AF3A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3E9207-F5C4-0745-B938-83AE5129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244230-E554-9041-8830-3A950BABF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189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A33F6-C5E8-4E47-8510-E89A6349D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B280D2-E691-3645-84D7-7E77A955B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82ED0C-0A4A-884C-9B36-51552E8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B07EC-EF63-0E48-9F2B-2ACF8132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4159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1DA0D4-686E-1A46-A3EB-96299636A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19980F-2B14-714C-AAAE-A46676886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1F9ECD-6BEE-1247-B82F-2A2114654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970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B7CF6-1F3D-E449-8E6F-7EF2954C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3919D-3E83-524A-BEB5-A96F4AF21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2BF11-121E-0442-B6D7-34A0D544A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BAE7E-0D83-4949-B767-12BA923C6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112B05-A6E0-C342-AF95-120E15C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4230D2-CD62-5643-AAEF-485EE032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79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" y="791860"/>
            <a:ext cx="11284236" cy="7624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9560" y="1825625"/>
            <a:ext cx="573024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0159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826216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EF86C-E676-C846-B67E-DE135C7EE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5876B0-41E8-734F-8538-24BB4C27AC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F0207-A639-C84C-972C-CDF299DD2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277957-6E1D-4341-B31B-AC46755A7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955BC8-DE4B-494F-A7DB-2CEB19D54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7CB8E-6D07-BD4F-8B02-23EC30FD6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446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55B1-34B9-DE4C-9C77-694EDB210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3ADB70-9DA6-EA43-A1B4-472621A5D8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BACD8-D6E0-8241-AC63-8E73DE548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EBAE0-118D-A04F-8664-87407C31E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461B2-B17F-E94D-BEB2-43A7240E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37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703EBA-5268-7240-B3E7-1AEC213DF3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AA98CC-C064-844B-B5F1-04664F3158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41D40-3036-A84C-82A1-90E29E89F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3A75B-EFDA-844A-B284-A9B8B2541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C532C-2D6C-0B48-B37E-3B14B40D1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349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DCCC9-7556-4A8D-8F5C-42082FE4E89F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8E111-A65C-478D-8300-6390B6D4229E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365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1CC97-7E39-4B0B-B289-FC846100B8B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D9DA8-4B93-41FE-9055-BB290FAFAD4D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918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0F636-BA29-4AE1-AA4B-85B8F1DF9C69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18E00-9D6B-4957-AE4B-12FC997725CD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873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57A3D-44DB-4698-B60C-F9A23292194A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0C57-A00C-4481-B282-E03E53BF1EF7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481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70E54-B61F-436C-9942-0B12CC21F58E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1A440-43AE-455F-8010-C4B80F702E97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4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EE748-76DE-4F38-81C4-2B2DF887195A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6A50-A92D-426A-93FB-19E3667921AC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62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0" y="6357939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0987C-A5FE-4D9D-9056-236255FF27A1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E8E56-D219-409A-87D8-B6D80CEB0BD3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6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" y="791860"/>
            <a:ext cx="10515600" cy="7624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4558227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B337-B33A-4DCC-A0AD-1FEB600C62CB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F057-122C-4021-A8C6-02689903B51A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804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DD136-7BAB-4D63-80E1-7D2BFC20FDA0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CA3A-BD60-4796-9998-989859174CBF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143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FD06D-C1A0-4862-8E89-FCA18F59B984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08D2-91F4-4B57-8264-F8EECC7D970E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8423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8790D-2397-4B47-BB34-62BC3BD0A714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54C70-D901-462B-8011-B00F87263D7A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105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137FE-B72A-4CBB-83BE-4D681E06029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6274E-401E-4DA9-9701-60D054304019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21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5" y="294810"/>
            <a:ext cx="10102852" cy="3385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2"/>
          </p:nvPr>
        </p:nvSpPr>
        <p:spPr>
          <a:xfrm>
            <a:off x="486837" y="1196155"/>
            <a:ext cx="11231033" cy="46585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86832" y="692554"/>
            <a:ext cx="10130368" cy="23495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350"/>
            </a:lvl1pPr>
            <a:lvl2pPr marL="203592" indent="0">
              <a:buNone/>
              <a:defRPr/>
            </a:lvl2pPr>
            <a:lvl3pPr marL="400040" indent="0">
              <a:buNone/>
              <a:defRPr/>
            </a:lvl3pPr>
            <a:lvl4pPr marL="611966" indent="0">
              <a:buNone/>
              <a:defRPr/>
            </a:lvl4pPr>
            <a:lvl5pPr marL="828654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92760" y="5996532"/>
            <a:ext cx="11261093" cy="184666"/>
          </a:xfrm>
        </p:spPr>
        <p:txBody>
          <a:bodyPr anchor="b">
            <a:spAutoFit/>
          </a:bodyPr>
          <a:lstStyle>
            <a:lvl1pPr marL="0" indent="0">
              <a:buNone/>
              <a:defRPr sz="600" baseline="0"/>
            </a:lvl1pPr>
            <a:lvl2pPr marL="201117" indent="0">
              <a:buNone/>
              <a:defRPr sz="600"/>
            </a:lvl2pPr>
            <a:lvl3pPr marL="404990" indent="0">
              <a:buNone/>
              <a:defRPr sz="600"/>
            </a:lvl3pPr>
            <a:lvl4pPr marL="608301" indent="0">
              <a:buNone/>
              <a:defRPr sz="600"/>
            </a:lvl4pPr>
            <a:lvl5pPr marL="809980" indent="0">
              <a:buNone/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F5EEA462-C83C-294C-8F4E-9BB7FF602C4B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 algn="ctr">
              <a:defRPr>
                <a:solidFill>
                  <a:srgbClr val="9A8B7D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Insert your date / confidentiality text here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A8F9A492-DD41-DF49-84A7-A9C4233E592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rgbClr val="9A8B7D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GB"/>
              <a:t>NSCLC</a:t>
            </a:r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789C23EF-BAFF-0645-88A4-CEEFCA64A1E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rgbClr val="9A8B7D"/>
                </a:solidFill>
                <a:ea typeface="+mn-ea"/>
              </a:defRPr>
            </a:lvl1pPr>
          </a:lstStyle>
          <a:p>
            <a:pPr>
              <a:defRPr/>
            </a:pPr>
            <a:fld id="{07332013-CD24-44BB-89CC-BB60123C0E1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64005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A08E02-E49B-4D15-9914-6D64C27388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15" y="1019909"/>
            <a:ext cx="11175023" cy="4877971"/>
          </a:xfrm>
          <a:prstGeom prst="rect">
            <a:avLst/>
          </a:prstGeom>
        </p:spPr>
        <p:txBody>
          <a:bodyPr>
            <a:noAutofit/>
          </a:bodyPr>
          <a:lstStyle>
            <a:lvl4pPr marL="274320" indent="-274320">
              <a:buClrTx/>
              <a:buSzPct val="100000"/>
              <a:buFont typeface="Arial" panose="020B0604020202020204" pitchFamily="34" charset="0"/>
              <a:buChar char="•"/>
              <a:defRPr/>
            </a:lvl4pPr>
            <a:lvl5pPr marL="548640" indent="-274638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8174B3-4957-49CF-83B9-56E0BC94A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171" y="376417"/>
            <a:ext cx="10665752" cy="4308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08A8C96B-FE76-92B2-6A27-4A9FC8F15E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330" y="5971032"/>
            <a:ext cx="11192608" cy="2015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Helvetica" pitchFamily="2" charset="0"/>
              </a:defRPr>
            </a:lvl1pPr>
          </a:lstStyle>
          <a:p>
            <a:r>
              <a:rPr lang="en-US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9361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" y="829966"/>
            <a:ext cx="4482465" cy="10820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829967"/>
            <a:ext cx="6390609" cy="5311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9560" y="2057399"/>
            <a:ext cx="4482465" cy="40843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481440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" y="877908"/>
            <a:ext cx="4482465" cy="10336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877908"/>
            <a:ext cx="6390609" cy="54009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9560" y="2057400"/>
            <a:ext cx="4482465" cy="42214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33803" y="6505257"/>
            <a:ext cx="439994" cy="365125"/>
          </a:xfrm>
        </p:spPr>
        <p:txBody>
          <a:bodyPr/>
          <a:lstStyle/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" y="6570642"/>
            <a:ext cx="4114800" cy="257722"/>
          </a:xfrm>
        </p:spPr>
        <p:txBody>
          <a:bodyPr/>
          <a:lstStyle>
            <a:lvl1pPr>
              <a:defRPr sz="1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957754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3284-01E5-4868-BEA9-55D690F37E31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355F0-DA4B-4FA0-9DB2-E60C5E9CB85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7297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531020"/>
            <a:ext cx="12192000" cy="365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1133803" y="6531020"/>
            <a:ext cx="439994" cy="365125"/>
          </a:xfrm>
          <a:prstGeom prst="rect">
            <a:avLst/>
          </a:prstGeom>
          <a:solidFill>
            <a:srgbClr val="134A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91860"/>
            <a:ext cx="10515600" cy="762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61391"/>
            <a:ext cx="10515600" cy="4415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555402"/>
            <a:ext cx="4114800" cy="257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Presenter Name | 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33803" y="6535737"/>
            <a:ext cx="4399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E98A9026-EACE-DD49-8C59-782CAD7353C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5847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74855" y="71984"/>
            <a:ext cx="4806746" cy="4407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357059" y="105281"/>
            <a:ext cx="1401093" cy="36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6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B1130C6-4FDB-446F-8DFD-F8E2710EDA33}" type="datetimeFigureOut">
              <a:rPr lang="en-US" altLang="en-US"/>
              <a:pPr>
                <a:defRPr/>
              </a:pPr>
              <a:t>6/25/26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5A2E7C69-6B36-4CA4-A3EB-B3F36DB4B8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718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381493-3E3E-4DCA-BCD8-0D00FB84C0C7}" type="datetime1">
              <a:rPr lang="en-US" altLang="en-US"/>
              <a:pPr>
                <a:defRPr/>
              </a:pPr>
              <a:t>6/25/26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charset="0"/>
                <a:ea typeface="ＭＳ Ｐゴシック" pitchFamily="-107" charset="-128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FEAFF83-605F-4900-9B8A-C95E76A019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3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90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Arial" pitchFamily="-65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Arial" pitchFamily="-65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pitchFamily="-65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pitchFamily="-65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5B92B1-9FBD-0E40-98FF-21406946F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E6907-E4A9-6D4B-9C79-27F5435BB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CD1519-CBAE-5F4A-8FD2-0D46E510DF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6F23B-4E64-C640-870D-698B6ACB57D9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E729C-9104-C14B-B2BA-2AB8F24DED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B02A2F-6543-784A-93D1-9993520527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A8FAF-4EAE-4642-8CDD-1D009C8E2B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89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AD438E-E291-4DED-A324-68656516C091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6/25/26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465D40-BD14-4CF8-8A8A-2991C353C7BC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28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microsoft.com/office/2007/relationships/hdphoto" Target="../media/hdphoto6.wdp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9.wdp"/><Relationship Id="rId5" Type="http://schemas.openxmlformats.org/officeDocument/2006/relationships/image" Target="../media/image20.png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2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1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14.wdp"/><Relationship Id="rId5" Type="http://schemas.openxmlformats.org/officeDocument/2006/relationships/image" Target="../media/image27.png"/><Relationship Id="rId4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1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3.png"/><Relationship Id="rId4" Type="http://schemas.microsoft.com/office/2007/relationships/hdphoto" Target="../media/hdphoto16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8.xml"/><Relationship Id="rId4" Type="http://schemas.microsoft.com/office/2007/relationships/hdphoto" Target="../media/hdphoto17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20.wdp"/><Relationship Id="rId5" Type="http://schemas.openxmlformats.org/officeDocument/2006/relationships/image" Target="../media/image43.png"/><Relationship Id="rId4" Type="http://schemas.microsoft.com/office/2007/relationships/hdphoto" Target="../media/hdphoto19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810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2291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9" y="114301"/>
            <a:ext cx="2838574" cy="2438400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  <a:effectLst>
            <a:outerShdw dist="508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6" descr="MDACC_Rev_PMS_TC_tag_V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5486400"/>
            <a:ext cx="2424111" cy="118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4052889" y="902154"/>
            <a:ext cx="7986711" cy="505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None/>
            </a:pPr>
            <a:r>
              <a:rPr lang="en-US" b="1" dirty="0"/>
              <a:t>Year in Review</a:t>
            </a:r>
          </a:p>
          <a:p>
            <a:pPr algn="ctr">
              <a:buNone/>
            </a:pPr>
            <a:r>
              <a:rPr lang="en-US" b="1" dirty="0"/>
              <a:t>Therapeutic Approaches Targeting HER2, MET and KRAS G12C</a:t>
            </a:r>
            <a:endParaRPr 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John Heymach, M.D., Ph.D.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Chair, Dept. of Thoracic/Head and Neck </a:t>
            </a:r>
            <a:b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Medical Oncology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Ruth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Legett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646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Jones Distinguished Chair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6464A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RTP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en-US" sz="2400" dirty="0">
                <a:solidFill>
                  <a:srgbClr val="000000"/>
                </a:solidFill>
              </a:rPr>
              <a:t>June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15, 2026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819427" y="-76200"/>
            <a:ext cx="0" cy="7010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0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13549-684D-4EC2-5B45-F388EF167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D976-FF54-2E19-6A7E-B2DD2584D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9314"/>
            <a:ext cx="11582400" cy="980900"/>
          </a:xfrm>
        </p:spPr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1L </a:t>
            </a:r>
            <a:r>
              <a:rPr lang="en-US" sz="4000" i="1" dirty="0"/>
              <a:t>HER2</a:t>
            </a:r>
            <a:r>
              <a:rPr lang="en-US" sz="4000" dirty="0"/>
              <a:t>-mutant NSCLC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1564CF-AEFA-849D-CE02-0628A763262E}"/>
              </a:ext>
            </a:extLst>
          </p:cNvPr>
          <p:cNvSpPr txBox="1"/>
          <p:nvPr/>
        </p:nvSpPr>
        <p:spPr>
          <a:xfrm>
            <a:off x="1225005" y="5315740"/>
            <a:ext cx="10662195" cy="707886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dirty="0"/>
              <a:t>February 26, 2026: FDA granted accelerated approval to </a:t>
            </a:r>
            <a:r>
              <a:rPr lang="en-US" sz="2000" dirty="0" err="1"/>
              <a:t>zongertinib</a:t>
            </a:r>
            <a:r>
              <a:rPr lang="en-US" sz="2000" dirty="0"/>
              <a:t> as 1L for HER2 mutant NSCLC harboring HER2 (ERBB2) tyrosine kinase domain activating mutations. 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47DFDF-A7BA-CD48-8CD4-922472A6E437}"/>
              </a:ext>
            </a:extLst>
          </p:cNvPr>
          <p:cNvSpPr txBox="1"/>
          <p:nvPr/>
        </p:nvSpPr>
        <p:spPr>
          <a:xfrm>
            <a:off x="6880711" y="1522886"/>
            <a:ext cx="4555385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ORR 76%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2FDD22-B892-D035-1316-A3E44D3AA15F}"/>
              </a:ext>
            </a:extLst>
          </p:cNvPr>
          <p:cNvSpPr txBox="1"/>
          <p:nvPr/>
        </p:nvSpPr>
        <p:spPr>
          <a:xfrm>
            <a:off x="2400247" y="2096395"/>
            <a:ext cx="2285366" cy="832652"/>
          </a:xfrm>
          <a:prstGeom prst="round2SameRect">
            <a:avLst>
              <a:gd name="adj1" fmla="val 20791"/>
              <a:gd name="adj2" fmla="val 0"/>
            </a:avLst>
          </a:prstGeom>
          <a:solidFill>
            <a:srgbClr val="2F5D81"/>
          </a:solidFill>
          <a:ln w="127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3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Cohort 2: </a:t>
            </a:r>
            <a:br>
              <a:rPr lang="en-GB" sz="13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3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Treatment-naïve patients</a:t>
            </a:r>
          </a:p>
          <a:p>
            <a:pPr algn="ctr"/>
            <a:r>
              <a:rPr lang="en-GB" sz="13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= 74</a:t>
            </a:r>
            <a:endParaRPr lang="en-US" sz="13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8C9B0E-3727-B1A0-4CDA-F85DAD53B994}"/>
              </a:ext>
            </a:extLst>
          </p:cNvPr>
          <p:cNvSpPr txBox="1"/>
          <p:nvPr/>
        </p:nvSpPr>
        <p:spPr>
          <a:xfrm>
            <a:off x="364478" y="2096395"/>
            <a:ext cx="2032594" cy="832652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Confirmed response </a:t>
            </a:r>
            <a:b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BICR (RECIST v1.1)</a:t>
            </a:r>
            <a:endParaRPr lang="en-US" sz="1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41">
            <a:extLst>
              <a:ext uri="{FF2B5EF4-FFF2-40B4-BE49-F238E27FC236}">
                <a16:creationId xmlns:a16="http://schemas.microsoft.com/office/drawing/2014/main" id="{6FBD9D66-0979-27C5-1D3C-228A45E27C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638109"/>
              </p:ext>
            </p:extLst>
          </p:nvPr>
        </p:nvGraphicFramePr>
        <p:xfrm>
          <a:off x="364478" y="2926867"/>
          <a:ext cx="4324309" cy="1763544"/>
        </p:xfrm>
        <a:graphic>
          <a:graphicData uri="http://schemas.openxmlformats.org/drawingml/2006/table">
            <a:tbl>
              <a:tblPr firstRow="1" bandRow="1"/>
              <a:tblGrid>
                <a:gridCol w="2035484">
                  <a:extLst>
                    <a:ext uri="{9D8B030D-6E8A-4147-A177-3AD203B41FA5}">
                      <a16:colId xmlns:a16="http://schemas.microsoft.com/office/drawing/2014/main" val="2878539895"/>
                    </a:ext>
                  </a:extLst>
                </a:gridCol>
                <a:gridCol w="2288825">
                  <a:extLst>
                    <a:ext uri="{9D8B030D-6E8A-4147-A177-3AD203B41FA5}">
                      <a16:colId xmlns:a16="http://schemas.microsoft.com/office/drawing/2014/main" val="2155313075"/>
                    </a:ext>
                  </a:extLst>
                </a:gridCol>
              </a:tblGrid>
              <a:tr h="293924">
                <a:tc>
                  <a:txBody>
                    <a:bodyPr/>
                    <a:lstStyle>
                      <a:lvl1pPr marL="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864045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728088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592133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3456177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4320221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5184266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604831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6912354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72000" marR="0" lvl="0" indent="-428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3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lvl="0" indent="-4286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  <a:defRPr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76%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388737"/>
                  </a:ext>
                </a:extLst>
              </a:tr>
              <a:tr h="293924">
                <a:tc>
                  <a:txBody>
                    <a:bodyPr/>
                    <a:lstStyle>
                      <a:lvl1pPr marL="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864045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728088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592133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3456177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4320221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5184266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604831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6912354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8000" marR="0" indent="-432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CR, n (%)</a:t>
                      </a:r>
                      <a:endParaRPr lang="en-US" sz="1300" b="0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indent="-42863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8 (11)</a:t>
                      </a:r>
                    </a:p>
                  </a:txBody>
                  <a:tcPr marL="3360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967304"/>
                  </a:ext>
                </a:extLst>
              </a:tr>
              <a:tr h="293924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PR,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 (%)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indent="-42863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48 (65)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595356"/>
                  </a:ext>
                </a:extLst>
              </a:tr>
              <a:tr h="293924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DCR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lvl="0" indent="-42863" algn="ctr" defTabSz="14970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96%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376918"/>
                  </a:ext>
                </a:extLst>
              </a:tr>
              <a:tr h="293924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SD</a:t>
                      </a:r>
                      <a:r>
                        <a:rPr lang="de-DE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n (%)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lvl="0" indent="-4286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15 (20)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243059"/>
                  </a:ext>
                </a:extLst>
              </a:tr>
              <a:tr h="293924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PD, n (</a:t>
                      </a:r>
                      <a:r>
                        <a:rPr lang="de-DE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%)</a:t>
                      </a:r>
                      <a:endParaRPr lang="en-US" sz="1300" b="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indent="-42863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1 (1)*</a:t>
                      </a:r>
                      <a:endParaRPr lang="en-US" sz="1300" b="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80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364008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7AD8867-504D-EF5F-1D03-B9A25C061EE2}"/>
              </a:ext>
            </a:extLst>
          </p:cNvPr>
          <p:cNvSpPr txBox="1">
            <a:spLocks/>
          </p:cNvSpPr>
          <p:nvPr/>
        </p:nvSpPr>
        <p:spPr>
          <a:xfrm>
            <a:off x="364478" y="4679911"/>
            <a:ext cx="4526384" cy="613055"/>
          </a:xfrm>
          <a:prstGeom prst="rect">
            <a:avLst/>
          </a:prstGeom>
          <a:noFill/>
        </p:spPr>
        <p:txBody>
          <a:bodyPr wrap="square" lIns="60000" tIns="45753" rIns="0" bIns="45753" rtlCol="0">
            <a:spAutoFit/>
          </a:bodyPr>
          <a:lstStyle/>
          <a:p>
            <a:pPr marL="201610" indent="-163208" defTabSz="568187">
              <a:lnSpc>
                <a:spcPct val="110000"/>
              </a:lnSpc>
              <a:spcAft>
                <a:spcPts val="800"/>
              </a:spcAft>
              <a:buClr>
                <a:srgbClr val="00305D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kern="0" dirty="0">
                <a:solidFill>
                  <a:srgbClr val="2F5D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 time to objective response was </a:t>
            </a:r>
            <a:br>
              <a:rPr lang="en-US" sz="1600" kern="0" dirty="0">
                <a:solidFill>
                  <a:srgbClr val="2F5D8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kern="0" dirty="0">
                <a:solidFill>
                  <a:srgbClr val="2F5D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1.4 months (95% CI, 1.1 to 6.9)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5F422F9-CD86-91DA-BD89-CFB0B8205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5851" y="2104640"/>
            <a:ext cx="7094438" cy="28799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ED8581D-662C-EEE8-CDE4-3F43A64CC5DB}"/>
              </a:ext>
            </a:extLst>
          </p:cNvPr>
          <p:cNvSpPr txBox="1"/>
          <p:nvPr/>
        </p:nvSpPr>
        <p:spPr>
          <a:xfrm>
            <a:off x="6647606" y="6394020"/>
            <a:ext cx="478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Heymach</a:t>
            </a:r>
            <a:r>
              <a:rPr lang="en-US" dirty="0"/>
              <a:t> NEJM 2026; </a:t>
            </a:r>
            <a:r>
              <a:rPr lang="en-US" dirty="0" err="1"/>
              <a:t>Heymach</a:t>
            </a:r>
            <a:r>
              <a:rPr lang="en-US" dirty="0"/>
              <a:t> ELCC 2026</a:t>
            </a:r>
          </a:p>
        </p:txBody>
      </p:sp>
    </p:spTree>
    <p:extLst>
      <p:ext uri="{BB962C8B-B14F-4D97-AF65-F5344CB8AC3E}">
        <p14:creationId xmlns:p14="http://schemas.microsoft.com/office/powerpoint/2010/main" val="148908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B24DF-9C38-94DA-2996-58F5EAA8D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EFFE8-625C-DE5B-F95A-374AA52D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9314"/>
            <a:ext cx="11582400" cy="980900"/>
          </a:xfrm>
        </p:spPr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1L </a:t>
            </a:r>
            <a:r>
              <a:rPr lang="en-US" sz="4000" i="1" dirty="0"/>
              <a:t>HER2</a:t>
            </a:r>
            <a:r>
              <a:rPr lang="en-US" sz="4000" dirty="0"/>
              <a:t>-mutant NSCLC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F59118-396D-7C0D-AB0D-C365FFA97A95}"/>
              </a:ext>
            </a:extLst>
          </p:cNvPr>
          <p:cNvSpPr txBox="1"/>
          <p:nvPr/>
        </p:nvSpPr>
        <p:spPr>
          <a:xfrm>
            <a:off x="6880711" y="1522886"/>
            <a:ext cx="4555385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mDoR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15.2 months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38D409-E9ED-5533-EB69-B34D41A9BCE3}"/>
              </a:ext>
            </a:extLst>
          </p:cNvPr>
          <p:cNvSpPr txBox="1"/>
          <p:nvPr/>
        </p:nvSpPr>
        <p:spPr>
          <a:xfrm>
            <a:off x="6647606" y="6394020"/>
            <a:ext cx="478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Heymach</a:t>
            </a:r>
            <a:r>
              <a:rPr lang="en-US" dirty="0"/>
              <a:t> NEJM 2026; </a:t>
            </a:r>
            <a:r>
              <a:rPr lang="en-US" dirty="0" err="1"/>
              <a:t>Heymach</a:t>
            </a:r>
            <a:r>
              <a:rPr lang="en-US" dirty="0"/>
              <a:t> ELCC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516A71-7CDC-3508-B151-D9B0FE231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47" t="51304" r="2020"/>
          <a:stretch>
            <a:fillRect/>
          </a:stretch>
        </p:blipFill>
        <p:spPr>
          <a:xfrm>
            <a:off x="304800" y="2343496"/>
            <a:ext cx="5671930" cy="3596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62600E-8727-D5DB-0EDF-03508DCAE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50000"/>
          <a:stretch>
            <a:fillRect/>
          </a:stretch>
        </p:blipFill>
        <p:spPr>
          <a:xfrm>
            <a:off x="6345329" y="2247221"/>
            <a:ext cx="5912402" cy="36928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2154B3-4D77-FC16-2423-D0C61B52A20E}"/>
              </a:ext>
            </a:extLst>
          </p:cNvPr>
          <p:cNvSpPr txBox="1"/>
          <p:nvPr/>
        </p:nvSpPr>
        <p:spPr>
          <a:xfrm>
            <a:off x="1135894" y="1522885"/>
            <a:ext cx="4555385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mPFS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14.4 months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79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A7985-51C2-24EE-4820-8ACD36113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875A7-3397-371A-FB5C-FD87EC2AE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9314"/>
            <a:ext cx="11582400" cy="980900"/>
          </a:xfrm>
        </p:spPr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1L </a:t>
            </a:r>
            <a:r>
              <a:rPr lang="en-US" sz="4000" i="1" dirty="0"/>
              <a:t>HER2</a:t>
            </a:r>
            <a:r>
              <a:rPr lang="en-US" sz="4000" dirty="0"/>
              <a:t>-mutant NSCLC: Intracranial Tumor Response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624BD2-B246-8428-028E-B7C57BB25A3E}"/>
              </a:ext>
            </a:extLst>
          </p:cNvPr>
          <p:cNvSpPr txBox="1"/>
          <p:nvPr/>
        </p:nvSpPr>
        <p:spPr>
          <a:xfrm>
            <a:off x="6647606" y="6394020"/>
            <a:ext cx="478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Heymach</a:t>
            </a:r>
            <a:r>
              <a:rPr lang="en-US" dirty="0"/>
              <a:t> NEJM 2026; </a:t>
            </a:r>
            <a:r>
              <a:rPr lang="en-US" dirty="0" err="1"/>
              <a:t>Heymach</a:t>
            </a:r>
            <a:r>
              <a:rPr lang="en-US" dirty="0"/>
              <a:t> ELCC 2026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8F315E-372B-F7B9-BF81-5735448C54F8}"/>
              </a:ext>
            </a:extLst>
          </p:cNvPr>
          <p:cNvSpPr txBox="1"/>
          <p:nvPr/>
        </p:nvSpPr>
        <p:spPr>
          <a:xfrm>
            <a:off x="3339548" y="1548955"/>
            <a:ext cx="6217668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ORR 47% </a:t>
            </a: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(59% in those with no prior RT)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110157-0504-D43E-3EBB-7E11DBDFAA5D}"/>
              </a:ext>
            </a:extLst>
          </p:cNvPr>
          <p:cNvSpPr txBox="1"/>
          <p:nvPr/>
        </p:nvSpPr>
        <p:spPr>
          <a:xfrm>
            <a:off x="1585477" y="2192851"/>
            <a:ext cx="4659545" cy="612570"/>
          </a:xfrm>
          <a:prstGeom prst="round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square" tIns="24000" rtlCol="0" anchor="t">
            <a:noAutofit/>
          </a:bodyPr>
          <a:lstStyle/>
          <a:p>
            <a:pPr algn="ctr"/>
            <a: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  <a:t>Cohort 4: Active brain metastases </a:t>
            </a:r>
            <a:b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333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23ABA9-E400-021A-F74F-9E1507B0A2F3}"/>
              </a:ext>
            </a:extLst>
          </p:cNvPr>
          <p:cNvSpPr txBox="1"/>
          <p:nvPr/>
        </p:nvSpPr>
        <p:spPr>
          <a:xfrm>
            <a:off x="36301" y="2500453"/>
            <a:ext cx="1544414" cy="92198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lIns="24000" rIns="24000" rtlCol="0" anchor="ctr">
            <a:noAutofit/>
          </a:bodyPr>
          <a:lstStyle/>
          <a:p>
            <a: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Confirmed intracranial response by </a:t>
            </a:r>
            <a:b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333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BICR (RANO-BM)</a:t>
            </a:r>
            <a:endParaRPr lang="en-US" sz="1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1EF9DB-4352-2C41-78B3-F6A2BB807545}"/>
              </a:ext>
            </a:extLst>
          </p:cNvPr>
          <p:cNvSpPr txBox="1"/>
          <p:nvPr/>
        </p:nvSpPr>
        <p:spPr>
          <a:xfrm>
            <a:off x="1585477" y="2500454"/>
            <a:ext cx="2088755" cy="928562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  <a:t>N = 30</a:t>
            </a:r>
            <a:endParaRPr lang="en-US" sz="1333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D4D43E-3D2D-2B99-818E-FF43A2004BE2}"/>
              </a:ext>
            </a:extLst>
          </p:cNvPr>
          <p:cNvSpPr txBox="1"/>
          <p:nvPr/>
        </p:nvSpPr>
        <p:spPr>
          <a:xfrm>
            <a:off x="3676490" y="2509024"/>
            <a:ext cx="2572765" cy="919993"/>
          </a:xfrm>
          <a:prstGeom prst="round2Same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txBody>
          <a:bodyPr wrap="square" lIns="0" rIns="0" rtlCol="0" anchor="ctr">
            <a:noAutofit/>
          </a:bodyPr>
          <a:lstStyle/>
          <a:p>
            <a:pPr algn="ctr"/>
            <a: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  <a:t>No prior brain RT and </a:t>
            </a:r>
            <a:r>
              <a:rPr lang="en-GB" sz="1333" b="1" kern="0" dirty="0">
                <a:latin typeface="Arial" panose="020B0604020202020204" pitchFamily="34" charset="0"/>
                <a:cs typeface="Arial" panose="020B0604020202020204" pitchFamily="34" charset="0"/>
              </a:rPr>
              <a:t>confirmed measurable intracranial disease</a:t>
            </a:r>
            <a: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333" b="1" dirty="0">
                <a:latin typeface="Arial" panose="020B0604020202020204" pitchFamily="34" charset="0"/>
                <a:cs typeface="Arial" panose="020B0604020202020204" pitchFamily="34" charset="0"/>
              </a:rPr>
              <a:t>n = 17</a:t>
            </a:r>
            <a:endParaRPr lang="en-US" sz="1333" dirty="0"/>
          </a:p>
        </p:txBody>
      </p:sp>
      <p:graphicFrame>
        <p:nvGraphicFramePr>
          <p:cNvPr id="15" name="Table 41">
            <a:extLst>
              <a:ext uri="{FF2B5EF4-FFF2-40B4-BE49-F238E27FC236}">
                <a16:creationId xmlns:a16="http://schemas.microsoft.com/office/drawing/2014/main" id="{5A7D3B9D-CE55-EF62-0604-33840584CE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894712"/>
              </p:ext>
            </p:extLst>
          </p:nvPr>
        </p:nvGraphicFramePr>
        <p:xfrm>
          <a:off x="32378" y="3429000"/>
          <a:ext cx="6217668" cy="2729670"/>
        </p:xfrm>
        <a:graphic>
          <a:graphicData uri="http://schemas.openxmlformats.org/drawingml/2006/table">
            <a:tbl>
              <a:tblPr firstRow="1" bandRow="1"/>
              <a:tblGrid>
                <a:gridCol w="1552516">
                  <a:extLst>
                    <a:ext uri="{9D8B030D-6E8A-4147-A177-3AD203B41FA5}">
                      <a16:colId xmlns:a16="http://schemas.microsoft.com/office/drawing/2014/main" val="2878539895"/>
                    </a:ext>
                  </a:extLst>
                </a:gridCol>
                <a:gridCol w="2091283">
                  <a:extLst>
                    <a:ext uri="{9D8B030D-6E8A-4147-A177-3AD203B41FA5}">
                      <a16:colId xmlns:a16="http://schemas.microsoft.com/office/drawing/2014/main" val="2155313075"/>
                    </a:ext>
                  </a:extLst>
                </a:gridCol>
                <a:gridCol w="2573869">
                  <a:extLst>
                    <a:ext uri="{9D8B030D-6E8A-4147-A177-3AD203B41FA5}">
                      <a16:colId xmlns:a16="http://schemas.microsoft.com/office/drawing/2014/main" val="837525749"/>
                    </a:ext>
                  </a:extLst>
                </a:gridCol>
              </a:tblGrid>
              <a:tr h="272967">
                <a:tc>
                  <a:txBody>
                    <a:bodyPr/>
                    <a:lstStyle>
                      <a:lvl1pPr marL="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864045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728088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592133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3456177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4320221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5184266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604831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6912354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72000" marR="0" lvl="0" indent="-428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de-DE" sz="13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lvl="0" indent="-4286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  <a:defRPr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47%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59%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388737"/>
                  </a:ext>
                </a:extLst>
              </a:tr>
              <a:tr h="272967">
                <a:tc>
                  <a:txBody>
                    <a:bodyPr/>
                    <a:lstStyle>
                      <a:lvl1pPr marL="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864045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728088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592133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3456177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4320221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5184266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6048310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6912354" algn="l" defTabSz="1728088" rtl="0" eaLnBrk="1" latinLnBrk="0" hangingPunct="1">
                        <a:defRPr sz="3415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8000" marR="0" indent="-432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CR, n (%)</a:t>
                      </a:r>
                      <a:endParaRPr lang="en-US" sz="1300" b="0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(7)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(6)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967304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PR,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 (%)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(40)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9 (53)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595356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DCR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863" marR="0" lvl="0" indent="-42863" algn="ctr" defTabSz="14970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376918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SD</a:t>
                      </a:r>
                      <a:r>
                        <a:rPr lang="de-DE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n (%)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(40)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6 (35)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243059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NE, n (</a:t>
                      </a:r>
                      <a:r>
                        <a:rPr lang="de-DE" sz="13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%)</a:t>
                      </a:r>
                      <a:endParaRPr lang="en-US" sz="1300" b="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4 (13)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(6)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364008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3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Median DoR</a:t>
                      </a:r>
                      <a:endParaRPr lang="en-US" sz="1300" b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6.9 months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6.2 months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7553252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288000" marR="0" indent="-432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95% CI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2.9–NE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2.7–NE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647588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72000" marR="0" indent="-42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3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Median PFS</a:t>
                      </a:r>
                      <a:endParaRPr lang="en-US" sz="1300" b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8.2 months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37273"/>
                  </a:ext>
                </a:extLst>
              </a:tr>
              <a:tr h="272967">
                <a:tc>
                  <a:txBody>
                    <a:bodyPr/>
                    <a:lstStyle/>
                    <a:p>
                      <a:pPr marL="288000" marR="0" indent="-432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95% CI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4.1–11.3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692085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F369074A-D1E1-6EB4-7D28-D1387DA9DB4D}"/>
              </a:ext>
            </a:extLst>
          </p:cNvPr>
          <p:cNvGrpSpPr/>
          <p:nvPr/>
        </p:nvGrpSpPr>
        <p:grpSpPr>
          <a:xfrm>
            <a:off x="2129571" y="3412583"/>
            <a:ext cx="962677" cy="2444131"/>
            <a:chOff x="3689004" y="4192697"/>
            <a:chExt cx="1444015" cy="366619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4BAC597-BA3A-F281-8398-6EDD34870070}"/>
                </a:ext>
              </a:extLst>
            </p:cNvPr>
            <p:cNvSpPr txBox="1"/>
            <p:nvPr/>
          </p:nvSpPr>
          <p:spPr>
            <a:xfrm>
              <a:off x="3689005" y="4192697"/>
              <a:ext cx="1444014" cy="415499"/>
            </a:xfrm>
            <a:prstGeom prst="rect">
              <a:avLst/>
            </a:prstGeom>
            <a:noFill/>
            <a:ln w="889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3C7A2E7-5777-4C6B-B5AD-BAD89CF29D04}"/>
                </a:ext>
              </a:extLst>
            </p:cNvPr>
            <p:cNvSpPr txBox="1"/>
            <p:nvPr/>
          </p:nvSpPr>
          <p:spPr>
            <a:xfrm>
              <a:off x="3689005" y="6623944"/>
              <a:ext cx="1444014" cy="415499"/>
            </a:xfrm>
            <a:prstGeom prst="rect">
              <a:avLst/>
            </a:prstGeom>
            <a:noFill/>
            <a:ln w="889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576AA1A-0B31-BE7F-6E4D-06BEF1750100}"/>
                </a:ext>
              </a:extLst>
            </p:cNvPr>
            <p:cNvSpPr txBox="1"/>
            <p:nvPr/>
          </p:nvSpPr>
          <p:spPr>
            <a:xfrm>
              <a:off x="3689004" y="7443395"/>
              <a:ext cx="1444014" cy="415499"/>
            </a:xfrm>
            <a:prstGeom prst="rect">
              <a:avLst/>
            </a:prstGeom>
            <a:noFill/>
            <a:ln w="889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4331A2-B287-562F-1B8F-137AC9210020}"/>
              </a:ext>
            </a:extLst>
          </p:cNvPr>
          <p:cNvGrpSpPr/>
          <p:nvPr/>
        </p:nvGrpSpPr>
        <p:grpSpPr>
          <a:xfrm>
            <a:off x="4475610" y="3417200"/>
            <a:ext cx="962677" cy="1897830"/>
            <a:chOff x="3689005" y="4192697"/>
            <a:chExt cx="1444015" cy="284674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59D5065-6BDC-0070-C5AA-746D68094761}"/>
                </a:ext>
              </a:extLst>
            </p:cNvPr>
            <p:cNvSpPr txBox="1"/>
            <p:nvPr/>
          </p:nvSpPr>
          <p:spPr>
            <a:xfrm>
              <a:off x="3689007" y="4192697"/>
              <a:ext cx="1444013" cy="415498"/>
            </a:xfrm>
            <a:prstGeom prst="rect">
              <a:avLst/>
            </a:prstGeom>
            <a:noFill/>
            <a:ln w="889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B978B00-F533-F32F-5054-19D8CD4CDA2C}"/>
                </a:ext>
              </a:extLst>
            </p:cNvPr>
            <p:cNvSpPr txBox="1"/>
            <p:nvPr/>
          </p:nvSpPr>
          <p:spPr>
            <a:xfrm>
              <a:off x="3689005" y="6623943"/>
              <a:ext cx="1444014" cy="415498"/>
            </a:xfrm>
            <a:prstGeom prst="rect">
              <a:avLst/>
            </a:prstGeom>
            <a:noFill/>
            <a:ln w="889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117EF1FA-EFD2-1082-C103-CD791D47A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5049" y="2613528"/>
            <a:ext cx="5998817" cy="240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060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40A8C-229D-E7A8-6A14-B731D2D66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52C23C19-809C-DF19-1604-30A570E333D6}"/>
              </a:ext>
            </a:extLst>
          </p:cNvPr>
          <p:cNvSpPr/>
          <p:nvPr/>
        </p:nvSpPr>
        <p:spPr>
          <a:xfrm>
            <a:off x="962363" y="1087048"/>
            <a:ext cx="9922905" cy="192674"/>
          </a:xfrm>
          <a:prstGeom prst="rect">
            <a:avLst/>
          </a:prstGeom>
        </p:spPr>
        <p:txBody>
          <a:bodyPr wrap="square" lIns="0" tIns="52973" rIns="0" bIns="52973">
            <a:noAutofit/>
          </a:bodyPr>
          <a:lstStyle/>
          <a:p>
            <a:pPr marL="0" lvl="1" defTabSz="611473">
              <a:spcBef>
                <a:spcPts val="145"/>
              </a:spcBef>
              <a:spcAft>
                <a:spcPts val="145"/>
              </a:spcAft>
              <a:defRPr/>
            </a:pPr>
            <a:endParaRPr lang="en-GB" sz="1333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7EC0D61A-E506-3D2E-41D7-01C5531E02B5}"/>
              </a:ext>
            </a:extLst>
          </p:cNvPr>
          <p:cNvSpPr/>
          <p:nvPr/>
        </p:nvSpPr>
        <p:spPr>
          <a:xfrm>
            <a:off x="962363" y="1087048"/>
            <a:ext cx="9922905" cy="192674"/>
          </a:xfrm>
          <a:prstGeom prst="rect">
            <a:avLst/>
          </a:prstGeom>
        </p:spPr>
        <p:txBody>
          <a:bodyPr wrap="square" lIns="0" tIns="52973" rIns="0" bIns="52973">
            <a:noAutofit/>
          </a:bodyPr>
          <a:lstStyle/>
          <a:p>
            <a:pPr marL="0" lvl="1" defTabSz="611473">
              <a:spcBef>
                <a:spcPts val="145"/>
              </a:spcBef>
              <a:spcAft>
                <a:spcPts val="145"/>
              </a:spcAft>
              <a:defRPr/>
            </a:pPr>
            <a:endParaRPr lang="en-GB" sz="1333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Espace réservé du texte 1">
            <a:extLst>
              <a:ext uri="{FF2B5EF4-FFF2-40B4-BE49-F238E27FC236}">
                <a16:creationId xmlns:a16="http://schemas.microsoft.com/office/drawing/2014/main" id="{AD5333BD-FF1A-C381-3ED0-7DFEE11137A9}"/>
              </a:ext>
            </a:extLst>
          </p:cNvPr>
          <p:cNvSpPr txBox="1">
            <a:spLocks/>
          </p:cNvSpPr>
          <p:nvPr/>
        </p:nvSpPr>
        <p:spPr>
          <a:xfrm>
            <a:off x="244801" y="344741"/>
            <a:ext cx="11027063" cy="67005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5630" b="1" i="0" kern="1200">
                <a:solidFill>
                  <a:srgbClr val="D77337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630"/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Beamion LUNG-1 Study Design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23003A5D-2B13-2519-4FFF-B5284A42720C}"/>
              </a:ext>
            </a:extLst>
          </p:cNvPr>
          <p:cNvSpPr/>
          <p:nvPr/>
        </p:nvSpPr>
        <p:spPr>
          <a:xfrm>
            <a:off x="365726" y="1003351"/>
            <a:ext cx="11502683" cy="735356"/>
          </a:xfrm>
          <a:prstGeom prst="roundRect">
            <a:avLst>
              <a:gd name="adj" fmla="val 20366"/>
            </a:avLst>
          </a:prstGeom>
          <a:solidFill>
            <a:srgbClr val="2F5D8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402" algn="ctr" defTabSz="568187">
              <a:spcAft>
                <a:spcPts val="800"/>
              </a:spcAft>
              <a:buClr>
                <a:srgbClr val="00305D"/>
              </a:buClr>
              <a:buSzPct val="100000"/>
              <a:defRPr/>
            </a:pPr>
            <a:r>
              <a:rPr lang="en-US" sz="16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Ib (dose expansion): patients with advanced </a:t>
            </a:r>
            <a:r>
              <a:rPr lang="en-US" sz="1600" b="1" i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HER2</a:t>
            </a:r>
            <a:r>
              <a:rPr lang="en-US" sz="16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-mutant NSCLC</a:t>
            </a:r>
            <a:br>
              <a:rPr lang="en-US" sz="16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Phase Ia, the MTD was not reached at 360 mg QD</a:t>
            </a:r>
            <a:br>
              <a:rPr lang="en-GB" sz="1200" dirty="0">
                <a:solidFill>
                  <a:prstClr val="white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Phase Ib, the selected dose after interim futility analysis was zongertinib 120 mg QD 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E0976FC-07E8-D36F-FD86-15D845111DE7}"/>
              </a:ext>
            </a:extLst>
          </p:cNvPr>
          <p:cNvCxnSpPr>
            <a:cxnSpLocks/>
          </p:cNvCxnSpPr>
          <p:nvPr/>
        </p:nvCxnSpPr>
        <p:spPr>
          <a:xfrm>
            <a:off x="7526745" y="1853720"/>
            <a:ext cx="0" cy="422900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Arrow: Down 70">
            <a:extLst>
              <a:ext uri="{FF2B5EF4-FFF2-40B4-BE49-F238E27FC236}">
                <a16:creationId xmlns:a16="http://schemas.microsoft.com/office/drawing/2014/main" id="{F6A44727-3C66-AD75-39EC-C0E95FF2F5A4}"/>
              </a:ext>
            </a:extLst>
          </p:cNvPr>
          <p:cNvSpPr/>
          <p:nvPr/>
        </p:nvSpPr>
        <p:spPr>
          <a:xfrm>
            <a:off x="3714266" y="4857324"/>
            <a:ext cx="350281" cy="320271"/>
          </a:xfrm>
          <a:prstGeom prst="downArrow">
            <a:avLst>
              <a:gd name="adj1" fmla="val 50000"/>
              <a:gd name="adj2" fmla="val 42675"/>
            </a:avLst>
          </a:prstGeom>
          <a:solidFill>
            <a:srgbClr val="002060"/>
          </a:solidFill>
          <a:ln>
            <a:noFill/>
          </a:ln>
          <a:effectLst>
            <a:outerShdw blurRad="40000" dist="23000" dir="5400000" sx="1000" sy="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333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054BD062-8923-489C-A608-743478121E40}"/>
              </a:ext>
            </a:extLst>
          </p:cNvPr>
          <p:cNvCxnSpPr>
            <a:cxnSpLocks/>
          </p:cNvCxnSpPr>
          <p:nvPr/>
        </p:nvCxnSpPr>
        <p:spPr>
          <a:xfrm>
            <a:off x="3737310" y="1547670"/>
            <a:ext cx="304194" cy="3405"/>
          </a:xfrm>
          <a:prstGeom prst="straightConnector1">
            <a:avLst/>
          </a:prstGeom>
          <a:solidFill>
            <a:srgbClr val="8D2244"/>
          </a:solidFill>
          <a:ln w="28575">
            <a:noFill/>
            <a:tailEnd type="triangle" w="med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C32D65CE-DA00-7476-3D41-5E6A6DD473B5}"/>
              </a:ext>
            </a:extLst>
          </p:cNvPr>
          <p:cNvSpPr txBox="1"/>
          <p:nvPr/>
        </p:nvSpPr>
        <p:spPr>
          <a:xfrm>
            <a:off x="2606532" y="1881580"/>
            <a:ext cx="2565748" cy="2974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defTabSz="609630"/>
            <a:r>
              <a:rPr lang="en-US" sz="1333" b="1" dirty="0">
                <a:solidFill>
                  <a:srgbClr val="2F5D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analysis</a:t>
            </a:r>
            <a:endParaRPr lang="en-GB" sz="1333" b="1" dirty="0">
              <a:solidFill>
                <a:srgbClr val="2F5D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1D7D764-606E-F582-1D56-11165B0659D9}"/>
              </a:ext>
            </a:extLst>
          </p:cNvPr>
          <p:cNvSpPr txBox="1"/>
          <p:nvPr/>
        </p:nvSpPr>
        <p:spPr>
          <a:xfrm>
            <a:off x="7618554" y="1907196"/>
            <a:ext cx="4178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/>
            <a:r>
              <a:rPr lang="en-GB" sz="1200" b="1" dirty="0">
                <a:solidFill>
                  <a:srgbClr val="2F5D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cohorts not included in the current analysis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3A0E7B-C741-2C34-1F58-37D7F42140F0}"/>
              </a:ext>
            </a:extLst>
          </p:cNvPr>
          <p:cNvGrpSpPr/>
          <p:nvPr/>
        </p:nvGrpSpPr>
        <p:grpSpPr>
          <a:xfrm>
            <a:off x="7606029" y="2342524"/>
            <a:ext cx="4262385" cy="2738416"/>
            <a:chOff x="11092516" y="3583644"/>
            <a:chExt cx="6800741" cy="379841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E1FC87E-609D-CD45-F226-604B9514E754}"/>
                </a:ext>
              </a:extLst>
            </p:cNvPr>
            <p:cNvGrpSpPr/>
            <p:nvPr/>
          </p:nvGrpSpPr>
          <p:grpSpPr>
            <a:xfrm>
              <a:off x="11092517" y="3583644"/>
              <a:ext cx="6800737" cy="1006998"/>
              <a:chOff x="10316885" y="3434082"/>
              <a:chExt cx="7589594" cy="874498"/>
            </a:xfrm>
            <a:solidFill>
              <a:srgbClr val="F0EDE0"/>
            </a:solidFill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CF9E56AA-5AFC-C057-9ABB-61BBF122A058}"/>
                  </a:ext>
                </a:extLst>
              </p:cNvPr>
              <p:cNvSpPr/>
              <p:nvPr/>
            </p:nvSpPr>
            <p:spPr>
              <a:xfrm>
                <a:off x="10316885" y="3445597"/>
                <a:ext cx="7589594" cy="86298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744000" tIns="0" rIns="0" bIns="0" rtlCol="0" anchor="ctr"/>
              <a:lstStyle/>
              <a:p>
                <a:pPr algn="ctr" defTabSz="457212">
                  <a:spcAft>
                    <a:spcPts val="300"/>
                  </a:spcAft>
                  <a:buClr>
                    <a:srgbClr val="FF9900"/>
                  </a:buClr>
                  <a:defRPr/>
                </a:pPr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Previously treated patients with TKD mutations</a:t>
                </a:r>
                <a:endParaRPr lang="en-US" sz="1067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9C92EED1-021A-5F66-F09D-AA8C0A385779}"/>
                  </a:ext>
                </a:extLst>
              </p:cNvPr>
              <p:cNvSpPr/>
              <p:nvPr/>
            </p:nvSpPr>
            <p:spPr>
              <a:xfrm>
                <a:off x="10316886" y="3434082"/>
                <a:ext cx="1367500" cy="865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09630"/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Cohort 1</a:t>
                </a:r>
                <a:endParaRPr lang="en-US" sz="1067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3E85D0F-A4A3-44B6-DD25-3BC4231B6E6B}"/>
                </a:ext>
              </a:extLst>
            </p:cNvPr>
            <p:cNvGrpSpPr/>
            <p:nvPr/>
          </p:nvGrpSpPr>
          <p:grpSpPr>
            <a:xfrm>
              <a:off x="11092516" y="4979356"/>
              <a:ext cx="6800738" cy="1005357"/>
              <a:chOff x="10316883" y="3411140"/>
              <a:chExt cx="7589595" cy="873073"/>
            </a:xfrm>
            <a:solidFill>
              <a:srgbClr val="F0EDE0"/>
            </a:solidFill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4E2EAED2-875C-3975-7A65-1F77FB7B7FBA}"/>
                  </a:ext>
                </a:extLst>
              </p:cNvPr>
              <p:cNvSpPr/>
              <p:nvPr/>
            </p:nvSpPr>
            <p:spPr>
              <a:xfrm>
                <a:off x="10316884" y="3421230"/>
                <a:ext cx="7589594" cy="86298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696000" tIns="0" rIns="0" bIns="0" rtlCol="0" anchor="ctr"/>
              <a:lstStyle/>
              <a:p>
                <a:pPr algn="ctr" defTabSz="457212">
                  <a:buClr>
                    <a:srgbClr val="FF9900"/>
                  </a:buClr>
                  <a:defRPr/>
                </a:pPr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Previously treated patients with non-TKD mutations</a:t>
                </a: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6B0BE5E4-D352-1005-FEA9-A3FF7EEAFD26}"/>
                  </a:ext>
                </a:extLst>
              </p:cNvPr>
              <p:cNvSpPr/>
              <p:nvPr/>
            </p:nvSpPr>
            <p:spPr>
              <a:xfrm>
                <a:off x="10316883" y="3411140"/>
                <a:ext cx="1367500" cy="865200"/>
              </a:xfrm>
              <a:prstGeom prst="roundRect">
                <a:avLst>
                  <a:gd name="adj" fmla="val 46352"/>
                </a:avLst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09630"/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Cohort 3</a:t>
                </a:r>
                <a:endParaRPr lang="en-US" sz="1067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A5D0929-C0A3-34C6-5A0E-FF1AE3BCCAB6}"/>
                </a:ext>
              </a:extLst>
            </p:cNvPr>
            <p:cNvGrpSpPr/>
            <p:nvPr/>
          </p:nvGrpSpPr>
          <p:grpSpPr>
            <a:xfrm>
              <a:off x="11092516" y="6375061"/>
              <a:ext cx="6800741" cy="1006994"/>
              <a:chOff x="10316883" y="3388191"/>
              <a:chExt cx="7589598" cy="874494"/>
            </a:xfrm>
            <a:solidFill>
              <a:srgbClr val="F0EDE0"/>
            </a:solidFill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5ABEBBEA-2706-C483-21CD-344EDE472542}"/>
                  </a:ext>
                </a:extLst>
              </p:cNvPr>
              <p:cNvSpPr/>
              <p:nvPr/>
            </p:nvSpPr>
            <p:spPr>
              <a:xfrm>
                <a:off x="10316887" y="3399702"/>
                <a:ext cx="7589594" cy="86298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744000" tIns="0" rIns="0" bIns="0" rtlCol="0" anchor="ctr"/>
              <a:lstStyle/>
              <a:p>
                <a:pPr algn="ctr" defTabSz="457212">
                  <a:spcAft>
                    <a:spcPts val="300"/>
                  </a:spcAft>
                  <a:buClr>
                    <a:srgbClr val="FF9900"/>
                  </a:buClr>
                  <a:defRPr/>
                </a:pPr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Patients previously treated with </a:t>
                </a:r>
                <a:b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HER2-directed ADC and with TKD mutations</a:t>
                </a:r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972DBEBA-5215-D9CD-D905-9AF29E9702B5}"/>
                  </a:ext>
                </a:extLst>
              </p:cNvPr>
              <p:cNvSpPr/>
              <p:nvPr/>
            </p:nvSpPr>
            <p:spPr>
              <a:xfrm>
                <a:off x="10316883" y="3388191"/>
                <a:ext cx="1367500" cy="865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09630"/>
                <a:r>
                  <a:rPr lang="en-GB" sz="1067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Cohort 5</a:t>
                </a:r>
                <a:endParaRPr lang="en-US" sz="1067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E0C4D2C-0F0B-18BC-E37E-DCFCA048CEE4}"/>
              </a:ext>
            </a:extLst>
          </p:cNvPr>
          <p:cNvGrpSpPr/>
          <p:nvPr/>
        </p:nvGrpSpPr>
        <p:grpSpPr>
          <a:xfrm>
            <a:off x="356400" y="2310189"/>
            <a:ext cx="7066013" cy="2445511"/>
            <a:chOff x="346880" y="3780812"/>
            <a:chExt cx="9876617" cy="330231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1B7102D-62CC-A81D-6630-EA05BAA9FF85}"/>
                </a:ext>
              </a:extLst>
            </p:cNvPr>
            <p:cNvSpPr txBox="1"/>
            <p:nvPr/>
          </p:nvSpPr>
          <p:spPr>
            <a:xfrm>
              <a:off x="390974" y="5813497"/>
              <a:ext cx="9815655" cy="1269627"/>
            </a:xfrm>
            <a:prstGeom prst="roundRect">
              <a:avLst>
                <a:gd name="adj" fmla="val 22144"/>
              </a:avLst>
            </a:prstGeom>
            <a:noFill/>
            <a:ln w="28575">
              <a:solidFill>
                <a:srgbClr val="6D7D59"/>
              </a:solidFill>
            </a:ln>
          </p:spPr>
          <p:txBody>
            <a:bodyPr wrap="square" lIns="0" tIns="48000" rIns="0" bIns="0" rtlCol="0" anchor="t">
              <a:noAutofit/>
            </a:bodyPr>
            <a:lstStyle/>
            <a:p>
              <a:pPr algn="ctr" defTabSz="609616">
                <a:lnSpc>
                  <a:spcPct val="150000"/>
                </a:lnSpc>
                <a:spcBef>
                  <a:spcPts val="800"/>
                </a:spcBef>
              </a:pPr>
              <a:endParaRPr lang="en-US" sz="1600" b="1" dirty="0">
                <a:solidFill>
                  <a:srgbClr val="53565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09616">
                <a:lnSpc>
                  <a:spcPct val="150000"/>
                </a:lnSpc>
                <a:spcBef>
                  <a:spcPts val="400"/>
                </a:spcBef>
              </a:pPr>
              <a:r>
                <a:rPr lang="en-US" sz="1333" b="1" dirty="0">
                  <a:solidFill>
                    <a:srgbClr val="2F5D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Primary endpoint: </a:t>
              </a:r>
              <a:r>
                <a:rPr lang="en-GB" sz="1333" dirty="0">
                  <a:solidFill>
                    <a:srgbClr val="2F5D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Objective response</a:t>
              </a:r>
              <a:r>
                <a:rPr lang="en-GB" sz="1333" kern="0" dirty="0">
                  <a:solidFill>
                    <a:srgbClr val="2F5D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CNS lesions by BICR (RANO-BM)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981F696-8988-4456-EE3B-5F3E1B686AE1}"/>
                </a:ext>
              </a:extLst>
            </p:cNvPr>
            <p:cNvGrpSpPr/>
            <p:nvPr/>
          </p:nvGrpSpPr>
          <p:grpSpPr>
            <a:xfrm>
              <a:off x="346880" y="3780812"/>
              <a:ext cx="9876617" cy="1398382"/>
              <a:chOff x="346880" y="3780812"/>
              <a:chExt cx="9876617" cy="1398382"/>
            </a:xfrm>
          </p:grpSpPr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51EE4103-9193-BB8F-F9B5-617C0D481E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6467" y="4062722"/>
                <a:ext cx="461332" cy="0"/>
              </a:xfrm>
              <a:prstGeom prst="straightConnector1">
                <a:avLst/>
              </a:prstGeom>
              <a:solidFill>
                <a:srgbClr val="8D2244"/>
              </a:solidFill>
              <a:ln w="28575">
                <a:noFill/>
                <a:tailEnd type="triangle" w="med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46D9ACDD-FCBF-01E1-74C9-CCE4AB90020A}"/>
                  </a:ext>
                </a:extLst>
              </p:cNvPr>
              <p:cNvGrpSpPr/>
              <p:nvPr/>
            </p:nvGrpSpPr>
            <p:grpSpPr>
              <a:xfrm>
                <a:off x="346880" y="3780812"/>
                <a:ext cx="9876617" cy="1398382"/>
                <a:chOff x="188041" y="13040586"/>
                <a:chExt cx="5931338" cy="1182021"/>
              </a:xfrm>
            </p:grpSpPr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2F515C41-5723-56FE-9493-86753F02AF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37879" y="13040586"/>
                  <a:ext cx="348485" cy="5365"/>
                </a:xfrm>
                <a:prstGeom prst="straightConnector1">
                  <a:avLst/>
                </a:prstGeom>
                <a:solidFill>
                  <a:srgbClr val="8D2244"/>
                </a:solidFill>
                <a:ln w="28575">
                  <a:noFill/>
                  <a:tailEnd type="triangle" w="med" len="sm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984284D-8BA9-ACC4-7AE6-A9055D240DA2}"/>
                    </a:ext>
                  </a:extLst>
                </p:cNvPr>
                <p:cNvSpPr txBox="1"/>
                <p:nvPr/>
              </p:nvSpPr>
              <p:spPr>
                <a:xfrm>
                  <a:off x="212919" y="13148753"/>
                  <a:ext cx="5893908" cy="1073854"/>
                </a:xfrm>
                <a:prstGeom prst="roundRect">
                  <a:avLst>
                    <a:gd name="adj" fmla="val 24043"/>
                  </a:avLst>
                </a:prstGeom>
                <a:noFill/>
                <a:ln w="28575">
                  <a:solidFill>
                    <a:srgbClr val="6E8FA3"/>
                  </a:solidFill>
                </a:ln>
              </p:spPr>
              <p:txBody>
                <a:bodyPr wrap="square" lIns="0" tIns="48000" rIns="0" bIns="0" rtlCol="0" anchor="t">
                  <a:noAutofit/>
                </a:bodyPr>
                <a:lstStyle/>
                <a:p>
                  <a:pPr algn="ctr" defTabSz="609616">
                    <a:lnSpc>
                      <a:spcPct val="150000"/>
                    </a:lnSpc>
                    <a:spcBef>
                      <a:spcPts val="800"/>
                    </a:spcBef>
                  </a:pPr>
                  <a:endParaRPr lang="en-US" sz="1600" b="1" dirty="0">
                    <a:solidFill>
                      <a:srgbClr val="535656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609616">
                    <a:lnSpc>
                      <a:spcPct val="150000"/>
                    </a:lnSpc>
                    <a:spcBef>
                      <a:spcPts val="400"/>
                    </a:spcBef>
                  </a:pPr>
                  <a:r>
                    <a:rPr lang="en-US" sz="1333" b="1" dirty="0">
                      <a:solidFill>
                        <a:srgbClr val="2F5D8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Primary endpoint: </a:t>
                  </a:r>
                  <a:r>
                    <a:rPr lang="en-GB" sz="1333" dirty="0">
                      <a:solidFill>
                        <a:srgbClr val="2F5D8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Objective response</a:t>
                  </a:r>
                  <a:r>
                    <a:rPr lang="en-GB" sz="1333" kern="0" dirty="0">
                      <a:solidFill>
                        <a:srgbClr val="2F5D8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by BICR (RECIST v1.1)</a:t>
                  </a:r>
                </a:p>
              </p:txBody>
            </p:sp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B880843C-43CF-AC1B-8DD6-4681D6002FBB}"/>
                    </a:ext>
                  </a:extLst>
                </p:cNvPr>
                <p:cNvSpPr/>
                <p:nvPr/>
              </p:nvSpPr>
              <p:spPr>
                <a:xfrm>
                  <a:off x="397229" y="13075481"/>
                  <a:ext cx="5722150" cy="639030"/>
                </a:xfrm>
                <a:prstGeom prst="roundRect">
                  <a:avLst>
                    <a:gd name="adj" fmla="val 45133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lIns="792000" tIns="0" rIns="0" bIns="0" rtlCol="0" anchor="ctr"/>
                <a:lstStyle/>
                <a:p>
                  <a:pPr algn="ctr" defTabSz="457212">
                    <a:spcAft>
                      <a:spcPts val="300"/>
                    </a:spcAft>
                    <a:buClr>
                      <a:srgbClr val="FF9900"/>
                    </a:buClr>
                    <a:defRPr/>
                  </a:pPr>
                  <a: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    Treatment-naïve patients with TKD mutations</a:t>
                  </a:r>
                  <a:endParaRPr lang="en-US" sz="1333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0E62744C-4AA4-E6A8-179D-9D144D6302DE}"/>
                    </a:ext>
                  </a:extLst>
                </p:cNvPr>
                <p:cNvSpPr/>
                <p:nvPr/>
              </p:nvSpPr>
              <p:spPr>
                <a:xfrm>
                  <a:off x="188041" y="13075481"/>
                  <a:ext cx="999125" cy="6390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285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000" rIns="24000" rtlCol="0" anchor="ctr"/>
                <a:lstStyle/>
                <a:p>
                  <a:pPr algn="ctr" defTabSz="609630"/>
                  <a: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Cohort 2</a:t>
                  </a:r>
                  <a:endParaRPr lang="en-US" sz="1333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8D5604-3D11-893D-4F23-54E6FF091F0C}"/>
                </a:ext>
              </a:extLst>
            </p:cNvPr>
            <p:cNvGrpSpPr/>
            <p:nvPr/>
          </p:nvGrpSpPr>
          <p:grpSpPr>
            <a:xfrm>
              <a:off x="346880" y="5685110"/>
              <a:ext cx="9876617" cy="811981"/>
              <a:chOff x="346880" y="3780797"/>
              <a:chExt cx="9876617" cy="811981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66712515-9B9B-9A04-0E65-286E15F084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6467" y="4062722"/>
                <a:ext cx="461332" cy="0"/>
              </a:xfrm>
              <a:prstGeom prst="straightConnector1">
                <a:avLst/>
              </a:prstGeom>
              <a:solidFill>
                <a:srgbClr val="8D2244"/>
              </a:solidFill>
              <a:ln w="28575">
                <a:noFill/>
                <a:tailEnd type="triangle" w="med" len="sm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FF2E188-6C4A-F91C-E9E0-28B4866F4396}"/>
                  </a:ext>
                </a:extLst>
              </p:cNvPr>
              <p:cNvGrpSpPr/>
              <p:nvPr/>
            </p:nvGrpSpPr>
            <p:grpSpPr>
              <a:xfrm>
                <a:off x="346880" y="3780797"/>
                <a:ext cx="9876617" cy="811981"/>
                <a:chOff x="188041" y="13040586"/>
                <a:chExt cx="5931338" cy="686350"/>
              </a:xfrm>
            </p:grpSpPr>
            <p:cxnSp>
              <p:nvCxnSpPr>
                <p:cNvPr id="10" name="Straight Arrow Connector 9">
                  <a:extLst>
                    <a:ext uri="{FF2B5EF4-FFF2-40B4-BE49-F238E27FC236}">
                      <a16:creationId xmlns:a16="http://schemas.microsoft.com/office/drawing/2014/main" id="{95D2CC01-F33A-383D-0F66-6C20897E74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37879" y="13040586"/>
                  <a:ext cx="348485" cy="5365"/>
                </a:xfrm>
                <a:prstGeom prst="straightConnector1">
                  <a:avLst/>
                </a:prstGeom>
                <a:solidFill>
                  <a:srgbClr val="8D2244"/>
                </a:solidFill>
                <a:ln w="28575">
                  <a:noFill/>
                  <a:tailEnd type="triangle" w="med" len="sm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0CF8D471-857E-A1CB-C6EF-334FF3D3F747}"/>
                    </a:ext>
                  </a:extLst>
                </p:cNvPr>
                <p:cNvSpPr/>
                <p:nvPr/>
              </p:nvSpPr>
              <p:spPr>
                <a:xfrm>
                  <a:off x="397229" y="13087906"/>
                  <a:ext cx="5722150" cy="639030"/>
                </a:xfrm>
                <a:prstGeom prst="roundRect">
                  <a:avLst>
                    <a:gd name="adj" fmla="val 44476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lIns="792000" tIns="0" rIns="0" bIns="0" rtlCol="0" anchor="ctr"/>
                <a:lstStyle/>
                <a:p>
                  <a:pPr algn="ctr" defTabSz="457212">
                    <a:spcAft>
                      <a:spcPts val="300"/>
                    </a:spcAft>
                    <a:buClr>
                      <a:srgbClr val="FF9900"/>
                    </a:buClr>
                    <a:defRPr/>
                  </a:pPr>
                  <a: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Treatment-naïve or previously treated patients with TKD mutations </a:t>
                  </a:r>
                  <a:b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and active brain metastases at baseline</a:t>
                  </a:r>
                  <a:endParaRPr lang="en-US" sz="1333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BFDB5D8B-BC3C-3DD5-4FF8-94EAA7FE8495}"/>
                    </a:ext>
                  </a:extLst>
                </p:cNvPr>
                <p:cNvSpPr/>
                <p:nvPr/>
              </p:nvSpPr>
              <p:spPr>
                <a:xfrm>
                  <a:off x="188041" y="13087906"/>
                  <a:ext cx="999125" cy="6390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85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000" rIns="24000" rtlCol="0" anchor="ctr"/>
                <a:lstStyle/>
                <a:p>
                  <a:pPr algn="ctr" defTabSz="609630"/>
                  <a:r>
                    <a:rPr lang="en-GB" sz="1333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Cohort 4</a:t>
                  </a:r>
                  <a:endParaRPr lang="en-US" sz="1333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16ADFA4A-0C03-4B79-4100-53C1902DEDD6}"/>
              </a:ext>
            </a:extLst>
          </p:cNvPr>
          <p:cNvSpPr/>
          <p:nvPr/>
        </p:nvSpPr>
        <p:spPr>
          <a:xfrm>
            <a:off x="365726" y="5467047"/>
            <a:ext cx="7038474" cy="839099"/>
          </a:xfrm>
          <a:prstGeom prst="roundRect">
            <a:avLst>
              <a:gd name="adj" fmla="val 20366"/>
            </a:avLst>
          </a:prstGeom>
          <a:solidFill>
            <a:srgbClr val="0020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spcBef>
                <a:spcPts val="400"/>
              </a:spcBef>
              <a:buClr>
                <a:srgbClr val="242A5D"/>
              </a:buClr>
            </a:pPr>
            <a:r>
              <a:rPr lang="en-GB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we present the efficacy and safety of </a:t>
            </a:r>
            <a:r>
              <a:rPr lang="en-GB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zongertinib 120 mg </a:t>
            </a:r>
            <a:br>
              <a:rPr lang="en-GB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1L therapy, as well as findings in patients with </a:t>
            </a:r>
            <a:br>
              <a:rPr lang="en-GB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brain metastases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1D4A0C-B15A-EF23-50EE-B3DB446C81B5}"/>
              </a:ext>
            </a:extLst>
          </p:cNvPr>
          <p:cNvSpPr txBox="1"/>
          <p:nvPr/>
        </p:nvSpPr>
        <p:spPr>
          <a:xfrm>
            <a:off x="8149389" y="6376951"/>
            <a:ext cx="260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Heymach</a:t>
            </a:r>
            <a:r>
              <a:rPr lang="en-US" dirty="0"/>
              <a:t> et al, ELCC 2026</a:t>
            </a:r>
          </a:p>
        </p:txBody>
      </p:sp>
    </p:spTree>
    <p:extLst>
      <p:ext uri="{BB962C8B-B14F-4D97-AF65-F5344CB8AC3E}">
        <p14:creationId xmlns:p14="http://schemas.microsoft.com/office/powerpoint/2010/main" val="2663025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5CAAA-5E8F-0C91-830C-978B427A7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2A428-2324-140D-0CAF-C89D3409F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Final analysis from DESTINY-Lung02-A RP2 Study of Trastuzumab Deruxtecan in 2L+ </a:t>
            </a:r>
            <a:r>
              <a:rPr lang="en-US" sz="3200" i="1" dirty="0"/>
              <a:t>HER2-</a:t>
            </a:r>
            <a:r>
              <a:rPr lang="en-US" sz="3200" dirty="0"/>
              <a:t>mutant NSCLC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67D6A5-3B16-454C-D725-52FEA78DFA2D}"/>
              </a:ext>
            </a:extLst>
          </p:cNvPr>
          <p:cNvSpPr txBox="1"/>
          <p:nvPr/>
        </p:nvSpPr>
        <p:spPr>
          <a:xfrm>
            <a:off x="6914147" y="6368716"/>
            <a:ext cx="2386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Janne et al JTO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0815AC-787A-C39D-8E30-F556A576B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" y="2384440"/>
            <a:ext cx="6450654" cy="36834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7B766A-B019-3505-11C7-199D37938BEE}"/>
              </a:ext>
            </a:extLst>
          </p:cNvPr>
          <p:cNvSpPr txBox="1"/>
          <p:nvPr/>
        </p:nvSpPr>
        <p:spPr>
          <a:xfrm>
            <a:off x="945526" y="1613577"/>
            <a:ext cx="6114728" cy="830997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mPFS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5.4 mg/kg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10.0 (7.7-15.2)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Confirmed ORR: 50%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BABB30-10AA-077D-E503-AD7578F93B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60254" y="2147628"/>
            <a:ext cx="5095039" cy="41570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41BB9FC-A31E-578E-F326-E84E7F3C3DF3}"/>
              </a:ext>
            </a:extLst>
          </p:cNvPr>
          <p:cNvSpPr txBox="1"/>
          <p:nvPr/>
        </p:nvSpPr>
        <p:spPr>
          <a:xfrm>
            <a:off x="7428358" y="1798242"/>
            <a:ext cx="4358830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 by subgroups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465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F21F8-7466-FF1E-B2BF-ABBCAC4F3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4D7DE-C5AC-C6F0-6B6F-03F63B60E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Final analysis from DESTINY-Lung02-A RP2 Study of Trastuzumab Deruxtecan in 2L+ </a:t>
            </a:r>
            <a:r>
              <a:rPr lang="en-US" sz="3200" i="1" dirty="0"/>
              <a:t>HER2-</a:t>
            </a:r>
            <a:r>
              <a:rPr lang="en-US" sz="3200" dirty="0"/>
              <a:t>mutant NSCLC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FF9D2A-E11F-9FE5-1A72-073D65F777EE}"/>
              </a:ext>
            </a:extLst>
          </p:cNvPr>
          <p:cNvSpPr txBox="1"/>
          <p:nvPr/>
        </p:nvSpPr>
        <p:spPr>
          <a:xfrm>
            <a:off x="6914147" y="6368716"/>
            <a:ext cx="2386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Janne et al JTO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0468A4-CE65-8EA5-67A6-9EF509A6467C}"/>
              </a:ext>
            </a:extLst>
          </p:cNvPr>
          <p:cNvSpPr txBox="1"/>
          <p:nvPr/>
        </p:nvSpPr>
        <p:spPr>
          <a:xfrm>
            <a:off x="2365731" y="1809516"/>
            <a:ext cx="7460537" cy="523220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ILD: 14.9% (all grade) at 5.4 mg/kg dose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9A1B16-9ABC-619B-D49C-6ED53DC9D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1825" y="2332736"/>
            <a:ext cx="9668350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89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37EB-0231-01ED-767B-01D9ED73A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Trastuzumab deruxtecan in HER2-overexpressing NSCLC: DESTINY-Lung03 (part 1, T-</a:t>
            </a:r>
            <a:r>
              <a:rPr lang="en-US" sz="3600" dirty="0" err="1"/>
              <a:t>DXd</a:t>
            </a:r>
            <a:r>
              <a:rPr lang="en-US" sz="3600" dirty="0"/>
              <a:t> mono)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3E18B1-E270-DB5B-7E0F-C7D71378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/>
          <a:stretch>
            <a:fillRect/>
          </a:stretch>
        </p:blipFill>
        <p:spPr>
          <a:xfrm>
            <a:off x="2131308" y="2292898"/>
            <a:ext cx="5730202" cy="43898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33FF21-139A-7FEA-E9F2-1DEB7B03E19F}"/>
              </a:ext>
            </a:extLst>
          </p:cNvPr>
          <p:cNvSpPr txBox="1"/>
          <p:nvPr/>
        </p:nvSpPr>
        <p:spPr>
          <a:xfrm>
            <a:off x="2755112" y="1834345"/>
            <a:ext cx="5598534" cy="58477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Confirmed ORR: </a:t>
            </a:r>
            <a:r>
              <a:rPr lang="en-GB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44.4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</a:t>
            </a:r>
            <a:r>
              <a:rPr lang="en-GB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Median DOR: 11.0 months;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PFS: 8.2 months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5C1415-5F28-FD3D-9660-7C7ED8F172B0}"/>
              </a:ext>
            </a:extLst>
          </p:cNvPr>
          <p:cNvSpPr txBox="1"/>
          <p:nvPr/>
        </p:nvSpPr>
        <p:spPr>
          <a:xfrm>
            <a:off x="7951305" y="3155802"/>
            <a:ext cx="4112540" cy="2308324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Drug-related AEs: 34 (94.4%)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 ≥3 drug-related AEs: 15 (41.7%)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Drug-related SAEs: 6 (16.7%)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continuation: 3 (8.3%)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patient (2.8%) died due to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drug-related AE (neutropenic colitis)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Adjudicated drug-related IL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D/pneumonitis: 2 (5.6%)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LVEF decrease: 1 (2.8%)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91481-CA26-0650-9A21-FC9301B8EC91}"/>
              </a:ext>
            </a:extLst>
          </p:cNvPr>
          <p:cNvSpPr txBox="1"/>
          <p:nvPr/>
        </p:nvSpPr>
        <p:spPr>
          <a:xfrm>
            <a:off x="8353646" y="6436533"/>
            <a:ext cx="34140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effectLst/>
                <a:ea typeface="Aptos" panose="020B0004020202020204" pitchFamily="34" charset="0"/>
              </a:rPr>
              <a:t>Planchard D et al. </a:t>
            </a:r>
            <a:r>
              <a:rPr lang="en-US" sz="1000" i="1" dirty="0">
                <a:effectLst/>
                <a:ea typeface="Aptos" panose="020B0004020202020204" pitchFamily="34" charset="0"/>
              </a:rPr>
              <a:t>J </a:t>
            </a:r>
            <a:r>
              <a:rPr lang="en-US" sz="1000" i="1" dirty="0" err="1">
                <a:effectLst/>
                <a:ea typeface="Aptos" panose="020B0004020202020204" pitchFamily="34" charset="0"/>
              </a:rPr>
              <a:t>Thorac</a:t>
            </a:r>
            <a:r>
              <a:rPr lang="en-US" sz="1000" i="1" dirty="0">
                <a:effectLst/>
                <a:ea typeface="Aptos" panose="020B0004020202020204" pitchFamily="34" charset="0"/>
              </a:rPr>
              <a:t> Oncol </a:t>
            </a:r>
            <a:r>
              <a:rPr lang="en-US" sz="1000" dirty="0">
                <a:effectLst/>
                <a:ea typeface="Aptos" panose="020B0004020202020204" pitchFamily="34" charset="0"/>
              </a:rPr>
              <a:t>2026;21(5):103541</a:t>
            </a:r>
            <a:r>
              <a:rPr lang="en-US" sz="1000" dirty="0">
                <a:effectLst/>
              </a:rPr>
              <a:t>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072632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07761-75EA-390A-05FD-F4B97E713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76807DFC-9597-5FA4-3C76-E3D201732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12192000" cy="1655762"/>
          </a:xfrm>
        </p:spPr>
        <p:txBody>
          <a:bodyPr>
            <a:normAutofit/>
          </a:bodyPr>
          <a:lstStyle/>
          <a:p>
            <a:r>
              <a:rPr lang="en-US" sz="4400" i="1" dirty="0"/>
              <a:t>KRAS</a:t>
            </a:r>
            <a:r>
              <a:rPr lang="en-US" sz="4400" dirty="0"/>
              <a:t> mutant NSCLC</a:t>
            </a:r>
          </a:p>
        </p:txBody>
      </p:sp>
    </p:spTree>
    <p:extLst>
      <p:ext uri="{BB962C8B-B14F-4D97-AF65-F5344CB8AC3E}">
        <p14:creationId xmlns:p14="http://schemas.microsoft.com/office/powerpoint/2010/main" val="178431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86435-257B-06C1-82C0-BF2FB21CB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OS analysis from RP3 </a:t>
            </a:r>
            <a:r>
              <a:rPr lang="en-US" sz="3200" dirty="0" err="1"/>
              <a:t>Codebreak</a:t>
            </a:r>
            <a:r>
              <a:rPr lang="en-US" sz="3200" dirty="0"/>
              <a:t> 300: </a:t>
            </a:r>
            <a:r>
              <a:rPr lang="en-US" sz="3200" dirty="0" err="1"/>
              <a:t>sotorasib</a:t>
            </a:r>
            <a:r>
              <a:rPr lang="en-US" sz="3200" dirty="0"/>
              <a:t> (240 or 960 mg)+panitumumab vs investigator choice in mCRC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D5355-9963-5454-AF8F-FD1B598E8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594634"/>
            <a:ext cx="6497053" cy="4525963"/>
          </a:xfrm>
        </p:spPr>
        <p:txBody>
          <a:bodyPr/>
          <a:lstStyle/>
          <a:p>
            <a:r>
              <a:rPr lang="en-US" sz="2400" dirty="0"/>
              <a:t>N=160; in earlier analysis, 960mg arm prolonged PFS in </a:t>
            </a:r>
            <a:r>
              <a:rPr lang="en-US" sz="2400" dirty="0" err="1"/>
              <a:t>chemorefractory</a:t>
            </a:r>
            <a:r>
              <a:rPr lang="en-US" sz="2400" dirty="0"/>
              <a:t> mCRC. OS was key secondary endpoint. </a:t>
            </a:r>
          </a:p>
          <a:p>
            <a:r>
              <a:rPr lang="en-US" sz="2400" dirty="0"/>
              <a:t>OS not significantly improved in either arm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90FC28-04FE-198A-34C0-5FB692FAD215}"/>
              </a:ext>
            </a:extLst>
          </p:cNvPr>
          <p:cNvSpPr txBox="1"/>
          <p:nvPr/>
        </p:nvSpPr>
        <p:spPr>
          <a:xfrm>
            <a:off x="1982403" y="6527430"/>
            <a:ext cx="61601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en-US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Pietrantonio F et al. J Clin Oncol 2025;43(19):2147-54.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80BE48-9F74-1395-258A-3A0AF659C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0021" y="3314700"/>
            <a:ext cx="5026698" cy="269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22269E-D120-2E40-D977-3582F40B3CF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52431"/>
          <a:stretch>
            <a:fillRect/>
          </a:stretch>
        </p:blipFill>
        <p:spPr>
          <a:xfrm>
            <a:off x="6602934" y="2001467"/>
            <a:ext cx="5590584" cy="20700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1A42D-546D-A83F-3FE8-C4D12B3C7795}"/>
              </a:ext>
            </a:extLst>
          </p:cNvPr>
          <p:cNvSpPr txBox="1"/>
          <p:nvPr/>
        </p:nvSpPr>
        <p:spPr>
          <a:xfrm>
            <a:off x="7590111" y="1455139"/>
            <a:ext cx="3730269" cy="369332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960mg arm: OS HR 0.70 (P=.20)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AC34A6-065C-30AE-C2F5-4F2DDAB7657E}"/>
              </a:ext>
            </a:extLst>
          </p:cNvPr>
          <p:cNvSpPr txBox="1"/>
          <p:nvPr/>
        </p:nvSpPr>
        <p:spPr>
          <a:xfrm>
            <a:off x="7691710" y="4193998"/>
            <a:ext cx="3730269" cy="369332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240mg arm: OS HR 0.83 (P=.50)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E8B86-0DF6-7AFD-77A0-830F8C0554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0756"/>
          <a:stretch>
            <a:fillRect/>
          </a:stretch>
        </p:blipFill>
        <p:spPr>
          <a:xfrm>
            <a:off x="6631809" y="4655315"/>
            <a:ext cx="5560191" cy="214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49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1C4DF-C043-D027-9F26-60E5324CB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KRYSTAL-12: RP3 of </a:t>
            </a:r>
            <a:r>
              <a:rPr lang="en-US" sz="4000" dirty="0" err="1"/>
              <a:t>adagrasib</a:t>
            </a:r>
            <a:r>
              <a:rPr lang="en-US" sz="4000" dirty="0"/>
              <a:t> vs docetaxel in previously treated </a:t>
            </a:r>
            <a:r>
              <a:rPr lang="en-US" sz="4000" i="1" dirty="0"/>
              <a:t>KRAS </a:t>
            </a:r>
            <a:r>
              <a:rPr lang="en-US" sz="4000" dirty="0"/>
              <a:t>G12C mutant NSCLC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809129-A8FB-0DE4-0620-838CB018D30D}"/>
              </a:ext>
            </a:extLst>
          </p:cNvPr>
          <p:cNvSpPr txBox="1"/>
          <p:nvPr/>
        </p:nvSpPr>
        <p:spPr>
          <a:xfrm>
            <a:off x="6548177" y="6493597"/>
            <a:ext cx="5083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Barlesi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F et al. Lancet 2025;406(10503):615-26.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40541B-6471-C810-9B57-D6A175F5DA71}"/>
              </a:ext>
            </a:extLst>
          </p:cNvPr>
          <p:cNvSpPr txBox="1"/>
          <p:nvPr/>
        </p:nvSpPr>
        <p:spPr>
          <a:xfrm>
            <a:off x="846522" y="1773082"/>
            <a:ext cx="3947953" cy="1015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mPFS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5.5	3.8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PFS HR 0.58 (p&lt;0.001)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7BECA5-FF64-0889-8813-9D81710B059A}"/>
              </a:ext>
            </a:extLst>
          </p:cNvPr>
          <p:cNvSpPr txBox="1"/>
          <p:nvPr/>
        </p:nvSpPr>
        <p:spPr>
          <a:xfrm>
            <a:off x="1289452" y="6093487"/>
            <a:ext cx="1090254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Bottom line: Met its primary endpoint; slightly larger improvement in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mPFS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(1.7m) than CB200. FDA approved 2022; EMA 2024.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9F40E6-9E38-F196-3595-90E1A37E3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887995"/>
            <a:ext cx="6276644" cy="31704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DA1F616-453C-3BD5-51EF-7F17FE1E96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6412" y="2631800"/>
            <a:ext cx="6108700" cy="33274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88CE634-2097-9A95-8564-F95548C31C70}"/>
              </a:ext>
            </a:extLst>
          </p:cNvPr>
          <p:cNvSpPr txBox="1"/>
          <p:nvPr/>
        </p:nvSpPr>
        <p:spPr>
          <a:xfrm>
            <a:off x="6896785" y="1734711"/>
            <a:ext cx="394795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ORR(%)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32	9	</a:t>
            </a:r>
          </a:p>
          <a:p>
            <a:pPr lvl="0">
              <a:defRPr/>
            </a:pP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mDoR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8.3	5.5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9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A5628-E94E-02E6-0163-6AF479370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376D815-DE74-8B49-0AEB-8F6A9E0C9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2057400"/>
            <a:ext cx="11049000" cy="1655762"/>
          </a:xfrm>
        </p:spPr>
        <p:txBody>
          <a:bodyPr>
            <a:normAutofit/>
          </a:bodyPr>
          <a:lstStyle/>
          <a:p>
            <a:r>
              <a:rPr lang="en-US" sz="4400" dirty="0"/>
              <a:t>HER2 Altered NSCLC</a:t>
            </a:r>
          </a:p>
        </p:txBody>
      </p:sp>
    </p:spTree>
    <p:extLst>
      <p:ext uri="{BB962C8B-B14F-4D97-AF65-F5344CB8AC3E}">
        <p14:creationId xmlns:p14="http://schemas.microsoft.com/office/powerpoint/2010/main" val="30245085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5638A-486D-A18B-9370-0CBC56E88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913B1-C30B-A1D6-26D3-A8236C3CF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KRYSTAL-12</a:t>
            </a:r>
            <a:r>
              <a:rPr lang="en-US" sz="4000"/>
              <a:t>: Intracranial </a:t>
            </a:r>
            <a:r>
              <a:rPr lang="en-US" sz="4000" dirty="0"/>
              <a:t>activity of </a:t>
            </a:r>
            <a:r>
              <a:rPr lang="en-US" sz="4000" dirty="0" err="1"/>
              <a:t>adagrasib</a:t>
            </a:r>
            <a:r>
              <a:rPr lang="en-US" sz="4000" dirty="0"/>
              <a:t> vs </a:t>
            </a:r>
            <a:r>
              <a:rPr lang="en-US" sz="4000" dirty="0" err="1"/>
              <a:t>sotorasib</a:t>
            </a:r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8D1BE6-2A03-DEC9-839C-D73417838FF0}"/>
              </a:ext>
            </a:extLst>
          </p:cNvPr>
          <p:cNvSpPr txBox="1"/>
          <p:nvPr/>
        </p:nvSpPr>
        <p:spPr>
          <a:xfrm>
            <a:off x="6548177" y="6493597"/>
            <a:ext cx="5083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Barlesi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F et al. Lancet 2025;406(10503):615-26.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522AAD-94F6-772D-510C-FAFC881C4870}"/>
              </a:ext>
            </a:extLst>
          </p:cNvPr>
          <p:cNvSpPr txBox="1"/>
          <p:nvPr/>
        </p:nvSpPr>
        <p:spPr>
          <a:xfrm>
            <a:off x="3888541" y="1588712"/>
            <a:ext cx="394795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 ORR(%)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11	</a:t>
            </a:r>
          </a:p>
          <a:p>
            <a:pPr lvl="0">
              <a:defRPr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 control rate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82%	56%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C3AB8-49F1-1939-8BB3-18F6FD21C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5700" y="2789041"/>
            <a:ext cx="7903456" cy="351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08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B3D9F-894A-8E0C-09A9-6C528D9C5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4115-24AE-05A4-05F6-0947B7CCD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1000" y="152245"/>
            <a:ext cx="12573000" cy="1143000"/>
          </a:xfrm>
        </p:spPr>
        <p:txBody>
          <a:bodyPr/>
          <a:lstStyle/>
          <a:p>
            <a:r>
              <a:rPr lang="en-US" dirty="0"/>
              <a:t>Efficacy of 1L </a:t>
            </a:r>
            <a:r>
              <a:rPr lang="en-US" dirty="0" err="1"/>
              <a:t>Olomorasib</a:t>
            </a:r>
            <a:r>
              <a:rPr lang="en-US" dirty="0"/>
              <a:t>+ </a:t>
            </a:r>
            <a:r>
              <a:rPr lang="en-US" dirty="0" err="1"/>
              <a:t>Pembro</a:t>
            </a:r>
            <a:r>
              <a:rPr lang="en-US" dirty="0"/>
              <a:t> +</a:t>
            </a:r>
            <a:r>
              <a:rPr lang="en-US" dirty="0" err="1"/>
              <a:t>Pemetrexed+Platinum</a:t>
            </a:r>
            <a:r>
              <a:rPr lang="en-US" dirty="0"/>
              <a:t> in </a:t>
            </a:r>
            <a:r>
              <a:rPr lang="en-US" i="1" dirty="0"/>
              <a:t>KRAS</a:t>
            </a:r>
            <a:r>
              <a:rPr lang="en-US" dirty="0"/>
              <a:t> G12C NSCLC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E56138-559A-9FDB-D7DC-1944CBCF227A}"/>
              </a:ext>
            </a:extLst>
          </p:cNvPr>
          <p:cNvSpPr/>
          <p:nvPr/>
        </p:nvSpPr>
        <p:spPr>
          <a:xfrm>
            <a:off x="3352388" y="5254700"/>
            <a:ext cx="88082" cy="71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25FAB5-470D-F74A-185C-90F645C70C01}"/>
              </a:ext>
            </a:extLst>
          </p:cNvPr>
          <p:cNvGraphicFramePr>
            <a:graphicFrameLocks noGrp="1"/>
          </p:cNvGraphicFramePr>
          <p:nvPr/>
        </p:nvGraphicFramePr>
        <p:xfrm>
          <a:off x="7018919" y="2208815"/>
          <a:ext cx="4980748" cy="3777330"/>
        </p:xfrm>
        <a:graphic>
          <a:graphicData uri="http://schemas.openxmlformats.org/drawingml/2006/table">
            <a:tbl>
              <a:tblPr/>
              <a:tblGrid>
                <a:gridCol w="1360967">
                  <a:extLst>
                    <a:ext uri="{9D8B030D-6E8A-4147-A177-3AD203B41FA5}">
                      <a16:colId xmlns:a16="http://schemas.microsoft.com/office/drawing/2014/main" val="2968087880"/>
                    </a:ext>
                  </a:extLst>
                </a:gridCol>
                <a:gridCol w="1026767">
                  <a:extLst>
                    <a:ext uri="{9D8B030D-6E8A-4147-A177-3AD203B41FA5}">
                      <a16:colId xmlns:a16="http://schemas.microsoft.com/office/drawing/2014/main" val="1290028646"/>
                    </a:ext>
                  </a:extLst>
                </a:gridCol>
                <a:gridCol w="864338">
                  <a:extLst>
                    <a:ext uri="{9D8B030D-6E8A-4147-A177-3AD203B41FA5}">
                      <a16:colId xmlns:a16="http://schemas.microsoft.com/office/drawing/2014/main" val="1410727759"/>
                    </a:ext>
                  </a:extLst>
                </a:gridCol>
                <a:gridCol w="864338">
                  <a:extLst>
                    <a:ext uri="{9D8B030D-6E8A-4147-A177-3AD203B41FA5}">
                      <a16:colId xmlns:a16="http://schemas.microsoft.com/office/drawing/2014/main" val="1617710024"/>
                    </a:ext>
                  </a:extLst>
                </a:gridCol>
                <a:gridCol w="864338">
                  <a:extLst>
                    <a:ext uri="{9D8B030D-6E8A-4147-A177-3AD203B41FA5}">
                      <a16:colId xmlns:a16="http://schemas.microsoft.com/office/drawing/2014/main" val="2664832525"/>
                    </a:ext>
                  </a:extLst>
                </a:gridCol>
              </a:tblGrid>
              <a:tr h="462406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Olomorasib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 </a:t>
                      </a:r>
                      <a:r>
                        <a:rPr lang="en-US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 + Pemetrexed + Platinum</a:t>
                      </a:r>
                      <a:r>
                        <a:rPr lang="en-US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3697702"/>
                  </a:ext>
                </a:extLst>
              </a:tr>
              <a:tr h="201978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Efficacy Evaluable Patients</a:t>
                      </a:r>
                      <a:r>
                        <a:rPr lang="en-US" sz="12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 with 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Pts with 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 with 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819108"/>
                  </a:ext>
                </a:extLst>
              </a:tr>
              <a:tr h="201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667572"/>
                  </a:ext>
                </a:extLst>
              </a:tr>
              <a:tr h="201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 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1-49%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≥50%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69808"/>
                  </a:ext>
                </a:extLst>
              </a:tr>
              <a:tr h="2228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77</a:t>
                      </a:r>
                      <a:r>
                        <a:rPr lang="en-US" sz="1200" b="1" i="0" u="none" strike="noStrike" baseline="30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26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31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18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756932"/>
                  </a:ext>
                </a:extLst>
              </a:tr>
              <a:tr h="5354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ORR, (%) </a:t>
                      </a:r>
                    </a:p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(95% CI)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(49.2, 72.0)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(29.9, 70.1)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(48.6, 83.3)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(41.0, 86.7)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905938"/>
                  </a:ext>
                </a:extLst>
              </a:tr>
              <a:tr h="30784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BOR, n (%)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166404"/>
                  </a:ext>
                </a:extLst>
              </a:tr>
              <a:tr h="250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CR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 (1)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 (3)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983099"/>
                  </a:ext>
                </a:extLst>
              </a:tr>
              <a:tr h="250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 PR</a:t>
                      </a:r>
                      <a:r>
                        <a:rPr lang="en-US" sz="12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(60)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(50)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(65)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(67)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21284"/>
                  </a:ext>
                </a:extLst>
              </a:tr>
              <a:tr h="250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 SD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(29)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9 (35)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8 (26)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5 (28)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962126"/>
                  </a:ext>
                </a:extLst>
              </a:tr>
              <a:tr h="250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 PD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 (4)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 (8)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737001"/>
                  </a:ext>
                </a:extLst>
              </a:tr>
              <a:tr h="250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 NE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5 (7)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 (8)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 (7)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 algn="l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 (6)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664540"/>
                  </a:ext>
                </a:extLst>
              </a:tr>
              <a:tr h="38920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DCR, (%) </a:t>
                      </a:r>
                    </a:p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(95% CI)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(80.6, 95.4)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(65.1, 95.6)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94 </a:t>
                      </a:r>
                    </a:p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(78.6, 99.2)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94 </a:t>
                      </a:r>
                    </a:p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72.7, 99.9)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283320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5EC7F869-2E31-BAFA-2414-C168D33D8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5475" y="4547290"/>
            <a:ext cx="13861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F90E5C-487F-9A10-2358-70507662A5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2" t="-38" r="96"/>
          <a:stretch>
            <a:fillRect/>
          </a:stretch>
        </p:blipFill>
        <p:spPr>
          <a:xfrm>
            <a:off x="186132" y="2201652"/>
            <a:ext cx="6501000" cy="3427316"/>
          </a:xfrm>
          <a:prstGeom prst="rect">
            <a:avLst/>
          </a:prstGeom>
        </p:spPr>
      </p:pic>
      <p:sp>
        <p:nvSpPr>
          <p:cNvPr id="8" name="TextBox 29">
            <a:extLst>
              <a:ext uri="{FF2B5EF4-FFF2-40B4-BE49-F238E27FC236}">
                <a16:creationId xmlns:a16="http://schemas.microsoft.com/office/drawing/2014/main" id="{5821DCFE-6A40-349D-C9B5-F3F33FDDDC9E}"/>
              </a:ext>
            </a:extLst>
          </p:cNvPr>
          <p:cNvSpPr txBox="1"/>
          <p:nvPr/>
        </p:nvSpPr>
        <p:spPr>
          <a:xfrm>
            <a:off x="626774" y="5876290"/>
            <a:ext cx="2930341" cy="2197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sng" strike="noStrike" kern="1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Olomorasib</a:t>
            </a:r>
            <a:r>
              <a:rPr kumimoji="0" lang="en-US" sz="900" b="1" i="0" u="sng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dose</a:t>
            </a:r>
            <a:r>
              <a:rPr kumimoji="0" lang="en-US" sz="9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:       </a:t>
            </a:r>
            <a:r>
              <a:rPr kumimoji="0" lang="en-US" sz="9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50 mg BID         100 mg BID</a:t>
            </a:r>
            <a:endParaRPr kumimoji="0" lang="en-US" sz="900" b="0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kumimoji="0" lang="en-US" sz="900" b="0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 </a:t>
            </a:r>
            <a:endParaRPr kumimoji="0" lang="en-US" sz="900" b="0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EA7F9FB-5A5D-18DD-0B51-C319A07E930E}"/>
              </a:ext>
            </a:extLst>
          </p:cNvPr>
          <p:cNvGraphicFramePr>
            <a:graphicFrameLocks noGrp="1"/>
          </p:cNvGraphicFramePr>
          <p:nvPr/>
        </p:nvGraphicFramePr>
        <p:xfrm>
          <a:off x="733668" y="5758636"/>
          <a:ext cx="5953464" cy="13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687">
                  <a:extLst>
                    <a:ext uri="{9D8B030D-6E8A-4147-A177-3AD203B41FA5}">
                      <a16:colId xmlns:a16="http://schemas.microsoft.com/office/drawing/2014/main" val="1915899727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30341727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14605071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564803407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56900209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20740357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88629130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49157461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14244877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29783647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35972494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55303895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247793588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66663896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0762457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69978365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933738907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52251343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79620734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81010743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45087674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88108626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08758179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11218171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71537036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16298697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47571091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78217351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34017550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35579338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3651848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47536748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70000828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19127689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479949208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06602310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9866020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53952657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24240250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43663384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416578490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73731452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24348468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45104383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350355512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86982305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75482992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45119528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96027509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12815435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293595201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883709468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98320943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2040598873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21937151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475942245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85679716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45917030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86508580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33490535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95803170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75713894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406150157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1308007867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690482799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795226168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4282906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84014678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924882804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611147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886991856"/>
                    </a:ext>
                  </a:extLst>
                </a:gridCol>
                <a:gridCol w="82687">
                  <a:extLst>
                    <a:ext uri="{9D8B030D-6E8A-4147-A177-3AD203B41FA5}">
                      <a16:colId xmlns:a16="http://schemas.microsoft.com/office/drawing/2014/main" val="39976828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400">
                          <a:effectLst/>
                        </a:rPr>
                        <a:t>​</a:t>
                      </a:r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400">
                          <a:effectLst/>
                        </a:rPr>
                        <a:t>​</a:t>
                      </a:r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400">
                          <a:effectLst/>
                        </a:rPr>
                        <a:t>​</a:t>
                      </a:r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endParaRPr lang="en-US" sz="400" b="1" dirty="0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74962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6E6FE718-247B-5FF4-794C-693707FEBF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591" y="5960429"/>
            <a:ext cx="104140" cy="92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BE9D49-B2C4-79D9-6A62-E84162B4DF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192" y="5955405"/>
            <a:ext cx="92710" cy="9271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142E61-73EA-050F-044D-10FB82D9FADC}"/>
              </a:ext>
            </a:extLst>
          </p:cNvPr>
          <p:cNvSpPr txBox="1"/>
          <p:nvPr/>
        </p:nvSpPr>
        <p:spPr>
          <a:xfrm>
            <a:off x="6477000" y="6400800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Negrao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 et al WCLC 2025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749022-2500-9074-CC98-CF7385E233EE}"/>
              </a:ext>
            </a:extLst>
          </p:cNvPr>
          <p:cNvSpPr txBox="1"/>
          <p:nvPr/>
        </p:nvSpPr>
        <p:spPr>
          <a:xfrm>
            <a:off x="1539392" y="1707342"/>
            <a:ext cx="341360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ORR: 61% (all PD-L1)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3417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9F918BD-717E-2FF8-81BF-B2ABA0BD2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0CBE9-4CA2-D014-71BD-78276800B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Efficacy of 1L </a:t>
            </a:r>
            <a:r>
              <a:rPr lang="en-US" sz="3600" dirty="0" err="1"/>
              <a:t>Olomorasib</a:t>
            </a:r>
            <a:r>
              <a:rPr lang="en-US" sz="3600" dirty="0"/>
              <a:t>+ </a:t>
            </a:r>
            <a:r>
              <a:rPr lang="en-US" sz="3600" dirty="0" err="1"/>
              <a:t>Pembro</a:t>
            </a:r>
            <a:r>
              <a:rPr lang="en-US" sz="3600" dirty="0"/>
              <a:t> +</a:t>
            </a:r>
            <a:r>
              <a:rPr lang="en-US" sz="3600" dirty="0" err="1"/>
              <a:t>Pemetrexed+Platinum</a:t>
            </a:r>
            <a:r>
              <a:rPr lang="en-US" sz="3600" dirty="0"/>
              <a:t> in Kras G12C NSCLC</a:t>
            </a:r>
          </a:p>
        </p:txBody>
      </p:sp>
      <p:pic>
        <p:nvPicPr>
          <p:cNvPr id="1025" name="Picture 1" descr="page1image56241328">
            <a:extLst>
              <a:ext uri="{FF2B5EF4-FFF2-40B4-BE49-F238E27FC236}">
                <a16:creationId xmlns:a16="http://schemas.microsoft.com/office/drawing/2014/main" id="{A92FF57E-BB22-A141-748D-DEC9D60C4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196" y="2032000"/>
            <a:ext cx="6709704" cy="354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ge1image56234048">
            <a:extLst>
              <a:ext uri="{FF2B5EF4-FFF2-40B4-BE49-F238E27FC236}">
                <a16:creationId xmlns:a16="http://schemas.microsoft.com/office/drawing/2014/main" id="{1AF7EE8B-B259-5D24-07B3-ACEFEE2C5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332382"/>
            <a:ext cx="6845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52FE06-DC48-7830-1CFB-606CC6A4C40F}"/>
              </a:ext>
            </a:extLst>
          </p:cNvPr>
          <p:cNvSpPr txBox="1"/>
          <p:nvPr/>
        </p:nvSpPr>
        <p:spPr>
          <a:xfrm>
            <a:off x="6477000" y="6400800"/>
            <a:ext cx="4634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Negrao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 et al abstract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OA08.02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WCLC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971031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230D7-A25B-41A7-AAF5-81D48F0C3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081A3-8D97-688F-DAE1-8E58B873D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kern="1200" dirty="0"/>
              <a:t>Efficacy and Safety of 1L </a:t>
            </a:r>
            <a:r>
              <a:rPr lang="en-US" sz="2800" kern="1200" dirty="0" err="1"/>
              <a:t>Olomo</a:t>
            </a:r>
            <a:r>
              <a:rPr lang="en-US" sz="2800" kern="1200" dirty="0"/>
              <a:t> + </a:t>
            </a:r>
            <a:r>
              <a:rPr lang="en-US" sz="2800" kern="1200" dirty="0" err="1"/>
              <a:t>pembro</a:t>
            </a:r>
            <a:r>
              <a:rPr lang="en-US" sz="2800" kern="1200" dirty="0"/>
              <a:t> in </a:t>
            </a:r>
            <a:r>
              <a:rPr lang="en-US" sz="2800" i="1" kern="1200" dirty="0"/>
              <a:t>KRAS</a:t>
            </a:r>
            <a:r>
              <a:rPr lang="en-US" sz="2800" kern="1200" dirty="0"/>
              <a:t> G12C-Mutant NSCLC: Results From LOXO-RAS-20001 and SUNRAY-01</a:t>
            </a: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5E8B14-B074-3BA1-8F9D-9B982AB1ACF2}"/>
              </a:ext>
            </a:extLst>
          </p:cNvPr>
          <p:cNvSpPr txBox="1"/>
          <p:nvPr/>
        </p:nvSpPr>
        <p:spPr>
          <a:xfrm>
            <a:off x="6477000" y="6400800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Johnson et al WCLC 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66DAF-8015-7CC4-3BF9-DF524AA2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66838" y="1961597"/>
            <a:ext cx="7058323" cy="41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08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0B236-A979-EDF4-2A9B-CE075F146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16A5-A6E1-9E0D-6A9B-81300550C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SUNRAY 01: RP3 of </a:t>
            </a:r>
            <a:r>
              <a:rPr lang="en-US" dirty="0" err="1"/>
              <a:t>Olomorasib</a:t>
            </a:r>
            <a:r>
              <a:rPr lang="en-US" dirty="0"/>
              <a:t> in 1L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18FB4B-D756-1EAB-65CD-C9A64295B053}"/>
              </a:ext>
            </a:extLst>
          </p:cNvPr>
          <p:cNvSpPr/>
          <p:nvPr/>
        </p:nvSpPr>
        <p:spPr>
          <a:xfrm>
            <a:off x="611983" y="1730703"/>
            <a:ext cx="5368686" cy="4112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24323D-74AA-99D6-9DD7-3C0BB166345F}"/>
              </a:ext>
            </a:extLst>
          </p:cNvPr>
          <p:cNvSpPr/>
          <p:nvPr/>
        </p:nvSpPr>
        <p:spPr>
          <a:xfrm>
            <a:off x="703812" y="4867338"/>
            <a:ext cx="2104776" cy="517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Arial"/>
              </a:rPr>
              <a:t>Key Efficacy Endpoint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PFS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B57689-4F93-5EAF-4338-C1BC70790B0D}"/>
              </a:ext>
            </a:extLst>
          </p:cNvPr>
          <p:cNvSpPr txBox="1"/>
          <p:nvPr/>
        </p:nvSpPr>
        <p:spPr>
          <a:xfrm>
            <a:off x="703811" y="1825513"/>
            <a:ext cx="56332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8" marR="0" lvl="0" indent="0" algn="l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400" b="1" i="0" u="none" strike="noStrike" kern="4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A: PD-L1 ≥50%</a:t>
            </a:r>
          </a:p>
        </p:txBody>
      </p:sp>
      <p:cxnSp>
        <p:nvCxnSpPr>
          <p:cNvPr id="6" name="Connector: Elbow 46">
            <a:extLst>
              <a:ext uri="{FF2B5EF4-FFF2-40B4-BE49-F238E27FC236}">
                <a16:creationId xmlns:a16="http://schemas.microsoft.com/office/drawing/2014/main" id="{E1907DC4-C174-5451-2F53-33927F195694}"/>
              </a:ext>
            </a:extLst>
          </p:cNvPr>
          <p:cNvCxnSpPr>
            <a:cxnSpLocks/>
          </p:cNvCxnSpPr>
          <p:nvPr/>
        </p:nvCxnSpPr>
        <p:spPr>
          <a:xfrm rot="10800000" flipV="1">
            <a:off x="3814428" y="3059845"/>
            <a:ext cx="1006109" cy="1002000"/>
          </a:xfrm>
          <a:prstGeom prst="bentConnector3">
            <a:avLst>
              <a:gd name="adj1" fmla="val 141942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48">
            <a:extLst>
              <a:ext uri="{FF2B5EF4-FFF2-40B4-BE49-F238E27FC236}">
                <a16:creationId xmlns:a16="http://schemas.microsoft.com/office/drawing/2014/main" id="{7FD53C07-88F6-B8CE-6C7A-A63DDD01C85C}"/>
              </a:ext>
            </a:extLst>
          </p:cNvPr>
          <p:cNvSpPr/>
          <p:nvPr/>
        </p:nvSpPr>
        <p:spPr>
          <a:xfrm>
            <a:off x="3485244" y="2614677"/>
            <a:ext cx="2011680" cy="89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Olomorasib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Olomorasib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Rectangle: Rounded Corners 49">
            <a:extLst>
              <a:ext uri="{FF2B5EF4-FFF2-40B4-BE49-F238E27FC236}">
                <a16:creationId xmlns:a16="http://schemas.microsoft.com/office/drawing/2014/main" id="{0FD29045-40C6-BFF5-D793-EBA11144EBCC}"/>
              </a:ext>
            </a:extLst>
          </p:cNvPr>
          <p:cNvSpPr/>
          <p:nvPr/>
        </p:nvSpPr>
        <p:spPr>
          <a:xfrm>
            <a:off x="3485244" y="3616677"/>
            <a:ext cx="2011680" cy="89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Placebo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PBO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+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b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</a:b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13E6D2-D1C6-D0BE-348C-C3F0426F029C}"/>
              </a:ext>
            </a:extLst>
          </p:cNvPr>
          <p:cNvCxnSpPr>
            <a:cxnSpLocks/>
          </p:cNvCxnSpPr>
          <p:nvPr/>
        </p:nvCxnSpPr>
        <p:spPr>
          <a:xfrm>
            <a:off x="2812680" y="3576093"/>
            <a:ext cx="57751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82A2F6C-4BD2-A3CC-DC50-78744192B619}"/>
              </a:ext>
            </a:extLst>
          </p:cNvPr>
          <p:cNvSpPr/>
          <p:nvPr/>
        </p:nvSpPr>
        <p:spPr>
          <a:xfrm>
            <a:off x="2909413" y="3376682"/>
            <a:ext cx="384048" cy="38765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R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1:1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1" name="Rectangle: Rounded Corners 25">
            <a:extLst>
              <a:ext uri="{FF2B5EF4-FFF2-40B4-BE49-F238E27FC236}">
                <a16:creationId xmlns:a16="http://schemas.microsoft.com/office/drawing/2014/main" id="{CCCFC747-2158-CA36-5A6E-C213C6C7E304}"/>
              </a:ext>
            </a:extLst>
          </p:cNvPr>
          <p:cNvSpPr/>
          <p:nvPr/>
        </p:nvSpPr>
        <p:spPr>
          <a:xfrm>
            <a:off x="703811" y="2301114"/>
            <a:ext cx="2104776" cy="240779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Key Eligibility Criteria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Histologically or cytologically confirmed NSCLC with stage IIIB-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IIIC or stage IV disease not suitable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for curative-intent radical surgery or 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RT, with measurable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disease per RECIST v1.1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KRAS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G12C mutation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Known PD-L1 expression</a:t>
            </a:r>
          </a:p>
          <a:p>
            <a:pPr marL="182880" marR="0" lvl="1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Roboto Regular" panose="020B0604020202020204" charset="0"/>
              <a:buChar char="–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Part A: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≥50%</a:t>
            </a:r>
          </a:p>
          <a:p>
            <a:pPr marL="182880" marR="0" lvl="1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Roboto Regular" panose="020B0604020202020204" charset="0"/>
              <a:buChar char="–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Part B: 0%-100%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ECOG PS 0-1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Life expectancy estimate 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≥12 weeks</a:t>
            </a:r>
            <a:endParaRPr kumimoji="0" lang="en-US" sz="14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2D788E-40B2-FFDA-8EB3-05FD4A627EB4}"/>
              </a:ext>
            </a:extLst>
          </p:cNvPr>
          <p:cNvSpPr/>
          <p:nvPr/>
        </p:nvSpPr>
        <p:spPr>
          <a:xfrm>
            <a:off x="6262936" y="1730703"/>
            <a:ext cx="5368686" cy="4112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7A2682-2D95-FB06-F4DC-C852CC8D6BC6}"/>
              </a:ext>
            </a:extLst>
          </p:cNvPr>
          <p:cNvSpPr/>
          <p:nvPr/>
        </p:nvSpPr>
        <p:spPr>
          <a:xfrm>
            <a:off x="6354765" y="4867338"/>
            <a:ext cx="2104776" cy="5177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Arial"/>
              </a:rPr>
              <a:t>Key Efficacy Endpoint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PFS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14" name="Connector: Elbow 67">
            <a:extLst>
              <a:ext uri="{FF2B5EF4-FFF2-40B4-BE49-F238E27FC236}">
                <a16:creationId xmlns:a16="http://schemas.microsoft.com/office/drawing/2014/main" id="{12622C2B-703E-1048-24AC-3A60A78F317D}"/>
              </a:ext>
            </a:extLst>
          </p:cNvPr>
          <p:cNvCxnSpPr>
            <a:cxnSpLocks/>
          </p:cNvCxnSpPr>
          <p:nvPr/>
        </p:nvCxnSpPr>
        <p:spPr>
          <a:xfrm rot="10800000" flipV="1">
            <a:off x="9465381" y="3059845"/>
            <a:ext cx="1006109" cy="1002000"/>
          </a:xfrm>
          <a:prstGeom prst="bentConnector3">
            <a:avLst>
              <a:gd name="adj1" fmla="val 141942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69">
            <a:extLst>
              <a:ext uri="{FF2B5EF4-FFF2-40B4-BE49-F238E27FC236}">
                <a16:creationId xmlns:a16="http://schemas.microsoft.com/office/drawing/2014/main" id="{7882A397-4F15-F4B4-6831-8F7C3992C526}"/>
              </a:ext>
            </a:extLst>
          </p:cNvPr>
          <p:cNvSpPr/>
          <p:nvPr/>
        </p:nvSpPr>
        <p:spPr>
          <a:xfrm>
            <a:off x="9136197" y="2614677"/>
            <a:ext cx="2011680" cy="89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Olomorasib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Olomorasib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pemetrexed +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c,d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" name="Rectangle: Rounded Corners 70">
            <a:extLst>
              <a:ext uri="{FF2B5EF4-FFF2-40B4-BE49-F238E27FC236}">
                <a16:creationId xmlns:a16="http://schemas.microsoft.com/office/drawing/2014/main" id="{D6ECCA1E-4A26-D7C6-7AE4-7274A62C794B}"/>
              </a:ext>
            </a:extLst>
          </p:cNvPr>
          <p:cNvSpPr/>
          <p:nvPr/>
        </p:nvSpPr>
        <p:spPr>
          <a:xfrm>
            <a:off x="9136197" y="3616677"/>
            <a:ext cx="2011680" cy="89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Placebo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PBO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pemetrexed +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</a:t>
            </a:r>
            <a:r>
              <a:rPr kumimoji="0" lang="en-US" sz="10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c,d</a:t>
            </a:r>
            <a:b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</a:b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67A3E-CB84-71F7-818B-BF67CFCDEBA7}"/>
              </a:ext>
            </a:extLst>
          </p:cNvPr>
          <p:cNvCxnSpPr>
            <a:cxnSpLocks/>
          </p:cNvCxnSpPr>
          <p:nvPr/>
        </p:nvCxnSpPr>
        <p:spPr>
          <a:xfrm>
            <a:off x="8463633" y="3576093"/>
            <a:ext cx="57751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6A4739C8-B20C-7287-826C-CC783F8EEAED}"/>
              </a:ext>
            </a:extLst>
          </p:cNvPr>
          <p:cNvSpPr/>
          <p:nvPr/>
        </p:nvSpPr>
        <p:spPr>
          <a:xfrm>
            <a:off x="8560366" y="3376682"/>
            <a:ext cx="384048" cy="38765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R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1:1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9" name="Rectangle: Rounded Corners 74">
            <a:extLst>
              <a:ext uri="{FF2B5EF4-FFF2-40B4-BE49-F238E27FC236}">
                <a16:creationId xmlns:a16="http://schemas.microsoft.com/office/drawing/2014/main" id="{45EF0DF3-3590-0714-2A2F-D79D336C25CF}"/>
              </a:ext>
            </a:extLst>
          </p:cNvPr>
          <p:cNvSpPr/>
          <p:nvPr/>
        </p:nvSpPr>
        <p:spPr>
          <a:xfrm>
            <a:off x="6354764" y="2301114"/>
            <a:ext cx="2104776" cy="240779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Key Eligibility Criteria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Histologically or cytologically confirmed NSCLC with stage IIIB-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IIIC or stage IV disease not suitable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for curative-intent radical surgery or 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RT, with measurable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disease per RECIST v1.1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KRAS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G12C mutation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Known PD-L1 expression</a:t>
            </a:r>
          </a:p>
          <a:p>
            <a:pPr marL="182880" marR="0" lvl="1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Roboto Regular" panose="020B0604020202020204" charset="0"/>
              <a:buChar char="–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Part A: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≥50%</a:t>
            </a:r>
          </a:p>
          <a:p>
            <a:pPr marL="182880" marR="0" lvl="1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Roboto Regular" panose="020B0604020202020204" charset="0"/>
              <a:buChar char="–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Part B: 0%-100%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ECOG PS 0-1</a:t>
            </a:r>
          </a:p>
          <a:p>
            <a:pPr marL="91440"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4B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Life expectancy estimate 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≥12 weeks</a:t>
            </a:r>
            <a:endParaRPr kumimoji="0" lang="en-US" sz="14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AAF809-9C12-59E5-1B4B-2DB13A22FC24}"/>
              </a:ext>
            </a:extLst>
          </p:cNvPr>
          <p:cNvSpPr txBox="1"/>
          <p:nvPr/>
        </p:nvSpPr>
        <p:spPr>
          <a:xfrm>
            <a:off x="6354764" y="1812903"/>
            <a:ext cx="56332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8" marR="0" lvl="0" indent="0" algn="l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400" b="1" i="0" u="none" strike="noStrike" kern="4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B: PD-L1 0%-100%</a:t>
            </a:r>
          </a:p>
        </p:txBody>
      </p:sp>
      <p:sp>
        <p:nvSpPr>
          <p:cNvPr id="21" name="Flowchart: Off-page Connector 76">
            <a:extLst>
              <a:ext uri="{FF2B5EF4-FFF2-40B4-BE49-F238E27FC236}">
                <a16:creationId xmlns:a16="http://schemas.microsoft.com/office/drawing/2014/main" id="{6E24D5A8-888A-6277-07D2-F877FD8D9707}"/>
              </a:ext>
            </a:extLst>
          </p:cNvPr>
          <p:cNvSpPr/>
          <p:nvPr/>
        </p:nvSpPr>
        <p:spPr>
          <a:xfrm rot="16200000">
            <a:off x="4247846" y="4009686"/>
            <a:ext cx="517736" cy="2233039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941FFDB5-1983-C403-4052-7E448F9195B2}"/>
              </a:ext>
            </a:extLst>
          </p:cNvPr>
          <p:cNvSpPr txBox="1"/>
          <p:nvPr/>
        </p:nvSpPr>
        <p:spPr>
          <a:xfrm>
            <a:off x="3461664" y="4940192"/>
            <a:ext cx="1993503" cy="365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Study also included a dose optimization and safety lead-in for olomorasib</a:t>
            </a:r>
          </a:p>
        </p:txBody>
      </p:sp>
      <p:sp>
        <p:nvSpPr>
          <p:cNvPr id="23" name="Flowchart: Off-page Connector 78">
            <a:extLst>
              <a:ext uri="{FF2B5EF4-FFF2-40B4-BE49-F238E27FC236}">
                <a16:creationId xmlns:a16="http://schemas.microsoft.com/office/drawing/2014/main" id="{5D4C055E-EEDB-25FC-5EB3-C8A3AE24A348}"/>
              </a:ext>
            </a:extLst>
          </p:cNvPr>
          <p:cNvSpPr/>
          <p:nvPr/>
        </p:nvSpPr>
        <p:spPr>
          <a:xfrm rot="16200000">
            <a:off x="9898799" y="4009684"/>
            <a:ext cx="517736" cy="2233039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80E2AD66-2DAB-E22C-EC61-E85E3EC10BC1}"/>
              </a:ext>
            </a:extLst>
          </p:cNvPr>
          <p:cNvSpPr txBox="1"/>
          <p:nvPr/>
        </p:nvSpPr>
        <p:spPr>
          <a:xfrm>
            <a:off x="9112617" y="4940190"/>
            <a:ext cx="1993503" cy="365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Study also included a dose optimization and safety lead-in for olomorasib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B44141-95BD-EAE1-F9C8-BF2148756379}"/>
              </a:ext>
            </a:extLst>
          </p:cNvPr>
          <p:cNvSpPr txBox="1"/>
          <p:nvPr/>
        </p:nvSpPr>
        <p:spPr>
          <a:xfrm>
            <a:off x="2807647" y="6549672"/>
            <a:ext cx="52950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Nishio M et al. ASCO 2024. Abstract TPS218; https://</a:t>
            </a:r>
            <a:r>
              <a:rPr lang="en-US" sz="1000" dirty="0" err="1"/>
              <a:t>clinicaltrials.gov</a:t>
            </a:r>
            <a:r>
              <a:rPr lang="en-US" sz="1000" dirty="0"/>
              <a:t>/study/NCT06119581</a:t>
            </a:r>
          </a:p>
        </p:txBody>
      </p:sp>
    </p:spTree>
    <p:extLst>
      <p:ext uri="{BB962C8B-B14F-4D97-AF65-F5344CB8AC3E}">
        <p14:creationId xmlns:p14="http://schemas.microsoft.com/office/powerpoint/2010/main" val="11140607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6B27C-AEBC-0395-1ED3-50B33F3B4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1L </a:t>
            </a:r>
            <a:r>
              <a:rPr lang="en-US" sz="3600" dirty="0" err="1"/>
              <a:t>divarasib</a:t>
            </a:r>
            <a:r>
              <a:rPr lang="en-US" sz="3600" dirty="0"/>
              <a:t> plus pembrolizumab</a:t>
            </a:r>
            <a:br>
              <a:rPr lang="en-US" sz="3600" dirty="0"/>
            </a:br>
            <a:r>
              <a:rPr lang="en-US" sz="3600" dirty="0"/>
              <a:t>in </a:t>
            </a:r>
            <a:r>
              <a:rPr lang="en-US" sz="3600" i="1" dirty="0"/>
              <a:t>KRAS G12C+</a:t>
            </a:r>
            <a:r>
              <a:rPr lang="en-US" sz="3600" dirty="0"/>
              <a:t> NSCLC: the </a:t>
            </a:r>
            <a:r>
              <a:rPr lang="en-US" sz="3600" dirty="0" err="1"/>
              <a:t>Krascendo</a:t>
            </a:r>
            <a:r>
              <a:rPr lang="en-US" sz="3600" dirty="0"/>
              <a:t> 170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73DB95-E968-4F21-D5B2-607413D70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43" y="2789032"/>
            <a:ext cx="7266434" cy="2916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A782C7-E3B5-B0A1-C8CE-66BF64123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853" y="2232441"/>
            <a:ext cx="3979149" cy="32340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D443C5-7567-6A95-CE2A-1BBCD32CC06B}"/>
              </a:ext>
            </a:extLst>
          </p:cNvPr>
          <p:cNvSpPr txBox="1"/>
          <p:nvPr/>
        </p:nvSpPr>
        <p:spPr>
          <a:xfrm>
            <a:off x="1082191" y="1711814"/>
            <a:ext cx="5974591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PD-L1 positive cohort (≥1%)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Confirmed ORR: 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cs typeface="Arial"/>
              </a:rPr>
              <a:t>72.9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%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cs typeface="Arial"/>
              </a:rPr>
              <a:t>mPFS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cs typeface="Arial"/>
              </a:rPr>
              <a:t>: 19.3 months; data were immature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894FB0-AB1D-5F54-35FA-891E05AD146D}"/>
              </a:ext>
            </a:extLst>
          </p:cNvPr>
          <p:cNvSpPr txBox="1"/>
          <p:nvPr/>
        </p:nvSpPr>
        <p:spPr>
          <a:xfrm>
            <a:off x="2678595" y="6460251"/>
            <a:ext cx="6152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>
                <a:effectLst/>
                <a:latin typeface="Arial" panose="020B0604020202020204" pitchFamily="34" charset="0"/>
                <a:ea typeface="Aptos" panose="020B0004020202020204" pitchFamily="34" charset="0"/>
              </a:rPr>
              <a:t>Skoulidis</a:t>
            </a:r>
            <a:r>
              <a:rPr lang="en-US" sz="10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 F et al. ASCO 2026; Abstract 8510</a:t>
            </a:r>
            <a:r>
              <a:rPr lang="en-US" sz="1000" dirty="0">
                <a:effectLst/>
              </a:rPr>
              <a:t>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76731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32FEE-1C77-A9B9-86F2-A47C1E518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A5309-0265-BC3A-D563-5AEAC8880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1L </a:t>
            </a:r>
            <a:r>
              <a:rPr lang="en-US" sz="3600" dirty="0" err="1"/>
              <a:t>divarasib</a:t>
            </a:r>
            <a:r>
              <a:rPr lang="en-US" sz="3600" dirty="0"/>
              <a:t> plus pembrolizumab</a:t>
            </a:r>
            <a:br>
              <a:rPr lang="en-US" sz="3600" dirty="0"/>
            </a:br>
            <a:r>
              <a:rPr lang="en-US" sz="3600" dirty="0"/>
              <a:t>in </a:t>
            </a:r>
            <a:r>
              <a:rPr lang="en-US" sz="3600" i="1" dirty="0"/>
              <a:t>KRAS G12C+</a:t>
            </a:r>
            <a:r>
              <a:rPr lang="en-US" sz="3600" dirty="0"/>
              <a:t> </a:t>
            </a:r>
            <a:r>
              <a:rPr lang="en-US" sz="3600" dirty="0" err="1"/>
              <a:t>mNSCLC</a:t>
            </a:r>
            <a:r>
              <a:rPr lang="en-US" sz="3600" dirty="0"/>
              <a:t>: the </a:t>
            </a:r>
            <a:r>
              <a:rPr lang="en-US" sz="3600" dirty="0" err="1"/>
              <a:t>Krascendo</a:t>
            </a:r>
            <a:r>
              <a:rPr lang="en-US" sz="3600" dirty="0"/>
              <a:t> 170 study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227282-9A59-92EF-5608-CECD68FB0683}"/>
              </a:ext>
            </a:extLst>
          </p:cNvPr>
          <p:cNvSpPr txBox="1"/>
          <p:nvPr/>
        </p:nvSpPr>
        <p:spPr>
          <a:xfrm>
            <a:off x="1082191" y="1711814"/>
            <a:ext cx="5974591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PD-L1 negative cohort (&lt;1%)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Unconfirmed ORR: 69.6%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B22BCC-45F8-31CA-63B2-A03AE725A76D}"/>
              </a:ext>
            </a:extLst>
          </p:cNvPr>
          <p:cNvSpPr txBox="1"/>
          <p:nvPr/>
        </p:nvSpPr>
        <p:spPr>
          <a:xfrm>
            <a:off x="2678595" y="6460251"/>
            <a:ext cx="6152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>
                <a:effectLst/>
                <a:latin typeface="Arial" panose="020B0604020202020204" pitchFamily="34" charset="0"/>
                <a:ea typeface="Aptos" panose="020B0004020202020204" pitchFamily="34" charset="0"/>
              </a:rPr>
              <a:t>Skoulidis</a:t>
            </a:r>
            <a:r>
              <a:rPr lang="en-US" sz="10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 F et al. ASCO 2026; Abstract 8510</a:t>
            </a:r>
            <a:r>
              <a:rPr lang="en-US" sz="1000" dirty="0">
                <a:effectLst/>
              </a:rPr>
              <a:t> </a:t>
            </a:r>
            <a:endParaRPr lang="en-US" sz="1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FB8DC6-49C7-A1B4-AA69-2B0B51383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67199"/>
            <a:ext cx="6541660" cy="32870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9C7A31-ED4A-7D1F-22B2-F6040F726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976" y="3072241"/>
            <a:ext cx="4530859" cy="263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83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52260-16A8-A12E-BA4B-1B24ED516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Single-agent </a:t>
            </a:r>
            <a:r>
              <a:rPr lang="en-US" dirty="0" err="1"/>
              <a:t>divarasib</a:t>
            </a:r>
            <a:r>
              <a:rPr lang="en-US" dirty="0"/>
              <a:t> in advanced</a:t>
            </a:r>
            <a:r>
              <a:rPr lang="en-US" i="1" dirty="0"/>
              <a:t> KRAS G12C+</a:t>
            </a:r>
            <a:r>
              <a:rPr lang="en-US" dirty="0"/>
              <a:t> NSCLC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0FDB78-1102-0826-2890-79D30EFB0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723" y="1916911"/>
            <a:ext cx="8752789" cy="26584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31B379-83D7-F9BE-28F7-C77A7796E5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977" y="4702185"/>
            <a:ext cx="3909610" cy="18811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6A738E-8ADC-A38E-5B2B-20F873B00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387" y="4702185"/>
            <a:ext cx="4177322" cy="18811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EA1A02-1CAA-850F-8BF6-E7882F840F95}"/>
              </a:ext>
            </a:extLst>
          </p:cNvPr>
          <p:cNvSpPr txBox="1"/>
          <p:nvPr/>
        </p:nvSpPr>
        <p:spPr>
          <a:xfrm>
            <a:off x="4728182" y="1688437"/>
            <a:ext cx="310481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000000"/>
                </a:solidFill>
                <a:latin typeface="Arial" pitchFamily="34" charset="0"/>
                <a:cs typeface="Arial"/>
              </a:rPr>
              <a:t>C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onfirmed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 ORR: 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cs typeface="Arial"/>
              </a:rPr>
              <a:t>55.6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%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988A00-81C9-2DCB-4F19-DC3C6F8C7421}"/>
              </a:ext>
            </a:extLst>
          </p:cNvPr>
          <p:cNvSpPr txBox="1"/>
          <p:nvPr/>
        </p:nvSpPr>
        <p:spPr>
          <a:xfrm>
            <a:off x="3723811" y="4569399"/>
            <a:ext cx="224733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000000"/>
                </a:solidFill>
                <a:latin typeface="Arial" pitchFamily="34" charset="0"/>
                <a:cs typeface="Arial"/>
              </a:rPr>
              <a:t>DOR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: 18 months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A546B8-D68F-AE61-FCC4-198DE9E7A402}"/>
              </a:ext>
            </a:extLst>
          </p:cNvPr>
          <p:cNvSpPr txBox="1"/>
          <p:nvPr/>
        </p:nvSpPr>
        <p:spPr>
          <a:xfrm>
            <a:off x="8147946" y="4502130"/>
            <a:ext cx="240156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/>
              </a:rPr>
              <a:t>PFS: 13.8 months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900768-0AE8-6889-59E5-5ACEAF845A7F}"/>
              </a:ext>
            </a:extLst>
          </p:cNvPr>
          <p:cNvSpPr txBox="1"/>
          <p:nvPr/>
        </p:nvSpPr>
        <p:spPr>
          <a:xfrm>
            <a:off x="7376849" y="6601804"/>
            <a:ext cx="31726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Sacher AG et al. J Clin Oncol 2025;43(30):3249-53.  </a:t>
            </a:r>
          </a:p>
        </p:txBody>
      </p:sp>
    </p:spTree>
    <p:extLst>
      <p:ext uri="{BB962C8B-B14F-4D97-AF65-F5344CB8AC3E}">
        <p14:creationId xmlns:p14="http://schemas.microsoft.com/office/powerpoint/2010/main" val="875853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94163-5CFE-3532-099C-76B0A3C06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B68FBA7C-73EA-D5F8-691D-C4CFCF23C0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12192000" cy="1655762"/>
          </a:xfrm>
        </p:spPr>
        <p:txBody>
          <a:bodyPr>
            <a:normAutofit/>
          </a:bodyPr>
          <a:lstStyle/>
          <a:p>
            <a:r>
              <a:rPr lang="en-US" sz="4400" dirty="0"/>
              <a:t>MET overexpressing NSCLC</a:t>
            </a:r>
          </a:p>
        </p:txBody>
      </p:sp>
    </p:spTree>
    <p:extLst>
      <p:ext uri="{BB962C8B-B14F-4D97-AF65-F5344CB8AC3E}">
        <p14:creationId xmlns:p14="http://schemas.microsoft.com/office/powerpoint/2010/main" val="12521008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BD6A1-5DCA-66C9-A4AF-25177C791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LUMINOSITY trial: </a:t>
            </a:r>
            <a:r>
              <a:rPr lang="en-US" sz="3600" dirty="0" err="1"/>
              <a:t>Teliso</a:t>
            </a:r>
            <a:r>
              <a:rPr lang="en-US" sz="3600" dirty="0"/>
              <a:t>-V in previously treated patients with c-MET overexpression (</a:t>
            </a:r>
            <a:r>
              <a:rPr lang="en-US" sz="3600" dirty="0" err="1"/>
              <a:t>wtEGFR</a:t>
            </a:r>
            <a:r>
              <a:rPr lang="en-US" sz="3600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E177DD-7F05-6697-83AA-B5AB62F2A19D}"/>
              </a:ext>
            </a:extLst>
          </p:cNvPr>
          <p:cNvSpPr txBox="1"/>
          <p:nvPr/>
        </p:nvSpPr>
        <p:spPr>
          <a:xfrm>
            <a:off x="8061736" y="6476142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Camidge et al, JCO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420404-E13D-6BB6-D247-DF68D053A0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1435" y="2691217"/>
            <a:ext cx="6308165" cy="2984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78144F-9633-CD93-B04B-2BB4DD4AB9B3}"/>
              </a:ext>
            </a:extLst>
          </p:cNvPr>
          <p:cNvSpPr txBox="1"/>
          <p:nvPr/>
        </p:nvSpPr>
        <p:spPr>
          <a:xfrm>
            <a:off x="6858992" y="1550620"/>
            <a:ext cx="5180608" cy="830997"/>
          </a:xfrm>
          <a:prstGeom prst="rect">
            <a:avLst/>
          </a:prstGeom>
          <a:solidFill>
            <a:srgbClr val="FFDEBD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mPFS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5.7m; not correlated with expression level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0B2DFC-E70B-4C32-AC08-96E005D87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2673716"/>
            <a:ext cx="5647880" cy="24951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F6A06C-A116-9868-9675-7DCFF13B12E5}"/>
              </a:ext>
            </a:extLst>
          </p:cNvPr>
          <p:cNvSpPr txBox="1"/>
          <p:nvPr/>
        </p:nvSpPr>
        <p:spPr>
          <a:xfrm>
            <a:off x="619672" y="1612900"/>
            <a:ext cx="3544389" cy="1200329"/>
          </a:xfrm>
          <a:prstGeom prst="rect">
            <a:avLst/>
          </a:prstGeom>
          <a:solidFill>
            <a:srgbClr val="FFDEBD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	</a:t>
            </a:r>
            <a:r>
              <a:rPr lang="en-US" u="sng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ORR%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Overall 		28.6%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c-MET high: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kumimoji="0" lang="en-US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34.6%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c-MET int: 	22.9%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39D4D3-1036-102B-5633-17D26C6F8CAC}"/>
              </a:ext>
            </a:extLst>
          </p:cNvPr>
          <p:cNvSpPr txBox="1"/>
          <p:nvPr/>
        </p:nvSpPr>
        <p:spPr>
          <a:xfrm>
            <a:off x="183715" y="5214052"/>
            <a:ext cx="5547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c-Met protein overexpression in NSQ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EGFRwt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high ≥50% tumor cells with 3+ staining; intermediate ≥25%–&lt;50%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D247F3-FB0C-8B51-6081-A513BC66E343}"/>
              </a:ext>
            </a:extLst>
          </p:cNvPr>
          <p:cNvSpPr txBox="1"/>
          <p:nvPr/>
        </p:nvSpPr>
        <p:spPr>
          <a:xfrm>
            <a:off x="32358" y="5864268"/>
            <a:ext cx="11702442" cy="646331"/>
          </a:xfrm>
          <a:prstGeom prst="rect">
            <a:avLst/>
          </a:prstGeom>
          <a:solidFill>
            <a:srgbClr val="FFDEBD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May 14, 2025: FDA granted accelerated approval to </a:t>
            </a:r>
            <a:r>
              <a:rPr lang="en-US" dirty="0" err="1"/>
              <a:t>Teliso</a:t>
            </a:r>
            <a:r>
              <a:rPr lang="en-US" dirty="0"/>
              <a:t>-V for previously non-SQ NSCLC with high c-Met protein overexpression [≥50% of tumor cells with strong (3+) staining], as determined by an FDA-approved test, </a:t>
            </a:r>
          </a:p>
        </p:txBody>
      </p:sp>
    </p:spTree>
    <p:extLst>
      <p:ext uri="{BB962C8B-B14F-4D97-AF65-F5344CB8AC3E}">
        <p14:creationId xmlns:p14="http://schemas.microsoft.com/office/powerpoint/2010/main" val="367041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D1C6D-36F5-B943-925A-7DE3D5A06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CF3BA5-5F3C-4071-F67A-81C070B22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8"/>
            <a:ext cx="11506195" cy="1143000"/>
          </a:xfrm>
        </p:spPr>
        <p:txBody>
          <a:bodyPr/>
          <a:lstStyle/>
          <a:p>
            <a:r>
              <a:rPr lang="en-US" sz="3600" dirty="0"/>
              <a:t>Evolution of the </a:t>
            </a:r>
            <a:r>
              <a:rPr lang="en-US" sz="3600" i="1" dirty="0"/>
              <a:t>HER2</a:t>
            </a:r>
            <a:r>
              <a:rPr lang="en-US" sz="3600" dirty="0"/>
              <a:t> mutant NSCLC landscape with new approvals: 1L, 2L </a:t>
            </a:r>
            <a:r>
              <a:rPr lang="en-US" sz="3600" dirty="0" err="1"/>
              <a:t>zongertinib</a:t>
            </a:r>
            <a:r>
              <a:rPr lang="en-US" sz="3600" dirty="0"/>
              <a:t>, 2L </a:t>
            </a:r>
            <a:r>
              <a:rPr lang="en-US" sz="3600" dirty="0" err="1"/>
              <a:t>sevabertinib</a:t>
            </a:r>
            <a:endParaRPr lang="en-US" sz="3600" dirty="0"/>
          </a:p>
        </p:txBody>
      </p:sp>
      <p:sp>
        <p:nvSpPr>
          <p:cNvPr id="83" name="Arrow: Pentagon 82">
            <a:extLst>
              <a:ext uri="{FF2B5EF4-FFF2-40B4-BE49-F238E27FC236}">
                <a16:creationId xmlns:a16="http://schemas.microsoft.com/office/drawing/2014/main" id="{DDC5C1DA-2EFE-0FB8-4C96-C24A7158B9C3}"/>
              </a:ext>
            </a:extLst>
          </p:cNvPr>
          <p:cNvSpPr/>
          <p:nvPr/>
        </p:nvSpPr>
        <p:spPr>
          <a:xfrm>
            <a:off x="152400" y="1667676"/>
            <a:ext cx="11963395" cy="451759"/>
          </a:xfrm>
          <a:prstGeom prst="homePlate">
            <a:avLst>
              <a:gd name="adj" fmla="val 47312"/>
            </a:avLst>
          </a:prstGeom>
          <a:gradFill>
            <a:gsLst>
              <a:gs pos="100000">
                <a:srgbClr val="E7E7FF"/>
              </a:gs>
              <a:gs pos="89000">
                <a:srgbClr val="0000FF"/>
              </a:gs>
            </a:gsLst>
            <a:lin ang="0" scaled="0"/>
          </a:gradFill>
          <a:ln w="12700"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8FB8C61B-1303-9BAA-6B37-016EB2EDEB84}"/>
              </a:ext>
            </a:extLst>
          </p:cNvPr>
          <p:cNvGrpSpPr/>
          <p:nvPr/>
        </p:nvGrpSpPr>
        <p:grpSpPr>
          <a:xfrm>
            <a:off x="1647135" y="1664105"/>
            <a:ext cx="1361144" cy="457711"/>
            <a:chOff x="1222871" y="1664105"/>
            <a:chExt cx="1498935" cy="457711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F529A16-4AB3-2144-5C14-50E650A0F7B8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8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F710CCD-9D3F-99ED-48F3-99807DD7F16F}"/>
                </a:ext>
              </a:extLst>
            </p:cNvPr>
            <p:cNvCxnSpPr>
              <a:cxnSpLocks/>
              <a:stCxn id="88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554C350-0EF6-387B-F5BE-B93DDDD09514}"/>
              </a:ext>
            </a:extLst>
          </p:cNvPr>
          <p:cNvGrpSpPr/>
          <p:nvPr/>
        </p:nvGrpSpPr>
        <p:grpSpPr>
          <a:xfrm>
            <a:off x="2956526" y="1664105"/>
            <a:ext cx="1361144" cy="457711"/>
            <a:chOff x="1222871" y="1664105"/>
            <a:chExt cx="1498935" cy="457711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64ACB83B-BE00-84C3-01F0-CB0A397B526B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12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4E12F22E-2033-5FEB-15FC-B247F970B6CA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FB429254-F73D-D253-A854-69070B7ADF18}"/>
              </a:ext>
            </a:extLst>
          </p:cNvPr>
          <p:cNvGrpSpPr/>
          <p:nvPr/>
        </p:nvGrpSpPr>
        <p:grpSpPr>
          <a:xfrm>
            <a:off x="4265918" y="1664105"/>
            <a:ext cx="1361144" cy="457711"/>
            <a:chOff x="1222871" y="1664105"/>
            <a:chExt cx="1498935" cy="457711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D67A806-4080-B2C9-AAE2-B121DDD594E6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16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894D75D-4357-FAE0-0EA3-EF5848624FD7}"/>
                </a:ext>
              </a:extLst>
            </p:cNvPr>
            <p:cNvCxnSpPr>
              <a:cxnSpLocks/>
              <a:stCxn id="95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E320987-91FB-2618-768F-FDA42AFDE57A}"/>
              </a:ext>
            </a:extLst>
          </p:cNvPr>
          <p:cNvGrpSpPr/>
          <p:nvPr/>
        </p:nvGrpSpPr>
        <p:grpSpPr>
          <a:xfrm>
            <a:off x="5575311" y="1664105"/>
            <a:ext cx="1361144" cy="457711"/>
            <a:chOff x="1222871" y="1664105"/>
            <a:chExt cx="1498935" cy="457711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60A581F5-7067-A3F6-AC29-75B87127BEB8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20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B2829672-BFCA-6EEA-EE06-75C5A13A8285}"/>
                </a:ext>
              </a:extLst>
            </p:cNvPr>
            <p:cNvCxnSpPr>
              <a:cxnSpLocks/>
              <a:stCxn id="98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24396A7-7B29-F8C4-1D7D-A9FE6B16457B}"/>
              </a:ext>
            </a:extLst>
          </p:cNvPr>
          <p:cNvGrpSpPr/>
          <p:nvPr/>
        </p:nvGrpSpPr>
        <p:grpSpPr>
          <a:xfrm>
            <a:off x="6884702" y="1664105"/>
            <a:ext cx="1361144" cy="457711"/>
            <a:chOff x="1222871" y="1664105"/>
            <a:chExt cx="1498935" cy="457711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A5E898A8-877A-4ACE-9C6B-0C55E584BB21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24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DE6E80B-E824-A7BB-9D77-D2D8A6326F9A}"/>
                </a:ext>
              </a:extLst>
            </p:cNvPr>
            <p:cNvCxnSpPr>
              <a:cxnSpLocks/>
              <a:stCxn id="101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20192B8-12D3-B80C-E97D-0FF37B55ADF5}"/>
              </a:ext>
            </a:extLst>
          </p:cNvPr>
          <p:cNvGrpSpPr/>
          <p:nvPr/>
        </p:nvGrpSpPr>
        <p:grpSpPr>
          <a:xfrm>
            <a:off x="8194094" y="1664105"/>
            <a:ext cx="1361144" cy="457711"/>
            <a:chOff x="1222871" y="1664105"/>
            <a:chExt cx="1498935" cy="457711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A402A8C-0691-4A39-5A14-71055F1D5E59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28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59A096D-887C-8C31-2511-E70B30CEB44B}"/>
                </a:ext>
              </a:extLst>
            </p:cNvPr>
            <p:cNvCxnSpPr>
              <a:cxnSpLocks/>
              <a:stCxn id="104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321EDA3-2F2A-1C59-8AB6-6274BF7E3BD1}"/>
              </a:ext>
            </a:extLst>
          </p:cNvPr>
          <p:cNvGrpSpPr/>
          <p:nvPr/>
        </p:nvGrpSpPr>
        <p:grpSpPr>
          <a:xfrm>
            <a:off x="9503485" y="1664105"/>
            <a:ext cx="1361144" cy="457711"/>
            <a:chOff x="1222871" y="1664105"/>
            <a:chExt cx="1498935" cy="457711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44FB3B-8C8F-DAAE-BCCD-8036C857E536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32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1893FAB-31D2-7F8D-1685-8C7FDEDAEBAA}"/>
                </a:ext>
              </a:extLst>
            </p:cNvPr>
            <p:cNvCxnSpPr>
              <a:cxnSpLocks/>
              <a:stCxn id="108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EE4984B-F5F3-436F-C778-DD3C1527C231}"/>
              </a:ext>
            </a:extLst>
          </p:cNvPr>
          <p:cNvGrpSpPr/>
          <p:nvPr/>
        </p:nvGrpSpPr>
        <p:grpSpPr>
          <a:xfrm>
            <a:off x="545872" y="1656517"/>
            <a:ext cx="1361144" cy="457711"/>
            <a:chOff x="1222871" y="1664105"/>
            <a:chExt cx="1498935" cy="45771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B230F4E-573F-7374-6D5B-0FA2CA7ABAA8}"/>
                </a:ext>
              </a:extLst>
            </p:cNvPr>
            <p:cNvSpPr txBox="1"/>
            <p:nvPr/>
          </p:nvSpPr>
          <p:spPr>
            <a:xfrm>
              <a:off x="1222871" y="1664105"/>
              <a:ext cx="14989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4 </a:t>
              </a:r>
              <a:r>
                <a:rPr kumimoji="0" lang="en-US" sz="18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mo</a:t>
              </a: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AF2E156-661C-6BFD-1B56-BA1ADE4E877C}"/>
                </a:ext>
              </a:extLst>
            </p:cNvPr>
            <p:cNvCxnSpPr>
              <a:cxnSpLocks/>
              <a:stCxn id="16" idx="2"/>
            </p:cNvCxnSpPr>
            <p:nvPr/>
          </p:nvCxnSpPr>
          <p:spPr bwMode="auto">
            <a:xfrm>
              <a:off x="1972339" y="2033437"/>
              <a:ext cx="0" cy="88379"/>
            </a:xfrm>
            <a:prstGeom prst="line">
              <a:avLst/>
            </a:prstGeom>
            <a:solidFill>
              <a:srgbClr val="00FF00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FCC5DD1-660E-FB48-4D2A-59061ED9F266}"/>
              </a:ext>
            </a:extLst>
          </p:cNvPr>
          <p:cNvGrpSpPr/>
          <p:nvPr/>
        </p:nvGrpSpPr>
        <p:grpSpPr>
          <a:xfrm>
            <a:off x="244106" y="3284942"/>
            <a:ext cx="11790375" cy="1252071"/>
            <a:chOff x="244106" y="3284942"/>
            <a:chExt cx="11790375" cy="125207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A89430-4DC5-13AE-4B38-ECF012ED958B}"/>
                </a:ext>
              </a:extLst>
            </p:cNvPr>
            <p:cNvSpPr txBox="1"/>
            <p:nvPr/>
          </p:nvSpPr>
          <p:spPr>
            <a:xfrm>
              <a:off x="10189160" y="3284942"/>
              <a:ext cx="1845321" cy="646331"/>
            </a:xfrm>
            <a:prstGeom prst="rect">
              <a:avLst/>
            </a:prstGeom>
            <a:solidFill>
              <a:srgbClr val="F07F09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With approval of 2L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zongertinib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E9580FF-7DED-5122-A288-5D4B4D1531B3}"/>
                </a:ext>
              </a:extLst>
            </p:cNvPr>
            <p:cNvGrpSpPr/>
            <p:nvPr/>
          </p:nvGrpSpPr>
          <p:grpSpPr>
            <a:xfrm>
              <a:off x="244106" y="3513542"/>
              <a:ext cx="9792503" cy="1023471"/>
              <a:chOff x="265897" y="3352800"/>
              <a:chExt cx="9792503" cy="1023471"/>
            </a:xfrm>
          </p:grpSpPr>
          <p:sp>
            <p:nvSpPr>
              <p:cNvPr id="4" name="Rectangle: Rounded Corners 84">
                <a:extLst>
                  <a:ext uri="{FF2B5EF4-FFF2-40B4-BE49-F238E27FC236}">
                    <a16:creationId xmlns:a16="http://schemas.microsoft.com/office/drawing/2014/main" id="{083F3D52-5369-A515-BF9A-A35605B94829}"/>
                  </a:ext>
                </a:extLst>
              </p:cNvPr>
              <p:cNvSpPr/>
              <p:nvPr/>
            </p:nvSpPr>
            <p:spPr>
              <a:xfrm>
                <a:off x="5702292" y="3367862"/>
                <a:ext cx="3136908" cy="289152"/>
              </a:xfrm>
              <a:prstGeom prst="roundRect">
                <a:avLst>
                  <a:gd name="adj" fmla="val 8607"/>
                </a:avLst>
              </a:prstGeom>
              <a:solidFill>
                <a:srgbClr val="FFC000"/>
              </a:solidFill>
              <a:ln w="12700">
                <a:solidFill>
                  <a:srgbClr val="000000"/>
                </a:solidFill>
              </a:ln>
              <a:effectLst>
                <a:outerShdw blurRad="381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144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Zongertinib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 or </a:t>
                </a: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Sevabertinib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C697FF5A-40E5-2E7C-E4FA-D9AD0CF62E5B}"/>
                  </a:ext>
                </a:extLst>
              </p:cNvPr>
              <p:cNvGrpSpPr/>
              <p:nvPr/>
            </p:nvGrpSpPr>
            <p:grpSpPr>
              <a:xfrm>
                <a:off x="265897" y="3352800"/>
                <a:ext cx="9792503" cy="1023471"/>
                <a:chOff x="265897" y="3352800"/>
                <a:chExt cx="9792503" cy="1023471"/>
              </a:xfrm>
            </p:grpSpPr>
            <p:sp>
              <p:nvSpPr>
                <p:cNvPr id="7" name="Rectangle: Rounded Corners 9">
                  <a:extLst>
                    <a:ext uri="{FF2B5EF4-FFF2-40B4-BE49-F238E27FC236}">
                      <a16:creationId xmlns:a16="http://schemas.microsoft.com/office/drawing/2014/main" id="{C6E3F17E-337E-151A-1E20-CF1CC826C654}"/>
                    </a:ext>
                  </a:extLst>
                </p:cNvPr>
                <p:cNvSpPr/>
                <p:nvPr/>
              </p:nvSpPr>
              <p:spPr>
                <a:xfrm>
                  <a:off x="265897" y="3354385"/>
                  <a:ext cx="2028633" cy="947709"/>
                </a:xfrm>
                <a:prstGeom prst="roundRect">
                  <a:avLst>
                    <a:gd name="adj" fmla="val 8607"/>
                  </a:avLst>
                </a:prstGeom>
                <a:solidFill>
                  <a:srgbClr val="868586"/>
                </a:solidFill>
                <a:ln w="12700">
                  <a:solidFill>
                    <a:srgbClr val="000000"/>
                  </a:solidFill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144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rPr>
                    <a:t>Platinum doublets ± CPI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ts val="144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rPr>
                    <a:t>mPFS</a:t>
                  </a:r>
                  <a:r>
                    <a: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rPr>
                    <a:t> 4-7 </a:t>
                  </a:r>
                  <a:r>
                    <a:rPr kumimoji="0" lang="en-US" sz="16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rPr>
                    <a:t>mos</a:t>
                  </a: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endParaRPr>
                </a:p>
              </p:txBody>
            </p:sp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5E4C0B58-1736-2306-F46E-5F6EA97F2E55}"/>
                    </a:ext>
                  </a:extLst>
                </p:cNvPr>
                <p:cNvGrpSpPr/>
                <p:nvPr/>
              </p:nvGrpSpPr>
              <p:grpSpPr>
                <a:xfrm>
                  <a:off x="2412704" y="3352800"/>
                  <a:ext cx="7645696" cy="1023471"/>
                  <a:chOff x="2412704" y="3352800"/>
                  <a:chExt cx="7645696" cy="1023471"/>
                </a:xfrm>
              </p:grpSpPr>
              <p:sp>
                <p:nvSpPr>
                  <p:cNvPr id="11" name="Rectangle: Rounded Corners 164">
                    <a:extLst>
                      <a:ext uri="{FF2B5EF4-FFF2-40B4-BE49-F238E27FC236}">
                        <a16:creationId xmlns:a16="http://schemas.microsoft.com/office/drawing/2014/main" id="{14A34A4D-D40B-5D1B-260A-AF32BEFE6B74}"/>
                      </a:ext>
                    </a:extLst>
                  </p:cNvPr>
                  <p:cNvSpPr/>
                  <p:nvPr/>
                </p:nvSpPr>
                <p:spPr>
                  <a:xfrm>
                    <a:off x="8936639" y="3352800"/>
                    <a:ext cx="1121761" cy="949294"/>
                  </a:xfrm>
                  <a:prstGeom prst="roundRect">
                    <a:avLst>
                      <a:gd name="adj" fmla="val 8607"/>
                    </a:avLst>
                  </a:prstGeom>
                  <a:solidFill>
                    <a:srgbClr val="BD74E6"/>
                  </a:solidFill>
                  <a:ln w="12700">
                    <a:solidFill>
                      <a:srgbClr val="1E2D3A"/>
                    </a:solidFill>
                  </a:ln>
                  <a:effectLst>
                    <a:outerShdw blurRad="381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lIns="0" rIns="0" rtlCol="0" anchor="ctr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Docetaxel ± Ramu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err="1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mPFS</a:t>
                    </a:r>
                    <a:r>
                      <a: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 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3 – 4.5 </a:t>
                    </a:r>
                    <a:r>
                      <a:rPr kumimoji="0" lang="en-US" sz="1600" b="0" i="0" u="none" strike="noStrike" kern="0" cap="none" spc="0" normalizeH="0" baseline="0" noProof="0" err="1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mos</a:t>
                    </a: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  <p:sp>
                <p:nvSpPr>
                  <p:cNvPr id="22" name="Rectangle: Rounded Corners 84">
                    <a:extLst>
                      <a:ext uri="{FF2B5EF4-FFF2-40B4-BE49-F238E27FC236}">
                        <a16:creationId xmlns:a16="http://schemas.microsoft.com/office/drawing/2014/main" id="{5C89C8E0-2C59-7E3C-3B83-3A3B9E3078B8}"/>
                      </a:ext>
                    </a:extLst>
                  </p:cNvPr>
                  <p:cNvSpPr/>
                  <p:nvPr/>
                </p:nvSpPr>
                <p:spPr>
                  <a:xfrm>
                    <a:off x="2435086" y="3733800"/>
                    <a:ext cx="3585591" cy="270460"/>
                  </a:xfrm>
                  <a:prstGeom prst="roundRect">
                    <a:avLst>
                      <a:gd name="adj" fmla="val 8607"/>
                    </a:avLst>
                  </a:prstGeom>
                  <a:solidFill>
                    <a:srgbClr val="FFC000"/>
                  </a:solidFill>
                  <a:ln w="12700">
                    <a:solidFill>
                      <a:srgbClr val="000000"/>
                    </a:solidFill>
                  </a:ln>
                  <a:effectLst>
                    <a:outerShdw blurRad="381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1" i="0" u="none" strike="noStrike" kern="0" cap="none" spc="0" normalizeH="0" baseline="0" noProof="0" dirty="0" err="1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Zongertinib</a:t>
                    </a:r>
                    <a:endParaRPr kumimoji="0" lang="en-US" sz="1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  <p:sp>
                <p:nvSpPr>
                  <p:cNvPr id="25" name="Rectangle: Rounded Corners 84">
                    <a:extLst>
                      <a:ext uri="{FF2B5EF4-FFF2-40B4-BE49-F238E27FC236}">
                        <a16:creationId xmlns:a16="http://schemas.microsoft.com/office/drawing/2014/main" id="{CB87FFED-D3D3-BD77-7024-75F16E722C5E}"/>
                      </a:ext>
                    </a:extLst>
                  </p:cNvPr>
                  <p:cNvSpPr/>
                  <p:nvPr/>
                </p:nvSpPr>
                <p:spPr>
                  <a:xfrm>
                    <a:off x="2412704" y="3387140"/>
                    <a:ext cx="3115138" cy="270460"/>
                  </a:xfrm>
                  <a:prstGeom prst="roundRect">
                    <a:avLst>
                      <a:gd name="adj" fmla="val 8607"/>
                    </a:avLst>
                  </a:prstGeom>
                  <a:solidFill>
                    <a:srgbClr val="92D050"/>
                  </a:solidFill>
                  <a:ln w="12700">
                    <a:solidFill>
                      <a:srgbClr val="000000"/>
                    </a:solidFill>
                  </a:ln>
                  <a:effectLst>
                    <a:outerShdw blurRad="381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Trastuzumab </a:t>
                    </a:r>
                    <a:r>
                      <a:rPr kumimoji="0" lang="en-US" sz="1600" b="1" i="0" u="none" strike="noStrike" kern="0" cap="none" spc="0" normalizeH="0" baseline="0" noProof="0" err="1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deruxtecan</a:t>
                    </a: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  <p:sp>
                <p:nvSpPr>
                  <p:cNvPr id="36" name="Rectangle: Rounded Corners 84">
                    <a:extLst>
                      <a:ext uri="{FF2B5EF4-FFF2-40B4-BE49-F238E27FC236}">
                        <a16:creationId xmlns:a16="http://schemas.microsoft.com/office/drawing/2014/main" id="{7A54355B-5BED-3D1D-7FCE-35C0F50652AF}"/>
                      </a:ext>
                    </a:extLst>
                  </p:cNvPr>
                  <p:cNvSpPr/>
                  <p:nvPr/>
                </p:nvSpPr>
                <p:spPr>
                  <a:xfrm>
                    <a:off x="6132240" y="3733800"/>
                    <a:ext cx="2609553" cy="642471"/>
                  </a:xfrm>
                  <a:prstGeom prst="roundRect">
                    <a:avLst>
                      <a:gd name="adj" fmla="val 8607"/>
                    </a:avLst>
                  </a:prstGeom>
                  <a:solidFill>
                    <a:srgbClr val="92D050"/>
                  </a:solidFill>
                  <a:ln w="12700">
                    <a:solidFill>
                      <a:srgbClr val="000000"/>
                    </a:solidFill>
                  </a:ln>
                  <a:effectLst>
                    <a:outerShdw blurRad="381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440"/>
                      </a:lnSpc>
                      <a:spcBef>
                        <a:spcPts val="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Trastuzumab </a:t>
                    </a:r>
                    <a:r>
                      <a:rPr kumimoji="0" lang="en-US" sz="1600" b="1" i="0" u="none" strike="noStrike" kern="0" cap="none" spc="0" normalizeH="0" baseline="0" noProof="0" err="1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rPr>
                      <a:t>deruxtecan</a:t>
                    </a: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</p:grpSp>
          </p:grpSp>
        </p:grpSp>
      </p:grpSp>
      <p:sp>
        <p:nvSpPr>
          <p:cNvPr id="37" name="Rectangle: Rounded Corners 84">
            <a:extLst>
              <a:ext uri="{FF2B5EF4-FFF2-40B4-BE49-F238E27FC236}">
                <a16:creationId xmlns:a16="http://schemas.microsoft.com/office/drawing/2014/main" id="{F8209E9B-3DC5-A2D3-6885-039A23000C8F}"/>
              </a:ext>
            </a:extLst>
          </p:cNvPr>
          <p:cNvSpPr/>
          <p:nvPr/>
        </p:nvSpPr>
        <p:spPr>
          <a:xfrm>
            <a:off x="2422890" y="4233682"/>
            <a:ext cx="3163141" cy="270460"/>
          </a:xfrm>
          <a:prstGeom prst="roundRect">
            <a:avLst>
              <a:gd name="adj" fmla="val 8607"/>
            </a:avLst>
          </a:prstGeom>
          <a:solidFill>
            <a:srgbClr val="00B0F0"/>
          </a:solidFill>
          <a:ln w="12700">
            <a:solidFill>
              <a:srgbClr val="000000"/>
            </a:solidFill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Sevabertinib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: Rounded Corners 164">
            <a:extLst>
              <a:ext uri="{FF2B5EF4-FFF2-40B4-BE49-F238E27FC236}">
                <a16:creationId xmlns:a16="http://schemas.microsoft.com/office/drawing/2014/main" id="{9792718B-6101-CB14-BE65-934576A7DD20}"/>
              </a:ext>
            </a:extLst>
          </p:cNvPr>
          <p:cNvSpPr/>
          <p:nvPr/>
        </p:nvSpPr>
        <p:spPr>
          <a:xfrm>
            <a:off x="5707472" y="2251106"/>
            <a:ext cx="1121761" cy="949294"/>
          </a:xfrm>
          <a:prstGeom prst="roundRect">
            <a:avLst>
              <a:gd name="adj" fmla="val 8607"/>
            </a:avLst>
          </a:prstGeom>
          <a:solidFill>
            <a:srgbClr val="BD74E6"/>
          </a:solidFill>
          <a:ln w="12700">
            <a:solidFill>
              <a:srgbClr val="1E2D3A"/>
            </a:solidFill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Docetaxel ± </a:t>
            </a:r>
            <a:r>
              <a:rPr kumimoji="0" lang="en-US" sz="16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Ramu</a:t>
            </a: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mPFS </a:t>
            </a:r>
          </a:p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– 4.5 </a:t>
            </a:r>
            <a:r>
              <a:rPr kumimoji="0" lang="en-US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mos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0A1BCE8-3F23-862A-1EAB-DF5B550EFCCB}"/>
              </a:ext>
            </a:extLst>
          </p:cNvPr>
          <p:cNvSpPr/>
          <p:nvPr/>
        </p:nvSpPr>
        <p:spPr>
          <a:xfrm>
            <a:off x="228600" y="2257649"/>
            <a:ext cx="2028633" cy="947709"/>
          </a:xfrm>
          <a:prstGeom prst="roundRect">
            <a:avLst>
              <a:gd name="adj" fmla="val 8607"/>
            </a:avLst>
          </a:prstGeom>
          <a:solidFill>
            <a:srgbClr val="868586"/>
          </a:solidFill>
          <a:ln w="12700">
            <a:solidFill>
              <a:srgbClr val="000000"/>
            </a:solidFill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Platinum doublets ± CPI</a:t>
            </a:r>
          </a:p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mPFS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4-7 </a:t>
            </a:r>
            <a:r>
              <a:rPr kumimoji="0" lang="en-US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mos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: Rounded Corners 84">
            <a:extLst>
              <a:ext uri="{FF2B5EF4-FFF2-40B4-BE49-F238E27FC236}">
                <a16:creationId xmlns:a16="http://schemas.microsoft.com/office/drawing/2014/main" id="{DE1C736B-44E8-AB87-57E4-41732D2794F0}"/>
              </a:ext>
            </a:extLst>
          </p:cNvPr>
          <p:cNvSpPr/>
          <p:nvPr/>
        </p:nvSpPr>
        <p:spPr>
          <a:xfrm>
            <a:off x="2342483" y="2277523"/>
            <a:ext cx="3280259" cy="949294"/>
          </a:xfrm>
          <a:prstGeom prst="roundRect">
            <a:avLst>
              <a:gd name="adj" fmla="val 8607"/>
            </a:avLst>
          </a:prstGeom>
          <a:solidFill>
            <a:srgbClr val="92D050"/>
          </a:solidFill>
          <a:ln w="12700">
            <a:solidFill>
              <a:srgbClr val="000000"/>
            </a:solidFill>
          </a:ln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Trastuzumab </a:t>
            </a:r>
            <a:r>
              <a:rPr kumimoji="0" lang="en-US" sz="16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deruxtecan</a:t>
            </a: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mPFS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9.9 months</a:t>
            </a:r>
          </a:p>
          <a:p>
            <a:pPr marL="0" marR="0" lvl="0" indent="0" algn="ctr" defTabSz="9144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FDA2EE-2484-3CAC-B628-9850F54F5DFD}"/>
              </a:ext>
            </a:extLst>
          </p:cNvPr>
          <p:cNvSpPr txBox="1"/>
          <p:nvPr/>
        </p:nvSpPr>
        <p:spPr>
          <a:xfrm>
            <a:off x="10196237" y="2246378"/>
            <a:ext cx="1845320" cy="646331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Landscape summer 2025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D20D51-C2B6-25B4-29E9-F2C1BD00E748}"/>
              </a:ext>
            </a:extLst>
          </p:cNvPr>
          <p:cNvSpPr txBox="1"/>
          <p:nvPr/>
        </p:nvSpPr>
        <p:spPr>
          <a:xfrm>
            <a:off x="10210800" y="4010211"/>
            <a:ext cx="1845321" cy="646331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 approval of 2L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sevabertinib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0D2B02-4E83-E364-14CF-899D0E3DDDBF}"/>
              </a:ext>
            </a:extLst>
          </p:cNvPr>
          <p:cNvGrpSpPr/>
          <p:nvPr/>
        </p:nvGrpSpPr>
        <p:grpSpPr>
          <a:xfrm>
            <a:off x="222335" y="4916269"/>
            <a:ext cx="11893460" cy="1649160"/>
            <a:chOff x="222335" y="4916269"/>
            <a:chExt cx="11893460" cy="164916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FB8858D-A78C-7D26-852B-405882C3AA5D}"/>
                </a:ext>
              </a:extLst>
            </p:cNvPr>
            <p:cNvGrpSpPr/>
            <p:nvPr/>
          </p:nvGrpSpPr>
          <p:grpSpPr>
            <a:xfrm>
              <a:off x="222335" y="4916269"/>
              <a:ext cx="11893460" cy="646331"/>
              <a:chOff x="235184" y="5015923"/>
              <a:chExt cx="11893460" cy="646331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4B5EADE-4938-112E-6EFF-AF270E4A8F9C}"/>
                  </a:ext>
                </a:extLst>
              </p:cNvPr>
              <p:cNvSpPr txBox="1"/>
              <p:nvPr/>
            </p:nvSpPr>
            <p:spPr>
              <a:xfrm>
                <a:off x="10226899" y="5015923"/>
                <a:ext cx="1901745" cy="646331"/>
              </a:xfrm>
              <a:prstGeom prst="rect">
                <a:avLst/>
              </a:prstGeom>
              <a:solidFill>
                <a:srgbClr val="F07F09">
                  <a:lumMod val="20000"/>
                  <a:lumOff val="80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With approval of 1L </a:t>
                </a:r>
                <a:r>
                  <a:rPr kumimoji="0" lang="en-US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zongertinib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  <p:sp>
            <p:nvSpPr>
              <p:cNvPr id="9" name="Rectangle: Rounded Corners 84">
                <a:extLst>
                  <a:ext uri="{FF2B5EF4-FFF2-40B4-BE49-F238E27FC236}">
                    <a16:creationId xmlns:a16="http://schemas.microsoft.com/office/drawing/2014/main" id="{EB3E4280-A7AF-E814-939E-0DC7C76EBE5F}"/>
                  </a:ext>
                </a:extLst>
              </p:cNvPr>
              <p:cNvSpPr/>
              <p:nvPr/>
            </p:nvSpPr>
            <p:spPr>
              <a:xfrm>
                <a:off x="235184" y="5094750"/>
                <a:ext cx="3585591" cy="451759"/>
              </a:xfrm>
              <a:prstGeom prst="roundRect">
                <a:avLst>
                  <a:gd name="adj" fmla="val 8607"/>
                </a:avLst>
              </a:prstGeom>
              <a:solidFill>
                <a:srgbClr val="FFC000"/>
              </a:solidFill>
              <a:ln w="12700">
                <a:solidFill>
                  <a:srgbClr val="000000"/>
                </a:solidFill>
              </a:ln>
              <a:effectLst>
                <a:outerShdw blurRad="381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144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Zongertinib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  <p:sp>
            <p:nvSpPr>
              <p:cNvPr id="27" name="Rectangle: Rounded Corners 84">
                <a:extLst>
                  <a:ext uri="{FF2B5EF4-FFF2-40B4-BE49-F238E27FC236}">
                    <a16:creationId xmlns:a16="http://schemas.microsoft.com/office/drawing/2014/main" id="{B7817803-28C5-1E5B-44EB-20702C17F58E}"/>
                  </a:ext>
                </a:extLst>
              </p:cNvPr>
              <p:cNvSpPr/>
              <p:nvPr/>
            </p:nvSpPr>
            <p:spPr>
              <a:xfrm>
                <a:off x="3932338" y="5111227"/>
                <a:ext cx="2609553" cy="451759"/>
              </a:xfrm>
              <a:prstGeom prst="roundRect">
                <a:avLst>
                  <a:gd name="adj" fmla="val 8607"/>
                </a:avLst>
              </a:prstGeom>
              <a:solidFill>
                <a:srgbClr val="92D050"/>
              </a:solidFill>
              <a:ln w="12700">
                <a:solidFill>
                  <a:srgbClr val="000000"/>
                </a:solidFill>
              </a:ln>
              <a:effectLst>
                <a:outerShdw blurRad="381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144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Trastuzumab </a:t>
                </a:r>
                <a:r>
                  <a:rPr kumimoji="0" lang="en-US" sz="16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</a:rPr>
                  <a:t>deruxtecan</a:t>
                </a:r>
                <a:endPara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endParaRPr>
              </a:p>
            </p:txBody>
          </p:sp>
        </p:grpSp>
        <p:sp>
          <p:nvSpPr>
            <p:cNvPr id="38" name="Rectangle: Rounded Corners 9">
              <a:extLst>
                <a:ext uri="{FF2B5EF4-FFF2-40B4-BE49-F238E27FC236}">
                  <a16:creationId xmlns:a16="http://schemas.microsoft.com/office/drawing/2014/main" id="{0E1440B3-4F13-8F20-9C8A-B4C6A1E8D453}"/>
                </a:ext>
              </a:extLst>
            </p:cNvPr>
            <p:cNvSpPr/>
            <p:nvPr/>
          </p:nvSpPr>
          <p:spPr>
            <a:xfrm>
              <a:off x="3914967" y="5531206"/>
              <a:ext cx="2028633" cy="496936"/>
            </a:xfrm>
            <a:prstGeom prst="roundRect">
              <a:avLst>
                <a:gd name="adj" fmla="val 8607"/>
              </a:avLst>
            </a:prstGeom>
            <a:solidFill>
              <a:srgbClr val="868586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Platinum doublets ± CPI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mPFS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 4-7m</a:t>
              </a:r>
            </a:p>
          </p:txBody>
        </p:sp>
        <p:sp>
          <p:nvSpPr>
            <p:cNvPr id="39" name="Rectangle: Rounded Corners 9">
              <a:extLst>
                <a:ext uri="{FF2B5EF4-FFF2-40B4-BE49-F238E27FC236}">
                  <a16:creationId xmlns:a16="http://schemas.microsoft.com/office/drawing/2014/main" id="{48B58D2B-DB2B-A1A8-EF0C-145A6BD444A6}"/>
                </a:ext>
              </a:extLst>
            </p:cNvPr>
            <p:cNvSpPr/>
            <p:nvPr/>
          </p:nvSpPr>
          <p:spPr>
            <a:xfrm>
              <a:off x="6679840" y="5002023"/>
              <a:ext cx="2028633" cy="451760"/>
            </a:xfrm>
            <a:prstGeom prst="roundRect">
              <a:avLst>
                <a:gd name="adj" fmla="val 8607"/>
              </a:avLst>
            </a:prstGeom>
            <a:solidFill>
              <a:srgbClr val="868586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Platinum doublets ± CPI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mPFS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 4-7m</a:t>
              </a:r>
            </a:p>
          </p:txBody>
        </p:sp>
        <p:sp>
          <p:nvSpPr>
            <p:cNvPr id="26" name="Rectangle: Rounded Corners 84">
              <a:extLst>
                <a:ext uri="{FF2B5EF4-FFF2-40B4-BE49-F238E27FC236}">
                  <a16:creationId xmlns:a16="http://schemas.microsoft.com/office/drawing/2014/main" id="{51E21D40-B804-40B2-2185-ABCACEC8BA0F}"/>
                </a:ext>
              </a:extLst>
            </p:cNvPr>
            <p:cNvSpPr/>
            <p:nvPr/>
          </p:nvSpPr>
          <p:spPr>
            <a:xfrm>
              <a:off x="8785233" y="5545637"/>
              <a:ext cx="1901746" cy="400959"/>
            </a:xfrm>
            <a:prstGeom prst="roundRect">
              <a:avLst>
                <a:gd name="adj" fmla="val 8607"/>
              </a:avLst>
            </a:prstGeom>
            <a:solidFill>
              <a:srgbClr val="00B0F0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Sevabertinib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43" name="Rectangle: Rounded Corners 164">
              <a:extLst>
                <a:ext uri="{FF2B5EF4-FFF2-40B4-BE49-F238E27FC236}">
                  <a16:creationId xmlns:a16="http://schemas.microsoft.com/office/drawing/2014/main" id="{5B3AF37C-1717-14CE-13AB-C46657CDD88C}"/>
                </a:ext>
              </a:extLst>
            </p:cNvPr>
            <p:cNvSpPr/>
            <p:nvPr/>
          </p:nvSpPr>
          <p:spPr>
            <a:xfrm>
              <a:off x="8834994" y="4988984"/>
              <a:ext cx="955292" cy="496936"/>
            </a:xfrm>
            <a:prstGeom prst="roundRect">
              <a:avLst>
                <a:gd name="adj" fmla="val 8607"/>
              </a:avLst>
            </a:prstGeom>
            <a:solidFill>
              <a:srgbClr val="BD74E6"/>
            </a:solidFill>
            <a:ln w="12700">
              <a:solidFill>
                <a:srgbClr val="1E2D3A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r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Doce ± Ramu</a:t>
              </a:r>
            </a:p>
          </p:txBody>
        </p:sp>
        <p:sp>
          <p:nvSpPr>
            <p:cNvPr id="44" name="Rectangle: Rounded Corners 9">
              <a:extLst>
                <a:ext uri="{FF2B5EF4-FFF2-40B4-BE49-F238E27FC236}">
                  <a16:creationId xmlns:a16="http://schemas.microsoft.com/office/drawing/2014/main" id="{2996FCDF-7ED6-09AD-A379-BF76EB827DA7}"/>
                </a:ext>
              </a:extLst>
            </p:cNvPr>
            <p:cNvSpPr/>
            <p:nvPr/>
          </p:nvSpPr>
          <p:spPr>
            <a:xfrm>
              <a:off x="8775969" y="6034976"/>
              <a:ext cx="1911010" cy="496936"/>
            </a:xfrm>
            <a:prstGeom prst="roundRect">
              <a:avLst>
                <a:gd name="adj" fmla="val 8607"/>
              </a:avLst>
            </a:prstGeom>
            <a:solidFill>
              <a:srgbClr val="868586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Platinum doublets ± CPI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mPFS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 4-7m</a:t>
              </a:r>
            </a:p>
          </p:txBody>
        </p:sp>
        <p:sp>
          <p:nvSpPr>
            <p:cNvPr id="20" name="Rectangle: Rounded Corners 84">
              <a:extLst>
                <a:ext uri="{FF2B5EF4-FFF2-40B4-BE49-F238E27FC236}">
                  <a16:creationId xmlns:a16="http://schemas.microsoft.com/office/drawing/2014/main" id="{AD9F8012-301C-9E38-E84B-A6576CDFAD6B}"/>
                </a:ext>
              </a:extLst>
            </p:cNvPr>
            <p:cNvSpPr/>
            <p:nvPr/>
          </p:nvSpPr>
          <p:spPr>
            <a:xfrm>
              <a:off x="6068364" y="5535608"/>
              <a:ext cx="2609553" cy="451759"/>
            </a:xfrm>
            <a:prstGeom prst="roundRect">
              <a:avLst>
                <a:gd name="adj" fmla="val 8607"/>
              </a:avLst>
            </a:prstGeom>
            <a:solidFill>
              <a:srgbClr val="92D050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Trastuzumab </a:t>
              </a:r>
              <a:r>
                <a:rPr kumimoji="0" lang="en-US" sz="16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deruxtecan</a:t>
              </a: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23" name="Rectangle: Rounded Corners 84">
              <a:extLst>
                <a:ext uri="{FF2B5EF4-FFF2-40B4-BE49-F238E27FC236}">
                  <a16:creationId xmlns:a16="http://schemas.microsoft.com/office/drawing/2014/main" id="{82D06D57-FCD5-EAD9-0F91-50E8BE5DD3A9}"/>
                </a:ext>
              </a:extLst>
            </p:cNvPr>
            <p:cNvSpPr/>
            <p:nvPr/>
          </p:nvSpPr>
          <p:spPr>
            <a:xfrm>
              <a:off x="3914966" y="6130953"/>
              <a:ext cx="2083919" cy="400959"/>
            </a:xfrm>
            <a:prstGeom prst="roundRect">
              <a:avLst>
                <a:gd name="adj" fmla="val 8607"/>
              </a:avLst>
            </a:prstGeom>
            <a:solidFill>
              <a:srgbClr val="00B0F0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Sevabertinib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28" name="Rectangle: Rounded Corners 84">
              <a:extLst>
                <a:ext uri="{FF2B5EF4-FFF2-40B4-BE49-F238E27FC236}">
                  <a16:creationId xmlns:a16="http://schemas.microsoft.com/office/drawing/2014/main" id="{D3150A70-FF02-33D2-890F-CB37AC35C428}"/>
                </a:ext>
              </a:extLst>
            </p:cNvPr>
            <p:cNvSpPr/>
            <p:nvPr/>
          </p:nvSpPr>
          <p:spPr>
            <a:xfrm>
              <a:off x="6110449" y="6113670"/>
              <a:ext cx="2609553" cy="451759"/>
            </a:xfrm>
            <a:prstGeom prst="roundRect">
              <a:avLst>
                <a:gd name="adj" fmla="val 8607"/>
              </a:avLst>
            </a:prstGeom>
            <a:solidFill>
              <a:srgbClr val="92D050"/>
            </a:solidFill>
            <a:ln w="12700">
              <a:solidFill>
                <a:srgbClr val="0000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4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Trastuzumab </a:t>
              </a:r>
              <a:r>
                <a:rPr kumimoji="0" lang="en-US" sz="1600" b="1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deruxtecan</a:t>
              </a: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729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95910-F27C-0530-04CB-3156499D5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of LUMINOSITY trial: </a:t>
            </a:r>
            <a:r>
              <a:rPr lang="en-US" sz="3200" dirty="0" err="1"/>
              <a:t>Teliso</a:t>
            </a:r>
            <a:r>
              <a:rPr lang="en-US" sz="3200" dirty="0"/>
              <a:t>-V in previously treated patients with c-MET overexpression (</a:t>
            </a:r>
            <a:r>
              <a:rPr lang="en-US" sz="3200" dirty="0" err="1"/>
              <a:t>wtEGFR</a:t>
            </a:r>
            <a:r>
              <a:rPr lang="en-US" sz="3200" dirty="0"/>
              <a:t>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BF492D-7AE8-423D-D548-5701A0018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6100" y="1582392"/>
            <a:ext cx="3416300" cy="51244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38C2A8-CEE7-C8B9-73B6-19D01C87B641}"/>
              </a:ext>
            </a:extLst>
          </p:cNvPr>
          <p:cNvSpPr txBox="1"/>
          <p:nvPr/>
        </p:nvSpPr>
        <p:spPr>
          <a:xfrm>
            <a:off x="715618" y="2944288"/>
            <a:ext cx="6983897" cy="1200329"/>
          </a:xfrm>
          <a:prstGeom prst="rect">
            <a:avLst/>
          </a:prstGeom>
          <a:solidFill>
            <a:srgbClr val="FFDEBD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b="1" u="sng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ORR%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	</a:t>
            </a:r>
            <a:r>
              <a:rPr lang="en-US" b="1" u="sng" dirty="0" err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mPFS</a:t>
            </a:r>
            <a:r>
              <a:rPr lang="en-US" b="1" u="sng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(m)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b="1" u="sng" dirty="0" err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mOS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endParaRPr lang="en-US" u="sng" dirty="0">
              <a:solidFill>
                <a:srgbClr val="000000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Overall 		29.2%		5.6		14.2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c-MET high: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	</a:t>
            </a:r>
            <a:r>
              <a:rPr kumimoji="0" lang="en-US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34.5%		5.5		14.3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c-MET int: 	23.8%		5.9		14.2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901E36-0D0D-6BC5-4A2A-691477C55F14}"/>
              </a:ext>
            </a:extLst>
          </p:cNvPr>
          <p:cNvSpPr txBox="1"/>
          <p:nvPr/>
        </p:nvSpPr>
        <p:spPr>
          <a:xfrm>
            <a:off x="715618" y="4412371"/>
            <a:ext cx="5597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Most common TRAE:</a:t>
            </a:r>
          </a:p>
          <a:p>
            <a:r>
              <a:rPr lang="en-US" dirty="0"/>
              <a:t>peripheral sensory neuropathy (31%, 7% </a:t>
            </a:r>
            <a:r>
              <a:rPr lang="en-US" u="sng" dirty="0"/>
              <a:t>&gt;</a:t>
            </a:r>
            <a:r>
              <a:rPr lang="en-US" dirty="0"/>
              <a:t>Gr3), </a:t>
            </a:r>
          </a:p>
          <a:p>
            <a:r>
              <a:rPr lang="en-US" dirty="0"/>
              <a:t>peripheral edema (16%)</a:t>
            </a:r>
          </a:p>
          <a:p>
            <a:r>
              <a:rPr lang="en-US" dirty="0"/>
              <a:t>fatigue (14%).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20EBE2-F670-9619-FCE5-1F4D21995A88}"/>
              </a:ext>
            </a:extLst>
          </p:cNvPr>
          <p:cNvSpPr txBox="1"/>
          <p:nvPr/>
        </p:nvSpPr>
        <p:spPr>
          <a:xfrm>
            <a:off x="2456761" y="6460621"/>
            <a:ext cx="25442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Girard N et al. ELCC 2025;Abstract 18P.  </a:t>
            </a:r>
          </a:p>
        </p:txBody>
      </p:sp>
    </p:spTree>
    <p:extLst>
      <p:ext uri="{BB962C8B-B14F-4D97-AF65-F5344CB8AC3E}">
        <p14:creationId xmlns:p14="http://schemas.microsoft.com/office/powerpoint/2010/main" val="1949042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E2632-BF25-1E13-9EF7-F5FB495A9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/>
              <a:t>Periopheral</a:t>
            </a:r>
            <a:r>
              <a:rPr lang="en-US" sz="4000" dirty="0"/>
              <a:t> Neuropathy and Efficacy of </a:t>
            </a:r>
            <a:r>
              <a:rPr lang="en-US" sz="4000" dirty="0" err="1"/>
              <a:t>Teliso</a:t>
            </a:r>
            <a:r>
              <a:rPr lang="en-US" sz="4000" dirty="0"/>
              <a:t>-V in </a:t>
            </a:r>
            <a:r>
              <a:rPr lang="en-US" sz="4000" dirty="0" err="1"/>
              <a:t>cMET</a:t>
            </a:r>
            <a:r>
              <a:rPr lang="en-US" sz="4000" dirty="0"/>
              <a:t> OE NSCLC: the LUMINOSITY study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A37D7B-D267-B4A6-7314-9251910F8C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022" r="52156"/>
          <a:stretch>
            <a:fillRect/>
          </a:stretch>
        </p:blipFill>
        <p:spPr>
          <a:xfrm>
            <a:off x="609600" y="1417638"/>
            <a:ext cx="2839002" cy="4671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598BE6-4BF9-9151-8B35-BE938958E7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193" t="44179"/>
          <a:stretch>
            <a:fillRect/>
          </a:stretch>
        </p:blipFill>
        <p:spPr>
          <a:xfrm>
            <a:off x="3650975" y="1465256"/>
            <a:ext cx="4598504" cy="53927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251E04-37B9-9E6C-22F2-414011130F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 b="56258"/>
          <a:stretch>
            <a:fillRect/>
          </a:stretch>
        </p:blipFill>
        <p:spPr>
          <a:xfrm>
            <a:off x="8249479" y="2547065"/>
            <a:ext cx="3684104" cy="34401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D8073D-7190-83B1-B494-186AA14B510D}"/>
              </a:ext>
            </a:extLst>
          </p:cNvPr>
          <p:cNvSpPr txBox="1"/>
          <p:nvPr/>
        </p:nvSpPr>
        <p:spPr>
          <a:xfrm>
            <a:off x="7977810" y="6508554"/>
            <a:ext cx="42274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Horinouchi et al, WCLC 2025;Abstract PT2.10.02.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79324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95903"/>
            <a:ext cx="10896600" cy="980900"/>
          </a:xfrm>
        </p:spPr>
        <p:txBody>
          <a:bodyPr/>
          <a:lstStyle/>
          <a:p>
            <a:r>
              <a:rPr lang="en-US" dirty="0" err="1"/>
              <a:t>Zongertinib</a:t>
            </a:r>
            <a:r>
              <a:rPr lang="en-US" dirty="0"/>
              <a:t> is an oral, HER2-specific, EGFR-sparing TKI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BC2F119-4E96-5753-484E-66DCAF218912}"/>
              </a:ext>
            </a:extLst>
          </p:cNvPr>
          <p:cNvSpPr/>
          <p:nvPr/>
        </p:nvSpPr>
        <p:spPr>
          <a:xfrm>
            <a:off x="1896072" y="2466664"/>
            <a:ext cx="4064111" cy="2576966"/>
          </a:xfrm>
          <a:prstGeom prst="roundRect">
            <a:avLst>
              <a:gd name="adj" fmla="val 7181"/>
            </a:avLst>
          </a:prstGeom>
          <a:solidFill>
            <a:srgbClr val="F0F0F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8C71F11-1E62-6AEB-CEF5-682BAFD03425}"/>
              </a:ext>
            </a:extLst>
          </p:cNvPr>
          <p:cNvSpPr/>
          <p:nvPr/>
        </p:nvSpPr>
        <p:spPr>
          <a:xfrm>
            <a:off x="6388685" y="2466664"/>
            <a:ext cx="4078021" cy="2576966"/>
          </a:xfrm>
          <a:prstGeom prst="roundRect">
            <a:avLst>
              <a:gd name="adj" fmla="val 7181"/>
            </a:avLst>
          </a:prstGeom>
          <a:solidFill>
            <a:srgbClr val="F0F0F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7EA6F-0549-4CF4-71E9-0B8B978B6051}"/>
              </a:ext>
            </a:extLst>
          </p:cNvPr>
          <p:cNvSpPr txBox="1"/>
          <p:nvPr/>
        </p:nvSpPr>
        <p:spPr>
          <a:xfrm>
            <a:off x="1940018" y="5757229"/>
            <a:ext cx="8764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1. Wilding B et al. Cancer </a:t>
            </a:r>
            <a:r>
              <a:rPr kumimoji="0" lang="en-GB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Discov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. 2025;15:119–38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Plots by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Wilding B et al. Cancer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Discov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. 2025;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used under Creative Commons Attribution-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NonCommercial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-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NoDerivatives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4.0 International License, with minor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color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amends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0B88C61-E825-FE1A-F99B-A6D44576BEAC}"/>
              </a:ext>
            </a:extLst>
          </p:cNvPr>
          <p:cNvGrpSpPr/>
          <p:nvPr/>
        </p:nvGrpSpPr>
        <p:grpSpPr>
          <a:xfrm>
            <a:off x="4805029" y="2927758"/>
            <a:ext cx="930785" cy="1622127"/>
            <a:chOff x="2649902" y="2245025"/>
            <a:chExt cx="930785" cy="162212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502A19-07CA-D1BC-8448-7EE1726DCFE2}"/>
                </a:ext>
              </a:extLst>
            </p:cNvPr>
            <p:cNvSpPr txBox="1"/>
            <p:nvPr/>
          </p:nvSpPr>
          <p:spPr>
            <a:xfrm>
              <a:off x="2811196" y="2838478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Erlotinib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0CDA521-1002-9D37-4DCB-E4D2CF361B86}"/>
                </a:ext>
              </a:extLst>
            </p:cNvPr>
            <p:cNvSpPr txBox="1"/>
            <p:nvPr/>
          </p:nvSpPr>
          <p:spPr>
            <a:xfrm>
              <a:off x="2811196" y="2986841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Gefitinib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BE69D13-40FF-0A5E-3BBE-9E7826F509E1}"/>
                </a:ext>
              </a:extLst>
            </p:cNvPr>
            <p:cNvSpPr txBox="1"/>
            <p:nvPr/>
          </p:nvSpPr>
          <p:spPr>
            <a:xfrm>
              <a:off x="2811196" y="2245025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Afatinib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F072BA-CDE0-3F72-FD13-ECE4642581ED}"/>
                </a:ext>
              </a:extLst>
            </p:cNvPr>
            <p:cNvSpPr txBox="1"/>
            <p:nvPr/>
          </p:nvSpPr>
          <p:spPr>
            <a:xfrm>
              <a:off x="2811196" y="2541751"/>
              <a:ext cx="769491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Osimertinib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9ADB7F-BFC7-2ACD-3182-E5AE9C9EB3EF}"/>
                </a:ext>
              </a:extLst>
            </p:cNvPr>
            <p:cNvSpPr txBox="1"/>
            <p:nvPr/>
          </p:nvSpPr>
          <p:spPr>
            <a:xfrm>
              <a:off x="2811196" y="2393388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Olmutinib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5DCE04-B541-F9AA-260C-706F65DA5F23}"/>
                </a:ext>
              </a:extLst>
            </p:cNvPr>
            <p:cNvSpPr txBox="1"/>
            <p:nvPr/>
          </p:nvSpPr>
          <p:spPr>
            <a:xfrm>
              <a:off x="2811196" y="2690114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Poziotinib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2C987A-FAAA-6331-2B8C-D4666BB222F8}"/>
                </a:ext>
              </a:extLst>
            </p:cNvPr>
            <p:cNvSpPr txBox="1"/>
            <p:nvPr/>
          </p:nvSpPr>
          <p:spPr>
            <a:xfrm>
              <a:off x="2811196" y="3135203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Lapatinib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67D9048-5141-025C-43E2-50427D4C7080}"/>
                </a:ext>
              </a:extLst>
            </p:cNvPr>
            <p:cNvSpPr txBox="1"/>
            <p:nvPr/>
          </p:nvSpPr>
          <p:spPr>
            <a:xfrm>
              <a:off x="2811196" y="3283566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Neratinib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4F7B29-F7CA-FA3F-85F9-EBCED55A285C}"/>
                </a:ext>
              </a:extLst>
            </p:cNvPr>
            <p:cNvSpPr txBox="1"/>
            <p:nvPr/>
          </p:nvSpPr>
          <p:spPr>
            <a:xfrm>
              <a:off x="2811196" y="3431930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Tucatinib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E1CFEC-30BD-2C6C-0B21-051DA7585571}"/>
                </a:ext>
              </a:extLst>
            </p:cNvPr>
            <p:cNvSpPr txBox="1"/>
            <p:nvPr/>
          </p:nvSpPr>
          <p:spPr>
            <a:xfrm>
              <a:off x="2811196" y="3580294"/>
              <a:ext cx="575227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Pyrotinib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BF46067-BEAF-A7F5-0BFC-A9F5E0C5A8B6}"/>
                </a:ext>
              </a:extLst>
            </p:cNvPr>
            <p:cNvSpPr txBox="1"/>
            <p:nvPr/>
          </p:nvSpPr>
          <p:spPr>
            <a:xfrm>
              <a:off x="2811196" y="3728653"/>
              <a:ext cx="688061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Zongertinib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9BDD8E3-4F00-F684-9578-46F44D57FC3D}"/>
                </a:ext>
              </a:extLst>
            </p:cNvPr>
            <p:cNvSpPr/>
            <p:nvPr/>
          </p:nvSpPr>
          <p:spPr>
            <a:xfrm flipH="1">
              <a:off x="2649902" y="2859155"/>
              <a:ext cx="107855" cy="97727"/>
            </a:xfrm>
            <a:prstGeom prst="ellipse">
              <a:avLst/>
            </a:prstGeom>
            <a:solidFill>
              <a:srgbClr val="A6D1E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E8DBDF8-3C26-B7F0-EF70-776EE940BDA2}"/>
                </a:ext>
              </a:extLst>
            </p:cNvPr>
            <p:cNvSpPr/>
            <p:nvPr/>
          </p:nvSpPr>
          <p:spPr>
            <a:xfrm flipH="1">
              <a:off x="2649902" y="3007091"/>
              <a:ext cx="107855" cy="97727"/>
            </a:xfrm>
            <a:prstGeom prst="ellipse">
              <a:avLst/>
            </a:prstGeom>
            <a:solidFill>
              <a:srgbClr val="FFDD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A29E36E-22B7-6E93-CB63-08247EBFA9AA}"/>
                </a:ext>
              </a:extLst>
            </p:cNvPr>
            <p:cNvSpPr/>
            <p:nvPr/>
          </p:nvSpPr>
          <p:spPr>
            <a:xfrm flipH="1">
              <a:off x="2649902" y="2267410"/>
              <a:ext cx="107855" cy="9772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829BFC4-63FB-64F1-59D2-9654C8B4703E}"/>
                </a:ext>
              </a:extLst>
            </p:cNvPr>
            <p:cNvSpPr/>
            <p:nvPr/>
          </p:nvSpPr>
          <p:spPr>
            <a:xfrm flipH="1">
              <a:off x="2649902" y="2563282"/>
              <a:ext cx="107855" cy="977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E741FE6-A59C-AA55-68D1-296F7228949B}"/>
                </a:ext>
              </a:extLst>
            </p:cNvPr>
            <p:cNvSpPr/>
            <p:nvPr/>
          </p:nvSpPr>
          <p:spPr>
            <a:xfrm flipH="1">
              <a:off x="2649902" y="2415346"/>
              <a:ext cx="107855" cy="977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21E03E1-B3A4-773C-9E06-62B9C36C650B}"/>
                </a:ext>
              </a:extLst>
            </p:cNvPr>
            <p:cNvSpPr/>
            <p:nvPr/>
          </p:nvSpPr>
          <p:spPr>
            <a:xfrm flipH="1">
              <a:off x="2649902" y="2711218"/>
              <a:ext cx="107855" cy="97727"/>
            </a:xfrm>
            <a:prstGeom prst="ellipse">
              <a:avLst/>
            </a:prstGeom>
            <a:solidFill>
              <a:srgbClr val="7F77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EED2D4-08EA-9615-A1C1-EF09043462DB}"/>
                </a:ext>
              </a:extLst>
            </p:cNvPr>
            <p:cNvSpPr/>
            <p:nvPr/>
          </p:nvSpPr>
          <p:spPr>
            <a:xfrm flipH="1">
              <a:off x="2649902" y="3155027"/>
              <a:ext cx="107855" cy="97727"/>
            </a:xfrm>
            <a:prstGeom prst="ellipse">
              <a:avLst/>
            </a:prstGeom>
            <a:solidFill>
              <a:srgbClr val="FFC5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886219F-31FF-30CA-A72B-D16A3718529E}"/>
                </a:ext>
              </a:extLst>
            </p:cNvPr>
            <p:cNvSpPr/>
            <p:nvPr/>
          </p:nvSpPr>
          <p:spPr>
            <a:xfrm flipH="1">
              <a:off x="2649902" y="3302963"/>
              <a:ext cx="107855" cy="97727"/>
            </a:xfrm>
            <a:prstGeom prst="ellipse">
              <a:avLst/>
            </a:prstGeom>
            <a:solidFill>
              <a:srgbClr val="E7EF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BDB5147-D4A1-DE14-3479-5C6136F0739C}"/>
                </a:ext>
              </a:extLst>
            </p:cNvPr>
            <p:cNvSpPr/>
            <p:nvPr/>
          </p:nvSpPr>
          <p:spPr>
            <a:xfrm flipH="1">
              <a:off x="2649902" y="3450899"/>
              <a:ext cx="107855" cy="9772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979872E-7AA2-72F2-6D13-C64184BAA405}"/>
                </a:ext>
              </a:extLst>
            </p:cNvPr>
            <p:cNvSpPr/>
            <p:nvPr/>
          </p:nvSpPr>
          <p:spPr>
            <a:xfrm flipH="1">
              <a:off x="2649902" y="3598835"/>
              <a:ext cx="107855" cy="97727"/>
            </a:xfrm>
            <a:prstGeom prst="ellipse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2F1C1B6-3264-9CFC-C7CF-94AF596DA7F6}"/>
                </a:ext>
              </a:extLst>
            </p:cNvPr>
            <p:cNvSpPr/>
            <p:nvPr/>
          </p:nvSpPr>
          <p:spPr>
            <a:xfrm flipH="1">
              <a:off x="2649902" y="3746767"/>
              <a:ext cx="107855" cy="97727"/>
            </a:xfrm>
            <a:prstGeom prst="ellipse">
              <a:avLst/>
            </a:prstGeom>
            <a:solidFill>
              <a:srgbClr val="50B8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DA08238-F8AD-8D8F-7412-FF17BCB79926}"/>
              </a:ext>
            </a:extLst>
          </p:cNvPr>
          <p:cNvGrpSpPr/>
          <p:nvPr/>
        </p:nvGrpSpPr>
        <p:grpSpPr>
          <a:xfrm>
            <a:off x="3107447" y="2603141"/>
            <a:ext cx="1366526" cy="2333555"/>
            <a:chOff x="1300632" y="1920408"/>
            <a:chExt cx="1366526" cy="233355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03BE2AF-8BFF-6DF0-515C-F8028F1280F7}"/>
                </a:ext>
              </a:extLst>
            </p:cNvPr>
            <p:cNvSpPr/>
            <p:nvPr/>
          </p:nvSpPr>
          <p:spPr>
            <a:xfrm>
              <a:off x="1662435" y="2095493"/>
              <a:ext cx="998613" cy="2158470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7EA7AAA-29DA-D7E0-6D9D-D522FCE396D1}"/>
                </a:ext>
              </a:extLst>
            </p:cNvPr>
            <p:cNvCxnSpPr>
              <a:cxnSpLocks/>
            </p:cNvCxnSpPr>
            <p:nvPr/>
          </p:nvCxnSpPr>
          <p:spPr>
            <a:xfrm>
              <a:off x="1614797" y="3347841"/>
              <a:ext cx="1047214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A831C4B-E02D-D9DA-D723-43D615C8C77C}"/>
                </a:ext>
              </a:extLst>
            </p:cNvPr>
            <p:cNvCxnSpPr>
              <a:cxnSpLocks/>
            </p:cNvCxnSpPr>
            <p:nvPr/>
          </p:nvCxnSpPr>
          <p:spPr>
            <a:xfrm>
              <a:off x="1614797" y="4005473"/>
              <a:ext cx="1047214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BB90493-DAB1-6CAC-D06E-65C6483EE4F0}"/>
                </a:ext>
              </a:extLst>
            </p:cNvPr>
            <p:cNvCxnSpPr>
              <a:cxnSpLocks/>
            </p:cNvCxnSpPr>
            <p:nvPr/>
          </p:nvCxnSpPr>
          <p:spPr>
            <a:xfrm>
              <a:off x="1656981" y="3019027"/>
              <a:ext cx="1006648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A85CDA3-708D-BD2F-8436-51C5D2A11B1E}"/>
                </a:ext>
              </a:extLst>
            </p:cNvPr>
            <p:cNvCxnSpPr>
              <a:cxnSpLocks/>
            </p:cNvCxnSpPr>
            <p:nvPr/>
          </p:nvCxnSpPr>
          <p:spPr>
            <a:xfrm>
              <a:off x="1656981" y="3676657"/>
              <a:ext cx="1006648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79FEAB7-3A4D-E1C0-DA6E-F3C8FBFE7422}"/>
                </a:ext>
              </a:extLst>
            </p:cNvPr>
            <p:cNvCxnSpPr>
              <a:cxnSpLocks/>
            </p:cNvCxnSpPr>
            <p:nvPr/>
          </p:nvCxnSpPr>
          <p:spPr>
            <a:xfrm>
              <a:off x="1611454" y="2690212"/>
              <a:ext cx="1047214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69F0E7F-7FA9-315D-E5F4-6F1943CFE2E0}"/>
                </a:ext>
              </a:extLst>
            </p:cNvPr>
            <p:cNvCxnSpPr>
              <a:cxnSpLocks/>
            </p:cNvCxnSpPr>
            <p:nvPr/>
          </p:nvCxnSpPr>
          <p:spPr>
            <a:xfrm>
              <a:off x="1656981" y="2361398"/>
              <a:ext cx="1006648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49D6195-EBD4-8EDA-2BDF-76EEAB0DFFD1}"/>
                </a:ext>
              </a:extLst>
            </p:cNvPr>
            <p:cNvSpPr txBox="1"/>
            <p:nvPr/>
          </p:nvSpPr>
          <p:spPr>
            <a:xfrm rot="16200000">
              <a:off x="873752" y="2913158"/>
              <a:ext cx="1099981" cy="2462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Selectivity index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1CBB8F9-DD9B-38ED-F259-FB93E9F1EBE1}"/>
                </a:ext>
              </a:extLst>
            </p:cNvPr>
            <p:cNvSpPr txBox="1"/>
            <p:nvPr/>
          </p:nvSpPr>
          <p:spPr>
            <a:xfrm>
              <a:off x="1662435" y="1920408"/>
              <a:ext cx="998613" cy="17714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HER2</a:t>
              </a:r>
              <a:r>
                <a:rPr kumimoji="0" lang="en-GB" sz="900" b="1" i="0" u="none" strike="noStrike" kern="1200" cap="none" spc="0" normalizeH="0" baseline="3000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YVMA</a:t>
              </a:r>
              <a:endParaRPr kumimoji="0" lang="en-US" sz="900" b="1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91B930F-AC0C-BF32-9C4B-86BCC67B72DC}"/>
                </a:ext>
              </a:extLst>
            </p:cNvPr>
            <p:cNvSpPr txBox="1"/>
            <p:nvPr/>
          </p:nvSpPr>
          <p:spPr>
            <a:xfrm>
              <a:off x="1498121" y="2577448"/>
              <a:ext cx="130944" cy="2308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02EB7F-85B7-1942-B729-4768C95C08BD}"/>
                </a:ext>
              </a:extLst>
            </p:cNvPr>
            <p:cNvSpPr txBox="1"/>
            <p:nvPr/>
          </p:nvSpPr>
          <p:spPr>
            <a:xfrm>
              <a:off x="1498121" y="3281545"/>
              <a:ext cx="130944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-1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D066492-96DB-28CD-209E-F2665074F9A6}"/>
                </a:ext>
              </a:extLst>
            </p:cNvPr>
            <p:cNvSpPr txBox="1"/>
            <p:nvPr/>
          </p:nvSpPr>
          <p:spPr>
            <a:xfrm>
              <a:off x="1498121" y="3938545"/>
              <a:ext cx="130944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-2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0DA01BA-4FBB-2F84-D140-FA8F9E9B2B84}"/>
                </a:ext>
              </a:extLst>
            </p:cNvPr>
            <p:cNvSpPr/>
            <p:nvPr/>
          </p:nvSpPr>
          <p:spPr>
            <a:xfrm flipH="1">
              <a:off x="2604648" y="2869972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AC92138-93D6-DF5A-F01F-4B2FAE5CF814}"/>
                </a:ext>
              </a:extLst>
            </p:cNvPr>
            <p:cNvSpPr/>
            <p:nvPr/>
          </p:nvSpPr>
          <p:spPr>
            <a:xfrm flipH="1">
              <a:off x="2604636" y="301075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02B0EE-F8CB-A6C2-5DE4-6F9E23870C19}"/>
                </a:ext>
              </a:extLst>
            </p:cNvPr>
            <p:cNvSpPr/>
            <p:nvPr/>
          </p:nvSpPr>
          <p:spPr>
            <a:xfrm flipH="1">
              <a:off x="2561819" y="300212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7F68018-ED8E-B78D-CED0-866656A78C50}"/>
                </a:ext>
              </a:extLst>
            </p:cNvPr>
            <p:cNvSpPr/>
            <p:nvPr/>
          </p:nvSpPr>
          <p:spPr>
            <a:xfrm flipH="1">
              <a:off x="2603645" y="282603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7447F1C-515A-6299-8E43-F229783CF117}"/>
                </a:ext>
              </a:extLst>
            </p:cNvPr>
            <p:cNvSpPr/>
            <p:nvPr/>
          </p:nvSpPr>
          <p:spPr>
            <a:xfrm flipH="1">
              <a:off x="2606040" y="271897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76075B3-2509-E105-CD4D-A88346050042}"/>
                </a:ext>
              </a:extLst>
            </p:cNvPr>
            <p:cNvSpPr/>
            <p:nvPr/>
          </p:nvSpPr>
          <p:spPr>
            <a:xfrm flipH="1">
              <a:off x="2540493" y="277163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4EB8A1D-62CE-EFC8-1752-2A6A973E02EF}"/>
                </a:ext>
              </a:extLst>
            </p:cNvPr>
            <p:cNvSpPr/>
            <p:nvPr/>
          </p:nvSpPr>
          <p:spPr>
            <a:xfrm flipH="1">
              <a:off x="2467928" y="289478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0D6ACFB-0447-0BB7-B142-6AC4A880F697}"/>
                </a:ext>
              </a:extLst>
            </p:cNvPr>
            <p:cNvSpPr/>
            <p:nvPr/>
          </p:nvSpPr>
          <p:spPr>
            <a:xfrm flipH="1">
              <a:off x="2412059" y="2887603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136B67-29A7-E445-100C-65DEA447B1FA}"/>
                </a:ext>
              </a:extLst>
            </p:cNvPr>
            <p:cNvSpPr/>
            <p:nvPr/>
          </p:nvSpPr>
          <p:spPr>
            <a:xfrm flipH="1">
              <a:off x="2434197" y="2841065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FA9B63F-64F0-8130-AFE5-FB94BED7794F}"/>
                </a:ext>
              </a:extLst>
            </p:cNvPr>
            <p:cNvSpPr/>
            <p:nvPr/>
          </p:nvSpPr>
          <p:spPr>
            <a:xfrm flipH="1">
              <a:off x="2426295" y="281552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B99A2998-35D7-41CE-2DC9-3420B0F21BB7}"/>
                </a:ext>
              </a:extLst>
            </p:cNvPr>
            <p:cNvSpPr/>
            <p:nvPr/>
          </p:nvSpPr>
          <p:spPr>
            <a:xfrm flipH="1">
              <a:off x="2445791" y="270209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FCF9711-D882-3281-21E1-38C569027C9D}"/>
                </a:ext>
              </a:extLst>
            </p:cNvPr>
            <p:cNvSpPr/>
            <p:nvPr/>
          </p:nvSpPr>
          <p:spPr>
            <a:xfrm flipH="1">
              <a:off x="2526376" y="2698841"/>
              <a:ext cx="61118" cy="59881"/>
            </a:xfrm>
            <a:prstGeom prst="ellipse">
              <a:avLst/>
            </a:prstGeom>
            <a:solidFill>
              <a:srgbClr val="A6D1E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62F9223-2E28-0C46-0045-8A12E888675D}"/>
                </a:ext>
              </a:extLst>
            </p:cNvPr>
            <p:cNvSpPr/>
            <p:nvPr/>
          </p:nvSpPr>
          <p:spPr>
            <a:xfrm flipH="1">
              <a:off x="2289742" y="298283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7548010-0AC0-DA85-4569-8368FBC825FC}"/>
                </a:ext>
              </a:extLst>
            </p:cNvPr>
            <p:cNvSpPr/>
            <p:nvPr/>
          </p:nvSpPr>
          <p:spPr>
            <a:xfrm flipH="1">
              <a:off x="2208587" y="293194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B908067-7B17-1A1C-FD51-A0A006A2BE78}"/>
                </a:ext>
              </a:extLst>
            </p:cNvPr>
            <p:cNvSpPr/>
            <p:nvPr/>
          </p:nvSpPr>
          <p:spPr>
            <a:xfrm flipH="1">
              <a:off x="2269185" y="279358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FBA1436B-6B91-3C45-593C-01131220AA0C}"/>
                </a:ext>
              </a:extLst>
            </p:cNvPr>
            <p:cNvSpPr/>
            <p:nvPr/>
          </p:nvSpPr>
          <p:spPr>
            <a:xfrm flipH="1">
              <a:off x="2296708" y="276589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18B440AD-37D4-7B30-6A3D-F3895556791A}"/>
                </a:ext>
              </a:extLst>
            </p:cNvPr>
            <p:cNvSpPr/>
            <p:nvPr/>
          </p:nvSpPr>
          <p:spPr>
            <a:xfrm flipH="1">
              <a:off x="2352225" y="270227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855345F-A43C-2992-FC36-9A6302EC2B44}"/>
                </a:ext>
              </a:extLst>
            </p:cNvPr>
            <p:cNvSpPr/>
            <p:nvPr/>
          </p:nvSpPr>
          <p:spPr>
            <a:xfrm flipH="1">
              <a:off x="2321666" y="2698453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2466375E-F5D2-3589-5A6C-321CCBD45777}"/>
                </a:ext>
              </a:extLst>
            </p:cNvPr>
            <p:cNvSpPr/>
            <p:nvPr/>
          </p:nvSpPr>
          <p:spPr>
            <a:xfrm flipH="1">
              <a:off x="2282960" y="265742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907D8CD-BA18-3AFB-E791-CF9A2F5D4CB4}"/>
                </a:ext>
              </a:extLst>
            </p:cNvPr>
            <p:cNvSpPr/>
            <p:nvPr/>
          </p:nvSpPr>
          <p:spPr>
            <a:xfrm flipH="1">
              <a:off x="2264704" y="273505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0B644B2-7605-62F0-BFED-1D225261F3DB}"/>
                </a:ext>
              </a:extLst>
            </p:cNvPr>
            <p:cNvSpPr/>
            <p:nvPr/>
          </p:nvSpPr>
          <p:spPr>
            <a:xfrm flipH="1">
              <a:off x="2244431" y="2720783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16060B6-2ED1-FEA3-9767-F509C2ACDDD4}"/>
                </a:ext>
              </a:extLst>
            </p:cNvPr>
            <p:cNvSpPr/>
            <p:nvPr/>
          </p:nvSpPr>
          <p:spPr>
            <a:xfrm flipH="1">
              <a:off x="2121559" y="295326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B4C309E-A0DE-5BBE-7B6F-327AAB544B2C}"/>
                </a:ext>
              </a:extLst>
            </p:cNvPr>
            <p:cNvSpPr/>
            <p:nvPr/>
          </p:nvSpPr>
          <p:spPr>
            <a:xfrm flipH="1">
              <a:off x="2038851" y="2942982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5290993-FF7E-1CF4-02F1-095D70F812AC}"/>
                </a:ext>
              </a:extLst>
            </p:cNvPr>
            <p:cNvSpPr/>
            <p:nvPr/>
          </p:nvSpPr>
          <p:spPr>
            <a:xfrm flipH="1">
              <a:off x="1987207" y="292381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6F95A06-CE75-CFF0-7C87-1E53049AD24A}"/>
                </a:ext>
              </a:extLst>
            </p:cNvPr>
            <p:cNvSpPr/>
            <p:nvPr/>
          </p:nvSpPr>
          <p:spPr>
            <a:xfrm flipH="1">
              <a:off x="1978737" y="2982759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633090D6-4B10-BDFE-CFC3-66EB3DF73533}"/>
                </a:ext>
              </a:extLst>
            </p:cNvPr>
            <p:cNvSpPr/>
            <p:nvPr/>
          </p:nvSpPr>
          <p:spPr>
            <a:xfrm flipH="1">
              <a:off x="1893398" y="292067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FDB0E41-2EAA-3D48-3B21-99BCE4BAFE54}"/>
                </a:ext>
              </a:extLst>
            </p:cNvPr>
            <p:cNvSpPr/>
            <p:nvPr/>
          </p:nvSpPr>
          <p:spPr>
            <a:xfrm flipH="1">
              <a:off x="1825912" y="310692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7DE1C83-2197-C54A-6B38-5A697FE5DC09}"/>
                </a:ext>
              </a:extLst>
            </p:cNvPr>
            <p:cNvSpPr/>
            <p:nvPr/>
          </p:nvSpPr>
          <p:spPr>
            <a:xfrm flipH="1">
              <a:off x="1789703" y="302649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B3D0C565-79A0-FF18-855B-E0432816FFBC}"/>
                </a:ext>
              </a:extLst>
            </p:cNvPr>
            <p:cNvSpPr/>
            <p:nvPr/>
          </p:nvSpPr>
          <p:spPr>
            <a:xfrm flipH="1">
              <a:off x="2073516" y="283866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B52F33C-D436-A81D-D9BB-9059E7CD4272}"/>
                </a:ext>
              </a:extLst>
            </p:cNvPr>
            <p:cNvSpPr/>
            <p:nvPr/>
          </p:nvSpPr>
          <p:spPr>
            <a:xfrm flipH="1">
              <a:off x="2092581" y="2821269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B2C99F9-A2BA-4034-3334-C96E480B8E3C}"/>
                </a:ext>
              </a:extLst>
            </p:cNvPr>
            <p:cNvSpPr/>
            <p:nvPr/>
          </p:nvSpPr>
          <p:spPr>
            <a:xfrm flipH="1">
              <a:off x="2008499" y="283032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0633970-C15B-B891-8BC1-3CFF0993B2BC}"/>
                </a:ext>
              </a:extLst>
            </p:cNvPr>
            <p:cNvSpPr/>
            <p:nvPr/>
          </p:nvSpPr>
          <p:spPr>
            <a:xfrm flipH="1">
              <a:off x="1986639" y="280379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DADED73-CAE0-7600-13E4-C3F53D889444}"/>
                </a:ext>
              </a:extLst>
            </p:cNvPr>
            <p:cNvSpPr/>
            <p:nvPr/>
          </p:nvSpPr>
          <p:spPr>
            <a:xfrm flipH="1">
              <a:off x="1953049" y="276994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5BDE98C-AB55-CAD4-14B7-64EB7E80AD79}"/>
                </a:ext>
              </a:extLst>
            </p:cNvPr>
            <p:cNvSpPr/>
            <p:nvPr/>
          </p:nvSpPr>
          <p:spPr>
            <a:xfrm flipH="1">
              <a:off x="2061302" y="272063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56A5990-CBBA-BB23-FAE7-65D74773A297}"/>
                </a:ext>
              </a:extLst>
            </p:cNvPr>
            <p:cNvSpPr/>
            <p:nvPr/>
          </p:nvSpPr>
          <p:spPr>
            <a:xfrm flipH="1">
              <a:off x="2062889" y="272818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EC2A315-2BFA-C6C3-8489-BD69014630B9}"/>
                </a:ext>
              </a:extLst>
            </p:cNvPr>
            <p:cNvSpPr/>
            <p:nvPr/>
          </p:nvSpPr>
          <p:spPr>
            <a:xfrm flipH="1">
              <a:off x="2123301" y="260746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55236F4-47E9-189A-72DC-2046922C3FAB}"/>
                </a:ext>
              </a:extLst>
            </p:cNvPr>
            <p:cNvSpPr/>
            <p:nvPr/>
          </p:nvSpPr>
          <p:spPr>
            <a:xfrm flipH="1">
              <a:off x="2534432" y="272365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7F928DA5-5FD9-58E7-572C-CFCE75772DDB}"/>
                </a:ext>
              </a:extLst>
            </p:cNvPr>
            <p:cNvSpPr/>
            <p:nvPr/>
          </p:nvSpPr>
          <p:spPr>
            <a:xfrm flipH="1">
              <a:off x="1973782" y="270028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0A1CE8A-0A8E-E139-ACA2-4E857451CB43}"/>
                </a:ext>
              </a:extLst>
            </p:cNvPr>
            <p:cNvSpPr/>
            <p:nvPr/>
          </p:nvSpPr>
          <p:spPr>
            <a:xfrm flipH="1">
              <a:off x="1970892" y="2706700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714A8FC2-DE83-5CD9-6539-57E73E315C29}"/>
                </a:ext>
              </a:extLst>
            </p:cNvPr>
            <p:cNvSpPr/>
            <p:nvPr/>
          </p:nvSpPr>
          <p:spPr>
            <a:xfrm flipH="1">
              <a:off x="1932819" y="2832224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E2F1394-F20A-CA66-33CC-1F5D05EC4594}"/>
                </a:ext>
              </a:extLst>
            </p:cNvPr>
            <p:cNvSpPr/>
            <p:nvPr/>
          </p:nvSpPr>
          <p:spPr>
            <a:xfrm flipH="1">
              <a:off x="1869011" y="2821482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DBE1DFCE-5C62-310C-AA89-A8EB062D001F}"/>
                </a:ext>
              </a:extLst>
            </p:cNvPr>
            <p:cNvSpPr/>
            <p:nvPr/>
          </p:nvSpPr>
          <p:spPr>
            <a:xfrm flipH="1">
              <a:off x="1864233" y="284259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352C9138-05A7-26C5-D993-D8AE5388DAB3}"/>
                </a:ext>
              </a:extLst>
            </p:cNvPr>
            <p:cNvSpPr/>
            <p:nvPr/>
          </p:nvSpPr>
          <p:spPr>
            <a:xfrm flipH="1">
              <a:off x="1724549" y="296364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1BFB84D-EDFC-C165-63FE-1F6538475E45}"/>
                </a:ext>
              </a:extLst>
            </p:cNvPr>
            <p:cNvSpPr/>
            <p:nvPr/>
          </p:nvSpPr>
          <p:spPr>
            <a:xfrm flipH="1">
              <a:off x="1682159" y="2931002"/>
              <a:ext cx="61118" cy="55379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38387A7-CEB2-C524-C3A3-A0B579ED1467}"/>
                </a:ext>
              </a:extLst>
            </p:cNvPr>
            <p:cNvSpPr/>
            <p:nvPr/>
          </p:nvSpPr>
          <p:spPr>
            <a:xfrm flipH="1">
              <a:off x="1673191" y="2886166"/>
              <a:ext cx="61118" cy="55379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317736A-4746-05EB-0D00-F70DC3414DCF}"/>
                </a:ext>
              </a:extLst>
            </p:cNvPr>
            <p:cNvSpPr/>
            <p:nvPr/>
          </p:nvSpPr>
          <p:spPr>
            <a:xfrm flipH="1">
              <a:off x="1727748" y="284297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B32BDF5F-80F2-26FD-CFFB-1BF36451D25C}"/>
                </a:ext>
              </a:extLst>
            </p:cNvPr>
            <p:cNvSpPr/>
            <p:nvPr/>
          </p:nvSpPr>
          <p:spPr>
            <a:xfrm flipH="1">
              <a:off x="1733603" y="2767074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0330CA0-7D02-DB53-778A-93BEC41C6780}"/>
                </a:ext>
              </a:extLst>
            </p:cNvPr>
            <p:cNvSpPr/>
            <p:nvPr/>
          </p:nvSpPr>
          <p:spPr>
            <a:xfrm flipH="1">
              <a:off x="1793862" y="2779295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A827A10-F317-2433-1C98-8F62D68118F1}"/>
                </a:ext>
              </a:extLst>
            </p:cNvPr>
            <p:cNvSpPr/>
            <p:nvPr/>
          </p:nvSpPr>
          <p:spPr>
            <a:xfrm flipH="1">
              <a:off x="1807373" y="273397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1847792-69C0-1847-83B8-99FA784DE07C}"/>
                </a:ext>
              </a:extLst>
            </p:cNvPr>
            <p:cNvSpPr/>
            <p:nvPr/>
          </p:nvSpPr>
          <p:spPr>
            <a:xfrm flipH="1">
              <a:off x="2095017" y="2682012"/>
              <a:ext cx="61118" cy="5988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FC6C5A-FEC0-788F-1856-DDB034066A58}"/>
                </a:ext>
              </a:extLst>
            </p:cNvPr>
            <p:cNvSpPr/>
            <p:nvPr/>
          </p:nvSpPr>
          <p:spPr>
            <a:xfrm flipH="1">
              <a:off x="2087828" y="2648321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6E694F6C-1C5E-4960-BE02-CE588562BCEC}"/>
                </a:ext>
              </a:extLst>
            </p:cNvPr>
            <p:cNvSpPr/>
            <p:nvPr/>
          </p:nvSpPr>
          <p:spPr>
            <a:xfrm flipH="1">
              <a:off x="1785667" y="263116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4727FC1D-80E1-6326-650D-A3844F27B34A}"/>
                </a:ext>
              </a:extLst>
            </p:cNvPr>
            <p:cNvSpPr/>
            <p:nvPr/>
          </p:nvSpPr>
          <p:spPr>
            <a:xfrm flipH="1">
              <a:off x="1691384" y="2730747"/>
              <a:ext cx="61118" cy="55379"/>
            </a:xfrm>
            <a:prstGeom prst="ellipse">
              <a:avLst/>
            </a:prstGeom>
            <a:solidFill>
              <a:srgbClr val="FFDD7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C718B21A-4D14-7128-B6C0-855AC6EFA9FE}"/>
                </a:ext>
              </a:extLst>
            </p:cNvPr>
            <p:cNvSpPr/>
            <p:nvPr/>
          </p:nvSpPr>
          <p:spPr>
            <a:xfrm flipH="1">
              <a:off x="1683901" y="2574916"/>
              <a:ext cx="61118" cy="55379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A067520A-42E0-A895-0458-16FAD5A98923}"/>
                </a:ext>
              </a:extLst>
            </p:cNvPr>
            <p:cNvSpPr/>
            <p:nvPr/>
          </p:nvSpPr>
          <p:spPr>
            <a:xfrm flipH="1">
              <a:off x="1751215" y="2496893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F3B14DE-9353-A36D-9029-7351B63B9A67}"/>
                </a:ext>
              </a:extLst>
            </p:cNvPr>
            <p:cNvSpPr/>
            <p:nvPr/>
          </p:nvSpPr>
          <p:spPr>
            <a:xfrm flipH="1">
              <a:off x="1814640" y="2450929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631909C9-AD3A-5DAE-A74F-F41CD0DCE6AF}"/>
                </a:ext>
              </a:extLst>
            </p:cNvPr>
            <p:cNvSpPr/>
            <p:nvPr/>
          </p:nvSpPr>
          <p:spPr>
            <a:xfrm flipH="1">
              <a:off x="1990267" y="241896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94BA0B7A-EE90-D150-04FA-9908D347B2CD}"/>
                </a:ext>
              </a:extLst>
            </p:cNvPr>
            <p:cNvSpPr/>
            <p:nvPr/>
          </p:nvSpPr>
          <p:spPr>
            <a:xfrm flipH="1">
              <a:off x="2014842" y="2466911"/>
              <a:ext cx="61118" cy="5988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65DE50F9-DF53-079A-C5ED-62889EE18B80}"/>
                </a:ext>
              </a:extLst>
            </p:cNvPr>
            <p:cNvSpPr/>
            <p:nvPr/>
          </p:nvSpPr>
          <p:spPr>
            <a:xfrm flipH="1">
              <a:off x="1971307" y="2297647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F3DDCAA3-232E-A4E6-C3E6-8A0E60C6E943}"/>
                </a:ext>
              </a:extLst>
            </p:cNvPr>
            <p:cNvSpPr/>
            <p:nvPr/>
          </p:nvSpPr>
          <p:spPr>
            <a:xfrm flipH="1">
              <a:off x="1735822" y="2309264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0E1582A-8B74-9471-66A2-449C054FA226}"/>
                </a:ext>
              </a:extLst>
            </p:cNvPr>
            <p:cNvSpPr/>
            <p:nvPr/>
          </p:nvSpPr>
          <p:spPr>
            <a:xfrm flipH="1">
              <a:off x="2338851" y="2303878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8283B7CE-0ECB-8C2B-87AB-F72012DD5562}"/>
                </a:ext>
              </a:extLst>
            </p:cNvPr>
            <p:cNvSpPr/>
            <p:nvPr/>
          </p:nvSpPr>
          <p:spPr>
            <a:xfrm flipH="1">
              <a:off x="2424708" y="2150549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C1F21740-E38A-4550-9E45-59357F4A9761}"/>
                </a:ext>
              </a:extLst>
            </p:cNvPr>
            <p:cNvSpPr/>
            <p:nvPr/>
          </p:nvSpPr>
          <p:spPr>
            <a:xfrm flipH="1">
              <a:off x="2334431" y="2365495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61F7394C-F9E2-D02F-642E-BD34132BF096}"/>
                </a:ext>
              </a:extLst>
            </p:cNvPr>
            <p:cNvSpPr/>
            <p:nvPr/>
          </p:nvSpPr>
          <p:spPr>
            <a:xfrm flipH="1">
              <a:off x="2392564" y="236537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CBE4FC2-729D-A6CE-FD88-99ACB1F819AA}"/>
                </a:ext>
              </a:extLst>
            </p:cNvPr>
            <p:cNvSpPr/>
            <p:nvPr/>
          </p:nvSpPr>
          <p:spPr>
            <a:xfrm flipH="1">
              <a:off x="2512134" y="2353839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2744C33-9F0B-ABEB-17FD-08FF71887862}"/>
                </a:ext>
              </a:extLst>
            </p:cNvPr>
            <p:cNvSpPr/>
            <p:nvPr/>
          </p:nvSpPr>
          <p:spPr>
            <a:xfrm flipH="1">
              <a:off x="2525534" y="2384886"/>
              <a:ext cx="61118" cy="59881"/>
            </a:xfrm>
            <a:prstGeom prst="ellipse">
              <a:avLst/>
            </a:prstGeom>
            <a:solidFill>
              <a:srgbClr val="D9D9D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707CBCD-E777-D6BE-93C0-92FC5789A128}"/>
                </a:ext>
              </a:extLst>
            </p:cNvPr>
            <p:cNvSpPr/>
            <p:nvPr/>
          </p:nvSpPr>
          <p:spPr>
            <a:xfrm flipH="1">
              <a:off x="2139404" y="2894582"/>
              <a:ext cx="61118" cy="59881"/>
            </a:xfrm>
            <a:prstGeom prst="ellipse">
              <a:avLst/>
            </a:prstGeom>
            <a:solidFill>
              <a:srgbClr val="FFC5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3121837B-66C5-C0D1-B21A-741B6786FDBE}"/>
                </a:ext>
              </a:extLst>
            </p:cNvPr>
            <p:cNvSpPr/>
            <p:nvPr/>
          </p:nvSpPr>
          <p:spPr>
            <a:xfrm flipH="1">
              <a:off x="2469558" y="3374338"/>
              <a:ext cx="61118" cy="59881"/>
            </a:xfrm>
            <a:prstGeom prst="ellipse">
              <a:avLst/>
            </a:prstGeom>
            <a:solidFill>
              <a:srgbClr val="FAC09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1DFB562B-0039-FBBF-F217-847990E8FF1F}"/>
                </a:ext>
              </a:extLst>
            </p:cNvPr>
            <p:cNvSpPr/>
            <p:nvPr/>
          </p:nvSpPr>
          <p:spPr>
            <a:xfrm flipH="1">
              <a:off x="2223866" y="3454077"/>
              <a:ext cx="61118" cy="59881"/>
            </a:xfrm>
            <a:prstGeom prst="ellipse">
              <a:avLst/>
            </a:prstGeom>
            <a:solidFill>
              <a:srgbClr val="E7EF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2E98102-BE2D-B916-1080-E0DDE4C39224}"/>
                </a:ext>
              </a:extLst>
            </p:cNvPr>
            <p:cNvSpPr/>
            <p:nvPr/>
          </p:nvSpPr>
          <p:spPr>
            <a:xfrm flipH="1">
              <a:off x="2267271" y="3595643"/>
              <a:ext cx="61118" cy="5988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715DBF89-7553-E85B-EEB9-09B9F36E83CB}"/>
                </a:ext>
              </a:extLst>
            </p:cNvPr>
            <p:cNvSpPr/>
            <p:nvPr/>
          </p:nvSpPr>
          <p:spPr>
            <a:xfrm flipH="1">
              <a:off x="2065237" y="3967833"/>
              <a:ext cx="61118" cy="59881"/>
            </a:xfrm>
            <a:prstGeom prst="ellipse">
              <a:avLst/>
            </a:prstGeom>
            <a:solidFill>
              <a:srgbClr val="50B8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DFA67B24-FF71-B283-78BA-1EC17369AC46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2" y="4005473"/>
              <a:ext cx="35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553FA25-E069-4E04-05C9-FD9560514826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2" y="3347841"/>
              <a:ext cx="35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64345D0-AD0A-7A7C-A796-2E68F0CEDA9A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2" y="2691720"/>
              <a:ext cx="35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051BF822-FB2A-49D2-2502-6C7815E5713B}"/>
                </a:ext>
              </a:extLst>
            </p:cNvPr>
            <p:cNvSpPr/>
            <p:nvPr/>
          </p:nvSpPr>
          <p:spPr>
            <a:xfrm flipH="1">
              <a:off x="1759144" y="2652270"/>
              <a:ext cx="61118" cy="5988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BBE129D4-E573-7300-E711-6107E58DA928}"/>
                </a:ext>
              </a:extLst>
            </p:cNvPr>
            <p:cNvSpPr/>
            <p:nvPr/>
          </p:nvSpPr>
          <p:spPr>
            <a:xfrm flipH="1">
              <a:off x="1717753" y="2688172"/>
              <a:ext cx="61118" cy="59881"/>
            </a:xfrm>
            <a:prstGeom prst="ellipse">
              <a:avLst/>
            </a:prstGeom>
            <a:solidFill>
              <a:srgbClr val="7F77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AAE09217-9FEC-7F42-910C-2B0A4097B6F7}"/>
              </a:ext>
            </a:extLst>
          </p:cNvPr>
          <p:cNvSpPr txBox="1"/>
          <p:nvPr/>
        </p:nvSpPr>
        <p:spPr>
          <a:xfrm>
            <a:off x="6382786" y="1773475"/>
            <a:ext cx="43555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Zongertinib resulted in tumor regressions in a </a:t>
            </a:r>
            <a:b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patient-derived NSCLC xenograft model 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carrying a </a:t>
            </a: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HER2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exon 20 insertion (HER2</a:t>
            </a:r>
            <a:r>
              <a:rPr kumimoji="0" lang="en-GB" sz="14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YVMA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GB" sz="14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endParaRPr kumimoji="0" lang="en-US" sz="1400" b="0" i="0" u="none" strike="noStrike" kern="1200" cap="none" spc="0" normalizeH="0" baseline="30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F062046-9F37-1659-3BE9-350B50A1F27E}"/>
              </a:ext>
            </a:extLst>
          </p:cNvPr>
          <p:cNvSpPr txBox="1"/>
          <p:nvPr/>
        </p:nvSpPr>
        <p:spPr>
          <a:xfrm>
            <a:off x="1906008" y="1781136"/>
            <a:ext cx="4077885" cy="547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Zongertinib is highly selective for mutant HER2 over EGFR wild-type</a:t>
            </a:r>
            <a:r>
              <a:rPr kumimoji="0" lang="en-GB" sz="14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92441A6E-D381-0A22-E988-402333F66DAC}"/>
              </a:ext>
            </a:extLst>
          </p:cNvPr>
          <p:cNvSpPr/>
          <p:nvPr/>
        </p:nvSpPr>
        <p:spPr>
          <a:xfrm>
            <a:off x="1904877" y="5161866"/>
            <a:ext cx="8569325" cy="547907"/>
          </a:xfrm>
          <a:prstGeom prst="roundRect">
            <a:avLst>
              <a:gd name="adj" fmla="val 28929"/>
            </a:avLst>
          </a:prstGeom>
          <a:solidFill>
            <a:srgbClr val="50B8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42A5D"/>
              </a:buClr>
              <a:buSzTx/>
              <a:buFont typeface="Arial"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Zongertinib</a:t>
            </a:r>
            <a:r>
              <a:rPr kumimoji="0" lang="en-GB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is a potent, covalent TKI that selectively inhibits HER2 while sparing EGFR wild-type,                                      thereby potentially limiting associated toxicities</a:t>
            </a: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F621C38A-CE53-2CE6-04EA-2A9B216D5E04}"/>
              </a:ext>
            </a:extLst>
          </p:cNvPr>
          <p:cNvCxnSpPr>
            <a:cxnSpLocks/>
          </p:cNvCxnSpPr>
          <p:nvPr/>
        </p:nvCxnSpPr>
        <p:spPr>
          <a:xfrm>
            <a:off x="6182044" y="1830681"/>
            <a:ext cx="3174" cy="3233359"/>
          </a:xfrm>
          <a:prstGeom prst="line">
            <a:avLst/>
          </a:prstGeom>
          <a:ln w="28575">
            <a:solidFill>
              <a:srgbClr val="50B849"/>
            </a:solidFill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7E375405-7A94-D3BD-5888-9CD011EE7CCF}"/>
              </a:ext>
            </a:extLst>
          </p:cNvPr>
          <p:cNvGrpSpPr/>
          <p:nvPr/>
        </p:nvGrpSpPr>
        <p:grpSpPr>
          <a:xfrm>
            <a:off x="6523359" y="2517234"/>
            <a:ext cx="3879092" cy="2605472"/>
            <a:chOff x="4786311" y="1766768"/>
            <a:chExt cx="3879092" cy="2605472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A9B49E4C-E1CB-6800-2823-E88FD2AFB96B}"/>
                </a:ext>
              </a:extLst>
            </p:cNvPr>
            <p:cNvGrpSpPr/>
            <p:nvPr/>
          </p:nvGrpSpPr>
          <p:grpSpPr>
            <a:xfrm>
              <a:off x="4786311" y="1766768"/>
              <a:ext cx="3879092" cy="2328014"/>
              <a:chOff x="4913071" y="1570616"/>
              <a:chExt cx="3752335" cy="2542405"/>
            </a:xfrm>
            <a:noFill/>
          </p:grpSpPr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598F308D-CFC6-E717-640B-6FDB494677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57851" y="1892636"/>
                <a:ext cx="1282813" cy="1999529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</p:pic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C52D6210-C7E5-3F81-F3A9-89C6BDC2F0D7}"/>
                  </a:ext>
                </a:extLst>
              </p:cNvPr>
              <p:cNvSpPr txBox="1"/>
              <p:nvPr/>
            </p:nvSpPr>
            <p:spPr>
              <a:xfrm rot="16200000">
                <a:off x="4004672" y="2708715"/>
                <a:ext cx="2216907" cy="4001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Average tumor volume</a:t>
                </a:r>
                <a:br>
                  <a:rPr kumimoji="0" lang="en-US" sz="10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</a:br>
                <a:r>
                  <a:rPr kumimoji="0" lang="en-US" sz="10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± SEM (mm</a:t>
                </a:r>
                <a:r>
                  <a:rPr kumimoji="0" lang="en-US" sz="1000" b="0" i="0" u="none" strike="noStrike" kern="1200" cap="none" spc="0" normalizeH="0" baseline="3000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3</a:t>
                </a:r>
                <a:r>
                  <a:rPr kumimoji="0" lang="en-US" sz="10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)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BBB7ED7E-1299-3D66-E9C1-107F8435CCB5}"/>
                  </a:ext>
                </a:extLst>
              </p:cNvPr>
              <p:cNvSpPr txBox="1"/>
              <p:nvPr/>
            </p:nvSpPr>
            <p:spPr>
              <a:xfrm>
                <a:off x="5494728" y="3786391"/>
                <a:ext cx="110173" cy="25209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0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D578920B-FB88-AA07-320E-78091665CCB6}"/>
                  </a:ext>
                </a:extLst>
              </p:cNvPr>
              <p:cNvSpPr txBox="1"/>
              <p:nvPr/>
            </p:nvSpPr>
            <p:spPr>
              <a:xfrm>
                <a:off x="5307380" y="3108454"/>
                <a:ext cx="323396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200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046DBDCA-88DC-46A7-DE53-E83A50D4EDC6}"/>
                  </a:ext>
                </a:extLst>
              </p:cNvPr>
              <p:cNvSpPr txBox="1"/>
              <p:nvPr/>
            </p:nvSpPr>
            <p:spPr>
              <a:xfrm>
                <a:off x="5310983" y="2430518"/>
                <a:ext cx="323396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400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B76D9A33-B0A0-AC56-3122-7BBFDE10F6F8}"/>
                  </a:ext>
                </a:extLst>
              </p:cNvPr>
              <p:cNvSpPr txBox="1"/>
              <p:nvPr/>
            </p:nvSpPr>
            <p:spPr>
              <a:xfrm>
                <a:off x="5301685" y="1752582"/>
                <a:ext cx="323396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600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2D2D59F1-FDD6-3058-28F4-5009E657084A}"/>
                  </a:ext>
                </a:extLst>
              </p:cNvPr>
              <p:cNvSpPr txBox="1"/>
              <p:nvPr/>
            </p:nvSpPr>
            <p:spPr>
              <a:xfrm>
                <a:off x="5691128" y="1570616"/>
                <a:ext cx="1165434" cy="285702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/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CTG-2543</a:t>
                </a: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59FCF059-B257-44B5-35A1-C56976799CC6}"/>
                  </a:ext>
                </a:extLst>
              </p:cNvPr>
              <p:cNvSpPr txBox="1"/>
              <p:nvPr/>
            </p:nvSpPr>
            <p:spPr>
              <a:xfrm>
                <a:off x="7215820" y="1942786"/>
                <a:ext cx="526311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Vehicle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3EB04FD2-7A90-BCBA-78AE-40E3B3B6D433}"/>
                  </a:ext>
                </a:extLst>
              </p:cNvPr>
              <p:cNvSpPr txBox="1"/>
              <p:nvPr/>
            </p:nvSpPr>
            <p:spPr>
              <a:xfrm>
                <a:off x="7215820" y="2210409"/>
                <a:ext cx="1219199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Erlotinib 75 mg/kg QD</a:t>
                </a:r>
                <a:endPara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6891E57B-D7DB-FD97-1E0A-820A80F12136}"/>
                  </a:ext>
                </a:extLst>
              </p:cNvPr>
              <p:cNvSpPr txBox="1"/>
              <p:nvPr/>
            </p:nvSpPr>
            <p:spPr>
              <a:xfrm>
                <a:off x="7215820" y="2478033"/>
                <a:ext cx="1219199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Poziotinib 1 mg/kg QD</a:t>
                </a:r>
                <a:endPara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D4AACDCC-88C5-8885-11EA-53D7E4307217}"/>
                  </a:ext>
                </a:extLst>
              </p:cNvPr>
              <p:cNvSpPr txBox="1"/>
              <p:nvPr/>
            </p:nvSpPr>
            <p:spPr>
              <a:xfrm>
                <a:off x="7215820" y="2745657"/>
                <a:ext cx="1324538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Zongertinib 5 mg/kg BID</a:t>
                </a:r>
                <a:endPara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11E859ED-5E8A-0838-29D6-5941F6436F19}"/>
                  </a:ext>
                </a:extLst>
              </p:cNvPr>
              <p:cNvSpPr txBox="1"/>
              <p:nvPr/>
            </p:nvSpPr>
            <p:spPr>
              <a:xfrm>
                <a:off x="7215820" y="3013281"/>
                <a:ext cx="1393594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Zongertinib 30 mg/kg BID</a:t>
                </a:r>
                <a:endPara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endParaRP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CA22406-D645-8F1F-7583-26CB3D40DC27}"/>
                  </a:ext>
                </a:extLst>
              </p:cNvPr>
              <p:cNvSpPr txBox="1"/>
              <p:nvPr/>
            </p:nvSpPr>
            <p:spPr>
              <a:xfrm>
                <a:off x="7215820" y="3280906"/>
                <a:ext cx="1449586" cy="252090"/>
              </a:xfrm>
              <a:prstGeom prst="rect">
                <a:avLst/>
              </a:prstGeom>
              <a:grpFill/>
            </p:spPr>
            <p:txBody>
              <a:bodyPr wrap="square" lIns="36000" r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Zongertinib 100 mg/kg BID</a:t>
                </a:r>
                <a:endPara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AAFF07B6-9A9F-1095-1C4E-C020AFF4468F}"/>
                  </a:ext>
                </a:extLst>
              </p:cNvPr>
              <p:cNvSpPr txBox="1"/>
              <p:nvPr/>
            </p:nvSpPr>
            <p:spPr>
              <a:xfrm>
                <a:off x="5639390" y="3961767"/>
                <a:ext cx="110173" cy="151254"/>
              </a:xfrm>
              <a:prstGeom prst="rect">
                <a:avLst/>
              </a:prstGeom>
              <a:grpFill/>
            </p:spPr>
            <p:txBody>
              <a:bodyPr wrap="square" t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0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1FC8259D-52A8-59E4-6619-EE4D6C6B28A2}"/>
                  </a:ext>
                </a:extLst>
              </p:cNvPr>
              <p:cNvSpPr txBox="1"/>
              <p:nvPr/>
            </p:nvSpPr>
            <p:spPr>
              <a:xfrm>
                <a:off x="5882039" y="3961767"/>
                <a:ext cx="165299" cy="15125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10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098FECFB-240B-2CC2-8F78-328BFCDB88D2}"/>
                  </a:ext>
                </a:extLst>
              </p:cNvPr>
              <p:cNvSpPr txBox="1"/>
              <p:nvPr/>
            </p:nvSpPr>
            <p:spPr>
              <a:xfrm>
                <a:off x="6179814" y="3961767"/>
                <a:ext cx="165299" cy="15125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20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DABCB3D0-A68C-FFB4-C1B4-0B0A130DEAF9}"/>
                  </a:ext>
                </a:extLst>
              </p:cNvPr>
              <p:cNvSpPr txBox="1"/>
              <p:nvPr/>
            </p:nvSpPr>
            <p:spPr>
              <a:xfrm>
                <a:off x="6477589" y="3961767"/>
                <a:ext cx="165299" cy="15125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30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6ABBF60D-AB38-5BDC-B9CF-7057484EA08B}"/>
                  </a:ext>
                </a:extLst>
              </p:cNvPr>
              <p:cNvSpPr txBox="1"/>
              <p:nvPr/>
            </p:nvSpPr>
            <p:spPr>
              <a:xfrm>
                <a:off x="6775365" y="3961767"/>
                <a:ext cx="165299" cy="151254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>
                    <a:ln/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BoehringerForwardText"/>
                    <a:rtl val="0"/>
                  </a:rPr>
                  <a:t>40</a:t>
                </a:r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141B9179-AE30-F443-50D5-F881A88FBC0C}"/>
                </a:ext>
              </a:extLst>
            </p:cNvPr>
            <p:cNvSpPr txBox="1"/>
            <p:nvPr/>
          </p:nvSpPr>
          <p:spPr>
            <a:xfrm>
              <a:off x="5753379" y="4095241"/>
              <a:ext cx="887514" cy="276999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rPr>
                <a:t>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BoehringerForwardText"/>
                  <a:rtl val="0"/>
                </a:rPr>
                <a:t> </a:t>
              </a: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83A4D3A4-26DC-476C-D910-9A3E27563202}"/>
                </a:ext>
              </a:extLst>
            </p:cNvPr>
            <p:cNvSpPr/>
            <p:nvPr/>
          </p:nvSpPr>
          <p:spPr>
            <a:xfrm flipH="1">
              <a:off x="7050134" y="2420633"/>
              <a:ext cx="116715" cy="105755"/>
            </a:xfrm>
            <a:prstGeom prst="ellipse">
              <a:avLst/>
            </a:prstGeom>
            <a:solidFill>
              <a:srgbClr val="A6D1E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7423A728-C4DA-7F77-1365-EAE62E36306A}"/>
                </a:ext>
              </a:extLst>
            </p:cNvPr>
            <p:cNvSpPr/>
            <p:nvPr/>
          </p:nvSpPr>
          <p:spPr>
            <a:xfrm flipH="1">
              <a:off x="7050134" y="2906335"/>
              <a:ext cx="116715" cy="105755"/>
            </a:xfrm>
            <a:prstGeom prst="ellipse">
              <a:avLst/>
            </a:prstGeom>
            <a:solidFill>
              <a:srgbClr val="BFDB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0C7CC013-E5B6-7831-2CE4-2EEDB66AEE77}"/>
                </a:ext>
              </a:extLst>
            </p:cNvPr>
            <p:cNvSpPr/>
            <p:nvPr/>
          </p:nvSpPr>
          <p:spPr>
            <a:xfrm flipH="1">
              <a:off x="7050134" y="2663484"/>
              <a:ext cx="116715" cy="105755"/>
            </a:xfrm>
            <a:prstGeom prst="ellipse">
              <a:avLst/>
            </a:prstGeom>
            <a:solidFill>
              <a:srgbClr val="7F77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34E0F9C8-B2F2-EF2A-1E80-29EACFB578F4}"/>
                </a:ext>
              </a:extLst>
            </p:cNvPr>
            <p:cNvSpPr/>
            <p:nvPr/>
          </p:nvSpPr>
          <p:spPr>
            <a:xfrm flipH="1">
              <a:off x="7050134" y="3149186"/>
              <a:ext cx="116715" cy="105755"/>
            </a:xfrm>
            <a:prstGeom prst="ellipse">
              <a:avLst/>
            </a:prstGeom>
            <a:solidFill>
              <a:srgbClr val="B9D9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C9ADE09D-2B37-92E3-A9DD-0D4A12833848}"/>
                </a:ext>
              </a:extLst>
            </p:cNvPr>
            <p:cNvSpPr/>
            <p:nvPr/>
          </p:nvSpPr>
          <p:spPr>
            <a:xfrm flipH="1">
              <a:off x="7050134" y="3392037"/>
              <a:ext cx="116715" cy="105755"/>
            </a:xfrm>
            <a:prstGeom prst="ellipse">
              <a:avLst/>
            </a:prstGeom>
            <a:solidFill>
              <a:srgbClr val="88AE8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357B267D-6AC5-E1F4-7F94-AE4DCF8670DB}"/>
                </a:ext>
              </a:extLst>
            </p:cNvPr>
            <p:cNvSpPr/>
            <p:nvPr/>
          </p:nvSpPr>
          <p:spPr>
            <a:xfrm flipH="1">
              <a:off x="7050134" y="2177782"/>
              <a:ext cx="116715" cy="10575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0446FAFD-9514-C151-82D7-61B73499AC31}"/>
              </a:ext>
            </a:extLst>
          </p:cNvPr>
          <p:cNvGrpSpPr/>
          <p:nvPr/>
        </p:nvGrpSpPr>
        <p:grpSpPr>
          <a:xfrm>
            <a:off x="2005934" y="3200156"/>
            <a:ext cx="1054205" cy="461665"/>
            <a:chOff x="-171713" y="2612544"/>
            <a:chExt cx="1128085" cy="461665"/>
          </a:xfrm>
        </p:grpSpPr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C437EE7B-4599-F6DA-3521-278A7B3507EE}"/>
                </a:ext>
              </a:extLst>
            </p:cNvPr>
            <p:cNvCxnSpPr>
              <a:cxnSpLocks/>
            </p:cNvCxnSpPr>
            <p:nvPr/>
          </p:nvCxnSpPr>
          <p:spPr>
            <a:xfrm>
              <a:off x="738909" y="2853719"/>
              <a:ext cx="217463" cy="0"/>
            </a:xfrm>
            <a:prstGeom prst="straightConnector1">
              <a:avLst/>
            </a:prstGeom>
            <a:ln w="4445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E683942-23B4-8CFB-73C0-3C19AD2BEEDC}"/>
                </a:ext>
              </a:extLst>
            </p:cNvPr>
            <p:cNvSpPr txBox="1"/>
            <p:nvPr/>
          </p:nvSpPr>
          <p:spPr>
            <a:xfrm>
              <a:off x="-171713" y="2612544"/>
              <a:ext cx="1021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C19859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Poziotinib, Afatinib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1EE8C474-D1B5-CDDB-0897-7175537E0501}"/>
              </a:ext>
            </a:extLst>
          </p:cNvPr>
          <p:cNvGrpSpPr/>
          <p:nvPr/>
        </p:nvGrpSpPr>
        <p:grpSpPr>
          <a:xfrm>
            <a:off x="1969982" y="4565274"/>
            <a:ext cx="1128257" cy="276999"/>
            <a:chOff x="-250955" y="2715219"/>
            <a:chExt cx="1207327" cy="276999"/>
          </a:xfrm>
        </p:grpSpPr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BBA249FB-46C1-E4EC-C471-DAD9571563F6}"/>
                </a:ext>
              </a:extLst>
            </p:cNvPr>
            <p:cNvCxnSpPr>
              <a:cxnSpLocks/>
            </p:cNvCxnSpPr>
            <p:nvPr/>
          </p:nvCxnSpPr>
          <p:spPr>
            <a:xfrm>
              <a:off x="738909" y="2853719"/>
              <a:ext cx="217463" cy="0"/>
            </a:xfrm>
            <a:prstGeom prst="straightConnector1">
              <a:avLst/>
            </a:prstGeom>
            <a:ln w="4445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51B91CF9-988D-1FAA-A565-0DF749BA3DBC}"/>
                </a:ext>
              </a:extLst>
            </p:cNvPr>
            <p:cNvSpPr txBox="1"/>
            <p:nvPr/>
          </p:nvSpPr>
          <p:spPr>
            <a:xfrm>
              <a:off x="-250955" y="2715219"/>
              <a:ext cx="1021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C19859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Zongertinib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19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9314"/>
            <a:ext cx="11582400" cy="980900"/>
          </a:xfrm>
        </p:spPr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patients with TKD </a:t>
            </a:r>
            <a:r>
              <a:rPr lang="en-US" sz="4000" i="1" dirty="0"/>
              <a:t>HER2</a:t>
            </a:r>
            <a:r>
              <a:rPr lang="en-US" sz="4000" dirty="0"/>
              <a:t> mutations (Cohort 1, N=75): median PFS and </a:t>
            </a:r>
            <a:r>
              <a:rPr lang="en-US" sz="4000" dirty="0" err="1"/>
              <a:t>mDoR</a:t>
            </a:r>
            <a:endParaRPr 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15782-1E15-912A-5095-6BA971CF0CD5}"/>
              </a:ext>
            </a:extLst>
          </p:cNvPr>
          <p:cNvSpPr txBox="1"/>
          <p:nvPr/>
        </p:nvSpPr>
        <p:spPr>
          <a:xfrm>
            <a:off x="8470050" y="6300553"/>
            <a:ext cx="8854539" cy="21544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follow-up was 11.3 months (95% CI, 10.2–12.3)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E85B275F-1D5E-9FAC-6A4C-5428C73E75B5}"/>
              </a:ext>
            </a:extLst>
          </p:cNvPr>
          <p:cNvSpPr txBox="1"/>
          <p:nvPr/>
        </p:nvSpPr>
        <p:spPr>
          <a:xfrm>
            <a:off x="2227654" y="6331331"/>
            <a:ext cx="8617964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Heymach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et al. NEJM 2025</a:t>
            </a: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25AA4A31-756A-7B7F-4B9F-AE4B2644BAE3}"/>
              </a:ext>
            </a:extLst>
          </p:cNvPr>
          <p:cNvSpPr txBox="1"/>
          <p:nvPr/>
        </p:nvSpPr>
        <p:spPr>
          <a:xfrm>
            <a:off x="1225347" y="1483883"/>
            <a:ext cx="4555385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mPFS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12.4 months (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8.2–NE)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176E14-5F49-658D-B1F3-6CA2764942D4}"/>
              </a:ext>
            </a:extLst>
          </p:cNvPr>
          <p:cNvSpPr txBox="1"/>
          <p:nvPr/>
        </p:nvSpPr>
        <p:spPr>
          <a:xfrm>
            <a:off x="2227654" y="5933409"/>
            <a:ext cx="9417884" cy="830997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August 8, 2025: FDA grants accelerated approval to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zongertinib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for non-squamous NSCLC with HER2 TKD activating mutations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7FFCBFB-4D58-91C4-A413-E11BFADD46C0}"/>
              </a:ext>
            </a:extLst>
          </p:cNvPr>
          <p:cNvGrpSpPr/>
          <p:nvPr/>
        </p:nvGrpSpPr>
        <p:grpSpPr>
          <a:xfrm>
            <a:off x="284610" y="2065420"/>
            <a:ext cx="5496122" cy="3728733"/>
            <a:chOff x="284610" y="2065420"/>
            <a:chExt cx="5496122" cy="372873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96ACA09-F5F9-36C9-F483-F545B4285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2467" t="50758" r="2022" b="697"/>
            <a:stretch>
              <a:fillRect/>
            </a:stretch>
          </p:blipFill>
          <p:spPr>
            <a:xfrm>
              <a:off x="382146" y="2065420"/>
              <a:ext cx="5398586" cy="372873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E7B2089-18DC-EE57-4173-4F8C848898CF}"/>
                </a:ext>
              </a:extLst>
            </p:cNvPr>
            <p:cNvSpPr/>
            <p:nvPr/>
          </p:nvSpPr>
          <p:spPr>
            <a:xfrm>
              <a:off x="284610" y="2065420"/>
              <a:ext cx="195072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8245783-20FB-6FFD-8CFB-178E880E7BBD}"/>
              </a:ext>
            </a:extLst>
          </p:cNvPr>
          <p:cNvGrpSpPr/>
          <p:nvPr/>
        </p:nvGrpSpPr>
        <p:grpSpPr>
          <a:xfrm>
            <a:off x="5961888" y="2169217"/>
            <a:ext cx="5474208" cy="3728733"/>
            <a:chOff x="5961888" y="2169217"/>
            <a:chExt cx="5474208" cy="372873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F7AFABF-77E6-DA08-AC74-33138AF55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2133" t="1262" r="2354" b="50193"/>
            <a:stretch>
              <a:fillRect/>
            </a:stretch>
          </p:blipFill>
          <p:spPr>
            <a:xfrm>
              <a:off x="6037510" y="2169217"/>
              <a:ext cx="5398586" cy="372873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F5EF002-C261-FCD6-6B6B-96C7F28F7194}"/>
                </a:ext>
              </a:extLst>
            </p:cNvPr>
            <p:cNvSpPr/>
            <p:nvPr/>
          </p:nvSpPr>
          <p:spPr>
            <a:xfrm>
              <a:off x="5961888" y="2181555"/>
              <a:ext cx="195072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0400025-60E9-2CD0-ACEE-325DB01D086F}"/>
              </a:ext>
            </a:extLst>
          </p:cNvPr>
          <p:cNvSpPr txBox="1"/>
          <p:nvPr/>
        </p:nvSpPr>
        <p:spPr>
          <a:xfrm>
            <a:off x="6880711" y="1522886"/>
            <a:ext cx="4555385" cy="461665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mDOR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14.1 months (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6.9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–NE)</a:t>
            </a:r>
          </a:p>
        </p:txBody>
      </p:sp>
    </p:spTree>
    <p:extLst>
      <p:ext uri="{BB962C8B-B14F-4D97-AF65-F5344CB8AC3E}">
        <p14:creationId xmlns:p14="http://schemas.microsoft.com/office/powerpoint/2010/main" val="1521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2D353-569A-8D37-61ED-F3749639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previously treated </a:t>
            </a:r>
            <a:r>
              <a:rPr lang="en-US" sz="4000" i="1" dirty="0"/>
              <a:t>HER2</a:t>
            </a:r>
            <a:r>
              <a:rPr lang="en-US" sz="4000" dirty="0"/>
              <a:t>-mutant NSCLC with brain metastases at baseline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04159-D1A1-B153-84F6-11AA5E888A9A}"/>
              </a:ext>
            </a:extLst>
          </p:cNvPr>
          <p:cNvSpPr txBox="1"/>
          <p:nvPr/>
        </p:nvSpPr>
        <p:spPr>
          <a:xfrm>
            <a:off x="3386295" y="1668027"/>
            <a:ext cx="681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Confirmed intracranial response by RANO-BM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1F5D43-888E-937C-A7E5-6DA4C9650F19}"/>
              </a:ext>
            </a:extLst>
          </p:cNvPr>
          <p:cNvSpPr txBox="1"/>
          <p:nvPr/>
        </p:nvSpPr>
        <p:spPr>
          <a:xfrm>
            <a:off x="99631" y="2155078"/>
            <a:ext cx="483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Pooled analysis of 58 patients with stable, asymptomatic or active brain metastases in Cohorts 1 and 4 (Cohort1: 28; Cohort 4: 30)*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207CF-CFB3-F694-4ACF-9338BD4AD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18"/>
          <a:stretch>
            <a:fillRect/>
          </a:stretch>
        </p:blipFill>
        <p:spPr>
          <a:xfrm>
            <a:off x="609600" y="2986075"/>
            <a:ext cx="3691658" cy="21179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2B1185-E63F-00C6-C1C3-9D22F379163B}"/>
              </a:ext>
            </a:extLst>
          </p:cNvPr>
          <p:cNvSpPr txBox="1"/>
          <p:nvPr/>
        </p:nvSpPr>
        <p:spPr>
          <a:xfrm>
            <a:off x="2100469" y="6460251"/>
            <a:ext cx="36551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*Included patients who had received prior brain radiotherapy.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D13C3F-816D-2838-9CE2-51EB462F1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3" t="28036" b="27158"/>
          <a:stretch>
            <a:fillRect/>
          </a:stretch>
        </p:blipFill>
        <p:spPr>
          <a:xfrm>
            <a:off x="795594" y="5149827"/>
            <a:ext cx="3319670" cy="8348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62A0EBA-FD4E-FC05-4A20-E6F8266D1932}"/>
              </a:ext>
            </a:extLst>
          </p:cNvPr>
          <p:cNvSpPr txBox="1"/>
          <p:nvPr/>
        </p:nvSpPr>
        <p:spPr>
          <a:xfrm>
            <a:off x="5947153" y="2155077"/>
            <a:ext cx="483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Pooled analysis of 41 patients who had not received prior brain radiotherapy in Cohorts 1 and 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FF59F-8AB5-87E4-24E4-A5A9CF340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749" y="3048706"/>
            <a:ext cx="2408755" cy="19923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7CE776F-7602-8399-000F-87AB2CFA8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504" y="3156989"/>
            <a:ext cx="4208896" cy="177576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453A8F6-9DAF-55E6-4357-C27CE4E2753C}"/>
              </a:ext>
            </a:extLst>
          </p:cNvPr>
          <p:cNvSpPr txBox="1"/>
          <p:nvPr/>
        </p:nvSpPr>
        <p:spPr>
          <a:xfrm>
            <a:off x="5755636" y="5274882"/>
            <a:ext cx="5743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Overall, 95% (18/19) of evaluable patients experienced a reduction in brain lesion size from baseline.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FC35B7-1EF8-8B9D-C004-28F2846B7D60}"/>
              </a:ext>
            </a:extLst>
          </p:cNvPr>
          <p:cNvSpPr txBox="1"/>
          <p:nvPr/>
        </p:nvSpPr>
        <p:spPr>
          <a:xfrm>
            <a:off x="6401791" y="6411051"/>
            <a:ext cx="49785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Ruiter G et al. WCLC 2025;Abstract PT2.12.03. 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969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aph of blue and white bars&#10;&#10;Description automatically generated">
            <a:extLst>
              <a:ext uri="{FF2B5EF4-FFF2-40B4-BE49-F238E27FC236}">
                <a16:creationId xmlns:a16="http://schemas.microsoft.com/office/drawing/2014/main" id="{6A2A2FA3-F31F-77BA-1B5D-5F237EE9D2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06" y="1426575"/>
            <a:ext cx="10763188" cy="452596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43D83C-3536-8A2B-4DFA-FB3965AB143A}"/>
              </a:ext>
            </a:extLst>
          </p:cNvPr>
          <p:cNvSpPr txBox="1"/>
          <p:nvPr/>
        </p:nvSpPr>
        <p:spPr>
          <a:xfrm>
            <a:off x="6401791" y="6411051"/>
            <a:ext cx="49785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en-US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Heymach</a:t>
            </a:r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J et al.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NEJM </a:t>
            </a:r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2026;394:1675-1684. 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DB8206-A638-2BB6-8826-837156CAB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8888"/>
            <a:ext cx="10972800" cy="1143000"/>
          </a:xfrm>
        </p:spPr>
        <p:txBody>
          <a:bodyPr/>
          <a:lstStyle/>
          <a:p>
            <a:r>
              <a:rPr lang="en-US" sz="4000" dirty="0" err="1"/>
              <a:t>Zongertinib</a:t>
            </a:r>
            <a:r>
              <a:rPr lang="en-US" sz="4000" dirty="0"/>
              <a:t> in previously treated </a:t>
            </a:r>
            <a:r>
              <a:rPr lang="en-US" sz="4000" i="1" dirty="0"/>
              <a:t>HER2</a:t>
            </a:r>
            <a:r>
              <a:rPr lang="en-US" sz="4000" dirty="0"/>
              <a:t>-mutant NSCLC with brain metastases</a:t>
            </a:r>
          </a:p>
        </p:txBody>
      </p:sp>
    </p:spTree>
    <p:extLst>
      <p:ext uri="{BB962C8B-B14F-4D97-AF65-F5344CB8AC3E}">
        <p14:creationId xmlns:p14="http://schemas.microsoft.com/office/powerpoint/2010/main" val="2017623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8E331-DDD3-22C4-35F7-DA5D73EB0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12153900" cy="1143000"/>
          </a:xfrm>
        </p:spPr>
        <p:txBody>
          <a:bodyPr/>
          <a:lstStyle/>
          <a:p>
            <a:r>
              <a:rPr lang="en-US" dirty="0" err="1"/>
              <a:t>Sevabertinib</a:t>
            </a:r>
            <a:r>
              <a:rPr lang="en-US" dirty="0"/>
              <a:t> is an oral, reversible HER2 TKI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76FA22-55E9-0DB5-11F9-6B8925B74AA5}"/>
              </a:ext>
            </a:extLst>
          </p:cNvPr>
          <p:cNvSpPr txBox="1"/>
          <p:nvPr/>
        </p:nvSpPr>
        <p:spPr>
          <a:xfrm>
            <a:off x="10537380" y="6583363"/>
            <a:ext cx="1654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et al., ESMO 2025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09B563-6433-C572-BA54-63C12E8709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0822" y="3954625"/>
            <a:ext cx="8593439" cy="2329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115243-91F7-992D-D917-0286DEDA0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446" y="1624960"/>
            <a:ext cx="2529454" cy="21747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004EA8-36CE-4259-2C14-9467CE9EC740}"/>
              </a:ext>
            </a:extLst>
          </p:cNvPr>
          <p:cNvSpPr txBox="1"/>
          <p:nvPr/>
        </p:nvSpPr>
        <p:spPr>
          <a:xfrm>
            <a:off x="0" y="1584745"/>
            <a:ext cx="8792443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Sevabertinib is an oral, reversible TKI that potently inhibits activating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ERBB2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mutations and has demonstrated efficacy against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insertions and missense mutations, secondary resistance including irreversible binding site mutation (C805S), and gatekeeper mutations (T798M/T798I)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Sevabertinib has anti-tumor activity and a manageable safety profile in patients with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-mutant NSCLC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May 2025, the FDA granted NDA Priority Review for sevabertinib in patients with previously treated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-mutant NSCLC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6E78AA-A285-6891-33F9-A48A9686B015}"/>
              </a:ext>
            </a:extLst>
          </p:cNvPr>
          <p:cNvSpPr txBox="1"/>
          <p:nvPr/>
        </p:nvSpPr>
        <p:spPr>
          <a:xfrm>
            <a:off x="2005220" y="6283707"/>
            <a:ext cx="85321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1. Siegel F et al. Cancer </a:t>
            </a:r>
            <a:r>
              <a:rPr lang="en-US" sz="1000" dirty="0" err="1"/>
              <a:t>Discov</a:t>
            </a:r>
            <a:r>
              <a:rPr lang="en-US" sz="1000" dirty="0"/>
              <a:t> 2025;16(1):81-94. 2. Girard N et al. J Clin Oncol 2024; 42 (17 Suppl): LBA8598; 3. Bayer. </a:t>
            </a:r>
            <a:r>
              <a:rPr lang="en-US" sz="1000" dirty="0" err="1"/>
              <a:t>Sevabertinib</a:t>
            </a:r>
            <a:r>
              <a:rPr lang="en-US" sz="1000" dirty="0"/>
              <a:t> (BAY 2927088) granted FDA Priority Review for the treatment of patients with HER2-mutant non-small cell lung cancer. May 28, 2025. https://</a:t>
            </a:r>
            <a:r>
              <a:rPr lang="en-US" sz="1000" dirty="0" err="1"/>
              <a:t>www.bayer.com</a:t>
            </a:r>
            <a:r>
              <a:rPr lang="en-US" sz="1000" dirty="0"/>
              <a:t>/</a:t>
            </a:r>
            <a:r>
              <a:rPr lang="en-US" sz="1000" dirty="0" err="1"/>
              <a:t>en</a:t>
            </a:r>
            <a:r>
              <a:rPr lang="en-US" sz="1000" dirty="0"/>
              <a:t>/us/news-stories/</a:t>
            </a:r>
            <a:r>
              <a:rPr lang="en-US" sz="1000" dirty="0" err="1"/>
              <a:t>sevabertinib</a:t>
            </a:r>
            <a:r>
              <a:rPr lang="en-US" sz="1000" dirty="0"/>
              <a:t>/. Accessed June 2026.</a:t>
            </a:r>
          </a:p>
        </p:txBody>
      </p:sp>
    </p:spTree>
    <p:extLst>
      <p:ext uri="{BB962C8B-B14F-4D97-AF65-F5344CB8AC3E}">
        <p14:creationId xmlns:p14="http://schemas.microsoft.com/office/powerpoint/2010/main" val="3910336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7140E-BF6A-1DF4-66AF-F46EFE673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E6182-CAAE-538F-FCBF-80DBED180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6003"/>
            <a:ext cx="10972800" cy="1143000"/>
          </a:xfrm>
        </p:spPr>
        <p:txBody>
          <a:bodyPr/>
          <a:lstStyle/>
          <a:p>
            <a:r>
              <a:rPr lang="en-US" dirty="0" err="1"/>
              <a:t>Sevabertinib</a:t>
            </a:r>
            <a:r>
              <a:rPr lang="en-US" dirty="0"/>
              <a:t> in previously treated </a:t>
            </a:r>
            <a:r>
              <a:rPr lang="en-US" i="1" dirty="0"/>
              <a:t>HER2-</a:t>
            </a:r>
            <a:r>
              <a:rPr lang="en-US" dirty="0"/>
              <a:t> mutant NSCLC (SOHO1, Cohorts D, F)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94EFE-D9CE-2CD6-E35C-E1FA6DEC8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49" y="2581118"/>
            <a:ext cx="10114538" cy="30110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8DE092-8DA1-A361-33E3-FC3678E564B5}"/>
              </a:ext>
            </a:extLst>
          </p:cNvPr>
          <p:cNvSpPr txBox="1"/>
          <p:nvPr/>
        </p:nvSpPr>
        <p:spPr>
          <a:xfrm>
            <a:off x="2665394" y="2018359"/>
            <a:ext cx="4533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Cohort D: </a:t>
            </a:r>
            <a:r>
              <a:rPr lang="en-US" sz="1400" dirty="0"/>
              <a:t>Patients previously treated with systemic therapy but naïve to HER2 ex20ins-targeted therapy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936F60-E269-DC8A-2F1F-885C3082C704}"/>
              </a:ext>
            </a:extLst>
          </p:cNvPr>
          <p:cNvSpPr txBox="1"/>
          <p:nvPr/>
        </p:nvSpPr>
        <p:spPr>
          <a:xfrm>
            <a:off x="7074588" y="2015205"/>
            <a:ext cx="390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Cohort F: </a:t>
            </a:r>
            <a:r>
              <a:rPr lang="en-US" sz="1400" dirty="0"/>
              <a:t>Patients naïve to systemic treatment for locally advanced or metastatic disease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D4DCEF-842F-C81E-9B25-4D2E7D4224B9}"/>
              </a:ext>
            </a:extLst>
          </p:cNvPr>
          <p:cNvCxnSpPr/>
          <p:nvPr/>
        </p:nvCxnSpPr>
        <p:spPr>
          <a:xfrm>
            <a:off x="7074588" y="1961650"/>
            <a:ext cx="0" cy="63663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E872FBF-6D98-AC50-22AA-34843716C3F7}"/>
              </a:ext>
            </a:extLst>
          </p:cNvPr>
          <p:cNvSpPr txBox="1"/>
          <p:nvPr/>
        </p:nvSpPr>
        <p:spPr>
          <a:xfrm>
            <a:off x="152400" y="5631740"/>
            <a:ext cx="11887200" cy="430887"/>
          </a:xfrm>
          <a:prstGeom prst="rect">
            <a:avLst/>
          </a:prstGeom>
          <a:solidFill>
            <a:srgbClr val="F07F0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Nov. 19, 2025: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Sevabertinib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receives FDA approval for HER mutant NSCLC (TKD mutations)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BACB3-4312-F763-DD64-32C4F09C434E}"/>
              </a:ext>
            </a:extLst>
          </p:cNvPr>
          <p:cNvSpPr txBox="1"/>
          <p:nvPr/>
        </p:nvSpPr>
        <p:spPr>
          <a:xfrm>
            <a:off x="6278880" y="6352032"/>
            <a:ext cx="4724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Loong HH et al. ASCO 2026; abstract 8622. </a:t>
            </a:r>
          </a:p>
        </p:txBody>
      </p:sp>
    </p:spTree>
    <p:extLst>
      <p:ext uri="{BB962C8B-B14F-4D97-AF65-F5344CB8AC3E}">
        <p14:creationId xmlns:p14="http://schemas.microsoft.com/office/powerpoint/2010/main" val="19208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8fc3f067-8786-41fb-bf4e-5cf40635cfae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Theme1">
  <a:themeElements>
    <a:clrScheme name="2_Office Theme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2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ACB5D37C76BC4997ADCCAA73ED95BB" ma:contentTypeVersion="4" ma:contentTypeDescription="Create a new document." ma:contentTypeScope="" ma:versionID="a31a2a050219f84d2cdb4e4e9d473b44">
  <xsd:schema xmlns:xsd="http://www.w3.org/2001/XMLSchema" xmlns:xs="http://www.w3.org/2001/XMLSchema" xmlns:p="http://schemas.microsoft.com/office/2006/metadata/properties" xmlns:ns2="058c7b9c-50ff-4239-ae48-c0f93b94d3ed" targetNamespace="http://schemas.microsoft.com/office/2006/metadata/properties" ma:root="true" ma:fieldsID="986da94f5b986e0b0ee9f90fd6454031" ns2:_="">
    <xsd:import namespace="058c7b9c-50ff-4239-ae48-c0f93b94d3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8c7b9c-50ff-4239-ae48-c0f93b94d3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94BC94-53CD-41C1-AD6E-04EFBFB20A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8c7b9c-50ff-4239-ae48-c0f93b94d3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9DE87B-1FBB-47DF-A3B0-08A0B9F3D6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401754-DC03-4788-9F70-7973793968A1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58c7b9c-50ff-4239-ae48-c0f93b94d3ed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5989ece0-f90e-40bf-9c79-1a7beccdb861}" enabled="0" method="" siteId="{5989ece0-f90e-40bf-9c79-1a7beccdb86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9319</TotalTime>
  <Words>2555</Words>
  <Application>Microsoft Macintosh PowerPoint</Application>
  <PresentationFormat>Widescreen</PresentationFormat>
  <Paragraphs>425</Paragraphs>
  <Slides>31</Slides>
  <Notes>25</Notes>
  <HiddenSlides>3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Aptos</vt:lpstr>
      <vt:lpstr>Arial</vt:lpstr>
      <vt:lpstr>Calibri</vt:lpstr>
      <vt:lpstr>Calibri Light</vt:lpstr>
      <vt:lpstr>Helvetica</vt:lpstr>
      <vt:lpstr>Roboto</vt:lpstr>
      <vt:lpstr>Roboto Regular</vt:lpstr>
      <vt:lpstr>Times New Roman</vt:lpstr>
      <vt:lpstr>Custom Design</vt:lpstr>
      <vt:lpstr>Office Theme</vt:lpstr>
      <vt:lpstr>4_Office Theme</vt:lpstr>
      <vt:lpstr>1_Custom Design</vt:lpstr>
      <vt:lpstr>2_Theme1</vt:lpstr>
      <vt:lpstr>PowerPoint Presentation</vt:lpstr>
      <vt:lpstr>PowerPoint Presentation</vt:lpstr>
      <vt:lpstr>Evolution of the HER2 mutant NSCLC landscape with new approvals: 1L, 2L zongertinib, 2L sevabertinib</vt:lpstr>
      <vt:lpstr>Zongertinib is an oral, HER2-specific, EGFR-sparing TKI</vt:lpstr>
      <vt:lpstr>Zongertinib in patients with TKD HER2 mutations (Cohort 1, N=75): median PFS and mDoR</vt:lpstr>
      <vt:lpstr>Zongertinib in previously treated HER2-mutant NSCLC with brain metastases at baseline</vt:lpstr>
      <vt:lpstr>Zongertinib in previously treated HER2-mutant NSCLC with brain metastases</vt:lpstr>
      <vt:lpstr>Sevabertinib is an oral, reversible HER2 TKI</vt:lpstr>
      <vt:lpstr>Sevabertinib in previously treated HER2- mutant NSCLC (SOHO1, Cohorts D, F)</vt:lpstr>
      <vt:lpstr>Zongertinib in 1L HER2-mutant NSCLC</vt:lpstr>
      <vt:lpstr>Zongertinib in 1L HER2-mutant NSCLC</vt:lpstr>
      <vt:lpstr>Zongertinib in 1L HER2-mutant NSCLC: Intracranial Tumor Response</vt:lpstr>
      <vt:lpstr>PowerPoint Presentation</vt:lpstr>
      <vt:lpstr>Final analysis from DESTINY-Lung02-A RP2 Study of Trastuzumab Deruxtecan in 2L+ HER2-mutant NSCLC</vt:lpstr>
      <vt:lpstr>Final analysis from DESTINY-Lung02-A RP2 Study of Trastuzumab Deruxtecan in 2L+ HER2-mutant NSCLC</vt:lpstr>
      <vt:lpstr>Trastuzumab deruxtecan in HER2-overexpressing NSCLC: DESTINY-Lung03 (part 1, T-DXd mono)</vt:lpstr>
      <vt:lpstr>PowerPoint Presentation</vt:lpstr>
      <vt:lpstr>OS analysis from RP3 Codebreak 300: sotorasib (240 or 960 mg)+panitumumab vs investigator choice in mCRC</vt:lpstr>
      <vt:lpstr>KRYSTAL-12: RP3 of adagrasib vs docetaxel in previously treated KRAS G12C mutant NSCLC</vt:lpstr>
      <vt:lpstr>KRYSTAL-12: Intracranial activity of adagrasib vs sotorasib</vt:lpstr>
      <vt:lpstr>Efficacy of 1L Olomorasib+ Pembro +Pemetrexed+Platinum in KRAS G12C NSCLC</vt:lpstr>
      <vt:lpstr>Efficacy of 1L Olomorasib+ Pembro +Pemetrexed+Platinum in Kras G12C NSCLC</vt:lpstr>
      <vt:lpstr>Efficacy and Safety of 1L Olomo + pembro in KRAS G12C-Mutant NSCLC: Results From LOXO-RAS-20001 and SUNRAY-01</vt:lpstr>
      <vt:lpstr>SUNRAY 01: RP3 of Olomorasib in 1L </vt:lpstr>
      <vt:lpstr>1L divarasib plus pembrolizumab in KRAS G12C+ NSCLC: the Krascendo 170 study</vt:lpstr>
      <vt:lpstr>1L divarasib plus pembrolizumab in KRAS G12C+ mNSCLC: the Krascendo 170 study</vt:lpstr>
      <vt:lpstr>Single-agent divarasib in advanced KRAS G12C+ NSCLC</vt:lpstr>
      <vt:lpstr>PowerPoint Presentation</vt:lpstr>
      <vt:lpstr>The LUMINOSITY trial: Teliso-V in previously treated patients with c-MET overexpression (wtEGFR)</vt:lpstr>
      <vt:lpstr>Updated results of LUMINOSITY trial: Teliso-V in previously treated patients with c-MET overexpression (wtEGFR) </vt:lpstr>
      <vt:lpstr>Periopheral Neuropathy and Efficacy of Teliso-V in cMET OE NSCLC: the LUMINOSITY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Jankistomig clinical development advisory board</dc:title>
  <dc:creator>Hana Malik</dc:creator>
  <cp:lastModifiedBy>Fernando Rendina</cp:lastModifiedBy>
  <cp:revision>83</cp:revision>
  <dcterms:created xsi:type="dcterms:W3CDTF">2024-12-04T15:24:03Z</dcterms:created>
  <dcterms:modified xsi:type="dcterms:W3CDTF">2026-06-25T16:45:59Z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0x01010068ACB5D37C76BC4997ADCCAA73ED95BB</vt:lpwstr>
  </property>
  <property fmtid="{D5CDD505-2E9C-101B-9397-08002B2CF9AE}" pid="3" name="MediaServiceImageTags">
    <vt:lpwstr/>
  </property>
</Properties>
</file>