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5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6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7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8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9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10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11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14" r:id="rId5"/>
    <p:sldMasterId id="2147483723" r:id="rId6"/>
    <p:sldMasterId id="2147483732" r:id="rId7"/>
    <p:sldMasterId id="2147483757" r:id="rId8"/>
    <p:sldMasterId id="2147483822" r:id="rId9"/>
    <p:sldMasterId id="2147484004" r:id="rId10"/>
    <p:sldMasterId id="2147484028" r:id="rId11"/>
    <p:sldMasterId id="2147484120" r:id="rId12"/>
    <p:sldMasterId id="2147484159" r:id="rId13"/>
    <p:sldMasterId id="2147484321" r:id="rId14"/>
    <p:sldMasterId id="2147484335" r:id="rId15"/>
  </p:sldMasterIdLst>
  <p:notesMasterIdLst>
    <p:notesMasterId r:id="rId47"/>
  </p:notesMasterIdLst>
  <p:handoutMasterIdLst>
    <p:handoutMasterId r:id="rId48"/>
  </p:handoutMasterIdLst>
  <p:sldIdLst>
    <p:sldId id="2134959030" r:id="rId16"/>
    <p:sldId id="2134959035" r:id="rId17"/>
    <p:sldId id="2147482515" r:id="rId18"/>
    <p:sldId id="2147482516" r:id="rId19"/>
    <p:sldId id="2147482518" r:id="rId20"/>
    <p:sldId id="2147482517" r:id="rId21"/>
    <p:sldId id="2147482519" r:id="rId22"/>
    <p:sldId id="2147482520" r:id="rId23"/>
    <p:sldId id="2147482521" r:id="rId24"/>
    <p:sldId id="2147482522" r:id="rId25"/>
    <p:sldId id="2147482523" r:id="rId26"/>
    <p:sldId id="2147482524" r:id="rId27"/>
    <p:sldId id="2147474632" r:id="rId28"/>
    <p:sldId id="2147482525" r:id="rId29"/>
    <p:sldId id="2147482526" r:id="rId30"/>
    <p:sldId id="269" r:id="rId31"/>
    <p:sldId id="2147483647" r:id="rId32"/>
    <p:sldId id="2147480371" r:id="rId33"/>
    <p:sldId id="256" r:id="rId34"/>
    <p:sldId id="260" r:id="rId35"/>
    <p:sldId id="265" r:id="rId36"/>
    <p:sldId id="258" r:id="rId37"/>
    <p:sldId id="257" r:id="rId38"/>
    <p:sldId id="261" r:id="rId39"/>
    <p:sldId id="262" r:id="rId40"/>
    <p:sldId id="264" r:id="rId41"/>
    <p:sldId id="259" r:id="rId42"/>
    <p:sldId id="263" r:id="rId43"/>
    <p:sldId id="266" r:id="rId44"/>
    <p:sldId id="267" r:id="rId45"/>
    <p:sldId id="268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ope Rugo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5DA0"/>
    <a:srgbClr val="F400FF"/>
    <a:srgbClr val="0164AC"/>
    <a:srgbClr val="EC14CB"/>
    <a:srgbClr val="3C8268"/>
    <a:srgbClr val="7A380D"/>
    <a:srgbClr val="FF40FF"/>
    <a:srgbClr val="9BE6EA"/>
    <a:srgbClr val="F2B3E5"/>
    <a:srgbClr val="FF8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/>
    <p:restoredTop sz="92945"/>
  </p:normalViewPr>
  <p:slideViewPr>
    <p:cSldViewPr snapToGrid="0" snapToObjects="1" showGuides="1">
      <p:cViewPr varScale="1">
        <p:scale>
          <a:sx n="113" d="100"/>
          <a:sy n="113" d="100"/>
        </p:scale>
        <p:origin x="1008" y="1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5579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handoutMaster" Target="handoutMasters/handoutMaster1.xml"/><Relationship Id="rId8" Type="http://schemas.openxmlformats.org/officeDocument/2006/relationships/slideMaster" Target="slideMasters/slideMaster5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767AD-FB07-7A43-AA0C-3E77A9B64F16}" type="datetimeFigureOut">
              <a:rPr lang="en-US" smtClean="0"/>
              <a:t>7/14/26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CF9E-6604-9141-A901-3ACBACB06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8912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8C7A0C-571F-7A4A-94A4-7843B7729067}" type="datetimeFigureOut">
              <a:rPr lang="en-US" smtClean="0"/>
              <a:t>7/14/26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7D0484-0A60-524F-8303-18CD9E7B73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3255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D0484-0A60-524F-8303-18CD9E7B73B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255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5FF47A-99E5-4642-9D5B-535CE54173B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789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D0484-0A60-524F-8303-18CD9E7B73B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314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4D9E9D-93A9-4E6A-8E42-DC0055A8528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45461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D0484-0A60-524F-8303-18CD9E7B73B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129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hyperlink" Target="mailto:Hope.Rugo@ucsf.edu" TargetMode="External"/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hyperlink" Target="mailto:Hope.Rugo@ucsf.edu" TargetMode="External"/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6DC13-F16C-2C49-B6DA-D48BF53F4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649060-4FF6-AD4E-B368-F4D54B200E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C7A14-7E33-C646-99FA-5DD0C7DEF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156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A59BF-6A98-C04F-97BA-E2A04D3EB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8F353F-78AA-D34E-A914-930E26BB20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6C2982-523F-9146-8B16-0C68838D65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2CD3D994-2CE6-F04F-B875-70A2D0881EF1}" type="datetime1">
              <a:rPr lang="en-US" smtClean="0"/>
              <a:t>7/14/26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9BFC77-3B23-0941-A298-C262CE111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F9799-E367-0F4E-AE69-4B49C4E07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37143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9" y="313267"/>
            <a:ext cx="10970524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&lt;Title Only&gt;</a:t>
            </a:r>
            <a:endParaRPr lang="en-US" dirty="0"/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40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330" indent="0">
              <a:spcBef>
                <a:spcPts val="0"/>
              </a:spcBef>
              <a:buNone/>
              <a:defRPr sz="1200"/>
            </a:lvl2pPr>
            <a:lvl3pPr marL="460375" indent="0">
              <a:spcBef>
                <a:spcPts val="0"/>
              </a:spcBef>
              <a:buNone/>
              <a:defRPr sz="1200"/>
            </a:lvl3pPr>
            <a:lvl4pPr marL="687705" indent="0">
              <a:spcBef>
                <a:spcPts val="0"/>
              </a:spcBef>
              <a:buNone/>
              <a:defRPr sz="1200"/>
            </a:lvl4pPr>
            <a:lvl5pPr marL="914400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1" y="2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330" indent="0">
              <a:spcBef>
                <a:spcPts val="0"/>
              </a:spcBef>
              <a:buNone/>
              <a:defRPr sz="1200"/>
            </a:lvl2pPr>
            <a:lvl3pPr marL="460375" indent="0">
              <a:spcBef>
                <a:spcPts val="0"/>
              </a:spcBef>
              <a:buNone/>
              <a:defRPr sz="1200"/>
            </a:lvl3pPr>
            <a:lvl4pPr marL="687705" indent="0">
              <a:spcBef>
                <a:spcPts val="0"/>
              </a:spcBef>
              <a:buNone/>
              <a:defRPr sz="1200"/>
            </a:lvl4pPr>
            <a:lvl5pPr marL="914400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207008456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9" y="313267"/>
            <a:ext cx="10979149" cy="1155700"/>
          </a:xfrm>
        </p:spPr>
        <p:txBody>
          <a:bodyPr anchor="ctr">
            <a:normAutofit/>
          </a:bodyPr>
          <a:lstStyle>
            <a:lvl1pPr>
              <a:defRPr sz="4265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19" y="1598086"/>
            <a:ext cx="10979149" cy="44820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9310" indent="-21971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 Narrow" panose="020B0606020202030204" pitchFamily="34" charset="0"/>
              <a:buChar char="–"/>
              <a:defRPr sz="266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7315" indent="-15875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800" indent="-156845">
              <a:lnSpc>
                <a:spcPct val="100000"/>
              </a:lnSpc>
              <a:spcBef>
                <a:spcPts val="0"/>
              </a:spcBef>
              <a:buSzPct val="100000"/>
              <a:defRPr sz="213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400">
              <a:lnSpc>
                <a:spcPct val="100000"/>
              </a:lnSpc>
              <a:spcBef>
                <a:spcPts val="0"/>
              </a:spcBef>
              <a:defRPr sz="213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40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330" indent="0">
              <a:spcBef>
                <a:spcPts val="0"/>
              </a:spcBef>
              <a:buNone/>
              <a:defRPr sz="1200"/>
            </a:lvl2pPr>
            <a:lvl3pPr marL="460375" indent="0">
              <a:spcBef>
                <a:spcPts val="0"/>
              </a:spcBef>
              <a:buNone/>
              <a:defRPr sz="1200"/>
            </a:lvl3pPr>
            <a:lvl4pPr marL="687705" indent="0">
              <a:spcBef>
                <a:spcPts val="0"/>
              </a:spcBef>
              <a:buNone/>
              <a:defRPr sz="1200"/>
            </a:lvl4pPr>
            <a:lvl5pPr marL="914400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1" y="2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330" indent="0">
              <a:spcBef>
                <a:spcPts val="0"/>
              </a:spcBef>
              <a:buNone/>
              <a:defRPr sz="1200"/>
            </a:lvl2pPr>
            <a:lvl3pPr marL="460375" indent="0">
              <a:spcBef>
                <a:spcPts val="0"/>
              </a:spcBef>
              <a:buNone/>
              <a:defRPr sz="1200"/>
            </a:lvl3pPr>
            <a:lvl4pPr marL="687705" indent="0">
              <a:spcBef>
                <a:spcPts val="0"/>
              </a:spcBef>
              <a:buNone/>
              <a:defRPr sz="1200"/>
            </a:lvl4pPr>
            <a:lvl5pPr marL="914400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260860773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97AD9-02DD-B24B-B1F2-4955EFCC927E}" type="datetimeFigureOut">
              <a:rPr lang="en-US" smtClean="0"/>
              <a:t>7/14/26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100B5-B664-AA47-B7A8-902CA38EEB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6765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Presentation" userDrawn="1">
  <p:cSld name="1_Title Presentation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624418" y="443046"/>
            <a:ext cx="3381255" cy="581153"/>
          </a:xfrm>
          <a:prstGeom prst="rect">
            <a:avLst/>
          </a:prstGeom>
        </p:spPr>
      </p:pic>
      <p:sp>
        <p:nvSpPr>
          <p:cNvPr id="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32058" y="1984889"/>
            <a:ext cx="6104332" cy="10436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4265" b="1" i="0">
                <a:solidFill>
                  <a:srgbClr val="5F5D8E"/>
                </a:solidFill>
                <a:latin typeface="Arial Narrow" panose="020B0606020202030204" pitchFamily="34" charset="0"/>
                <a:cs typeface="Arial Narrow" panose="020B0606020202030204" pitchFamily="34" charset="0"/>
              </a:defRPr>
            </a:lvl1pPr>
            <a:lvl2pPr marL="609600" indent="0">
              <a:buNone/>
              <a:defRPr sz="1865"/>
            </a:lvl2pPr>
            <a:lvl3pPr marL="1219200" indent="0">
              <a:buNone/>
              <a:defRPr sz="1600"/>
            </a:lvl3pPr>
            <a:lvl4pPr marL="1828800" indent="0">
              <a:buNone/>
              <a:defRPr sz="1335"/>
            </a:lvl4pPr>
            <a:lvl5pPr marL="2438400" indent="0">
              <a:buNone/>
              <a:defRPr sz="1335"/>
            </a:lvl5pPr>
            <a:lvl6pPr marL="3048000" indent="0">
              <a:buNone/>
              <a:defRPr sz="1335"/>
            </a:lvl6pPr>
            <a:lvl7pPr marL="3657600" indent="0">
              <a:buNone/>
              <a:defRPr sz="1335"/>
            </a:lvl7pPr>
            <a:lvl8pPr marL="4267200" indent="0">
              <a:buNone/>
              <a:defRPr sz="1335"/>
            </a:lvl8pPr>
            <a:lvl9pPr marL="4876800" indent="0">
              <a:buNone/>
              <a:defRPr sz="1335"/>
            </a:lvl9pPr>
          </a:lstStyle>
          <a:p>
            <a:pPr lvl="0"/>
            <a:r>
              <a:rPr lang="en-GB"/>
              <a:t>Title of the presentation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532058" y="3028508"/>
            <a:ext cx="6104332" cy="5338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135" b="0" i="0">
                <a:solidFill>
                  <a:srgbClr val="5F5D8E"/>
                </a:solidFill>
                <a:latin typeface="Arial Narrow" panose="020B0606020202030204" pitchFamily="34" charset="0"/>
                <a:cs typeface="Arial Narrow" panose="020B0606020202030204" pitchFamily="34" charset="0"/>
              </a:defRPr>
            </a:lvl1pPr>
            <a:lvl2pPr marL="609600" indent="0">
              <a:buNone/>
              <a:defRPr sz="1865"/>
            </a:lvl2pPr>
            <a:lvl3pPr marL="1219200" indent="0">
              <a:buNone/>
              <a:defRPr sz="1600"/>
            </a:lvl3pPr>
            <a:lvl4pPr marL="1828800" indent="0">
              <a:buNone/>
              <a:defRPr sz="1335"/>
            </a:lvl4pPr>
            <a:lvl5pPr marL="2438400" indent="0">
              <a:buNone/>
              <a:defRPr sz="1335"/>
            </a:lvl5pPr>
            <a:lvl6pPr marL="3048000" indent="0">
              <a:buNone/>
              <a:defRPr sz="1335"/>
            </a:lvl6pPr>
            <a:lvl7pPr marL="3657600" indent="0">
              <a:buNone/>
              <a:defRPr sz="1335"/>
            </a:lvl7pPr>
            <a:lvl8pPr marL="4267200" indent="0">
              <a:buNone/>
              <a:defRPr sz="1335"/>
            </a:lvl8pPr>
            <a:lvl9pPr marL="4876800" indent="0">
              <a:buNone/>
              <a:defRPr sz="1335"/>
            </a:lvl9pPr>
          </a:lstStyle>
          <a:p>
            <a:pPr lvl="0"/>
            <a:r>
              <a:rPr lang="en-GB"/>
              <a:t>Subtitle of the presentation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532059" y="4797990"/>
            <a:ext cx="6104331" cy="6232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65" b="1" i="0">
                <a:solidFill>
                  <a:srgbClr val="AB0C23"/>
                </a:solidFill>
                <a:latin typeface="Arial Narrow" panose="020B0606020202030204" pitchFamily="34" charset="0"/>
                <a:cs typeface="Arial Narrow" panose="020B0606020202030204" pitchFamily="34" charset="0"/>
              </a:defRPr>
            </a:lvl1pPr>
            <a:lvl2pPr marL="609600" indent="0">
              <a:buNone/>
              <a:defRPr sz="1865"/>
            </a:lvl2pPr>
            <a:lvl3pPr marL="1219200" indent="0">
              <a:buNone/>
              <a:defRPr sz="1600"/>
            </a:lvl3pPr>
            <a:lvl4pPr marL="1828800" indent="0">
              <a:buNone/>
              <a:defRPr sz="1335"/>
            </a:lvl4pPr>
            <a:lvl5pPr marL="2438400" indent="0">
              <a:buNone/>
              <a:defRPr sz="1335"/>
            </a:lvl5pPr>
            <a:lvl6pPr marL="3048000" indent="0">
              <a:buNone/>
              <a:defRPr sz="1335"/>
            </a:lvl6pPr>
            <a:lvl7pPr marL="3657600" indent="0">
              <a:buNone/>
              <a:defRPr sz="1335"/>
            </a:lvl7pPr>
            <a:lvl8pPr marL="4267200" indent="0">
              <a:buNone/>
              <a:defRPr sz="1335"/>
            </a:lvl8pPr>
            <a:lvl9pPr marL="4876800" indent="0">
              <a:buNone/>
              <a:defRPr sz="1335"/>
            </a:lvl9pPr>
          </a:lstStyle>
          <a:p>
            <a:pPr lvl="0"/>
            <a:r>
              <a:rPr lang="en-GB"/>
              <a:t>Name of the speaker</a:t>
            </a:r>
          </a:p>
          <a:p>
            <a:pPr lvl="0"/>
            <a:r>
              <a:rPr lang="en-GB"/>
              <a:t>Position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532059" y="5525730"/>
            <a:ext cx="6104331" cy="62325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rgbClr val="AB0C23"/>
                </a:solidFill>
                <a:latin typeface="Arial Narrow" panose="020B0606020202030204" pitchFamily="34" charset="0"/>
                <a:cs typeface="Arial Narrow" panose="020B0606020202030204" pitchFamily="34" charset="0"/>
              </a:defRPr>
            </a:lvl1pPr>
            <a:lvl2pPr marL="609600" indent="0">
              <a:buNone/>
              <a:defRPr sz="1865"/>
            </a:lvl2pPr>
            <a:lvl3pPr marL="1219200" indent="0">
              <a:buNone/>
              <a:defRPr sz="1600"/>
            </a:lvl3pPr>
            <a:lvl4pPr marL="1828800" indent="0">
              <a:buNone/>
              <a:defRPr sz="1335"/>
            </a:lvl4pPr>
            <a:lvl5pPr marL="2438400" indent="0">
              <a:buNone/>
              <a:defRPr sz="1335"/>
            </a:lvl5pPr>
            <a:lvl6pPr marL="3048000" indent="0">
              <a:buNone/>
              <a:defRPr sz="1335"/>
            </a:lvl6pPr>
            <a:lvl7pPr marL="3657600" indent="0">
              <a:buNone/>
              <a:defRPr sz="1335"/>
            </a:lvl7pPr>
            <a:lvl8pPr marL="4267200" indent="0">
              <a:buNone/>
              <a:defRPr sz="1335"/>
            </a:lvl8pPr>
            <a:lvl9pPr marL="4876800" indent="0">
              <a:buNone/>
              <a:defRPr sz="1335"/>
            </a:lvl9pPr>
          </a:lstStyle>
          <a:p>
            <a:pPr lvl="0"/>
            <a:r>
              <a:rPr lang="en-US"/>
              <a:t>City Nation, Date </a:t>
            </a:r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869373" y="365757"/>
            <a:ext cx="5322627" cy="649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09992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FE6FA-7C44-F97E-579C-1284FFC197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6E5E72-8C06-1C9C-2FEB-2BD3F3F473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9B9A2F-789D-8286-E4F6-0E41EC7B7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7/14/26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63933A-49B6-264A-6E96-DC2E6E5AD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2F859E-9497-6232-94E6-84CD3350C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0058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D0488-05B5-19A6-6B2D-832FDC55E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C70657-C970-325B-2A2F-D3E221D866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133AE6-6F69-0EF8-14A3-1C3DA9D80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7/14/26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7DE961-4D8F-716B-E63A-2912E816F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4913AA-76B6-5A25-6055-821DF0618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61468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1DAA0-34CE-F93B-6EE0-32BFB6601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59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2BDF89-0A83-C3BD-D901-840C33C9F9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82000"/>
                  </a:schemeClr>
                </a:solidFill>
              </a:defRPr>
            </a:lvl1pPr>
            <a:lvl2pPr marL="457063" indent="0">
              <a:buNone/>
              <a:defRPr sz="1999">
                <a:solidFill>
                  <a:schemeClr val="tx1">
                    <a:tint val="82000"/>
                  </a:schemeClr>
                </a:solidFill>
              </a:defRPr>
            </a:lvl2pPr>
            <a:lvl3pPr marL="914126" indent="0">
              <a:buNone/>
              <a:defRPr sz="1799">
                <a:solidFill>
                  <a:schemeClr val="tx1">
                    <a:tint val="82000"/>
                  </a:schemeClr>
                </a:solidFill>
              </a:defRPr>
            </a:lvl3pPr>
            <a:lvl4pPr marL="137118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25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31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2377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19944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650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F74175-1A1C-F6B3-A6CC-1D301A5B6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7/14/26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7C2939-C228-C755-5ED9-779C7756B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A8B67E-5113-7573-7374-BC63D8C7E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56680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7E760-C106-CE69-CF3A-42B8673DB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9B019-1B43-F874-2E44-3D23A4EB28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5FEC83-23C0-EA03-F32A-1611C00B4E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78E729-9BF8-C48E-1BB3-CFFABD0CD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7/14/26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BDE8CD-E816-06D9-55F5-F3C293738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ACF788-CD18-5879-A475-FD916FC2E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82864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C4346-6616-A5C2-C9C8-18787E684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CA873E-E4A2-BF73-F46E-45619A83C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6C0B8D-1909-56AA-9FEF-3E65C42818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C8EB53-2CB7-D5E5-2FAD-690F8EEC4B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7E1B77-5AE3-7A54-0F44-3DC5D887B0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7B0A22-28C8-6987-DC08-E5961829F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7/14/26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9EA529-3911-F46E-99B4-57D73E01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2ABBA4-E7B8-6FE6-976E-6E60DBA5D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23101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6522F-20A3-8717-5B58-2A5CF42E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A2FDF5-B4DD-AF61-8252-B814104CA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7/14/26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5A4F71-32B8-1277-ED75-EEEF53730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ADC461-2B47-5F44-64BB-6E2B07C94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036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3E7F8B-EF96-1049-A331-3FB6CF486B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3932B8-59B8-B94D-958A-99302C216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D5BB32-887A-4A46-8DA0-C123F2AC3A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C61D37E7-342C-8345-B3A3-5FA27938DF34}" type="datetime1">
              <a:rPr lang="en-US" smtClean="0"/>
              <a:t>7/14/26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A77961-A122-ED46-ABA8-7C21C8E7D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10642-16ED-754B-BCA0-0E3BB96C1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49682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0DBCA5-392C-7D68-60D3-EB9EE2BB8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7/14/26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352B9E-3FA7-F7AF-B55E-92A88D172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11703F-964D-4A1F-B770-08CC667A7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28444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6FBF0-C6DC-B814-5B2E-69BC4004B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F49443-F712-75A9-4D77-2A76B6139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B04BA5-4D7D-CD3B-2309-D4B26FAC38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318ED0-13D1-2847-693F-1D5EF8964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7/14/26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039C35-B8A1-2D12-C205-A8DC38CD2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7785A2-1CC6-A102-E184-D366D4298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89794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7CA6BB-A810-CD06-1D3E-687C95488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4A0E01-ED9A-D0E5-BB95-C465B70C1D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3CC096-7AB3-9AB3-47B3-7874698162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1B9FD-66CA-43C4-07BE-204D294E0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7/14/26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0CDFF4-1B72-11D7-6C93-3C5C70BC5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ECD206-1AC6-304F-1036-5A91C817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56657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79CDA-C79C-F7D7-9402-8E13E8678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DBFF0D-4AAD-2FC5-D4C2-32907A18EF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8DEA15-D898-2C49-CCF1-199CAD26D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7/14/26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14BA0-E858-4A81-C124-6E768790F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0BD6AE-4C54-B517-94A2-6F7E4BDF4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36961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3F7EBB9-13CC-430B-4DFD-1F3BA6CB32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773510-ABEE-0159-9074-8D12E3E6A7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C3DA7-C42B-B8D9-59DF-2DBFEE8C6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3796-C7BA-4A73-9F63-B114F6227AFE}" type="datetimeFigureOut">
              <a:rPr lang="en-US" smtClean="0"/>
              <a:t>7/14/26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6145E-BBDB-1096-9CB1-58D7ECF3F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604B7-8C1C-9985-3740-1D5F305EB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97442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825191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169992"/>
            <a:ext cx="9093600" cy="83160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175" y="1493838"/>
            <a:ext cx="10769601" cy="4478338"/>
          </a:xfrm>
        </p:spPr>
        <p:txBody>
          <a:bodyPr/>
          <a:lstStyle>
            <a:lvl1pPr marL="265033" indent="-265033">
              <a:buClr>
                <a:schemeClr val="accent3"/>
              </a:buClr>
              <a:buFont typeface="Calibri" panose="020F0502020204030204" pitchFamily="34" charset="0"/>
              <a:buChar char="•"/>
              <a:defRPr>
                <a:solidFill>
                  <a:srgbClr val="223341"/>
                </a:solidFill>
              </a:defRPr>
            </a:lvl1pPr>
            <a:lvl2pPr marL="625287" indent="-265033">
              <a:buClr>
                <a:schemeClr val="accent3"/>
              </a:buClr>
              <a:tabLst/>
              <a:defRPr>
                <a:solidFill>
                  <a:srgbClr val="223341"/>
                </a:solidFill>
              </a:defRPr>
            </a:lvl2pPr>
            <a:lvl3pPr marL="898255" indent="-184095">
              <a:buClr>
                <a:schemeClr val="accent3"/>
              </a:buClr>
              <a:defRPr>
                <a:solidFill>
                  <a:srgbClr val="22334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22334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16903" y="6419331"/>
            <a:ext cx="11176168" cy="214547"/>
          </a:xfrm>
        </p:spPr>
        <p:txBody>
          <a:bodyPr wrap="square" lIns="0" tIns="46800" rIns="90000" bIns="0" anchor="b">
            <a:spAutoFit/>
          </a:bodyPr>
          <a:lstStyle>
            <a:lvl1pPr marL="0" indent="0">
              <a:buFontTx/>
              <a:buNone/>
              <a:defRPr sz="1200"/>
            </a:lvl1pPr>
            <a:lvl2pPr marL="182508" indent="0">
              <a:buFontTx/>
              <a:buNone/>
              <a:defRPr sz="1400"/>
            </a:lvl2pPr>
            <a:lvl3pPr marL="357080" indent="0">
              <a:buFontTx/>
              <a:buNone/>
              <a:defRPr sz="1400"/>
            </a:lvl3pPr>
            <a:lvl4pPr marL="536414" indent="0">
              <a:buFontTx/>
              <a:buNone/>
              <a:defRPr sz="1400"/>
            </a:lvl4pPr>
            <a:lvl5pPr marL="712574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[reference]</a:t>
            </a:r>
          </a:p>
        </p:txBody>
      </p:sp>
    </p:spTree>
    <p:extLst>
      <p:ext uri="{BB962C8B-B14F-4D97-AF65-F5344CB8AC3E}">
        <p14:creationId xmlns:p14="http://schemas.microsoft.com/office/powerpoint/2010/main" val="4666247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1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7BC0B0E-85B0-5647-8D1C-9EE40FB0FA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4404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532962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718" y="786384"/>
            <a:ext cx="10979149" cy="2239920"/>
          </a:xfrm>
        </p:spPr>
        <p:txBody>
          <a:bodyPr lIns="91440" tIns="45720" rIns="91440" bIns="45720">
            <a:normAutofit/>
          </a:bodyPr>
          <a:lstStyle>
            <a:lvl1pPr>
              <a:lnSpc>
                <a:spcPct val="90000"/>
              </a:lnSpc>
              <a:defRPr sz="5333" b="1" cap="none" spc="13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&lt;Insert Title&gt;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719" y="4647764"/>
            <a:ext cx="9382611" cy="924363"/>
          </a:xfrm>
          <a:prstGeom prst="rect">
            <a:avLst/>
          </a:prstGeom>
        </p:spPr>
        <p:txBody>
          <a:bodyPr lIns="91440" tIns="45720" rIns="91440" bIns="45720">
            <a:norm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2400" spc="31" baseline="0">
                <a:solidFill>
                  <a:schemeClr val="tx1"/>
                </a:solidFill>
              </a:defRPr>
            </a:lvl1pPr>
            <a:lvl2pPr marL="4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&lt;Affiliations&gt;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717" y="3409276"/>
            <a:ext cx="9392139" cy="1227813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indent="0">
              <a:buNone/>
              <a:defRPr sz="3200" b="0" spc="3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67"/>
            </a:lvl2pPr>
            <a:lvl3pPr>
              <a:defRPr sz="1467"/>
            </a:lvl3pPr>
            <a:lvl4pPr>
              <a:defRPr sz="1467"/>
            </a:lvl4pPr>
            <a:lvl5pPr>
              <a:defRPr sz="1467"/>
            </a:lvl5pPr>
          </a:lstStyle>
          <a:p>
            <a:pPr lvl="0"/>
            <a:r>
              <a:rPr lang="en-US"/>
              <a:t>&lt;Authors&gt;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890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9149" cy="1155700"/>
          </a:xfrm>
        </p:spPr>
        <p:txBody>
          <a:bodyPr anchor="ctr">
            <a:normAutofit/>
          </a:bodyPr>
          <a:lstStyle>
            <a:lvl1pPr>
              <a:defRPr sz="4267"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18" y="1598085"/>
            <a:ext cx="10979149" cy="44820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9035" indent="-219451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00000"/>
              <a:buFont typeface="Arial Narrow" panose="020B0606020202030204" pitchFamily="34" charset="0"/>
              <a:buChar char="–"/>
              <a:defRPr sz="26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7662" indent="-158492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754" indent="-156629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00000"/>
              <a:tabLst/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339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41860461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0524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&lt;Title Only&gt;</a:t>
            </a:r>
            <a:endParaRPr lang="en-US" dirty="0"/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17847701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313267"/>
            <a:ext cx="10962696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&lt;2-column&gt;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619545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307016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17881086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tacked tex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0524" cy="1155700"/>
          </a:xfrm>
        </p:spPr>
        <p:txBody>
          <a:bodyPr/>
          <a:lstStyle>
            <a:lvl1pPr>
              <a:defRPr baseline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&lt;2 Stacked Content / Table Option&gt;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619544" y="1598084"/>
            <a:ext cx="10963491" cy="262222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619544" y="4392248"/>
            <a:ext cx="10963491" cy="172720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39174973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/70 2-column /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408161"/>
            <a:ext cx="10962696" cy="107615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&lt;30/70 2-column / Plotted Chart Option&gt;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619547" y="1789901"/>
            <a:ext cx="3530424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4572000" y="1789901"/>
            <a:ext cx="7011035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3172535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Slid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5333"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Section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22216" y="3886200"/>
            <a:ext cx="8534400" cy="1752600"/>
          </a:xfrm>
        </p:spPr>
        <p:txBody>
          <a:bodyPr>
            <a:normAutofit/>
          </a:bodyPr>
          <a:lstStyle>
            <a:lvl1pPr marL="0" indent="0" algn="l">
              <a:buNone/>
              <a:defRPr sz="37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93748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ECF5F-8842-054F-938F-0BBE2535D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4309"/>
            <a:ext cx="10515600" cy="1003951"/>
          </a:xfrm>
        </p:spPr>
        <p:txBody>
          <a:bodyPr>
            <a:normAutofit/>
          </a:bodyPr>
          <a:lstStyle>
            <a:lvl1pPr>
              <a:defRPr sz="3800" b="1" i="0" baseline="0">
                <a:solidFill>
                  <a:srgbClr val="002060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D6EFF8-134C-0649-BE3E-DBE640FD5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1"/>
            <a:ext cx="10515600" cy="4576763"/>
          </a:xfrm>
        </p:spPr>
        <p:txBody>
          <a:bodyPr>
            <a:normAutofit/>
          </a:bodyPr>
          <a:lstStyle>
            <a:lvl1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C1105-8ED8-ED47-BCE6-D9BC85FBFE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DEA0ED9F-C8D4-1E40-9274-0BDB20A70D48}" type="datetime1">
              <a:rPr lang="en-US" smtClean="0"/>
              <a:t>7/14/26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670BB-AB69-1F49-BAD0-26F476911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3DA6-3D62-6B43-BADC-35B67625E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8299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73429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718" y="786384"/>
            <a:ext cx="10979149" cy="2239920"/>
          </a:xfrm>
        </p:spPr>
        <p:txBody>
          <a:bodyPr lIns="91440" tIns="45720" rIns="91440" bIns="45720">
            <a:normAutofit/>
          </a:bodyPr>
          <a:lstStyle>
            <a:lvl1pPr>
              <a:lnSpc>
                <a:spcPct val="90000"/>
              </a:lnSpc>
              <a:defRPr sz="5333" b="1" cap="none" spc="13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&lt;Insert Title&gt;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719" y="4647764"/>
            <a:ext cx="9382611" cy="924363"/>
          </a:xfrm>
          <a:prstGeom prst="rect">
            <a:avLst/>
          </a:prstGeom>
        </p:spPr>
        <p:txBody>
          <a:bodyPr lIns="91440" tIns="45720" rIns="91440" bIns="45720">
            <a:norm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2400" spc="31" baseline="0">
                <a:solidFill>
                  <a:schemeClr val="tx1"/>
                </a:solidFill>
              </a:defRPr>
            </a:lvl1pPr>
            <a:lvl2pPr marL="4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&lt;Affiliations&gt;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717" y="3409276"/>
            <a:ext cx="9392139" cy="1227813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indent="0">
              <a:buNone/>
              <a:defRPr sz="3200" b="0" spc="3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67"/>
            </a:lvl2pPr>
            <a:lvl3pPr>
              <a:defRPr sz="1467"/>
            </a:lvl3pPr>
            <a:lvl4pPr>
              <a:defRPr sz="1467"/>
            </a:lvl4pPr>
            <a:lvl5pPr>
              <a:defRPr sz="1467"/>
            </a:lvl5pPr>
          </a:lstStyle>
          <a:p>
            <a:pPr lvl="0"/>
            <a:r>
              <a:rPr lang="en-US"/>
              <a:t>&lt;Authors&gt;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295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9149" cy="1155700"/>
          </a:xfrm>
        </p:spPr>
        <p:txBody>
          <a:bodyPr anchor="ctr">
            <a:normAutofit/>
          </a:bodyPr>
          <a:lstStyle>
            <a:lvl1pPr>
              <a:defRPr sz="4267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18" y="1598085"/>
            <a:ext cx="10979149" cy="44820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9035" indent="-21945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 Narrow" panose="020B0606020202030204" pitchFamily="34" charset="0"/>
              <a:buChar char="–"/>
              <a:defRPr sz="26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7662" indent="-158492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754" indent="-156629">
              <a:lnSpc>
                <a:spcPct val="100000"/>
              </a:lnSpc>
              <a:spcBef>
                <a:spcPts val="0"/>
              </a:spcBef>
              <a:buSzPct val="100000"/>
              <a:tabLst/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339">
              <a:lnSpc>
                <a:spcPct val="100000"/>
              </a:lnSpc>
              <a:spcBef>
                <a:spcPts val="0"/>
              </a:spcBef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26341122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0524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&lt;Title Only&gt;</a:t>
            </a:r>
            <a:endParaRPr lang="en-US" dirty="0"/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36033677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313267"/>
            <a:ext cx="10962696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&lt;2-column&gt;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619545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307016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35907240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tacked tex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0524" cy="1155700"/>
          </a:xfrm>
        </p:spPr>
        <p:txBody>
          <a:bodyPr/>
          <a:lstStyle>
            <a:lvl1pPr>
              <a:defRPr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&lt;2 Stacked Content / Table Option&gt;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619544" y="1598084"/>
            <a:ext cx="10963491" cy="262222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619544" y="4392248"/>
            <a:ext cx="10963491" cy="172720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20426978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/70 2-column /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408161"/>
            <a:ext cx="10962696" cy="107615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&lt;30/70 2-column / Plotted Chart Option&gt;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619547" y="1789901"/>
            <a:ext cx="3530424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4572000" y="1789901"/>
            <a:ext cx="7011035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38253296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Slid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5333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Section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22216" y="3886200"/>
            <a:ext cx="8534400" cy="1752600"/>
          </a:xfrm>
        </p:spPr>
        <p:txBody>
          <a:bodyPr>
            <a:normAutofit/>
          </a:bodyPr>
          <a:lstStyle>
            <a:lvl1pPr marL="0" indent="0" algn="l">
              <a:buNone/>
              <a:defRPr sz="37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281360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16426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720002" y="3370145"/>
            <a:ext cx="10750217" cy="672000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52077A-2FF3-46A9-B9CF-65BF43DF9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2330371"/>
            <a:ext cx="10742400" cy="757676"/>
          </a:xfrm>
        </p:spPr>
        <p:txBody>
          <a:bodyPr/>
          <a:lstStyle>
            <a:lvl1pPr algn="l">
              <a:defRPr sz="3733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7414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596DA-ED36-B54A-BC95-915AC34DF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6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99FD30-C91C-1344-A36E-9D8E7E9BE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8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A9FD4A-7D4D-3C44-9107-886E054DBA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E9C83694-6E62-4247-B0E1-CEEA07AB95EC}" type="datetime1">
              <a:rPr lang="en-US" smtClean="0"/>
              <a:t>7/14/26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270579-83DA-0748-AF6E-2AF4838A2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F2A69E-C917-BE48-B998-E161199C6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1223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7BD8808-EA17-49F0-A140-D935189E609C}"/>
              </a:ext>
            </a:extLst>
          </p:cNvPr>
          <p:cNvGrpSpPr/>
          <p:nvPr userDrawn="1"/>
        </p:nvGrpSpPr>
        <p:grpSpPr>
          <a:xfrm>
            <a:off x="16" y="4797328"/>
            <a:ext cx="12185792" cy="2052008"/>
            <a:chOff x="12" y="3597996"/>
            <a:chExt cx="9139344" cy="1539006"/>
          </a:xfrm>
        </p:grpSpPr>
        <p:pic>
          <p:nvPicPr>
            <p:cNvPr id="6" name="Picture 4" descr="th?id=H">
              <a:extLst>
                <a:ext uri="{FF2B5EF4-FFF2-40B4-BE49-F238E27FC236}">
                  <a16:creationId xmlns:a16="http://schemas.microsoft.com/office/drawing/2014/main" id="{E9B1E473-772F-47D2-B132-CF641956C0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7560" y="3597996"/>
              <a:ext cx="1230544" cy="11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" descr="th?id=H">
              <a:extLst>
                <a:ext uri="{FF2B5EF4-FFF2-40B4-BE49-F238E27FC236}">
                  <a16:creationId xmlns:a16="http://schemas.microsoft.com/office/drawing/2014/main" id="{ED9096BD-CB5D-4A99-8BAA-BBEFFC4A4D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" y="3597996"/>
              <a:ext cx="2370434" cy="11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 descr="th?id=H">
              <a:extLst>
                <a:ext uri="{FF2B5EF4-FFF2-40B4-BE49-F238E27FC236}">
                  <a16:creationId xmlns:a16="http://schemas.microsoft.com/office/drawing/2014/main" id="{BB8AFF52-74CC-4386-952F-072D3DC6CA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5" y="3597996"/>
              <a:ext cx="1831051" cy="11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5613D3A-E341-405F-B0F9-2DB6BC2DC8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294" y="3597996"/>
              <a:ext cx="1915675" cy="11880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2">
              <a:extLst>
                <a:ext uri="{FF2B5EF4-FFF2-40B4-BE49-F238E27FC236}">
                  <a16:creationId xmlns:a16="http://schemas.microsoft.com/office/drawing/2014/main" id="{CA8BE8CD-16C0-4CCA-A437-BEF0D137AC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8105" y="3598032"/>
              <a:ext cx="1837877" cy="1187964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50" descr="Barts Health NHS Trust">
              <a:extLst>
                <a:ext uri="{FF2B5EF4-FFF2-40B4-BE49-F238E27FC236}">
                  <a16:creationId xmlns:a16="http://schemas.microsoft.com/office/drawing/2014/main" id="{60AB93C3-2AAE-4209-865C-5386A458B9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2246" y="4840002"/>
              <a:ext cx="1796258" cy="29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54" descr="http://www.black-kite.co.uk/images/qmul.gif">
              <a:extLst>
                <a:ext uri="{FF2B5EF4-FFF2-40B4-BE49-F238E27FC236}">
                  <a16:creationId xmlns:a16="http://schemas.microsoft.com/office/drawing/2014/main" id="{402C7D01-034E-456B-B715-9584B64D25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170" y="4840002"/>
              <a:ext cx="1489076" cy="29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3133176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(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20002" y="1598400"/>
            <a:ext cx="10759017" cy="4538133"/>
          </a:xfrm>
        </p:spPr>
        <p:txBody>
          <a:bodyPr/>
          <a:lstStyle>
            <a:lvl2pPr>
              <a:spcBef>
                <a:spcPts val="225"/>
              </a:spcBef>
              <a:spcAft>
                <a:spcPts val="0"/>
              </a:spcAft>
              <a:defRPr/>
            </a:lvl2pPr>
            <a:lvl3pPr>
              <a:spcBef>
                <a:spcPts val="225"/>
              </a:spcBef>
              <a:spcAft>
                <a:spcPts val="0"/>
              </a:spcAft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478F2E4C-FA7F-4F79-8E03-590DDD3B2F7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1200" y="6643309"/>
            <a:ext cx="1118896" cy="138499"/>
          </a:xfrm>
        </p:spPr>
        <p:txBody>
          <a:bodyPr wrap="non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1000"/>
            </a:lvl1pPr>
          </a:lstStyle>
          <a:p>
            <a:pPr lvl="0"/>
            <a:r>
              <a:rPr lang="en-US" dirty="0"/>
              <a:t>Click to edit Footnote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49B95BAF-3615-427D-A1A3-18FBBC33861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211860" y="6643309"/>
            <a:ext cx="1258357" cy="138499"/>
          </a:xfrm>
        </p:spPr>
        <p:txBody>
          <a:bodyPr wrap="none" lIns="0" tIns="0" rIns="0" bIns="0" anchor="b">
            <a:sp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000" baseline="0"/>
            </a:lvl1pPr>
          </a:lstStyle>
          <a:p>
            <a:pPr lvl="0"/>
            <a:r>
              <a:rPr lang="en-US" dirty="0"/>
              <a:t>Click to edit source note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2C2A09-DC66-429A-B753-5C1E6D280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46635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20002" y="1598400"/>
            <a:ext cx="10759017" cy="4538133"/>
          </a:xfrm>
        </p:spPr>
        <p:txBody>
          <a:bodyPr/>
          <a:lstStyle>
            <a:lvl2pPr>
              <a:spcBef>
                <a:spcPts val="225"/>
              </a:spcBef>
              <a:spcAft>
                <a:spcPts val="0"/>
              </a:spcAft>
              <a:defRPr/>
            </a:lvl2pPr>
            <a:lvl3pPr>
              <a:spcBef>
                <a:spcPts val="225"/>
              </a:spcBef>
              <a:spcAft>
                <a:spcPts val="0"/>
              </a:spcAft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2C2A09-DC66-429A-B753-5C1E6D280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54906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92C2E2-C79B-4D01-916D-C8206A83E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21668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3146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718" y="786384"/>
            <a:ext cx="10979149" cy="2239920"/>
          </a:xfrm>
        </p:spPr>
        <p:txBody>
          <a:bodyPr lIns="91440" tIns="45720" rIns="91440" bIns="45720">
            <a:normAutofit/>
          </a:bodyPr>
          <a:lstStyle>
            <a:lvl1pPr>
              <a:lnSpc>
                <a:spcPct val="90000"/>
              </a:lnSpc>
              <a:defRPr sz="5333" b="1" cap="none" spc="13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&lt;Insert Title&gt;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719" y="4647764"/>
            <a:ext cx="9382611" cy="924363"/>
          </a:xfrm>
          <a:prstGeom prst="rect">
            <a:avLst/>
          </a:prstGeom>
        </p:spPr>
        <p:txBody>
          <a:bodyPr lIns="91440" tIns="45720" rIns="91440" bIns="45720">
            <a:norm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2400" spc="31" baseline="0">
                <a:solidFill>
                  <a:schemeClr val="tx1"/>
                </a:solidFill>
              </a:defRPr>
            </a:lvl1pPr>
            <a:lvl2pPr marL="4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&lt;Affiliations&gt;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717" y="3409276"/>
            <a:ext cx="9392139" cy="1227813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indent="0">
              <a:buNone/>
              <a:defRPr sz="3200" b="0" spc="3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67"/>
            </a:lvl2pPr>
            <a:lvl3pPr>
              <a:defRPr sz="1467"/>
            </a:lvl3pPr>
            <a:lvl4pPr>
              <a:defRPr sz="1467"/>
            </a:lvl4pPr>
            <a:lvl5pPr>
              <a:defRPr sz="1467"/>
            </a:lvl5pPr>
          </a:lstStyle>
          <a:p>
            <a:pPr lvl="0"/>
            <a:r>
              <a:rPr lang="en-US"/>
              <a:t>&lt;Authors&gt;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0663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9149" cy="1155700"/>
          </a:xfrm>
        </p:spPr>
        <p:txBody>
          <a:bodyPr anchor="ctr">
            <a:normAutofit/>
          </a:bodyPr>
          <a:lstStyle>
            <a:lvl1pPr>
              <a:defRPr sz="4267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18" y="1598085"/>
            <a:ext cx="10979149" cy="44820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9035" indent="-21945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 Narrow" panose="020B0606020202030204" pitchFamily="34" charset="0"/>
              <a:buChar char="–"/>
              <a:defRPr sz="26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7662" indent="-158492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754" indent="-156629">
              <a:lnSpc>
                <a:spcPct val="100000"/>
              </a:lnSpc>
              <a:spcBef>
                <a:spcPts val="0"/>
              </a:spcBef>
              <a:buSzPct val="100000"/>
              <a:tabLst/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339">
              <a:lnSpc>
                <a:spcPct val="100000"/>
              </a:lnSpc>
              <a:spcBef>
                <a:spcPts val="0"/>
              </a:spcBef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41487044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0524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&lt;Title Only&gt;</a:t>
            </a:r>
            <a:endParaRPr lang="en-US" dirty="0"/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8247232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313267"/>
            <a:ext cx="10962696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&lt;2-column&gt;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619545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307016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6163562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tacked tex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0524" cy="1155700"/>
          </a:xfrm>
        </p:spPr>
        <p:txBody>
          <a:bodyPr/>
          <a:lstStyle>
            <a:lvl1pPr>
              <a:defRPr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&lt;2 Stacked Content / Table Option&gt;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619544" y="1598084"/>
            <a:ext cx="10963491" cy="262222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619544" y="4392248"/>
            <a:ext cx="10963491" cy="172720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2692259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A58DB-E7FC-D14A-A4F8-248C05325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73874-71FA-1B4C-BEF0-2A36A1BA64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F81942-1E4D-EF4D-9B41-00B44C2CC0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DB6AC9-6069-FC4B-B39A-733F5405A0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20C93545-0752-DA41-94D3-C70D5030B2AE}" type="datetime1">
              <a:rPr lang="en-US" smtClean="0"/>
              <a:t>7/14/26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66E7A5-0B03-0C47-B9BC-643F4CCDB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FD965F-1B81-8B43-8454-3A7B07E29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0748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/70 2-column /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408161"/>
            <a:ext cx="10962696" cy="107615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&lt;30/70 2-column / Plotted Chart Option&gt;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619547" y="1789901"/>
            <a:ext cx="3530424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4572000" y="1789901"/>
            <a:ext cx="7011035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19493331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Slid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5333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Section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22216" y="3886200"/>
            <a:ext cx="8534400" cy="1752600"/>
          </a:xfrm>
        </p:spPr>
        <p:txBody>
          <a:bodyPr>
            <a:normAutofit/>
          </a:bodyPr>
          <a:lstStyle>
            <a:lvl1pPr marL="0" indent="0" algn="l">
              <a:buNone/>
              <a:defRPr sz="37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389899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84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121920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5996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62864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828800"/>
            <a:ext cx="5080000" cy="412048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28800"/>
            <a:ext cx="5080000" cy="4120480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9324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8763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800000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1556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0" i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725959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800000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3972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187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4AB18-4F5C-0247-B9F9-ABE7C769F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A4E53-CA22-C148-B373-A1E82FE1A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58D498-9F6E-2C41-9608-836AD41891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510ED5-DDEC-9C4C-98CC-B766525CB1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515785-7172-264F-954C-651ADE90FB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C345A1-9FD2-5640-9AF6-0FB71EE243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31334277-4A54-9A45-8E23-C5AD10E53567}" type="datetime1">
              <a:rPr lang="en-US" smtClean="0"/>
              <a:t>7/14/26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FA2AA7-C399-484A-A3CF-A791E9002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564A09-42AD-2F4A-A0A3-47F421C36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19211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766" indent="-228589">
              <a:buFont typeface="Arial" panose="020B0604020202020204" pitchFamily="34" charset="0"/>
              <a:buChar char="–"/>
              <a:defRPr sz="27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2942" indent="-228589"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587163"/>
            <a:ext cx="9997440" cy="270839"/>
          </a:xfrm>
          <a:prstGeom prst="rect">
            <a:avLst/>
          </a:prstGeom>
        </p:spPr>
        <p:txBody>
          <a:bodyPr lIns="121917" tIns="60958" rIns="121917" bIns="60958" anchor="b">
            <a:sp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78" indent="0">
              <a:buNone/>
              <a:defRPr sz="1400"/>
            </a:lvl2pPr>
            <a:lvl3pPr marL="914354" indent="0">
              <a:buNone/>
              <a:defRPr sz="1300"/>
            </a:lvl3pPr>
            <a:lvl4pPr marL="1371532" indent="0">
              <a:buNone/>
              <a:defRPr sz="1300"/>
            </a:lvl4pPr>
            <a:lvl5pPr marL="1828709" indent="0">
              <a:buNone/>
              <a:defRPr sz="1300"/>
            </a:lvl5pPr>
          </a:lstStyle>
          <a:p>
            <a:pPr lvl="0"/>
            <a:r>
              <a:rPr lang="en-US" dirty="0"/>
              <a:t>Click to add reference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8536" y="6340293"/>
            <a:ext cx="2062477" cy="426720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34435" y="144000"/>
            <a:ext cx="11523133" cy="1008000"/>
          </a:xfrm>
          <a:prstGeom prst="rect">
            <a:avLst/>
          </a:prstGeom>
        </p:spPr>
        <p:txBody>
          <a:bodyPr vert="horz" lIns="121917" tIns="60958" rIns="121917" bIns="60958" rtlCol="0" anchor="b">
            <a:noAutofit/>
          </a:bodyPr>
          <a:lstStyle>
            <a:lvl1pPr>
              <a:defRPr sz="4300" cap="none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2910025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5578" y="1521595"/>
            <a:ext cx="11275439" cy="4604996"/>
          </a:xfrm>
        </p:spPr>
        <p:txBody>
          <a:bodyPr>
            <a:noAutofit/>
          </a:bodyPr>
          <a:lstStyle>
            <a:lvl1pPr>
              <a:spcBef>
                <a:spcPts val="1600"/>
              </a:spcBef>
              <a:defRPr/>
            </a:lvl1pPr>
            <a:lvl2pPr>
              <a:spcBef>
                <a:spcPts val="400"/>
              </a:spcBef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75575" y="351927"/>
            <a:ext cx="11290604" cy="758932"/>
          </a:xfrm>
        </p:spPr>
        <p:txBody>
          <a:bodyPr anchor="b">
            <a:noAutofit/>
          </a:bodyPr>
          <a:lstStyle>
            <a:lvl1pPr>
              <a:defRPr sz="3733" cap="none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7D63F5BA-8EB2-2B41-AEBF-609275C2C3D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9715501" y="6451600"/>
            <a:ext cx="2279651" cy="366184"/>
          </a:xfrm>
        </p:spPr>
        <p:txBody>
          <a:bodyPr/>
          <a:lstStyle>
            <a:lvl1pPr algn="r"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Schmid P, et al. IMpassion130 </a:t>
            </a:r>
            <a:br>
              <a:rPr lang="en-US"/>
            </a:br>
            <a:r>
              <a:rPr lang="en-US"/>
              <a:t>ESMO 2018 (LBA1_PR)</a:t>
            </a:r>
            <a:r>
              <a:rPr lang="pt-BR"/>
              <a:t> http://bit.ly/2DMhayg</a:t>
            </a:r>
            <a:endParaRPr lang="en-US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39FD735C-64AE-CD40-AC1B-AE204002274B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196852" y="6451600"/>
            <a:ext cx="9736667" cy="366184"/>
          </a:xfrm>
        </p:spPr>
        <p:txBody>
          <a:bodyPr rIns="0"/>
          <a:lstStyle>
            <a:lvl1pPr algn="l">
              <a:defRPr sz="1067" strike="noStrike" kern="0" spc="-2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5171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+F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5599" y="242907"/>
            <a:ext cx="11412780" cy="553999"/>
          </a:xfrm>
        </p:spPr>
        <p:txBody>
          <a:bodyPr anchor="b">
            <a:noAutofit/>
          </a:bodyPr>
          <a:lstStyle>
            <a:lvl1pPr>
              <a:defRPr sz="3200" cap="none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83D96-D520-43E8-9FE3-99F474E31BD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5B49EF-5E87-4C50-B4A7-2764078B8C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5602" y="6377214"/>
            <a:ext cx="9520865" cy="451404"/>
          </a:xfr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933"/>
            </a:lvl1pPr>
            <a:lvl2pPr marL="304784" indent="0">
              <a:buNone/>
              <a:defRPr/>
            </a:lvl2pPr>
            <a:lvl3pPr marL="609570" indent="0">
              <a:buNone/>
              <a:defRPr/>
            </a:lvl3pPr>
            <a:lvl4pPr marL="1828709" indent="0">
              <a:buNone/>
              <a:defRPr/>
            </a:lvl4pPr>
            <a:lvl5pPr marL="2438278" indent="0">
              <a:buNone/>
              <a:defRPr/>
            </a:lvl5pPr>
          </a:lstStyle>
          <a:p>
            <a:pPr lvl="0"/>
            <a:r>
              <a:rPr lang="en-US" dirty="0"/>
              <a:t>Click to edit FN</a:t>
            </a:r>
          </a:p>
        </p:txBody>
      </p:sp>
    </p:spTree>
    <p:extLst>
      <p:ext uri="{BB962C8B-B14F-4D97-AF65-F5344CB8AC3E}">
        <p14:creationId xmlns:p14="http://schemas.microsoft.com/office/powerpoint/2010/main" val="125699773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266700" y="6267449"/>
            <a:ext cx="9194800" cy="501651"/>
          </a:xfrm>
        </p:spPr>
        <p:txBody>
          <a:bodyPr bIns="45720"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/>
            </a:lvl1pPr>
            <a:lvl2pPr marL="290505" indent="0">
              <a:buNone/>
              <a:defRPr sz="1200"/>
            </a:lvl2pPr>
            <a:lvl3pPr marL="577836" indent="0">
              <a:buNone/>
              <a:defRPr sz="1200"/>
            </a:lvl3pPr>
            <a:lvl4pPr marL="865166" indent="0">
              <a:buNone/>
              <a:defRPr sz="1200"/>
            </a:lvl4pPr>
            <a:lvl5pPr marL="1363629" indent="0">
              <a:buNone/>
              <a:defRPr sz="1200"/>
            </a:lvl5pPr>
          </a:lstStyle>
          <a:p>
            <a:pPr lvl="0"/>
            <a:r>
              <a:rPr lang="en-US" dirty="0"/>
              <a:t>Edit Footnote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A4B8E535-14ED-431E-8BED-3159F6A953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66710" y="10883"/>
            <a:ext cx="11658599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3444" tIns="23444" rIns="23444" bIns="234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983B383C-0745-43CE-B134-42B739AB6C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93893" y="6486469"/>
            <a:ext cx="398107" cy="369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457189">
              <a:defRPr sz="900" b="1" baseline="0" smtClean="0">
                <a:solidFill>
                  <a:schemeClr val="tx1"/>
                </a:solidFill>
                <a:latin typeface="+mj-lt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fld id="{6B204B07-C19F-4752-8E5A-A15CAE84AC3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7EFEBF-EEC4-405C-B2E9-152ED1B507C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6710" y="1117600"/>
            <a:ext cx="11658599" cy="5129504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5330785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266700" y="6267449"/>
            <a:ext cx="9194800" cy="501651"/>
          </a:xfrm>
        </p:spPr>
        <p:txBody>
          <a:bodyPr bIns="45720" anchor="b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900"/>
            </a:lvl1pPr>
            <a:lvl2pPr marL="290505" indent="0">
              <a:buNone/>
              <a:defRPr sz="1200"/>
            </a:lvl2pPr>
            <a:lvl3pPr marL="577836" indent="0">
              <a:buNone/>
              <a:defRPr sz="1200"/>
            </a:lvl3pPr>
            <a:lvl4pPr marL="865166" indent="0">
              <a:buNone/>
              <a:defRPr sz="1200"/>
            </a:lvl4pPr>
            <a:lvl5pPr marL="1363629" indent="0">
              <a:buNone/>
              <a:defRPr sz="1200"/>
            </a:lvl5pPr>
          </a:lstStyle>
          <a:p>
            <a:pPr lvl="0"/>
            <a:r>
              <a:rPr lang="en-US" dirty="0"/>
              <a:t>Edit Footnote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A4B8E535-14ED-431E-8BED-3159F6A953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66717" y="10883"/>
            <a:ext cx="11658599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3444" tIns="23444" rIns="23444" bIns="234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983B383C-0745-43CE-B134-42B739AB6C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93893" y="6486469"/>
            <a:ext cx="398107" cy="369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457189">
              <a:defRPr sz="900" b="1" baseline="0" smtClean="0">
                <a:solidFill>
                  <a:schemeClr val="tx1"/>
                </a:solidFill>
                <a:latin typeface="+mj-lt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fld id="{6B204B07-C19F-4752-8E5A-A15CAE84AC3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7EFEBF-EEC4-405C-B2E9-152ED1B507C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66717" y="1117600"/>
            <a:ext cx="11658599" cy="5129504"/>
          </a:xfrm>
        </p:spPr>
        <p:txBody>
          <a:bodyPr/>
          <a:lstStyle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382467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55600" y="1499640"/>
            <a:ext cx="10742400" cy="4681421"/>
          </a:xfrm>
        </p:spPr>
        <p:txBody>
          <a:bodyPr>
            <a:noAutofit/>
          </a:bodyPr>
          <a:lstStyle>
            <a:lvl1pPr marL="304784" indent="-304784">
              <a:buSzPct val="100000"/>
              <a:buFont typeface="Wingdings" panose="05000000000000000000" pitchFamily="2" charset="2"/>
              <a:buChar char="§"/>
              <a:defRPr/>
            </a:lvl1pPr>
            <a:lvl2pPr>
              <a:spcAft>
                <a:spcPts val="0"/>
              </a:spcAft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5599" y="242907"/>
            <a:ext cx="11412780" cy="553999"/>
          </a:xfrm>
        </p:spPr>
        <p:txBody>
          <a:bodyPr anchor="b">
            <a:noAutofit/>
          </a:bodyPr>
          <a:lstStyle>
            <a:lvl1pPr>
              <a:defRPr sz="3200" cap="none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83D96-D520-43E8-9FE3-99F474E31BD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5B49EF-5E87-4C50-B4A7-2764078B8C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5602" y="6377214"/>
            <a:ext cx="9520865" cy="451404"/>
          </a:xfrm>
        </p:spPr>
        <p:txBody>
          <a:bodyPr lIns="0" tIns="0" rIns="0" bIns="0" anchor="b"/>
          <a:lstStyle>
            <a:lvl1pPr marL="0" indent="0">
              <a:spcBef>
                <a:spcPts val="0"/>
              </a:spcBef>
              <a:buNone/>
              <a:defRPr sz="933"/>
            </a:lvl1pPr>
            <a:lvl2pPr marL="304784" indent="0">
              <a:buNone/>
              <a:defRPr/>
            </a:lvl2pPr>
            <a:lvl3pPr marL="609570" indent="0">
              <a:buNone/>
              <a:defRPr/>
            </a:lvl3pPr>
            <a:lvl4pPr marL="1828709" indent="0">
              <a:buNone/>
              <a:defRPr/>
            </a:lvl4pPr>
            <a:lvl5pPr marL="2438278" indent="0">
              <a:buNone/>
              <a:defRPr/>
            </a:lvl5pPr>
          </a:lstStyle>
          <a:p>
            <a:pPr lvl="0"/>
            <a:r>
              <a:rPr lang="en-US" dirty="0"/>
              <a:t>Click to edit FN</a:t>
            </a:r>
          </a:p>
        </p:txBody>
      </p:sp>
    </p:spTree>
    <p:extLst>
      <p:ext uri="{BB962C8B-B14F-4D97-AF65-F5344CB8AC3E}">
        <p14:creationId xmlns:p14="http://schemas.microsoft.com/office/powerpoint/2010/main" val="42911479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Title an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5585" y="1521595"/>
            <a:ext cx="11275439" cy="4604996"/>
          </a:xfrm>
        </p:spPr>
        <p:txBody>
          <a:bodyPr>
            <a:noAutofit/>
          </a:bodyPr>
          <a:lstStyle>
            <a:lvl1pPr>
              <a:spcBef>
                <a:spcPts val="1600"/>
              </a:spcBef>
              <a:defRPr/>
            </a:lvl1pPr>
            <a:lvl2pPr>
              <a:spcBef>
                <a:spcPts val="400"/>
              </a:spcBef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75575" y="351927"/>
            <a:ext cx="11290604" cy="758932"/>
          </a:xfrm>
        </p:spPr>
        <p:txBody>
          <a:bodyPr anchor="b">
            <a:noAutofit/>
          </a:bodyPr>
          <a:lstStyle>
            <a:lvl1pPr>
              <a:defRPr sz="3733" cap="none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3F20E334-D571-4C05-BE93-927E95CE77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715501" y="6450871"/>
            <a:ext cx="2279163" cy="366183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lvl1pPr algn="r"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Schmid P, et al. IMpassion130 </a:t>
            </a:r>
            <a:br>
              <a:rPr lang="en-US" dirty="0"/>
            </a:br>
            <a:r>
              <a:rPr lang="en-US" dirty="0"/>
              <a:t>ESMO 2018 (LBA1_PR)</a:t>
            </a:r>
            <a:r>
              <a:rPr lang="pt-BR" dirty="0"/>
              <a:t> http://bit.ly/2DMhayg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56B2DE10-5D57-457B-B684-EDF464C582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97339" y="6450871"/>
            <a:ext cx="9735556" cy="366183"/>
          </a:xfrm>
          <a:prstGeom prst="rect">
            <a:avLst/>
          </a:prstGeom>
        </p:spPr>
        <p:txBody>
          <a:bodyPr vert="horz" lIns="91440" tIns="45720" rIns="0" bIns="45720" rtlCol="0" anchor="b"/>
          <a:lstStyle>
            <a:lvl1pPr algn="l">
              <a:defRPr sz="1067" strike="noStrike" kern="0" spc="-2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57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596DA-ED36-B54A-BC95-915AC34DF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6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99FD30-C91C-1344-A36E-9D8E7E9BE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8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A9FD4A-7D4D-3C44-9107-886E054DBA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E9C83694-6E62-4247-B0E1-CEEA07AB95EC}" type="datetime1">
              <a:rPr lang="en-US" smtClean="0"/>
              <a:t>7/14/26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270579-83DA-0748-AF6E-2AF4838A2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F2A69E-C917-BE48-B998-E161199C6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79757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(Notes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92C2E2-C79B-4D01-916D-C8206A83E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A582C087-F7AE-4F5B-89E1-95555545FD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1200" y="6643309"/>
            <a:ext cx="1201184" cy="138500"/>
          </a:xfrm>
        </p:spPr>
        <p:txBody>
          <a:bodyPr wrap="non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1000"/>
            </a:lvl1pPr>
          </a:lstStyle>
          <a:p>
            <a:pPr lvl="0"/>
            <a:r>
              <a:rPr lang="en-US" dirty="0"/>
              <a:t>Click to edit Footnote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A68903-D0A0-48F1-B5B0-910D3477F6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06596" y="6643309"/>
            <a:ext cx="1363621" cy="138500"/>
          </a:xfrm>
        </p:spPr>
        <p:txBody>
          <a:bodyPr wrap="none" lIns="0" tIns="0" rIns="0" bIns="0" anchor="b">
            <a:sp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000" baseline="0"/>
            </a:lvl1pPr>
          </a:lstStyle>
          <a:p>
            <a:pPr lvl="0"/>
            <a:r>
              <a:rPr lang="en-US" dirty="0"/>
              <a:t>Click to edit source note</a:t>
            </a:r>
          </a:p>
        </p:txBody>
      </p:sp>
    </p:spTree>
    <p:extLst>
      <p:ext uri="{BB962C8B-B14F-4D97-AF65-F5344CB8AC3E}">
        <p14:creationId xmlns:p14="http://schemas.microsoft.com/office/powerpoint/2010/main" val="151152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718" y="786384"/>
            <a:ext cx="10979149" cy="2239920"/>
          </a:xfrm>
        </p:spPr>
        <p:txBody>
          <a:bodyPr lIns="91440" tIns="45720" rIns="91440" bIns="45720">
            <a:normAutofit/>
          </a:bodyPr>
          <a:lstStyle>
            <a:lvl1pPr>
              <a:lnSpc>
                <a:spcPct val="90000"/>
              </a:lnSpc>
              <a:defRPr sz="5333" b="1" cap="none" spc="13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&lt;Insert Title&gt;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719" y="4647764"/>
            <a:ext cx="9382611" cy="924363"/>
          </a:xfrm>
          <a:prstGeom prst="rect">
            <a:avLst/>
          </a:prstGeom>
        </p:spPr>
        <p:txBody>
          <a:bodyPr lIns="91440" tIns="45720" rIns="91440" bIns="45720">
            <a:norm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2400" spc="31" baseline="0">
                <a:solidFill>
                  <a:schemeClr val="tx1"/>
                </a:solidFill>
              </a:defRPr>
            </a:lvl1pPr>
            <a:lvl2pPr marL="4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&lt;Affiliations&gt;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717" y="3409276"/>
            <a:ext cx="9392139" cy="1227813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indent="0">
              <a:buNone/>
              <a:defRPr sz="3200" b="0" spc="3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67"/>
            </a:lvl2pPr>
            <a:lvl3pPr>
              <a:defRPr sz="1467"/>
            </a:lvl3pPr>
            <a:lvl4pPr>
              <a:defRPr sz="1467"/>
            </a:lvl4pPr>
            <a:lvl5pPr>
              <a:defRPr sz="1467"/>
            </a:lvl5pPr>
          </a:lstStyle>
          <a:p>
            <a:pPr lvl="0"/>
            <a:r>
              <a:rPr lang="en-US"/>
              <a:t>&lt;Authors&gt;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70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64610-A458-014B-85DB-3C47A06D9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 b="1" i="0" baseline="0">
                <a:solidFill>
                  <a:srgbClr val="002060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73E16F-435F-C349-8288-F9CD93C6D0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101CD0CD-C8A1-4B47-A57E-594C582F5512}" type="datetime1">
              <a:rPr lang="en-US" smtClean="0"/>
              <a:t>7/14/26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31F815-51E5-A84B-BDC7-8F20166D0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C13337-9F19-8246-95CD-2125E2F11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11347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9149" cy="1155700"/>
          </a:xfrm>
        </p:spPr>
        <p:txBody>
          <a:bodyPr anchor="ctr">
            <a:normAutofit/>
          </a:bodyPr>
          <a:lstStyle>
            <a:lvl1pPr>
              <a:defRPr sz="4267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18" y="1598085"/>
            <a:ext cx="10979149" cy="44820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9035" indent="-21945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 Narrow" panose="020B0606020202030204" pitchFamily="34" charset="0"/>
              <a:buChar char="–"/>
              <a:defRPr sz="26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7662" indent="-158492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754" indent="-156629">
              <a:lnSpc>
                <a:spcPct val="100000"/>
              </a:lnSpc>
              <a:spcBef>
                <a:spcPts val="0"/>
              </a:spcBef>
              <a:buSzPct val="100000"/>
              <a:tabLst/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339">
              <a:lnSpc>
                <a:spcPct val="100000"/>
              </a:lnSpc>
              <a:spcBef>
                <a:spcPts val="0"/>
              </a:spcBef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418825696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0524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&lt;Title Only&gt;</a:t>
            </a:r>
            <a:endParaRPr lang="en-US" dirty="0"/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312299967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313267"/>
            <a:ext cx="10962696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&lt;2-column&gt;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619545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307016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374830808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tacked tex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0524" cy="1155700"/>
          </a:xfrm>
        </p:spPr>
        <p:txBody>
          <a:bodyPr/>
          <a:lstStyle>
            <a:lvl1pPr>
              <a:defRPr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&lt;2 Stacked Content / Table Option&gt;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619544" y="1598084"/>
            <a:ext cx="10963491" cy="262222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619544" y="4392248"/>
            <a:ext cx="10963491" cy="172720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7539897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/70 2-column /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408161"/>
            <a:ext cx="10962696" cy="107615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&lt;30/70 2-column / Plotted Chart Option&gt;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619547" y="1789901"/>
            <a:ext cx="3530424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4572000" y="1789901"/>
            <a:ext cx="7011035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168452432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Slid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5333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Section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22216" y="3886200"/>
            <a:ext cx="8534400" cy="1752600"/>
          </a:xfrm>
        </p:spPr>
        <p:txBody>
          <a:bodyPr>
            <a:normAutofit/>
          </a:bodyPr>
          <a:lstStyle>
            <a:lvl1pPr marL="0" indent="0" algn="l">
              <a:buNone/>
              <a:defRPr sz="37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431654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299312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C3855-019F-B34E-9681-C73E22A79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7BB90-6A15-C141-B253-F809B2C99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DDFFCE-4A85-C741-9E8C-C97EB10453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679C3B-7465-ED4D-A3EF-9D9DFAB55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5F5A6-6AD0-5A4E-AE18-94C471C47A4E}" type="datetimeFigureOut">
              <a:rPr lang="en-US" smtClean="0"/>
              <a:t>7/14/26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E0362D-C3F9-4940-A4FC-790304462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233944-C238-404B-A4A5-22EE3DCBB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80187-28A9-514D-99D5-B2D5D517CC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29795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718" y="786384"/>
            <a:ext cx="10979149" cy="2239920"/>
          </a:xfrm>
        </p:spPr>
        <p:txBody>
          <a:bodyPr lIns="91440" tIns="45720" rIns="91440" bIns="45720">
            <a:normAutofit/>
          </a:bodyPr>
          <a:lstStyle>
            <a:lvl1pPr>
              <a:lnSpc>
                <a:spcPct val="90000"/>
              </a:lnSpc>
              <a:defRPr sz="5333" b="1" cap="none" spc="13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&lt;Insert Title&gt;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719" y="4647764"/>
            <a:ext cx="9382611" cy="924363"/>
          </a:xfrm>
          <a:prstGeom prst="rect">
            <a:avLst/>
          </a:prstGeom>
        </p:spPr>
        <p:txBody>
          <a:bodyPr lIns="91440" tIns="45720" rIns="91440" bIns="45720">
            <a:norm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2400" spc="31" baseline="0">
                <a:solidFill>
                  <a:schemeClr val="tx1"/>
                </a:solidFill>
              </a:defRPr>
            </a:lvl1pPr>
            <a:lvl2pPr marL="4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&lt;Affiliations&gt;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717" y="3409276"/>
            <a:ext cx="9392139" cy="1227813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indent="0">
              <a:buNone/>
              <a:defRPr sz="3200" b="0" spc="3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67"/>
            </a:lvl2pPr>
            <a:lvl3pPr>
              <a:defRPr sz="1467"/>
            </a:lvl3pPr>
            <a:lvl4pPr>
              <a:defRPr sz="1467"/>
            </a:lvl4pPr>
            <a:lvl5pPr>
              <a:defRPr sz="1467"/>
            </a:lvl5pPr>
          </a:lstStyle>
          <a:p>
            <a:pPr lvl="0"/>
            <a:r>
              <a:rPr lang="en-US"/>
              <a:t>&lt;Authors&gt;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7500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9149" cy="1155700"/>
          </a:xfrm>
        </p:spPr>
        <p:txBody>
          <a:bodyPr anchor="ctr">
            <a:normAutofit/>
          </a:bodyPr>
          <a:lstStyle>
            <a:lvl1pPr>
              <a:defRPr sz="4267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18" y="1598085"/>
            <a:ext cx="10979149" cy="44820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9035" indent="-21945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 Narrow" panose="020B0606020202030204" pitchFamily="34" charset="0"/>
              <a:buChar char="–"/>
              <a:defRPr sz="26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7662" indent="-158492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754" indent="-156629">
              <a:lnSpc>
                <a:spcPct val="100000"/>
              </a:lnSpc>
              <a:spcBef>
                <a:spcPts val="0"/>
              </a:spcBef>
              <a:buSzPct val="100000"/>
              <a:tabLst/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339">
              <a:lnSpc>
                <a:spcPct val="100000"/>
              </a:lnSpc>
              <a:spcBef>
                <a:spcPts val="0"/>
              </a:spcBef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602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AE02765F-2B58-4BFC-BC45-AABC124EDC51}"/>
              </a:ext>
            </a:extLst>
          </p:cNvPr>
          <p:cNvSpPr txBox="1">
            <a:spLocks/>
          </p:cNvSpPr>
          <p:nvPr userDrawn="1"/>
        </p:nvSpPr>
        <p:spPr>
          <a:xfrm>
            <a:off x="3275903" y="0"/>
            <a:ext cx="5631248" cy="31908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 b="1" kern="1200" smtClean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San Antonio Breast Cancer Symposium</a:t>
            </a:r>
            <a:r>
              <a:rPr lang="en-US" sz="1400" b="1" i="0" kern="1200" baseline="26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®</a:t>
            </a:r>
            <a:r>
              <a:rPr lang="en-US" sz="14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December 8-11, 2020</a:t>
            </a:r>
            <a:endParaRPr lang="en-US" sz="1400" b="1" baseline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DA60B8A-D185-4C7E-8F56-08240E019C57}"/>
              </a:ext>
            </a:extLst>
          </p:cNvPr>
          <p:cNvSpPr txBox="1">
            <a:spLocks/>
          </p:cNvSpPr>
          <p:nvPr userDrawn="1"/>
        </p:nvSpPr>
        <p:spPr>
          <a:xfrm>
            <a:off x="842790" y="6504999"/>
            <a:ext cx="1051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aseline="0" dirty="0">
                <a:solidFill>
                  <a:schemeClr val="tx1"/>
                </a:solidFill>
              </a:rPr>
              <a:t>This presentation is the intellectual property of Hope Rugo. Contact her at </a:t>
            </a:r>
            <a:r>
              <a:rPr lang="en-US" sz="1100" b="1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  <a:hlinkClick r:id="rId2"/>
              </a:rPr>
              <a:t>Hope.Rugo@ucsf.edu</a:t>
            </a:r>
            <a:r>
              <a:rPr lang="en-US" sz="1100" b="1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100" baseline="0" dirty="0">
                <a:solidFill>
                  <a:schemeClr val="tx1"/>
                </a:solidFill>
              </a:rPr>
              <a:t>for permission to reprint and/or distribute.</a:t>
            </a:r>
          </a:p>
        </p:txBody>
      </p:sp>
    </p:spTree>
    <p:extLst>
      <p:ext uri="{BB962C8B-B14F-4D97-AF65-F5344CB8AC3E}">
        <p14:creationId xmlns:p14="http://schemas.microsoft.com/office/powerpoint/2010/main" val="2867173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9B1C5D-C1F2-5A49-A922-11BE129D60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082CCE90-DE55-BD43-88DA-41317692BD8F}" type="datetime1">
              <a:rPr lang="en-US" smtClean="0"/>
              <a:t>7/14/26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07E28B-D0A0-8444-9229-3128B20EE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D65EF1-CAC7-264C-8901-85A8A64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1524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0524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&lt;Title Only&gt;</a:t>
            </a:r>
            <a:endParaRPr lang="en-US" dirty="0"/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308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D6DD883-7DD3-4AE3-A93F-11A21AE1680F}"/>
              </a:ext>
            </a:extLst>
          </p:cNvPr>
          <p:cNvSpPr txBox="1">
            <a:spLocks/>
          </p:cNvSpPr>
          <p:nvPr userDrawn="1"/>
        </p:nvSpPr>
        <p:spPr>
          <a:xfrm>
            <a:off x="3275903" y="0"/>
            <a:ext cx="5631248" cy="31908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 b="1" kern="1200" smtClean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San Antonio Breast Cancer Symposium</a:t>
            </a:r>
            <a:r>
              <a:rPr lang="en-US" sz="1400" b="1" i="0" kern="1200" baseline="26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®</a:t>
            </a:r>
            <a:r>
              <a:rPr lang="en-US" sz="14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December 8-11, 2020</a:t>
            </a:r>
            <a:endParaRPr lang="en-US" sz="1400" b="1" baseline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C007C2E-B62A-4F87-BA31-97ADCECCBA83}"/>
              </a:ext>
            </a:extLst>
          </p:cNvPr>
          <p:cNvSpPr txBox="1">
            <a:spLocks/>
          </p:cNvSpPr>
          <p:nvPr userDrawn="1"/>
        </p:nvSpPr>
        <p:spPr>
          <a:xfrm>
            <a:off x="842790" y="6504999"/>
            <a:ext cx="1051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aseline="0" dirty="0">
                <a:solidFill>
                  <a:schemeClr val="tx1"/>
                </a:solidFill>
              </a:rPr>
              <a:t>This presentation is the intellectual property of Hope Rugo. Contact her at </a:t>
            </a:r>
            <a:r>
              <a:rPr lang="en-US" sz="1100" b="1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  <a:hlinkClick r:id="rId2"/>
              </a:rPr>
              <a:t>Hope.Rugo@ucsf.edu</a:t>
            </a:r>
            <a:r>
              <a:rPr lang="en-US" sz="1100" b="1" kern="1200" dirty="0">
                <a:solidFill>
                  <a:schemeClr val="accent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100" baseline="0" dirty="0">
                <a:solidFill>
                  <a:schemeClr val="tx1"/>
                </a:solidFill>
              </a:rPr>
              <a:t>for permission to reprint and/or distribute.</a:t>
            </a:r>
          </a:p>
        </p:txBody>
      </p:sp>
    </p:spTree>
    <p:extLst>
      <p:ext uri="{BB962C8B-B14F-4D97-AF65-F5344CB8AC3E}">
        <p14:creationId xmlns:p14="http://schemas.microsoft.com/office/powerpoint/2010/main" val="305983098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313267"/>
            <a:ext cx="10962696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&lt;2-column&gt;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619545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307016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115536912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tacked tex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0524" cy="1155700"/>
          </a:xfrm>
        </p:spPr>
        <p:txBody>
          <a:bodyPr/>
          <a:lstStyle>
            <a:lvl1pPr>
              <a:defRPr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&lt;2 Stacked Content / Table Option&gt;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619544" y="1598084"/>
            <a:ext cx="10963491" cy="262222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619544" y="4392248"/>
            <a:ext cx="10963491" cy="172720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210147323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/70 2-column /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408161"/>
            <a:ext cx="10962696" cy="107615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&lt;30/70 2-column / Plotted Chart Option&gt;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619547" y="1789901"/>
            <a:ext cx="3530424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4572000" y="1789901"/>
            <a:ext cx="7011035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344205452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Slid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</p:spPr>
        <p:txBody>
          <a:bodyPr>
            <a:normAutofit/>
          </a:bodyPr>
          <a:lstStyle>
            <a:lvl1pPr>
              <a:defRPr sz="5333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Section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22216" y="3886200"/>
            <a:ext cx="8534400" cy="1752600"/>
          </a:xfrm>
        </p:spPr>
        <p:txBody>
          <a:bodyPr>
            <a:normAutofit/>
          </a:bodyPr>
          <a:lstStyle>
            <a:lvl1pPr marL="0" indent="0" algn="l">
              <a:buNone/>
              <a:defRPr sz="37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5243630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B573E-8918-4740-86E9-FB2E624400CA}" type="datetimeFigureOut">
              <a:rPr lang="en-US" smtClean="0"/>
              <a:t>7/14/26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02D4C-C86C-493D-B581-E12E15D0E8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61613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5"/>
            <a:ext cx="10972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3938601"/>
            <a:ext cx="10972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defTabSz="914377">
              <a:defRPr sz="2000">
                <a:solidFill>
                  <a:srgbClr val="000000"/>
                </a:solidFill>
                <a:latin typeface="Comic Sans MS" charset="0"/>
                <a:ea typeface="ＭＳ Ｐゴシック" charset="-128"/>
                <a:cs typeface="ＭＳ Ｐゴシック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defTabSz="914377">
              <a:defRPr sz="2000">
                <a:solidFill>
                  <a:srgbClr val="000000"/>
                </a:solidFill>
                <a:latin typeface="Comic Sans MS" charset="0"/>
                <a:ea typeface="ＭＳ Ｐゴシック" charset="-128"/>
                <a:cs typeface="ＭＳ Ｐゴシック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DRAFT data included – will be finalized before presentation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1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defTabSz="914377">
              <a:defRPr sz="2000">
                <a:solidFill>
                  <a:srgbClr val="000000"/>
                </a:solidFill>
                <a:latin typeface="Comic Sans MS" charset="0"/>
                <a:ea typeface="ＭＳ Ｐゴシック" charset="0"/>
                <a:cs typeface="ＭＳ Ｐゴシック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8A6961-F353-B64B-ADBB-E2A3A4D8411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432116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</p:spPr>
        <p:txBody>
          <a:bodyPr lIns="68580" tIns="34290" rIns="68580" bIns="34290"/>
          <a:lstStyle>
            <a:lvl1pPr defTabSz="914377">
              <a:defRPr sz="2400">
                <a:solidFill>
                  <a:srgbClr val="000000"/>
                </a:solidFill>
                <a:ea typeface="MS PGothic" charset="0"/>
                <a:cs typeface="MS PGothic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latin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</p:spPr>
        <p:txBody>
          <a:bodyPr lIns="68580" tIns="34290" rIns="68580" bIns="34290"/>
          <a:lstStyle>
            <a:lvl1pPr defTabSz="914377">
              <a:defRPr sz="2400">
                <a:solidFill>
                  <a:srgbClr val="000000"/>
                </a:solidFill>
                <a:ea typeface="MS PGothic" charset="0"/>
                <a:cs typeface="MS PGothic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latin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1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defTabSz="914377">
              <a:defRPr sz="2400">
                <a:solidFill>
                  <a:srgbClr val="000000"/>
                </a:solidFill>
                <a:cs typeface="MS PGothic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BB3A81-3536-DD4F-BC28-3367BD9205B8}" type="slidenum">
              <a:rPr lang="en-GB">
                <a:latin typeface="Arial" charset="0"/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30380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325649011"/>
      </p:ext>
    </p:extLst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4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pPr defTabSz="457189" fontAlgn="base">
              <a:spcBef>
                <a:spcPct val="0"/>
              </a:spcBef>
              <a:spcAft>
                <a:spcPct val="0"/>
              </a:spcAft>
              <a:defRPr/>
            </a:pPr>
            <a:fld id="{52ED6599-67DC-0843-B51D-1B8137900413}" type="datetimeFigureOut">
              <a:rPr lang="en-US" sz="1867" smtClean="0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defTabSz="457189" fontAlgn="base">
                <a:spcBef>
                  <a:spcPct val="0"/>
                </a:spcBef>
                <a:spcAft>
                  <a:spcPct val="0"/>
                </a:spcAft>
                <a:defRPr/>
              </a:pPr>
              <a:t>7/14/26</a:t>
            </a:fld>
            <a:endParaRPr lang="en-US" sz="1867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pPr defTabSz="457189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67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pPr defTabSz="457189" fontAlgn="base">
              <a:spcBef>
                <a:spcPct val="0"/>
              </a:spcBef>
              <a:spcAft>
                <a:spcPct val="0"/>
              </a:spcAft>
              <a:defRPr/>
            </a:pPr>
            <a:fld id="{34A80B17-9109-6F47-AF40-8EEDB05F6B2F}" type="slidenum">
              <a:rPr lang="en-US" sz="1867" smtClean="0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defTabSz="457189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867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937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E4091-A818-9F4D-94F4-3530375FB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608132-7FBF-1D41-BFC7-AE32E459C0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4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366A54-F4B8-B740-BF8E-1E451ACC50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E316F9-0571-0440-BE24-B45E0C050F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B038A6A6-4650-FC40-B7D0-C65767562882}" type="datetime1">
              <a:rPr lang="en-US" smtClean="0"/>
              <a:t>7/14/26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E22EF0-5F04-7A4B-958A-D113179CB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3D41D-6F7A-F947-ACA2-9A510D35C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6128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/>
          <p:cNvSpPr>
            <a:spLocks noGrp="1"/>
          </p:cNvSpPr>
          <p:nvPr>
            <p:ph type="pic" sz="quarter" idx="14"/>
          </p:nvPr>
        </p:nvSpPr>
        <p:spPr>
          <a:xfrm>
            <a:off x="334433" y="1572176"/>
            <a:ext cx="11520000" cy="5004485"/>
          </a:xfrm>
        </p:spPr>
        <p:txBody>
          <a:bodyPr/>
          <a:lstStyle/>
          <a:p>
            <a:r>
              <a:rPr lang="en-GB"/>
              <a:t>Drag picture to placeholder or click icon to add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01603" y="398348"/>
            <a:ext cx="9941051" cy="1159864"/>
          </a:xfrm>
        </p:spPr>
        <p:txBody>
          <a:bodyPr>
            <a:noAutofit/>
          </a:bodyPr>
          <a:lstStyle>
            <a:lvl1pPr marL="0" indent="0">
              <a:lnSpc>
                <a:spcPct val="85000"/>
              </a:lnSpc>
              <a:buFontTx/>
              <a:buNone/>
              <a:defRPr sz="3467"/>
            </a:lvl1pPr>
            <a:lvl2pPr marL="0" indent="0">
              <a:lnSpc>
                <a:spcPct val="85000"/>
              </a:lnSpc>
              <a:spcBef>
                <a:spcPts val="0"/>
              </a:spcBef>
              <a:buFontTx/>
              <a:buNone/>
              <a:defRPr sz="3467">
                <a:solidFill>
                  <a:srgbClr val="A0A1A3"/>
                </a:solidFill>
              </a:defRPr>
            </a:lvl2pPr>
            <a:lvl3pPr marL="0" indent="0">
              <a:lnSpc>
                <a:spcPct val="85000"/>
              </a:lnSpc>
              <a:buFontTx/>
              <a:buNone/>
              <a:defRPr sz="3467"/>
            </a:lvl3pPr>
            <a:lvl4pPr marL="0" indent="0">
              <a:lnSpc>
                <a:spcPct val="85000"/>
              </a:lnSpc>
              <a:buFontTx/>
              <a:buNone/>
              <a:defRPr sz="3467"/>
            </a:lvl4pPr>
            <a:lvl5pPr marL="0" indent="0">
              <a:lnSpc>
                <a:spcPct val="85000"/>
              </a:lnSpc>
              <a:buFontTx/>
              <a:buNone/>
              <a:defRPr sz="3467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74" y="377304"/>
            <a:ext cx="1291167" cy="324385"/>
          </a:xfrm>
          <a:prstGeom prst="rect">
            <a:avLst/>
          </a:prstGeom>
        </p:spPr>
        <p:txBody>
          <a:bodyPr lIns="68580" tIns="34290" rIns="68580" bIns="34290"/>
          <a:lstStyle/>
          <a:p>
            <a:pPr defTabSz="457189"/>
            <a:fld id="{B9B2A88A-9ECB-DF45-A377-2575079D0564}" type="slidenum">
              <a:rPr lang="en-GB" sz="1867" smtClean="0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defTabSz="457189"/>
              <a:t>‹#›</a:t>
            </a:fld>
            <a:endParaRPr lang="en-GB" sz="1867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31670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718" y="786384"/>
            <a:ext cx="10979149" cy="2239920"/>
          </a:xfrm>
        </p:spPr>
        <p:txBody>
          <a:bodyPr lIns="0" tIns="0" rIns="0" bIns="0">
            <a:normAutofit/>
          </a:bodyPr>
          <a:lstStyle>
            <a:lvl1pPr>
              <a:lnSpc>
                <a:spcPct val="90000"/>
              </a:lnSpc>
              <a:defRPr sz="4000" b="0" cap="none" spc="13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&lt;Insert Title&gt;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718" y="4647764"/>
            <a:ext cx="10979148" cy="92436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1800" spc="31" baseline="0">
                <a:solidFill>
                  <a:schemeClr val="bg1"/>
                </a:solidFill>
              </a:defRPr>
            </a:lvl1pPr>
            <a:lvl2pPr marL="4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&lt;Affiliations&gt;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718" y="3409276"/>
            <a:ext cx="10979149" cy="122781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400" b="0" spc="3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67"/>
            </a:lvl2pPr>
            <a:lvl3pPr>
              <a:defRPr sz="1467"/>
            </a:lvl3pPr>
            <a:lvl4pPr>
              <a:defRPr sz="1467"/>
            </a:lvl4pPr>
            <a:lvl5pPr>
              <a:defRPr sz="1467"/>
            </a:lvl5pPr>
          </a:lstStyle>
          <a:p>
            <a:pPr lvl="0"/>
            <a:r>
              <a:rPr lang="en-US" dirty="0"/>
              <a:t>&lt;Authors&gt;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2571DC2-D6A3-4185-B1A8-3DB7ADC1CFE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20000" y="-1"/>
            <a:ext cx="4572000" cy="252239"/>
          </a:xfrm>
        </p:spPr>
        <p:txBody>
          <a:bodyPr tIns="45720" rIns="137160">
            <a:noAutofit/>
          </a:bodyPr>
          <a:lstStyle>
            <a:lvl1pPr marL="0" indent="0" algn="r">
              <a:buFontTx/>
              <a:buNone/>
              <a:defRPr sz="12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  <a:lvl2pPr marL="609584" indent="0">
              <a:buFontTx/>
              <a:buNone/>
              <a:defRPr/>
            </a:lvl2pPr>
            <a:lvl3pPr marL="1217052" indent="0">
              <a:buFontTx/>
              <a:buNone/>
              <a:defRPr/>
            </a:lvl3pPr>
            <a:lvl4pPr marL="1680591" indent="0">
              <a:buFontTx/>
              <a:buNone/>
              <a:defRPr/>
            </a:lvl4pPr>
            <a:lvl5pPr marL="2142013" indent="0">
              <a:buFontTx/>
              <a:buNone/>
              <a:defRPr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2351570388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3" orient="horz" pos="480">
          <p15:clr>
            <a:srgbClr val="FBAE40"/>
          </p15:clr>
        </p15:guide>
        <p15:guide id="4" orient="horz" pos="4056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7825" y="313267"/>
            <a:ext cx="11436349" cy="914660"/>
          </a:xfrm>
        </p:spPr>
        <p:txBody>
          <a:bodyPr lIns="0" tIns="0" rIns="0" bIns="45720" anchor="b">
            <a:normAutofit/>
          </a:bodyPr>
          <a:lstStyle>
            <a:lvl1pPr>
              <a:defRPr sz="3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826" y="1598085"/>
            <a:ext cx="11436348" cy="448204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9035" indent="-219451">
              <a:lnSpc>
                <a:spcPct val="100000"/>
              </a:lnSpc>
              <a:spcBef>
                <a:spcPts val="0"/>
              </a:spcBef>
              <a:buClr>
                <a:srgbClr val="00857C"/>
              </a:buClr>
              <a:buSzPct val="100000"/>
              <a:buFont typeface="Arial Narrow" panose="020B060602020203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7662" indent="-158492">
              <a:lnSpc>
                <a:spcPct val="100000"/>
              </a:lnSpc>
              <a:spcBef>
                <a:spcPts val="0"/>
              </a:spcBef>
              <a:buClr>
                <a:srgbClr val="00857C"/>
              </a:buClr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754" indent="-156629">
              <a:lnSpc>
                <a:spcPct val="100000"/>
              </a:lnSpc>
              <a:spcBef>
                <a:spcPts val="0"/>
              </a:spcBef>
              <a:buSzPct val="100000"/>
              <a:tabLst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339">
              <a:lnSpc>
                <a:spcPct val="100000"/>
              </a:lnSpc>
              <a:spcBef>
                <a:spcPts val="0"/>
              </a:spcBef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0D126F0-0D23-46CA-BFB7-A1BFB0B90603}"/>
              </a:ext>
            </a:extLst>
          </p:cNvPr>
          <p:cNvCxnSpPr/>
          <p:nvPr/>
        </p:nvCxnSpPr>
        <p:spPr>
          <a:xfrm>
            <a:off x="377825" y="1227932"/>
            <a:ext cx="11436350" cy="0"/>
          </a:xfrm>
          <a:prstGeom prst="line">
            <a:avLst/>
          </a:prstGeom>
          <a:ln w="317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FC96CB-0B90-4F97-BEB8-48B483269B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20000" y="-1"/>
            <a:ext cx="4572000" cy="252239"/>
          </a:xfrm>
        </p:spPr>
        <p:txBody>
          <a:bodyPr tIns="45720" rIns="137160">
            <a:noAutofit/>
          </a:bodyPr>
          <a:lstStyle>
            <a:lvl1pPr marL="0" indent="0" algn="r">
              <a:buFontTx/>
              <a:buNone/>
              <a:defRPr sz="1200">
                <a:latin typeface="Arial Narrow" panose="020B0606020202030204" pitchFamily="34" charset="0"/>
              </a:defRPr>
            </a:lvl1pPr>
            <a:lvl2pPr marL="609584" indent="0">
              <a:buFontTx/>
              <a:buNone/>
              <a:defRPr/>
            </a:lvl2pPr>
            <a:lvl3pPr marL="1217052" indent="0">
              <a:buFontTx/>
              <a:buNone/>
              <a:defRPr/>
            </a:lvl3pPr>
            <a:lvl4pPr marL="1680591" indent="0">
              <a:buFontTx/>
              <a:buNone/>
              <a:defRPr/>
            </a:lvl4pPr>
            <a:lvl5pPr marL="2142013" indent="0">
              <a:buFontTx/>
              <a:buNone/>
              <a:defRPr/>
            </a:lvl5pPr>
          </a:lstStyle>
          <a:p>
            <a:pPr lvl="0"/>
            <a:r>
              <a:rPr lang="en-US" dirty="0"/>
              <a:t>Label for locking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7B7DAE8-9A88-41ED-9152-A2693AB22A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-2" y="6356350"/>
            <a:ext cx="12192001" cy="501650"/>
          </a:xfrm>
          <a:prstGeom prst="rect">
            <a:avLst/>
          </a:prstGeom>
        </p:spPr>
        <p:txBody>
          <a:bodyPr vert="horz" lIns="137160" tIns="0" rIns="137160" bIns="91440" rtlCol="0" anchor="b" anchorCtr="0"/>
          <a:lstStyle>
            <a:lvl1pPr algn="l">
              <a:defRPr sz="10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FEA7A5-3F17-415D-9FE7-A1C5710216A2}"/>
              </a:ext>
            </a:extLst>
          </p:cNvPr>
          <p:cNvCxnSpPr/>
          <p:nvPr userDrawn="1"/>
        </p:nvCxnSpPr>
        <p:spPr>
          <a:xfrm>
            <a:off x="377825" y="1227932"/>
            <a:ext cx="11436350" cy="0"/>
          </a:xfrm>
          <a:prstGeom prst="line">
            <a:avLst/>
          </a:prstGeom>
          <a:ln w="317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1273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7825" y="313267"/>
            <a:ext cx="11436349" cy="914660"/>
          </a:xfrm>
        </p:spPr>
        <p:txBody>
          <a:bodyPr lIns="0" tIns="0" rIns="0" bIns="45720" anchor="b">
            <a:normAutofit/>
          </a:bodyPr>
          <a:lstStyle>
            <a:lvl1pPr>
              <a:defRPr sz="3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0D126F0-0D23-46CA-BFB7-A1BFB0B90603}"/>
              </a:ext>
            </a:extLst>
          </p:cNvPr>
          <p:cNvCxnSpPr/>
          <p:nvPr/>
        </p:nvCxnSpPr>
        <p:spPr>
          <a:xfrm>
            <a:off x="377825" y="1227932"/>
            <a:ext cx="11436350" cy="0"/>
          </a:xfrm>
          <a:prstGeom prst="line">
            <a:avLst/>
          </a:prstGeom>
          <a:ln w="31750">
            <a:solidFill>
              <a:srgbClr val="0085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E3D41DD0-2BAD-40ED-B59C-AAADB26A05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20000" y="-1"/>
            <a:ext cx="4572000" cy="252239"/>
          </a:xfrm>
        </p:spPr>
        <p:txBody>
          <a:bodyPr tIns="45720" rIns="137160">
            <a:noAutofit/>
          </a:bodyPr>
          <a:lstStyle>
            <a:lvl1pPr marL="0" indent="0" algn="r">
              <a:buFontTx/>
              <a:buNone/>
              <a:defRPr sz="1200">
                <a:latin typeface="Arial Narrow" panose="020B0606020202030204" pitchFamily="34" charset="0"/>
              </a:defRPr>
            </a:lvl1pPr>
            <a:lvl2pPr marL="609584" indent="0">
              <a:buFontTx/>
              <a:buNone/>
              <a:defRPr/>
            </a:lvl2pPr>
            <a:lvl3pPr marL="1217052" indent="0">
              <a:buFontTx/>
              <a:buNone/>
              <a:defRPr/>
            </a:lvl3pPr>
            <a:lvl4pPr marL="1680591" indent="0">
              <a:buFontTx/>
              <a:buNone/>
              <a:defRPr/>
            </a:lvl4pPr>
            <a:lvl5pPr marL="2142013" indent="0">
              <a:buFontTx/>
              <a:buNone/>
              <a:defRPr/>
            </a:lvl5pPr>
          </a:lstStyle>
          <a:p>
            <a:pPr lvl="0"/>
            <a:r>
              <a:rPr lang="en-US" dirty="0"/>
              <a:t>Label for locking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922FE14F-A39F-4BF4-8EAE-B628F105CC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-2" y="6356350"/>
            <a:ext cx="12192001" cy="501650"/>
          </a:xfrm>
          <a:prstGeom prst="rect">
            <a:avLst/>
          </a:prstGeom>
        </p:spPr>
        <p:txBody>
          <a:bodyPr vert="horz" lIns="137160" tIns="0" rIns="137160" bIns="91440" rtlCol="0" anchor="b" anchorCtr="0"/>
          <a:lstStyle>
            <a:lvl1pPr algn="l">
              <a:defRPr sz="10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EB9C006-BCA4-4C80-8B88-4E082E8ECFF4}"/>
              </a:ext>
            </a:extLst>
          </p:cNvPr>
          <p:cNvCxnSpPr/>
          <p:nvPr userDrawn="1"/>
        </p:nvCxnSpPr>
        <p:spPr>
          <a:xfrm>
            <a:off x="377825" y="1227932"/>
            <a:ext cx="11436350" cy="0"/>
          </a:xfrm>
          <a:prstGeom prst="line">
            <a:avLst/>
          </a:prstGeom>
          <a:ln w="31750">
            <a:solidFill>
              <a:srgbClr val="0085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46669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381001" y="1598085"/>
            <a:ext cx="5514564" cy="4482044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307016" y="1598085"/>
            <a:ext cx="5514564" cy="4482044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260AA23-087E-4675-9E2F-DDEBC5D945D6}"/>
              </a:ext>
            </a:extLst>
          </p:cNvPr>
          <p:cNvCxnSpPr/>
          <p:nvPr/>
        </p:nvCxnSpPr>
        <p:spPr>
          <a:xfrm>
            <a:off x="377825" y="1227932"/>
            <a:ext cx="11436350" cy="0"/>
          </a:xfrm>
          <a:prstGeom prst="line">
            <a:avLst/>
          </a:prstGeom>
          <a:ln w="31750">
            <a:solidFill>
              <a:srgbClr val="0085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6CE5D1F0-AB30-43D1-A0AE-998C4E040F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825" y="313267"/>
            <a:ext cx="11436349" cy="914660"/>
          </a:xfrm>
        </p:spPr>
        <p:txBody>
          <a:bodyPr lIns="0" tIns="0" rIns="0" bIns="45720" anchor="b">
            <a:normAutofit/>
          </a:bodyPr>
          <a:lstStyle>
            <a:lvl1pPr>
              <a:defRPr sz="3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D1C18BB7-8B96-401D-A546-77E2D23E1CA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20000" y="-1"/>
            <a:ext cx="4572000" cy="252239"/>
          </a:xfrm>
        </p:spPr>
        <p:txBody>
          <a:bodyPr tIns="45720" rIns="137160">
            <a:noAutofit/>
          </a:bodyPr>
          <a:lstStyle>
            <a:lvl1pPr marL="0" indent="0" algn="r">
              <a:buFontTx/>
              <a:buNone/>
              <a:defRPr sz="1200">
                <a:latin typeface="Arial Narrow" panose="020B0606020202030204" pitchFamily="34" charset="0"/>
              </a:defRPr>
            </a:lvl1pPr>
            <a:lvl2pPr marL="609584" indent="0">
              <a:buFontTx/>
              <a:buNone/>
              <a:defRPr/>
            </a:lvl2pPr>
            <a:lvl3pPr marL="1217052" indent="0">
              <a:buFontTx/>
              <a:buNone/>
              <a:defRPr/>
            </a:lvl3pPr>
            <a:lvl4pPr marL="1680591" indent="0">
              <a:buFontTx/>
              <a:buNone/>
              <a:defRPr/>
            </a:lvl4pPr>
            <a:lvl5pPr marL="2142013" indent="0">
              <a:buFontTx/>
              <a:buNone/>
              <a:defRPr/>
            </a:lvl5pPr>
          </a:lstStyle>
          <a:p>
            <a:pPr lvl="0"/>
            <a:r>
              <a:rPr lang="en-US" dirty="0"/>
              <a:t>Label for locking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36112B8-8E42-4B63-B721-4E1EF88637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-2" y="6356350"/>
            <a:ext cx="12192001" cy="501650"/>
          </a:xfrm>
          <a:prstGeom prst="rect">
            <a:avLst/>
          </a:prstGeom>
        </p:spPr>
        <p:txBody>
          <a:bodyPr vert="horz" lIns="137160" tIns="0" rIns="137160" bIns="91440" rtlCol="0" anchor="b" anchorCtr="0"/>
          <a:lstStyle>
            <a:lvl1pPr algn="l">
              <a:defRPr sz="10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BBC311C-9C3E-4607-B096-DC8B72515904}"/>
              </a:ext>
            </a:extLst>
          </p:cNvPr>
          <p:cNvCxnSpPr/>
          <p:nvPr userDrawn="1"/>
        </p:nvCxnSpPr>
        <p:spPr>
          <a:xfrm>
            <a:off x="377825" y="1227932"/>
            <a:ext cx="11436350" cy="0"/>
          </a:xfrm>
          <a:prstGeom prst="line">
            <a:avLst/>
          </a:prstGeom>
          <a:ln w="31750">
            <a:solidFill>
              <a:srgbClr val="0085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81431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stacked tex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381000" y="1598084"/>
            <a:ext cx="11430000" cy="2622224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377826" y="4392248"/>
            <a:ext cx="11433174" cy="1727200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8B0AF7-33D8-4EB8-97F6-21BCAD2344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825" y="313267"/>
            <a:ext cx="11436349" cy="914660"/>
          </a:xfrm>
        </p:spPr>
        <p:txBody>
          <a:bodyPr lIns="0" tIns="0" rIns="0" bIns="45720" anchor="b">
            <a:normAutofit/>
          </a:bodyPr>
          <a:lstStyle>
            <a:lvl1pPr>
              <a:defRPr sz="3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5E91ED9-7601-4209-BA9A-3074EC6DAD40}"/>
              </a:ext>
            </a:extLst>
          </p:cNvPr>
          <p:cNvCxnSpPr/>
          <p:nvPr/>
        </p:nvCxnSpPr>
        <p:spPr>
          <a:xfrm>
            <a:off x="377825" y="1227932"/>
            <a:ext cx="11436350" cy="0"/>
          </a:xfrm>
          <a:prstGeom prst="line">
            <a:avLst/>
          </a:prstGeom>
          <a:ln w="31750">
            <a:solidFill>
              <a:srgbClr val="0085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D1A9998E-C754-4ED1-9ABC-7B99E87CA2A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620000" y="-1"/>
            <a:ext cx="4572000" cy="252239"/>
          </a:xfrm>
        </p:spPr>
        <p:txBody>
          <a:bodyPr tIns="45720" rIns="137160">
            <a:noAutofit/>
          </a:bodyPr>
          <a:lstStyle>
            <a:lvl1pPr marL="0" indent="0" algn="r">
              <a:buFontTx/>
              <a:buNone/>
              <a:defRPr sz="1200">
                <a:latin typeface="Arial Narrow" panose="020B0606020202030204" pitchFamily="34" charset="0"/>
              </a:defRPr>
            </a:lvl1pPr>
            <a:lvl2pPr marL="609584" indent="0">
              <a:buFontTx/>
              <a:buNone/>
              <a:defRPr/>
            </a:lvl2pPr>
            <a:lvl3pPr marL="1217052" indent="0">
              <a:buFontTx/>
              <a:buNone/>
              <a:defRPr/>
            </a:lvl3pPr>
            <a:lvl4pPr marL="1680591" indent="0">
              <a:buFontTx/>
              <a:buNone/>
              <a:defRPr/>
            </a:lvl4pPr>
            <a:lvl5pPr marL="2142013" indent="0">
              <a:buFontTx/>
              <a:buNone/>
              <a:defRPr/>
            </a:lvl5pPr>
          </a:lstStyle>
          <a:p>
            <a:pPr lvl="0"/>
            <a:r>
              <a:rPr lang="en-US" dirty="0"/>
              <a:t>Label for locking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B5BC054-C3FB-4A91-85D1-FAF830CF0E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-2" y="6356350"/>
            <a:ext cx="12192001" cy="501650"/>
          </a:xfrm>
          <a:prstGeom prst="rect">
            <a:avLst/>
          </a:prstGeom>
        </p:spPr>
        <p:txBody>
          <a:bodyPr vert="horz" lIns="137160" tIns="0" rIns="137160" bIns="91440" rtlCol="0" anchor="b" anchorCtr="0"/>
          <a:lstStyle>
            <a:lvl1pPr algn="l">
              <a:defRPr sz="10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218B27A-E61F-4A7A-9C40-3B70786CCF2C}"/>
              </a:ext>
            </a:extLst>
          </p:cNvPr>
          <p:cNvCxnSpPr/>
          <p:nvPr userDrawn="1"/>
        </p:nvCxnSpPr>
        <p:spPr>
          <a:xfrm>
            <a:off x="377825" y="1227932"/>
            <a:ext cx="11436350" cy="0"/>
          </a:xfrm>
          <a:prstGeom prst="line">
            <a:avLst/>
          </a:prstGeom>
          <a:ln w="31750">
            <a:solidFill>
              <a:srgbClr val="0085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42726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840">
          <p15:clr>
            <a:srgbClr val="FBAE40"/>
          </p15:clr>
        </p15:guide>
        <p15:guide id="4" orient="horz" pos="276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/ 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718" y="786384"/>
            <a:ext cx="10979149" cy="2239920"/>
          </a:xfrm>
        </p:spPr>
        <p:txBody>
          <a:bodyPr lIns="91440" tIns="45720" rIns="91440" bIns="45720">
            <a:normAutofit/>
          </a:bodyPr>
          <a:lstStyle>
            <a:lvl1pPr>
              <a:lnSpc>
                <a:spcPct val="90000"/>
              </a:lnSpc>
              <a:defRPr sz="5333" b="1" cap="none" spc="13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&lt;Insert Title&gt;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719" y="4647764"/>
            <a:ext cx="9382611" cy="924363"/>
          </a:xfrm>
          <a:prstGeom prst="rect">
            <a:avLst/>
          </a:prstGeom>
        </p:spPr>
        <p:txBody>
          <a:bodyPr lIns="91440" tIns="45720" rIns="91440" bIns="45720">
            <a:norm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2400" spc="31" baseline="0">
                <a:solidFill>
                  <a:schemeClr val="tx1"/>
                </a:solidFill>
              </a:defRPr>
            </a:lvl1pPr>
            <a:lvl2pPr marL="4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&lt;Affiliations&gt;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717" y="3409276"/>
            <a:ext cx="9392139" cy="1227813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indent="0">
              <a:buNone/>
              <a:defRPr sz="3200" b="0" spc="3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67"/>
            </a:lvl2pPr>
            <a:lvl3pPr>
              <a:defRPr sz="1467"/>
            </a:lvl3pPr>
            <a:lvl4pPr>
              <a:defRPr sz="1467"/>
            </a:lvl4pPr>
            <a:lvl5pPr>
              <a:defRPr sz="1467"/>
            </a:lvl5pPr>
          </a:lstStyle>
          <a:p>
            <a:pPr lvl="0"/>
            <a:r>
              <a:rPr lang="en-US"/>
              <a:t>&lt;Authors&gt;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81908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9149" cy="1155700"/>
          </a:xfrm>
        </p:spPr>
        <p:txBody>
          <a:bodyPr anchor="ctr">
            <a:normAutofit/>
          </a:bodyPr>
          <a:lstStyle>
            <a:lvl1pPr>
              <a:defRPr sz="4267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18" y="1598085"/>
            <a:ext cx="10979149" cy="44820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9035" indent="-21945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 Narrow" panose="020B0606020202030204" pitchFamily="34" charset="0"/>
              <a:buChar char="–"/>
              <a:defRPr sz="26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7662" indent="-158492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754" indent="-156629">
              <a:lnSpc>
                <a:spcPct val="100000"/>
              </a:lnSpc>
              <a:spcBef>
                <a:spcPts val="0"/>
              </a:spcBef>
              <a:buSzPct val="100000"/>
              <a:tabLst/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339">
              <a:lnSpc>
                <a:spcPct val="100000"/>
              </a:lnSpc>
              <a:spcBef>
                <a:spcPts val="0"/>
              </a:spcBef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421329996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313267"/>
            <a:ext cx="10962696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&lt;2-column&gt;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619545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307016" y="1598085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24" indent="-233389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230782370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8" y="313267"/>
            <a:ext cx="10970524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&lt;Title Only&gt;</a:t>
            </a:r>
            <a:endParaRPr lang="en-US" dirty="0"/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38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0" y="1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7" indent="0">
              <a:spcBef>
                <a:spcPts val="0"/>
              </a:spcBef>
              <a:buNone/>
              <a:defRPr sz="1200"/>
            </a:lvl2pPr>
            <a:lvl3pPr marL="460424" indent="0">
              <a:spcBef>
                <a:spcPts val="0"/>
              </a:spcBef>
              <a:buNone/>
              <a:defRPr sz="1200"/>
            </a:lvl3pPr>
            <a:lvl4pPr marL="687461" indent="0">
              <a:spcBef>
                <a:spcPts val="0"/>
              </a:spcBef>
              <a:buNone/>
              <a:defRPr sz="1200"/>
            </a:lvl4pPr>
            <a:lvl5pPr marL="914498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548779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32D76-FE70-AA41-854C-5A4838274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B64AAE-65EE-604F-92FF-B99C0F595E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4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A77091-ABB2-ED47-A2EB-6509849B81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A1FFA4-27CC-DA41-9267-AC174EAC88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2EB837F0-D47C-094D-956E-D0AB20619296}" type="datetime1">
              <a:rPr lang="en-US" smtClean="0"/>
              <a:t>7/14/26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AC0332-FD4E-F148-AA96-F2CA1B678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 Contact hope.rugo@ucsf.edu for permission to reprint and/or distribute.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C0512C-C9B5-AB40-9DFA-537FB269B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1588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06986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4904" y="786384"/>
            <a:ext cx="10978081" cy="2239920"/>
          </a:xfrm>
        </p:spPr>
        <p:txBody>
          <a:bodyPr lIns="0" tIns="0" rIns="0" bIns="0">
            <a:normAutofit/>
          </a:bodyPr>
          <a:lstStyle>
            <a:lvl1pPr>
              <a:lnSpc>
                <a:spcPct val="90000"/>
              </a:lnSpc>
              <a:defRPr sz="3800" b="0" cap="none" spc="13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&lt;Section Title&gt;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4904" y="3582608"/>
            <a:ext cx="10978081" cy="92436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400" b="0" spc="3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65"/>
            </a:lvl2pPr>
            <a:lvl3pPr>
              <a:defRPr sz="1465"/>
            </a:lvl3pPr>
            <a:lvl4pPr>
              <a:defRPr sz="1465"/>
            </a:lvl4pPr>
            <a:lvl5pPr>
              <a:defRPr sz="1465"/>
            </a:lvl5pPr>
          </a:lstStyle>
          <a:p>
            <a:pPr lvl="0"/>
            <a:r>
              <a:rPr lang="en-US" dirty="0"/>
              <a:t>&lt;Subsection Title&gt;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610947" y="-1"/>
            <a:ext cx="4572000" cy="252239"/>
          </a:xfrm>
        </p:spPr>
        <p:txBody>
          <a:bodyPr tIns="45720" rIns="137160">
            <a:noAutofit/>
          </a:bodyPr>
          <a:lstStyle>
            <a:lvl1pPr marL="0" indent="0" algn="r">
              <a:buFontTx/>
              <a:buNone/>
              <a:defRPr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0">
              <a:buFontTx/>
              <a:buNone/>
              <a:defRPr/>
            </a:lvl2pPr>
            <a:lvl3pPr marL="1217295" indent="0">
              <a:buFontTx/>
              <a:buNone/>
              <a:defRPr/>
            </a:lvl3pPr>
            <a:lvl4pPr marL="1680845" indent="0">
              <a:buFontTx/>
              <a:buNone/>
              <a:defRPr/>
            </a:lvl4pPr>
            <a:lvl5pPr marL="2141855" indent="0">
              <a:buFontTx/>
              <a:buNone/>
              <a:defRPr/>
            </a:lvl5pPr>
          </a:lstStyle>
          <a:p>
            <a:pPr lvl="0"/>
            <a:r>
              <a:rPr lang="en-US" dirty="0"/>
              <a:t>Label for locking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68710" y="3275393"/>
            <a:ext cx="11436327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-2" y="6263744"/>
            <a:ext cx="12192001" cy="246464"/>
          </a:xfrm>
          <a:prstGeom prst="rect">
            <a:avLst/>
          </a:prstGeom>
        </p:spPr>
        <p:txBody>
          <a:bodyPr vert="horz" lIns="137160" tIns="0" rIns="137160" bIns="91440" rtlCol="0" anchor="b" anchorCtr="0"/>
          <a:lstStyle>
            <a:lvl1pPr algn="l">
              <a:defRPr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472201"/>
      </p:ext>
    </p:extLst>
  </p:cSld>
  <p:clrMapOvr>
    <a:masterClrMapping/>
  </p:clrMapOvr>
  <p:hf hdr="0" dt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48" y="1598085"/>
            <a:ext cx="11436348" cy="448204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defRPr sz="2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14350" indent="-285750">
              <a:lnSpc>
                <a:spcPct val="100000"/>
              </a:lnSpc>
              <a:spcBef>
                <a:spcPts val="200"/>
              </a:spcBef>
              <a:buClr>
                <a:schemeClr val="bg2"/>
              </a:buClr>
              <a:buSzPct val="100000"/>
              <a:buFont typeface="Arial Narrow" panose="020B0606020202030204" pitchFamily="34" charset="0"/>
              <a:buChar char="–"/>
              <a:defRPr sz="2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42950" indent="-228600">
              <a:lnSpc>
                <a:spcPct val="100000"/>
              </a:lnSpc>
              <a:spcBef>
                <a:spcPts val="2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700" indent="-228600">
              <a:lnSpc>
                <a:spcPct val="100000"/>
              </a:lnSpc>
              <a:spcBef>
                <a:spcPts val="200"/>
              </a:spcBef>
              <a:buClr>
                <a:schemeClr val="bg2"/>
              </a:buClr>
              <a:buSzPct val="100000"/>
              <a:defRPr sz="2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57300" indent="-171450">
              <a:lnSpc>
                <a:spcPct val="100000"/>
              </a:lnSpc>
              <a:spcBef>
                <a:spcPts val="200"/>
              </a:spcBef>
              <a:buClr>
                <a:schemeClr val="bg2"/>
              </a:buClr>
              <a:defRPr sz="2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7825" y="255181"/>
            <a:ext cx="11436349" cy="972746"/>
          </a:xfrm>
        </p:spPr>
        <p:txBody>
          <a:bodyPr lIns="0" tIns="0" rIns="0" bIns="45720" anchor="b">
            <a:noAutofit/>
          </a:bodyPr>
          <a:lstStyle>
            <a:lvl1pPr>
              <a:defRPr sz="3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377825" y="1227932"/>
            <a:ext cx="11436350" cy="0"/>
          </a:xfrm>
          <a:prstGeom prst="line">
            <a:avLst/>
          </a:prstGeom>
          <a:ln w="317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620000" y="-1"/>
            <a:ext cx="4572000" cy="252239"/>
          </a:xfrm>
        </p:spPr>
        <p:txBody>
          <a:bodyPr tIns="45720" rIns="137160">
            <a:noAutofit/>
          </a:bodyPr>
          <a:lstStyle>
            <a:lvl1pPr marL="0" indent="0" algn="r">
              <a:buFontTx/>
              <a:buNone/>
              <a:defRPr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0">
              <a:buFontTx/>
              <a:buNone/>
              <a:defRPr/>
            </a:lvl2pPr>
            <a:lvl3pPr marL="1217295" indent="0">
              <a:buFontTx/>
              <a:buNone/>
              <a:defRPr/>
            </a:lvl3pPr>
            <a:lvl4pPr marL="1680845" indent="0">
              <a:buFontTx/>
              <a:buNone/>
              <a:defRPr/>
            </a:lvl4pPr>
            <a:lvl5pPr marL="2141855" indent="0">
              <a:buFontTx/>
              <a:buNone/>
              <a:defRPr/>
            </a:lvl5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5000"/>
              <a:buFontTx/>
              <a:buNone/>
              <a:defRPr/>
            </a:pPr>
            <a:r>
              <a:rPr lang="en-US" dirty="0"/>
              <a:t>Label for locking</a:t>
            </a:r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-2" y="6263744"/>
            <a:ext cx="12192001" cy="246464"/>
          </a:xfrm>
          <a:prstGeom prst="rect">
            <a:avLst/>
          </a:prstGeom>
        </p:spPr>
        <p:txBody>
          <a:bodyPr vert="horz" lIns="137160" tIns="0" rIns="137160" bIns="91440" rtlCol="0" anchor="b" anchorCtr="0"/>
          <a:lstStyle>
            <a:lvl1pPr algn="l">
              <a:defRPr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84976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48" y="2061029"/>
            <a:ext cx="11436348" cy="401909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defRPr sz="2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14350" indent="-285750">
              <a:lnSpc>
                <a:spcPct val="100000"/>
              </a:lnSpc>
              <a:spcBef>
                <a:spcPts val="200"/>
              </a:spcBef>
              <a:buClr>
                <a:schemeClr val="bg2"/>
              </a:buClr>
              <a:buSzPct val="100000"/>
              <a:buFont typeface="Arial Narrow" panose="020B0606020202030204" pitchFamily="34" charset="0"/>
              <a:buChar char="–"/>
              <a:defRPr sz="2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42950" indent="-228600">
              <a:lnSpc>
                <a:spcPct val="100000"/>
              </a:lnSpc>
              <a:spcBef>
                <a:spcPts val="2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700" indent="-228600">
              <a:lnSpc>
                <a:spcPct val="100000"/>
              </a:lnSpc>
              <a:spcBef>
                <a:spcPts val="200"/>
              </a:spcBef>
              <a:buClr>
                <a:schemeClr val="bg2"/>
              </a:buClr>
              <a:buSzPct val="100000"/>
              <a:defRPr sz="2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57300" indent="-171450">
              <a:lnSpc>
                <a:spcPct val="100000"/>
              </a:lnSpc>
              <a:spcBef>
                <a:spcPts val="200"/>
              </a:spcBef>
              <a:buClr>
                <a:schemeClr val="bg2"/>
              </a:buClr>
              <a:defRPr sz="2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7825" y="276447"/>
            <a:ext cx="11436349" cy="951480"/>
          </a:xfrm>
        </p:spPr>
        <p:txBody>
          <a:bodyPr lIns="0" tIns="0" rIns="0" bIns="45720" anchor="b">
            <a:noAutofit/>
          </a:bodyPr>
          <a:lstStyle>
            <a:lvl1pPr>
              <a:defRPr sz="3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377825" y="1227932"/>
            <a:ext cx="11436350" cy="0"/>
          </a:xfrm>
          <a:prstGeom prst="line">
            <a:avLst/>
          </a:prstGeom>
          <a:ln w="317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620000" y="-1"/>
            <a:ext cx="4572000" cy="252239"/>
          </a:xfrm>
        </p:spPr>
        <p:txBody>
          <a:bodyPr tIns="45720" rIns="137160">
            <a:noAutofit/>
          </a:bodyPr>
          <a:lstStyle>
            <a:lvl1pPr marL="0" indent="0" algn="r">
              <a:buFontTx/>
              <a:buNone/>
              <a:defRPr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0">
              <a:buFontTx/>
              <a:buNone/>
              <a:defRPr/>
            </a:lvl2pPr>
            <a:lvl3pPr marL="1217295" indent="0">
              <a:buFontTx/>
              <a:buNone/>
              <a:defRPr/>
            </a:lvl3pPr>
            <a:lvl4pPr marL="1680845" indent="0">
              <a:buFontTx/>
              <a:buNone/>
              <a:defRPr/>
            </a:lvl4pPr>
            <a:lvl5pPr marL="2141855" indent="0">
              <a:buFontTx/>
              <a:buNone/>
              <a:defRPr/>
            </a:lvl5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5000"/>
              <a:buFontTx/>
              <a:buNone/>
              <a:defRPr/>
            </a:pPr>
            <a:r>
              <a:rPr lang="en-US" dirty="0"/>
              <a:t>Label for locking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381000" y="1382487"/>
            <a:ext cx="11433175" cy="5479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&lt;Insert Subhead&gt;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-2" y="6263744"/>
            <a:ext cx="12192001" cy="246464"/>
          </a:xfrm>
          <a:prstGeom prst="rect">
            <a:avLst/>
          </a:prstGeom>
        </p:spPr>
        <p:txBody>
          <a:bodyPr vert="horz" lIns="137160" tIns="0" rIns="137160" bIns="91440" rtlCol="0" anchor="b" anchorCtr="0"/>
          <a:lstStyle>
            <a:lvl1pPr algn="l">
              <a:defRPr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09545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7825" y="244549"/>
            <a:ext cx="11436349" cy="983378"/>
          </a:xfrm>
        </p:spPr>
        <p:txBody>
          <a:bodyPr lIns="0" tIns="0" rIns="0" bIns="45720" anchor="b">
            <a:noAutofit/>
          </a:bodyPr>
          <a:lstStyle>
            <a:lvl1pPr>
              <a:defRPr sz="3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377825" y="1227932"/>
            <a:ext cx="11436350" cy="0"/>
          </a:xfrm>
          <a:prstGeom prst="line">
            <a:avLst/>
          </a:prstGeom>
          <a:ln w="317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620000" y="-1"/>
            <a:ext cx="4572000" cy="252239"/>
          </a:xfrm>
        </p:spPr>
        <p:txBody>
          <a:bodyPr tIns="45720" rIns="137160">
            <a:noAutofit/>
          </a:bodyPr>
          <a:lstStyle>
            <a:lvl1pPr marL="0" indent="0" algn="r">
              <a:buFontTx/>
              <a:buNone/>
              <a:defRPr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0">
              <a:buFontTx/>
              <a:buNone/>
              <a:defRPr/>
            </a:lvl2pPr>
            <a:lvl3pPr marL="1217295" indent="0">
              <a:buFontTx/>
              <a:buNone/>
              <a:defRPr/>
            </a:lvl3pPr>
            <a:lvl4pPr marL="1680845" indent="0">
              <a:buFontTx/>
              <a:buNone/>
              <a:defRPr/>
            </a:lvl4pPr>
            <a:lvl5pPr marL="2141855" indent="0">
              <a:buFontTx/>
              <a:buNone/>
              <a:defRPr/>
            </a:lvl5pPr>
          </a:lstStyle>
          <a:p>
            <a:pPr lvl="0"/>
            <a:r>
              <a:rPr lang="en-US" dirty="0"/>
              <a:t>Label for locking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-2" y="6263744"/>
            <a:ext cx="12192001" cy="246464"/>
          </a:xfrm>
          <a:prstGeom prst="rect">
            <a:avLst/>
          </a:prstGeom>
        </p:spPr>
        <p:txBody>
          <a:bodyPr vert="horz" lIns="137160" tIns="0" rIns="137160" bIns="91440" rtlCol="0" anchor="b" anchorCtr="0"/>
          <a:lstStyle>
            <a:lvl1pPr algn="l">
              <a:defRPr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02859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620000" y="-1"/>
            <a:ext cx="4572000" cy="252239"/>
          </a:xfrm>
        </p:spPr>
        <p:txBody>
          <a:bodyPr tIns="45720" rIns="137160">
            <a:noAutofit/>
          </a:bodyPr>
          <a:lstStyle>
            <a:lvl1pPr marL="0" indent="0" algn="r">
              <a:buFontTx/>
              <a:buNone/>
              <a:defRPr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0">
              <a:buFontTx/>
              <a:buNone/>
              <a:defRPr/>
            </a:lvl2pPr>
            <a:lvl3pPr marL="1217295" indent="0">
              <a:buFontTx/>
              <a:buNone/>
              <a:defRPr/>
            </a:lvl3pPr>
            <a:lvl4pPr marL="1680845" indent="0">
              <a:buFontTx/>
              <a:buNone/>
              <a:defRPr/>
            </a:lvl4pPr>
            <a:lvl5pPr marL="2141855" indent="0">
              <a:buFontTx/>
              <a:buNone/>
              <a:defRPr/>
            </a:lvl5pPr>
          </a:lstStyle>
          <a:p>
            <a:pPr lvl="0"/>
            <a:r>
              <a:rPr lang="en-US" dirty="0"/>
              <a:t>Label for locking</a:t>
            </a:r>
          </a:p>
        </p:txBody>
      </p:sp>
      <p:sp>
        <p:nvSpPr>
          <p:cNvPr id="2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-2" y="6263744"/>
            <a:ext cx="12192001" cy="246464"/>
          </a:xfrm>
          <a:prstGeom prst="rect">
            <a:avLst/>
          </a:prstGeom>
        </p:spPr>
        <p:txBody>
          <a:bodyPr vert="horz" lIns="137160" tIns="0" rIns="137160" bIns="91440" rtlCol="0" anchor="b" anchorCtr="0"/>
          <a:lstStyle>
            <a:lvl1pPr algn="l">
              <a:defRPr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22664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377825" y="313267"/>
            <a:ext cx="11436349" cy="914660"/>
          </a:xfrm>
        </p:spPr>
        <p:txBody>
          <a:bodyPr lIns="0" tIns="0" rIns="0" bIns="45720" anchor="b">
            <a:noAutofit/>
          </a:bodyPr>
          <a:lstStyle>
            <a:lvl1pPr>
              <a:defRPr sz="3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381001" y="1598085"/>
            <a:ext cx="5514564" cy="4482044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200"/>
              </a:spcBef>
              <a:buClr>
                <a:schemeClr val="bg2"/>
              </a:buClr>
              <a:defRPr>
                <a:solidFill>
                  <a:srgbClr val="000000"/>
                </a:solidFill>
              </a:defRPr>
            </a:lvl1pPr>
            <a:lvl2pPr marL="509905" indent="-276225">
              <a:buClr>
                <a:schemeClr val="bg2"/>
              </a:buClr>
              <a:buFont typeface="Arial Narrow" panose="020B0606020202030204" pitchFamily="34" charset="0"/>
              <a:buChar char="–"/>
              <a:defRPr>
                <a:solidFill>
                  <a:srgbClr val="000000"/>
                </a:solidFill>
              </a:defRPr>
            </a:lvl2pPr>
            <a:lvl3pPr>
              <a:buClr>
                <a:schemeClr val="bg2"/>
              </a:buClr>
              <a:defRPr>
                <a:solidFill>
                  <a:srgbClr val="000000"/>
                </a:solidFill>
              </a:defRPr>
            </a:lvl3pPr>
            <a:lvl4pPr>
              <a:buClr>
                <a:schemeClr val="bg2"/>
              </a:buClr>
              <a:defRPr>
                <a:solidFill>
                  <a:srgbClr val="000000"/>
                </a:solidFill>
              </a:defRPr>
            </a:lvl4pPr>
            <a:lvl5pPr>
              <a:buClr>
                <a:schemeClr val="bg2"/>
              </a:buCl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307016" y="1598085"/>
            <a:ext cx="5514564" cy="4482044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200"/>
              </a:spcBef>
              <a:buClr>
                <a:schemeClr val="bg2"/>
              </a:buClr>
              <a:defRPr>
                <a:solidFill>
                  <a:srgbClr val="000000"/>
                </a:solidFill>
              </a:defRPr>
            </a:lvl1pPr>
            <a:lvl2pPr marL="509905" indent="-276225">
              <a:buClr>
                <a:schemeClr val="bg2"/>
              </a:buClr>
              <a:buFont typeface="Arial Narrow" panose="020B0606020202030204" pitchFamily="34" charset="0"/>
              <a:buChar char="–"/>
              <a:defRPr>
                <a:solidFill>
                  <a:srgbClr val="000000"/>
                </a:solidFill>
              </a:defRPr>
            </a:lvl2pPr>
            <a:lvl3pPr>
              <a:buClr>
                <a:schemeClr val="bg2"/>
              </a:buClr>
              <a:defRPr>
                <a:solidFill>
                  <a:srgbClr val="000000"/>
                </a:solidFill>
              </a:defRPr>
            </a:lvl3pPr>
            <a:lvl4pPr>
              <a:buClr>
                <a:schemeClr val="bg2"/>
              </a:buClr>
              <a:defRPr>
                <a:solidFill>
                  <a:srgbClr val="000000"/>
                </a:solidFill>
              </a:defRPr>
            </a:lvl4pPr>
            <a:lvl5pPr>
              <a:buClr>
                <a:schemeClr val="bg2"/>
              </a:buCl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377825" y="1227932"/>
            <a:ext cx="11436350" cy="0"/>
          </a:xfrm>
          <a:prstGeom prst="line">
            <a:avLst/>
          </a:prstGeom>
          <a:ln w="317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620000" y="-1"/>
            <a:ext cx="4572000" cy="252239"/>
          </a:xfrm>
        </p:spPr>
        <p:txBody>
          <a:bodyPr tIns="45720" rIns="137160">
            <a:noAutofit/>
          </a:bodyPr>
          <a:lstStyle>
            <a:lvl1pPr marL="0" indent="0" algn="r">
              <a:buFontTx/>
              <a:buNone/>
              <a:defRPr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0">
              <a:buFontTx/>
              <a:buNone/>
              <a:defRPr/>
            </a:lvl2pPr>
            <a:lvl3pPr marL="1217295" indent="0">
              <a:buFontTx/>
              <a:buNone/>
              <a:defRPr/>
            </a:lvl3pPr>
            <a:lvl4pPr marL="1680845" indent="0">
              <a:buFontTx/>
              <a:buNone/>
              <a:defRPr/>
            </a:lvl4pPr>
            <a:lvl5pPr marL="2141855" indent="0">
              <a:buFontTx/>
              <a:buNone/>
              <a:defRPr/>
            </a:lvl5pPr>
          </a:lstStyle>
          <a:p>
            <a:pPr lvl="0"/>
            <a:r>
              <a:rPr lang="en-US" dirty="0"/>
              <a:t>Label for locking</a:t>
            </a:r>
          </a:p>
        </p:txBody>
      </p:sp>
      <p:sp>
        <p:nvSpPr>
          <p:cNvPr id="2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-2" y="6263744"/>
            <a:ext cx="12192001" cy="246464"/>
          </a:xfrm>
          <a:prstGeom prst="rect">
            <a:avLst/>
          </a:prstGeom>
        </p:spPr>
        <p:txBody>
          <a:bodyPr vert="horz" lIns="137160" tIns="0" rIns="137160" bIns="91440" rtlCol="0" anchor="b" anchorCtr="0"/>
          <a:lstStyle>
            <a:lvl1pPr algn="l">
              <a:defRPr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43547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stacked tex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381000" y="1598084"/>
            <a:ext cx="11430000" cy="2622224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200"/>
              </a:spcBef>
              <a:buClr>
                <a:schemeClr val="bg2"/>
              </a:buClr>
              <a:defRPr>
                <a:solidFill>
                  <a:srgbClr val="000000"/>
                </a:solidFill>
              </a:defRPr>
            </a:lvl1pPr>
            <a:lvl2pPr marL="509905" indent="-276225">
              <a:buFont typeface="Arial Narrow" panose="020B0606020202030204" pitchFamily="34" charset="0"/>
              <a:buChar char="–"/>
              <a:defRPr>
                <a:solidFill>
                  <a:srgbClr val="000000"/>
                </a:solidFill>
              </a:defRPr>
            </a:lvl2pPr>
            <a:lvl3pPr>
              <a:buClr>
                <a:schemeClr val="bg2"/>
              </a:buCl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buClr>
                <a:schemeClr val="bg2"/>
              </a:buCl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377826" y="4392248"/>
            <a:ext cx="11433174" cy="1727200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200"/>
              </a:spcBef>
              <a:defRPr>
                <a:solidFill>
                  <a:srgbClr val="000000"/>
                </a:solidFill>
              </a:defRPr>
            </a:lvl1pPr>
            <a:lvl2pPr marL="509905" indent="-276225">
              <a:buFont typeface="Arial Narrow" panose="020B0606020202030204" pitchFamily="34" charset="0"/>
              <a:buChar char="–"/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77825" y="313267"/>
            <a:ext cx="11436349" cy="914660"/>
          </a:xfrm>
        </p:spPr>
        <p:txBody>
          <a:bodyPr lIns="0" tIns="0" rIns="0" bIns="45720" anchor="b">
            <a:normAutofit/>
          </a:bodyPr>
          <a:lstStyle>
            <a:lvl1pPr>
              <a:defRPr sz="32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377825" y="1227932"/>
            <a:ext cx="11436350" cy="0"/>
          </a:xfrm>
          <a:prstGeom prst="line">
            <a:avLst/>
          </a:prstGeom>
          <a:ln w="317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7620000" y="-1"/>
            <a:ext cx="4572000" cy="252239"/>
          </a:xfrm>
        </p:spPr>
        <p:txBody>
          <a:bodyPr tIns="45720" rIns="137160">
            <a:noAutofit/>
          </a:bodyPr>
          <a:lstStyle>
            <a:lvl1pPr marL="0" indent="0" algn="r">
              <a:buFontTx/>
              <a:buNone/>
              <a:defRPr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0">
              <a:buFontTx/>
              <a:buNone/>
              <a:defRPr/>
            </a:lvl2pPr>
            <a:lvl3pPr marL="1217295" indent="0">
              <a:buFontTx/>
              <a:buNone/>
              <a:defRPr/>
            </a:lvl3pPr>
            <a:lvl4pPr marL="1680845" indent="0">
              <a:buFontTx/>
              <a:buNone/>
              <a:defRPr/>
            </a:lvl4pPr>
            <a:lvl5pPr marL="2141855" indent="0">
              <a:buFontTx/>
              <a:buNone/>
              <a:defRPr/>
            </a:lvl5pPr>
          </a:lstStyle>
          <a:p>
            <a:pPr lvl="0"/>
            <a:r>
              <a:rPr lang="en-US" dirty="0"/>
              <a:t>Label for locking</a:t>
            </a:r>
          </a:p>
        </p:txBody>
      </p:sp>
      <p:sp>
        <p:nvSpPr>
          <p:cNvPr id="2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-2" y="6263744"/>
            <a:ext cx="12192001" cy="246464"/>
          </a:xfrm>
          <a:prstGeom prst="rect">
            <a:avLst/>
          </a:prstGeom>
        </p:spPr>
        <p:txBody>
          <a:bodyPr vert="horz" lIns="137160" tIns="0" rIns="137160" bIns="91440" rtlCol="0" anchor="b" anchorCtr="0"/>
          <a:lstStyle>
            <a:lvl1pPr algn="l">
              <a:defRPr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90220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4904" y="1199338"/>
            <a:ext cx="10978081" cy="2239920"/>
          </a:xfrm>
        </p:spPr>
        <p:txBody>
          <a:bodyPr lIns="0" tIns="0" rIns="0" bIns="0">
            <a:normAutofit/>
          </a:bodyPr>
          <a:lstStyle>
            <a:lvl1pPr>
              <a:lnSpc>
                <a:spcPct val="90000"/>
              </a:lnSpc>
              <a:defRPr sz="3800" b="0" cap="none" spc="13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&lt;Closing Slide&gt;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610947" y="-1"/>
            <a:ext cx="4572000" cy="252239"/>
          </a:xfrm>
        </p:spPr>
        <p:txBody>
          <a:bodyPr tIns="45720" rIns="137160">
            <a:noAutofit/>
          </a:bodyPr>
          <a:lstStyle>
            <a:lvl1pPr marL="0" indent="0" algn="r">
              <a:buFontTx/>
              <a:buNone/>
              <a:defRPr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600" indent="0">
              <a:buFontTx/>
              <a:buNone/>
              <a:defRPr/>
            </a:lvl2pPr>
            <a:lvl3pPr marL="1217295" indent="0">
              <a:buFontTx/>
              <a:buNone/>
              <a:defRPr/>
            </a:lvl3pPr>
            <a:lvl4pPr marL="1680845" indent="0">
              <a:buFontTx/>
              <a:buNone/>
              <a:defRPr/>
            </a:lvl4pPr>
            <a:lvl5pPr marL="2141855" indent="0">
              <a:buFontTx/>
              <a:buNone/>
              <a:defRPr/>
            </a:lvl5pPr>
          </a:lstStyle>
          <a:p>
            <a:pPr lvl="0"/>
            <a:r>
              <a:rPr lang="en-US" dirty="0"/>
              <a:t>Label for locking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68710" y="3688347"/>
            <a:ext cx="11436327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-2" y="6263744"/>
            <a:ext cx="12192001" cy="246464"/>
          </a:xfrm>
          <a:prstGeom prst="rect">
            <a:avLst/>
          </a:prstGeom>
        </p:spPr>
        <p:txBody>
          <a:bodyPr vert="horz" lIns="137160" tIns="0" rIns="137160" bIns="91440" rtlCol="0" anchor="b" anchorCtr="0"/>
          <a:lstStyle>
            <a:lvl1pPr algn="l">
              <a:defRPr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918869"/>
      </p:ext>
    </p:extLst>
  </p:cSld>
  <p:clrMapOvr>
    <a:masterClrMapping/>
  </p:clrMapOvr>
  <p:hf hdr="0" dt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7825" y="318961"/>
            <a:ext cx="11436349" cy="547443"/>
          </a:xfrm>
        </p:spPr>
        <p:txBody>
          <a:bodyPr lIns="0" tIns="0" rIns="0" bIns="45720" anchor="b">
            <a:normAutofit/>
          </a:bodyPr>
          <a:lstStyle>
            <a:lvl1pPr>
              <a:defRPr sz="3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&lt;Smaller Slide Title&gt;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377825" y="866410"/>
            <a:ext cx="11436350" cy="0"/>
          </a:xfrm>
          <a:prstGeom prst="line">
            <a:avLst/>
          </a:prstGeom>
          <a:ln w="31750">
            <a:solidFill>
              <a:srgbClr val="0085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620000" y="-1"/>
            <a:ext cx="4572000" cy="252239"/>
          </a:xfrm>
        </p:spPr>
        <p:txBody>
          <a:bodyPr tIns="45720" rIns="137160">
            <a:noAutofit/>
          </a:bodyPr>
          <a:lstStyle>
            <a:lvl1pPr marL="0" indent="0" algn="r">
              <a:buFontTx/>
              <a:buNone/>
              <a:defRPr sz="1200">
                <a:latin typeface="Arial Narrow" panose="020B0606020202030204" pitchFamily="34" charset="0"/>
              </a:defRPr>
            </a:lvl1pPr>
            <a:lvl2pPr marL="609600" indent="0">
              <a:buFontTx/>
              <a:buNone/>
              <a:defRPr/>
            </a:lvl2pPr>
            <a:lvl3pPr marL="1217295" indent="0">
              <a:buFontTx/>
              <a:buNone/>
              <a:defRPr/>
            </a:lvl3pPr>
            <a:lvl4pPr marL="1680845" indent="0">
              <a:buFontTx/>
              <a:buNone/>
              <a:defRPr/>
            </a:lvl4pPr>
            <a:lvl5pPr marL="2141855" indent="0">
              <a:buFontTx/>
              <a:buNone/>
              <a:defRPr/>
            </a:lvl5pPr>
          </a:lstStyle>
          <a:p>
            <a:pPr lvl="0"/>
            <a:r>
              <a:rPr lang="en-US" dirty="0"/>
              <a:t>Label for locking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377825" y="866410"/>
            <a:ext cx="11436350" cy="0"/>
          </a:xfrm>
          <a:prstGeom prst="line">
            <a:avLst/>
          </a:prstGeom>
          <a:ln w="31750">
            <a:solidFill>
              <a:srgbClr val="0085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-2" y="6263744"/>
            <a:ext cx="12192001" cy="246464"/>
          </a:xfrm>
          <a:prstGeom prst="rect">
            <a:avLst/>
          </a:prstGeom>
        </p:spPr>
        <p:txBody>
          <a:bodyPr vert="horz" lIns="137160" tIns="0" rIns="137160" bIns="91440" rtlCol="0" anchor="b" anchorCtr="0"/>
          <a:lstStyle>
            <a:lvl1pPr algn="l">
              <a:defRPr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087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theme" Target="../theme/theme10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5" Type="http://schemas.openxmlformats.org/officeDocument/2006/relationships/image" Target="../media/image10.png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5" Type="http://schemas.openxmlformats.org/officeDocument/2006/relationships/image" Target="../media/image13.png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18" Type="http://schemas.openxmlformats.org/officeDocument/2006/relationships/image" Target="../media/image8.jpeg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17" Type="http://schemas.openxmlformats.org/officeDocument/2006/relationships/theme" Target="../theme/theme6.xml"/><Relationship Id="rId2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58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3BD49F-9AAD-9141-998F-F60B39506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0292"/>
            <a:ext cx="10515600" cy="789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312C4-1B90-954B-80BC-48D080F30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07131-DD53-CF43-BE86-98A30C1AB6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589" y="6506811"/>
            <a:ext cx="12036287" cy="251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This presentation is the intellectual property of the author/presenter. Contact hope.rugo@ucsf.edu for permission to reprint and/or distribute.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838200" y="43454"/>
            <a:ext cx="10515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San Antonio Breast Cancer Symposium®, December 4 -8, 2018</a:t>
            </a:r>
            <a:endParaRPr lang="en-US" sz="1400">
              <a:solidFill>
                <a:schemeClr val="bg1">
                  <a:lumMod val="65000"/>
                </a:schemeClr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125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4349" r:id="rId1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i="0" kern="1200" baseline="0">
          <a:solidFill>
            <a:srgbClr val="002060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11429999" cy="9144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81000" y="1597152"/>
            <a:ext cx="11430000" cy="442569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6D9B4B-4A0C-41A0-BA56-6CDF747D6F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-2" y="6356350"/>
            <a:ext cx="12192001" cy="501650"/>
          </a:xfrm>
          <a:prstGeom prst="rect">
            <a:avLst/>
          </a:prstGeom>
        </p:spPr>
        <p:txBody>
          <a:bodyPr vert="horz" lIns="137160" tIns="0" rIns="137160" bIns="91440" rtlCol="0" anchor="b" anchorCtr="0"/>
          <a:lstStyle>
            <a:lvl1pPr algn="l">
              <a:defRPr sz="10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202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0" r:id="rId1"/>
    <p:sldLayoutId id="2147484161" r:id="rId2"/>
    <p:sldLayoutId id="2147484162" r:id="rId3"/>
    <p:sldLayoutId id="2147484163" r:id="rId4"/>
    <p:sldLayoutId id="2147484164" r:id="rId5"/>
    <p:sldLayoutId id="2147484165" r:id="rId6"/>
    <p:sldLayoutId id="2147484166" r:id="rId7"/>
    <p:sldLayoutId id="2147484167" r:id="rId8"/>
    <p:sldLayoutId id="2147484168" r:id="rId9"/>
    <p:sldLayoutId id="2147484170" r:id="rId10"/>
  </p:sldLayoutIdLst>
  <p:hf hdr="0" dt="0"/>
  <p:txStyles>
    <p:titleStyle>
      <a:lvl1pPr algn="l" defTabSz="457250" rtl="0" eaLnBrk="1" latinLnBrk="0" hangingPunct="1">
        <a:lnSpc>
          <a:spcPct val="90000"/>
        </a:lnSpc>
        <a:spcBef>
          <a:spcPct val="0"/>
        </a:spcBef>
        <a:buNone/>
        <a:defRPr sz="3600" b="0" kern="600" spc="51">
          <a:solidFill>
            <a:schemeClr val="tx1"/>
          </a:solidFill>
          <a:effectLst/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5425" indent="-225425" algn="l" defTabSz="457250" rtl="0" eaLnBrk="1" latinLnBrk="0" hangingPunct="1">
        <a:lnSpc>
          <a:spcPct val="100000"/>
        </a:lnSpc>
        <a:spcBef>
          <a:spcPts val="0"/>
        </a:spcBef>
        <a:buClr>
          <a:schemeClr val="tx2"/>
        </a:buClr>
        <a:buSzPct val="95000"/>
        <a:buFont typeface="Arial Black" panose="020B0A04020102020204" pitchFamily="34" charset="0"/>
        <a:buChar char="•"/>
        <a:defRPr sz="24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29035" indent="-219451" algn="l" defTabSz="457250" rtl="0" eaLnBrk="1" latinLnBrk="0" hangingPunct="1">
        <a:lnSpc>
          <a:spcPct val="100000"/>
        </a:lnSpc>
        <a:spcBef>
          <a:spcPts val="0"/>
        </a:spcBef>
        <a:buClr>
          <a:schemeClr val="tx2"/>
        </a:buClr>
        <a:buSzPct val="100000"/>
        <a:buFont typeface="Arial Narrow" panose="020B0606020202030204" pitchFamily="34" charset="0"/>
        <a:buChar char="–"/>
        <a:defRPr sz="20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375799" indent="-158747" algn="l" defTabSz="457250" rtl="0" eaLnBrk="1" latinLnBrk="0" hangingPunct="1">
        <a:lnSpc>
          <a:spcPct val="100000"/>
        </a:lnSpc>
        <a:spcBef>
          <a:spcPts val="0"/>
        </a:spcBef>
        <a:buClr>
          <a:schemeClr val="tx2"/>
        </a:buClr>
        <a:buSzPct val="95000"/>
        <a:buFont typeface="Wingdings" panose="05000000000000000000" pitchFamily="2" charset="2"/>
        <a:buChar char="§"/>
        <a:defRPr sz="18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828754" indent="-148163" algn="l" defTabSz="457250" rtl="0" eaLnBrk="1" latinLnBrk="0" hangingPunct="1">
        <a:lnSpc>
          <a:spcPct val="100000"/>
        </a:lnSpc>
        <a:spcBef>
          <a:spcPts val="0"/>
        </a:spcBef>
        <a:buClr>
          <a:schemeClr val="tx2"/>
        </a:buClr>
        <a:buSzPct val="100000"/>
        <a:buFont typeface="Arial Narrow" panose="020B0606020202030204" pitchFamily="34" charset="0"/>
        <a:buChar char="–"/>
        <a:tabLst/>
        <a:defRPr sz="16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290176" indent="-148163" algn="l" defTabSz="457250" rtl="0" eaLnBrk="1" latinLnBrk="0" hangingPunct="1">
        <a:lnSpc>
          <a:spcPct val="100000"/>
        </a:lnSpc>
        <a:spcBef>
          <a:spcPts val="0"/>
        </a:spcBef>
        <a:buClr>
          <a:schemeClr val="tx2"/>
        </a:buClr>
        <a:buSzPct val="90000"/>
        <a:buFont typeface="Arial Black" panose="020B0A04020102020204" pitchFamily="34" charset="0"/>
        <a:buChar char="•"/>
        <a:defRPr sz="14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87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2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7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21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50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49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74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99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624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49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74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99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pos="3840">
          <p15:clr>
            <a:srgbClr val="F26B43"/>
          </p15:clr>
        </p15:guide>
        <p15:guide id="8" orient="horz" pos="192">
          <p15:clr>
            <a:srgbClr val="F26B43"/>
          </p15:clr>
        </p15:guide>
        <p15:guide id="9" pos="240">
          <p15:clr>
            <a:srgbClr val="F26B43"/>
          </p15:clr>
        </p15:guide>
        <p15:guide id="10" pos="7440">
          <p15:clr>
            <a:srgbClr val="F26B43"/>
          </p15:clr>
        </p15:guide>
        <p15:guide id="11" orient="horz" pos="1008">
          <p15:clr>
            <a:srgbClr val="F26B43"/>
          </p15:clr>
        </p15:guide>
        <p15:guide id="12" orient="horz" pos="768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0"/>
            <a:ext cx="11429999" cy="12192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81000" y="1597152"/>
            <a:ext cx="11430000" cy="442569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-2" y="6263744"/>
            <a:ext cx="12192001" cy="246464"/>
          </a:xfrm>
          <a:prstGeom prst="rect">
            <a:avLst/>
          </a:prstGeom>
        </p:spPr>
        <p:txBody>
          <a:bodyPr vert="horz" lIns="137160" tIns="0" rIns="137160" bIns="91440" rtlCol="0" anchor="b" anchorCtr="0"/>
          <a:lstStyle>
            <a:lvl1pPr algn="l">
              <a:defRPr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5381625" y="6661736"/>
            <a:ext cx="645284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lang="en-US" sz="1000" b="0" i="0" dirty="0">
                <a:solidFill>
                  <a:srgbClr val="AB0C2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Content of this presentation is copyright and responsibility of the author. Permission is </a:t>
            </a:r>
            <a:r>
              <a:rPr lang="en-US" sz="1000" b="1" i="0" u="none" strike="noStrike" kern="600" cap="none" spc="31" dirty="0">
                <a:solidFill>
                  <a:srgbClr val="AB0C23"/>
                </a:solidFill>
                <a:latin typeface="Arial" panose="020B0604020202020204" pitchFamily="34" charset="0"/>
                <a:cs typeface="Arial" panose="020B0604020202020204" pitchFamily="34" charset="0"/>
                <a:sym typeface="Arial Narrow"/>
              </a:rPr>
              <a:t>required</a:t>
            </a:r>
            <a:r>
              <a:rPr lang="en-US" sz="1000" b="0" i="0" dirty="0">
                <a:solidFill>
                  <a:srgbClr val="AB0C23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for re-use.</a:t>
            </a:r>
          </a:p>
        </p:txBody>
      </p:sp>
      <p:sp>
        <p:nvSpPr>
          <p:cNvPr id="7" name="Google Shape;17;p14"/>
          <p:cNvSpPr txBox="1"/>
          <p:nvPr userDrawn="1"/>
        </p:nvSpPr>
        <p:spPr>
          <a:xfrm>
            <a:off x="2144400" y="6623264"/>
            <a:ext cx="2400778" cy="19236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457200" marR="0" lvl="0" indent="-228600" algn="l" defTabSz="457200" rtl="0" eaLnBrk="1" latinLnBrk="0" hangingPunct="1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900" b="1" i="0" u="none" strike="noStrike" kern="600" cap="none" spc="31">
                <a:solidFill>
                  <a:srgbClr val="AB0C2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 Narrow"/>
              </a:defRPr>
            </a:lvl1pPr>
            <a:lvl2pPr marL="914400" marR="0" lvl="1" indent="-330200" algn="l" defTabSz="457200" rtl="0" eaLnBrk="1" latinLnBrk="0" hangingPunct="1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1600" b="0" i="0" u="none" strike="noStrike" kern="600" cap="none" spc="31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330200" algn="l" defTabSz="457200" rtl="0" eaLnBrk="1" latinLnBrk="0" hangingPunct="1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1600" b="0" i="0" u="none" strike="noStrike" kern="600" cap="none" spc="31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330200" algn="l" defTabSz="4572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 panose="020B0604020202020204"/>
              <a:buChar char="–"/>
              <a:defRPr sz="1600" b="0" i="0" u="none" strike="noStrike" kern="600" cap="none" spc="31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330200" algn="l" defTabSz="4572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 panose="020B0604020202020204"/>
              <a:buChar char="»"/>
              <a:defRPr sz="1600" b="0" i="0" u="none" strike="noStrike" kern="600" cap="none" spc="31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30200" algn="l" defTabSz="4572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 panose="020B0604020202020204"/>
              <a:buChar char="•"/>
              <a:defRPr sz="1600" b="0" i="0" u="none" strike="noStrike" kern="1200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3200400" marR="0" lvl="6" indent="-330200" algn="l" defTabSz="4572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 panose="020B0604020202020204"/>
              <a:buChar char="•"/>
              <a:defRPr sz="1600" b="0" i="0" u="none" strike="noStrike" kern="1200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3657600" marR="0" lvl="7" indent="-330200" algn="l" defTabSz="4572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 panose="020B0604020202020204"/>
              <a:buChar char="•"/>
              <a:defRPr sz="1600" b="0" i="0" u="none" strike="noStrike" kern="1200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4114800" marR="0" lvl="8" indent="-330200" algn="l" defTabSz="4572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 panose="020B0604020202020204"/>
              <a:buChar char="●"/>
              <a:defRPr sz="1600" b="0" i="0" u="none" strike="noStrike" kern="1200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sz="1000" dirty="0"/>
              <a:t>Peter Schmid</a:t>
            </a:r>
          </a:p>
        </p:txBody>
      </p:sp>
      <p:pic>
        <p:nvPicPr>
          <p:cNvPr id="8" name="Picture 7" descr="Logo&#10;&#10;Description automatically generated"/>
          <p:cNvPicPr>
            <a:picLocks noChangeAspect="1"/>
          </p:cNvPicPr>
          <p:nvPr userDrawn="1"/>
        </p:nvPicPr>
        <p:blipFill>
          <a:blip r:embed="rId15" cstate="screen"/>
          <a:stretch>
            <a:fillRect/>
          </a:stretch>
        </p:blipFill>
        <p:spPr>
          <a:xfrm>
            <a:off x="381000" y="6545839"/>
            <a:ext cx="1382400" cy="23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13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2" r:id="rId1"/>
    <p:sldLayoutId id="2147484323" r:id="rId2"/>
    <p:sldLayoutId id="2147484324" r:id="rId3"/>
    <p:sldLayoutId id="2147484325" r:id="rId4"/>
    <p:sldLayoutId id="2147484326" r:id="rId5"/>
    <p:sldLayoutId id="2147484327" r:id="rId6"/>
    <p:sldLayoutId id="2147484328" r:id="rId7"/>
    <p:sldLayoutId id="2147484329" r:id="rId8"/>
    <p:sldLayoutId id="2147484330" r:id="rId9"/>
    <p:sldLayoutId id="2147484331" r:id="rId10"/>
    <p:sldLayoutId id="2147484332" r:id="rId11"/>
    <p:sldLayoutId id="2147484333" r:id="rId12"/>
    <p:sldLayoutId id="2147484334" r:id="rId13"/>
  </p:sldLayoutIdLst>
  <p:hf hdr="0" dt="0"/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200" b="0" kern="600" spc="51">
          <a:solidFill>
            <a:srgbClr val="000000"/>
          </a:solidFill>
          <a:effectLst/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5425" indent="-225425" algn="l" defTabSz="457200" rtl="0" eaLnBrk="1" latinLnBrk="0" hangingPunct="1">
        <a:lnSpc>
          <a:spcPct val="100000"/>
        </a:lnSpc>
        <a:spcBef>
          <a:spcPts val="0"/>
        </a:spcBef>
        <a:buClr>
          <a:schemeClr val="bg2"/>
        </a:buClr>
        <a:buSzPct val="95000"/>
        <a:buFont typeface="Arial Black" panose="020B0A04020102020204" pitchFamily="34" charset="0"/>
        <a:buChar char="•"/>
        <a:defRPr sz="2200" kern="600" spc="31">
          <a:solidFill>
            <a:srgbClr val="0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7525" indent="-284480" algn="l" defTabSz="457200" rtl="0" eaLnBrk="1" latinLnBrk="0" hangingPunct="1">
        <a:lnSpc>
          <a:spcPct val="100000"/>
        </a:lnSpc>
        <a:spcBef>
          <a:spcPts val="0"/>
        </a:spcBef>
        <a:buClr>
          <a:schemeClr val="bg2"/>
        </a:buClr>
        <a:buSzPct val="100000"/>
        <a:buFont typeface="Arial Narrow" panose="020B0606020202030204" pitchFamily="34" charset="0"/>
        <a:buChar char="–"/>
        <a:defRPr sz="2200" kern="600" spc="31">
          <a:solidFill>
            <a:srgbClr val="0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38505" indent="-220980" algn="l" defTabSz="457200" rtl="0" eaLnBrk="1" latinLnBrk="0" hangingPunct="1">
        <a:lnSpc>
          <a:spcPct val="100000"/>
        </a:lnSpc>
        <a:spcBef>
          <a:spcPts val="0"/>
        </a:spcBef>
        <a:buClr>
          <a:schemeClr val="bg2"/>
        </a:buClr>
        <a:buSzPct val="95000"/>
        <a:buFont typeface="Wingdings" panose="05000000000000000000" pitchFamily="2" charset="2"/>
        <a:buChar char="§"/>
        <a:defRPr sz="2200" kern="600" spc="31">
          <a:solidFill>
            <a:srgbClr val="0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25525" indent="-222250" algn="l" defTabSz="457200" rtl="0" eaLnBrk="1" latinLnBrk="0" hangingPunct="1">
        <a:lnSpc>
          <a:spcPct val="100000"/>
        </a:lnSpc>
        <a:spcBef>
          <a:spcPts val="0"/>
        </a:spcBef>
        <a:buClr>
          <a:schemeClr val="bg2"/>
        </a:buClr>
        <a:buSzPct val="100000"/>
        <a:buFont typeface="Arial Narrow" panose="020B0606020202030204" pitchFamily="34" charset="0"/>
        <a:buChar char="–"/>
        <a:defRPr sz="2200" kern="600" spc="31">
          <a:solidFill>
            <a:srgbClr val="0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256030" indent="-165100" algn="l" defTabSz="457200" rtl="0" eaLnBrk="1" latinLnBrk="0" hangingPunct="1">
        <a:lnSpc>
          <a:spcPct val="100000"/>
        </a:lnSpc>
        <a:spcBef>
          <a:spcPts val="0"/>
        </a:spcBef>
        <a:buClr>
          <a:schemeClr val="bg2"/>
        </a:buClr>
        <a:buSzPct val="90000"/>
        <a:buFont typeface="Arial Black" panose="020B0A04020102020204" pitchFamily="34" charset="0"/>
        <a:buChar char="•"/>
        <a:defRPr sz="2200" kern="600" spc="31">
          <a:solidFill>
            <a:srgbClr val="00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4572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45720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CCD5C0-8BBB-21B6-0037-182293584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086B38-0199-8543-671C-30BA347A2F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5F13F2-31E1-7823-0925-98F30FE26C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653796-C7BA-4A73-9F63-B114F6227AFE}" type="datetimeFigureOut">
              <a:rPr lang="en-US" smtClean="0"/>
              <a:t>7/14/26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3150CB-77BA-FCC5-BAA7-251F93BCFE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327265-DA42-9DF0-1476-517CF1AA36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229818-2177-446F-BFEF-3388D95DD6F5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white background with text overlay&#10;&#10;AI-generated content may be incorrect.">
            <a:extLst>
              <a:ext uri="{FF2B5EF4-FFF2-40B4-BE49-F238E27FC236}">
                <a16:creationId xmlns:a16="http://schemas.microsoft.com/office/drawing/2014/main" id="{8FE93565-2E51-D120-5888-3351E56DC319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795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6" r:id="rId1"/>
    <p:sldLayoutId id="2147484337" r:id="rId2"/>
    <p:sldLayoutId id="2147484338" r:id="rId3"/>
    <p:sldLayoutId id="2147484339" r:id="rId4"/>
    <p:sldLayoutId id="2147484340" r:id="rId5"/>
    <p:sldLayoutId id="2147484341" r:id="rId6"/>
    <p:sldLayoutId id="2147484342" r:id="rId7"/>
    <p:sldLayoutId id="2147484343" r:id="rId8"/>
    <p:sldLayoutId id="2147484344" r:id="rId9"/>
    <p:sldLayoutId id="2147484345" r:id="rId10"/>
    <p:sldLayoutId id="2147484346" r:id="rId11"/>
    <p:sldLayoutId id="2147484347" r:id="rId12"/>
    <p:sldLayoutId id="2147484348" r:id="rId13"/>
  </p:sldLayoutIdLs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304800"/>
            <a:ext cx="10962753" cy="114604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09600" y="1597152"/>
            <a:ext cx="10960608" cy="4425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781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</p:sldLayoutIdLst>
  <p:hf hdr="0" ftr="0" dt="0"/>
  <p:txStyles>
    <p:titleStyle>
      <a:lvl1pPr algn="l" defTabSz="457250" rtl="0" eaLnBrk="1" latinLnBrk="0" hangingPunct="1">
        <a:lnSpc>
          <a:spcPct val="90000"/>
        </a:lnSpc>
        <a:spcBef>
          <a:spcPct val="0"/>
        </a:spcBef>
        <a:buNone/>
        <a:defRPr sz="4267" b="1" kern="600" spc="51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04792" indent="-304792" algn="l" defTabSz="45725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95000"/>
        <a:buFont typeface="Arial Black" panose="020B0A04020102020204" pitchFamily="34" charset="0"/>
        <a:buChar char="•"/>
        <a:defRPr sz="32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29035" indent="-219451" algn="l" defTabSz="45725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100000"/>
        <a:buFont typeface="Arial Narrow" panose="020B0606020202030204" pitchFamily="34" charset="0"/>
        <a:buChar char="–"/>
        <a:defRPr sz="2667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375799" indent="-158747" algn="l" defTabSz="45725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95000"/>
        <a:buFont typeface="Wingdings" panose="05000000000000000000" pitchFamily="2" charset="2"/>
        <a:buChar char="§"/>
        <a:defRPr sz="24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828754" indent="-148163" algn="l" defTabSz="45725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100000"/>
        <a:buFont typeface="Arial Narrow" panose="020B0606020202030204" pitchFamily="34" charset="0"/>
        <a:buChar char="–"/>
        <a:tabLst/>
        <a:defRPr sz="2133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290176" indent="-148163" algn="l" defTabSz="45725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90000"/>
        <a:buFont typeface="Arial Black" panose="020B0A04020102020204" pitchFamily="34" charset="0"/>
        <a:buChar char="•"/>
        <a:defRPr sz="2133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87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2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7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21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50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49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74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99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624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49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74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99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304800"/>
            <a:ext cx="10962753" cy="114604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09600" y="1597152"/>
            <a:ext cx="10960608" cy="4425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606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</p:sldLayoutIdLst>
  <p:hf hdr="0" ftr="0" dt="0"/>
  <p:txStyles>
    <p:titleStyle>
      <a:lvl1pPr algn="l" defTabSz="457250" rtl="0" eaLnBrk="1" latinLnBrk="0" hangingPunct="1">
        <a:lnSpc>
          <a:spcPct val="90000"/>
        </a:lnSpc>
        <a:spcBef>
          <a:spcPct val="0"/>
        </a:spcBef>
        <a:buNone/>
        <a:defRPr sz="4267" b="1" kern="600" spc="51">
          <a:solidFill>
            <a:schemeClr val="accent1">
              <a:lumMod val="75000"/>
            </a:schemeClr>
          </a:solidFill>
          <a:effectLst/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04792" indent="-304792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5000"/>
        <a:buFont typeface="Arial Black" panose="020B0A04020102020204" pitchFamily="34" charset="0"/>
        <a:buChar char="•"/>
        <a:defRPr sz="32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29035" indent="-219451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100000"/>
        <a:buFont typeface="Arial Narrow" panose="020B0606020202030204" pitchFamily="34" charset="0"/>
        <a:buChar char="–"/>
        <a:defRPr sz="2667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375799" indent="-158747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5000"/>
        <a:buFont typeface="Wingdings" panose="05000000000000000000" pitchFamily="2" charset="2"/>
        <a:buChar char="§"/>
        <a:defRPr sz="24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828754" indent="-148163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100000"/>
        <a:buFont typeface="Arial Narrow" panose="020B0606020202030204" pitchFamily="34" charset="0"/>
        <a:buChar char="–"/>
        <a:tabLst/>
        <a:defRPr sz="2133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290176" indent="-148163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0000"/>
        <a:buFont typeface="Arial Black" panose="020B0A04020102020204" pitchFamily="34" charset="0"/>
        <a:buChar char="•"/>
        <a:defRPr sz="2133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87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2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7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21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50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49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74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99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624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49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74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99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20000" y="274639"/>
            <a:ext cx="10742400" cy="757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1140" y="1600201"/>
            <a:ext cx="10742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43648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8" r:id="rId5"/>
    <p:sldLayoutId id="2147483739" r:id="rId6"/>
  </p:sldLayoutIdLst>
  <p:hf sldNum="0" hdr="0" ftr="0" dt="0"/>
  <p:txStyles>
    <p:titleStyle>
      <a:lvl1pPr algn="ctr" defTabSz="609570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algn="l" defTabSz="609570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2pPr>
      <a:lvl3pPr algn="l" defTabSz="609570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3pPr>
      <a:lvl4pPr algn="l" defTabSz="609570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4pPr>
      <a:lvl5pPr algn="l" defTabSz="609570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81104F"/>
          </a:solidFill>
          <a:latin typeface="Arial Narrow" charset="0"/>
          <a:ea typeface="MS PGothic" pitchFamily="34" charset="-128"/>
          <a:cs typeface="Arial Narrow" panose="020B0606020202030204" pitchFamily="34" charset="0"/>
        </a:defRPr>
      </a:lvl5pPr>
      <a:lvl6pPr marL="609570" algn="l" defTabSz="609570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81104F"/>
          </a:solidFill>
          <a:latin typeface="Arial Narrow" charset="0"/>
          <a:ea typeface="ＭＳ Ｐゴシック" charset="0"/>
        </a:defRPr>
      </a:lvl6pPr>
      <a:lvl7pPr marL="1219140" algn="l" defTabSz="609570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81104F"/>
          </a:solidFill>
          <a:latin typeface="Arial Narrow" charset="0"/>
          <a:ea typeface="ＭＳ Ｐゴシック" charset="0"/>
        </a:defRPr>
      </a:lvl7pPr>
      <a:lvl8pPr marL="1828709" algn="l" defTabSz="609570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81104F"/>
          </a:solidFill>
          <a:latin typeface="Arial Narrow" charset="0"/>
          <a:ea typeface="ＭＳ Ｐゴシック" charset="0"/>
        </a:defRPr>
      </a:lvl8pPr>
      <a:lvl9pPr marL="2438278" algn="l" defTabSz="609570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81104F"/>
          </a:solidFill>
          <a:latin typeface="Arial Narrow" charset="0"/>
          <a:ea typeface="ＭＳ Ｐゴシック" charset="0"/>
        </a:defRPr>
      </a:lvl9pPr>
    </p:titleStyle>
    <p:bodyStyle>
      <a:lvl1pPr marL="457178" indent="-457178" algn="l" defTabSz="609570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35000"/>
        <a:buFont typeface="Wingdings" panose="05000000000000000000" pitchFamily="2" charset="2"/>
        <a:buChar char="u"/>
        <a:defRPr sz="2133" kern="12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1pPr>
      <a:lvl2pPr marL="990550" indent="-380981" algn="l" defTabSz="609570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35000"/>
        <a:buFont typeface="Wingdings" panose="05000000000000000000" pitchFamily="2" charset="2"/>
        <a:buChar char="u"/>
        <a:defRPr sz="2133" kern="12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2pPr>
      <a:lvl3pPr marL="1523925" indent="-304784" algn="l" defTabSz="609570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35000"/>
        <a:buFont typeface="Wingdings" panose="05000000000000000000" pitchFamily="2" charset="2"/>
        <a:buChar char="u"/>
        <a:defRPr sz="2133" kern="1200">
          <a:solidFill>
            <a:schemeClr val="tx1"/>
          </a:solidFill>
          <a:latin typeface="Calibri" panose="020F0502020204030204" pitchFamily="34" charset="0"/>
          <a:ea typeface="MS PGothic" pitchFamily="34" charset="-128"/>
          <a:cs typeface="Calibri" panose="020F0502020204030204" pitchFamily="34" charset="0"/>
        </a:defRPr>
      </a:lvl3pPr>
      <a:lvl4pPr marL="2133493" indent="-304784" algn="l" defTabSz="60957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743062" indent="-304784" algn="l" defTabSz="60957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53">
          <p15:clr>
            <a:srgbClr val="F26B43"/>
          </p15:clr>
        </p15:guide>
        <p15:guide id="2" pos="336">
          <p15:clr>
            <a:srgbClr val="F26B43"/>
          </p15:clr>
        </p15:guide>
        <p15:guide id="3" pos="408">
          <p15:clr>
            <a:srgbClr val="F26B43"/>
          </p15:clr>
        </p15:guide>
        <p15:guide id="4" pos="5419">
          <p15:clr>
            <a:srgbClr val="F26B43"/>
          </p15:clr>
        </p15:guide>
        <p15:guide id="5" orient="horz" pos="2897">
          <p15:clr>
            <a:srgbClr val="F26B43"/>
          </p15:clr>
        </p15:guide>
        <p15:guide id="6" orient="horz" pos="49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304800"/>
            <a:ext cx="10962753" cy="114604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09600" y="1597152"/>
            <a:ext cx="10960608" cy="4425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2261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</p:sldLayoutIdLst>
  <p:hf hdr="0" ftr="0" dt="0"/>
  <p:txStyles>
    <p:titleStyle>
      <a:lvl1pPr algn="l" defTabSz="457250" rtl="0" eaLnBrk="1" latinLnBrk="0" hangingPunct="1">
        <a:lnSpc>
          <a:spcPct val="90000"/>
        </a:lnSpc>
        <a:spcBef>
          <a:spcPct val="0"/>
        </a:spcBef>
        <a:buNone/>
        <a:defRPr sz="4267" b="1" kern="600" spc="51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04792" indent="-304792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5000"/>
        <a:buFont typeface="Arial Black" panose="020B0A04020102020204" pitchFamily="34" charset="0"/>
        <a:buChar char="•"/>
        <a:defRPr sz="32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29035" indent="-219451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100000"/>
        <a:buFont typeface="Arial Narrow" panose="020B0606020202030204" pitchFamily="34" charset="0"/>
        <a:buChar char="–"/>
        <a:defRPr sz="2667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375799" indent="-158747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5000"/>
        <a:buFont typeface="Wingdings" panose="05000000000000000000" pitchFamily="2" charset="2"/>
        <a:buChar char="§"/>
        <a:defRPr sz="24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828754" indent="-148163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100000"/>
        <a:buFont typeface="Arial Narrow" panose="020B0606020202030204" pitchFamily="34" charset="0"/>
        <a:buChar char="–"/>
        <a:tabLst/>
        <a:defRPr sz="2133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290176" indent="-148163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0000"/>
        <a:buFont typeface="Arial Black" panose="020B0A04020102020204" pitchFamily="34" charset="0"/>
        <a:buChar char="•"/>
        <a:defRPr sz="2133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87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2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7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21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50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49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74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99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624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49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74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99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" y="4768"/>
            <a:ext cx="12181163" cy="6848459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1340768"/>
          </a:xfrm>
          <a:prstGeom prst="rect">
            <a:avLst/>
          </a:prstGeom>
          <a:solidFill>
            <a:srgbClr val="184B70">
              <a:alpha val="57647"/>
            </a:srgbClr>
          </a:solidFill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508787"/>
            <a:ext cx="10363200" cy="419248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72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800" i="0">
          <a:solidFill>
            <a:schemeClr val="bg1"/>
          </a:solidFill>
          <a:latin typeface="+mn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9pPr>
    </p:titleStyle>
    <p:bodyStyle>
      <a:lvl1pPr marL="457189" indent="-457189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1" fontAlgn="base" hangingPunct="1">
        <a:spcBef>
          <a:spcPct val="20000"/>
        </a:spcBef>
        <a:spcAft>
          <a:spcPct val="0"/>
        </a:spcAft>
        <a:buChar char="–"/>
        <a:defRPr sz="2667">
          <a:solidFill>
            <a:schemeClr val="tx1"/>
          </a:solidFill>
          <a:latin typeface="+mn-lt"/>
          <a:ea typeface="+mn-ea"/>
        </a:defRPr>
      </a:lvl2pPr>
      <a:lvl3pPr marL="1523962" indent="-304792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2133547" indent="-304792" algn="l" rtl="0" eaLnBrk="1" fontAlgn="base" hangingPunct="1">
        <a:spcBef>
          <a:spcPct val="20000"/>
        </a:spcBef>
        <a:spcAft>
          <a:spcPct val="0"/>
        </a:spcAft>
        <a:defRPr sz="2667">
          <a:solidFill>
            <a:schemeClr val="tx1"/>
          </a:solidFill>
          <a:latin typeface="+mn-lt"/>
          <a:ea typeface="+mn-ea"/>
        </a:defRPr>
      </a:lvl4pPr>
      <a:lvl5pPr marL="274313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304800"/>
            <a:ext cx="10962753" cy="114604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09600" y="1597152"/>
            <a:ext cx="10960608" cy="4425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0389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5" r:id="rId1"/>
    <p:sldLayoutId id="2147484006" r:id="rId2"/>
    <p:sldLayoutId id="2147484007" r:id="rId3"/>
    <p:sldLayoutId id="2147484008" r:id="rId4"/>
    <p:sldLayoutId id="2147484009" r:id="rId5"/>
    <p:sldLayoutId id="2147484010" r:id="rId6"/>
    <p:sldLayoutId id="2147484011" r:id="rId7"/>
    <p:sldLayoutId id="2147484012" r:id="rId8"/>
    <p:sldLayoutId id="2147484013" r:id="rId9"/>
  </p:sldLayoutIdLst>
  <p:hf hdr="0" ftr="0" dt="0"/>
  <p:txStyles>
    <p:titleStyle>
      <a:lvl1pPr algn="l" defTabSz="457250" rtl="0" eaLnBrk="1" latinLnBrk="0" hangingPunct="1">
        <a:lnSpc>
          <a:spcPct val="90000"/>
        </a:lnSpc>
        <a:spcBef>
          <a:spcPct val="0"/>
        </a:spcBef>
        <a:buNone/>
        <a:defRPr sz="4267" b="1" kern="600" spc="51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04792" indent="-304792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5000"/>
        <a:buFont typeface="Arial Black" panose="020B0A04020102020204" pitchFamily="34" charset="0"/>
        <a:buChar char="•"/>
        <a:defRPr sz="32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29035" indent="-219451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100000"/>
        <a:buFont typeface="Arial Narrow" panose="020B0606020202030204" pitchFamily="34" charset="0"/>
        <a:buChar char="–"/>
        <a:defRPr sz="2667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375799" indent="-158747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5000"/>
        <a:buFont typeface="Wingdings" panose="05000000000000000000" pitchFamily="2" charset="2"/>
        <a:buChar char="§"/>
        <a:defRPr sz="24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828754" indent="-148163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100000"/>
        <a:buFont typeface="Arial Narrow" panose="020B0606020202030204" pitchFamily="34" charset="0"/>
        <a:buChar char="–"/>
        <a:tabLst/>
        <a:defRPr sz="2133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290176" indent="-148163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0000"/>
        <a:buFont typeface="Arial Black" panose="020B0A04020102020204" pitchFamily="34" charset="0"/>
        <a:buChar char="•"/>
        <a:defRPr sz="2133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87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2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7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21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50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49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74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99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624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49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74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99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304800"/>
            <a:ext cx="10962753" cy="114604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09600" y="1597152"/>
            <a:ext cx="10960608" cy="4425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107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30" r:id="rId2"/>
    <p:sldLayoutId id="2147484031" r:id="rId3"/>
    <p:sldLayoutId id="2147484032" r:id="rId4"/>
    <p:sldLayoutId id="2147484033" r:id="rId5"/>
    <p:sldLayoutId id="2147484034" r:id="rId6"/>
    <p:sldLayoutId id="2147484035" r:id="rId7"/>
    <p:sldLayoutId id="2147484036" r:id="rId8"/>
  </p:sldLayoutIdLst>
  <p:hf hdr="0" ftr="0" dt="0"/>
  <p:txStyles>
    <p:titleStyle>
      <a:lvl1pPr algn="l" defTabSz="457250" rtl="0" eaLnBrk="1" latinLnBrk="0" hangingPunct="1">
        <a:lnSpc>
          <a:spcPct val="90000"/>
        </a:lnSpc>
        <a:spcBef>
          <a:spcPct val="0"/>
        </a:spcBef>
        <a:buNone/>
        <a:defRPr sz="4267" b="1" kern="600" spc="51">
          <a:solidFill>
            <a:schemeClr val="accent1">
              <a:lumMod val="75000"/>
            </a:schemeClr>
          </a:solidFill>
          <a:effectLst/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04792" indent="-304792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5000"/>
        <a:buFont typeface="Arial Black" panose="020B0A04020102020204" pitchFamily="34" charset="0"/>
        <a:buChar char="•"/>
        <a:defRPr sz="32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29035" indent="-219451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100000"/>
        <a:buFont typeface="Arial Narrow" panose="020B0606020202030204" pitchFamily="34" charset="0"/>
        <a:buChar char="–"/>
        <a:defRPr sz="2667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375799" indent="-158747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5000"/>
        <a:buFont typeface="Wingdings" panose="05000000000000000000" pitchFamily="2" charset="2"/>
        <a:buChar char="§"/>
        <a:defRPr sz="24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828754" indent="-148163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100000"/>
        <a:buFont typeface="Arial Narrow" panose="020B0606020202030204" pitchFamily="34" charset="0"/>
        <a:buChar char="–"/>
        <a:tabLst/>
        <a:defRPr sz="2133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290176" indent="-148163" algn="l" defTabSz="457250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0000"/>
        <a:buFont typeface="Arial Black" panose="020B0A04020102020204" pitchFamily="34" charset="0"/>
        <a:buChar char="•"/>
        <a:defRPr sz="2133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87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2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72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21" indent="-228625" algn="l" defTabSz="45725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50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49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74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99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6248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49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74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997" algn="l" defTabSz="457250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51776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1" r:id="rId1"/>
    <p:sldLayoutId id="2147484122" r:id="rId2"/>
    <p:sldLayoutId id="2147484123" r:id="rId3"/>
    <p:sldLayoutId id="2147484124" r:id="rId4"/>
    <p:sldLayoutId id="2147484126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5200A4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5200A4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5200A4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5200A4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5200A4"/>
          </a:solidFill>
          <a:latin typeface="Arial" pitchFamily="-112" charset="0"/>
          <a:ea typeface="ＭＳ Ｐゴシック" pitchFamily="-112" charset="-128"/>
          <a:cs typeface="ＭＳ Ｐゴシック" pitchFamily="-112" charset="-128"/>
        </a:defRPr>
      </a:lvl5pPr>
      <a:lvl6pPr marL="457189" algn="ctr" rtl="0" fontAlgn="base">
        <a:spcBef>
          <a:spcPct val="0"/>
        </a:spcBef>
        <a:spcAft>
          <a:spcPct val="0"/>
        </a:spcAft>
        <a:defRPr sz="4000">
          <a:solidFill>
            <a:srgbClr val="5200A4"/>
          </a:solidFill>
          <a:latin typeface="Arial" pitchFamily="-112" charset="0"/>
        </a:defRPr>
      </a:lvl6pPr>
      <a:lvl7pPr marL="914377" algn="ctr" rtl="0" fontAlgn="base">
        <a:spcBef>
          <a:spcPct val="0"/>
        </a:spcBef>
        <a:spcAft>
          <a:spcPct val="0"/>
        </a:spcAft>
        <a:defRPr sz="4000">
          <a:solidFill>
            <a:srgbClr val="5200A4"/>
          </a:solidFill>
          <a:latin typeface="Arial" pitchFamily="-112" charset="0"/>
        </a:defRPr>
      </a:lvl7pPr>
      <a:lvl8pPr marL="1371566" algn="ctr" rtl="0" fontAlgn="base">
        <a:spcBef>
          <a:spcPct val="0"/>
        </a:spcBef>
        <a:spcAft>
          <a:spcPct val="0"/>
        </a:spcAft>
        <a:defRPr sz="4000">
          <a:solidFill>
            <a:srgbClr val="5200A4"/>
          </a:solidFill>
          <a:latin typeface="Arial" pitchFamily="-112" charset="0"/>
        </a:defRPr>
      </a:lvl8pPr>
      <a:lvl9pPr marL="1828754" algn="ctr" rtl="0" fontAlgn="base">
        <a:spcBef>
          <a:spcPct val="0"/>
        </a:spcBef>
        <a:spcAft>
          <a:spcPct val="0"/>
        </a:spcAft>
        <a:defRPr sz="4000">
          <a:solidFill>
            <a:srgbClr val="5200A4"/>
          </a:solidFill>
          <a:latin typeface="Arial" pitchFamily="-112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12" charset="-128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12" charset="-128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12" charset="-128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5pPr>
      <a:lvl6pPr marL="2514537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6pPr>
      <a:lvl7pPr marL="2971726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7pPr>
      <a:lvl8pPr marL="3428914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8pPr>
      <a:lvl9pPr marL="3886103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18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6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32.png"/><Relationship Id="rId4" Type="http://schemas.microsoft.com/office/2007/relationships/hdphoto" Target="../media/hdphoto6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microsoft.com/office/2007/relationships/hdphoto" Target="../media/hdphoto10.wdp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3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7" Type="http://schemas.microsoft.com/office/2007/relationships/hdphoto" Target="../media/hdphoto16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microsoft.com/office/2007/relationships/hdphoto" Target="../media/hdphoto15.wdp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9.wdp"/><Relationship Id="rId4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7" Type="http://schemas.microsoft.com/office/2007/relationships/hdphoto" Target="../media/hdphoto12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5" Type="http://schemas.microsoft.com/office/2007/relationships/hdphoto" Target="../media/hdphoto21.wdp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34EB7-8964-C74C-B96D-9B5A7EED7F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2237" y="3575706"/>
            <a:ext cx="10347523" cy="2387600"/>
          </a:xfrm>
        </p:spPr>
        <p:txBody>
          <a:bodyPr>
            <a:noAutofit/>
          </a:bodyPr>
          <a:lstStyle/>
          <a:p>
            <a:br>
              <a:rPr lang="en-US" sz="4400" dirty="0"/>
            </a:br>
            <a:r>
              <a:rPr lang="en-US" sz="4400" dirty="0"/>
              <a:t>Year in Review</a:t>
            </a:r>
            <a:br>
              <a:rPr lang="en-US" sz="4400" dirty="0"/>
            </a:br>
            <a:r>
              <a:rPr lang="en-US" sz="4400" dirty="0"/>
              <a:t>Clinical Utility of Agents Targeting the PI3K/AKT/mTOR Pathway for Patients with Progressive HR+ </a:t>
            </a:r>
            <a:r>
              <a:rPr lang="en-US" sz="4400" dirty="0" err="1"/>
              <a:t>mBC</a:t>
            </a:r>
            <a:br>
              <a:rPr lang="en-US" sz="4400" dirty="0"/>
            </a:br>
            <a:r>
              <a:rPr lang="en-US" sz="4400" dirty="0"/>
              <a:t> </a:t>
            </a:r>
            <a:br>
              <a:rPr lang="en-US" sz="4400" dirty="0"/>
            </a:br>
            <a:endParaRPr lang="en-US" sz="4400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367E31C-1D11-2AB2-F35E-C9094EB02A96}"/>
              </a:ext>
            </a:extLst>
          </p:cNvPr>
          <p:cNvSpPr txBox="1">
            <a:spLocks/>
          </p:cNvSpPr>
          <p:nvPr/>
        </p:nvSpPr>
        <p:spPr bwMode="auto">
          <a:xfrm>
            <a:off x="1523999" y="5077730"/>
            <a:ext cx="9144000" cy="216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  <a:sp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31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265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396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529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658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2789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992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051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08">
              <a:lnSpc>
                <a:spcPct val="90000"/>
              </a:lnSpc>
              <a:spcBef>
                <a:spcPts val="533"/>
              </a:spcBef>
              <a:defRPr/>
            </a:pPr>
            <a:r>
              <a:rPr lang="en-US" kern="0">
                <a:solidFill>
                  <a:srgbClr val="000000"/>
                </a:solidFill>
                <a:latin typeface="Calibri" panose="020F0502020204030204" pitchFamily="34" charset="0"/>
                <a:ea typeface="DM Sans Medium"/>
                <a:cs typeface="Calibri" panose="020F0502020204030204" pitchFamily="34" charset="0"/>
                <a:sym typeface="DM Sans Medium"/>
              </a:rPr>
              <a:t>Hope S. Rugo, MD </a:t>
            </a:r>
            <a:br>
              <a:rPr lang="en-US" kern="0">
                <a:solidFill>
                  <a:srgbClr val="000000"/>
                </a:solidFill>
                <a:latin typeface="Calibri" panose="020F0502020204030204" pitchFamily="34" charset="0"/>
                <a:ea typeface="DM Sans Medium"/>
                <a:cs typeface="Calibri" panose="020F0502020204030204" pitchFamily="34" charset="0"/>
                <a:sym typeface="DM Sans Medium"/>
              </a:rPr>
            </a:br>
            <a:r>
              <a:rPr lang="en-US" kern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Director, Women's Cancers Program</a:t>
            </a:r>
            <a:br>
              <a:rPr lang="en-US" kern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kern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Division Chief, Breast Medical Oncology</a:t>
            </a:r>
            <a:br>
              <a:rPr lang="en-US" kern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kern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Professor, Department of Medical Oncology &amp; Therapeutics Research</a:t>
            </a:r>
            <a:br>
              <a:rPr lang="en-US" kern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kern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 Comprehensive Cancer Center</a:t>
            </a:r>
            <a:br>
              <a:rPr lang="en-US" kern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kern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Professor Emeritus, UCSF</a:t>
            </a:r>
            <a:br>
              <a:rPr lang="en-US" kern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US" kern="0">
                <a:solidFill>
                  <a:srgbClr val="000000"/>
                </a:solidFill>
                <a:latin typeface="Calibri" panose="020F0502020204030204" pitchFamily="34" charset="0"/>
                <a:ea typeface="DM Sans Medium"/>
                <a:cs typeface="Calibri" panose="020F0502020204030204" pitchFamily="34" charset="0"/>
                <a:sym typeface="DM Sans Medium"/>
              </a:rPr>
            </a:br>
            <a:endParaRPr lang="en-US" kern="0" dirty="0">
              <a:solidFill>
                <a:srgbClr val="000000"/>
              </a:solidFill>
              <a:latin typeface="Calibri" panose="020F0502020204030204" pitchFamily="34" charset="0"/>
              <a:ea typeface="DM Sans Medium"/>
              <a:cs typeface="Calibri" panose="020F0502020204030204" pitchFamily="34" charset="0"/>
              <a:sym typeface="DM Sans Medium"/>
            </a:endParaRPr>
          </a:p>
        </p:txBody>
      </p:sp>
      <p:pic>
        <p:nvPicPr>
          <p:cNvPr id="10" name="Picture 9" descr="City of Hope National Medical Center - Wikipedia">
            <a:extLst>
              <a:ext uri="{FF2B5EF4-FFF2-40B4-BE49-F238E27FC236}">
                <a16:creationId xmlns:a16="http://schemas.microsoft.com/office/drawing/2014/main" id="{4C17AF27-7A9A-B6E8-3D68-7E24DEE75E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"/>
            <a:ext cx="3796668" cy="208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C675685-4141-A459-8320-48ED3BFC13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9949" y="0"/>
            <a:ext cx="3298876" cy="2735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456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A766B-90EE-38BC-33A9-BE982DCD9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911" y="361283"/>
            <a:ext cx="10806113" cy="1003951"/>
          </a:xfrm>
        </p:spPr>
        <p:txBody>
          <a:bodyPr>
            <a:normAutofit fontScale="90000"/>
          </a:bodyPr>
          <a:lstStyle/>
          <a:p>
            <a:r>
              <a:rPr lang="en-US" dirty="0"/>
              <a:t>SERENA-1: Phase I Study of </a:t>
            </a:r>
            <a:r>
              <a:rPr lang="en-US" dirty="0" err="1"/>
              <a:t>Camizestrant</a:t>
            </a:r>
            <a:r>
              <a:rPr lang="en-US" dirty="0"/>
              <a:t> and </a:t>
            </a:r>
            <a:r>
              <a:rPr lang="en-US" dirty="0" err="1"/>
              <a:t>Capivasertib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D206BC-2C5E-7365-D8A1-C8BF33901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219" y="1547458"/>
            <a:ext cx="11333561" cy="45767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29 patients treated with </a:t>
            </a:r>
            <a:r>
              <a:rPr lang="en-US" dirty="0" err="1"/>
              <a:t>camizestrant</a:t>
            </a:r>
            <a:r>
              <a:rPr lang="en-US" dirty="0"/>
              <a:t> 75 mg/d and </a:t>
            </a:r>
            <a:r>
              <a:rPr lang="en-US" dirty="0" err="1"/>
              <a:t>capivasertib</a:t>
            </a:r>
            <a:r>
              <a:rPr lang="en-US" dirty="0"/>
              <a:t> 400 mg 4d on, 3d off</a:t>
            </a:r>
          </a:p>
          <a:p>
            <a:pPr lvl="1"/>
            <a:r>
              <a:rPr lang="en-US" sz="2400" dirty="0"/>
              <a:t>Median 2 lines prior therapy</a:t>
            </a:r>
          </a:p>
          <a:p>
            <a:pPr lvl="1"/>
            <a:r>
              <a:rPr lang="en-US" sz="2400" dirty="0"/>
              <a:t>90% prior CDK4/6i, 55% prior fulvestrant, </a:t>
            </a:r>
          </a:p>
          <a:p>
            <a:pPr lvl="1"/>
            <a:r>
              <a:rPr lang="en-US" sz="2400" dirty="0"/>
              <a:t>15 (52%) with PIK3CA/AKT/PTEN alterations, 17 (59%) with ESR1m</a:t>
            </a:r>
            <a:endParaRPr lang="en-US" dirty="0"/>
          </a:p>
          <a:p>
            <a:r>
              <a:rPr lang="en-US" dirty="0"/>
              <a:t>The mean (±SD) treatment duration was 8.6 ± 6.7 months for </a:t>
            </a:r>
            <a:r>
              <a:rPr lang="en-US" dirty="0" err="1"/>
              <a:t>camizestrant</a:t>
            </a:r>
            <a:r>
              <a:rPr lang="en-US" dirty="0"/>
              <a:t> and 7.3 ± 6.7 months for </a:t>
            </a:r>
            <a:r>
              <a:rPr lang="en-US" dirty="0" err="1"/>
              <a:t>capivasertib</a:t>
            </a:r>
            <a:r>
              <a:rPr lang="en-US" dirty="0"/>
              <a:t>. </a:t>
            </a:r>
          </a:p>
          <a:p>
            <a:r>
              <a:rPr lang="en-US" dirty="0"/>
              <a:t>Safety</a:t>
            </a:r>
          </a:p>
          <a:p>
            <a:pPr lvl="1"/>
            <a:r>
              <a:rPr lang="en-US" sz="2400" dirty="0"/>
              <a:t>Most common TEAEs (all grade): diarrhea (75.9%) and nausea (44.8%)</a:t>
            </a:r>
          </a:p>
          <a:p>
            <a:pPr lvl="1"/>
            <a:r>
              <a:rPr lang="en-US" sz="2400" dirty="0"/>
              <a:t>Most common grade ≥3 TEAE was diarrhea (3/10.3%); grade 3 rash (2/6.9%)</a:t>
            </a:r>
          </a:p>
          <a:p>
            <a:pPr lvl="1"/>
            <a:r>
              <a:rPr lang="en-US" sz="2400" dirty="0"/>
              <a:t>All grade 1: sinus bradycardia (37.9%), photopsia (20.7%), visual impairment (20.7%) </a:t>
            </a:r>
          </a:p>
          <a:p>
            <a:pPr lvl="1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AA1615-BA2A-E667-5F8E-18C5BCE3CEC2}"/>
              </a:ext>
            </a:extLst>
          </p:cNvPr>
          <p:cNvSpPr txBox="1"/>
          <p:nvPr/>
        </p:nvSpPr>
        <p:spPr>
          <a:xfrm>
            <a:off x="0" y="6488668"/>
            <a:ext cx="25340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Vaklavas</a:t>
            </a:r>
            <a:r>
              <a:rPr lang="en-US" sz="1400" dirty="0"/>
              <a:t> et al, ESMO Open 2026</a:t>
            </a:r>
          </a:p>
        </p:txBody>
      </p:sp>
    </p:spTree>
    <p:extLst>
      <p:ext uri="{BB962C8B-B14F-4D97-AF65-F5344CB8AC3E}">
        <p14:creationId xmlns:p14="http://schemas.microsoft.com/office/powerpoint/2010/main" val="1150361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89FAD33-BD29-8A5D-0A71-538E0272A2D0}"/>
              </a:ext>
            </a:extLst>
          </p:cNvPr>
          <p:cNvGrpSpPr/>
          <p:nvPr/>
        </p:nvGrpSpPr>
        <p:grpSpPr>
          <a:xfrm>
            <a:off x="495300" y="599031"/>
            <a:ext cx="5376864" cy="4969263"/>
            <a:chOff x="495300" y="862537"/>
            <a:chExt cx="5376864" cy="496926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CA02FA5-5BA0-212E-1C66-A2CD859913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5300" y="862537"/>
              <a:ext cx="5376864" cy="4969263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7159230-A789-A4AB-180C-2B0EB26DD2A2}"/>
                </a:ext>
              </a:extLst>
            </p:cNvPr>
            <p:cNvSpPr/>
            <p:nvPr/>
          </p:nvSpPr>
          <p:spPr>
            <a:xfrm>
              <a:off x="642936" y="955314"/>
              <a:ext cx="152400" cy="1733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C8ECCD7-6F2F-F290-2522-73E00FE36EF7}"/>
              </a:ext>
            </a:extLst>
          </p:cNvPr>
          <p:cNvSpPr txBox="1"/>
          <p:nvPr/>
        </p:nvSpPr>
        <p:spPr>
          <a:xfrm>
            <a:off x="1315657" y="5568294"/>
            <a:ext cx="978932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indent="-457200"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</a:rPr>
              <a:t>≥50% reduction from baseline in summed </a:t>
            </a:r>
            <a:r>
              <a:rPr lang="en-US" sz="2000" i="1" dirty="0">
                <a:effectLst/>
              </a:rPr>
              <a:t>ESR1</a:t>
            </a:r>
            <a:r>
              <a:rPr lang="en-US" sz="2000" dirty="0">
                <a:effectLst/>
              </a:rPr>
              <a:t>m VAF seen in 92% (11/12) treated with </a:t>
            </a:r>
            <a:r>
              <a:rPr lang="en-US" sz="2000" dirty="0" err="1">
                <a:effectLst/>
              </a:rPr>
              <a:t>camizestrant</a:t>
            </a:r>
            <a:r>
              <a:rPr lang="en-US" sz="2000" dirty="0">
                <a:effectLst/>
              </a:rPr>
              <a:t> plus </a:t>
            </a:r>
            <a:r>
              <a:rPr lang="en-US" sz="2000" dirty="0" err="1">
                <a:effectLst/>
              </a:rPr>
              <a:t>capivasertib</a:t>
            </a:r>
            <a:r>
              <a:rPr lang="en-US" sz="2000" dirty="0">
                <a:effectLst/>
              </a:rPr>
              <a:t>,</a:t>
            </a:r>
          </a:p>
          <a:p>
            <a:pPr marL="457200" marR="0" indent="-457200">
              <a:buFont typeface="Arial" panose="020B0604020202020204" pitchFamily="34" charset="0"/>
              <a:buChar char="•"/>
            </a:pPr>
            <a:r>
              <a:rPr lang="en-US" sz="2000" dirty="0"/>
              <a:t>C</a:t>
            </a:r>
            <a:r>
              <a:rPr lang="en-US" sz="2000" dirty="0">
                <a:effectLst/>
              </a:rPr>
              <a:t>learance to undetectable levels seen in 67% (8/12)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E1EA123-70A3-FE6E-370A-CC36AB5A2CB6}"/>
              </a:ext>
            </a:extLst>
          </p:cNvPr>
          <p:cNvGrpSpPr/>
          <p:nvPr/>
        </p:nvGrpSpPr>
        <p:grpSpPr>
          <a:xfrm>
            <a:off x="6096000" y="918506"/>
            <a:ext cx="5833631" cy="4123446"/>
            <a:chOff x="6096000" y="1182012"/>
            <a:chExt cx="5833631" cy="412344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9FB4964-6030-BBA1-3366-0C4A5659D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096000" y="1182012"/>
              <a:ext cx="5833631" cy="4123446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7633412-96A8-C89A-DB6A-A7CCB78CFE3D}"/>
                </a:ext>
              </a:extLst>
            </p:cNvPr>
            <p:cNvSpPr/>
            <p:nvPr/>
          </p:nvSpPr>
          <p:spPr>
            <a:xfrm>
              <a:off x="6210318" y="1264882"/>
              <a:ext cx="152400" cy="1733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93C6253-9552-FF28-473B-3E72CABA1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1999" cy="1003951"/>
          </a:xfrm>
        </p:spPr>
        <p:txBody>
          <a:bodyPr/>
          <a:lstStyle/>
          <a:p>
            <a:pPr algn="ctr"/>
            <a:r>
              <a:rPr lang="en-US" dirty="0"/>
              <a:t>Clinical Efficacy</a:t>
            </a:r>
          </a:p>
        </p:txBody>
      </p:sp>
    </p:spTree>
    <p:extLst>
      <p:ext uri="{BB962C8B-B14F-4D97-AF65-F5344CB8AC3E}">
        <p14:creationId xmlns:p14="http://schemas.microsoft.com/office/powerpoint/2010/main" val="1260785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4EFB5-620E-5E6E-16B6-1A550B70C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88DDA5-A7B5-D30E-D169-D4964AB26A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13563"/>
            <a:ext cx="10515600" cy="4576763"/>
          </a:xfrm>
        </p:spPr>
        <p:txBody>
          <a:bodyPr/>
          <a:lstStyle/>
          <a:p>
            <a:r>
              <a:rPr lang="en-US" dirty="0"/>
              <a:t>The oral SERD </a:t>
            </a:r>
            <a:r>
              <a:rPr lang="en-US" dirty="0" err="1"/>
              <a:t>camizestrant</a:t>
            </a:r>
            <a:r>
              <a:rPr lang="en-US" dirty="0"/>
              <a:t> can be safely combined with the AKT inhibitor </a:t>
            </a:r>
            <a:r>
              <a:rPr lang="en-US" dirty="0" err="1"/>
              <a:t>capivasertib</a:t>
            </a:r>
            <a:r>
              <a:rPr lang="en-US" dirty="0"/>
              <a:t> </a:t>
            </a:r>
          </a:p>
          <a:p>
            <a:r>
              <a:rPr lang="en-US" dirty="0"/>
              <a:t>No new toxicity signals</a:t>
            </a:r>
          </a:p>
          <a:p>
            <a:r>
              <a:rPr lang="en-US" dirty="0"/>
              <a:t>All oral combination is appealing but needs further study in a larger population</a:t>
            </a:r>
          </a:p>
          <a:p>
            <a:r>
              <a:rPr lang="en-US" dirty="0"/>
              <a:t>The ongoing Elevate trial evaluated </a:t>
            </a:r>
            <a:r>
              <a:rPr lang="en-US" dirty="0" err="1"/>
              <a:t>elacestrant</a:t>
            </a:r>
            <a:r>
              <a:rPr lang="en-US" dirty="0"/>
              <a:t> and </a:t>
            </a:r>
            <a:r>
              <a:rPr lang="en-US" dirty="0" err="1"/>
              <a:t>capivasertib</a:t>
            </a:r>
            <a:r>
              <a:rPr lang="en-US" dirty="0"/>
              <a:t> in a phase II expansion cohort, enrollment completed</a:t>
            </a:r>
          </a:p>
        </p:txBody>
      </p:sp>
    </p:spTree>
    <p:extLst>
      <p:ext uri="{BB962C8B-B14F-4D97-AF65-F5344CB8AC3E}">
        <p14:creationId xmlns:p14="http://schemas.microsoft.com/office/powerpoint/2010/main" val="3627636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B48F057-5D88-59DA-18D1-7B8F7AB6E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39F61E-AE59-63DE-655D-9411CBADA8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4831" y="6195596"/>
            <a:ext cx="5489508" cy="546804"/>
          </a:xfrm>
        </p:spPr>
        <p:txBody>
          <a:bodyPr/>
          <a:lstStyle/>
          <a:p>
            <a:r>
              <a:rPr lang="en-US" baseline="30000" dirty="0"/>
              <a:t>a</a:t>
            </a:r>
            <a:r>
              <a:rPr lang="en-GB" dirty="0"/>
              <a:t>Prophylactic use of a steroid-containing “swish and spit” regimen was protocol-mandated; oral non-sedating antihistamine therapy was recommended.</a:t>
            </a:r>
            <a:br>
              <a:rPr lang="en-US" dirty="0"/>
            </a:br>
            <a:r>
              <a:rPr lang="en-US" dirty="0"/>
              <a:t>Hurvitz SA</a:t>
            </a:r>
            <a:r>
              <a:rPr lang="en-GB" dirty="0"/>
              <a:t>, et al. JCO 2026; Pistilli et al, ESMO BC 2026;Abstract 505P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C73EBBE-1F57-6852-B0BD-8062E93D8F2B}"/>
              </a:ext>
            </a:extLst>
          </p:cNvPr>
          <p:cNvSpPr txBox="1">
            <a:spLocks/>
          </p:cNvSpPr>
          <p:nvPr/>
        </p:nvSpPr>
        <p:spPr bwMode="auto">
          <a:xfrm>
            <a:off x="1284648" y="182695"/>
            <a:ext cx="9689004" cy="103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9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005AB4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005AB4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005AB4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005AB4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005AB4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005AB4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005AB4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rgbClr val="005AB4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914126">
              <a:defRPr/>
            </a:pPr>
            <a:r>
              <a:rPr lang="en-US" sz="2799" dirty="0">
                <a:solidFill>
                  <a:prstClr val="black"/>
                </a:solidFill>
                <a:latin typeface="Calibri" panose="020F0502020204030204"/>
              </a:rPr>
              <a:t>VIKTORIA-1 (Phase 3): </a:t>
            </a:r>
            <a:r>
              <a:rPr lang="en-US" sz="2799" dirty="0" err="1">
                <a:solidFill>
                  <a:prstClr val="black"/>
                </a:solidFill>
                <a:latin typeface="Calibri" panose="020F0502020204030204"/>
              </a:rPr>
              <a:t>Gedatolisib</a:t>
            </a:r>
            <a:r>
              <a:rPr lang="en-US" sz="2799" dirty="0">
                <a:solidFill>
                  <a:prstClr val="black"/>
                </a:solidFill>
                <a:latin typeface="Calibri" panose="020F0502020204030204"/>
              </a:rPr>
              <a:t> + fulvestrant ± palbociclib vs fulvestrant for HR+, HER2</a:t>
            </a:r>
            <a:r>
              <a:rPr lang="en-US" sz="2799" dirty="0">
                <a:solidFill>
                  <a:prstClr val="black"/>
                </a:solidFill>
                <a:latin typeface="Calibri" panose="020F0502020204030204"/>
                <a:cs typeface="Times New Roman" panose="02020603050405020304" pitchFamily="18" charset="0"/>
              </a:rPr>
              <a:t>−</a:t>
            </a:r>
            <a:r>
              <a:rPr lang="en-US" sz="2799" dirty="0">
                <a:solidFill>
                  <a:prstClr val="black"/>
                </a:solidFill>
                <a:latin typeface="Calibri" panose="020F0502020204030204"/>
              </a:rPr>
              <a:t>­­, PIK3CA WT advanced breast cancer </a:t>
            </a:r>
            <a:endParaRPr lang="en-US" sz="1799" kern="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0D200D-0024-22CB-864B-54DC0187B80C}"/>
              </a:ext>
            </a:extLst>
          </p:cNvPr>
          <p:cNvSpPr txBox="1"/>
          <p:nvPr/>
        </p:nvSpPr>
        <p:spPr>
          <a:xfrm>
            <a:off x="618330" y="1200193"/>
            <a:ext cx="10788062" cy="653855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266320" indent="-266320" defTabSz="914126">
              <a:spcBef>
                <a:spcPts val="300"/>
              </a:spcBef>
              <a:buClr>
                <a:srgbClr val="A271B0"/>
              </a:buClr>
              <a:buFont typeface="Arial" panose="020B0604020202020204" pitchFamily="34" charset="0"/>
              <a:buChar char="•"/>
              <a:defRPr/>
            </a:pPr>
            <a:r>
              <a:rPr lang="en-GB" sz="1699" dirty="0" err="1">
                <a:solidFill>
                  <a:srgbClr val="223341"/>
                </a:solidFill>
                <a:latin typeface="Calibri" panose="020F0502020204030204"/>
              </a:rPr>
              <a:t>Gedatolisib</a:t>
            </a:r>
            <a:r>
              <a:rPr lang="en-GB" sz="1699" dirty="0">
                <a:solidFill>
                  <a:srgbClr val="223341"/>
                </a:solidFill>
                <a:latin typeface="Calibri" panose="020F0502020204030204"/>
              </a:rPr>
              <a:t> is a multitarget PAM inhibitor of all class I P13K isoforms, mTORC1 and mTORC2</a:t>
            </a:r>
          </a:p>
          <a:p>
            <a:pPr marL="266320" indent="-266320" defTabSz="914126">
              <a:spcBef>
                <a:spcPts val="300"/>
              </a:spcBef>
              <a:buClr>
                <a:srgbClr val="A271B0"/>
              </a:buClr>
              <a:buFont typeface="Arial" panose="020B0604020202020204" pitchFamily="34" charset="0"/>
              <a:buChar char="•"/>
              <a:defRPr/>
            </a:pPr>
            <a:r>
              <a:rPr lang="en-GB" sz="1699" b="1" dirty="0">
                <a:solidFill>
                  <a:srgbClr val="223341"/>
                </a:solidFill>
                <a:latin typeface="Calibri" panose="020F0502020204030204"/>
              </a:rPr>
              <a:t>Aim: </a:t>
            </a:r>
            <a:r>
              <a:rPr lang="en-GB" sz="1699" dirty="0">
                <a:solidFill>
                  <a:srgbClr val="223341"/>
                </a:solidFill>
                <a:latin typeface="Calibri" panose="020F0502020204030204"/>
              </a:rPr>
              <a:t>Evaluate </a:t>
            </a:r>
            <a:r>
              <a:rPr lang="en-GB" sz="1699" dirty="0" err="1">
                <a:solidFill>
                  <a:srgbClr val="223341"/>
                </a:solidFill>
                <a:latin typeface="Calibri" panose="020F0502020204030204"/>
              </a:rPr>
              <a:t>gedatolisib</a:t>
            </a:r>
            <a:r>
              <a:rPr lang="en-GB" sz="1699" dirty="0">
                <a:solidFill>
                  <a:srgbClr val="223341"/>
                </a:solidFill>
                <a:latin typeface="Calibri" panose="020F0502020204030204"/>
              </a:rPr>
              <a:t> in patients with HR+/HER2</a:t>
            </a:r>
            <a:r>
              <a:rPr lang="en-GB" sz="1699" dirty="0">
                <a:solidFill>
                  <a:srgbClr val="223341"/>
                </a:solidFill>
                <a:latin typeface="Calibri" panose="020F0502020204030204"/>
                <a:cs typeface="Times New Roman" panose="02020603050405020304" pitchFamily="18" charset="0"/>
              </a:rPr>
              <a:t>−</a:t>
            </a:r>
            <a:r>
              <a:rPr lang="en-GB" sz="1699" dirty="0">
                <a:solidFill>
                  <a:srgbClr val="223341"/>
                </a:solidFill>
                <a:latin typeface="Calibri" panose="020F0502020204030204"/>
              </a:rPr>
              <a:t> advanced breast cancer after progression on CDK4/6i and NSAI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9074724-D7E9-60AD-4F5D-9EFE0D2CE54A}"/>
              </a:ext>
            </a:extLst>
          </p:cNvPr>
          <p:cNvSpPr/>
          <p:nvPr/>
        </p:nvSpPr>
        <p:spPr>
          <a:xfrm>
            <a:off x="618331" y="1998199"/>
            <a:ext cx="3381363" cy="2431451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defTabSz="91412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>
                <a:solidFill>
                  <a:srgbClr val="FFFFFF"/>
                </a:solidFill>
                <a:latin typeface="Calibri" panose="020F0502020204030204"/>
              </a:rPr>
              <a:t>Key eligibility</a:t>
            </a:r>
          </a:p>
          <a:p>
            <a:pPr marL="151165" indent="-151165" defTabSz="914126"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Calibri" panose="020F0502020204030204"/>
              </a:rPr>
              <a:t>HR+/HER2− ABC</a:t>
            </a:r>
          </a:p>
          <a:p>
            <a:pPr marL="151165" indent="-151165" defTabSz="914126"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Calibri" panose="020F0502020204030204"/>
              </a:rPr>
              <a:t>Pre- &amp; postmenopausal women &amp; men</a:t>
            </a:r>
          </a:p>
          <a:p>
            <a:pPr marL="151165" indent="-151165" defTabSz="914126"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Calibri" panose="020F0502020204030204"/>
              </a:rPr>
              <a:t>Progression on/after CDK4/6i + NSAI</a:t>
            </a:r>
          </a:p>
          <a:p>
            <a:pPr marL="151165" indent="-151165" defTabSz="914126"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Calibri" panose="020F0502020204030204"/>
              </a:rPr>
              <a:t>≤2 lines of prior ET for ABC</a:t>
            </a:r>
          </a:p>
          <a:p>
            <a:pPr marL="151165" indent="-151165" defTabSz="914126"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Calibri" panose="020F0502020204030204"/>
              </a:rPr>
              <a:t>Measurable disease, RECIST v1.1</a:t>
            </a:r>
          </a:p>
          <a:p>
            <a:pPr marL="151165" indent="-151165" defTabSz="914126"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Calibri" panose="020F0502020204030204"/>
              </a:rPr>
              <a:t>Screening result for </a:t>
            </a:r>
            <a:r>
              <a:rPr lang="en-US" sz="1400" i="1">
                <a:solidFill>
                  <a:srgbClr val="FFFFFF"/>
                </a:solidFill>
                <a:latin typeface="Calibri" panose="020F0502020204030204"/>
              </a:rPr>
              <a:t>PIK3CA</a:t>
            </a:r>
            <a:r>
              <a:rPr lang="en-US" sz="1400">
                <a:solidFill>
                  <a:srgbClr val="FFFFFF"/>
                </a:solidFill>
                <a:latin typeface="Calibri" panose="020F0502020204030204"/>
              </a:rPr>
              <a:t> status</a:t>
            </a:r>
          </a:p>
          <a:p>
            <a:pPr marL="151165" indent="-151165" defTabSz="914126"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Calibri" panose="020F0502020204030204"/>
              </a:rPr>
              <a:t>No T2DM with HbA1c &gt;6.4% or T1DM</a:t>
            </a:r>
          </a:p>
          <a:p>
            <a:pPr marL="151165" indent="-151165" defTabSz="914126"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Calibri" panose="020F0502020204030204"/>
              </a:rPr>
              <a:t>No prior </a:t>
            </a:r>
            <a:r>
              <a:rPr lang="en-US" sz="1400" err="1">
                <a:solidFill>
                  <a:srgbClr val="FFFFFF"/>
                </a:solidFill>
                <a:latin typeface="Calibri" panose="020F0502020204030204"/>
              </a:rPr>
              <a:t>mTORi</a:t>
            </a:r>
            <a:r>
              <a:rPr lang="en-US" sz="1400">
                <a:solidFill>
                  <a:srgbClr val="FFFFFF"/>
                </a:solidFill>
                <a:latin typeface="Calibri" panose="020F0502020204030204"/>
              </a:rPr>
              <a:t>, PI3Ki, or </a:t>
            </a:r>
            <a:r>
              <a:rPr lang="en-US" sz="1400" err="1">
                <a:solidFill>
                  <a:srgbClr val="FFFFFF"/>
                </a:solidFill>
                <a:latin typeface="Calibri" panose="020F0502020204030204"/>
              </a:rPr>
              <a:t>AKTi</a:t>
            </a:r>
            <a:endParaRPr lang="en-US" sz="1400">
              <a:solidFill>
                <a:srgbClr val="FFFFFF"/>
              </a:solidFill>
              <a:latin typeface="Calibri" panose="020F0502020204030204"/>
            </a:endParaRPr>
          </a:p>
          <a:p>
            <a:pPr marL="151165" indent="-151165" defTabSz="914126" fontAlgn="base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>
                <a:solidFill>
                  <a:srgbClr val="FFFFFF"/>
                </a:solidFill>
                <a:latin typeface="Calibri" panose="020F0502020204030204"/>
              </a:rPr>
              <a:t>No prior chemotherapy for ABC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DD114CA-95EA-088F-99DD-2E3A88E355D4}"/>
              </a:ext>
            </a:extLst>
          </p:cNvPr>
          <p:cNvGrpSpPr/>
          <p:nvPr/>
        </p:nvGrpSpPr>
        <p:grpSpPr>
          <a:xfrm>
            <a:off x="630073" y="4655838"/>
            <a:ext cx="3381362" cy="1307982"/>
            <a:chOff x="2349571" y="3976966"/>
            <a:chExt cx="4118964" cy="114356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FC1BFC4-3FB1-C8BB-E7DB-41D545CD0581}"/>
                </a:ext>
              </a:extLst>
            </p:cNvPr>
            <p:cNvSpPr/>
            <p:nvPr/>
          </p:nvSpPr>
          <p:spPr>
            <a:xfrm>
              <a:off x="2349571" y="4289067"/>
              <a:ext cx="4118964" cy="831466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 anchorCtr="0"/>
            <a:lstStyle/>
            <a:p>
              <a:pPr marL="151165" indent="-151165" defTabSz="914126" fontAlgn="base">
                <a:spcAft>
                  <a:spcPts val="2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sz="1400">
                  <a:solidFill>
                    <a:srgbClr val="223341"/>
                  </a:solidFill>
                  <a:latin typeface="Calibri" panose="020F0502020204030204"/>
                  <a:cs typeface="Arial" charset="0"/>
                </a:rPr>
                <a:t>Lung/liver metastases (yes/no)</a:t>
              </a:r>
            </a:p>
            <a:p>
              <a:pPr marL="151165" indent="-151165" defTabSz="914126" fontAlgn="base">
                <a:spcAft>
                  <a:spcPts val="2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sz="1400">
                  <a:solidFill>
                    <a:srgbClr val="223341"/>
                  </a:solidFill>
                  <a:latin typeface="Calibri" panose="020F0502020204030204"/>
                  <a:cs typeface="Arial" charset="0"/>
                </a:rPr>
                <a:t>TTP on immediate prior therapy</a:t>
              </a:r>
              <a:br>
                <a:rPr lang="en-GB" sz="1400">
                  <a:solidFill>
                    <a:srgbClr val="223341"/>
                  </a:solidFill>
                  <a:latin typeface="Calibri" panose="020F0502020204030204"/>
                  <a:cs typeface="Arial" charset="0"/>
                </a:rPr>
              </a:br>
              <a:r>
                <a:rPr lang="en-GB" sz="1400">
                  <a:solidFill>
                    <a:srgbClr val="223341"/>
                  </a:solidFill>
                  <a:latin typeface="Calibri" panose="020F0502020204030204"/>
                  <a:cs typeface="Arial" charset="0"/>
                </a:rPr>
                <a:t>(6≤ or &gt;6 months)</a:t>
              </a:r>
            </a:p>
            <a:p>
              <a:pPr marL="151165" indent="-151165" defTabSz="914126" fontAlgn="base">
                <a:spcAft>
                  <a:spcPts val="20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sz="1400">
                  <a:solidFill>
                    <a:srgbClr val="223341"/>
                  </a:solidFill>
                  <a:latin typeface="Calibri" panose="020F0502020204030204"/>
                  <a:cs typeface="Arial" charset="0"/>
                </a:rPr>
                <a:t>Region (US/Canada or ROW)</a:t>
              </a:r>
              <a:endParaRPr lang="en-US" sz="1400">
                <a:solidFill>
                  <a:srgbClr val="223341"/>
                </a:solidFill>
                <a:latin typeface="Calibri" panose="020F0502020204030204"/>
                <a:cs typeface="Arial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46CA94A-4FB7-B3D6-496E-0017D3A6CDE0}"/>
                </a:ext>
              </a:extLst>
            </p:cNvPr>
            <p:cNvSpPr txBox="1"/>
            <p:nvPr/>
          </p:nvSpPr>
          <p:spPr>
            <a:xfrm>
              <a:off x="2358205" y="3976966"/>
              <a:ext cx="4110330" cy="29592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 anchor="ctr">
              <a:spAutoFit/>
            </a:bodyPr>
            <a:lstStyle/>
            <a:p>
              <a:pPr defTabSz="806178">
                <a:defRPr/>
              </a:pPr>
              <a:r>
                <a:rPr lang="en-US" sz="1600" b="1" kern="0">
                  <a:solidFill>
                    <a:prstClr val="white"/>
                  </a:solidFill>
                  <a:latin typeface="Calibri" panose="020F0502020204030204"/>
                  <a:ea typeface="MS PGothic" panose="020B0600070205080204" pitchFamily="34" charset="-128"/>
                  <a:cs typeface="Arial" charset="0"/>
                </a:rPr>
                <a:t>Stratification factors</a:t>
              </a:r>
              <a:endParaRPr lang="en-US" sz="1600" b="1" kern="0" baseline="30000">
                <a:solidFill>
                  <a:prstClr val="white"/>
                </a:solidFill>
                <a:latin typeface="Calibri" panose="020F0502020204030204"/>
                <a:ea typeface="MS PGothic" panose="020B0600070205080204" pitchFamily="34" charset="-128"/>
                <a:cs typeface="Arial" charset="0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5F8A1E1D-ADDC-AEFB-92C1-673F833EBCC0}"/>
              </a:ext>
            </a:extLst>
          </p:cNvPr>
          <p:cNvSpPr/>
          <p:nvPr/>
        </p:nvSpPr>
        <p:spPr>
          <a:xfrm>
            <a:off x="9602476" y="1971139"/>
            <a:ext cx="2195927" cy="24855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defTabSz="914126" fontAlgn="base">
              <a:lnSpc>
                <a:spcPts val="1939"/>
              </a:lnSpc>
              <a:spcBef>
                <a:spcPct val="0"/>
              </a:spcBef>
              <a:spcAft>
                <a:spcPts val="200"/>
              </a:spcAft>
              <a:defRPr/>
            </a:pPr>
            <a:r>
              <a:rPr lang="en-US" sz="1600" b="1">
                <a:solidFill>
                  <a:srgbClr val="223341"/>
                </a:solidFill>
                <a:latin typeface="Calibri" panose="020F0502020204030204"/>
              </a:rPr>
              <a:t>Primary endpoint:</a:t>
            </a:r>
          </a:p>
          <a:p>
            <a:pPr marL="269794" indent="-150768" defTabSz="914126" fontAlgn="base">
              <a:lnSpc>
                <a:spcPts val="1939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600">
                <a:solidFill>
                  <a:srgbClr val="223341"/>
                </a:solidFill>
                <a:latin typeface="Calibri" panose="020F0502020204030204"/>
              </a:rPr>
              <a:t>PFS (BICR):</a:t>
            </a:r>
            <a:br>
              <a:rPr lang="en-US" sz="1600">
                <a:solidFill>
                  <a:srgbClr val="223341"/>
                </a:solidFill>
                <a:latin typeface="Calibri" panose="020F0502020204030204"/>
              </a:rPr>
            </a:br>
            <a:r>
              <a:rPr lang="en-US" sz="1600">
                <a:solidFill>
                  <a:srgbClr val="223341"/>
                </a:solidFill>
                <a:latin typeface="Calibri" panose="020F0502020204030204"/>
              </a:rPr>
              <a:t>Arm A vs Arm C;</a:t>
            </a:r>
            <a:br>
              <a:rPr lang="en-US" sz="1600">
                <a:solidFill>
                  <a:srgbClr val="223341"/>
                </a:solidFill>
                <a:latin typeface="Calibri" panose="020F0502020204030204"/>
              </a:rPr>
            </a:br>
            <a:r>
              <a:rPr lang="en-US" sz="1600">
                <a:solidFill>
                  <a:srgbClr val="223341"/>
                </a:solidFill>
                <a:latin typeface="Calibri" panose="020F0502020204030204"/>
              </a:rPr>
              <a:t>Arm B vs Arm C</a:t>
            </a:r>
          </a:p>
          <a:p>
            <a:pPr marL="119026" defTabSz="914126" fontAlgn="base">
              <a:lnSpc>
                <a:spcPts val="1939"/>
              </a:lnSpc>
              <a:spcBef>
                <a:spcPct val="0"/>
              </a:spcBef>
              <a:spcAft>
                <a:spcPts val="200"/>
              </a:spcAft>
              <a:defRPr/>
            </a:pPr>
            <a:r>
              <a:rPr lang="en-US" sz="1600" b="1">
                <a:solidFill>
                  <a:srgbClr val="223341"/>
                </a:solidFill>
                <a:latin typeface="Calibri" panose="020F0502020204030204"/>
              </a:rPr>
              <a:t>Secondary endpoints:</a:t>
            </a:r>
          </a:p>
          <a:p>
            <a:pPr marL="269794" indent="-150768" defTabSz="914126" fontAlgn="base">
              <a:lnSpc>
                <a:spcPts val="1939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600">
                <a:solidFill>
                  <a:srgbClr val="223341"/>
                </a:solidFill>
                <a:latin typeface="Calibri" panose="020F0502020204030204"/>
              </a:rPr>
              <a:t>OS</a:t>
            </a:r>
          </a:p>
          <a:p>
            <a:pPr marL="269794" indent="-150768" defTabSz="914126" fontAlgn="base">
              <a:lnSpc>
                <a:spcPts val="1939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600">
                <a:solidFill>
                  <a:srgbClr val="223341"/>
                </a:solidFill>
                <a:latin typeface="Calibri" panose="020F0502020204030204"/>
              </a:rPr>
              <a:t>Response</a:t>
            </a:r>
          </a:p>
          <a:p>
            <a:pPr marL="269794" indent="-150768" defTabSz="914126" fontAlgn="base">
              <a:lnSpc>
                <a:spcPts val="1939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600">
                <a:solidFill>
                  <a:srgbClr val="223341"/>
                </a:solidFill>
                <a:latin typeface="Calibri" panose="020F0502020204030204"/>
              </a:rPr>
              <a:t>Safety</a:t>
            </a:r>
          </a:p>
          <a:p>
            <a:pPr marL="269794" indent="-150768" defTabSz="914126" fontAlgn="base">
              <a:lnSpc>
                <a:spcPts val="1939"/>
              </a:lnSpc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600">
                <a:solidFill>
                  <a:srgbClr val="223341"/>
                </a:solidFill>
                <a:latin typeface="Calibri" panose="020F0502020204030204"/>
              </a:rPr>
              <a:t>QOL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E98C1FE-8EFF-FD7C-4DD5-41A5F17604EC}"/>
              </a:ext>
            </a:extLst>
          </p:cNvPr>
          <p:cNvSpPr/>
          <p:nvPr/>
        </p:nvSpPr>
        <p:spPr>
          <a:xfrm>
            <a:off x="5486715" y="2939676"/>
            <a:ext cx="526987" cy="54849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457063">
              <a:defRPr/>
            </a:pPr>
            <a:r>
              <a:rPr lang="en-US" sz="1600">
                <a:solidFill>
                  <a:srgbClr val="FFFFFF"/>
                </a:solidFill>
                <a:latin typeface="Calibri" panose="020F0502020204030204"/>
              </a:rPr>
              <a:t>R</a:t>
            </a:r>
            <a:br>
              <a:rPr lang="en-US" sz="1600">
                <a:solidFill>
                  <a:srgbClr val="FFFFFF"/>
                </a:solidFill>
                <a:latin typeface="Calibri" panose="020F0502020204030204"/>
              </a:rPr>
            </a:br>
            <a:r>
              <a:rPr lang="en-US" sz="1050" b="1">
                <a:solidFill>
                  <a:srgbClr val="FFFFFF"/>
                </a:solidFill>
                <a:latin typeface="Calibri" panose="020F0502020204030204"/>
              </a:rPr>
              <a:t>1:1:1</a:t>
            </a:r>
            <a:endParaRPr lang="en-US" sz="1600" b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4F4521-B62E-9D19-EA3B-39613431A35A}"/>
              </a:ext>
            </a:extLst>
          </p:cNvPr>
          <p:cNvSpPr txBox="1"/>
          <p:nvPr/>
        </p:nvSpPr>
        <p:spPr>
          <a:xfrm>
            <a:off x="5045676" y="3465722"/>
            <a:ext cx="873632" cy="338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26">
              <a:spcBef>
                <a:spcPts val="1200"/>
              </a:spcBef>
              <a:buClr>
                <a:srgbClr val="A271B0"/>
              </a:buClr>
              <a:defRPr/>
            </a:pPr>
            <a:r>
              <a:rPr lang="en-US" sz="1600" b="1">
                <a:solidFill>
                  <a:srgbClr val="223341"/>
                </a:solidFill>
                <a:latin typeface="Calibri" panose="020F0502020204030204"/>
              </a:rPr>
              <a:t>N=392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6FC768-2AA2-3219-E95B-EFB3CD03DB22}"/>
              </a:ext>
            </a:extLst>
          </p:cNvPr>
          <p:cNvSpPr/>
          <p:nvPr/>
        </p:nvSpPr>
        <p:spPr>
          <a:xfrm>
            <a:off x="4126466" y="2949197"/>
            <a:ext cx="1211264" cy="5294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>
              <a:defRPr/>
            </a:pPr>
            <a:r>
              <a:rPr lang="en-GB" sz="1600" b="1">
                <a:solidFill>
                  <a:srgbClr val="223341"/>
                </a:solidFill>
                <a:latin typeface="Calibri" panose="020F0502020204030204"/>
              </a:rPr>
              <a:t>STUDY 1</a:t>
            </a:r>
          </a:p>
          <a:p>
            <a:pPr algn="ctr" defTabSz="914126">
              <a:defRPr/>
            </a:pPr>
            <a:r>
              <a:rPr lang="en-GB" sz="1600" i="1">
                <a:solidFill>
                  <a:srgbClr val="223341"/>
                </a:solidFill>
                <a:latin typeface="Calibri" panose="020F0502020204030204"/>
              </a:rPr>
              <a:t>PIK3CA</a:t>
            </a:r>
            <a:r>
              <a:rPr lang="en-GB" sz="1600">
                <a:solidFill>
                  <a:srgbClr val="223341"/>
                </a:solidFill>
                <a:latin typeface="Calibri" panose="020F0502020204030204"/>
              </a:rPr>
              <a:t>-WT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1B76CA1-03EA-A6D6-1636-B33621315F12}"/>
              </a:ext>
            </a:extLst>
          </p:cNvPr>
          <p:cNvCxnSpPr>
            <a:cxnSpLocks/>
            <a:stCxn id="9" idx="3"/>
            <a:endCxn id="17" idx="1"/>
          </p:cNvCxnSpPr>
          <p:nvPr/>
        </p:nvCxnSpPr>
        <p:spPr>
          <a:xfrm>
            <a:off x="3999694" y="3213923"/>
            <a:ext cx="126773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49E8861-FDF8-EE48-1A37-86F6220FE248}"/>
              </a:ext>
            </a:extLst>
          </p:cNvPr>
          <p:cNvCxnSpPr>
            <a:stCxn id="17" idx="3"/>
            <a:endCxn id="15" idx="2"/>
          </p:cNvCxnSpPr>
          <p:nvPr/>
        </p:nvCxnSpPr>
        <p:spPr>
          <a:xfrm>
            <a:off x="5337732" y="3213923"/>
            <a:ext cx="148983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E8450635-1C2A-F3DC-F790-00B7AAAC7023}"/>
              </a:ext>
            </a:extLst>
          </p:cNvPr>
          <p:cNvSpPr/>
          <p:nvPr/>
        </p:nvSpPr>
        <p:spPr>
          <a:xfrm>
            <a:off x="4200743" y="4343163"/>
            <a:ext cx="1062713" cy="51664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914126">
              <a:defRPr/>
            </a:pPr>
            <a:r>
              <a:rPr lang="en-GB" sz="1799">
                <a:solidFill>
                  <a:srgbClr val="223341"/>
                </a:solidFill>
                <a:latin typeface="Calibri" panose="020F0502020204030204"/>
              </a:rPr>
              <a:t>Assign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2BE53E67-339C-0ACE-83AF-B6519FCC69C8}"/>
              </a:ext>
            </a:extLst>
          </p:cNvPr>
          <p:cNvCxnSpPr>
            <a:cxnSpLocks/>
            <a:stCxn id="17" idx="2"/>
            <a:endCxn id="22" idx="0"/>
          </p:cNvCxnSpPr>
          <p:nvPr/>
        </p:nvCxnSpPr>
        <p:spPr>
          <a:xfrm>
            <a:off x="4732098" y="3478650"/>
            <a:ext cx="0" cy="86451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7D743B47-8861-59D2-5EBD-CE1AC107CCCC}"/>
              </a:ext>
            </a:extLst>
          </p:cNvPr>
          <p:cNvSpPr/>
          <p:nvPr/>
        </p:nvSpPr>
        <p:spPr>
          <a:xfrm>
            <a:off x="4126466" y="5408538"/>
            <a:ext cx="1211264" cy="5294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>
              <a:defRPr/>
            </a:pPr>
            <a:r>
              <a:rPr lang="en-GB" sz="1600" b="1">
                <a:solidFill>
                  <a:srgbClr val="223341"/>
                </a:solidFill>
                <a:latin typeface="Calibri" panose="020F0502020204030204"/>
              </a:rPr>
              <a:t>STUDY 2</a:t>
            </a:r>
          </a:p>
          <a:p>
            <a:pPr algn="ctr" defTabSz="914126">
              <a:defRPr/>
            </a:pPr>
            <a:r>
              <a:rPr lang="en-GB" sz="1600" i="1">
                <a:solidFill>
                  <a:srgbClr val="223341"/>
                </a:solidFill>
                <a:latin typeface="Calibri" panose="020F0502020204030204"/>
              </a:rPr>
              <a:t>PIK3CA</a:t>
            </a:r>
            <a:r>
              <a:rPr lang="en-GB" sz="1600">
                <a:solidFill>
                  <a:srgbClr val="223341"/>
                </a:solidFill>
                <a:latin typeface="Calibri" panose="020F0502020204030204"/>
              </a:rPr>
              <a:t>-MT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223BA6B-CC08-967D-64FB-4C7ADA92BBAF}"/>
              </a:ext>
            </a:extLst>
          </p:cNvPr>
          <p:cNvCxnSpPr>
            <a:stCxn id="22" idx="4"/>
            <a:endCxn id="30" idx="0"/>
          </p:cNvCxnSpPr>
          <p:nvPr/>
        </p:nvCxnSpPr>
        <p:spPr>
          <a:xfrm>
            <a:off x="4732098" y="4859803"/>
            <a:ext cx="0" cy="54873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16EE1467-2D48-9773-9E3E-C95148C11A25}"/>
              </a:ext>
            </a:extLst>
          </p:cNvPr>
          <p:cNvSpPr/>
          <p:nvPr/>
        </p:nvSpPr>
        <p:spPr>
          <a:xfrm>
            <a:off x="5470847" y="5398071"/>
            <a:ext cx="526987" cy="54849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457063">
              <a:defRPr/>
            </a:pPr>
            <a:r>
              <a:rPr lang="en-US" sz="1600">
                <a:solidFill>
                  <a:srgbClr val="FFFFFF"/>
                </a:solidFill>
                <a:latin typeface="Calibri" panose="020F0502020204030204"/>
              </a:rPr>
              <a:t>R</a:t>
            </a:r>
            <a:br>
              <a:rPr lang="en-US" sz="1600">
                <a:solidFill>
                  <a:srgbClr val="FFFFFF"/>
                </a:solidFill>
                <a:latin typeface="Calibri" panose="020F0502020204030204"/>
              </a:rPr>
            </a:br>
            <a:r>
              <a:rPr lang="en-US" sz="1050" b="1">
                <a:solidFill>
                  <a:srgbClr val="FFFFFF"/>
                </a:solidFill>
                <a:latin typeface="Calibri" panose="020F0502020204030204"/>
              </a:rPr>
              <a:t>3:1:3</a:t>
            </a:r>
            <a:endParaRPr lang="en-US" sz="1600" b="1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C70C5DB-ADEE-08D7-D04E-D49F1144BA3F}"/>
              </a:ext>
            </a:extLst>
          </p:cNvPr>
          <p:cNvSpPr/>
          <p:nvPr/>
        </p:nvSpPr>
        <p:spPr>
          <a:xfrm>
            <a:off x="6162685" y="1933119"/>
            <a:ext cx="3284971" cy="1315065"/>
          </a:xfrm>
          <a:prstGeom prst="rect">
            <a:avLst/>
          </a:prstGeom>
          <a:solidFill>
            <a:srgbClr val="6B2F98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2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>
                <a:solidFill>
                  <a:srgbClr val="FFFFFF"/>
                </a:solidFill>
                <a:latin typeface="Calibri" panose="020F0502020204030204"/>
              </a:rPr>
              <a:t>Gedatolisib 180 mg IV QW</a:t>
            </a:r>
            <a:br>
              <a:rPr lang="en-GB" sz="1400">
                <a:solidFill>
                  <a:srgbClr val="FFFFFF"/>
                </a:solidFill>
                <a:latin typeface="Calibri" panose="020F0502020204030204"/>
              </a:rPr>
            </a:br>
            <a:r>
              <a:rPr lang="en-GB" sz="1400">
                <a:solidFill>
                  <a:srgbClr val="FFFFFF"/>
                </a:solidFill>
                <a:latin typeface="Calibri" panose="020F0502020204030204"/>
              </a:rPr>
              <a:t>(3 weeks on, 1 week off)</a:t>
            </a:r>
            <a:br>
              <a:rPr lang="en-GB" sz="1400">
                <a:solidFill>
                  <a:srgbClr val="FFFFFF"/>
                </a:solidFill>
                <a:latin typeface="Calibri" panose="020F0502020204030204"/>
              </a:rPr>
            </a:br>
            <a:r>
              <a:rPr lang="en-GB" sz="1400" b="1">
                <a:solidFill>
                  <a:srgbClr val="FFFFFF"/>
                </a:solidFill>
                <a:latin typeface="Calibri" panose="020F0502020204030204"/>
              </a:rPr>
              <a:t>+ palbociclib 125 mg QD</a:t>
            </a:r>
            <a:br>
              <a:rPr lang="en-GB" sz="1400">
                <a:solidFill>
                  <a:srgbClr val="FFFFFF"/>
                </a:solidFill>
                <a:latin typeface="Calibri" panose="020F0502020204030204"/>
              </a:rPr>
            </a:br>
            <a:r>
              <a:rPr lang="en-GB" sz="1400">
                <a:solidFill>
                  <a:srgbClr val="FFFFFF"/>
                </a:solidFill>
                <a:latin typeface="Calibri" panose="020F0502020204030204"/>
              </a:rPr>
              <a:t>(21 days on, 7 days off)</a:t>
            </a:r>
            <a:br>
              <a:rPr lang="en-GB" sz="1400">
                <a:solidFill>
                  <a:srgbClr val="FFFFFF"/>
                </a:solidFill>
                <a:latin typeface="Calibri" panose="020F0502020204030204"/>
              </a:rPr>
            </a:br>
            <a:r>
              <a:rPr lang="en-GB" sz="1400" b="1">
                <a:solidFill>
                  <a:srgbClr val="FFFFFF"/>
                </a:solidFill>
                <a:latin typeface="Calibri" panose="020F0502020204030204"/>
              </a:rPr>
              <a:t>+ </a:t>
            </a:r>
            <a:r>
              <a:rPr lang="en-GB" sz="1400" b="1" err="1">
                <a:solidFill>
                  <a:srgbClr val="FFFFFF"/>
                </a:solidFill>
                <a:latin typeface="Calibri" panose="020F0502020204030204"/>
              </a:rPr>
              <a:t>fulvestrant</a:t>
            </a:r>
            <a:r>
              <a:rPr lang="en-GB" sz="1400" b="1">
                <a:solidFill>
                  <a:srgbClr val="FFFFFF"/>
                </a:solidFill>
                <a:latin typeface="Calibri" panose="020F0502020204030204"/>
              </a:rPr>
              <a:t> 500 mg</a:t>
            </a:r>
            <a:br>
              <a:rPr lang="en-GB" sz="1400">
                <a:solidFill>
                  <a:srgbClr val="FFFFFF"/>
                </a:solidFill>
                <a:latin typeface="Calibri" panose="020F0502020204030204"/>
              </a:rPr>
            </a:br>
            <a:r>
              <a:rPr lang="en-GB" sz="1400">
                <a:solidFill>
                  <a:srgbClr val="FFFFFF"/>
                </a:solidFill>
                <a:latin typeface="Calibri" panose="020F0502020204030204"/>
              </a:rPr>
              <a:t>(cycle 1: days 1 &amp; 15, then Q4W)</a:t>
            </a:r>
            <a:endParaRPr lang="en-US" sz="12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5F9B3AB-D5E9-D7FF-45E9-ECFE83AC898B}"/>
              </a:ext>
            </a:extLst>
          </p:cNvPr>
          <p:cNvSpPr txBox="1"/>
          <p:nvPr/>
        </p:nvSpPr>
        <p:spPr>
          <a:xfrm>
            <a:off x="6129150" y="2421417"/>
            <a:ext cx="721484" cy="338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126">
              <a:spcBef>
                <a:spcPts val="1200"/>
              </a:spcBef>
              <a:buClr>
                <a:srgbClr val="A271B0"/>
              </a:buClr>
              <a:defRPr/>
            </a:pPr>
            <a:r>
              <a:rPr lang="en-GB" sz="1600" b="1">
                <a:solidFill>
                  <a:srgbClr val="FFFFFF"/>
                </a:solidFill>
                <a:latin typeface="Calibri" panose="020F0502020204030204"/>
              </a:rPr>
              <a:t>Arm A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FAC84DC-6764-268F-9C20-C099A86CE158}"/>
              </a:ext>
            </a:extLst>
          </p:cNvPr>
          <p:cNvSpPr/>
          <p:nvPr/>
        </p:nvSpPr>
        <p:spPr>
          <a:xfrm>
            <a:off x="6162685" y="3318538"/>
            <a:ext cx="3284971" cy="897856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2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>
                <a:solidFill>
                  <a:srgbClr val="223341"/>
                </a:solidFill>
                <a:latin typeface="Calibri" panose="020F0502020204030204"/>
              </a:rPr>
              <a:t>Gedatolisib 180 mg IV QW</a:t>
            </a:r>
            <a:br>
              <a:rPr lang="en-GB" sz="1400" b="1">
                <a:solidFill>
                  <a:srgbClr val="223341"/>
                </a:solidFill>
                <a:latin typeface="Calibri" panose="020F0502020204030204"/>
              </a:rPr>
            </a:br>
            <a:r>
              <a:rPr lang="en-GB" sz="1400">
                <a:solidFill>
                  <a:srgbClr val="223341"/>
                </a:solidFill>
                <a:latin typeface="Calibri" panose="020F0502020204030204"/>
              </a:rPr>
              <a:t>(3 weeks on, 1 week off)</a:t>
            </a:r>
            <a:br>
              <a:rPr lang="en-GB" sz="1400" b="1">
                <a:solidFill>
                  <a:srgbClr val="223341"/>
                </a:solidFill>
                <a:latin typeface="Calibri" panose="020F0502020204030204"/>
              </a:rPr>
            </a:br>
            <a:r>
              <a:rPr lang="en-GB" sz="1400" b="1">
                <a:solidFill>
                  <a:srgbClr val="223341"/>
                </a:solidFill>
                <a:latin typeface="Calibri" panose="020F0502020204030204"/>
              </a:rPr>
              <a:t>+ </a:t>
            </a:r>
            <a:r>
              <a:rPr lang="en-GB" sz="1400" b="1" err="1">
                <a:solidFill>
                  <a:srgbClr val="223341"/>
                </a:solidFill>
                <a:latin typeface="Calibri" panose="020F0502020204030204"/>
              </a:rPr>
              <a:t>fulvestrant</a:t>
            </a:r>
            <a:r>
              <a:rPr lang="en-GB" sz="1400" b="1">
                <a:solidFill>
                  <a:srgbClr val="223341"/>
                </a:solidFill>
                <a:latin typeface="Calibri" panose="020F0502020204030204"/>
              </a:rPr>
              <a:t> 500 mg</a:t>
            </a:r>
            <a:br>
              <a:rPr lang="en-GB" sz="1400" b="1">
                <a:solidFill>
                  <a:srgbClr val="223341"/>
                </a:solidFill>
                <a:latin typeface="Calibri" panose="020F0502020204030204"/>
              </a:rPr>
            </a:br>
            <a:r>
              <a:rPr lang="en-GB" sz="1400">
                <a:solidFill>
                  <a:srgbClr val="223341"/>
                </a:solidFill>
                <a:latin typeface="Calibri" panose="020F0502020204030204"/>
              </a:rPr>
              <a:t>(same schedule)</a:t>
            </a:r>
            <a:endParaRPr lang="en-US" sz="1200">
              <a:solidFill>
                <a:srgbClr val="223341"/>
              </a:solidFill>
              <a:latin typeface="Calibri" panose="020F0502020204030204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E95D415-8E66-0DC9-7071-D96FCC7F6DE8}"/>
              </a:ext>
            </a:extLst>
          </p:cNvPr>
          <p:cNvSpPr/>
          <p:nvPr/>
        </p:nvSpPr>
        <p:spPr>
          <a:xfrm>
            <a:off x="6162685" y="4292940"/>
            <a:ext cx="3284971" cy="9672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2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>
                <a:solidFill>
                  <a:srgbClr val="FFFFFF"/>
                </a:solidFill>
                <a:latin typeface="Calibri" panose="020F0502020204030204"/>
              </a:rPr>
              <a:t>Fulvestrant 500 mg</a:t>
            </a:r>
            <a:br>
              <a:rPr lang="en-GB" sz="1400">
                <a:solidFill>
                  <a:srgbClr val="FFFFFF"/>
                </a:solidFill>
                <a:latin typeface="Calibri" panose="020F0502020204030204"/>
              </a:rPr>
            </a:br>
            <a:r>
              <a:rPr lang="en-GB" sz="1400">
                <a:solidFill>
                  <a:srgbClr val="FFFFFF"/>
                </a:solidFill>
                <a:latin typeface="Calibri" panose="020F0502020204030204"/>
              </a:rPr>
              <a:t>(cycle 1: days 1 &amp; 15, then Q4W)</a:t>
            </a:r>
          </a:p>
          <a:p>
            <a:pPr algn="ctr" defTabSz="91412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>
                <a:solidFill>
                  <a:srgbClr val="FFFF00"/>
                </a:solidFill>
                <a:latin typeface="Calibri" panose="020F0502020204030204"/>
              </a:rPr>
              <a:t>Optional crossover to Arm A or Arm B</a:t>
            </a:r>
            <a:br>
              <a:rPr lang="en-GB" sz="1400" b="1">
                <a:solidFill>
                  <a:srgbClr val="FFFF00"/>
                </a:solidFill>
                <a:latin typeface="Calibri" panose="020F0502020204030204"/>
              </a:rPr>
            </a:br>
            <a:r>
              <a:rPr lang="en-GB" sz="1400" b="1">
                <a:solidFill>
                  <a:srgbClr val="FFFF00"/>
                </a:solidFill>
                <a:latin typeface="Calibri" panose="020F0502020204030204"/>
              </a:rPr>
              <a:t>at progression</a:t>
            </a:r>
            <a:endParaRPr lang="en-US" sz="1200" b="1">
              <a:solidFill>
                <a:srgbClr val="FFFF00"/>
              </a:solidFill>
              <a:latin typeface="Calibri" panose="020F0502020204030204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231500F-2808-1EF6-80A4-9C899C5DCAAE}"/>
              </a:ext>
            </a:extLst>
          </p:cNvPr>
          <p:cNvSpPr/>
          <p:nvPr/>
        </p:nvSpPr>
        <p:spPr>
          <a:xfrm>
            <a:off x="6162685" y="5376639"/>
            <a:ext cx="3284972" cy="281170"/>
          </a:xfrm>
          <a:prstGeom prst="rect">
            <a:avLst/>
          </a:prstGeom>
          <a:solidFill>
            <a:srgbClr val="6B2F98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2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err="1">
                <a:solidFill>
                  <a:srgbClr val="FFFFFF"/>
                </a:solidFill>
                <a:latin typeface="Calibri" panose="020F0502020204030204"/>
              </a:rPr>
              <a:t>Gedatolisib</a:t>
            </a:r>
            <a:r>
              <a:rPr lang="en-GB" sz="1400" b="1" baseline="30000" err="1">
                <a:solidFill>
                  <a:srgbClr val="FFFFFF"/>
                </a:solidFill>
                <a:latin typeface="Calibri" panose="020F0502020204030204"/>
              </a:rPr>
              <a:t>a</a:t>
            </a:r>
            <a:r>
              <a:rPr lang="en-GB" sz="1400" b="1">
                <a:solidFill>
                  <a:srgbClr val="FFFFFF"/>
                </a:solidFill>
                <a:latin typeface="Calibri" panose="020F0502020204030204"/>
              </a:rPr>
              <a:t> + palbociclib + </a:t>
            </a:r>
            <a:r>
              <a:rPr lang="en-GB" sz="1400" b="1" err="1">
                <a:solidFill>
                  <a:srgbClr val="FFFFFF"/>
                </a:solidFill>
                <a:latin typeface="Calibri" panose="020F0502020204030204"/>
              </a:rPr>
              <a:t>fulvestrant</a:t>
            </a:r>
            <a:endParaRPr lang="en-US" sz="120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D6A5613-9FAE-A323-7FBD-F927F2A3AA8E}"/>
              </a:ext>
            </a:extLst>
          </p:cNvPr>
          <p:cNvSpPr txBox="1"/>
          <p:nvPr/>
        </p:nvSpPr>
        <p:spPr>
          <a:xfrm>
            <a:off x="6117209" y="3591028"/>
            <a:ext cx="721484" cy="338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126">
              <a:spcBef>
                <a:spcPts val="1200"/>
              </a:spcBef>
              <a:buClr>
                <a:srgbClr val="A271B0"/>
              </a:buClr>
              <a:defRPr/>
            </a:pPr>
            <a:r>
              <a:rPr lang="en-GB" sz="1600" b="1">
                <a:solidFill>
                  <a:srgbClr val="223341"/>
                </a:solidFill>
                <a:latin typeface="Calibri" panose="020F0502020204030204"/>
              </a:rPr>
              <a:t>Arm B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B278FF2-9CEF-04B1-308D-6B79F06A26ED}"/>
              </a:ext>
            </a:extLst>
          </p:cNvPr>
          <p:cNvSpPr txBox="1"/>
          <p:nvPr/>
        </p:nvSpPr>
        <p:spPr>
          <a:xfrm>
            <a:off x="6107838" y="4959207"/>
            <a:ext cx="721484" cy="338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126">
              <a:spcBef>
                <a:spcPts val="1200"/>
              </a:spcBef>
              <a:buClr>
                <a:srgbClr val="A271B0"/>
              </a:buClr>
              <a:defRPr/>
            </a:pPr>
            <a:r>
              <a:rPr lang="en-GB" sz="1600" b="1">
                <a:solidFill>
                  <a:srgbClr val="FFFFFF"/>
                </a:solidFill>
                <a:latin typeface="Calibri" panose="020F0502020204030204"/>
              </a:rPr>
              <a:t>Arm C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DE37244-527B-6E30-BBD2-E19735ECAFC9}"/>
              </a:ext>
            </a:extLst>
          </p:cNvPr>
          <p:cNvSpPr/>
          <p:nvPr/>
        </p:nvSpPr>
        <p:spPr>
          <a:xfrm>
            <a:off x="6162685" y="5668363"/>
            <a:ext cx="3284972" cy="28117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2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err="1">
                <a:solidFill>
                  <a:srgbClr val="223341"/>
                </a:solidFill>
                <a:latin typeface="Calibri" panose="020F0502020204030204"/>
              </a:rPr>
              <a:t>Gedatolisib</a:t>
            </a:r>
            <a:r>
              <a:rPr lang="en-GB" sz="1400" b="1" baseline="30000" err="1">
                <a:solidFill>
                  <a:srgbClr val="223341"/>
                </a:solidFill>
                <a:latin typeface="Calibri" panose="020F0502020204030204"/>
              </a:rPr>
              <a:t>a</a:t>
            </a:r>
            <a:r>
              <a:rPr lang="en-GB" sz="1400" b="1">
                <a:solidFill>
                  <a:srgbClr val="223341"/>
                </a:solidFill>
                <a:latin typeface="Calibri" panose="020F0502020204030204"/>
              </a:rPr>
              <a:t> + </a:t>
            </a:r>
            <a:r>
              <a:rPr lang="en-GB" sz="1400" b="1" err="1">
                <a:solidFill>
                  <a:srgbClr val="223341"/>
                </a:solidFill>
                <a:latin typeface="Calibri" panose="020F0502020204030204"/>
              </a:rPr>
              <a:t>fulvestrant</a:t>
            </a:r>
            <a:endParaRPr lang="en-US" sz="1200">
              <a:solidFill>
                <a:srgbClr val="223341"/>
              </a:solidFill>
              <a:latin typeface="Calibri" panose="020F0502020204030204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CE8E8EB-9956-60E7-FF63-DDF2AB2C8AFC}"/>
              </a:ext>
            </a:extLst>
          </p:cNvPr>
          <p:cNvSpPr/>
          <p:nvPr/>
        </p:nvSpPr>
        <p:spPr>
          <a:xfrm>
            <a:off x="6162685" y="5963822"/>
            <a:ext cx="3284972" cy="281170"/>
          </a:xfrm>
          <a:prstGeom prst="rect">
            <a:avLst/>
          </a:prstGeom>
          <a:solidFill>
            <a:srgbClr val="1185AA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2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400" b="1" err="1">
                <a:solidFill>
                  <a:srgbClr val="FFFFFF"/>
                </a:solidFill>
                <a:latin typeface="Calibri" panose="020F0502020204030204"/>
              </a:rPr>
              <a:t>Alpelisib</a:t>
            </a:r>
            <a:r>
              <a:rPr lang="en-GB" sz="1400" b="1">
                <a:solidFill>
                  <a:srgbClr val="FFFFFF"/>
                </a:solidFill>
                <a:latin typeface="Calibri" panose="020F0502020204030204"/>
              </a:rPr>
              <a:t> + </a:t>
            </a:r>
            <a:r>
              <a:rPr lang="en-GB" sz="1400" b="1" err="1">
                <a:solidFill>
                  <a:srgbClr val="FFFFFF"/>
                </a:solidFill>
                <a:latin typeface="Calibri" panose="020F0502020204030204"/>
              </a:rPr>
              <a:t>fulvestrant</a:t>
            </a:r>
            <a:endParaRPr lang="en-US" sz="1200">
              <a:solidFill>
                <a:srgbClr val="FFFFFF"/>
              </a:solidFill>
              <a:latin typeface="Calibri" panose="020F0502020204030204"/>
            </a:endParaRPr>
          </a:p>
        </p:txBody>
      </p: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C8C746F4-D42A-2C23-AD36-44BA7A032F91}"/>
              </a:ext>
            </a:extLst>
          </p:cNvPr>
          <p:cNvCxnSpPr>
            <a:stCxn id="15" idx="0"/>
            <a:endCxn id="38" idx="1"/>
          </p:cNvCxnSpPr>
          <p:nvPr/>
        </p:nvCxnSpPr>
        <p:spPr>
          <a:xfrm rot="5400000" flipH="1" flipV="1">
            <a:off x="5781934" y="2558925"/>
            <a:ext cx="349024" cy="412477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4F0A4DA1-1914-FE41-4202-57DA21A9FFAC}"/>
              </a:ext>
            </a:extLst>
          </p:cNvPr>
          <p:cNvCxnSpPr>
            <a:stCxn id="15" idx="4"/>
            <a:endCxn id="43" idx="1"/>
          </p:cNvCxnSpPr>
          <p:nvPr/>
        </p:nvCxnSpPr>
        <p:spPr>
          <a:xfrm rot="16200000" flipH="1">
            <a:off x="5312243" y="3926136"/>
            <a:ext cx="1288404" cy="412477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or: Elbow 61">
            <a:extLst>
              <a:ext uri="{FF2B5EF4-FFF2-40B4-BE49-F238E27FC236}">
                <a16:creationId xmlns:a16="http://schemas.microsoft.com/office/drawing/2014/main" id="{4254F20A-B474-716F-2DD5-0A65BB9A1F75}"/>
              </a:ext>
            </a:extLst>
          </p:cNvPr>
          <p:cNvCxnSpPr>
            <a:endCxn id="40" idx="1"/>
          </p:cNvCxnSpPr>
          <p:nvPr/>
        </p:nvCxnSpPr>
        <p:spPr>
          <a:xfrm>
            <a:off x="5750208" y="3488172"/>
            <a:ext cx="412477" cy="279294"/>
          </a:xfrm>
          <a:prstGeom prst="bentConnector3">
            <a:avLst>
              <a:gd name="adj1" fmla="val -1009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B2AEF45C-A1AD-AEBC-1D8A-997D40FE95F2}"/>
              </a:ext>
            </a:extLst>
          </p:cNvPr>
          <p:cNvCxnSpPr>
            <a:stCxn id="30" idx="3"/>
            <a:endCxn id="34" idx="2"/>
          </p:cNvCxnSpPr>
          <p:nvPr/>
        </p:nvCxnSpPr>
        <p:spPr>
          <a:xfrm flipV="1">
            <a:off x="5337732" y="5672319"/>
            <a:ext cx="133115" cy="94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F4AC4601-7B49-1973-FF88-54D09263CE03}"/>
              </a:ext>
            </a:extLst>
          </p:cNvPr>
          <p:cNvCxnSpPr>
            <a:stCxn id="34" idx="6"/>
            <a:endCxn id="44" idx="1"/>
          </p:cNvCxnSpPr>
          <p:nvPr/>
        </p:nvCxnSpPr>
        <p:spPr>
          <a:xfrm flipV="1">
            <a:off x="5997833" y="5517225"/>
            <a:ext cx="164852" cy="155095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27AC3694-327F-5A5D-51C2-6E12748B4489}"/>
              </a:ext>
            </a:extLst>
          </p:cNvPr>
          <p:cNvCxnSpPr>
            <a:stCxn id="34" idx="6"/>
            <a:endCxn id="52" idx="1"/>
          </p:cNvCxnSpPr>
          <p:nvPr/>
        </p:nvCxnSpPr>
        <p:spPr>
          <a:xfrm>
            <a:off x="5997833" y="5672320"/>
            <a:ext cx="164852" cy="136629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or: Elbow 70">
            <a:extLst>
              <a:ext uri="{FF2B5EF4-FFF2-40B4-BE49-F238E27FC236}">
                <a16:creationId xmlns:a16="http://schemas.microsoft.com/office/drawing/2014/main" id="{6EC1C234-6AA5-180E-51D4-70907114B64B}"/>
              </a:ext>
            </a:extLst>
          </p:cNvPr>
          <p:cNvCxnSpPr>
            <a:stCxn id="34" idx="6"/>
            <a:endCxn id="53" idx="1"/>
          </p:cNvCxnSpPr>
          <p:nvPr/>
        </p:nvCxnSpPr>
        <p:spPr>
          <a:xfrm>
            <a:off x="5997833" y="5672319"/>
            <a:ext cx="164852" cy="432088"/>
          </a:xfrm>
          <a:prstGeom prst="bentConnector3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A8C71F13-6593-BD9E-39A7-2F0F71532AF9}"/>
              </a:ext>
            </a:extLst>
          </p:cNvPr>
          <p:cNvSpPr/>
          <p:nvPr/>
        </p:nvSpPr>
        <p:spPr>
          <a:xfrm>
            <a:off x="4042765" y="1854048"/>
            <a:ext cx="7864693" cy="3464947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>
              <a:defRPr/>
            </a:pPr>
            <a:endParaRPr lang="en-GB" sz="1799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0FD240-F43D-1E16-67E8-AB68A7B419C7}"/>
              </a:ext>
            </a:extLst>
          </p:cNvPr>
          <p:cNvSpPr txBox="1"/>
          <p:nvPr/>
        </p:nvSpPr>
        <p:spPr>
          <a:xfrm>
            <a:off x="477345" y="1789429"/>
            <a:ext cx="11662627" cy="341632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marL="0" marR="0">
              <a:buNone/>
            </a:pPr>
            <a:endParaRPr lang="en-US" sz="2400" b="1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>
              <a:buNone/>
            </a:pPr>
            <a:r>
              <a:rPr lang="en-US" sz="2400" b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Study 1 Efficacy:</a:t>
            </a:r>
          </a:p>
          <a:p>
            <a:pPr marL="285750" marR="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Gedatolisib</a:t>
            </a:r>
            <a:r>
              <a:rPr lang="en-US" sz="24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en-US" sz="24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palbo</a:t>
            </a:r>
            <a:r>
              <a:rPr lang="en-US" sz="24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+ fulvestrant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24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mPFS</a:t>
            </a:r>
            <a:r>
              <a:rPr lang="en-US" sz="24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9.3 mo. (HR, 0.24; 95% CI, 0.17-0.35; P&lt; 0.0001)</a:t>
            </a:r>
          </a:p>
          <a:p>
            <a:pPr marL="285750" marR="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Gedatolisib</a:t>
            </a:r>
            <a:r>
              <a:rPr lang="en-US" sz="24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+ fulvestrant: </a:t>
            </a:r>
            <a:r>
              <a:rPr lang="en-US" sz="24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mPFS</a:t>
            </a:r>
            <a:r>
              <a:rPr lang="en-US" sz="24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7.4 mo. (HR, 0.33; 95% CI, 0.24-0.48; P&lt; 0.0001)</a:t>
            </a:r>
          </a:p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Treatment-related AAs associated with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gedatolisib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Mainly grade 1-2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Hyperglycemia and diarrhea were relatively uncommon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Grade 3 stomatitis: triplet, 19.2%; doublet, 12.3%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07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14B9F-1283-B5C8-DB4D-4CBCB0188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4430"/>
            <a:ext cx="8362718" cy="672813"/>
          </a:xfrm>
        </p:spPr>
        <p:txBody>
          <a:bodyPr>
            <a:normAutofit/>
          </a:bodyPr>
          <a:lstStyle/>
          <a:p>
            <a:r>
              <a:rPr lang="en-US" sz="3600" dirty="0"/>
              <a:t>Updated Data: Study 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9736CC-6512-14E9-A5A7-AEADCE8A21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664" y="668383"/>
            <a:ext cx="6209836" cy="32309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921146-5860-5BD3-D238-A2AAD8147B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86500" y="465867"/>
            <a:ext cx="5905500" cy="343343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6298D5C-0816-911A-8D35-4DCBC0331E5E}"/>
              </a:ext>
            </a:extLst>
          </p:cNvPr>
          <p:cNvSpPr txBox="1"/>
          <p:nvPr/>
        </p:nvSpPr>
        <p:spPr>
          <a:xfrm>
            <a:off x="8905376" y="6550223"/>
            <a:ext cx="32866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Pistilli et al, ESMO BC 2026; Abstract </a:t>
            </a:r>
            <a:r>
              <a:rPr lang="en-US" sz="1400" dirty="0"/>
              <a:t>505P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16FA13-EE34-C9DA-BCCB-847AC6D385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30204" y="3899297"/>
            <a:ext cx="4750594" cy="295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244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30BEB1-9520-B398-CF93-B43B5C872D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33300" y="0"/>
            <a:ext cx="7727600" cy="25531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687CE2-A88F-AB0A-5A5C-BB3A8B1951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682" y="2553171"/>
            <a:ext cx="6932457" cy="27850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3121549-72CA-B9AA-424F-015113BDEB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32457" y="2553172"/>
            <a:ext cx="5226861" cy="278509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C4674F7-80CC-0554-EC34-69C5782B2818}"/>
              </a:ext>
            </a:extLst>
          </p:cNvPr>
          <p:cNvSpPr txBox="1"/>
          <p:nvPr/>
        </p:nvSpPr>
        <p:spPr>
          <a:xfrm>
            <a:off x="898829" y="5526297"/>
            <a:ext cx="81328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Efficacy with </a:t>
            </a:r>
            <a:r>
              <a:rPr lang="en-US" b="1" dirty="0" err="1"/>
              <a:t>gedatolisib</a:t>
            </a:r>
            <a:r>
              <a:rPr lang="en-US" b="1" dirty="0"/>
              <a:t> was observed regardless of duration of prior treatment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Stomatitis generally an early event, with resolution to a lower grade in ~2 weeks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Hyperglycemia rates were low, HgbA1c levels stable over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The triplet and doublet delayed TTDD in well-being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BF9A1E-9107-7B7B-35E6-931C8547A176}"/>
              </a:ext>
            </a:extLst>
          </p:cNvPr>
          <p:cNvSpPr txBox="1"/>
          <p:nvPr/>
        </p:nvSpPr>
        <p:spPr>
          <a:xfrm>
            <a:off x="8905376" y="6550223"/>
            <a:ext cx="32866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Pistilli et al, ESMO BC 2026; Abstract </a:t>
            </a:r>
            <a:r>
              <a:rPr lang="en-US" sz="1400" dirty="0"/>
              <a:t>505P </a:t>
            </a:r>
          </a:p>
        </p:txBody>
      </p:sp>
    </p:spTree>
    <p:extLst>
      <p:ext uri="{BB962C8B-B14F-4D97-AF65-F5344CB8AC3E}">
        <p14:creationId xmlns:p14="http://schemas.microsoft.com/office/powerpoint/2010/main" val="14647695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2CFF7-3828-12EA-4B40-75B5227AA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200" y="1"/>
            <a:ext cx="10512862" cy="132556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VIKTORIA-1: Study 2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D1AFD-41B3-6147-385D-AC9875946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174" y="4600812"/>
            <a:ext cx="10512862" cy="200130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Demographics</a:t>
            </a:r>
          </a:p>
          <a:p>
            <a:pPr lvl="1"/>
            <a:r>
              <a:rPr lang="en-US" dirty="0"/>
              <a:t>85-90% had 1 line of prior therapy</a:t>
            </a:r>
          </a:p>
          <a:p>
            <a:pPr lvl="2"/>
            <a:r>
              <a:rPr lang="en-US" dirty="0"/>
              <a:t>Median duration of prior CDK4/6i 17.5 – 22.1 </a:t>
            </a:r>
            <a:r>
              <a:rPr lang="en-US" dirty="0" err="1"/>
              <a:t>mo</a:t>
            </a:r>
            <a:endParaRPr lang="en-US" dirty="0"/>
          </a:p>
          <a:p>
            <a:pPr lvl="1"/>
            <a:r>
              <a:rPr lang="en-US" dirty="0"/>
              <a:t>14-17% progressed &lt;6 </a:t>
            </a:r>
            <a:r>
              <a:rPr lang="en-US" dirty="0" err="1"/>
              <a:t>mo</a:t>
            </a:r>
            <a:r>
              <a:rPr lang="en-US" dirty="0"/>
              <a:t> on last therapy</a:t>
            </a:r>
          </a:p>
          <a:p>
            <a:pPr lvl="1"/>
            <a:r>
              <a:rPr lang="en-US" dirty="0"/>
              <a:t>~44% de novo </a:t>
            </a:r>
            <a:r>
              <a:rPr lang="en-US" dirty="0" err="1"/>
              <a:t>mBC</a:t>
            </a:r>
            <a:r>
              <a:rPr lang="en-US" dirty="0"/>
              <a:t>; 75% visceral </a:t>
            </a:r>
            <a:r>
              <a:rPr lang="en-US" dirty="0" err="1"/>
              <a:t>mets</a:t>
            </a:r>
            <a:endParaRPr lang="en-US" dirty="0"/>
          </a:p>
          <a:p>
            <a:pPr lvl="1"/>
            <a:endParaRPr lang="en-US" dirty="0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2FA37FA0-04D6-481D-D836-515C43B41B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541" y="1014324"/>
            <a:ext cx="8459261" cy="3598342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D68F8B3C-9895-7A7D-770A-FDED492363EA}"/>
              </a:ext>
            </a:extLst>
          </p:cNvPr>
          <p:cNvSpPr txBox="1"/>
          <p:nvPr/>
        </p:nvSpPr>
        <p:spPr>
          <a:xfrm>
            <a:off x="135298" y="6488668"/>
            <a:ext cx="6098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Hurvitz SA</a:t>
            </a:r>
            <a:r>
              <a:rPr lang="en-GB" sz="1400" dirty="0"/>
              <a:t>, et al. ASCO 2026;LBA1008</a:t>
            </a:r>
            <a:endParaRPr lang="en-US" sz="14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566F630-A705-E5CF-03AF-10889C684DB6}"/>
              </a:ext>
            </a:extLst>
          </p:cNvPr>
          <p:cNvSpPr txBox="1"/>
          <p:nvPr/>
        </p:nvSpPr>
        <p:spPr>
          <a:xfrm>
            <a:off x="5894233" y="1585486"/>
            <a:ext cx="5629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N=155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DCEAFDB-CB4B-8968-BED4-FC35071C906D}"/>
              </a:ext>
            </a:extLst>
          </p:cNvPr>
          <p:cNvSpPr txBox="1"/>
          <p:nvPr/>
        </p:nvSpPr>
        <p:spPr>
          <a:xfrm>
            <a:off x="5966366" y="2616210"/>
            <a:ext cx="4908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N=52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A334E74-B18B-7C82-DD4A-33C79DDF769A}"/>
              </a:ext>
            </a:extLst>
          </p:cNvPr>
          <p:cNvSpPr txBox="1"/>
          <p:nvPr/>
        </p:nvSpPr>
        <p:spPr>
          <a:xfrm>
            <a:off x="5894232" y="3093149"/>
            <a:ext cx="5629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N=155</a:t>
            </a:r>
          </a:p>
        </p:txBody>
      </p:sp>
    </p:spTree>
    <p:extLst>
      <p:ext uri="{BB962C8B-B14F-4D97-AF65-F5344CB8AC3E}">
        <p14:creationId xmlns:p14="http://schemas.microsoft.com/office/powerpoint/2010/main" val="13374147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78BD0D-88EA-26A6-0F90-AE7513725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6372614" cy="3428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9B421E-D4EA-9723-8023-6CC9BD69BF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4759" y="-1"/>
            <a:ext cx="6372614" cy="32395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C722E5-63FE-75AB-7531-3C6D2F10C0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5576" y="3466467"/>
            <a:ext cx="8593912" cy="32395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4759F11-2CBF-E45D-DC8F-6BC262E04AAE}"/>
              </a:ext>
            </a:extLst>
          </p:cNvPr>
          <p:cNvSpPr txBox="1"/>
          <p:nvPr/>
        </p:nvSpPr>
        <p:spPr>
          <a:xfrm>
            <a:off x="223657" y="4753668"/>
            <a:ext cx="2812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ORR:</a:t>
            </a:r>
          </a:p>
          <a:p>
            <a:r>
              <a:rPr lang="en-US" dirty="0"/>
              <a:t>49%, 36% and 26% (control)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3073F9-5E7A-2032-0E93-FB3164B58A5E}"/>
              </a:ext>
            </a:extLst>
          </p:cNvPr>
          <p:cNvSpPr txBox="1"/>
          <p:nvPr/>
        </p:nvSpPr>
        <p:spPr>
          <a:xfrm>
            <a:off x="0" y="6334779"/>
            <a:ext cx="60988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Hurvitz SA</a:t>
            </a:r>
            <a:r>
              <a:rPr lang="en-GB" sz="1400" dirty="0"/>
              <a:t>, et al. </a:t>
            </a:r>
          </a:p>
          <a:p>
            <a:r>
              <a:rPr lang="en-GB" sz="1400" dirty="0"/>
              <a:t>ASCO 2026;LBA1008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250522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29A8E422-19CA-BD15-108E-0A3234687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52FBC-8A6F-B12C-F7F5-0E915B8F0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502" y="337054"/>
            <a:ext cx="10969943" cy="90762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3199" dirty="0"/>
              <a:t>Safety and Tolerability</a:t>
            </a:r>
            <a:br>
              <a:rPr lang="en-US" sz="3199" dirty="0"/>
            </a:br>
            <a:r>
              <a:rPr lang="en-US" sz="2199" dirty="0">
                <a:solidFill>
                  <a:schemeClr val="bg1">
                    <a:lumMod val="50000"/>
                  </a:schemeClr>
                </a:solidFill>
              </a:rPr>
              <a:t>Safety Population in VIKTORIA-1 Study 2</a:t>
            </a:r>
            <a:endParaRPr lang="en-US" sz="3199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4D62DF-6F20-6DBF-E687-86CA99B0B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2265" y="217871"/>
            <a:ext cx="874258" cy="365030"/>
          </a:xfrm>
          <a:prstGeom prst="rect">
            <a:avLst/>
          </a:prstGeom>
        </p:spPr>
        <p:txBody>
          <a:bodyPr vert="horz" lIns="91416" tIns="45708" rIns="91416" bIns="45708" rtlCol="0" anchor="t" anchorCtr="0"/>
          <a:lstStyle>
            <a:defPPr>
              <a:defRPr lang="en-US"/>
            </a:defPPr>
            <a:lvl1pPr marL="0" algn="r" defTabSz="914126" rtl="0" eaLnBrk="1" latinLnBrk="0" hangingPunct="1">
              <a:defRPr sz="8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063" algn="l" defTabSz="914126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26" algn="l" defTabSz="914126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189" algn="l" defTabSz="914126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251" algn="l" defTabSz="914126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14" algn="l" defTabSz="914126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377" algn="l" defTabSz="914126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440" algn="l" defTabSz="914126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503" algn="l" defTabSz="914126" rtl="0" eaLnBrk="1" latinLnBrk="0" hangingPunct="1"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E33F7A0-71F0-446B-9DE8-6D75BE64EE0F}" type="slidenum">
              <a:rPr lang="en-US">
                <a:solidFill>
                  <a:prstClr val="white"/>
                </a:solidFill>
              </a:rPr>
              <a:pPr>
                <a:defRPr/>
              </a:pPr>
              <a:t>18</a:t>
            </a:fld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6" name="Content Placeholder 1">
            <a:extLst>
              <a:ext uri="{FF2B5EF4-FFF2-40B4-BE49-F238E27FC236}">
                <a16:creationId xmlns:a16="http://schemas.microsoft.com/office/drawing/2014/main" id="{D2806627-FF9D-8370-46F8-88B6703EF6D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929208"/>
              </p:ext>
            </p:extLst>
          </p:nvPr>
        </p:nvGraphicFramePr>
        <p:xfrm>
          <a:off x="791973" y="1345946"/>
          <a:ext cx="10466343" cy="4278879"/>
        </p:xfrm>
        <a:graphic>
          <a:graphicData uri="http://schemas.openxmlformats.org/drawingml/2006/table">
            <a:tbl>
              <a:tblPr firstRow="1">
                <a:tableStyleId>{793D81CF-94F2-401A-BA57-92F5A7B2D0C5}</a:tableStyleId>
              </a:tblPr>
              <a:tblGrid>
                <a:gridCol w="1801269">
                  <a:extLst>
                    <a:ext uri="{9D8B030D-6E8A-4147-A177-3AD203B41FA5}">
                      <a16:colId xmlns:a16="http://schemas.microsoft.com/office/drawing/2014/main" val="1541112485"/>
                    </a:ext>
                  </a:extLst>
                </a:gridCol>
                <a:gridCol w="962786">
                  <a:extLst>
                    <a:ext uri="{9D8B030D-6E8A-4147-A177-3AD203B41FA5}">
                      <a16:colId xmlns:a16="http://schemas.microsoft.com/office/drawing/2014/main" val="2744387285"/>
                    </a:ext>
                  </a:extLst>
                </a:gridCol>
                <a:gridCol w="962786">
                  <a:extLst>
                    <a:ext uri="{9D8B030D-6E8A-4147-A177-3AD203B41FA5}">
                      <a16:colId xmlns:a16="http://schemas.microsoft.com/office/drawing/2014/main" val="1240967449"/>
                    </a:ext>
                  </a:extLst>
                </a:gridCol>
                <a:gridCol w="962786">
                  <a:extLst>
                    <a:ext uri="{9D8B030D-6E8A-4147-A177-3AD203B41FA5}">
                      <a16:colId xmlns:a16="http://schemas.microsoft.com/office/drawing/2014/main" val="594498433"/>
                    </a:ext>
                  </a:extLst>
                </a:gridCol>
                <a:gridCol w="962786">
                  <a:extLst>
                    <a:ext uri="{9D8B030D-6E8A-4147-A177-3AD203B41FA5}">
                      <a16:colId xmlns:a16="http://schemas.microsoft.com/office/drawing/2014/main" val="2431432550"/>
                    </a:ext>
                  </a:extLst>
                </a:gridCol>
                <a:gridCol w="962786">
                  <a:extLst>
                    <a:ext uri="{9D8B030D-6E8A-4147-A177-3AD203B41FA5}">
                      <a16:colId xmlns:a16="http://schemas.microsoft.com/office/drawing/2014/main" val="2823114960"/>
                    </a:ext>
                  </a:extLst>
                </a:gridCol>
                <a:gridCol w="962786">
                  <a:extLst>
                    <a:ext uri="{9D8B030D-6E8A-4147-A177-3AD203B41FA5}">
                      <a16:colId xmlns:a16="http://schemas.microsoft.com/office/drawing/2014/main" val="3000338954"/>
                    </a:ext>
                  </a:extLst>
                </a:gridCol>
                <a:gridCol w="962786">
                  <a:extLst>
                    <a:ext uri="{9D8B030D-6E8A-4147-A177-3AD203B41FA5}">
                      <a16:colId xmlns:a16="http://schemas.microsoft.com/office/drawing/2014/main" val="1757635695"/>
                    </a:ext>
                  </a:extLst>
                </a:gridCol>
                <a:gridCol w="962786">
                  <a:extLst>
                    <a:ext uri="{9D8B030D-6E8A-4147-A177-3AD203B41FA5}">
                      <a16:colId xmlns:a16="http://schemas.microsoft.com/office/drawing/2014/main" val="1257609092"/>
                    </a:ext>
                  </a:extLst>
                </a:gridCol>
                <a:gridCol w="962786">
                  <a:extLst>
                    <a:ext uri="{9D8B030D-6E8A-4147-A177-3AD203B41FA5}">
                      <a16:colId xmlns:a16="http://schemas.microsoft.com/office/drawing/2014/main" val="4067544269"/>
                    </a:ext>
                  </a:extLst>
                </a:gridCol>
              </a:tblGrid>
              <a:tr h="426609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100" dirty="0"/>
                        <a:t>Exposure</a:t>
                      </a: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05D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</a:rPr>
                        <a:t>Arm D: Gedatolisib + Palbociclib + Fulvestrant (n=153)</a:t>
                      </a:r>
                      <a:endParaRPr lang="en-US" sz="1100" dirty="0"/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39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</a:rPr>
                        <a:t>Arm F: Gedatolisib + Fulvestrant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</a:rPr>
                        <a:t>(n=52)</a:t>
                      </a:r>
                      <a:endParaRPr lang="en-US" sz="1100" dirty="0"/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71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</a:rPr>
                        <a:t>Arm E: Alpelisib + Fulvestrant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</a:rPr>
                        <a:t>(n=152)</a:t>
                      </a:r>
                      <a:endParaRPr lang="en-US" sz="1100" dirty="0"/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8810424"/>
                  </a:ext>
                </a:extLst>
              </a:tr>
              <a:tr h="259013">
                <a:tc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00" dirty="0">
                          <a:effectLst/>
                          <a:latin typeface="Arial"/>
                          <a:ea typeface="Aptos" panose="020B0004020202020204" pitchFamily="34" charset="0"/>
                          <a:cs typeface="Arial"/>
                        </a:rPr>
                        <a:t>Median RDI, Geda (IQR) </a:t>
                      </a: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93.3 (80.6-100)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100 (97.8-100)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--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7613009"/>
                  </a:ext>
                </a:extLst>
              </a:tr>
              <a:tr h="259013">
                <a:tc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00" dirty="0">
                          <a:effectLst/>
                          <a:latin typeface="Arial"/>
                          <a:ea typeface="Aptos" panose="020B0004020202020204" pitchFamily="34" charset="0"/>
                          <a:cs typeface="Arial"/>
                        </a:rPr>
                        <a:t>Median RDI, Alpe (IQR)</a:t>
                      </a: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--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--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81.7 (64.8-96.2)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8155007"/>
                  </a:ext>
                </a:extLst>
              </a:tr>
              <a:tr h="259013">
                <a:tc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TRAE and TR-SAE, n (%)</a:t>
                      </a:r>
                      <a:endParaRPr lang="en-US" sz="1100" dirty="0">
                        <a:latin typeface="+mn-lt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05D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 dirty="0"/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 dirty="0"/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 dirty="0"/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6172104"/>
                  </a:ext>
                </a:extLst>
              </a:tr>
              <a:tr h="259013">
                <a:tc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00" dirty="0">
                          <a:effectLst/>
                          <a:latin typeface="Arial"/>
                          <a:ea typeface="Aptos" panose="020B0004020202020204" pitchFamily="34" charset="0"/>
                          <a:cs typeface="Arial"/>
                        </a:rPr>
                        <a:t>Pts with </a:t>
                      </a:r>
                      <a:r>
                        <a:rPr lang="en-US" sz="1100" dirty="0">
                          <a:latin typeface="+mn-lt"/>
                          <a:cs typeface="Arial"/>
                        </a:rPr>
                        <a:t>≥1 TRAE</a:t>
                      </a:r>
                      <a:endParaRPr lang="en-US" sz="1100" kern="100" dirty="0">
                        <a:effectLst/>
                        <a:latin typeface="Arial"/>
                        <a:ea typeface="Aptos" panose="020B0004020202020204" pitchFamily="34" charset="0"/>
                        <a:cs typeface="Arial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150 (98.0)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50 (96.2)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147 (96.7)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1587268"/>
                  </a:ext>
                </a:extLst>
              </a:tr>
              <a:tr h="259013">
                <a:tc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Study tx D/C for TRAE</a:t>
                      </a:r>
                      <a:endParaRPr lang="en-US" sz="1100" b="0" kern="100" dirty="0">
                        <a:effectLst/>
                        <a:latin typeface="Aptos"/>
                        <a:ea typeface="Aptos" panose="020B0004020202020204" pitchFamily="34" charset="0"/>
                        <a:cs typeface="Arial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0" dirty="0"/>
                        <a:t>4 (2.6)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0" dirty="0"/>
                        <a:t>2 (3.8)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0" dirty="0"/>
                        <a:t>11 (7.1)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888220"/>
                  </a:ext>
                </a:extLst>
              </a:tr>
              <a:tr h="259013">
                <a:tc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  <a:cs typeface="Arial"/>
                        </a:rPr>
                        <a:t>Pts with ≥1 TR-SAE</a:t>
                      </a:r>
                      <a:endParaRPr lang="en-US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16 (10.5)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2 (3.8)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20 (13.2)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3774033"/>
                  </a:ext>
                </a:extLst>
              </a:tr>
              <a:tr h="259013">
                <a:tc>
                  <a:txBody>
                    <a:bodyPr/>
                    <a:lstStyle/>
                    <a:p>
                      <a:pPr marL="0" marR="0" lvl="0" indent="0" algn="l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Deaths due to TR-SAE</a:t>
                      </a:r>
                      <a:r>
                        <a:rPr lang="en-US" sz="1100" kern="12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endParaRPr lang="en-US" sz="11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1 (0.7)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0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dirty="0"/>
                        <a:t>2 (1.3)</a:t>
                      </a:r>
                    </a:p>
                  </a:txBody>
                  <a:tcPr marL="91416" marR="91416" marT="45708" marB="45708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1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8020568"/>
                  </a:ext>
                </a:extLst>
              </a:tr>
              <a:tr h="2590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</a:rPr>
                        <a:t>TRAE</a:t>
                      </a:r>
                      <a:r>
                        <a:rPr lang="en-US" sz="1100" b="0" kern="1200" dirty="0">
                          <a:solidFill>
                            <a:schemeClr val="bg1"/>
                          </a:solidFill>
                          <a:effectLst/>
                        </a:rPr>
                        <a:t>, </a:t>
                      </a:r>
                      <a:r>
                        <a:rPr lang="en-US" sz="1100" b="1" kern="1200" dirty="0">
                          <a:solidFill>
                            <a:schemeClr val="bg1"/>
                          </a:solidFill>
                          <a:effectLst/>
                        </a:rPr>
                        <a:t>n (%)</a:t>
                      </a:r>
                      <a:r>
                        <a:rPr lang="en-US" sz="1100" b="1" kern="12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†</a:t>
                      </a:r>
                      <a:r>
                        <a:rPr lang="en-US" sz="1100" b="1" kern="120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endParaRPr lang="en-US" sz="1100" b="1" dirty="0"/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05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Any Grade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39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Grade 3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39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Grade 4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F399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Any Grade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71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Grade 3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71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Grade 4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71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Any Grade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Grade 3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100" b="1" dirty="0">
                          <a:solidFill>
                            <a:schemeClr val="bg1"/>
                          </a:solidFill>
                        </a:rPr>
                        <a:t>Grade 4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11442"/>
                  </a:ext>
                </a:extLst>
              </a:tr>
              <a:tr h="255965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</a:rPr>
                        <a:t>Neutropenia</a:t>
                      </a:r>
                      <a:r>
                        <a:rPr lang="en-US" sz="1100" b="0" baseline="30000" dirty="0"/>
                        <a:t>‡</a:t>
                      </a:r>
                      <a:endParaRPr lang="en-US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97 (63.4)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73 (47.7)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17 (11.1)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1 (1.9)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2 (1.3)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1 (0.7)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2339928"/>
                  </a:ext>
                </a:extLst>
              </a:tr>
              <a:tr h="22643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</a:rPr>
                        <a:t>Stomatitis</a:t>
                      </a:r>
                      <a:r>
                        <a:rPr lang="en-US" sz="1100" b="0" baseline="30000" dirty="0"/>
                        <a:t>‡</a:t>
                      </a:r>
                      <a:endParaRPr lang="en-US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94 (61.4)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25 (16.3)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32 (61.5)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3 (5.8)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52 (34.2)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8 (5.3)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9142943"/>
                  </a:ext>
                </a:extLst>
              </a:tr>
              <a:tr h="21461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</a:rPr>
                        <a:t>Nausea</a:t>
                      </a:r>
                      <a:endParaRPr lang="en-US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70 (45.8)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5 (3.3)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21 (40.4)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1 (1.9)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50 (32.9)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2 (1.3)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79465"/>
                  </a:ext>
                </a:extLst>
              </a:tr>
              <a:tr h="215583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</a:rPr>
                        <a:t>Rash</a:t>
                      </a:r>
                      <a:r>
                        <a:rPr lang="en-US" sz="1100" b="0" baseline="30000" dirty="0"/>
                        <a:t>‡</a:t>
                      </a:r>
                      <a:endParaRPr lang="en-US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40 (26.1)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10 (6.5)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17 (32.7)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3 (5.8)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56 (36.8)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23 (15.1)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0085661"/>
                  </a:ext>
                </a:extLst>
              </a:tr>
              <a:tr h="22529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</a:rPr>
                        <a:t>Vomiting</a:t>
                      </a:r>
                      <a:endParaRPr lang="en-US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39 (25.5)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10 (19.2)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23 (15.1)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1 (0.7)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8588088"/>
                  </a:ext>
                </a:extLst>
              </a:tr>
              <a:tr h="233402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</a:rPr>
                        <a:t>Fatigue</a:t>
                      </a:r>
                      <a:endParaRPr lang="en-US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33 (21.6)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5 (3.3)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11 (21.2)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1 (1.9)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32 (21.1)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4 (2.6)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1286496"/>
                  </a:ext>
                </a:extLst>
              </a:tr>
              <a:tr h="213953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</a:rPr>
                        <a:t>Diarrhea</a:t>
                      </a:r>
                      <a:r>
                        <a:rPr lang="en-US" sz="1100" b="0" baseline="30000" dirty="0">
                          <a:solidFill>
                            <a:srgbClr val="000000"/>
                          </a:solidFill>
                          <a:latin typeface="+mn-lt"/>
                        </a:rPr>
                        <a:t>§</a:t>
                      </a:r>
                      <a:endParaRPr lang="en-US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23 (15.0)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2 (1.3)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5 (9.6)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61 (40.1)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9 (5.9)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1 (0.7)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3121105"/>
                  </a:ext>
                </a:extLst>
              </a:tr>
              <a:tr h="194502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</a:rPr>
                        <a:t>Hyperglycemia</a:t>
                      </a:r>
                      <a:r>
                        <a:rPr lang="en-US" sz="1100" b="0" baseline="30000" dirty="0"/>
                        <a:t>‡,</a:t>
                      </a:r>
                      <a:r>
                        <a:rPr lang="en-US" sz="1100" b="0" baseline="30000" dirty="0">
                          <a:solidFill>
                            <a:srgbClr val="000000"/>
                          </a:solidFill>
                          <a:latin typeface="+mn-lt"/>
                        </a:rPr>
                        <a:t>§</a:t>
                      </a:r>
                      <a:endParaRPr lang="en-US" sz="11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62" marR="68562" marT="0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23 (15.0)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4 (2.6)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3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6 (11.5)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0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DF1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88 (57.9)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4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21 (13.8)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4F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b="0" kern="100" dirty="0">
                          <a:effectLst/>
                          <a:latin typeface="+mn-lt"/>
                          <a:ea typeface="Aptos" panose="020B0004020202020204" pitchFamily="34" charset="0"/>
                          <a:cs typeface="Arial"/>
                        </a:rPr>
                        <a:t>1 (0.7)</a:t>
                      </a:r>
                    </a:p>
                  </a:txBody>
                  <a:tcPr marL="68562" marR="68562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4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0527196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EEAC5FA-E01A-EDE9-1583-F04681041468}"/>
              </a:ext>
            </a:extLst>
          </p:cNvPr>
          <p:cNvSpPr txBox="1"/>
          <p:nvPr/>
        </p:nvSpPr>
        <p:spPr>
          <a:xfrm>
            <a:off x="720054" y="5726090"/>
            <a:ext cx="11094320" cy="707702"/>
          </a:xfrm>
          <a:prstGeom prst="rect">
            <a:avLst/>
          </a:prstGeom>
          <a:noFill/>
        </p:spPr>
        <p:txBody>
          <a:bodyPr wrap="square" lIns="91416" tIns="45708" rIns="91416" bIns="45708" anchor="t">
            <a:spAutoFit/>
          </a:bodyPr>
          <a:lstStyle/>
          <a:p>
            <a:pPr defTabSz="914126">
              <a:defRPr/>
            </a:pPr>
            <a:r>
              <a:rPr lang="en-US" sz="800" dirty="0">
                <a:solidFill>
                  <a:srgbClr val="000000"/>
                </a:solidFill>
                <a:latin typeface="Arial" panose="020B0604020202020204"/>
              </a:rPr>
              <a:t>*Grade 5 events include fatal cerebral hemorrhage (gedatolisib triplet), urosepsis (alpelisib + fulvestrant group), and general physical health decline (alpelisib + fulvestrant group)</a:t>
            </a:r>
            <a:endParaRPr lang="en-US" sz="11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  <a:p>
            <a:pPr defTabSz="914126">
              <a:defRPr/>
            </a:pPr>
            <a:r>
              <a:rPr lang="en-US" sz="800" baseline="30000" dirty="0">
                <a:solidFill>
                  <a:srgbClr val="000000"/>
                </a:solidFill>
                <a:latin typeface="Arial" panose="020B0604020202020204"/>
              </a:rPr>
              <a:t>†</a:t>
            </a:r>
            <a:r>
              <a:rPr lang="en-US" sz="800" dirty="0">
                <a:solidFill>
                  <a:srgbClr val="000000"/>
                </a:solidFill>
                <a:latin typeface="Arial" panose="020B0604020202020204"/>
              </a:rPr>
              <a:t>Shown are treatment-related adverse events of any grade that occurred in at least 20% of the patients in any trial group unless otherwise noted</a:t>
            </a:r>
            <a:endParaRPr lang="en-US" sz="800" baseline="30000" dirty="0">
              <a:solidFill>
                <a:srgbClr val="000000"/>
              </a:solidFill>
              <a:latin typeface="Arial" panose="020B0604020202020204"/>
            </a:endParaRPr>
          </a:p>
          <a:p>
            <a:pPr defTabSz="914126">
              <a:defRPr/>
            </a:pPr>
            <a:r>
              <a:rPr lang="en-US" sz="800" baseline="30000" dirty="0">
                <a:solidFill>
                  <a:srgbClr val="000000"/>
                </a:solidFill>
                <a:latin typeface="Arial" panose="020B0604020202020204"/>
              </a:rPr>
              <a:t>‡</a:t>
            </a:r>
            <a:r>
              <a:rPr lang="en-US" sz="800" dirty="0">
                <a:solidFill>
                  <a:srgbClr val="000000"/>
                </a:solidFill>
                <a:latin typeface="Arial" panose="020B0604020202020204"/>
              </a:rPr>
              <a:t>For stomatitis, neutropenia, rash, and hyperglycemia, combined preferred terms are used in the table; if a patient experienced multiple terms, it was counted once for the highest grade.</a:t>
            </a:r>
            <a:endParaRPr lang="en-US" sz="800" dirty="0">
              <a:solidFill>
                <a:srgbClr val="000000"/>
              </a:solidFill>
              <a:latin typeface="Arial" panose="020B0604020202020204"/>
              <a:cs typeface="Arial"/>
            </a:endParaRPr>
          </a:p>
          <a:p>
            <a:pPr defTabSz="914126">
              <a:defRPr/>
            </a:pPr>
            <a:r>
              <a:rPr lang="en-US" sz="800" baseline="30000" dirty="0">
                <a:solidFill>
                  <a:srgbClr val="000000"/>
                </a:solidFill>
                <a:latin typeface="Arial" panose="020B0604020202020204"/>
              </a:rPr>
              <a:t>§</a:t>
            </a:r>
            <a:r>
              <a:rPr lang="en-US" sz="800" dirty="0">
                <a:solidFill>
                  <a:srgbClr val="000000"/>
                </a:solidFill>
                <a:latin typeface="Arial" panose="020B0604020202020204"/>
              </a:rPr>
              <a:t>Additional events of clinical importance</a:t>
            </a:r>
          </a:p>
          <a:p>
            <a:pPr defTabSz="914126">
              <a:defRPr/>
            </a:pPr>
            <a:r>
              <a:rPr lang="en-US" sz="800" dirty="0">
                <a:solidFill>
                  <a:srgbClr val="000000"/>
                </a:solidFill>
                <a:latin typeface="Arial" panose="020B0604020202020204"/>
              </a:rPr>
              <a:t>Abbreviations: Alpe, alpelisib; D/C, discontinued; Geda, gedatolisib; IQR, interquartile range; Pts, patients; RDI, relative dose intensity; TRAE, treatment-related adverse event; TR-SAE, treatment-related serious adverse events; </a:t>
            </a:r>
            <a:r>
              <a:rPr lang="en-US" sz="800" dirty="0" err="1">
                <a:solidFill>
                  <a:srgbClr val="000000"/>
                </a:solidFill>
                <a:latin typeface="Arial" panose="020B0604020202020204"/>
              </a:rPr>
              <a:t>tx</a:t>
            </a:r>
            <a:r>
              <a:rPr lang="en-US" sz="800" dirty="0">
                <a:solidFill>
                  <a:srgbClr val="000000"/>
                </a:solidFill>
                <a:latin typeface="Arial" panose="020B0604020202020204"/>
              </a:rPr>
              <a:t>, treatment</a:t>
            </a:r>
            <a:endParaRPr lang="en-US" sz="800" dirty="0">
              <a:solidFill>
                <a:srgbClr val="000000"/>
              </a:solidFill>
              <a:latin typeface="Arial" panose="020B0604020202020204"/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6189A3-D17D-E76F-E6EF-CCDC20F5A0BB}"/>
              </a:ext>
            </a:extLst>
          </p:cNvPr>
          <p:cNvSpPr txBox="1"/>
          <p:nvPr/>
        </p:nvSpPr>
        <p:spPr>
          <a:xfrm>
            <a:off x="135298" y="6488668"/>
            <a:ext cx="6098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Hurvitz SA</a:t>
            </a:r>
            <a:r>
              <a:rPr lang="en-GB" sz="1400" dirty="0"/>
              <a:t>, et al. ASCO 2026;LBA1008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9340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831B9-CCDA-5C73-EC52-97BADBDDF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115" y="195943"/>
            <a:ext cx="10515600" cy="1003951"/>
          </a:xfrm>
        </p:spPr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D3D939-2506-61DF-5629-D8D277D6C2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630" y="1199894"/>
            <a:ext cx="11596370" cy="506185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Dual inhibition of PI3K and mTOR (‘PAM’ pathway) in combination with fulvestrant, with or without palbociclib:</a:t>
            </a:r>
          </a:p>
          <a:p>
            <a:pPr lvl="1"/>
            <a:r>
              <a:rPr lang="en-US" sz="2400" dirty="0"/>
              <a:t>Markedly improves PFS and response compared to standard therapy in patients with progressive disease in an AI plus CDK4/6 inhibitor</a:t>
            </a:r>
          </a:p>
          <a:p>
            <a:pPr lvl="2"/>
            <a:r>
              <a:rPr lang="en-US" sz="2400" dirty="0"/>
              <a:t>In PI3K wild-type compared to fulvestrant</a:t>
            </a:r>
          </a:p>
          <a:p>
            <a:pPr lvl="3"/>
            <a:r>
              <a:rPr lang="en-US" sz="2400" dirty="0"/>
              <a:t>Independent of TTP on prior therapy or bone vs non bone-only disease</a:t>
            </a:r>
          </a:p>
          <a:p>
            <a:pPr lvl="2"/>
            <a:r>
              <a:rPr lang="en-US" sz="2400" dirty="0"/>
              <a:t>In PI3K mutant disease compared to fulvestrant plus </a:t>
            </a:r>
            <a:r>
              <a:rPr lang="en-US" sz="2400" dirty="0" err="1"/>
              <a:t>alpelisib</a:t>
            </a:r>
            <a:endParaRPr lang="en-US" sz="2400" dirty="0"/>
          </a:p>
          <a:p>
            <a:pPr lvl="3"/>
            <a:r>
              <a:rPr lang="en-US" sz="2400" dirty="0"/>
              <a:t>Similar benefit seen with triplet and doublet, although doublet underpowered</a:t>
            </a:r>
          </a:p>
          <a:p>
            <a:pPr lvl="1"/>
            <a:r>
              <a:rPr lang="en-US" sz="2400" dirty="0"/>
              <a:t>Less rash, hyperglycemia, diarrhea compared to other inhibitors of the PAM pathway</a:t>
            </a:r>
          </a:p>
          <a:p>
            <a:pPr lvl="2"/>
            <a:r>
              <a:rPr lang="en-US" sz="2600" dirty="0"/>
              <a:t>Primary toxicity grade 3 stomatitis despite steroid mouthwash</a:t>
            </a:r>
            <a:r>
              <a:rPr lang="en-US" sz="2400" dirty="0"/>
              <a:t> </a:t>
            </a:r>
            <a:r>
              <a:rPr lang="en-US" sz="2000" dirty="0"/>
              <a:t>(was this used by all upfront?)</a:t>
            </a:r>
          </a:p>
          <a:p>
            <a:pPr lvl="2"/>
            <a:r>
              <a:rPr lang="en-US" sz="2600" dirty="0"/>
              <a:t>Primary limitation IV dosing – 3 weeks out of each month</a:t>
            </a:r>
          </a:p>
          <a:p>
            <a:pPr lvl="3"/>
            <a:r>
              <a:rPr lang="en-US" sz="2600" dirty="0"/>
              <a:t>Subcutaneous dosing formulation under development</a:t>
            </a:r>
          </a:p>
          <a:p>
            <a:pPr lvl="1"/>
            <a:r>
              <a:rPr lang="en-US" sz="2600" dirty="0"/>
              <a:t>First-line VIKTORIA-2 trial </a:t>
            </a:r>
            <a:r>
              <a:rPr lang="en-US" sz="2200" dirty="0"/>
              <a:t>(NCT06757634) </a:t>
            </a:r>
            <a:r>
              <a:rPr lang="en-US" sz="2600" dirty="0"/>
              <a:t>in the ET-resistance and ET-sensitive populations</a:t>
            </a:r>
          </a:p>
        </p:txBody>
      </p:sp>
    </p:spTree>
    <p:extLst>
      <p:ext uri="{BB962C8B-B14F-4D97-AF65-F5344CB8AC3E}">
        <p14:creationId xmlns:p14="http://schemas.microsoft.com/office/powerpoint/2010/main" val="560521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8E190-7283-C449-8C70-6E3EED06C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825" y="111211"/>
            <a:ext cx="10515600" cy="1025369"/>
          </a:xfrm>
        </p:spPr>
        <p:txBody>
          <a:bodyPr/>
          <a:lstStyle/>
          <a:p>
            <a:pPr algn="ctr"/>
            <a:r>
              <a:rPr lang="en-US" dirty="0"/>
              <a:t>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A17BBE-149F-F34E-9981-9DC11FA0C7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057" y="1136580"/>
            <a:ext cx="10874829" cy="5610209"/>
          </a:xfrm>
        </p:spPr>
        <p:txBody>
          <a:bodyPr>
            <a:noAutofit/>
          </a:bodyPr>
          <a:lstStyle/>
          <a:p>
            <a:pPr>
              <a:lnSpc>
                <a:spcPts val="1600"/>
              </a:lnSpc>
              <a:spcBef>
                <a:spcPts val="400"/>
              </a:spcBef>
            </a:pPr>
            <a:r>
              <a:rPr lang="en-US" sz="1500" dirty="0"/>
              <a:t>Rugo HS et al. </a:t>
            </a:r>
            <a:r>
              <a:rPr lang="en-US" sz="1500" dirty="0" err="1"/>
              <a:t>Capivasertib</a:t>
            </a:r>
            <a:r>
              <a:rPr lang="en-US" sz="1500" dirty="0"/>
              <a:t> (C) and fulvestrant (F) for patients (pts) with HR+/HER2- advanced breast cancer (ABC): Final overall survival (OS) results from the phase III CAPItello-291 trial. ESMO Breast 2026;Abstract 417O. </a:t>
            </a:r>
          </a:p>
          <a:p>
            <a:pPr>
              <a:lnSpc>
                <a:spcPts val="1600"/>
              </a:lnSpc>
              <a:spcBef>
                <a:spcPts val="400"/>
              </a:spcBef>
            </a:pPr>
            <a:r>
              <a:rPr lang="en-US" sz="1500" dirty="0"/>
              <a:t>Rugo HS et al. </a:t>
            </a:r>
            <a:r>
              <a:rPr lang="en-US" sz="1500" dirty="0" err="1"/>
              <a:t>Capivasertib</a:t>
            </a:r>
            <a:r>
              <a:rPr lang="en-US" sz="1500" dirty="0"/>
              <a:t> plus fulvestrant as first and second-line endocrine-based therapy in PIK3CA/AKT1/PTEN-altered hormone receptor-positive advanced breast cancer: Subgroup analysis from the phase 3 CAPItello-291 trial. ESMO 2025;Abstract 526P.</a:t>
            </a:r>
          </a:p>
          <a:p>
            <a:pPr>
              <a:lnSpc>
                <a:spcPts val="1600"/>
              </a:lnSpc>
              <a:spcBef>
                <a:spcPts val="400"/>
              </a:spcBef>
            </a:pPr>
            <a:r>
              <a:rPr lang="en-US" sz="1500" dirty="0"/>
              <a:t>Turner NC et al. </a:t>
            </a:r>
            <a:r>
              <a:rPr lang="en-US" sz="1500" dirty="0" err="1"/>
              <a:t>Capivasertib</a:t>
            </a:r>
            <a:r>
              <a:rPr lang="en-US" sz="1500" dirty="0"/>
              <a:t> plus fulvestrant in hormone receptor-positive (HR+) advanced breast cancer (ABC): exploratory ctDNA analyses from the Phase 3 CAPItello-291 trial. San Antonio Breast Cancer Symposium 2025;Abstract RF7-05.</a:t>
            </a:r>
          </a:p>
          <a:p>
            <a:pPr>
              <a:lnSpc>
                <a:spcPts val="1600"/>
              </a:lnSpc>
              <a:spcBef>
                <a:spcPts val="400"/>
              </a:spcBef>
            </a:pPr>
            <a:r>
              <a:rPr lang="en-US" sz="1500" dirty="0" err="1"/>
              <a:t>Vaklavas</a:t>
            </a:r>
            <a:r>
              <a:rPr lang="en-US" sz="1500" dirty="0"/>
              <a:t> C et al. </a:t>
            </a:r>
            <a:r>
              <a:rPr lang="en-US" sz="1500" dirty="0" err="1"/>
              <a:t>Camizestrant</a:t>
            </a:r>
            <a:r>
              <a:rPr lang="en-US" sz="1500" dirty="0"/>
              <a:t> in combination with </a:t>
            </a:r>
            <a:r>
              <a:rPr lang="en-US" sz="1500" dirty="0" err="1"/>
              <a:t>capivasertib</a:t>
            </a:r>
            <a:r>
              <a:rPr lang="en-US" sz="1500" dirty="0"/>
              <a:t> for women with ER-positive, HER2-negative advanced breast cancer: Results from SERENA-1. ESMO Open 2026;11(2):106049.</a:t>
            </a:r>
          </a:p>
          <a:p>
            <a:pPr>
              <a:lnSpc>
                <a:spcPts val="1600"/>
              </a:lnSpc>
              <a:spcBef>
                <a:spcPts val="400"/>
              </a:spcBef>
            </a:pPr>
            <a:r>
              <a:rPr lang="en-US" sz="1500" dirty="0"/>
              <a:t>Pistilli B et al. </a:t>
            </a:r>
            <a:r>
              <a:rPr lang="en-US" sz="1500" dirty="0" err="1"/>
              <a:t>Gedatolisib</a:t>
            </a:r>
            <a:r>
              <a:rPr lang="en-US" sz="1500" dirty="0"/>
              <a:t> (Geda), a multitarget PI3K/AKT/mTOR (PAM) inhibitor, plus fulvestrant (</a:t>
            </a:r>
            <a:r>
              <a:rPr lang="en-US" sz="1500" dirty="0" err="1"/>
              <a:t>Fulv</a:t>
            </a:r>
            <a:r>
              <a:rPr lang="en-US" sz="1500" dirty="0"/>
              <a:t>) ± palbociclib (Palbo) for second-line (2L) treatment of patients (Pts) with HR+/HER2-/PIK3CA-Wild Type (WT) advanced breast cancer (ABC): Updated results from VIKTORIA-1. ESMO Breast 2026;Abstract 505P. </a:t>
            </a:r>
          </a:p>
          <a:p>
            <a:pPr>
              <a:lnSpc>
                <a:spcPts val="1600"/>
              </a:lnSpc>
              <a:spcBef>
                <a:spcPts val="400"/>
              </a:spcBef>
            </a:pPr>
            <a:r>
              <a:rPr lang="en-US" sz="1500" dirty="0"/>
              <a:t>Hurvitz S et al. A randomized, open-label, phase 3 study of </a:t>
            </a:r>
            <a:r>
              <a:rPr lang="en-US" sz="1500" dirty="0" err="1"/>
              <a:t>gedatolisib</a:t>
            </a:r>
            <a:r>
              <a:rPr lang="en-US" sz="1500" dirty="0"/>
              <a:t> + fulvestrant ± palbociclib vs standard of care in HR+/HER2−/PIK3CA-mutant (MT) advanced breast cancer (VIKTORIA-1 Study 2). ASCO 2026;Abstract LBA1008. </a:t>
            </a:r>
          </a:p>
          <a:p>
            <a:pPr>
              <a:lnSpc>
                <a:spcPts val="1600"/>
              </a:lnSpc>
              <a:spcBef>
                <a:spcPts val="400"/>
              </a:spcBef>
            </a:pPr>
            <a:r>
              <a:rPr lang="en-US" sz="1500" dirty="0"/>
              <a:t>Jhaveri K et al. A phase 1/2 trial of </a:t>
            </a:r>
            <a:r>
              <a:rPr lang="en-US" sz="1500" dirty="0" err="1"/>
              <a:t>tersolisib</a:t>
            </a:r>
            <a:r>
              <a:rPr lang="en-US" sz="1500" dirty="0"/>
              <a:t> (LY4064809/STX-478), a pan-mutant-selective PI3Kα inhibitor (PI3Kα</a:t>
            </a:r>
            <a:r>
              <a:rPr lang="en-US" sz="1500" dirty="0" err="1"/>
              <a:t>i</a:t>
            </a:r>
            <a:r>
              <a:rPr lang="en-US" sz="1500" dirty="0"/>
              <a:t>), in PIK3CA-mutant advanced solid tumors: Updated results from PIKALO-1. ASCO 2026;Abstract 1072. </a:t>
            </a:r>
          </a:p>
          <a:p>
            <a:pPr>
              <a:lnSpc>
                <a:spcPts val="1600"/>
              </a:lnSpc>
              <a:spcBef>
                <a:spcPts val="400"/>
              </a:spcBef>
            </a:pPr>
            <a:r>
              <a:rPr lang="en-US" sz="1500" dirty="0"/>
              <a:t>A Phase 3, Randomized, Double-Blind, Placebo-Controlled Study of LY4064809 Combined With a CDK4/6 Inhibitor and Endocrine Therapy in Adults With HR+, HER2-Advanced Breast Cancer With a PIK3CA Mutation Who Received No Prior Treatment for Advanced Breast Cancer (PIKALO-2). NCT07174336. </a:t>
            </a:r>
          </a:p>
          <a:p>
            <a:pPr>
              <a:lnSpc>
                <a:spcPts val="1600"/>
              </a:lnSpc>
              <a:spcBef>
                <a:spcPts val="400"/>
              </a:spcBef>
            </a:pPr>
            <a:r>
              <a:rPr lang="en-US" sz="1500" dirty="0"/>
              <a:t>Saura C et al. Efficacy of mutant-selective PI3Kα inhibitor RLY-2608 in combination with fulvestrant in patient (pt) subset populations, including pts with PIK3CA-mutant HR+/HER2- advanced breast cancer (BC) pre-treated with fulvestrant or other SERD. San Antonio Breast Cancer Symposium 2025;Abstract PD10-07.</a:t>
            </a:r>
          </a:p>
          <a:p>
            <a:pPr>
              <a:lnSpc>
                <a:spcPts val="1600"/>
              </a:lnSpc>
              <a:spcBef>
                <a:spcPts val="400"/>
              </a:spcBef>
            </a:pPr>
            <a:r>
              <a:rPr lang="en-US" sz="1500" dirty="0"/>
              <a:t>Rugo H et al. ReDiscover-2, a phase 3 study of </a:t>
            </a:r>
            <a:r>
              <a:rPr lang="en-US" sz="1500" dirty="0" err="1"/>
              <a:t>zovegalisib</a:t>
            </a:r>
            <a:r>
              <a:rPr lang="en-US" sz="1500" dirty="0"/>
              <a:t> (</a:t>
            </a:r>
            <a:r>
              <a:rPr lang="en-US" sz="1500" dirty="0" err="1"/>
              <a:t>zovega</a:t>
            </a:r>
            <a:r>
              <a:rPr lang="en-US" sz="1500" dirty="0"/>
              <a:t>, RLY-2608) + fulvestrant (</a:t>
            </a:r>
            <a:r>
              <a:rPr lang="en-US" sz="1500" dirty="0" err="1"/>
              <a:t>fulv</a:t>
            </a:r>
            <a:r>
              <a:rPr lang="en-US" sz="1500" dirty="0"/>
              <a:t>) versus </a:t>
            </a:r>
            <a:r>
              <a:rPr lang="en-US" sz="1500" dirty="0" err="1"/>
              <a:t>capivasertib</a:t>
            </a:r>
            <a:r>
              <a:rPr lang="en-US" sz="1500" dirty="0"/>
              <a:t> (</a:t>
            </a:r>
            <a:r>
              <a:rPr lang="en-US" sz="1500" dirty="0" err="1"/>
              <a:t>capi</a:t>
            </a:r>
            <a:r>
              <a:rPr lang="en-US" sz="1500" dirty="0"/>
              <a:t>) + </a:t>
            </a:r>
            <a:r>
              <a:rPr lang="en-US" sz="1500" dirty="0" err="1"/>
              <a:t>fulv</a:t>
            </a:r>
            <a:r>
              <a:rPr lang="en-US" sz="1500" dirty="0"/>
              <a:t> as treatment for locally advanced or metastatic PIK3CA-mutant HR+/ HER2- breast cancer following recurrence or progression on or after treatment with a CDK4/6 inhibitor. ASCO 2026;Abstract TPS1148. </a:t>
            </a:r>
          </a:p>
        </p:txBody>
      </p:sp>
    </p:spTree>
    <p:extLst>
      <p:ext uri="{BB962C8B-B14F-4D97-AF65-F5344CB8AC3E}">
        <p14:creationId xmlns:p14="http://schemas.microsoft.com/office/powerpoint/2010/main" val="1972718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504EE-0766-C5A0-0B64-776ED0DEB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888" y="66743"/>
            <a:ext cx="10515600" cy="1003951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r>
              <a:rPr lang="en-US" dirty="0"/>
              <a:t> A Phase 1/2 trial of LY4064809 (STX-478, </a:t>
            </a:r>
            <a:r>
              <a:rPr lang="en-US" dirty="0" err="1"/>
              <a:t>Tersolisib</a:t>
            </a:r>
            <a:r>
              <a:rPr lang="en-US" dirty="0"/>
              <a:t>), a Pan-Mutant-Selective PI3Kα Inhibitor in HR+, HER2- MBC: Updated Results from PIKALO-1 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CB3CCD-6816-2E41-C08D-2B74287CC40D}"/>
              </a:ext>
            </a:extLst>
          </p:cNvPr>
          <p:cNvSpPr txBox="1"/>
          <p:nvPr/>
        </p:nvSpPr>
        <p:spPr>
          <a:xfrm>
            <a:off x="0" y="6574731"/>
            <a:ext cx="2976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Jhaveri et al, SABCS 2025;Abstract PS1-08-24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259D26-8823-C5AC-FFCD-EA11AC24D8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21" y="1903957"/>
            <a:ext cx="7772400" cy="255870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D3CAB11-7527-578C-17CC-E01E8C86CDC8}"/>
              </a:ext>
            </a:extLst>
          </p:cNvPr>
          <p:cNvSpPr txBox="1"/>
          <p:nvPr/>
        </p:nvSpPr>
        <p:spPr>
          <a:xfrm>
            <a:off x="450937" y="4540098"/>
            <a:ext cx="741568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Demographics, N=154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17-18% pre-diabetic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52% prior oral SERDs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Prior PI3Ki: 18% monotherapy arm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Prior chemo/ADC: 62%/24% monotherapy arm;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Palbociclib (49/63; 78%); </a:t>
            </a:r>
            <a:r>
              <a:rPr lang="en-US" dirty="0" err="1"/>
              <a:t>Ribociclib</a:t>
            </a:r>
            <a:r>
              <a:rPr lang="en-US" dirty="0"/>
              <a:t> (13/63; 21%); </a:t>
            </a:r>
            <a:r>
              <a:rPr lang="en-US" dirty="0" err="1"/>
              <a:t>Abemaciclib</a:t>
            </a:r>
            <a:r>
              <a:rPr lang="en-US" dirty="0"/>
              <a:t> (1/63; 2%). </a:t>
            </a:r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C29EE6-39D2-09D0-348F-B245E68FFCB3}"/>
              </a:ext>
            </a:extLst>
          </p:cNvPr>
          <p:cNvSpPr txBox="1"/>
          <p:nvPr/>
        </p:nvSpPr>
        <p:spPr>
          <a:xfrm>
            <a:off x="4481534" y="1903957"/>
            <a:ext cx="683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N=50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0CE5E5-C25C-745A-122A-0B84EF15CC1E}"/>
              </a:ext>
            </a:extLst>
          </p:cNvPr>
          <p:cNvSpPr txBox="1"/>
          <p:nvPr/>
        </p:nvSpPr>
        <p:spPr>
          <a:xfrm>
            <a:off x="4481534" y="2585674"/>
            <a:ext cx="683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N=41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3651AD-2D41-C750-9337-D8C32FD2A8F5}"/>
              </a:ext>
            </a:extLst>
          </p:cNvPr>
          <p:cNvSpPr txBox="1"/>
          <p:nvPr/>
        </p:nvSpPr>
        <p:spPr>
          <a:xfrm>
            <a:off x="4531638" y="3536516"/>
            <a:ext cx="683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N=63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77E643-4F0F-BF5F-7F47-C316FF985A7C}"/>
              </a:ext>
            </a:extLst>
          </p:cNvPr>
          <p:cNvSpPr txBox="1"/>
          <p:nvPr/>
        </p:nvSpPr>
        <p:spPr>
          <a:xfrm>
            <a:off x="7961865" y="1793406"/>
            <a:ext cx="4093372" cy="46576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Aft>
                <a:spcPts val="848"/>
              </a:spcAft>
              <a:buNone/>
            </a:pPr>
            <a:r>
              <a:rPr lang="en-US" sz="1800" dirty="0">
                <a:effectLst/>
                <a:latin typeface="Arial" panose="020B0604020202020204" pitchFamily="34" charset="0"/>
              </a:rPr>
              <a:t>Safety</a:t>
            </a:r>
          </a:p>
          <a:p>
            <a:pPr marL="285750" marR="0" indent="-285750">
              <a:spcAft>
                <a:spcPts val="848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Arial" panose="020B0604020202020204" pitchFamily="34" charset="0"/>
              </a:rPr>
              <a:t>Most common LY4064809 related AEs (TRAEs) were fatigue (27%), nausea (23%), hyperglycemia (23%; 33%/12% in pts with/without pre-DM/DM), and diarrhea (21%) </a:t>
            </a:r>
          </a:p>
          <a:p>
            <a:pPr marL="285750" marR="0" indent="-285750">
              <a:spcAft>
                <a:spcPts val="848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Arial" panose="020B0604020202020204" pitchFamily="34" charset="0"/>
              </a:rPr>
              <a:t>Grade ≥3 TRAEs occurred in 20% of patients, most commonly ALT/AST increased (7%), fatigue (4%), and neutropenia (4%)</a:t>
            </a:r>
          </a:p>
          <a:p>
            <a:pPr marL="285750" marR="0" indent="-285750">
              <a:spcAft>
                <a:spcPts val="848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Arial" panose="020B0604020202020204" pitchFamily="34" charset="0"/>
              </a:rPr>
              <a:t>1 patient discontinued due to a TRAE (AST increased in 100 mg LY4064809 + fulvestrant) </a:t>
            </a:r>
          </a:p>
          <a:p>
            <a:pPr marL="285750" marR="0" indent="-285750">
              <a:spcAft>
                <a:spcPts val="848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</a:rPr>
              <a:t>Minimal impact on glucose metabolism</a:t>
            </a:r>
            <a:endParaRPr lang="en-US" sz="1800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8255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7E651919-5249-78A0-20B9-33DD72C8A8B6}"/>
              </a:ext>
            </a:extLst>
          </p:cNvPr>
          <p:cNvGrpSpPr/>
          <p:nvPr/>
        </p:nvGrpSpPr>
        <p:grpSpPr>
          <a:xfrm>
            <a:off x="45156" y="250192"/>
            <a:ext cx="7772400" cy="3626143"/>
            <a:chOff x="213214" y="701527"/>
            <a:chExt cx="7772400" cy="362614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B70318B-D3A4-0F73-0208-9EB2C851DA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3214" y="701527"/>
              <a:ext cx="7772400" cy="3626143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8B0EDDE-C0BB-812D-F185-DC29A640C92E}"/>
                </a:ext>
              </a:extLst>
            </p:cNvPr>
            <p:cNvSpPr/>
            <p:nvPr/>
          </p:nvSpPr>
          <p:spPr>
            <a:xfrm>
              <a:off x="288099" y="939452"/>
              <a:ext cx="250520" cy="225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264435A-5972-DAF6-FB00-E89D4B9CD085}"/>
                </a:ext>
              </a:extLst>
            </p:cNvPr>
            <p:cNvSpPr/>
            <p:nvPr/>
          </p:nvSpPr>
          <p:spPr>
            <a:xfrm>
              <a:off x="5845480" y="958124"/>
              <a:ext cx="250520" cy="2254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E28AB536-929F-227F-04FA-6B9BFEAB982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866"/>
          <a:stretch>
            <a:fillRect/>
          </a:stretch>
        </p:blipFill>
        <p:spPr>
          <a:xfrm>
            <a:off x="4854222" y="3714044"/>
            <a:ext cx="7237453" cy="30929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505E0BF-D32C-09CF-788D-30513B5D44C8}"/>
              </a:ext>
            </a:extLst>
          </p:cNvPr>
          <p:cNvSpPr txBox="1"/>
          <p:nvPr/>
        </p:nvSpPr>
        <p:spPr>
          <a:xfrm>
            <a:off x="370561" y="150734"/>
            <a:ext cx="61001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buNone/>
            </a:pPr>
            <a:r>
              <a:rPr lang="en-US" sz="1800" b="1" dirty="0">
                <a:effectLst/>
                <a:latin typeface="Helvetica" pitchFamily="2" charset="0"/>
              </a:rPr>
              <a:t>PIK3CAm ctDNA VAF Dynamics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339F96-0A82-9A80-636A-5F5011457AF1}"/>
              </a:ext>
            </a:extLst>
          </p:cNvPr>
          <p:cNvSpPr txBox="1"/>
          <p:nvPr/>
        </p:nvSpPr>
        <p:spPr>
          <a:xfrm>
            <a:off x="7571983" y="2880365"/>
            <a:ext cx="42515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buNone/>
            </a:pPr>
            <a:r>
              <a:rPr lang="en-US" sz="1800" b="1" dirty="0">
                <a:effectLst/>
                <a:latin typeface="Helvetica" pitchFamily="2" charset="0"/>
              </a:rPr>
              <a:t>Tumor Response in ABC Patients with Measurable Disease 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8CA99F9-3A7B-461A-B196-ADDFE11EBF43}"/>
              </a:ext>
            </a:extLst>
          </p:cNvPr>
          <p:cNvGrpSpPr/>
          <p:nvPr/>
        </p:nvGrpSpPr>
        <p:grpSpPr>
          <a:xfrm>
            <a:off x="1058232" y="3898913"/>
            <a:ext cx="2362416" cy="2908120"/>
            <a:chOff x="944563" y="3898913"/>
            <a:chExt cx="2362416" cy="290812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53732D4-3DC1-7C05-85DB-9B80638EA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4563" y="3898913"/>
              <a:ext cx="2362416" cy="2908120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FC22270-BD70-DD65-9232-01DFFA884DC7}"/>
                </a:ext>
              </a:extLst>
            </p:cNvPr>
            <p:cNvSpPr/>
            <p:nvPr/>
          </p:nvSpPr>
          <p:spPr>
            <a:xfrm>
              <a:off x="944564" y="3923965"/>
              <a:ext cx="308040" cy="247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882A3E7-E790-9A5E-A766-38D7A26D8F6A}"/>
              </a:ext>
            </a:extLst>
          </p:cNvPr>
          <p:cNvSpPr txBox="1"/>
          <p:nvPr/>
        </p:nvSpPr>
        <p:spPr>
          <a:xfrm>
            <a:off x="0" y="6410832"/>
            <a:ext cx="1784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Jhaveri et al, SABCS 2025;</a:t>
            </a:r>
          </a:p>
          <a:p>
            <a:r>
              <a:rPr lang="en-US" sz="1200" dirty="0"/>
              <a:t>Abstract PS1-08-24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D1254AA-6379-C41D-B6D1-668BD2186D6F}"/>
              </a:ext>
            </a:extLst>
          </p:cNvPr>
          <p:cNvGrpSpPr/>
          <p:nvPr/>
        </p:nvGrpSpPr>
        <p:grpSpPr>
          <a:xfrm>
            <a:off x="8646496" y="150734"/>
            <a:ext cx="2348089" cy="2635957"/>
            <a:chOff x="8646496" y="150734"/>
            <a:chExt cx="2348089" cy="2635957"/>
          </a:xfrm>
        </p:grpSpPr>
        <p:pic>
          <p:nvPicPr>
            <p:cNvPr id="2" name="Picture 1" descr="A graph of glucose&#10;&#10;AI-generated content may be incorrect.">
              <a:extLst>
                <a:ext uri="{FF2B5EF4-FFF2-40B4-BE49-F238E27FC236}">
                  <a16:creationId xmlns:a16="http://schemas.microsoft.com/office/drawing/2014/main" id="{AC63F75A-456B-BA4E-D573-8A453BBFB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46496" y="159339"/>
              <a:ext cx="2348089" cy="2627352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89CED3F-5A24-18E7-50D9-CAF3D82AC933}"/>
                </a:ext>
              </a:extLst>
            </p:cNvPr>
            <p:cNvSpPr/>
            <p:nvPr/>
          </p:nvSpPr>
          <p:spPr>
            <a:xfrm>
              <a:off x="8918222" y="150734"/>
              <a:ext cx="293511" cy="1846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51818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88AF5-8C43-16AD-2234-A24421A71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7158E-C643-58D9-3E35-476121BE06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Tersolisib</a:t>
            </a:r>
            <a:r>
              <a:rPr lang="en-US" dirty="0"/>
              <a:t> (LY4064809) alone or in combination with fulvestrant or fulvestrant/CDK4/6i was well-tolerated</a:t>
            </a:r>
          </a:p>
          <a:p>
            <a:pPr lvl="1"/>
            <a:r>
              <a:rPr lang="en-US" dirty="0"/>
              <a:t>Low incidence of PI3K inhibitor (PI3Ki)-class toxicities </a:t>
            </a:r>
          </a:p>
          <a:p>
            <a:r>
              <a:rPr lang="en-US" dirty="0"/>
              <a:t>Promising antitumor activity observed in heavily pre-treated patients with </a:t>
            </a:r>
            <a:r>
              <a:rPr lang="en-US" i="1" dirty="0"/>
              <a:t>PIK3CA</a:t>
            </a:r>
            <a:r>
              <a:rPr lang="en-US" dirty="0"/>
              <a:t>m HR+, HER2- ABC</a:t>
            </a:r>
          </a:p>
          <a:p>
            <a:pPr lvl="1"/>
            <a:r>
              <a:rPr lang="en-US" dirty="0"/>
              <a:t>Follow-up is short as many remain on therapy</a:t>
            </a:r>
          </a:p>
          <a:p>
            <a:r>
              <a:rPr lang="en-US" dirty="0"/>
              <a:t>PIKALO-2, a phase 3 global registrational trial investigating </a:t>
            </a:r>
            <a:r>
              <a:rPr lang="en-US" dirty="0" err="1"/>
              <a:t>tersolisib</a:t>
            </a:r>
            <a:r>
              <a:rPr lang="en-US" dirty="0"/>
              <a:t> in combination with ET and CDK4/6i is actively enrolling a dose optimization lead-in with phase III to open mid 2026 </a:t>
            </a:r>
            <a:r>
              <a:rPr lang="en-US" sz="2400" dirty="0"/>
              <a:t>(NCT07174336) 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4609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A318E-3049-B24F-CDC5-4187306B1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CFEEA-3240-BA82-D642-89C124507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09D503-532B-A7AE-BBB8-285405967E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3AD9C5A-FF48-B956-B2C3-227B64921357}"/>
              </a:ext>
            </a:extLst>
          </p:cNvPr>
          <p:cNvSpPr/>
          <p:nvPr/>
        </p:nvSpPr>
        <p:spPr>
          <a:xfrm>
            <a:off x="5546361" y="2718003"/>
            <a:ext cx="359764" cy="184666"/>
          </a:xfrm>
          <a:prstGeom prst="rect">
            <a:avLst/>
          </a:prstGeom>
          <a:solidFill>
            <a:srgbClr val="025D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890318-9683-50E5-1CE3-591CE8036EE0}"/>
              </a:ext>
            </a:extLst>
          </p:cNvPr>
          <p:cNvSpPr txBox="1"/>
          <p:nvPr/>
        </p:nvSpPr>
        <p:spPr>
          <a:xfrm>
            <a:off x="5458381" y="2625670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800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7866C1-3BD1-69F2-9082-244351D68A51}"/>
              </a:ext>
            </a:extLst>
          </p:cNvPr>
          <p:cNvSpPr txBox="1"/>
          <p:nvPr/>
        </p:nvSpPr>
        <p:spPr>
          <a:xfrm>
            <a:off x="6929204" y="330758"/>
            <a:ext cx="61009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NCT07174336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6150D1-AFDC-33C5-103C-CE516CA185E5}"/>
              </a:ext>
            </a:extLst>
          </p:cNvPr>
          <p:cNvSpPr txBox="1"/>
          <p:nvPr/>
        </p:nvSpPr>
        <p:spPr>
          <a:xfrm>
            <a:off x="6651321" y="932863"/>
            <a:ext cx="1049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Tersolisib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3858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2E0CD-FB7A-F8BB-F4E5-061D4B2EA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82" y="55900"/>
            <a:ext cx="10515600" cy="1226513"/>
          </a:xfrm>
        </p:spPr>
        <p:txBody>
          <a:bodyPr>
            <a:noAutofit/>
          </a:bodyPr>
          <a:lstStyle/>
          <a:p>
            <a:pPr algn="ctr"/>
            <a:br>
              <a:rPr lang="en-US" sz="3200" dirty="0"/>
            </a:br>
            <a:r>
              <a:rPr lang="en-US" sz="3200" dirty="0" err="1"/>
              <a:t>ReDiscover</a:t>
            </a:r>
            <a:r>
              <a:rPr lang="en-US" sz="3200" dirty="0"/>
              <a:t> Trial: </a:t>
            </a:r>
            <a:r>
              <a:rPr lang="en-US" sz="3200" dirty="0" err="1"/>
              <a:t>Zovegalisib</a:t>
            </a:r>
            <a:r>
              <a:rPr lang="en-US" sz="3200" dirty="0"/>
              <a:t> (RLY-2608), a mutant‑selective PI3Kα inhibitor, plus fulvestrant in patient subsets, including pts with </a:t>
            </a:r>
            <a:r>
              <a:rPr lang="en-US" sz="3200" i="1" dirty="0"/>
              <a:t>PIK3CA</a:t>
            </a:r>
            <a:r>
              <a:rPr lang="en-US" sz="3200" dirty="0"/>
              <a:t>‑mutant HR+/ HER2‑ MBC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F9FE5E-B864-C136-5A2D-79847C472C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939" y="3543989"/>
            <a:ext cx="5981700" cy="3044812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64 pts treated, all with mPIK3CA</a:t>
            </a:r>
          </a:p>
          <a:p>
            <a:pPr lvl="1"/>
            <a:r>
              <a:rPr lang="en-US" sz="2200" dirty="0" err="1"/>
              <a:t>Zovegalisib</a:t>
            </a:r>
            <a:r>
              <a:rPr lang="en-US" sz="2200" dirty="0"/>
              <a:t> 600 mg BID</a:t>
            </a:r>
          </a:p>
          <a:p>
            <a:r>
              <a:rPr lang="en-US" sz="2400" dirty="0"/>
              <a:t>Demographics</a:t>
            </a:r>
          </a:p>
          <a:p>
            <a:pPr lvl="1"/>
            <a:r>
              <a:rPr lang="en-US" sz="2200" dirty="0"/>
              <a:t>34% BMI </a:t>
            </a:r>
            <a:r>
              <a:rPr lang="en-US" sz="2200" u="sng" dirty="0"/>
              <a:t>&gt;</a:t>
            </a:r>
            <a:r>
              <a:rPr lang="en-US" sz="2200" dirty="0"/>
              <a:t>30 or HgbA1c &gt;5.7%</a:t>
            </a:r>
          </a:p>
          <a:p>
            <a:pPr lvl="1"/>
            <a:r>
              <a:rPr lang="en-US" sz="2200" dirty="0"/>
              <a:t>55% one line, 44% 2+ lines Rx</a:t>
            </a:r>
          </a:p>
          <a:p>
            <a:pPr lvl="1"/>
            <a:r>
              <a:rPr lang="en-US" sz="2200" dirty="0"/>
              <a:t>52% prior fulvestrant</a:t>
            </a:r>
          </a:p>
          <a:p>
            <a:pPr lvl="1"/>
            <a:r>
              <a:rPr lang="en-US" sz="2200" dirty="0"/>
              <a:t>27% prior ADC/chemo</a:t>
            </a:r>
          </a:p>
          <a:p>
            <a:pPr lvl="1"/>
            <a:r>
              <a:rPr lang="en-US" sz="2200" dirty="0"/>
              <a:t>29% ESR1m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A4DA3-D55A-F521-1EF0-D6E22ED27ECD}"/>
              </a:ext>
            </a:extLst>
          </p:cNvPr>
          <p:cNvSpPr txBox="1"/>
          <p:nvPr/>
        </p:nvSpPr>
        <p:spPr>
          <a:xfrm>
            <a:off x="0" y="6488668"/>
            <a:ext cx="33028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Saura et al, SABCS 2025:Abstract PD10-07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8DBDFA-A841-55B1-ACED-3E6EBF996F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03" y="1754755"/>
            <a:ext cx="5981700" cy="16891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29C7E16-21D2-2B31-87E2-561FEE8B83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3003" y="1606939"/>
            <a:ext cx="5619490" cy="31269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439CD43-C32B-8CC3-98F5-12BF2B14CC4C}"/>
              </a:ext>
            </a:extLst>
          </p:cNvPr>
          <p:cNvSpPr txBox="1"/>
          <p:nvPr/>
        </p:nvSpPr>
        <p:spPr>
          <a:xfrm>
            <a:off x="7879976" y="1807698"/>
            <a:ext cx="2816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ctDNA at baseline and C2D1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2E9CBA-85B4-CF13-7126-E1E09811A7E1}"/>
              </a:ext>
            </a:extLst>
          </p:cNvPr>
          <p:cNvSpPr txBox="1"/>
          <p:nvPr/>
        </p:nvSpPr>
        <p:spPr>
          <a:xfrm>
            <a:off x="7879976" y="3319122"/>
            <a:ext cx="31816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Rapid decline across mutations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A67FC2-6E96-29F3-8BC0-8EE4788E5361}"/>
              </a:ext>
            </a:extLst>
          </p:cNvPr>
          <p:cNvSpPr txBox="1"/>
          <p:nvPr/>
        </p:nvSpPr>
        <p:spPr>
          <a:xfrm>
            <a:off x="7360737" y="4750006"/>
            <a:ext cx="4639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Only 2 pts discontinued Rx due to AEs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464E84E-B440-B935-D1B5-40C29AC325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9264" y="5156188"/>
            <a:ext cx="4820274" cy="161776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9FD835D-509A-4500-3CEF-F610BEFF1502}"/>
              </a:ext>
            </a:extLst>
          </p:cNvPr>
          <p:cNvSpPr txBox="1"/>
          <p:nvPr/>
        </p:nvSpPr>
        <p:spPr>
          <a:xfrm>
            <a:off x="9935570" y="6643393"/>
            <a:ext cx="16094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Rugo et al, MBCC 2026</a:t>
            </a:r>
          </a:p>
        </p:txBody>
      </p:sp>
    </p:spTree>
    <p:extLst>
      <p:ext uri="{BB962C8B-B14F-4D97-AF65-F5344CB8AC3E}">
        <p14:creationId xmlns:p14="http://schemas.microsoft.com/office/powerpoint/2010/main" val="5956912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7C92AED-2CAE-2FF0-4CD4-CAA5C10F1E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8712" y="89406"/>
            <a:ext cx="3805075" cy="41072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FD5BADD-C0D9-28CC-338F-BA59FAB6EC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2158" y="89406"/>
            <a:ext cx="3901408" cy="40958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D00525-ACAD-B180-85CE-87676C1FE8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53021" y="4245539"/>
            <a:ext cx="4668527" cy="25560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19C1B87-6E69-C5E0-16DA-8A12BE075B4B}"/>
              </a:ext>
            </a:extLst>
          </p:cNvPr>
          <p:cNvSpPr txBox="1"/>
          <p:nvPr/>
        </p:nvSpPr>
        <p:spPr>
          <a:xfrm>
            <a:off x="836167" y="4600217"/>
            <a:ext cx="25045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buNone/>
            </a:pPr>
            <a:r>
              <a:rPr lang="en-US" sz="1800" dirty="0">
                <a:effectLst/>
                <a:latin typeface="Helvetica" pitchFamily="2" charset="0"/>
              </a:rPr>
              <a:t>Progression‑Free Survival by Line of Therapy (N=52) 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627384-B4B9-B9FC-D3BF-EF5B4F2FB1F2}"/>
              </a:ext>
            </a:extLst>
          </p:cNvPr>
          <p:cNvSpPr txBox="1"/>
          <p:nvPr/>
        </p:nvSpPr>
        <p:spPr>
          <a:xfrm>
            <a:off x="5728128" y="311827"/>
            <a:ext cx="21073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PFS by ESR1m and Prior SERD (N=52) 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C4677A-A7AA-C300-6D82-05B2D20488EA}"/>
              </a:ext>
            </a:extLst>
          </p:cNvPr>
          <p:cNvSpPr txBox="1"/>
          <p:nvPr/>
        </p:nvSpPr>
        <p:spPr>
          <a:xfrm>
            <a:off x="4597314" y="3115842"/>
            <a:ext cx="13899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ORR per RECIST v1.1 (N=31) 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E859C6-59B2-36EA-C2F4-610391D8EDAE}"/>
              </a:ext>
            </a:extLst>
          </p:cNvPr>
          <p:cNvSpPr txBox="1"/>
          <p:nvPr/>
        </p:nvSpPr>
        <p:spPr>
          <a:xfrm>
            <a:off x="8361626" y="6538934"/>
            <a:ext cx="39118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Saura et al, SABCS 2025:Abstract Abstract PD10-07 </a:t>
            </a:r>
          </a:p>
        </p:txBody>
      </p:sp>
    </p:spTree>
    <p:extLst>
      <p:ext uri="{BB962C8B-B14F-4D97-AF65-F5344CB8AC3E}">
        <p14:creationId xmlns:p14="http://schemas.microsoft.com/office/powerpoint/2010/main" val="37696664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E6050A6-D953-D790-EA44-0928E9F08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7243"/>
            <a:ext cx="10515600" cy="1003951"/>
          </a:xfrm>
        </p:spPr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9FA64C-20E9-F770-41C9-439B0127A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58970"/>
            <a:ext cx="10515600" cy="4679576"/>
          </a:xfrm>
        </p:spPr>
        <p:txBody>
          <a:bodyPr>
            <a:normAutofit/>
          </a:bodyPr>
          <a:lstStyle/>
          <a:p>
            <a:r>
              <a:rPr lang="en-US" dirty="0" err="1"/>
              <a:t>Zovegalisib</a:t>
            </a:r>
            <a:r>
              <a:rPr lang="en-US" dirty="0"/>
              <a:t> in combination with fulvestrant showed promising efficacy in patients with PIK3CA mutated HR+/HER2 negative MBC with disease progression on CDK4/6i </a:t>
            </a:r>
          </a:p>
          <a:p>
            <a:pPr lvl="1"/>
            <a:r>
              <a:rPr lang="en-US" dirty="0"/>
              <a:t>Including those with co-mutations in ESR1</a:t>
            </a:r>
          </a:p>
          <a:p>
            <a:pPr lvl="1"/>
            <a:r>
              <a:rPr lang="en-US" dirty="0"/>
              <a:t>Including those with prior exposure to SERDs</a:t>
            </a:r>
          </a:p>
          <a:p>
            <a:r>
              <a:rPr lang="en-US" dirty="0"/>
              <a:t>Discontinuation due to AEs is rare despite a high risk population</a:t>
            </a:r>
          </a:p>
          <a:p>
            <a:r>
              <a:rPr lang="en-US" dirty="0"/>
              <a:t>Encouraging PFS regardless of line of therapy</a:t>
            </a:r>
          </a:p>
          <a:p>
            <a:r>
              <a:rPr lang="en-US" dirty="0"/>
              <a:t>These findings support the ongoing </a:t>
            </a:r>
            <a:r>
              <a:rPr lang="en-US" dirty="0" err="1"/>
              <a:t>ReDiscover</a:t>
            </a:r>
            <a:r>
              <a:rPr lang="en-US" dirty="0"/>
              <a:t> 2 phase III global registration trial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8236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F4970-FCF7-BCC0-EAE7-287C728AC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269" y="163689"/>
            <a:ext cx="10515600" cy="1003951"/>
          </a:xfrm>
        </p:spPr>
        <p:txBody>
          <a:bodyPr>
            <a:noAutofit/>
          </a:bodyPr>
          <a:lstStyle/>
          <a:p>
            <a:pPr algn="ctr"/>
            <a:br>
              <a:rPr lang="en-US" sz="1600" dirty="0"/>
            </a:br>
            <a:br>
              <a:rPr lang="en-US" sz="1600" dirty="0"/>
            </a:br>
            <a:r>
              <a:rPr lang="en-US" sz="1600" dirty="0"/>
              <a:t> </a:t>
            </a:r>
            <a:r>
              <a:rPr lang="en-US" sz="2800" dirty="0"/>
              <a:t> </a:t>
            </a:r>
            <a:br>
              <a:rPr lang="en-US" sz="2800" dirty="0"/>
            </a:br>
            <a:r>
              <a:rPr lang="en-US" sz="2800" dirty="0"/>
              <a:t> ReDiscover‑2 (RLY‑2608‑102): Phase III Registrational Trial for Post‑CDK4/6 Inhibitor HR+/HER2‑ Advanced Breast Cancer With a </a:t>
            </a:r>
            <a:r>
              <a:rPr lang="en-US" sz="2800" i="1" dirty="0"/>
              <a:t>PIK3CA </a:t>
            </a:r>
            <a:r>
              <a:rPr lang="en-US" sz="2800" dirty="0"/>
              <a:t>Mutation (NCT06982521)</a:t>
            </a:r>
            <a:br>
              <a:rPr lang="en-US" sz="2800" dirty="0"/>
            </a:br>
            <a:br>
              <a:rPr lang="en-US" sz="1600" dirty="0"/>
            </a:br>
            <a:endParaRPr lang="en-US" sz="16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D97D1FF-F33E-D382-DB01-B17A316EDE21}"/>
              </a:ext>
            </a:extLst>
          </p:cNvPr>
          <p:cNvGrpSpPr/>
          <p:nvPr/>
        </p:nvGrpSpPr>
        <p:grpSpPr>
          <a:xfrm>
            <a:off x="1231682" y="1512595"/>
            <a:ext cx="9846049" cy="5226872"/>
            <a:chOff x="1231682" y="1512595"/>
            <a:chExt cx="9846049" cy="522687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EF42BF5-4276-065A-FB21-BF0036B56C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231682" y="1512595"/>
              <a:ext cx="9846049" cy="5226872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9170E72-809C-3173-12A0-6DAA5BAA2A9F}"/>
                </a:ext>
              </a:extLst>
            </p:cNvPr>
            <p:cNvSpPr/>
            <p:nvPr/>
          </p:nvSpPr>
          <p:spPr>
            <a:xfrm>
              <a:off x="9458793" y="1828800"/>
              <a:ext cx="689548" cy="179882"/>
            </a:xfrm>
            <a:prstGeom prst="rect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6DEA31E-C7D7-6728-94E2-9662FEBF5A5E}"/>
                </a:ext>
              </a:extLst>
            </p:cNvPr>
            <p:cNvSpPr txBox="1"/>
            <p:nvPr/>
          </p:nvSpPr>
          <p:spPr>
            <a:xfrm>
              <a:off x="9206191" y="1669330"/>
              <a:ext cx="10808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err="1">
                  <a:solidFill>
                    <a:schemeClr val="bg1"/>
                  </a:solidFill>
                </a:rPr>
                <a:t>zovegalisib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191E4ABE-FE5F-BBA1-DFEF-F529FA0C2B1C}"/>
              </a:ext>
            </a:extLst>
          </p:cNvPr>
          <p:cNvSpPr txBox="1"/>
          <p:nvPr/>
        </p:nvSpPr>
        <p:spPr>
          <a:xfrm>
            <a:off x="7909088" y="6432089"/>
            <a:ext cx="46191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Rugo</a:t>
            </a:r>
            <a:r>
              <a:rPr lang="en-GB" sz="1400" dirty="0"/>
              <a:t> et al. ASCO 2026; </a:t>
            </a:r>
            <a:r>
              <a:rPr lang="en-US" sz="1400" dirty="0"/>
              <a:t>Abstract TPS1148 </a:t>
            </a:r>
          </a:p>
        </p:txBody>
      </p:sp>
    </p:spTree>
    <p:extLst>
      <p:ext uri="{BB962C8B-B14F-4D97-AF65-F5344CB8AC3E}">
        <p14:creationId xmlns:p14="http://schemas.microsoft.com/office/powerpoint/2010/main" val="2874854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006B3-C306-79F6-02C0-0C3E57596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286" y="67734"/>
            <a:ext cx="12365443" cy="1325218"/>
          </a:xfrm>
        </p:spPr>
        <p:txBody>
          <a:bodyPr>
            <a:normAutofit/>
          </a:bodyPr>
          <a:lstStyle/>
          <a:p>
            <a:r>
              <a:rPr lang="en-US" sz="3999" dirty="0"/>
              <a:t>Next Steps in Targeting the PI3K/AKT/mTOR Pathway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1CC108-67FE-B5F0-C9A2-BD6DFDA20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229" y="1392952"/>
            <a:ext cx="10512862" cy="5298190"/>
          </a:xfrm>
        </p:spPr>
        <p:txBody>
          <a:bodyPr>
            <a:normAutofit/>
          </a:bodyPr>
          <a:lstStyle/>
          <a:p>
            <a:r>
              <a:rPr lang="en-US" b="1" dirty="0"/>
              <a:t>Targeting PIK3CA with triplet therapy</a:t>
            </a:r>
          </a:p>
          <a:p>
            <a:pPr lvl="1"/>
            <a:r>
              <a:rPr lang="en-US" b="1" dirty="0"/>
              <a:t>Endocrine sensitive disease in the 1</a:t>
            </a:r>
            <a:r>
              <a:rPr lang="en-US" b="1" baseline="30000" dirty="0"/>
              <a:t>st</a:t>
            </a:r>
            <a:r>
              <a:rPr lang="en-US" b="1" dirty="0"/>
              <a:t> line setting:  </a:t>
            </a:r>
          </a:p>
          <a:p>
            <a:pPr lvl="2"/>
            <a:r>
              <a:rPr lang="en-US" sz="2399" dirty="0"/>
              <a:t>INAVO123 (</a:t>
            </a:r>
            <a:r>
              <a:rPr lang="en-US" sz="2399" dirty="0" err="1"/>
              <a:t>invavolisib</a:t>
            </a:r>
            <a:r>
              <a:rPr lang="en-US" sz="2399" dirty="0"/>
              <a:t>, NCT06790693)</a:t>
            </a:r>
          </a:p>
          <a:p>
            <a:pPr lvl="2"/>
            <a:r>
              <a:rPr lang="en-US" sz="2399" dirty="0"/>
              <a:t>VIKTORIA-2 (</a:t>
            </a:r>
            <a:r>
              <a:rPr lang="en-US" sz="2399" dirty="0" err="1"/>
              <a:t>gedatolisib</a:t>
            </a:r>
            <a:r>
              <a:rPr lang="en-US" sz="2399" dirty="0"/>
              <a:t>, NCT06757634)</a:t>
            </a:r>
          </a:p>
          <a:p>
            <a:pPr lvl="2"/>
            <a:r>
              <a:rPr lang="en-US" sz="2399" b="1" dirty="0">
                <a:solidFill>
                  <a:srgbClr val="7030A0"/>
                </a:solidFill>
              </a:rPr>
              <a:t>PIKALO-2 (</a:t>
            </a:r>
            <a:r>
              <a:rPr lang="en-US" sz="2399" b="1" dirty="0" err="1">
                <a:solidFill>
                  <a:srgbClr val="7030A0"/>
                </a:solidFill>
              </a:rPr>
              <a:t>tersolisib</a:t>
            </a:r>
            <a:r>
              <a:rPr lang="en-US" sz="2399" b="1" dirty="0">
                <a:solidFill>
                  <a:srgbClr val="7030A0"/>
                </a:solidFill>
              </a:rPr>
              <a:t>, NCT07174336)</a:t>
            </a:r>
          </a:p>
          <a:p>
            <a:pPr lvl="1"/>
            <a:r>
              <a:rPr lang="en-US" b="1" dirty="0"/>
              <a:t>Endocrine resistant disease in the 1</a:t>
            </a:r>
            <a:r>
              <a:rPr lang="en-US" b="1" baseline="30000" dirty="0"/>
              <a:t>st</a:t>
            </a:r>
            <a:r>
              <a:rPr lang="en-US" b="1" dirty="0"/>
              <a:t> line setting: </a:t>
            </a:r>
          </a:p>
          <a:p>
            <a:pPr lvl="2"/>
            <a:r>
              <a:rPr lang="en-US" sz="2399" dirty="0"/>
              <a:t>CAPItello-292 (</a:t>
            </a:r>
            <a:r>
              <a:rPr lang="en-US" sz="2399" dirty="0" err="1"/>
              <a:t>capivasertib</a:t>
            </a:r>
            <a:r>
              <a:rPr lang="en-US" sz="2399" dirty="0"/>
              <a:t>, NCT04862663)</a:t>
            </a:r>
          </a:p>
          <a:p>
            <a:pPr lvl="2"/>
            <a:r>
              <a:rPr lang="en-US" sz="2399" dirty="0"/>
              <a:t>VIKTORIA-2 (</a:t>
            </a:r>
            <a:r>
              <a:rPr lang="en-US" sz="2399" dirty="0" err="1"/>
              <a:t>gedatolisib</a:t>
            </a:r>
            <a:r>
              <a:rPr lang="en-US" sz="2399" dirty="0"/>
              <a:t>, NCT06757634)</a:t>
            </a:r>
          </a:p>
          <a:p>
            <a:pPr lvl="2"/>
            <a:r>
              <a:rPr lang="en-US" sz="2399" b="1" dirty="0">
                <a:solidFill>
                  <a:srgbClr val="7030A0"/>
                </a:solidFill>
              </a:rPr>
              <a:t>PIKALO-2 (</a:t>
            </a:r>
            <a:r>
              <a:rPr lang="en-US" sz="2399" b="1" dirty="0" err="1">
                <a:solidFill>
                  <a:srgbClr val="7030A0"/>
                </a:solidFill>
              </a:rPr>
              <a:t>tersolisib</a:t>
            </a:r>
            <a:r>
              <a:rPr lang="en-US" sz="2399" b="1" dirty="0">
                <a:solidFill>
                  <a:srgbClr val="7030A0"/>
                </a:solidFill>
              </a:rPr>
              <a:t>; NCT07174336)</a:t>
            </a:r>
          </a:p>
          <a:p>
            <a:r>
              <a:rPr lang="en-US" b="1" dirty="0"/>
              <a:t>Targeting PIK3CA in the &gt;1</a:t>
            </a:r>
            <a:r>
              <a:rPr lang="en-US" b="1" baseline="30000" dirty="0"/>
              <a:t>st</a:t>
            </a:r>
            <a:r>
              <a:rPr lang="en-US" b="1" dirty="0"/>
              <a:t> line setting</a:t>
            </a:r>
          </a:p>
          <a:p>
            <a:pPr lvl="1"/>
            <a:r>
              <a:rPr lang="en-US" b="1" dirty="0">
                <a:solidFill>
                  <a:srgbClr val="7030A0"/>
                </a:solidFill>
              </a:rPr>
              <a:t>Re-discover</a:t>
            </a:r>
          </a:p>
          <a:p>
            <a:pPr lvl="2"/>
            <a:r>
              <a:rPr lang="en-US" sz="2399" b="1" dirty="0">
                <a:solidFill>
                  <a:srgbClr val="7030A0"/>
                </a:solidFill>
              </a:rPr>
              <a:t>RLY-2608-102 (</a:t>
            </a:r>
            <a:r>
              <a:rPr lang="en-US" sz="2399" b="1" dirty="0" err="1">
                <a:solidFill>
                  <a:srgbClr val="7030A0"/>
                </a:solidFill>
              </a:rPr>
              <a:t>zovegalisib</a:t>
            </a:r>
            <a:r>
              <a:rPr lang="en-US" sz="2399" b="1" dirty="0">
                <a:solidFill>
                  <a:srgbClr val="7030A0"/>
                </a:solidFill>
              </a:rPr>
              <a:t>; NCT06982521)</a:t>
            </a:r>
          </a:p>
        </p:txBody>
      </p:sp>
    </p:spTree>
    <p:extLst>
      <p:ext uri="{BB962C8B-B14F-4D97-AF65-F5344CB8AC3E}">
        <p14:creationId xmlns:p14="http://schemas.microsoft.com/office/powerpoint/2010/main" val="9665371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AD28F-C8C7-BB4F-DEFF-221F3D535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7370" y="2516623"/>
            <a:ext cx="7428489" cy="1292703"/>
          </a:xfrm>
        </p:spPr>
        <p:txBody>
          <a:bodyPr/>
          <a:lstStyle/>
          <a:p>
            <a:pPr algn="ctr"/>
            <a:r>
              <a:rPr lang="en-US" dirty="0"/>
              <a:t>Appendix </a:t>
            </a:r>
          </a:p>
        </p:txBody>
      </p:sp>
    </p:spTree>
    <p:extLst>
      <p:ext uri="{BB962C8B-B14F-4D97-AF65-F5344CB8AC3E}">
        <p14:creationId xmlns:p14="http://schemas.microsoft.com/office/powerpoint/2010/main" val="2102343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D0F96-05A4-865A-34A3-D0F7E869A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2366"/>
            <a:ext cx="10515600" cy="1003951"/>
          </a:xfrm>
        </p:spPr>
        <p:txBody>
          <a:bodyPr>
            <a:normAutofit fontScale="90000"/>
          </a:bodyPr>
          <a:lstStyle/>
          <a:p>
            <a:pPr algn="ctr"/>
            <a:r>
              <a:rPr lang="en-GB" sz="4000" dirty="0"/>
              <a:t>Capivasertib and Fulvestrant for HR+/HER2− MBC: Final OS </a:t>
            </a:r>
            <a:r>
              <a:rPr lang="en-GB" sz="4000" spc="-20" dirty="0"/>
              <a:t>Results from the Phase 3 CAPItello-291 Trial </a:t>
            </a:r>
            <a:br>
              <a:rPr lang="en-GB" sz="4000" spc="-20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4689E2-6F1E-2A72-EF44-58DEDFD4FB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10600" y="1600201"/>
            <a:ext cx="3276600" cy="4576763"/>
          </a:xfrm>
        </p:spPr>
        <p:txBody>
          <a:bodyPr/>
          <a:lstStyle/>
          <a:p>
            <a:pPr marL="0" indent="0">
              <a:buNone/>
            </a:pPr>
            <a:r>
              <a:rPr lang="en-US" u="sng" dirty="0"/>
              <a:t>Trial population</a:t>
            </a:r>
          </a:p>
          <a:p>
            <a:r>
              <a:rPr lang="en-US" sz="2400" dirty="0"/>
              <a:t>70% CDK4/6i</a:t>
            </a:r>
          </a:p>
          <a:p>
            <a:r>
              <a:rPr lang="en-US" sz="2400" dirty="0"/>
              <a:t>40% 1° end resistance</a:t>
            </a:r>
          </a:p>
          <a:p>
            <a:r>
              <a:rPr lang="en-US" sz="2400" dirty="0"/>
              <a:t>Med 1 line prior Rx</a:t>
            </a:r>
          </a:p>
          <a:p>
            <a:r>
              <a:rPr lang="en-US" sz="2400" dirty="0"/>
              <a:t>19% prior chemo for advanced disease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13F297-4C1B-AD2D-D1C6-8B99F2F263BD}"/>
              </a:ext>
            </a:extLst>
          </p:cNvPr>
          <p:cNvSpPr txBox="1"/>
          <p:nvPr/>
        </p:nvSpPr>
        <p:spPr>
          <a:xfrm>
            <a:off x="0" y="6511246"/>
            <a:ext cx="34383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Rugo et al, ESMO Breast 2026;Abstract 417O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76073C-7D37-C93F-F6BB-EADFC1D762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363" y="1136165"/>
            <a:ext cx="7772400" cy="33552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2A7A057-4939-4318-D065-125955526D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363" y="4193177"/>
            <a:ext cx="5006066" cy="221767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AAA015E-FD46-A31B-0E55-9DB1EAAC1860}"/>
              </a:ext>
            </a:extLst>
          </p:cNvPr>
          <p:cNvSpPr txBox="1"/>
          <p:nvPr/>
        </p:nvSpPr>
        <p:spPr>
          <a:xfrm>
            <a:off x="7455742" y="4656522"/>
            <a:ext cx="3416909" cy="1754326"/>
          </a:xfrm>
          <a:prstGeom prst="rect">
            <a:avLst/>
          </a:prstGeom>
          <a:noFill/>
          <a:ln w="28575">
            <a:solidFill>
              <a:srgbClr val="F400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dirty="0"/>
              <a:t>The study was designed with 90% power to detect a difference in OS between arms in the overall population, </a:t>
            </a:r>
            <a:r>
              <a:rPr lang="en-GB" b="1" dirty="0"/>
              <a:t>but was underpowered in the altered population with only 53% power</a:t>
            </a:r>
            <a:endParaRPr lang="en-GB" b="1" noProof="0" dirty="0"/>
          </a:p>
        </p:txBody>
      </p:sp>
    </p:spTree>
    <p:extLst>
      <p:ext uri="{BB962C8B-B14F-4D97-AF65-F5344CB8AC3E}">
        <p14:creationId xmlns:p14="http://schemas.microsoft.com/office/powerpoint/2010/main" val="7257063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table with numbers and percentages&#10;&#10;AI-generated content may be incorrect.">
            <a:extLst>
              <a:ext uri="{FF2B5EF4-FFF2-40B4-BE49-F238E27FC236}">
                <a16:creationId xmlns:a16="http://schemas.microsoft.com/office/drawing/2014/main" id="{29CA5F26-44DD-9D2D-DEA1-03DC4B4384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38223" y="981830"/>
            <a:ext cx="6190246" cy="30248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DDCFD7-6BC0-771B-4BED-76CBE6311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036" y="191874"/>
            <a:ext cx="10515600" cy="789956"/>
          </a:xfrm>
        </p:spPr>
        <p:txBody>
          <a:bodyPr>
            <a:noAutofit/>
          </a:bodyPr>
          <a:lstStyle/>
          <a:p>
            <a:r>
              <a:rPr lang="en-US" sz="2600" dirty="0"/>
              <a:t>A Phase 1/2 trial of LY4064809 (STX-478, </a:t>
            </a:r>
            <a:r>
              <a:rPr lang="en-US" sz="2600" dirty="0" err="1"/>
              <a:t>Tersolisib</a:t>
            </a:r>
            <a:r>
              <a:rPr lang="en-US" sz="2600" dirty="0"/>
              <a:t>), a Pan-Mutant-Selective PI3Kα Inhibitor in HR+, HER2- MBC: Updated Results from PIKALO-1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4313B8-A54A-4E91-C472-06C154D7C215}"/>
              </a:ext>
            </a:extLst>
          </p:cNvPr>
          <p:cNvSpPr txBox="1"/>
          <p:nvPr/>
        </p:nvSpPr>
        <p:spPr>
          <a:xfrm>
            <a:off x="0" y="6574731"/>
            <a:ext cx="2638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Jhaveri et al, ASCO 2026;Abstract 1072 </a:t>
            </a:r>
          </a:p>
        </p:txBody>
      </p:sp>
      <p:pic>
        <p:nvPicPr>
          <p:cNvPr id="8" name="Picture 7" descr="A screenshot of a data sheet&#10;&#10;AI-generated content may be incorrect.">
            <a:extLst>
              <a:ext uri="{FF2B5EF4-FFF2-40B4-BE49-F238E27FC236}">
                <a16:creationId xmlns:a16="http://schemas.microsoft.com/office/drawing/2014/main" id="{E313F44D-DBC6-EE77-D83A-46BB4CB305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53616" y="4008556"/>
            <a:ext cx="8308187" cy="261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6692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4191A66F-8253-AC27-765B-5F3D6C0D55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9EA4D1F-2026-0139-5543-F64BB3D5F8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5800" y="871190"/>
            <a:ext cx="7938813" cy="31213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05486B-3540-21A6-5A02-8C02810F1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036" y="146718"/>
            <a:ext cx="10515600" cy="789956"/>
          </a:xfrm>
        </p:spPr>
        <p:txBody>
          <a:bodyPr>
            <a:noAutofit/>
          </a:bodyPr>
          <a:lstStyle/>
          <a:p>
            <a:r>
              <a:rPr lang="en-US" sz="2600" dirty="0"/>
              <a:t>A Phase 1/2 trial of LY4064809 (STX-478, </a:t>
            </a:r>
            <a:r>
              <a:rPr lang="en-US" sz="2600" dirty="0" err="1"/>
              <a:t>Tersolisib</a:t>
            </a:r>
            <a:r>
              <a:rPr lang="en-US" sz="2600" dirty="0"/>
              <a:t>), a Pan-Mutant-Selective PI3Kα Inhibitor in HR+, HER2- MBC: Updated Results from PIKALO-1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470BA2-4888-BFBB-CB30-2499CF6CC709}"/>
              </a:ext>
            </a:extLst>
          </p:cNvPr>
          <p:cNvSpPr txBox="1"/>
          <p:nvPr/>
        </p:nvSpPr>
        <p:spPr>
          <a:xfrm>
            <a:off x="0" y="6574731"/>
            <a:ext cx="2638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Jhaveri et al, ASCO 2026;Abstract 1072 </a:t>
            </a:r>
          </a:p>
        </p:txBody>
      </p:sp>
      <p:pic>
        <p:nvPicPr>
          <p:cNvPr id="15" name="Picture 14" descr="A diagram of a dna sequence&#10;&#10;AI-generated content may be incorrect.">
            <a:extLst>
              <a:ext uri="{FF2B5EF4-FFF2-40B4-BE49-F238E27FC236}">
                <a16:creationId xmlns:a16="http://schemas.microsoft.com/office/drawing/2014/main" id="{5865E2B0-3EC0-9829-D162-95AFF8C618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4555" y="4028086"/>
            <a:ext cx="4925087" cy="2823644"/>
          </a:xfrm>
          <a:prstGeom prst="rect">
            <a:avLst/>
          </a:prstGeom>
        </p:spPr>
      </p:pic>
      <p:pic>
        <p:nvPicPr>
          <p:cNvPr id="17" name="Picture 16" descr="A graph of glucose&#10;&#10;AI-generated content may be incorrect.">
            <a:extLst>
              <a:ext uri="{FF2B5EF4-FFF2-40B4-BE49-F238E27FC236}">
                <a16:creationId xmlns:a16="http://schemas.microsoft.com/office/drawing/2014/main" id="{66ED7B12-D0E2-1086-E716-0974F3CA33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38367" y="3958668"/>
            <a:ext cx="2348089" cy="262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8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22DB8-410A-EC3B-5C15-04D089CE2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0651"/>
            <a:ext cx="10515600" cy="1003951"/>
          </a:xfrm>
        </p:spPr>
        <p:txBody>
          <a:bodyPr/>
          <a:lstStyle/>
          <a:p>
            <a:r>
              <a:rPr lang="en-US" dirty="0"/>
              <a:t>Results: Altered Population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FF69A1-A683-BC02-B50C-3078510AA5A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96"/>
          <a:stretch>
            <a:fillRect/>
          </a:stretch>
        </p:blipFill>
        <p:spPr>
          <a:xfrm>
            <a:off x="0" y="1184602"/>
            <a:ext cx="9811348" cy="3681296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675F03F-FE8E-4564-A299-F1757EA54D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14015" y="508932"/>
            <a:ext cx="3210095" cy="47205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Significant imbalance in subsequent therapy</a:t>
            </a:r>
          </a:p>
          <a:p>
            <a:r>
              <a:rPr lang="en-US" sz="2400" dirty="0"/>
              <a:t>Targeted therapy in subsequent Rx</a:t>
            </a:r>
          </a:p>
          <a:p>
            <a:pPr lvl="1"/>
            <a:r>
              <a:rPr lang="en-US" sz="2400" dirty="0"/>
              <a:t>25.8% (Capi)</a:t>
            </a:r>
          </a:p>
          <a:p>
            <a:pPr lvl="1"/>
            <a:r>
              <a:rPr lang="en-US" sz="2400" dirty="0"/>
              <a:t>42.5% (Pla)</a:t>
            </a:r>
          </a:p>
          <a:p>
            <a:pPr marL="0" indent="0">
              <a:buNone/>
            </a:pPr>
            <a:br>
              <a:rPr lang="en-US" sz="2400" dirty="0"/>
            </a:b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3E0DF01-DB2E-D844-F8D2-87B06E2F82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7576" y="1092270"/>
            <a:ext cx="2672986" cy="18868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AA92F50-F2CE-9F4C-91A9-B3F2BD8D1F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8493" y="4062789"/>
            <a:ext cx="3831438" cy="181429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7637F2D-F688-7697-A885-935701536A8D}"/>
              </a:ext>
            </a:extLst>
          </p:cNvPr>
          <p:cNvSpPr txBox="1"/>
          <p:nvPr/>
        </p:nvSpPr>
        <p:spPr>
          <a:xfrm>
            <a:off x="9503836" y="3601124"/>
            <a:ext cx="26119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Prior CDK4/6i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C8B59FB-570A-4C90-3472-161B27CD22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536" y="5019733"/>
            <a:ext cx="3069921" cy="14415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5C6C134-E1DA-D4B4-1F96-64E63EAA105D}"/>
              </a:ext>
            </a:extLst>
          </p:cNvPr>
          <p:cNvSpPr txBox="1"/>
          <p:nvPr/>
        </p:nvSpPr>
        <p:spPr>
          <a:xfrm>
            <a:off x="438047" y="5079903"/>
            <a:ext cx="62832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/>
              <a:t>PFS2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FB9412A-D4FC-11A3-F849-9C50ECD87A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00152" y="4979108"/>
            <a:ext cx="3274582" cy="144152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BA0A217-0DAA-62B2-2577-31802CA57B5C}"/>
              </a:ext>
            </a:extLst>
          </p:cNvPr>
          <p:cNvSpPr txBox="1"/>
          <p:nvPr/>
        </p:nvSpPr>
        <p:spPr>
          <a:xfrm>
            <a:off x="3762595" y="4979108"/>
            <a:ext cx="12932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/>
              <a:t>Time to 1</a:t>
            </a:r>
            <a:r>
              <a:rPr lang="en-US" sz="1800" b="1" baseline="30000" dirty="0"/>
              <a:t>st</a:t>
            </a:r>
            <a:r>
              <a:rPr lang="en-US" sz="1800" b="1" dirty="0"/>
              <a:t> Chemo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90A220-6A33-D7CD-4889-9DC219328F71}"/>
              </a:ext>
            </a:extLst>
          </p:cNvPr>
          <p:cNvSpPr txBox="1"/>
          <p:nvPr/>
        </p:nvSpPr>
        <p:spPr>
          <a:xfrm>
            <a:off x="0" y="6525803"/>
            <a:ext cx="34383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Rugo et al, ESMO Breast 2026;Abstract 417O</a:t>
            </a:r>
          </a:p>
        </p:txBody>
      </p:sp>
    </p:spTree>
    <p:extLst>
      <p:ext uri="{BB962C8B-B14F-4D97-AF65-F5344CB8AC3E}">
        <p14:creationId xmlns:p14="http://schemas.microsoft.com/office/powerpoint/2010/main" val="3318315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E63F6-712A-2CD9-5AED-29BF18A62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580" y="681036"/>
            <a:ext cx="10988040" cy="100395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Capi/</a:t>
            </a:r>
            <a:r>
              <a:rPr lang="en-US" dirty="0" err="1"/>
              <a:t>Fulv</a:t>
            </a:r>
            <a:r>
              <a:rPr lang="en-US" dirty="0"/>
              <a:t> as 1</a:t>
            </a:r>
            <a:r>
              <a:rPr lang="en-US" baseline="30000" dirty="0"/>
              <a:t>st</a:t>
            </a:r>
            <a:r>
              <a:rPr lang="en-US" dirty="0"/>
              <a:t> and 2</a:t>
            </a:r>
            <a:r>
              <a:rPr lang="en-US" baseline="30000" dirty="0"/>
              <a:t>nd</a:t>
            </a:r>
            <a:r>
              <a:rPr lang="en-US" dirty="0"/>
              <a:t> Line ET in PIK3CA/AKT1/PTEN-altered HR+ MBC: Subgroup analysis from the CAPItello-291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C03880-7183-78B0-4EAC-D558A201F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385" y="4303006"/>
            <a:ext cx="4703833" cy="1989719"/>
          </a:xfrm>
        </p:spPr>
        <p:txBody>
          <a:bodyPr>
            <a:normAutofit fontScale="92500"/>
          </a:bodyPr>
          <a:lstStyle/>
          <a:p>
            <a:r>
              <a:rPr lang="en-US" sz="1600" dirty="0"/>
              <a:t>In patients with  PIK3CA/AKT1/PTEN altered, HR+ MBC:</a:t>
            </a:r>
          </a:p>
          <a:p>
            <a:pPr lvl="1"/>
            <a:r>
              <a:rPr lang="en-US" sz="1600" dirty="0"/>
              <a:t>Capi and </a:t>
            </a:r>
            <a:r>
              <a:rPr lang="en-US" sz="1600" dirty="0" err="1"/>
              <a:t>Fulv</a:t>
            </a:r>
            <a:r>
              <a:rPr lang="en-US" sz="1600" dirty="0"/>
              <a:t> demonstrated a consistent PFS benefit in either the 1L (PD &lt;12 months after adjuvant ET) or as 2L setting in patients without prior chemotherapy</a:t>
            </a:r>
          </a:p>
          <a:p>
            <a:r>
              <a:rPr lang="en-US" sz="1600" dirty="0"/>
              <a:t>The numbers are too small for definitive conclusions but diarrhea and rash were less frequent in the 1</a:t>
            </a:r>
            <a:r>
              <a:rPr lang="en-US" sz="1600" baseline="30000" dirty="0"/>
              <a:t>st</a:t>
            </a:r>
            <a:r>
              <a:rPr lang="en-US" sz="1600" dirty="0"/>
              <a:t> line population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2E9F5D-AFF9-6249-5F73-730CA9D31A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0385" y="1249010"/>
            <a:ext cx="4703834" cy="26819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3A4F8C-7592-C0E8-642F-3894C319A2BD}"/>
              </a:ext>
            </a:extLst>
          </p:cNvPr>
          <p:cNvSpPr txBox="1"/>
          <p:nvPr/>
        </p:nvSpPr>
        <p:spPr>
          <a:xfrm>
            <a:off x="0" y="6533824"/>
            <a:ext cx="29089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Rugo et al, ESMO 2025;Abstract 526P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7CE2A4-9A01-95C1-E1F9-604AA37D3A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39955" y="1562520"/>
            <a:ext cx="6899645" cy="417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910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7419B-D400-0D86-E4E1-91CA54A69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041" y="148140"/>
            <a:ext cx="10515600" cy="1003951"/>
          </a:xfrm>
        </p:spPr>
        <p:txBody>
          <a:bodyPr/>
          <a:lstStyle/>
          <a:p>
            <a:r>
              <a:rPr lang="en-US" dirty="0"/>
              <a:t>Conclusions and Take-Home Message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828FE3-0D94-B1C8-4984-34F100D76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691" y="1152092"/>
            <a:ext cx="11414760" cy="4900366"/>
          </a:xfrm>
        </p:spPr>
        <p:txBody>
          <a:bodyPr>
            <a:normAutofit/>
          </a:bodyPr>
          <a:lstStyle/>
          <a:p>
            <a:r>
              <a:rPr lang="en-GB" sz="2400" dirty="0">
                <a:solidFill>
                  <a:schemeClr val="tx1"/>
                </a:solidFill>
              </a:rPr>
              <a:t>Capivasertib–fulvestrant in the 2</a:t>
            </a:r>
            <a:r>
              <a:rPr lang="en-GB" sz="2400" baseline="30000" dirty="0">
                <a:solidFill>
                  <a:schemeClr val="tx1"/>
                </a:solidFill>
              </a:rPr>
              <a:t>nd</a:t>
            </a:r>
            <a:r>
              <a:rPr lang="en-GB" sz="2400" dirty="0">
                <a:solidFill>
                  <a:schemeClr val="tx1"/>
                </a:solidFill>
              </a:rPr>
              <a:t> line setting for patients with </a:t>
            </a:r>
            <a:r>
              <a:rPr lang="en-GB" sz="2400" i="1" dirty="0">
                <a:solidFill>
                  <a:schemeClr val="tx1"/>
                </a:solidFill>
              </a:rPr>
              <a:t>PIK3CA/AKT1/PTEN</a:t>
            </a:r>
            <a:r>
              <a:rPr lang="en-GB" sz="2400" dirty="0">
                <a:solidFill>
                  <a:schemeClr val="tx1"/>
                </a:solidFill>
              </a:rPr>
              <a:t>-altered HR+/HER2- MBC resulted in:</a:t>
            </a:r>
          </a:p>
          <a:p>
            <a:pPr lvl="1"/>
            <a:r>
              <a:rPr lang="en-GB" sz="2400" dirty="0">
                <a:solidFill>
                  <a:schemeClr val="tx1"/>
                </a:solidFill>
              </a:rPr>
              <a:t>Statistically significant, clinically meaningful PFS benefits, improved PFS2, and delayed time to first subsequent chemotherapy</a:t>
            </a:r>
          </a:p>
          <a:p>
            <a:r>
              <a:rPr lang="en-GB" sz="2400" dirty="0">
                <a:solidFill>
                  <a:schemeClr val="tx1"/>
                </a:solidFill>
              </a:rPr>
              <a:t>The OS hazard ratio (0.83) indicated a numerical trend in favour of </a:t>
            </a:r>
            <a:r>
              <a:rPr lang="en-GB" sz="2400" dirty="0" err="1">
                <a:solidFill>
                  <a:schemeClr val="tx1"/>
                </a:solidFill>
              </a:rPr>
              <a:t>capi</a:t>
            </a:r>
            <a:r>
              <a:rPr lang="en-GB" sz="2400" dirty="0">
                <a:solidFill>
                  <a:schemeClr val="tx1"/>
                </a:solidFill>
              </a:rPr>
              <a:t>/</a:t>
            </a:r>
            <a:r>
              <a:rPr lang="en-GB" sz="2400" dirty="0" err="1">
                <a:solidFill>
                  <a:schemeClr val="tx1"/>
                </a:solidFill>
              </a:rPr>
              <a:t>fulv</a:t>
            </a:r>
            <a:r>
              <a:rPr lang="en-GB" sz="2400" dirty="0">
                <a:solidFill>
                  <a:schemeClr val="tx1"/>
                </a:solidFill>
              </a:rPr>
              <a:t> in the altered population, but was not significant</a:t>
            </a:r>
          </a:p>
          <a:p>
            <a:pPr lvl="1"/>
            <a:r>
              <a:rPr lang="en-GB" sz="2400" dirty="0">
                <a:solidFill>
                  <a:schemeClr val="tx1"/>
                </a:solidFill>
              </a:rPr>
              <a:t>As a key secondary endpoint with 53% power, the study was underpowered to detect a benefit in OS for the altered population</a:t>
            </a:r>
          </a:p>
          <a:p>
            <a:pPr lvl="1"/>
            <a:r>
              <a:rPr lang="en-GB" sz="2400" dirty="0">
                <a:solidFill>
                  <a:schemeClr val="tx1"/>
                </a:solidFill>
              </a:rPr>
              <a:t>Marked imbalance in post-progression therapy likely confounded OS</a:t>
            </a:r>
          </a:p>
          <a:p>
            <a:pPr lvl="1"/>
            <a:r>
              <a:rPr lang="en-GB" sz="2400" dirty="0">
                <a:solidFill>
                  <a:schemeClr val="tx1"/>
                </a:solidFill>
              </a:rPr>
              <a:t>In </a:t>
            </a:r>
            <a:r>
              <a:rPr lang="en-GB" sz="2400" i="1" dirty="0">
                <a:solidFill>
                  <a:schemeClr val="tx1"/>
                </a:solidFill>
              </a:rPr>
              <a:t>PIK3CA/AKT1/PTEN</a:t>
            </a:r>
            <a:r>
              <a:rPr lang="en-GB" sz="2400" dirty="0">
                <a:solidFill>
                  <a:schemeClr val="tx1"/>
                </a:solidFill>
              </a:rPr>
              <a:t>-altered patients with prior CDK4/6i Rx, the</a:t>
            </a:r>
            <a:br>
              <a:rPr lang="en-GB" sz="2400" dirty="0">
                <a:solidFill>
                  <a:schemeClr val="tx1"/>
                </a:solidFill>
              </a:rPr>
            </a:br>
            <a:r>
              <a:rPr lang="en-GB" sz="2400" dirty="0">
                <a:solidFill>
                  <a:schemeClr val="tx1"/>
                </a:solidFill>
              </a:rPr>
              <a:t>OS hazard ratio was 0.78</a:t>
            </a:r>
          </a:p>
          <a:p>
            <a:r>
              <a:rPr lang="en-GB" sz="2400" dirty="0">
                <a:solidFill>
                  <a:schemeClr val="tx1"/>
                </a:solidFill>
              </a:rPr>
              <a:t>Safety remained consistent and manageable with no new safety signals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65F6A0-F95B-43D8-E39B-D5ABA42466D1}"/>
              </a:ext>
            </a:extLst>
          </p:cNvPr>
          <p:cNvSpPr txBox="1"/>
          <p:nvPr/>
        </p:nvSpPr>
        <p:spPr>
          <a:xfrm>
            <a:off x="47897" y="5826034"/>
            <a:ext cx="12096205" cy="783193"/>
          </a:xfrm>
          <a:prstGeom prst="roundRect">
            <a:avLst/>
          </a:prstGeom>
          <a:ln w="28575">
            <a:solidFill>
              <a:srgbClr val="EB558B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GB" sz="2000" b="1" kern="0" noProof="0" dirty="0">
                <a:solidFill>
                  <a:srgbClr val="444444"/>
                </a:solidFill>
                <a:effectLst/>
                <a:ea typeface="Aptos" panose="020B0004020202020204" pitchFamily="34" charset="0"/>
              </a:rPr>
              <a:t>Capivasertib–fulvestrant provides lasting treatment benefit vs placebo–fulvestrant, with manageable safety; </a:t>
            </a:r>
            <a:br>
              <a:rPr lang="en-GB" sz="2000" b="1" kern="0" noProof="0" dirty="0">
                <a:solidFill>
                  <a:srgbClr val="444444"/>
                </a:solidFill>
                <a:effectLst/>
                <a:ea typeface="Aptos" panose="020B0004020202020204" pitchFamily="34" charset="0"/>
              </a:rPr>
            </a:br>
            <a:r>
              <a:rPr lang="en-GB" sz="2000" b="1" kern="0" noProof="0" dirty="0">
                <a:solidFill>
                  <a:srgbClr val="444444"/>
                </a:solidFill>
                <a:effectLst/>
                <a:ea typeface="Aptos" panose="020B0004020202020204" pitchFamily="34" charset="0"/>
              </a:rPr>
              <a:t>OS interpretation is limited by study power and post-progression treatment confounding</a:t>
            </a:r>
            <a:endParaRPr lang="en-GB" sz="2000" b="1" noProof="0" dirty="0">
              <a:solidFill>
                <a:srgbClr val="4444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992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ECC239-39BE-AA34-DDC0-8F3EF93C1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65255"/>
            <a:ext cx="11196637" cy="1003951"/>
          </a:xfrm>
        </p:spPr>
        <p:txBody>
          <a:bodyPr>
            <a:noAutofit/>
          </a:bodyPr>
          <a:lstStyle/>
          <a:p>
            <a:pPr algn="ctr"/>
            <a:r>
              <a:rPr lang="en-US" sz="3200" spc="-87" dirty="0" err="1">
                <a:latin typeface="Arial" panose="020B0604020202020204" pitchFamily="34" charset="0"/>
                <a:cs typeface="Arial" panose="020B0604020202020204" pitchFamily="34" charset="0"/>
              </a:rPr>
              <a:t>Capivasertib</a:t>
            </a:r>
            <a:r>
              <a:rPr lang="en-US" sz="3200" spc="-87" dirty="0">
                <a:latin typeface="Arial" panose="020B0604020202020204" pitchFamily="34" charset="0"/>
                <a:cs typeface="Arial" panose="020B0604020202020204" pitchFamily="34" charset="0"/>
              </a:rPr>
              <a:t>/Fulvestrant in HR+ </a:t>
            </a:r>
            <a:r>
              <a:rPr lang="en-US" sz="3200" i="1" spc="-87" dirty="0">
                <a:latin typeface="Arial" panose="020B0604020202020204" pitchFamily="34" charset="0"/>
                <a:cs typeface="Arial" panose="020B0604020202020204" pitchFamily="34" charset="0"/>
              </a:rPr>
              <a:t>PIK3CA</a:t>
            </a:r>
            <a:r>
              <a:rPr lang="en-US" sz="3200" spc="-87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200" i="1" spc="-87" dirty="0">
                <a:latin typeface="Arial" panose="020B0604020202020204" pitchFamily="34" charset="0"/>
                <a:cs typeface="Arial" panose="020B0604020202020204" pitchFamily="34" charset="0"/>
              </a:rPr>
              <a:t>AKT1</a:t>
            </a:r>
            <a:r>
              <a:rPr lang="en-US" sz="3200" spc="-87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3200" i="1" spc="-87" dirty="0">
                <a:latin typeface="Arial" panose="020B0604020202020204" pitchFamily="34" charset="0"/>
                <a:cs typeface="Arial" panose="020B0604020202020204" pitchFamily="34" charset="0"/>
              </a:rPr>
              <a:t>PTEN-</a:t>
            </a:r>
            <a:r>
              <a:rPr lang="en-US" sz="3200" spc="-87" dirty="0">
                <a:latin typeface="Arial" panose="020B0604020202020204" pitchFamily="34" charset="0"/>
                <a:cs typeface="Arial" panose="020B0604020202020204" pitchFamily="34" charset="0"/>
              </a:rPr>
              <a:t>altered ABC: Exploratory ctDNA analyses from CAPItello-291</a:t>
            </a:r>
            <a:br>
              <a:rPr lang="en-US" sz="3200" spc="-87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FFF764-18B3-5BB8-8B87-243F3C352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99" y="1140618"/>
            <a:ext cx="11044237" cy="4576763"/>
          </a:xfrm>
        </p:spPr>
        <p:txBody>
          <a:bodyPr>
            <a:normAutofit/>
          </a:bodyPr>
          <a:lstStyle/>
          <a:p>
            <a:pPr marL="285750" indent="-285750"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chemeClr val="tx1"/>
                </a:solidFill>
                <a:latin typeface="Arial"/>
                <a:cs typeface="Arial"/>
              </a:rPr>
              <a:t>Guardant Infinity assay</a:t>
            </a:r>
          </a:p>
          <a:p>
            <a:pPr marL="742950" lvl="1" indent="-285750"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chemeClr val="tx1"/>
                </a:solidFill>
                <a:latin typeface="Arial"/>
                <a:cs typeface="Arial"/>
              </a:rPr>
              <a:t>Large genomic (750+ genes) and epigenomic panel with dense probe coverage for certain genes, including </a:t>
            </a:r>
            <a:r>
              <a:rPr lang="en-GB" sz="2400" i="1" dirty="0">
                <a:solidFill>
                  <a:schemeClr val="tx1"/>
                </a:solidFill>
                <a:latin typeface="Arial"/>
                <a:cs typeface="Arial"/>
              </a:rPr>
              <a:t>PTEN</a:t>
            </a:r>
            <a:r>
              <a:rPr lang="en-GB" sz="2400" dirty="0">
                <a:solidFill>
                  <a:schemeClr val="tx1"/>
                </a:solidFill>
                <a:latin typeface="Arial"/>
                <a:cs typeface="Arial"/>
              </a:rPr>
              <a:t> &amp; methylation-based </a:t>
            </a:r>
            <a:r>
              <a:rPr lang="en-GB" sz="2400" dirty="0" err="1">
                <a:solidFill>
                  <a:schemeClr val="tx1"/>
                </a:solidFill>
                <a:latin typeface="Arial"/>
                <a:cs typeface="Arial"/>
              </a:rPr>
              <a:t>tumor</a:t>
            </a:r>
            <a:r>
              <a:rPr lang="en-GB" sz="2400" dirty="0">
                <a:solidFill>
                  <a:schemeClr val="tx1"/>
                </a:solidFill>
                <a:latin typeface="Arial"/>
                <a:cs typeface="Arial"/>
              </a:rPr>
              <a:t> DNA </a:t>
            </a:r>
            <a:r>
              <a:rPr lang="en-GB" sz="2400" dirty="0" err="1">
                <a:solidFill>
                  <a:schemeClr val="tx1"/>
                </a:solidFill>
                <a:latin typeface="Arial"/>
                <a:cs typeface="Arial"/>
              </a:rPr>
              <a:t>tumor</a:t>
            </a:r>
            <a:r>
              <a:rPr lang="en-GB" sz="2400" dirty="0">
                <a:solidFill>
                  <a:schemeClr val="tx1"/>
                </a:solidFill>
                <a:latin typeface="Arial"/>
                <a:cs typeface="Arial"/>
              </a:rPr>
              <a:t> fraction</a:t>
            </a:r>
          </a:p>
          <a:p>
            <a:pPr marL="285750" indent="-285750"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chemeClr val="tx1"/>
                </a:solidFill>
                <a:latin typeface="Arial"/>
                <a:cs typeface="Arial"/>
              </a:rPr>
              <a:t>658/708 ctDNA samples; 279 pathway alteration, 149/279 co-occurring ESR1m</a:t>
            </a:r>
          </a:p>
          <a:p>
            <a:pPr marL="742950" lvl="1" indent="-285750"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chemeClr val="tx1"/>
                </a:solidFill>
                <a:latin typeface="Arial"/>
                <a:cs typeface="Arial"/>
              </a:rPr>
              <a:t>Alterations detected by ctDNA only in </a:t>
            </a:r>
            <a:r>
              <a:rPr lang="en-US" sz="2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72/700 pts (10.3%) </a:t>
            </a:r>
          </a:p>
          <a:p>
            <a:pPr marL="1200150" lvl="2" indent="-285750">
              <a:buClr>
                <a:schemeClr val="accent6"/>
              </a:buClr>
              <a:buFont typeface="Wingdings" panose="05000000000000000000" pitchFamily="2" charset="2"/>
              <a:buChar char="§"/>
            </a:pPr>
            <a:r>
              <a:rPr lang="en-US" sz="24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Detection of PTEN alterations was the most discordant between tissue and ctDNA</a:t>
            </a:r>
            <a:endParaRPr lang="en-GB" sz="2400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88E6F7-EB1E-03CB-0ED4-2F766E647A27}"/>
              </a:ext>
            </a:extLst>
          </p:cNvPr>
          <p:cNvSpPr txBox="1"/>
          <p:nvPr/>
        </p:nvSpPr>
        <p:spPr>
          <a:xfrm>
            <a:off x="0" y="6488668"/>
            <a:ext cx="3260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Turner et al, SABCS 2025; Abstract RF7-05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D3940A-FF15-7B64-4741-2B3C6D8363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1862" b="10278"/>
          <a:stretch>
            <a:fillRect/>
          </a:stretch>
        </p:blipFill>
        <p:spPr>
          <a:xfrm>
            <a:off x="2485424" y="4376164"/>
            <a:ext cx="5401276" cy="23582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22EB8F-E920-22AD-F6A9-10A28E9D36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2135" y="5388262"/>
            <a:ext cx="4940300" cy="685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3F9567A-E681-3A54-5A07-979B0E84962A}"/>
              </a:ext>
            </a:extLst>
          </p:cNvPr>
          <p:cNvSpPr txBox="1"/>
          <p:nvPr/>
        </p:nvSpPr>
        <p:spPr>
          <a:xfrm>
            <a:off x="5186062" y="6197696"/>
            <a:ext cx="3745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29+ by ctDNA only, 22+ by tissue only </a:t>
            </a:r>
          </a:p>
        </p:txBody>
      </p:sp>
    </p:spTree>
    <p:extLst>
      <p:ext uri="{BB962C8B-B14F-4D97-AF65-F5344CB8AC3E}">
        <p14:creationId xmlns:p14="http://schemas.microsoft.com/office/powerpoint/2010/main" val="2398370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2B7E2-414E-9666-FF82-AB7B2AD6E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1160159"/>
            <a:ext cx="2408042" cy="1003951"/>
          </a:xfrm>
        </p:spPr>
        <p:txBody>
          <a:bodyPr>
            <a:noAutofit/>
          </a:bodyPr>
          <a:lstStyle/>
          <a:p>
            <a:r>
              <a:rPr lang="en-GB" sz="2800" dirty="0"/>
              <a:t>PFS by ctDNA alteration status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B568BC-EB13-E70F-568D-7A3935A662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6113" y="1"/>
            <a:ext cx="9305924" cy="42608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1133D7-B317-292B-CA19-BE3CBB16CC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8044"/>
          <a:stretch>
            <a:fillRect/>
          </a:stretch>
        </p:blipFill>
        <p:spPr>
          <a:xfrm>
            <a:off x="2886076" y="3585560"/>
            <a:ext cx="7772400" cy="32724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709D8C1-8D20-80B0-DF63-4A59C61CADD1}"/>
              </a:ext>
            </a:extLst>
          </p:cNvPr>
          <p:cNvSpPr txBox="1"/>
          <p:nvPr/>
        </p:nvSpPr>
        <p:spPr>
          <a:xfrm>
            <a:off x="343791" y="4111088"/>
            <a:ext cx="240804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PFS by ctDNA alteration status: post</a:t>
            </a:r>
            <a:r>
              <a:rPr lang="en-GB" sz="2800" b="1" dirty="0">
                <a:solidFill>
                  <a:srgbClr val="002060"/>
                </a:solidFill>
                <a:latin typeface="Calibri" panose="020F0502020204030204" pitchFamily="34" charset="0"/>
                <a:ea typeface="+mj-ea"/>
                <a:cs typeface="+mj-cs"/>
              </a:rPr>
              <a:t>-IL ET/CDK4/6i for ABC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545844-B0E2-FC17-3377-92296E4BA4D1}"/>
              </a:ext>
            </a:extLst>
          </p:cNvPr>
          <p:cNvSpPr txBox="1"/>
          <p:nvPr/>
        </p:nvSpPr>
        <p:spPr>
          <a:xfrm>
            <a:off x="0" y="6550222"/>
            <a:ext cx="3260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Turner et al, SABCS 2025; Abstract RF7-05 </a:t>
            </a:r>
          </a:p>
        </p:txBody>
      </p:sp>
    </p:spTree>
    <p:extLst>
      <p:ext uri="{BB962C8B-B14F-4D97-AF65-F5344CB8AC3E}">
        <p14:creationId xmlns:p14="http://schemas.microsoft.com/office/powerpoint/2010/main" val="3030135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B48EF-E6E4-9C44-3B09-E1483F51F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9060"/>
            <a:ext cx="10515600" cy="1003951"/>
          </a:xfrm>
        </p:spPr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DB6DF1-8E84-8153-F979-7D1F244B5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613" y="1180159"/>
            <a:ext cx="11106150" cy="567498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  <a:buClr>
                <a:schemeClr val="accent6"/>
              </a:buClr>
            </a:pPr>
            <a:r>
              <a:rPr lang="en-GB" dirty="0"/>
              <a:t>ctDNA testing has revolutionized testing for targetable mutations</a:t>
            </a:r>
          </a:p>
          <a:p>
            <a:pPr lvl="1">
              <a:spcBef>
                <a:spcPts val="1200"/>
              </a:spcBef>
              <a:buClr>
                <a:schemeClr val="accent6"/>
              </a:buClr>
            </a:pPr>
            <a:r>
              <a:rPr lang="en-GB" dirty="0"/>
              <a:t>Offers a non-invasive option to identify </a:t>
            </a:r>
            <a:r>
              <a:rPr lang="en-GB" i="1" dirty="0"/>
              <a:t>PIK3CA</a:t>
            </a:r>
            <a:r>
              <a:rPr lang="en-GB" dirty="0"/>
              <a:t>/</a:t>
            </a:r>
            <a:r>
              <a:rPr lang="en-GB" i="1" dirty="0"/>
              <a:t>AKT1</a:t>
            </a:r>
            <a:r>
              <a:rPr lang="en-GB" dirty="0"/>
              <a:t>/</a:t>
            </a:r>
            <a:r>
              <a:rPr lang="en-GB" i="1" dirty="0"/>
              <a:t>PTEN</a:t>
            </a:r>
            <a:r>
              <a:rPr lang="en-GB" dirty="0"/>
              <a:t> alterations in HR+ ABC</a:t>
            </a:r>
          </a:p>
          <a:p>
            <a:pPr lvl="1">
              <a:spcBef>
                <a:spcPts val="1200"/>
              </a:spcBef>
              <a:buClr>
                <a:schemeClr val="accent6"/>
              </a:buClr>
            </a:pPr>
            <a:r>
              <a:rPr lang="en-GB" dirty="0"/>
              <a:t>Important alternative for those without suitable </a:t>
            </a:r>
            <a:r>
              <a:rPr lang="en-GB" dirty="0" err="1"/>
              <a:t>tumor</a:t>
            </a:r>
            <a:r>
              <a:rPr lang="en-GB" dirty="0"/>
              <a:t> tissue analysis</a:t>
            </a:r>
          </a:p>
          <a:p>
            <a:pPr>
              <a:spcBef>
                <a:spcPts val="1200"/>
              </a:spcBef>
              <a:buClr>
                <a:schemeClr val="accent6"/>
              </a:buClr>
            </a:pPr>
            <a:r>
              <a:rPr lang="en-GB" i="1" dirty="0"/>
              <a:t>PIK3CA</a:t>
            </a:r>
            <a:r>
              <a:rPr lang="en-GB" dirty="0"/>
              <a:t>/</a:t>
            </a:r>
            <a:r>
              <a:rPr lang="en-GB" i="1" dirty="0"/>
              <a:t>AKT1</a:t>
            </a:r>
            <a:r>
              <a:rPr lang="en-GB" dirty="0"/>
              <a:t>/</a:t>
            </a:r>
            <a:r>
              <a:rPr lang="en-GB" i="1" dirty="0"/>
              <a:t>PTEN</a:t>
            </a:r>
            <a:r>
              <a:rPr lang="en-GB" dirty="0"/>
              <a:t> alterations were detected by ctDNA only (non-altered or unknown by tissue) in ~10% of patients, and by tissue only in ~11% of patients </a:t>
            </a:r>
          </a:p>
          <a:p>
            <a:pPr lvl="1">
              <a:spcBef>
                <a:spcPts val="1200"/>
              </a:spcBef>
              <a:buClr>
                <a:schemeClr val="accent6"/>
              </a:buClr>
            </a:pPr>
            <a:r>
              <a:rPr lang="en-GB" dirty="0"/>
              <a:t>Discordance between detection in ctDNA and tissue NGS was greatest for PTEN deletions</a:t>
            </a:r>
          </a:p>
          <a:p>
            <a:pPr lvl="1">
              <a:spcBef>
                <a:spcPts val="1200"/>
              </a:spcBef>
              <a:buClr>
                <a:schemeClr val="accent6"/>
              </a:buClr>
            </a:pPr>
            <a:r>
              <a:rPr lang="en-GB" dirty="0"/>
              <a:t>PIK3CA pathway alterations are generally conserved</a:t>
            </a:r>
          </a:p>
          <a:p>
            <a:pPr lvl="2">
              <a:spcBef>
                <a:spcPts val="1200"/>
              </a:spcBef>
              <a:buClr>
                <a:schemeClr val="accent6"/>
              </a:buClr>
            </a:pPr>
            <a:r>
              <a:rPr lang="en-GB" dirty="0"/>
              <a:t>Important to check NGS on </a:t>
            </a:r>
            <a:r>
              <a:rPr lang="en-GB" dirty="0" err="1"/>
              <a:t>tumor</a:t>
            </a:r>
            <a:r>
              <a:rPr lang="en-GB" dirty="0"/>
              <a:t> tissue AND ctDNA for optimal identification of pathway alterations</a:t>
            </a:r>
          </a:p>
          <a:p>
            <a:pPr>
              <a:spcBef>
                <a:spcPts val="1200"/>
              </a:spcBef>
              <a:buClr>
                <a:schemeClr val="accent6"/>
              </a:buClr>
            </a:pPr>
            <a:r>
              <a:rPr lang="en-US" dirty="0"/>
              <a:t>PFS benefit from </a:t>
            </a:r>
            <a:r>
              <a:rPr lang="en-US" dirty="0" err="1"/>
              <a:t>capivasertib</a:t>
            </a:r>
            <a:r>
              <a:rPr lang="en-US" dirty="0"/>
              <a:t> + fulvestrant in the ctDNA-altered group was consistent with primary tissue-based analysis, irrespective of </a:t>
            </a:r>
            <a:r>
              <a:rPr lang="en-US" i="1" dirty="0"/>
              <a:t>ESR1</a:t>
            </a:r>
            <a:r>
              <a:rPr lang="en-US" dirty="0"/>
              <a:t>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050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022_GSMP_Theme">
  <a:themeElements>
    <a:clrScheme name="2022_GSMP_Colors">
      <a:dk1>
        <a:srgbClr val="000000"/>
      </a:dk1>
      <a:lt1>
        <a:srgbClr val="FFFFFF"/>
      </a:lt1>
      <a:dk2>
        <a:srgbClr val="00857C"/>
      </a:dk2>
      <a:lt2>
        <a:srgbClr val="6ECEB2"/>
      </a:lt2>
      <a:accent1>
        <a:srgbClr val="5450E4"/>
      </a:accent1>
      <a:accent2>
        <a:srgbClr val="69B8F7"/>
      </a:accent2>
      <a:accent3>
        <a:srgbClr val="66840B"/>
      </a:accent3>
      <a:accent4>
        <a:srgbClr val="BFED33"/>
      </a:accent4>
      <a:accent5>
        <a:srgbClr val="600039"/>
      </a:accent5>
      <a:accent6>
        <a:srgbClr val="C09DAD"/>
      </a:accent6>
      <a:hlink>
        <a:srgbClr val="F58B39"/>
      </a:hlink>
      <a:folHlink>
        <a:srgbClr val="F8AC7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>
          <a:defRPr kern="600" spc="3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spAutoFit/>
      </a:bodyPr>
      <a:lstStyle>
        <a:defPPr>
          <a:defRPr kern="600" spc="3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V2022A-GSMP_Slide_Template_Merck Oncology.potx" id="{DB9E758F-263C-4C86-A239-99738C48D047}" vid="{9BDB032F-6696-4C9D-A1FD-F90C2FBDDE8B}"/>
    </a:ext>
  </a:extLst>
</a:theme>
</file>

<file path=ppt/theme/theme11.xml><?xml version="1.0" encoding="utf-8"?>
<a:theme xmlns:a="http://schemas.openxmlformats.org/drawingml/2006/main" name="2024_Scientific-Congress_Template">
  <a:themeElements>
    <a:clrScheme name="Merck 2024-revised Apr2024">
      <a:dk1>
        <a:srgbClr val="000000"/>
      </a:dk1>
      <a:lt1>
        <a:srgbClr val="FFFFFF"/>
      </a:lt1>
      <a:dk2>
        <a:srgbClr val="6ECEB2"/>
      </a:dk2>
      <a:lt2>
        <a:srgbClr val="00857C"/>
      </a:lt2>
      <a:accent1>
        <a:srgbClr val="CACACA"/>
      </a:accent1>
      <a:accent2>
        <a:srgbClr val="F0F0F0"/>
      </a:accent2>
      <a:accent3>
        <a:srgbClr val="1D559B"/>
      </a:accent3>
      <a:accent4>
        <a:srgbClr val="84B1E8"/>
      </a:accent4>
      <a:accent5>
        <a:srgbClr val="610F0F"/>
      </a:accent5>
      <a:accent6>
        <a:srgbClr val="F09E9E"/>
      </a:accent6>
      <a:hlink>
        <a:srgbClr val="11867B"/>
      </a:hlink>
      <a:folHlink>
        <a:srgbClr val="6ECEB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 cap="flat" cmpd="sng" algn="ctr">
          <a:noFill/>
          <a:prstDash val="solid"/>
          <a:round/>
          <a:headEnd type="none" w="med" len="med"/>
          <a:tailEnd type="none" w="med" len="med"/>
        </a:ln>
      </a:spPr>
      <a:bodyPr rtlCol="0" anchor="ctr"/>
      <a:lstStyle>
        <a:defPPr algn="ctr">
          <a:defRPr kern="600" spc="3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spAutoFit/>
      </a:bodyPr>
      <a:lstStyle>
        <a:defPPr>
          <a:defRPr kern="600" spc="3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5_Pembro 16x9 Slide Template">
  <a:themeElements>
    <a:clrScheme name="Pembro-Merck Colors">
      <a:dk1>
        <a:srgbClr val="000000"/>
      </a:dk1>
      <a:lt1>
        <a:srgbClr val="FFFFFF"/>
      </a:lt1>
      <a:dk2>
        <a:srgbClr val="37424A"/>
      </a:dk2>
      <a:lt2>
        <a:srgbClr val="BFB8AF"/>
      </a:lt2>
      <a:accent1>
        <a:srgbClr val="00877C"/>
      </a:accent1>
      <a:accent2>
        <a:srgbClr val="6ECEB2"/>
      </a:accent2>
      <a:accent3>
        <a:srgbClr val="9AC92E"/>
      </a:accent3>
      <a:accent4>
        <a:srgbClr val="E8C90F"/>
      </a:accent4>
      <a:accent5>
        <a:srgbClr val="66203A"/>
      </a:accent5>
      <a:accent6>
        <a:srgbClr val="F68D2E"/>
      </a:accent6>
      <a:hlink>
        <a:srgbClr val="6ECEB2"/>
      </a:hlink>
      <a:folHlink>
        <a:srgbClr val="00877C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>
          <a:defRPr kern="600" spc="3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spAutoFit/>
      </a:bodyPr>
      <a:lstStyle>
        <a:defPPr>
          <a:defRPr kern="600" spc="30" dirty="0" err="1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7_Pembro 16x9 Slide Template">
  <a:themeElements>
    <a:clrScheme name="Pembro-Merck Colors">
      <a:dk1>
        <a:srgbClr val="000000"/>
      </a:dk1>
      <a:lt1>
        <a:srgbClr val="FFFFFF"/>
      </a:lt1>
      <a:dk2>
        <a:srgbClr val="37424A"/>
      </a:dk2>
      <a:lt2>
        <a:srgbClr val="BFB8AF"/>
      </a:lt2>
      <a:accent1>
        <a:srgbClr val="00877C"/>
      </a:accent1>
      <a:accent2>
        <a:srgbClr val="6ECEB2"/>
      </a:accent2>
      <a:accent3>
        <a:srgbClr val="9AC92E"/>
      </a:accent3>
      <a:accent4>
        <a:srgbClr val="E8C90F"/>
      </a:accent4>
      <a:accent5>
        <a:srgbClr val="66203A"/>
      </a:accent5>
      <a:accent6>
        <a:srgbClr val="F68D2E"/>
      </a:accent6>
      <a:hlink>
        <a:srgbClr val="6ECEB2"/>
      </a:hlink>
      <a:folHlink>
        <a:srgbClr val="00877C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>
          <a:defRPr kern="600" spc="3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spAutoFit/>
      </a:bodyPr>
      <a:lstStyle>
        <a:defPPr>
          <a:defRPr kern="600" spc="3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embro 16x9 Slide Template_Mar 2019.potx" id="{A41A8791-DC26-43AF-9E6A-B8528E7E3127}" vid="{934EA7BF-E296-43EA-A451-45829B67DC13}"/>
    </a:ext>
  </a:extLst>
</a:theme>
</file>

<file path=ppt/theme/theme4.xml><?xml version="1.0" encoding="utf-8"?>
<a:theme xmlns:a="http://schemas.openxmlformats.org/drawingml/2006/main" name="Peter Schmid Template">
  <a:themeElements>
    <a:clrScheme name="Custom 29">
      <a:dk1>
        <a:sysClr val="windowText" lastClr="000000"/>
      </a:dk1>
      <a:lt1>
        <a:sysClr val="window" lastClr="FFFFFF"/>
      </a:lt1>
      <a:dk2>
        <a:srgbClr val="6E1E50"/>
      </a:dk2>
      <a:lt2>
        <a:srgbClr val="EEECE1"/>
      </a:lt2>
      <a:accent1>
        <a:srgbClr val="1E325F"/>
      </a:accent1>
      <a:accent2>
        <a:srgbClr val="6E1E50"/>
      </a:accent2>
      <a:accent3>
        <a:srgbClr val="7D8232"/>
      </a:accent3>
      <a:accent4>
        <a:srgbClr val="32502D"/>
      </a:accent4>
      <a:accent5>
        <a:srgbClr val="8795A0"/>
      </a:accent5>
      <a:accent6>
        <a:srgbClr val="56639D"/>
      </a:accent6>
      <a:hlink>
        <a:srgbClr val="000000"/>
      </a:hlink>
      <a:folHlink>
        <a:srgbClr val="000000"/>
      </a:folHlink>
    </a:clrScheme>
    <a:fontScheme name="Custom 15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dirty="0" smtClean="0">
            <a:latin typeface="+mn-lt"/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i="0" u="none" strike="noStrike" kern="1200" baseline="0" dirty="0" smtClean="0">
            <a:latin typeface="Arial Narrow"/>
            <a:ea typeface="+mn-ea"/>
            <a:cs typeface="Arial Narrow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Pembro 16x9 Slide Template">
  <a:themeElements>
    <a:clrScheme name="Pembro-Merck Colors">
      <a:dk1>
        <a:srgbClr val="000000"/>
      </a:dk1>
      <a:lt1>
        <a:srgbClr val="FFFFFF"/>
      </a:lt1>
      <a:dk2>
        <a:srgbClr val="37424A"/>
      </a:dk2>
      <a:lt2>
        <a:srgbClr val="BFB8AF"/>
      </a:lt2>
      <a:accent1>
        <a:srgbClr val="00877C"/>
      </a:accent1>
      <a:accent2>
        <a:srgbClr val="6ECEB2"/>
      </a:accent2>
      <a:accent3>
        <a:srgbClr val="9AC92E"/>
      </a:accent3>
      <a:accent4>
        <a:srgbClr val="E8C90F"/>
      </a:accent4>
      <a:accent5>
        <a:srgbClr val="66203A"/>
      </a:accent5>
      <a:accent6>
        <a:srgbClr val="F68D2E"/>
      </a:accent6>
      <a:hlink>
        <a:srgbClr val="6ECEB2"/>
      </a:hlink>
      <a:folHlink>
        <a:srgbClr val="00877C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>
          <a:defRPr kern="600" spc="3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spAutoFit/>
      </a:bodyPr>
      <a:lstStyle>
        <a:defPPr>
          <a:defRPr kern="600" spc="30" dirty="0" err="1" smtClean="0"/>
        </a:defPPr>
      </a:lstStyle>
    </a:txDef>
  </a:objectDefaults>
  <a:extraClrSchemeLst/>
</a:theme>
</file>

<file path=ppt/theme/theme6.xml><?xml version="1.0" encoding="utf-8"?>
<a:theme xmlns:a="http://schemas.openxmlformats.org/drawingml/2006/main" name="NYL2014_PPT_Slides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Georgia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72" charset="0"/>
            <a:ea typeface="ＭＳ Ｐゴシック" pitchFamily="-72" charset="-128"/>
            <a:cs typeface="ＭＳ Ｐゴシック" pitchFamily="-7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72" charset="0"/>
            <a:ea typeface="ＭＳ Ｐゴシック" pitchFamily="-72" charset="-128"/>
            <a:cs typeface="ＭＳ Ｐゴシック" pitchFamily="-7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Pembro 16x9 Slide Template">
  <a:themeElements>
    <a:clrScheme name="Pembro-Merck Colors">
      <a:dk1>
        <a:srgbClr val="000000"/>
      </a:dk1>
      <a:lt1>
        <a:srgbClr val="FFFFFF"/>
      </a:lt1>
      <a:dk2>
        <a:srgbClr val="37424A"/>
      </a:dk2>
      <a:lt2>
        <a:srgbClr val="BFB8AF"/>
      </a:lt2>
      <a:accent1>
        <a:srgbClr val="00877C"/>
      </a:accent1>
      <a:accent2>
        <a:srgbClr val="6ECEB2"/>
      </a:accent2>
      <a:accent3>
        <a:srgbClr val="9AC92E"/>
      </a:accent3>
      <a:accent4>
        <a:srgbClr val="E8C90F"/>
      </a:accent4>
      <a:accent5>
        <a:srgbClr val="66203A"/>
      </a:accent5>
      <a:accent6>
        <a:srgbClr val="F68D2E"/>
      </a:accent6>
      <a:hlink>
        <a:srgbClr val="6ECEB2"/>
      </a:hlink>
      <a:folHlink>
        <a:srgbClr val="00877C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>
          <a:defRPr kern="600" spc="3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spAutoFit/>
      </a:bodyPr>
      <a:lstStyle>
        <a:defPPr>
          <a:defRPr kern="600" spc="30" dirty="0" err="1" smtClean="0"/>
        </a:defPPr>
      </a:lstStyle>
    </a:txDef>
  </a:objectDefaults>
  <a:extraClrSchemeLst/>
</a:theme>
</file>

<file path=ppt/theme/theme8.xml><?xml version="1.0" encoding="utf-8"?>
<a:theme xmlns:a="http://schemas.openxmlformats.org/drawingml/2006/main" name="4_Pembro 16x9 Slide Template">
  <a:themeElements>
    <a:clrScheme name="Pembro-Merck Colors">
      <a:dk1>
        <a:srgbClr val="000000"/>
      </a:dk1>
      <a:lt1>
        <a:srgbClr val="FFFFFF"/>
      </a:lt1>
      <a:dk2>
        <a:srgbClr val="37424A"/>
      </a:dk2>
      <a:lt2>
        <a:srgbClr val="BFB8AF"/>
      </a:lt2>
      <a:accent1>
        <a:srgbClr val="00877C"/>
      </a:accent1>
      <a:accent2>
        <a:srgbClr val="6ECEB2"/>
      </a:accent2>
      <a:accent3>
        <a:srgbClr val="9AC92E"/>
      </a:accent3>
      <a:accent4>
        <a:srgbClr val="E8C90F"/>
      </a:accent4>
      <a:accent5>
        <a:srgbClr val="66203A"/>
      </a:accent5>
      <a:accent6>
        <a:srgbClr val="F68D2E"/>
      </a:accent6>
      <a:hlink>
        <a:srgbClr val="6ECEB2"/>
      </a:hlink>
      <a:folHlink>
        <a:srgbClr val="00877C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>
          <a:defRPr kern="600" spc="3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spAutoFit/>
      </a:bodyPr>
      <a:lstStyle>
        <a:defPPr>
          <a:defRPr kern="600" spc="3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embro 16x9 Slide Template_ASCO 2020.potx" id="{039F2A6A-51C8-4A2C-9436-B1788DF7F861}" vid="{A70090DE-207F-4BB7-9C7F-46CA4C58845C}"/>
    </a:ext>
  </a:extLst>
</a:theme>
</file>

<file path=ppt/theme/theme9.xml><?xml version="1.0" encoding="utf-8"?>
<a:theme xmlns:a="http://schemas.openxmlformats.org/drawingml/2006/main" name="13_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Comic Sans MS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Comic Sans MS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C9E166F0CC97B47B53690FEF2A49C61" ma:contentTypeVersion="12" ma:contentTypeDescription="Create a new document." ma:contentTypeScope="" ma:versionID="0b0b41c5fc42e17ef0e8185afe0e72e0">
  <xsd:schema xmlns:xsd="http://www.w3.org/2001/XMLSchema" xmlns:xs="http://www.w3.org/2001/XMLSchema" xmlns:p="http://schemas.microsoft.com/office/2006/metadata/properties" xmlns:ns2="45e9ec89-519e-4911-95c9-484d5e7a405c" xmlns:ns3="810f3a55-5827-4867-b053-f8bf38e98e1a" targetNamespace="http://schemas.microsoft.com/office/2006/metadata/properties" ma:root="true" ma:fieldsID="e8ad05e87c29fbd29a73e54b8247002b" ns2:_="" ns3:_="">
    <xsd:import namespace="45e9ec89-519e-4911-95c9-484d5e7a405c"/>
    <xsd:import namespace="810f3a55-5827-4867-b053-f8bf38e98e1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e9ec89-519e-4911-95c9-484d5e7a405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0f3a55-5827-4867-b053-f8bf38e98e1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8000BA5-8311-4D4C-B069-97BD565BBB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5e9ec89-519e-4911-95c9-484d5e7a405c"/>
    <ds:schemaRef ds:uri="810f3a55-5827-4867-b053-f8bf38e98e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BF1670-E2E8-4EFA-A6A2-DE05C08A9A6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446FCE8-72CD-4FB0-862B-19212DD539C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39358</TotalTime>
  <Words>3407</Words>
  <Application>Microsoft Macintosh PowerPoint</Application>
  <PresentationFormat>Widescreen</PresentationFormat>
  <Paragraphs>378</Paragraphs>
  <Slides>31</Slides>
  <Notes>5</Notes>
  <HiddenSlides>3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31</vt:i4>
      </vt:variant>
    </vt:vector>
  </HeadingPairs>
  <TitlesOfParts>
    <vt:vector size="56" baseType="lpstr">
      <vt:lpstr>ＭＳ Ｐゴシック</vt:lpstr>
      <vt:lpstr>ＭＳ Ｐゴシック</vt:lpstr>
      <vt:lpstr>Aptos</vt:lpstr>
      <vt:lpstr>Aptos Display</vt:lpstr>
      <vt:lpstr>Arial</vt:lpstr>
      <vt:lpstr>Arial Black</vt:lpstr>
      <vt:lpstr>Arial Narrow</vt:lpstr>
      <vt:lpstr>Calibri</vt:lpstr>
      <vt:lpstr>Comic Sans MS</vt:lpstr>
      <vt:lpstr>Georgia</vt:lpstr>
      <vt:lpstr>Helvetica</vt:lpstr>
      <vt:lpstr>Noto Sans Symbols</vt:lpstr>
      <vt:lpstr>Wingdings</vt:lpstr>
      <vt:lpstr>Office Theme</vt:lpstr>
      <vt:lpstr>5_Pembro 16x9 Slide Template</vt:lpstr>
      <vt:lpstr>7_Pembro 16x9 Slide Template</vt:lpstr>
      <vt:lpstr>Peter Schmid Template</vt:lpstr>
      <vt:lpstr>Pembro 16x9 Slide Template</vt:lpstr>
      <vt:lpstr>NYL2014_PPT_Slides</vt:lpstr>
      <vt:lpstr>1_Pembro 16x9 Slide Template</vt:lpstr>
      <vt:lpstr>4_Pembro 16x9 Slide Template</vt:lpstr>
      <vt:lpstr>13_Custom Design</vt:lpstr>
      <vt:lpstr>2022_GSMP_Theme</vt:lpstr>
      <vt:lpstr>2024_Scientific-Congress_Template</vt:lpstr>
      <vt:lpstr>1_Office Theme</vt:lpstr>
      <vt:lpstr> Year in Review Clinical Utility of Agents Targeting the PI3K/AKT/mTOR Pathway for Patients with Progressive HR+ mBC   </vt:lpstr>
      <vt:lpstr>Topics</vt:lpstr>
      <vt:lpstr>Capivasertib and Fulvestrant for HR+/HER2− MBC: Final OS Results from the Phase 3 CAPItello-291 Trial  </vt:lpstr>
      <vt:lpstr>Results: Altered Population</vt:lpstr>
      <vt:lpstr>Capi/Fulv as 1st and 2nd Line ET in PIK3CA/AKT1/PTEN-altered HR+ MBC: Subgroup analysis from the CAPItello-291  </vt:lpstr>
      <vt:lpstr>Conclusions and Take-Home Message</vt:lpstr>
      <vt:lpstr>Capivasertib/Fulvestrant in HR+ PIK3CA/AKT1/PTEN-altered ABC: Exploratory ctDNA analyses from CAPItello-291 </vt:lpstr>
      <vt:lpstr>PFS by ctDNA alteration status</vt:lpstr>
      <vt:lpstr>Conclusions</vt:lpstr>
      <vt:lpstr>SERENA-1: Phase I Study of Camizestrant and Capivasertib</vt:lpstr>
      <vt:lpstr>Clinical Efficacy</vt:lpstr>
      <vt:lpstr>Conclusions</vt:lpstr>
      <vt:lpstr>PowerPoint Presentation</vt:lpstr>
      <vt:lpstr>Updated Data: Study 1</vt:lpstr>
      <vt:lpstr>PowerPoint Presentation</vt:lpstr>
      <vt:lpstr>VIKTORIA-1: Study 2</vt:lpstr>
      <vt:lpstr>PowerPoint Presentation</vt:lpstr>
      <vt:lpstr>Safety and Tolerability Safety Population in VIKTORIA-1 Study 2</vt:lpstr>
      <vt:lpstr>Conclusions</vt:lpstr>
      <vt:lpstr>   A Phase 1/2 trial of LY4064809 (STX-478, Tersolisib), a Pan-Mutant-Selective PI3Kα Inhibitor in HR+, HER2- MBC: Updated Results from PIKALO-1 </vt:lpstr>
      <vt:lpstr>PowerPoint Presentation</vt:lpstr>
      <vt:lpstr>Conclusions</vt:lpstr>
      <vt:lpstr>PowerPoint Presentation</vt:lpstr>
      <vt:lpstr> ReDiscover Trial: Zovegalisib (RLY-2608), a mutant‑selective PI3Kα inhibitor, plus fulvestrant in patient subsets, including pts with PIK3CA‑mutant HR+/ HER2‑ MBC</vt:lpstr>
      <vt:lpstr>PowerPoint Presentation</vt:lpstr>
      <vt:lpstr>Conclusions</vt:lpstr>
      <vt:lpstr>      ReDiscover‑2 (RLY‑2608‑102): Phase III Registrational Trial for Post‑CDK4/6 Inhibitor HR+/HER2‑ Advanced Breast Cancer With a PIK3CA Mutation (NCT06982521)  </vt:lpstr>
      <vt:lpstr>Next Steps in Targeting the PI3K/AKT/mTOR Pathway</vt:lpstr>
      <vt:lpstr>Appendix </vt:lpstr>
      <vt:lpstr>A Phase 1/2 trial of LY4064809 (STX-478, Tersolisib), a Pan-Mutant-Selective PI3Kα Inhibitor in HR+, HER2- MBC: Updated Results from PIKALO-1 </vt:lpstr>
      <vt:lpstr>A Phase 1/2 trial of LY4064809 (STX-478, Tersolisib), a Pan-Mutant-Selective PI3Kα Inhibitor in HR+, HER2- MBC: Updated Results from PIKALO-1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Strategies for Immunotherapy in Breast Cancer and Future Development</dc:title>
  <dc:creator>Rugo, Hope</dc:creator>
  <cp:lastModifiedBy>Silvana Izquierdo</cp:lastModifiedBy>
  <cp:revision>557</cp:revision>
  <dcterms:created xsi:type="dcterms:W3CDTF">2020-03-08T17:41:51Z</dcterms:created>
  <dcterms:modified xsi:type="dcterms:W3CDTF">2026-07-14T14:08:19Z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0x0101004C9E166F0CC97B47B53690FEF2A49C61</vt:lpwstr>
  </property>
  <property fmtid="{D5CDD505-2E9C-101B-9397-08002B2CF9AE}" pid="3" name="MSIP_Label_a9c3695e-5069-48a6-8b9d-791a4b61946e_Enabled">
    <vt:lpwstr>true</vt:lpwstr>
  </property>
  <property fmtid="{D5CDD505-2E9C-101B-9397-08002B2CF9AE}" pid="4" name="MSIP_Label_a9c3695e-5069-48a6-8b9d-791a4b61946e_SetDate">
    <vt:lpwstr>2026-07-06T00:48:17Z</vt:lpwstr>
  </property>
  <property fmtid="{D5CDD505-2E9C-101B-9397-08002B2CF9AE}" pid="5" name="MSIP_Label_a9c3695e-5069-48a6-8b9d-791a4b61946e_Method">
    <vt:lpwstr>Standard</vt:lpwstr>
  </property>
  <property fmtid="{D5CDD505-2E9C-101B-9397-08002B2CF9AE}" pid="6" name="MSIP_Label_a9c3695e-5069-48a6-8b9d-791a4b61946e_Name">
    <vt:lpwstr>Internal</vt:lpwstr>
  </property>
  <property fmtid="{D5CDD505-2E9C-101B-9397-08002B2CF9AE}" pid="7" name="MSIP_Label_a9c3695e-5069-48a6-8b9d-791a4b61946e_SiteId">
    <vt:lpwstr>972a3ea3-f979-4875-a2b8-cff001ab69e7</vt:lpwstr>
  </property>
  <property fmtid="{D5CDD505-2E9C-101B-9397-08002B2CF9AE}" pid="8" name="MSIP_Label_a9c3695e-5069-48a6-8b9d-791a4b61946e_ActionId">
    <vt:lpwstr>857d635b-765a-4277-b000-5f8ad229ebc6</vt:lpwstr>
  </property>
  <property fmtid="{D5CDD505-2E9C-101B-9397-08002B2CF9AE}" pid="9" name="MSIP_Label_a9c3695e-5069-48a6-8b9d-791a4b61946e_ContentBits">
    <vt:lpwstr>0</vt:lpwstr>
  </property>
  <property fmtid="{D5CDD505-2E9C-101B-9397-08002B2CF9AE}" pid="10" name="MSIP_Label_a9c3695e-5069-48a6-8b9d-791a4b61946e_Tag">
    <vt:lpwstr>50, 3, 0, 1</vt:lpwstr>
  </property>
</Properties>
</file>