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5"/>
  </p:notesMasterIdLst>
  <p:sldIdLst>
    <p:sldId id="256" r:id="rId2"/>
    <p:sldId id="2147483310" r:id="rId3"/>
    <p:sldId id="2147483307" r:id="rId4"/>
    <p:sldId id="2147483308" r:id="rId5"/>
    <p:sldId id="2147483309" r:id="rId6"/>
    <p:sldId id="2147483325" r:id="rId7"/>
    <p:sldId id="2147483326" r:id="rId8"/>
    <p:sldId id="2147483328" r:id="rId9"/>
    <p:sldId id="2147483329" r:id="rId10"/>
    <p:sldId id="2147483311" r:id="rId11"/>
    <p:sldId id="2147472920" r:id="rId12"/>
    <p:sldId id="2147478848" r:id="rId13"/>
    <p:sldId id="2147483330" r:id="rId14"/>
    <p:sldId id="2147483331" r:id="rId15"/>
    <p:sldId id="2147483316" r:id="rId16"/>
    <p:sldId id="332" r:id="rId17"/>
    <p:sldId id="2147483317" r:id="rId18"/>
    <p:sldId id="2147483312" r:id="rId19"/>
    <p:sldId id="715" r:id="rId20"/>
    <p:sldId id="745" r:id="rId21"/>
    <p:sldId id="2147483279" r:id="rId22"/>
    <p:sldId id="2147483313" r:id="rId23"/>
    <p:sldId id="2076137292" r:id="rId24"/>
    <p:sldId id="2076137293" r:id="rId25"/>
    <p:sldId id="2076137295" r:id="rId26"/>
    <p:sldId id="2147483314" r:id="rId27"/>
    <p:sldId id="2076137298" r:id="rId28"/>
    <p:sldId id="2076137300" r:id="rId29"/>
    <p:sldId id="2076137301" r:id="rId30"/>
    <p:sldId id="2076137302" r:id="rId31"/>
    <p:sldId id="2147483315" r:id="rId32"/>
    <p:sldId id="2147471838" r:id="rId33"/>
    <p:sldId id="2147471924" r:id="rId34"/>
    <p:sldId id="2147471930" r:id="rId35"/>
    <p:sldId id="2147483318" r:id="rId36"/>
    <p:sldId id="2147483321" r:id="rId37"/>
    <p:sldId id="2147483319" r:id="rId38"/>
    <p:sldId id="2147483320" r:id="rId39"/>
    <p:sldId id="2147472912" r:id="rId40"/>
    <p:sldId id="2147472913" r:id="rId41"/>
    <p:sldId id="2147483322" r:id="rId42"/>
    <p:sldId id="2147483323" r:id="rId43"/>
    <p:sldId id="2147483324" r:id="rId4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8A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53"/>
    <p:restoredTop sz="94658"/>
  </p:normalViewPr>
  <p:slideViewPr>
    <p:cSldViewPr snapToGrid="0">
      <p:cViewPr varScale="1">
        <p:scale>
          <a:sx n="116" d="100"/>
          <a:sy n="116" d="100"/>
        </p:scale>
        <p:origin x="116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Book6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CR</c:v>
                </c:pt>
              </c:strCache>
            </c:strRef>
          </c:tx>
          <c:spPr>
            <a:solidFill>
              <a:srgbClr val="16800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Glofit + Lonca, 120 μg/kg (n=15)</c:v>
                </c:pt>
                <c:pt idx="1">
                  <c:v>Glofit + Lonca, 150 μg/kg (n=15) </c:v>
                </c:pt>
                <c:pt idx="2">
                  <c:v>All dose levels (N=30)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86.7</c:v>
                </c:pt>
                <c:pt idx="1">
                  <c:v>86.7</c:v>
                </c:pt>
                <c:pt idx="2">
                  <c:v>86.7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55B-486E-A8CE-DA8EC7D67E3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</c:v>
                </c:pt>
              </c:strCache>
            </c:strRef>
          </c:tx>
          <c:spPr>
            <a:solidFill>
              <a:srgbClr val="6130B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Glofit + Lonca, 120 μg/kg (n=15)</c:v>
                </c:pt>
                <c:pt idx="1">
                  <c:v>Glofit + Lonca, 150 μg/kg (n=15) </c:v>
                </c:pt>
                <c:pt idx="2">
                  <c:v>All dose levels (N=30)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6.7</c:v>
                </c:pt>
                <c:pt idx="1">
                  <c:v>6.7</c:v>
                </c:pt>
                <c:pt idx="2">
                  <c:v>6.7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55B-486E-A8CE-DA8EC7D67E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2"/>
        <c:overlap val="100"/>
        <c:axId val="412356511"/>
        <c:axId val="412695967"/>
      </c:barChart>
      <c:catAx>
        <c:axId val="412356511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12695967"/>
        <c:crosses val="autoZero"/>
        <c:auto val="1"/>
        <c:lblAlgn val="ctr"/>
        <c:lblOffset val="100"/>
        <c:noMultiLvlLbl val="0"/>
      </c:catAx>
      <c:valAx>
        <c:axId val="412695967"/>
        <c:scaling>
          <c:orientation val="minMax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Calibri" panose="020F0502020204030204" pitchFamily="34" charset="0"/>
                  </a:defRPr>
                </a:pPr>
                <a:r>
                  <a:rPr lang="en-US" sz="1600">
                    <a:solidFill>
                      <a:schemeClr val="tx1"/>
                    </a:solidFill>
                    <a:latin typeface="+mn-lt"/>
                  </a:rPr>
                  <a:t>Response, %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Calibri" panose="020F050202020403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412356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 b="0" i="0">
          <a:latin typeface="Calibri" panose="020F0502020204030204" pitchFamily="34" charset="0"/>
          <a:cs typeface="Calibri" panose="020F0502020204030204" pitchFamily="34" charset="0"/>
        </a:defRPr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41DAFE-98FA-A14C-B9F3-02DA6EC9CFC6}" type="datetimeFigureOut">
              <a:rPr lang="en-US" smtClean="0"/>
              <a:t>6/8/26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7CB511-EA59-B740-A228-24D648E87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8630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CB511-EA59-B740-A228-24D648E8760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754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CB511-EA59-B740-A228-24D648E8760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5780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9EC0EB-E3F4-4735-8EBF-CE5052435CBD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42877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CB511-EA59-B740-A228-24D648E8760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1640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CB511-EA59-B740-A228-24D648E8760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3177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CB511-EA59-B740-A228-24D648E8760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4322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CB511-EA59-B740-A228-24D648E8760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9231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CB511-EA59-B740-A228-24D648E8760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7706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CB511-EA59-B740-A228-24D648E87601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5125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CB511-EA59-B740-A228-24D648E87601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4610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CB511-EA59-B740-A228-24D648E87601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6557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CB511-EA59-B740-A228-24D648E8760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261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CB511-EA59-B740-A228-24D648E87601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3731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CB511-EA59-B740-A228-24D648E87601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412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CB511-EA59-B740-A228-24D648E87601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79452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CB511-EA59-B740-A228-24D648E87601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3117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CB511-EA59-B740-A228-24D648E87601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5791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CB511-EA59-B740-A228-24D648E87601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35823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CB511-EA59-B740-A228-24D648E87601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82558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CB511-EA59-B740-A228-24D648E87601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31945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CB511-EA59-B740-A228-24D648E87601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73246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CB511-EA59-B740-A228-24D648E87601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7102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CB511-EA59-B740-A228-24D648E8760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80054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D751AE-7ABC-314D-AFAD-47B860ED6FF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440109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67474-05A0-2D4A-0307-0A82D8FDE0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AC9B900-442E-8B1E-781B-511A96330D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4FB4156-A611-34B1-BFC9-0D27D66469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57BBE1-5A9F-ABB2-41F8-F032B3D664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93A1F7-75AE-4CC9-9501-8EF34636DC2C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7678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A8306A-F848-77F6-4332-950BCA518B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F8BDFF-C839-C15D-4C3F-F1B7F6E215A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06425" y="320675"/>
            <a:ext cx="5511800" cy="3100388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EAECDBD-78DE-A009-4042-5972EE9C69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89BA39-A94C-12B9-3404-579AE06363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857A81-DEF9-4B57-AC08-20326D7F815B}" type="slidenum">
              <a:rPr lang="en-GB" smtClean="0"/>
              <a:pPr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904564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CB511-EA59-B740-A228-24D648E87601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43424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CB511-EA59-B740-A228-24D648E87601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48322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CB511-EA59-B740-A228-24D648E87601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22440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CB511-EA59-B740-A228-24D648E87601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79807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CB511-EA59-B740-A228-24D648E87601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85189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CB511-EA59-B740-A228-24D648E87601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94599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CB511-EA59-B740-A228-24D648E87601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6611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CB511-EA59-B740-A228-24D648E8760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94191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CB511-EA59-B740-A228-24D648E87601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27285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CB511-EA59-B740-A228-24D648E87601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8688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CB511-EA59-B740-A228-24D648E8760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3270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CB511-EA59-B740-A228-24D648E8760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0580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CB511-EA59-B740-A228-24D648E8760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1979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CB511-EA59-B740-A228-24D648E8760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5467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CB511-EA59-B740-A228-24D648E8760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423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CA5BE-D717-DDEC-10E7-CFA0BEFD69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EA66E2-27D8-2F6A-E40E-EA77C84CE7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894FFE-C3BE-17BB-BA45-6AB456CFC2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9439A-9C41-D142-A0A8-9EDB6AC7B0EB}" type="datetimeFigureOut">
              <a:rPr lang="en-US" smtClean="0"/>
              <a:t>6/8/26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FA5F91-8396-2654-7304-F33094774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D026D6-7CAD-3E5C-C6E9-DDB85A6FC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B62AA-8298-8E4A-B7AE-CC288C990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948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449A27-F493-21CB-80A9-F5EC6F6D3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D8C244-F978-210D-3ABF-3489B058D6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3DDD13-5ECB-8223-74F5-D8E974A6C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9439A-9C41-D142-A0A8-9EDB6AC7B0EB}" type="datetimeFigureOut">
              <a:rPr lang="en-US" smtClean="0"/>
              <a:t>6/8/26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8D337A-E45B-287F-8AE8-5AD5B7618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8404A2-816A-6915-2D69-08C07EEE44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B62AA-8298-8E4A-B7AE-CC288C990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971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F0392E1-425B-578F-6044-F9E1A160724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DD4A82-62C3-278C-FF4D-7CDE9AC640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C7C672-A4E2-5085-9A38-601E421217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9439A-9C41-D142-A0A8-9EDB6AC7B0EB}" type="datetimeFigureOut">
              <a:rPr lang="en-US" smtClean="0"/>
              <a:t>6/8/26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856543-0A29-2B02-B90F-692E809D5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726B3C-B397-D366-E037-C03CE8D598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B62AA-8298-8E4A-B7AE-CC288C990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6291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red blue and white waves  AI-generated content may be incorrect.">
            <a:extLst>
              <a:ext uri="{FF2B5EF4-FFF2-40B4-BE49-F238E27FC236}">
                <a16:creationId xmlns:a16="http://schemas.microsoft.com/office/drawing/2014/main" id="{F5B3B830-B215-02F8-7E57-DA8EDEE6295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03154D-3A97-98A7-7D3F-9ECB490001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728179"/>
          </a:xfrm>
        </p:spPr>
        <p:txBody>
          <a:bodyPr>
            <a:noAutofit/>
          </a:bodyPr>
          <a:lstStyle>
            <a:lvl1pPr>
              <a:defRPr b="0" i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Master title style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7D166D5-64EF-B609-E2A3-D9170C2C01F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874054" y="6085799"/>
            <a:ext cx="4045835" cy="361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6203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red blue and white waves  AI-generated content may be incorrect.">
            <a:extLst>
              <a:ext uri="{FF2B5EF4-FFF2-40B4-BE49-F238E27FC236}">
                <a16:creationId xmlns:a16="http://schemas.microsoft.com/office/drawing/2014/main" id="{F5B3B830-B215-02F8-7E57-DA8EDEE6295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03154D-3A97-98A7-7D3F-9ECB490001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728179"/>
          </a:xfrm>
        </p:spPr>
        <p:txBody>
          <a:bodyPr>
            <a:noAutofit/>
          </a:bodyPr>
          <a:lstStyle>
            <a:lvl1pPr>
              <a:defRPr b="0" i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Master title style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7D166D5-64EF-B609-E2A3-D9170C2C01F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874054" y="6085799"/>
            <a:ext cx="4045835" cy="361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2794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red blue and white waves  AI-generated content may be incorrect.">
            <a:extLst>
              <a:ext uri="{FF2B5EF4-FFF2-40B4-BE49-F238E27FC236}">
                <a16:creationId xmlns:a16="http://schemas.microsoft.com/office/drawing/2014/main" id="{F5B3B830-B215-02F8-7E57-DA8EDEE6295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03154D-3A97-98A7-7D3F-9ECB490001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728179"/>
          </a:xfrm>
        </p:spPr>
        <p:txBody>
          <a:bodyPr>
            <a:noAutofit/>
          </a:bodyPr>
          <a:lstStyle>
            <a:lvl1pPr>
              <a:defRPr b="0" i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Master title style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7D166D5-64EF-B609-E2A3-D9170C2C01F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874054" y="6085799"/>
            <a:ext cx="4045835" cy="361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6809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600"/>
              </a:spcBef>
              <a:spcAft>
                <a:spcPts val="800"/>
              </a:spcAft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>
              <a:spcBef>
                <a:spcPts val="0"/>
              </a:spcBef>
              <a:spcAft>
                <a:spcPts val="800"/>
              </a:spcAft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2pPr>
            <a:lvl3pPr>
              <a:spcBef>
                <a:spcPts val="0"/>
              </a:spcBef>
              <a:spcAft>
                <a:spcPts val="800"/>
              </a:spcAft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3pPr>
            <a:lvl4pPr>
              <a:spcBef>
                <a:spcPts val="0"/>
              </a:spcBef>
              <a:spcAft>
                <a:spcPts val="800"/>
              </a:spcAft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4pPr>
            <a:lvl5pPr>
              <a:spcBef>
                <a:spcPts val="0"/>
              </a:spcBef>
              <a:spcAft>
                <a:spcPts val="800"/>
              </a:spcAft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DDB2A4-D569-7BF0-15FD-18879CCC797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516933"/>
            <a:ext cx="11006667" cy="218016"/>
          </a:xfr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sz="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en-US" dirty="0"/>
              <a:t>References</a:t>
            </a:r>
          </a:p>
        </p:txBody>
      </p:sp>
    </p:spTree>
    <p:extLst>
      <p:ext uri="{BB962C8B-B14F-4D97-AF65-F5344CB8AC3E}">
        <p14:creationId xmlns:p14="http://schemas.microsoft.com/office/powerpoint/2010/main" val="31869499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2564"/>
            <a:ext cx="10972800" cy="1143000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2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558FCC"/>
                </a:solidFill>
              </a:defRPr>
            </a:lvl1pPr>
          </a:lstStyle>
          <a:p>
            <a:fld id="{C29CBD17-3088-4178-A048-290E27BB8CF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43E358F2-9205-4710-3D01-D3EA6CBBF3C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516933"/>
            <a:ext cx="11006667" cy="218016"/>
          </a:xfr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sz="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en-US" dirty="0"/>
              <a:t>References</a:t>
            </a:r>
          </a:p>
        </p:txBody>
      </p:sp>
    </p:spTree>
    <p:extLst>
      <p:ext uri="{BB962C8B-B14F-4D97-AF65-F5344CB8AC3E}">
        <p14:creationId xmlns:p14="http://schemas.microsoft.com/office/powerpoint/2010/main" val="24702444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321" y="241925"/>
            <a:ext cx="8246376" cy="907252"/>
          </a:xfrm>
        </p:spPr>
        <p:txBody>
          <a:bodyPr/>
          <a:lstStyle>
            <a:lvl1pPr>
              <a:lnSpc>
                <a:spcPts val="3839"/>
              </a:lnSpc>
              <a:defRPr sz="3732" b="1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0" name="Straight Connector 9"/>
          <p:cNvCxnSpPr/>
          <p:nvPr userDrawn="1"/>
        </p:nvCxnSpPr>
        <p:spPr>
          <a:xfrm flipV="1">
            <a:off x="528323" y="1268964"/>
            <a:ext cx="11135360" cy="9525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527049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tabLst/>
              <a:defRPr sz="108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2" hasCustomPrompt="1"/>
          </p:nvPr>
        </p:nvSpPr>
        <p:spPr>
          <a:xfrm>
            <a:off x="6864951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212274" indent="-212274" algn="r">
              <a:buNone/>
              <a:defRPr lang="en-GB" sz="1080" dirty="0">
                <a:solidFill>
                  <a:schemeClr val="tx1"/>
                </a:solidFill>
                <a:latin typeface="+mn-lt"/>
              </a:defRPr>
            </a:lvl1pPr>
          </a:lstStyle>
          <a:p>
            <a:pPr marL="0" lvl="0" indent="0"/>
            <a:r>
              <a:rPr lang="en-GB" dirty="0"/>
              <a:t>References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CA9898A9-9A13-49ED-AB91-E1277119FA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59802" y="104288"/>
            <a:ext cx="2427877" cy="1343043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None/>
              <a:defRPr sz="2133">
                <a:latin typeface="+mn-lt"/>
              </a:defRPr>
            </a:lvl1pPr>
          </a:lstStyle>
          <a:p>
            <a:pPr algn="ctr"/>
            <a:r>
              <a:rPr lang="en-GB" sz="2399" i="1" dirty="0">
                <a:solidFill>
                  <a:schemeClr val="tx2"/>
                </a:solidFill>
              </a:rPr>
              <a:t>Video location</a:t>
            </a:r>
          </a:p>
        </p:txBody>
      </p:sp>
      <p:sp>
        <p:nvSpPr>
          <p:cNvPr id="8" name="Text Placeholder 13">
            <a:extLst>
              <a:ext uri="{FF2B5EF4-FFF2-40B4-BE49-F238E27FC236}">
                <a16:creationId xmlns:a16="http://schemas.microsoft.com/office/drawing/2014/main" id="{47745C21-9B99-486C-9373-656E692F453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7057" y="1728394"/>
            <a:ext cx="11137900" cy="1238566"/>
          </a:xfrm>
          <a:prstGeom prst="round1Rect">
            <a:avLst>
              <a:gd name="adj" fmla="val 11105"/>
            </a:avLst>
          </a:prstGeom>
          <a:solidFill>
            <a:schemeClr val="accent3">
              <a:lumMod val="20000"/>
              <a:lumOff val="80000"/>
              <a:alpha val="70000"/>
            </a:schemeClr>
          </a:solidFill>
          <a:effectLst/>
        </p:spPr>
        <p:txBody>
          <a:bodyPr lIns="72000" tIns="72000" rIns="72000" bIns="72000" anchor="ctr">
            <a:spAutoFit/>
          </a:bodyPr>
          <a:lstStyle>
            <a:lvl1pPr>
              <a:spcAft>
                <a:spcPts val="720"/>
              </a:spcAft>
              <a:buClr>
                <a:schemeClr val="tx2"/>
              </a:buClr>
              <a:defRPr sz="2133">
                <a:solidFill>
                  <a:schemeClr val="tx1"/>
                </a:solidFill>
                <a:latin typeface="+mn-lt"/>
              </a:defRPr>
            </a:lvl1pPr>
            <a:lvl2pPr>
              <a:spcAft>
                <a:spcPts val="720"/>
              </a:spcAft>
              <a:buClr>
                <a:schemeClr val="tx2"/>
              </a:buClr>
              <a:defRPr sz="1866">
                <a:solidFill>
                  <a:schemeClr val="tx1"/>
                </a:solidFill>
                <a:latin typeface="+mn-lt"/>
              </a:defRPr>
            </a:lvl2pPr>
            <a:lvl3pPr>
              <a:spcAft>
                <a:spcPts val="0"/>
              </a:spcAft>
              <a:buClr>
                <a:schemeClr val="tx2"/>
              </a:buClr>
              <a:defRPr sz="1599">
                <a:solidFill>
                  <a:schemeClr val="tx1"/>
                </a:solidFill>
                <a:latin typeface="+mn-lt"/>
              </a:defRPr>
            </a:lvl3pPr>
            <a:lvl4pPr>
              <a:spcAft>
                <a:spcPts val="720"/>
              </a:spcAft>
              <a:buClr>
                <a:schemeClr val="accent6"/>
              </a:buClr>
              <a:defRPr sz="1679">
                <a:solidFill>
                  <a:schemeClr val="tx1"/>
                </a:solidFill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875394310"/>
      </p:ext>
    </p:extLst>
  </p:cSld>
  <p:clrMapOvr>
    <a:masterClrMapping/>
  </p:clrMapOvr>
  <p:transition>
    <p:fade/>
  </p:transition>
  <p:hf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058" y="241934"/>
            <a:ext cx="8247641" cy="907252"/>
          </a:xfrm>
        </p:spPr>
        <p:txBody>
          <a:bodyPr/>
          <a:lstStyle>
            <a:lvl1pPr>
              <a:lnSpc>
                <a:spcPts val="3839"/>
              </a:lnSpc>
              <a:defRPr sz="3732" b="1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0" name="Straight Connector 9"/>
          <p:cNvCxnSpPr/>
          <p:nvPr userDrawn="1"/>
        </p:nvCxnSpPr>
        <p:spPr>
          <a:xfrm flipV="1">
            <a:off x="528323" y="1268964"/>
            <a:ext cx="11135360" cy="9525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DCEB6377-7DF2-433B-947B-5145BF52DF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7049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1066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9" name="Text Placeholder 17">
            <a:extLst>
              <a:ext uri="{FF2B5EF4-FFF2-40B4-BE49-F238E27FC236}">
                <a16:creationId xmlns:a16="http://schemas.microsoft.com/office/drawing/2014/main" id="{492B9EF9-365E-471A-80C3-7563D12C18E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64951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212274" indent="-212274" algn="r">
              <a:buNone/>
              <a:defRPr lang="en-GB" sz="1066" dirty="0">
                <a:solidFill>
                  <a:schemeClr val="tx1"/>
                </a:solidFill>
                <a:latin typeface="+mn-lt"/>
              </a:defRPr>
            </a:lvl1pPr>
          </a:lstStyle>
          <a:p>
            <a:pPr marL="0" lvl="0" indent="0"/>
            <a:r>
              <a:rPr lang="en-GB" dirty="0"/>
              <a:t>References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312D42AB-8B51-41E8-BB9D-68E15C9276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659802" y="104288"/>
            <a:ext cx="2427877" cy="1343043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None/>
              <a:defRPr sz="2133">
                <a:latin typeface="+mn-lt"/>
              </a:defRPr>
            </a:lvl1pPr>
          </a:lstStyle>
          <a:p>
            <a:pPr algn="ctr"/>
            <a:r>
              <a:rPr lang="en-GB" sz="2399" i="1" dirty="0">
                <a:solidFill>
                  <a:schemeClr val="tx2"/>
                </a:solidFill>
              </a:rPr>
              <a:t>Video location</a:t>
            </a:r>
          </a:p>
        </p:txBody>
      </p: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8A8F6F41-E4E2-4CF5-B3F3-601469C45B3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7057" y="1735944"/>
            <a:ext cx="5482535" cy="4155314"/>
          </a:xfrm>
          <a:prstGeom prst="rect">
            <a:avLst/>
          </a:prstGeom>
        </p:spPr>
        <p:txBody>
          <a:bodyPr lIns="72000" tIns="0" rIns="72000" bIns="0"/>
          <a:lstStyle>
            <a:lvl1pPr>
              <a:spcAft>
                <a:spcPts val="720"/>
              </a:spcAft>
              <a:buClr>
                <a:schemeClr val="tx2"/>
              </a:buClr>
              <a:defRPr sz="2133">
                <a:solidFill>
                  <a:schemeClr val="tx1"/>
                </a:solidFill>
                <a:latin typeface="+mn-lt"/>
              </a:defRPr>
            </a:lvl1pPr>
            <a:lvl2pPr>
              <a:spcAft>
                <a:spcPts val="720"/>
              </a:spcAft>
              <a:buClr>
                <a:schemeClr val="tx2"/>
              </a:buClr>
              <a:defRPr sz="1866">
                <a:solidFill>
                  <a:schemeClr val="tx1"/>
                </a:solidFill>
                <a:latin typeface="+mn-lt"/>
              </a:defRPr>
            </a:lvl2pPr>
            <a:lvl3pPr>
              <a:spcAft>
                <a:spcPts val="720"/>
              </a:spcAft>
              <a:buClr>
                <a:schemeClr val="tx2"/>
              </a:buClr>
              <a:defRPr sz="1599">
                <a:solidFill>
                  <a:schemeClr val="tx1"/>
                </a:solidFill>
                <a:latin typeface="+mn-lt"/>
              </a:defRPr>
            </a:lvl3pPr>
            <a:lvl4pPr>
              <a:spcAft>
                <a:spcPts val="720"/>
              </a:spcAft>
              <a:buClr>
                <a:schemeClr val="accent6"/>
              </a:buClr>
              <a:defRPr sz="1679">
                <a:solidFill>
                  <a:schemeClr val="tx1"/>
                </a:solidFill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3" name="Text Placeholder 13">
            <a:extLst>
              <a:ext uri="{FF2B5EF4-FFF2-40B4-BE49-F238E27FC236}">
                <a16:creationId xmlns:a16="http://schemas.microsoft.com/office/drawing/2014/main" id="{D0B2D27A-03CE-4684-A81D-3025ABD3C9F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182413" y="1735944"/>
            <a:ext cx="5482539" cy="4155314"/>
          </a:xfrm>
          <a:prstGeom prst="rect">
            <a:avLst/>
          </a:prstGeom>
        </p:spPr>
        <p:txBody>
          <a:bodyPr lIns="72000" tIns="0" rIns="72000" bIns="0"/>
          <a:lstStyle>
            <a:lvl1pPr>
              <a:spcAft>
                <a:spcPts val="720"/>
              </a:spcAft>
              <a:buClr>
                <a:schemeClr val="tx2"/>
              </a:buClr>
              <a:defRPr sz="2133">
                <a:solidFill>
                  <a:schemeClr val="tx1"/>
                </a:solidFill>
                <a:latin typeface="+mn-lt"/>
              </a:defRPr>
            </a:lvl1pPr>
            <a:lvl2pPr>
              <a:spcAft>
                <a:spcPts val="720"/>
              </a:spcAft>
              <a:buClr>
                <a:schemeClr val="tx2"/>
              </a:buClr>
              <a:defRPr sz="1866">
                <a:solidFill>
                  <a:schemeClr val="tx1"/>
                </a:solidFill>
                <a:latin typeface="+mn-lt"/>
              </a:defRPr>
            </a:lvl2pPr>
            <a:lvl3pPr>
              <a:spcAft>
                <a:spcPts val="720"/>
              </a:spcAft>
              <a:buClr>
                <a:schemeClr val="tx2"/>
              </a:buClr>
              <a:defRPr sz="1599">
                <a:solidFill>
                  <a:schemeClr val="tx1"/>
                </a:solidFill>
                <a:latin typeface="+mn-lt"/>
              </a:defRPr>
            </a:lvl3pPr>
            <a:lvl4pPr>
              <a:spcAft>
                <a:spcPts val="720"/>
              </a:spcAft>
              <a:buClr>
                <a:schemeClr val="accent6"/>
              </a:buClr>
              <a:defRPr sz="1679">
                <a:solidFill>
                  <a:schemeClr val="tx1"/>
                </a:solidFill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45841877"/>
      </p:ext>
    </p:extLst>
  </p:cSld>
  <p:clrMapOvr>
    <a:masterClrMapping/>
  </p:clrMapOvr>
  <p:transition>
    <p:fade/>
  </p:transition>
  <p:hf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30079E-D549-CCD2-34AE-B5280D86842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0309" y="365125"/>
            <a:ext cx="10763491" cy="1325563"/>
          </a:xfrm>
          <a:prstGeom prst="rect">
            <a:avLst/>
          </a:prstGeom>
        </p:spPr>
        <p:txBody>
          <a:bodyPr/>
          <a:lstStyle>
            <a:lvl1pPr algn="l">
              <a:defRPr sz="4400">
                <a:latin typeface="Oswald" pitchFamily="2" charset="77"/>
              </a:defRPr>
            </a:lvl1pPr>
          </a:lstStyle>
          <a:p>
            <a:r>
              <a:rPr lang="it-IT"/>
              <a:t>Fare clic per modificare lo stile del dello schema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49FEC0-F58B-271F-2F32-84597211DF1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590309" y="1825625"/>
            <a:ext cx="10763490" cy="4158486"/>
          </a:xfrm>
          <a:prstGeom prst="rect">
            <a:avLst/>
          </a:prstGeom>
        </p:spPr>
        <p:txBody>
          <a:bodyPr/>
          <a:lstStyle>
            <a:lvl1pPr marL="228600" indent="-228600">
              <a:buFont typeface="Wingdings" pitchFamily="2" charset="2"/>
              <a:buChar char="§"/>
              <a:defRPr sz="2800" b="0" i="0">
                <a:latin typeface="Oswald Light" pitchFamily="2" charset="77"/>
              </a:defRPr>
            </a:lvl1pPr>
            <a:lvl2pPr marL="685800" indent="-228600">
              <a:buFont typeface="Wingdings" pitchFamily="2" charset="2"/>
              <a:buChar char="§"/>
              <a:defRPr b="0" i="0">
                <a:latin typeface="Oswald Light" pitchFamily="2" charset="77"/>
              </a:defRPr>
            </a:lvl2pPr>
            <a:lvl3pPr marL="1143000" indent="-228600">
              <a:buFont typeface="Wingdings" pitchFamily="2" charset="2"/>
              <a:buChar char="§"/>
              <a:defRPr b="0" i="0">
                <a:latin typeface="Oswald Light" pitchFamily="2" charset="77"/>
              </a:defRPr>
            </a:lvl3pPr>
            <a:lvl4pPr marL="1600200" indent="-228600">
              <a:buFont typeface="Wingdings" pitchFamily="2" charset="2"/>
              <a:buChar char="§"/>
              <a:defRPr b="0" i="0">
                <a:latin typeface="Oswald Light" pitchFamily="2" charset="77"/>
              </a:defRPr>
            </a:lvl4pPr>
            <a:lvl5pPr marL="2057400" indent="-228600">
              <a:buFont typeface="Wingdings" pitchFamily="2" charset="2"/>
              <a:buChar char="§"/>
              <a:defRPr b="0" i="0">
                <a:latin typeface="Oswald Light" pitchFamily="2" charset="77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FD8D3643-D4D6-BD5F-C5EB-E9A38C0BC8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22307" y="6310312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6pPr>
              <a:defRPr sz="1400" b="0" i="0">
                <a:latin typeface="Oswald Light" pitchFamily="2" charset="77"/>
              </a:defRPr>
            </a:lvl6pPr>
          </a:lstStyle>
          <a:p>
            <a:pPr lvl="5"/>
            <a:fld id="{A636BCB4-62F4-5046-9DAD-4CEB40D9147D}" type="slidenum">
              <a:rPr lang="en-CH" smtClean="0"/>
              <a:pPr lvl="5"/>
              <a:t>‹#›</a:t>
            </a:fld>
            <a:endParaRPr lang="en-CH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E0346E93-F1BA-1C0F-70ED-A34DFECB488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4419" y="6305577"/>
            <a:ext cx="429768" cy="429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75191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95B0C0-CE61-5EF6-3023-C82596C43B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E7FB46-A9BA-54C4-259C-88AD619B88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1FDD52-DF33-6DBF-C0BC-DB5C92AD0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9439A-9C41-D142-A0A8-9EDB6AC7B0EB}" type="datetimeFigureOut">
              <a:rPr lang="en-US" smtClean="0"/>
              <a:t>6/8/26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217A5B-F9F2-8028-8A35-B63101D5C2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5DCF45-C25D-3C25-1722-A6CC9A5C2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B62AA-8298-8E4A-B7AE-CC288C990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186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600"/>
              </a:spcBef>
              <a:spcAft>
                <a:spcPts val="800"/>
              </a:spcAft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>
              <a:spcBef>
                <a:spcPts val="0"/>
              </a:spcBef>
              <a:spcAft>
                <a:spcPts val="800"/>
              </a:spcAft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2pPr>
            <a:lvl3pPr>
              <a:spcBef>
                <a:spcPts val="0"/>
              </a:spcBef>
              <a:spcAft>
                <a:spcPts val="800"/>
              </a:spcAft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3pPr>
            <a:lvl4pPr>
              <a:spcBef>
                <a:spcPts val="0"/>
              </a:spcBef>
              <a:spcAft>
                <a:spcPts val="800"/>
              </a:spcAft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4pPr>
            <a:lvl5pPr>
              <a:spcBef>
                <a:spcPts val="0"/>
              </a:spcBef>
              <a:spcAft>
                <a:spcPts val="800"/>
              </a:spcAft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DDB2A4-D569-7BF0-15FD-18879CCC797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516933"/>
            <a:ext cx="11006667" cy="218016"/>
          </a:xfr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sz="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en-US" dirty="0"/>
              <a:t>References</a:t>
            </a:r>
          </a:p>
        </p:txBody>
      </p:sp>
    </p:spTree>
    <p:extLst>
      <p:ext uri="{BB962C8B-B14F-4D97-AF65-F5344CB8AC3E}">
        <p14:creationId xmlns:p14="http://schemas.microsoft.com/office/powerpoint/2010/main" val="38310500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600"/>
              </a:spcBef>
              <a:spcAft>
                <a:spcPts val="800"/>
              </a:spcAft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>
              <a:spcBef>
                <a:spcPts val="0"/>
              </a:spcBef>
              <a:spcAft>
                <a:spcPts val="800"/>
              </a:spcAft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2pPr>
            <a:lvl3pPr>
              <a:spcBef>
                <a:spcPts val="0"/>
              </a:spcBef>
              <a:spcAft>
                <a:spcPts val="800"/>
              </a:spcAft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3pPr>
            <a:lvl4pPr>
              <a:spcBef>
                <a:spcPts val="0"/>
              </a:spcBef>
              <a:spcAft>
                <a:spcPts val="800"/>
              </a:spcAft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4pPr>
            <a:lvl5pPr>
              <a:spcBef>
                <a:spcPts val="0"/>
              </a:spcBef>
              <a:spcAft>
                <a:spcPts val="800"/>
              </a:spcAft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DDB2A4-D569-7BF0-15FD-18879CCC797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516933"/>
            <a:ext cx="11006667" cy="218016"/>
          </a:xfr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sz="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en-US" dirty="0"/>
              <a:t>References</a:t>
            </a:r>
          </a:p>
        </p:txBody>
      </p:sp>
    </p:spTree>
    <p:extLst>
      <p:ext uri="{BB962C8B-B14F-4D97-AF65-F5344CB8AC3E}">
        <p14:creationId xmlns:p14="http://schemas.microsoft.com/office/powerpoint/2010/main" val="87851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DF757B-7EC6-626D-C08F-C6F078747F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229C81-8E2D-FE1A-8CC0-3280F04213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BA2FD5-16DA-44FB-D14B-82FA7935AF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9439A-9C41-D142-A0A8-9EDB6AC7B0EB}" type="datetimeFigureOut">
              <a:rPr lang="en-US" smtClean="0"/>
              <a:t>6/8/26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C35016-D772-D87A-06ED-5B91BDBC1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758F4B-A499-F28B-B99F-76D575ECDF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B62AA-8298-8E4A-B7AE-CC288C990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756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E4C3C2-1C56-8672-0C06-F26103F31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E0EE52-A1AA-E1C6-079B-A97C45BEDA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EF235A-B83D-621C-C386-BA88C71B9B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624644-7B30-94F9-92C0-400B4DF456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9439A-9C41-D142-A0A8-9EDB6AC7B0EB}" type="datetimeFigureOut">
              <a:rPr lang="en-US" smtClean="0"/>
              <a:t>6/8/26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7B3083-35E0-DEC6-4050-88F3122C8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AEE302-A929-33F7-6467-2A1CF1E896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B62AA-8298-8E4A-B7AE-CC288C990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286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8DFC7A-5531-008A-DAF8-9AD32463C4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40A38E-2303-29EA-1E9E-75615C5E90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3E3B22-CBCD-E2DC-6FE0-AA83FFA466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57E4457-A0E8-CCAF-FAF3-9E16622BB3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BB300E8-5E47-A187-9AB0-84217368D2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CB59A3-31A5-57F3-C2FC-9DB1A2B111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9439A-9C41-D142-A0A8-9EDB6AC7B0EB}" type="datetimeFigureOut">
              <a:rPr lang="en-US" smtClean="0"/>
              <a:t>6/8/26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DB8196C-6068-B9AE-EBF6-7150D155C4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981D23A-8662-BE20-CE5E-B0BC1B6AB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B62AA-8298-8E4A-B7AE-CC288C990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529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859C71-956C-DF48-B39C-68EE545450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913588D-1D71-81E1-B130-E7A0750AC7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9439A-9C41-D142-A0A8-9EDB6AC7B0EB}" type="datetimeFigureOut">
              <a:rPr lang="en-US" smtClean="0"/>
              <a:t>6/8/26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B6932A-E5AE-04D5-010C-6C525D027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88E92-9389-99FD-88BF-692DC7BB88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B62AA-8298-8E4A-B7AE-CC288C990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7967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D3D56E8-1152-56CE-B83A-00E007DB96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9439A-9C41-D142-A0A8-9EDB6AC7B0EB}" type="datetimeFigureOut">
              <a:rPr lang="en-US" smtClean="0"/>
              <a:t>6/8/26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BF4140A-7517-87CE-C4E5-777A9B5A98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DF21D0-2360-349C-4ABD-8834425FB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B62AA-8298-8E4A-B7AE-CC288C990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633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6F8C07-93F2-DA64-627A-AB832F0E6F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7BFA7F-B4CC-8A4C-29F0-ADCEC019D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7EBCED0-ED1D-15B2-164F-A8261362E6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066501-D381-3842-65A8-B30FE7540E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9439A-9C41-D142-A0A8-9EDB6AC7B0EB}" type="datetimeFigureOut">
              <a:rPr lang="en-US" smtClean="0"/>
              <a:t>6/8/26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3BFC0E-38DD-B09C-B047-62121EBC41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042D5D-E61D-80AE-2CAE-B3011AA098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B62AA-8298-8E4A-B7AE-CC288C990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1534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9C8536-F06F-151A-8204-F1AF8CED9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AEAF2E7-7B72-889B-B09F-380D1CED31D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BB29CF-5DD8-9746-6E3B-92F42A6E35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3F4D0F-1761-492C-71E1-A01450AC7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9439A-9C41-D142-A0A8-9EDB6AC7B0EB}" type="datetimeFigureOut">
              <a:rPr lang="en-US" smtClean="0"/>
              <a:t>6/8/26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D44EAB-9C1F-1900-5340-64EC72646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C6DD23-16EB-8B33-6536-76BEE46AE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B62AA-8298-8E4A-B7AE-CC288C990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808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E596D3-74A9-655C-9D63-C1A1447A3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2C34A1-E051-33EA-C29F-FB88AB644A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66FF05-1674-E7B2-4DDC-3241CBE6C4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8C9439A-9C41-D142-A0A8-9EDB6AC7B0EB}" type="datetimeFigureOut">
              <a:rPr lang="en-US" smtClean="0"/>
              <a:t>6/8/26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72B180-36F0-9AB1-6203-623DC186A9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7C789D-DA84-EEBA-1137-643C8479EC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7EB62AA-8298-8E4A-B7AE-CC288C990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266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6.xml"/><Relationship Id="rId4" Type="http://schemas.microsoft.com/office/2007/relationships/hdphoto" Target="../media/hdphoto6.wdp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6.xml"/><Relationship Id="rId4" Type="http://schemas.microsoft.com/office/2007/relationships/hdphoto" Target="../media/hdphoto7.wdp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6.xml"/><Relationship Id="rId4" Type="http://schemas.microsoft.com/office/2007/relationships/hdphoto" Target="../media/hdphoto8.wdp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6.xml"/><Relationship Id="rId4" Type="http://schemas.microsoft.com/office/2007/relationships/hdphoto" Target="../media/hdphoto9.wdp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6.xml"/><Relationship Id="rId4" Type="http://schemas.microsoft.com/office/2007/relationships/hdphoto" Target="../media/hdphoto10.wdp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6.xml"/><Relationship Id="rId4" Type="http://schemas.microsoft.com/office/2007/relationships/hdphoto" Target="../media/hdphoto1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340178-6C8B-6166-CE16-FA12E6933C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71842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Novel Treatment Approaches for Diffuse Large B-Cell Lymphoma (DLBCL)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3A82444-77D4-201F-BF23-DF9FF1BFF4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722469"/>
            <a:ext cx="9144000" cy="1655762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b="1" dirty="0"/>
              <a:t>Matthew </a:t>
            </a:r>
            <a:r>
              <a:rPr lang="en-US" b="1" dirty="0" err="1"/>
              <a:t>Matasar</a:t>
            </a:r>
            <a:r>
              <a:rPr lang="en-US" b="1" dirty="0"/>
              <a:t>, MD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/>
              <a:t>Chief, Division of Blood Disorders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/>
              <a:t>Rutgers Cancer Institute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/>
              <a:t>Hematologist/Oncologist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/>
              <a:t>Professor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/>
              <a:t>Rutgers Robert Wood Johnson Medical School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/>
              <a:t>New Brunswick, New Jersey</a:t>
            </a:r>
          </a:p>
        </p:txBody>
      </p:sp>
    </p:spTree>
    <p:extLst>
      <p:ext uri="{BB962C8B-B14F-4D97-AF65-F5344CB8AC3E}">
        <p14:creationId xmlns:p14="http://schemas.microsoft.com/office/powerpoint/2010/main" val="6183427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7DBD85-8996-D4B5-F723-87EF6D90D4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26976"/>
            <a:ext cx="10515600" cy="728179"/>
          </a:xfrm>
        </p:spPr>
        <p:txBody>
          <a:bodyPr/>
          <a:lstStyle/>
          <a:p>
            <a:pPr algn="ctr"/>
            <a:r>
              <a:rPr lang="en-US" dirty="0"/>
              <a:t>SMART-STOP</a:t>
            </a:r>
          </a:p>
        </p:txBody>
      </p:sp>
    </p:spTree>
    <p:extLst>
      <p:ext uri="{BB962C8B-B14F-4D97-AF65-F5344CB8AC3E}">
        <p14:creationId xmlns:p14="http://schemas.microsoft.com/office/powerpoint/2010/main" val="39177217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9E030B-03FF-3EAC-9AA2-2AC6C9DEC8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8893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Phase 2 Smart Stop Trial: Acalabrutinib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BF18C0-74D0-B45D-18AD-76307EE992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6335942"/>
            <a:ext cx="12192000" cy="393984"/>
          </a:xfrm>
        </p:spPr>
        <p:txBody>
          <a:bodyPr/>
          <a:lstStyle/>
          <a:p>
            <a:r>
              <a:rPr lang="en-US" dirty="0">
                <a:solidFill>
                  <a:schemeClr val="tx2">
                    <a:lumMod val="50000"/>
                    <a:lumOff val="50000"/>
                  </a:schemeClr>
                </a:solidFill>
              </a:rPr>
              <a:t>A, acalabrutinib; CHOP, cyclophosphamide, doxorubicin, vincristine, prednisone; CNS, central nervous system; CR, complete response; CRR, complete response rate; ctDNA, circulating tumor DNA; DLBCL, diffuse large B-cell lymphoma; L, lenalidomide; PD,  progressive disease; PR, partial response; R, rituximab; SD, stable disease; T, tafasitamab. </a:t>
            </a:r>
          </a:p>
          <a:p>
            <a:r>
              <a:rPr lang="en-US" dirty="0">
                <a:solidFill>
                  <a:schemeClr val="tx2">
                    <a:lumMod val="50000"/>
                    <a:lumOff val="50000"/>
                  </a:schemeClr>
                </a:solidFill>
              </a:rPr>
              <a:t>Westin. </a:t>
            </a:r>
            <a:r>
              <a:rPr lang="en-US" i="1" dirty="0">
                <a:solidFill>
                  <a:schemeClr val="tx2">
                    <a:lumMod val="50000"/>
                    <a:lumOff val="50000"/>
                  </a:schemeClr>
                </a:solidFill>
              </a:rPr>
              <a:t>Blood</a:t>
            </a:r>
            <a:r>
              <a:rPr lang="en-US" dirty="0">
                <a:solidFill>
                  <a:schemeClr val="tx2">
                    <a:lumMod val="50000"/>
                    <a:lumOff val="50000"/>
                  </a:schemeClr>
                </a:solidFill>
              </a:rPr>
              <a:t>. 2023;142(Suppl 1):856.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744EEBC-5459-4E5E-28C5-9CD9B94CAD71}"/>
              </a:ext>
            </a:extLst>
          </p:cNvPr>
          <p:cNvSpPr txBox="1"/>
          <p:nvPr/>
        </p:nvSpPr>
        <p:spPr>
          <a:xfrm>
            <a:off x="609600" y="1490298"/>
            <a:ext cx="2867025" cy="2400657"/>
          </a:xfrm>
          <a:prstGeom prst="rect">
            <a:avLst/>
          </a:prstGeom>
          <a:solidFill>
            <a:schemeClr val="bg2">
              <a:lumMod val="95000"/>
            </a:schemeClr>
          </a:solidFill>
          <a:ln w="1905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>
              <a:spcAft>
                <a:spcPts val="300"/>
              </a:spcAft>
            </a:pPr>
            <a:r>
              <a:rPr lang="en-US" sz="1400" b="1" dirty="0">
                <a:solidFill>
                  <a:schemeClr val="tx2"/>
                </a:solidFill>
              </a:rPr>
              <a:t>Key Eligibility Criteria</a:t>
            </a:r>
          </a:p>
          <a:p>
            <a:pPr>
              <a:spcAft>
                <a:spcPts val="300"/>
              </a:spcAft>
            </a:pPr>
            <a:endParaRPr lang="en-US" sz="1400" dirty="0">
              <a:solidFill>
                <a:schemeClr val="tx2"/>
              </a:solidFill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2"/>
                </a:solidFill>
              </a:rPr>
              <a:t>Aged 18+ with previously untreated DLBCL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2"/>
                </a:solidFill>
              </a:rPr>
              <a:t>Adequate organ and bone marrow function, with no known CNS involvement of lymphoma, recent thrombosis, or inability to tolerate prophylactic anticoagulation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0E894AF-08BC-0825-6FF9-38D6B3F38ED8}"/>
              </a:ext>
            </a:extLst>
          </p:cNvPr>
          <p:cNvSpPr txBox="1"/>
          <p:nvPr/>
        </p:nvSpPr>
        <p:spPr>
          <a:xfrm>
            <a:off x="3802253" y="2490572"/>
            <a:ext cx="1962151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2"/>
                </a:solidFill>
              </a:rPr>
              <a:t>LTRA</a:t>
            </a:r>
          </a:p>
          <a:p>
            <a:pPr algn="ctr"/>
            <a:r>
              <a:rPr lang="en-US" sz="1400" dirty="0">
                <a:solidFill>
                  <a:schemeClr val="bg2"/>
                </a:solidFill>
              </a:rPr>
              <a:t>4 Cycles</a:t>
            </a:r>
          </a:p>
        </p:txBody>
      </p:sp>
      <p:cxnSp>
        <p:nvCxnSpPr>
          <p:cNvPr id="8" name="Connector: Elbow 7">
            <a:extLst>
              <a:ext uri="{FF2B5EF4-FFF2-40B4-BE49-F238E27FC236}">
                <a16:creationId xmlns:a16="http://schemas.microsoft.com/office/drawing/2014/main" id="{91D29B89-0681-D650-0F26-056AFC4FAF5B}"/>
              </a:ext>
            </a:extLst>
          </p:cNvPr>
          <p:cNvCxnSpPr>
            <a:cxnSpLocks/>
            <a:stCxn id="6" idx="3"/>
          </p:cNvCxnSpPr>
          <p:nvPr/>
        </p:nvCxnSpPr>
        <p:spPr>
          <a:xfrm flipV="1">
            <a:off x="5764404" y="1599657"/>
            <a:ext cx="1171575" cy="1152525"/>
          </a:xfrm>
          <a:prstGeom prst="bentConnector3">
            <a:avLst>
              <a:gd name="adj1" fmla="val 28862"/>
            </a:avLst>
          </a:prstGeom>
          <a:ln>
            <a:solidFill>
              <a:schemeClr val="tx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id="{4A417571-D348-22A6-8CE4-2B823ABE41CB}"/>
              </a:ext>
            </a:extLst>
          </p:cNvPr>
          <p:cNvCxnSpPr>
            <a:cxnSpLocks/>
          </p:cNvCxnSpPr>
          <p:nvPr/>
        </p:nvCxnSpPr>
        <p:spPr>
          <a:xfrm>
            <a:off x="5754879" y="2752182"/>
            <a:ext cx="1200150" cy="1085850"/>
          </a:xfrm>
          <a:prstGeom prst="bentConnector3">
            <a:avLst>
              <a:gd name="adj1" fmla="val 29199"/>
            </a:avLst>
          </a:prstGeom>
          <a:ln>
            <a:solidFill>
              <a:schemeClr val="tx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B5B05E9A-A4EC-A6A9-FD8E-182C426888B8}"/>
              </a:ext>
            </a:extLst>
          </p:cNvPr>
          <p:cNvSpPr txBox="1"/>
          <p:nvPr/>
        </p:nvSpPr>
        <p:spPr>
          <a:xfrm>
            <a:off x="7139982" y="1291881"/>
            <a:ext cx="697732" cy="307776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2"/>
                </a:solidFill>
              </a:rPr>
              <a:t>LTRA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E0DAF02-323A-1852-8E01-FE2CCD2ECA3B}"/>
              </a:ext>
            </a:extLst>
          </p:cNvPr>
          <p:cNvSpPr txBox="1"/>
          <p:nvPr/>
        </p:nvSpPr>
        <p:spPr>
          <a:xfrm>
            <a:off x="7139982" y="1656599"/>
            <a:ext cx="697732" cy="307776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2"/>
                </a:solidFill>
              </a:rPr>
              <a:t>CHOP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1478A45-DD1B-525B-CEF1-9193FB8DFE1B}"/>
              </a:ext>
            </a:extLst>
          </p:cNvPr>
          <p:cNvSpPr txBox="1"/>
          <p:nvPr/>
        </p:nvSpPr>
        <p:spPr>
          <a:xfrm>
            <a:off x="7915380" y="1294080"/>
            <a:ext cx="697732" cy="307776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2"/>
                </a:solidFill>
              </a:rPr>
              <a:t>LTRA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7B56C4A-C4D2-142F-698F-EB7731B6BD90}"/>
              </a:ext>
            </a:extLst>
          </p:cNvPr>
          <p:cNvSpPr txBox="1"/>
          <p:nvPr/>
        </p:nvSpPr>
        <p:spPr>
          <a:xfrm>
            <a:off x="7915380" y="1656599"/>
            <a:ext cx="697732" cy="307776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2"/>
                </a:solidFill>
              </a:rPr>
              <a:t>CHOP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0BCC8FB-2C6B-BE7A-B9FB-ADF3A0B54838}"/>
              </a:ext>
            </a:extLst>
          </p:cNvPr>
          <p:cNvSpPr txBox="1"/>
          <p:nvPr/>
        </p:nvSpPr>
        <p:spPr>
          <a:xfrm>
            <a:off x="8690778" y="1292981"/>
            <a:ext cx="697732" cy="307776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2"/>
                </a:solidFill>
              </a:rPr>
              <a:t>LTRA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7A58325-686F-E28E-39ED-86E5EF396973}"/>
              </a:ext>
            </a:extLst>
          </p:cNvPr>
          <p:cNvSpPr txBox="1"/>
          <p:nvPr/>
        </p:nvSpPr>
        <p:spPr>
          <a:xfrm>
            <a:off x="9463455" y="1292981"/>
            <a:ext cx="697732" cy="307776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2"/>
                </a:solidFill>
              </a:rPr>
              <a:t>LTRA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B6A42DD-10C7-A821-6F3F-AEDFFE27A1DA}"/>
              </a:ext>
            </a:extLst>
          </p:cNvPr>
          <p:cNvSpPr txBox="1"/>
          <p:nvPr/>
        </p:nvSpPr>
        <p:spPr>
          <a:xfrm>
            <a:off x="10236132" y="1291881"/>
            <a:ext cx="697732" cy="307776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2"/>
                </a:solidFill>
              </a:rPr>
              <a:t>LTRA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7C272F7-66E6-86BD-D0B5-E525C738B549}"/>
              </a:ext>
            </a:extLst>
          </p:cNvPr>
          <p:cNvSpPr txBox="1"/>
          <p:nvPr/>
        </p:nvSpPr>
        <p:spPr>
          <a:xfrm>
            <a:off x="11008809" y="1291881"/>
            <a:ext cx="697732" cy="307776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2"/>
                </a:solidFill>
              </a:rPr>
              <a:t>LTRA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A2321FE-ABE0-F970-69AB-2F812843C0FC}"/>
              </a:ext>
            </a:extLst>
          </p:cNvPr>
          <p:cNvSpPr txBox="1"/>
          <p:nvPr/>
        </p:nvSpPr>
        <p:spPr>
          <a:xfrm>
            <a:off x="7139982" y="3529156"/>
            <a:ext cx="697732" cy="307776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2"/>
                </a:solidFill>
              </a:rPr>
              <a:t>LTRA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F9B5DF8-DFE8-C517-F029-E301D125E90F}"/>
              </a:ext>
            </a:extLst>
          </p:cNvPr>
          <p:cNvSpPr txBox="1"/>
          <p:nvPr/>
        </p:nvSpPr>
        <p:spPr>
          <a:xfrm>
            <a:off x="7139982" y="3893874"/>
            <a:ext cx="697732" cy="307776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2"/>
                </a:solidFill>
              </a:rPr>
              <a:t>CHOP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AF11507-CEE6-40D9-A14D-68454013C951}"/>
              </a:ext>
            </a:extLst>
          </p:cNvPr>
          <p:cNvSpPr txBox="1"/>
          <p:nvPr/>
        </p:nvSpPr>
        <p:spPr>
          <a:xfrm>
            <a:off x="7915380" y="3531355"/>
            <a:ext cx="697732" cy="307776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2"/>
                </a:solidFill>
              </a:rPr>
              <a:t>LTRA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EADF69B-28B5-946A-E141-DE688A929907}"/>
              </a:ext>
            </a:extLst>
          </p:cNvPr>
          <p:cNvSpPr txBox="1"/>
          <p:nvPr/>
        </p:nvSpPr>
        <p:spPr>
          <a:xfrm>
            <a:off x="7915380" y="3893874"/>
            <a:ext cx="697732" cy="307776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2"/>
                </a:solidFill>
              </a:rPr>
              <a:t>CHOP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5A30F0F-6381-D137-89EF-6F2888152FE0}"/>
              </a:ext>
            </a:extLst>
          </p:cNvPr>
          <p:cNvSpPr txBox="1"/>
          <p:nvPr/>
        </p:nvSpPr>
        <p:spPr>
          <a:xfrm>
            <a:off x="8690778" y="3530256"/>
            <a:ext cx="697732" cy="307776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2"/>
                </a:solidFill>
              </a:rPr>
              <a:t>LTRA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EFBB729-09C1-CD4A-070A-D3AC9678ED40}"/>
              </a:ext>
            </a:extLst>
          </p:cNvPr>
          <p:cNvSpPr txBox="1"/>
          <p:nvPr/>
        </p:nvSpPr>
        <p:spPr>
          <a:xfrm>
            <a:off x="9463455" y="3530256"/>
            <a:ext cx="697732" cy="307776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2"/>
                </a:solidFill>
              </a:rPr>
              <a:t>LTRA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8D3B00D-DED4-E81B-4A08-5BAD7969BD55}"/>
              </a:ext>
            </a:extLst>
          </p:cNvPr>
          <p:cNvSpPr txBox="1"/>
          <p:nvPr/>
        </p:nvSpPr>
        <p:spPr>
          <a:xfrm>
            <a:off x="10236132" y="3529156"/>
            <a:ext cx="697732" cy="307776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2"/>
                </a:solidFill>
              </a:rPr>
              <a:t>LTRA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7AF5184-F615-340B-967D-778BAC90A331}"/>
              </a:ext>
            </a:extLst>
          </p:cNvPr>
          <p:cNvSpPr txBox="1"/>
          <p:nvPr/>
        </p:nvSpPr>
        <p:spPr>
          <a:xfrm>
            <a:off x="11008809" y="3529156"/>
            <a:ext cx="697732" cy="307776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2"/>
                </a:solidFill>
              </a:rPr>
              <a:t>LTRA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73EB086-1E7D-1D0E-42BE-48653AF6D5EC}"/>
              </a:ext>
            </a:extLst>
          </p:cNvPr>
          <p:cNvSpPr txBox="1"/>
          <p:nvPr/>
        </p:nvSpPr>
        <p:spPr>
          <a:xfrm>
            <a:off x="8692453" y="3893874"/>
            <a:ext cx="697732" cy="307776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2"/>
                </a:solidFill>
              </a:rPr>
              <a:t>CHOP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C10369F-E4C4-0E63-4FD4-FD1BE5F34D1F}"/>
              </a:ext>
            </a:extLst>
          </p:cNvPr>
          <p:cNvSpPr txBox="1"/>
          <p:nvPr/>
        </p:nvSpPr>
        <p:spPr>
          <a:xfrm>
            <a:off x="9463455" y="3893874"/>
            <a:ext cx="697732" cy="307776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2"/>
                </a:solidFill>
              </a:rPr>
              <a:t>CHOP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06BF040-27E9-6B84-A170-7C95706F5CC9}"/>
              </a:ext>
            </a:extLst>
          </p:cNvPr>
          <p:cNvSpPr txBox="1"/>
          <p:nvPr/>
        </p:nvSpPr>
        <p:spPr>
          <a:xfrm>
            <a:off x="10236132" y="3893874"/>
            <a:ext cx="697732" cy="307776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2"/>
                </a:solidFill>
              </a:rPr>
              <a:t>CHOP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4C2B0D7-06E4-01C1-5B5B-68EABA334035}"/>
              </a:ext>
            </a:extLst>
          </p:cNvPr>
          <p:cNvSpPr txBox="1"/>
          <p:nvPr/>
        </p:nvSpPr>
        <p:spPr>
          <a:xfrm>
            <a:off x="11008809" y="3893874"/>
            <a:ext cx="697732" cy="307776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2"/>
                </a:solidFill>
              </a:rPr>
              <a:t>CHOP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9E26F17-E909-6CFF-67E7-AFD00F3E8BF0}"/>
              </a:ext>
            </a:extLst>
          </p:cNvPr>
          <p:cNvSpPr txBox="1"/>
          <p:nvPr/>
        </p:nvSpPr>
        <p:spPr>
          <a:xfrm>
            <a:off x="6286918" y="1272010"/>
            <a:ext cx="4443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CR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3F6064-3193-6CC1-7DA8-274568168C0F}"/>
              </a:ext>
            </a:extLst>
          </p:cNvPr>
          <p:cNvSpPr txBox="1"/>
          <p:nvPr/>
        </p:nvSpPr>
        <p:spPr>
          <a:xfrm>
            <a:off x="4327807" y="2113828"/>
            <a:ext cx="8707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u="sng" dirty="0"/>
              <a:t>Cohort 1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7C1D13F-EDBF-2E32-F4A7-FB785491210F}"/>
              </a:ext>
            </a:extLst>
          </p:cNvPr>
          <p:cNvSpPr txBox="1"/>
          <p:nvPr/>
        </p:nvSpPr>
        <p:spPr>
          <a:xfrm>
            <a:off x="6289639" y="3512131"/>
            <a:ext cx="4347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PR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9B50C1D-16A2-96B9-3E84-1D99FD992C1C}"/>
              </a:ext>
            </a:extLst>
          </p:cNvPr>
          <p:cNvSpPr txBox="1"/>
          <p:nvPr/>
        </p:nvSpPr>
        <p:spPr>
          <a:xfrm>
            <a:off x="6117153" y="3904707"/>
            <a:ext cx="4347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SD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8F70111-BBAD-DB50-4978-52056DF3780F}"/>
              </a:ext>
            </a:extLst>
          </p:cNvPr>
          <p:cNvSpPr txBox="1"/>
          <p:nvPr/>
        </p:nvSpPr>
        <p:spPr>
          <a:xfrm>
            <a:off x="6470920" y="3903922"/>
            <a:ext cx="4347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PD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6231CF06-DE73-1F42-9303-017DB30B875B}"/>
              </a:ext>
            </a:extLst>
          </p:cNvPr>
          <p:cNvCxnSpPr>
            <a:cxnSpLocks/>
          </p:cNvCxnSpPr>
          <p:nvPr/>
        </p:nvCxnSpPr>
        <p:spPr>
          <a:xfrm flipV="1">
            <a:off x="7139982" y="2750746"/>
            <a:ext cx="4566559" cy="143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67088AAA-E682-B702-5D23-12D05DA3E79A}"/>
              </a:ext>
            </a:extLst>
          </p:cNvPr>
          <p:cNvCxnSpPr>
            <a:cxnSpLocks/>
          </p:cNvCxnSpPr>
          <p:nvPr/>
        </p:nvCxnSpPr>
        <p:spPr>
          <a:xfrm>
            <a:off x="7139982" y="2098887"/>
            <a:ext cx="0" cy="1306586"/>
          </a:xfrm>
          <a:prstGeom prst="straightConnector1">
            <a:avLst/>
          </a:prstGeom>
          <a:ln>
            <a:solidFill>
              <a:schemeClr val="tx2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B4027DB5-3015-E83A-10A4-E7AF50DDDF7C}"/>
              </a:ext>
            </a:extLst>
          </p:cNvPr>
          <p:cNvCxnSpPr>
            <a:cxnSpLocks/>
          </p:cNvCxnSpPr>
          <p:nvPr/>
        </p:nvCxnSpPr>
        <p:spPr>
          <a:xfrm>
            <a:off x="7892562" y="2097453"/>
            <a:ext cx="0" cy="1306586"/>
          </a:xfrm>
          <a:prstGeom prst="straightConnector1">
            <a:avLst/>
          </a:prstGeom>
          <a:ln>
            <a:solidFill>
              <a:schemeClr val="tx2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9C4D1D01-7842-27B3-ECCC-B78D8D39CD0F}"/>
              </a:ext>
            </a:extLst>
          </p:cNvPr>
          <p:cNvCxnSpPr>
            <a:cxnSpLocks/>
          </p:cNvCxnSpPr>
          <p:nvPr/>
        </p:nvCxnSpPr>
        <p:spPr>
          <a:xfrm>
            <a:off x="8657912" y="2087405"/>
            <a:ext cx="0" cy="1306586"/>
          </a:xfrm>
          <a:prstGeom prst="straightConnector1">
            <a:avLst/>
          </a:prstGeom>
          <a:ln>
            <a:solidFill>
              <a:schemeClr val="tx2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2228D630-29D1-CAF9-CC89-33BF6EFCE9EA}"/>
              </a:ext>
            </a:extLst>
          </p:cNvPr>
          <p:cNvCxnSpPr>
            <a:cxnSpLocks/>
          </p:cNvCxnSpPr>
          <p:nvPr/>
        </p:nvCxnSpPr>
        <p:spPr>
          <a:xfrm>
            <a:off x="9450686" y="2087405"/>
            <a:ext cx="0" cy="1306586"/>
          </a:xfrm>
          <a:prstGeom prst="straightConnector1">
            <a:avLst/>
          </a:prstGeom>
          <a:ln>
            <a:solidFill>
              <a:schemeClr val="tx2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50F33BE2-030B-6D78-6634-C0BB73CA01AB}"/>
              </a:ext>
            </a:extLst>
          </p:cNvPr>
          <p:cNvCxnSpPr>
            <a:cxnSpLocks/>
          </p:cNvCxnSpPr>
          <p:nvPr/>
        </p:nvCxnSpPr>
        <p:spPr>
          <a:xfrm>
            <a:off x="10213314" y="2087405"/>
            <a:ext cx="0" cy="1306586"/>
          </a:xfrm>
          <a:prstGeom prst="straightConnector1">
            <a:avLst/>
          </a:prstGeom>
          <a:ln>
            <a:solidFill>
              <a:schemeClr val="tx2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420AC4F7-647F-BFD6-F440-E6B7904FE157}"/>
              </a:ext>
            </a:extLst>
          </p:cNvPr>
          <p:cNvCxnSpPr>
            <a:cxnSpLocks/>
          </p:cNvCxnSpPr>
          <p:nvPr/>
        </p:nvCxnSpPr>
        <p:spPr>
          <a:xfrm>
            <a:off x="10996040" y="2087405"/>
            <a:ext cx="0" cy="1306586"/>
          </a:xfrm>
          <a:prstGeom prst="straightConnector1">
            <a:avLst/>
          </a:prstGeom>
          <a:ln>
            <a:solidFill>
              <a:schemeClr val="tx2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E30BBF11-3823-CC88-02E7-5F1C66C87A47}"/>
              </a:ext>
            </a:extLst>
          </p:cNvPr>
          <p:cNvSpPr txBox="1"/>
          <p:nvPr/>
        </p:nvSpPr>
        <p:spPr>
          <a:xfrm>
            <a:off x="6210693" y="2563205"/>
            <a:ext cx="9597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/>
              <a:t>ctDNA monitoring</a:t>
            </a:r>
          </a:p>
        </p:txBody>
      </p: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F5C47BA9-09CE-206D-2F99-15D55FAC03D6}"/>
              </a:ext>
            </a:extLst>
          </p:cNvPr>
          <p:cNvCxnSpPr>
            <a:cxnSpLocks/>
          </p:cNvCxnSpPr>
          <p:nvPr/>
        </p:nvCxnSpPr>
        <p:spPr>
          <a:xfrm>
            <a:off x="11706541" y="2087405"/>
            <a:ext cx="0" cy="1306586"/>
          </a:xfrm>
          <a:prstGeom prst="straightConnector1">
            <a:avLst/>
          </a:prstGeom>
          <a:ln>
            <a:solidFill>
              <a:schemeClr val="tx2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id="{6964C611-A846-6197-D5F7-65A19BFD5590}"/>
              </a:ext>
            </a:extLst>
          </p:cNvPr>
          <p:cNvSpPr txBox="1"/>
          <p:nvPr/>
        </p:nvSpPr>
        <p:spPr>
          <a:xfrm>
            <a:off x="4298679" y="3044822"/>
            <a:ext cx="9597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/>
              <a:t>ctDNA monitoring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080247B5-C3FC-F5DB-0A72-B83101123440}"/>
              </a:ext>
            </a:extLst>
          </p:cNvPr>
          <p:cNvSpPr/>
          <p:nvPr/>
        </p:nvSpPr>
        <p:spPr bwMode="auto">
          <a:xfrm>
            <a:off x="-1" y="5639656"/>
            <a:ext cx="12191993" cy="566571"/>
          </a:xfrm>
          <a:prstGeom prst="rect">
            <a:avLst/>
          </a:prstGeom>
          <a:solidFill>
            <a:schemeClr val="accent1">
              <a:lumMod val="50000"/>
            </a:schemeClr>
          </a:solidFill>
          <a:ln w="0">
            <a:noFill/>
            <a:miter lim="800000"/>
            <a:headEnd/>
            <a:tailEnd/>
          </a:ln>
        </p:spPr>
        <p:txBody>
          <a:bodyPr rtlCol="0" anchor="b"/>
          <a:lstStyle/>
          <a:p>
            <a:pPr algn="ctr">
              <a:spcBef>
                <a:spcPts val="450"/>
              </a:spcBef>
              <a:spcAft>
                <a:spcPts val="0"/>
              </a:spcAft>
            </a:pPr>
            <a:r>
              <a:rPr lang="en-GB" sz="1600" b="1" dirty="0">
                <a:solidFill>
                  <a:schemeClr val="bg2"/>
                </a:solidFill>
                <a:latin typeface="+mj-lt"/>
                <a:cs typeface="Calibri" panose="020F0502020204030204" pitchFamily="34" charset="0"/>
              </a:rPr>
              <a:t>LTRA is highly effective as an initial chemotherapy-free combination in patients with newly diagnosed DLBCL </a:t>
            </a:r>
            <a:br>
              <a:rPr lang="en-GB" sz="1600" b="1" dirty="0">
                <a:solidFill>
                  <a:schemeClr val="bg2"/>
                </a:solidFill>
                <a:latin typeface="+mj-lt"/>
                <a:cs typeface="Calibri" panose="020F0502020204030204" pitchFamily="34" charset="0"/>
              </a:rPr>
            </a:br>
            <a:r>
              <a:rPr lang="en-GB" sz="1600" b="1" dirty="0">
                <a:solidFill>
                  <a:schemeClr val="bg2"/>
                </a:solidFill>
                <a:latin typeface="+mj-lt"/>
                <a:cs typeface="Calibri" panose="020F0502020204030204" pitchFamily="34" charset="0"/>
              </a:rPr>
              <a:t>and may permit for response-adapted reduction in chemotherapy 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84EB41EB-0F40-0B0C-6993-9B128CF52F8F}"/>
              </a:ext>
            </a:extLst>
          </p:cNvPr>
          <p:cNvSpPr txBox="1"/>
          <p:nvPr/>
        </p:nvSpPr>
        <p:spPr>
          <a:xfrm>
            <a:off x="1138714" y="4581451"/>
            <a:ext cx="102964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At the end of all therapy, the CRR was 100%</a:t>
            </a:r>
          </a:p>
          <a:p>
            <a:endParaRPr lang="en-US" sz="8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47% of patients experienced rash and 40% of patients required a dose reduction of lenalidomide</a:t>
            </a:r>
          </a:p>
        </p:txBody>
      </p:sp>
    </p:spTree>
    <p:extLst>
      <p:ext uri="{BB962C8B-B14F-4D97-AF65-F5344CB8AC3E}">
        <p14:creationId xmlns:p14="http://schemas.microsoft.com/office/powerpoint/2010/main" val="21568234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1BC7A7E2-63FF-63C4-A5B2-FDE5C8698C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Phase 2 Smart Stop Trial: Acalabrutinib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405C0DF6-528D-9713-F8F1-469D8E6DB0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6335942"/>
            <a:ext cx="12192000" cy="409494"/>
          </a:xfrm>
        </p:spPr>
        <p:txBody>
          <a:bodyPr/>
          <a:lstStyle/>
          <a:p>
            <a:r>
              <a:rPr lang="en-US" dirty="0">
                <a:solidFill>
                  <a:schemeClr val="tx2">
                    <a:lumMod val="50000"/>
                    <a:lumOff val="50000"/>
                  </a:schemeClr>
                </a:solidFill>
              </a:rPr>
              <a:t>A, acalabrutinib; CHOP, cyclophosphamide, doxorubicin, vincristine, prednisone; CNS, central nervous system; CR, complete response; CRR, complete response rate; ctDNA, circulating tumor DNA; DLBCL, diffuse large B-cell lymphoma; L, lenalidomide; PD, progressive disease; PR, partial response; R, rituximab; SD, stable disease; T, tafasitamab.</a:t>
            </a:r>
          </a:p>
          <a:p>
            <a:r>
              <a:rPr lang="en-US" dirty="0">
                <a:solidFill>
                  <a:schemeClr val="tx2">
                    <a:lumMod val="50000"/>
                    <a:lumOff val="50000"/>
                  </a:schemeClr>
                </a:solidFill>
              </a:rPr>
              <a:t>Westin. </a:t>
            </a:r>
            <a:r>
              <a:rPr lang="en-US" i="1" dirty="0">
                <a:solidFill>
                  <a:schemeClr val="tx2">
                    <a:lumMod val="50000"/>
                    <a:lumOff val="50000"/>
                  </a:schemeClr>
                </a:solidFill>
              </a:rPr>
              <a:t>Blood</a:t>
            </a:r>
            <a:r>
              <a:rPr lang="en-US" dirty="0">
                <a:solidFill>
                  <a:schemeClr val="tx2">
                    <a:lumMod val="50000"/>
                    <a:lumOff val="50000"/>
                  </a:schemeClr>
                </a:solidFill>
              </a:rPr>
              <a:t>. 2023;142(Suppl 1):856. 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DAF9153-E35D-D0A8-97A2-BDEC4639F85A}"/>
              </a:ext>
            </a:extLst>
          </p:cNvPr>
          <p:cNvGrpSpPr/>
          <p:nvPr/>
        </p:nvGrpSpPr>
        <p:grpSpPr>
          <a:xfrm>
            <a:off x="9452840" y="1617428"/>
            <a:ext cx="1828398" cy="984250"/>
            <a:chOff x="10331012" y="3785515"/>
            <a:chExt cx="1437855" cy="621031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04DF45C5-E9E0-F3E6-D61B-A8DC0907BF8E}"/>
                </a:ext>
              </a:extLst>
            </p:cNvPr>
            <p:cNvCxnSpPr/>
            <p:nvPr/>
          </p:nvCxnSpPr>
          <p:spPr>
            <a:xfrm>
              <a:off x="10376976" y="4144133"/>
              <a:ext cx="80857" cy="0"/>
            </a:xfrm>
            <a:prstGeom prst="line">
              <a:avLst/>
            </a:prstGeom>
            <a:ln w="6350" cmpd="sng">
              <a:solidFill>
                <a:srgbClr val="000000"/>
              </a:solidFill>
              <a:headEnd type="none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92863012-1520-CF1E-650B-ED2D340A4BE7}"/>
                </a:ext>
              </a:extLst>
            </p:cNvPr>
            <p:cNvCxnSpPr>
              <a:cxnSpLocks/>
            </p:cNvCxnSpPr>
            <p:nvPr/>
          </p:nvCxnSpPr>
          <p:spPr>
            <a:xfrm>
              <a:off x="10331012" y="4287462"/>
              <a:ext cx="113105" cy="0"/>
            </a:xfrm>
            <a:prstGeom prst="line">
              <a:avLst/>
            </a:prstGeom>
            <a:ln w="6350" cmpd="sng">
              <a:solidFill>
                <a:srgbClr val="000000"/>
              </a:solidFill>
              <a:headEnd type="none"/>
              <a:tailEnd type="oval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Isosceles Triangle 6">
              <a:extLst>
                <a:ext uri="{FF2B5EF4-FFF2-40B4-BE49-F238E27FC236}">
                  <a16:creationId xmlns:a16="http://schemas.microsoft.com/office/drawing/2014/main" id="{BF682933-C71E-DD73-0DE5-A83917FBF635}"/>
                </a:ext>
              </a:extLst>
            </p:cNvPr>
            <p:cNvSpPr/>
            <p:nvPr/>
          </p:nvSpPr>
          <p:spPr>
            <a:xfrm>
              <a:off x="10340536" y="3947943"/>
              <a:ext cx="118367" cy="97032"/>
            </a:xfrm>
            <a:prstGeom prst="triangle">
              <a:avLst/>
            </a:prstGeom>
            <a:solidFill>
              <a:schemeClr val="accent2"/>
            </a:solidFill>
            <a:ln w="635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 dirty="0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18E985C5-DEF9-1BCA-7E9A-D64B264FF0C4}"/>
                </a:ext>
              </a:extLst>
            </p:cNvPr>
            <p:cNvSpPr/>
            <p:nvPr/>
          </p:nvSpPr>
          <p:spPr>
            <a:xfrm>
              <a:off x="10340535" y="3814536"/>
              <a:ext cx="107223" cy="100527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4F40783-BDAD-AB77-92FE-1BA501EC2ACA}"/>
                </a:ext>
              </a:extLst>
            </p:cNvPr>
            <p:cNvSpPr/>
            <p:nvPr/>
          </p:nvSpPr>
          <p:spPr>
            <a:xfrm>
              <a:off x="10493136" y="3785515"/>
              <a:ext cx="1275731" cy="172797"/>
            </a:xfrm>
            <a:prstGeom prst="rect">
              <a:avLst/>
            </a:prstGeom>
            <a:ln>
              <a:noFill/>
            </a:ln>
          </p:spPr>
          <p:txBody>
            <a:bodyPr wrap="none" lIns="0" tIns="0" rIns="0" bIns="0">
              <a:spAutoFit/>
            </a:bodyPr>
            <a:lstStyle/>
            <a:p>
              <a:pPr defTabSz="457189">
                <a:defRPr/>
              </a:pPr>
              <a:r>
                <a:rPr lang="en-GB" sz="1400" dirty="0">
                  <a:solidFill>
                    <a:prstClr val="black"/>
                  </a:solidFill>
                  <a:latin typeface="Arial"/>
                  <a:cs typeface="Arial"/>
                </a:rPr>
                <a:t>Complete Response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1F936F0-3DEE-EB18-DC12-9ACDBA9D4773}"/>
                </a:ext>
              </a:extLst>
            </p:cNvPr>
            <p:cNvSpPr/>
            <p:nvPr/>
          </p:nvSpPr>
          <p:spPr>
            <a:xfrm>
              <a:off x="10493136" y="3934926"/>
              <a:ext cx="1072774" cy="172797"/>
            </a:xfrm>
            <a:prstGeom prst="rect">
              <a:avLst/>
            </a:prstGeom>
            <a:ln>
              <a:noFill/>
            </a:ln>
          </p:spPr>
          <p:txBody>
            <a:bodyPr wrap="none" lIns="0" tIns="0" rIns="0" bIns="0">
              <a:spAutoFit/>
            </a:bodyPr>
            <a:lstStyle/>
            <a:p>
              <a:pPr defTabSz="457189">
                <a:defRPr/>
              </a:pPr>
              <a:r>
                <a:rPr lang="en-GB" sz="1400" dirty="0">
                  <a:solidFill>
                    <a:prstClr val="black"/>
                  </a:solidFill>
                  <a:latin typeface="Arial"/>
                  <a:cs typeface="Arial"/>
                </a:rPr>
                <a:t>Partial Response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A335F5A-C764-FA52-FF57-CDEC5ACE5A6F}"/>
                </a:ext>
              </a:extLst>
            </p:cNvPr>
            <p:cNvSpPr/>
            <p:nvPr/>
          </p:nvSpPr>
          <p:spPr>
            <a:xfrm>
              <a:off x="10493136" y="4084337"/>
              <a:ext cx="758884" cy="172797"/>
            </a:xfrm>
            <a:prstGeom prst="rect">
              <a:avLst/>
            </a:prstGeom>
            <a:ln>
              <a:noFill/>
            </a:ln>
          </p:spPr>
          <p:txBody>
            <a:bodyPr wrap="none" lIns="0" tIns="0" rIns="0" bIns="0">
              <a:spAutoFit/>
            </a:bodyPr>
            <a:lstStyle/>
            <a:p>
              <a:pPr defTabSz="457189">
                <a:defRPr/>
              </a:pPr>
              <a:r>
                <a:rPr lang="en-GB" sz="1400" dirty="0">
                  <a:solidFill>
                    <a:prstClr val="black"/>
                  </a:solidFill>
                  <a:latin typeface="Arial"/>
                  <a:cs typeface="Arial"/>
                </a:rPr>
                <a:t>In remission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799593A-DB15-423C-2575-DFBA1EC476BF}"/>
                </a:ext>
              </a:extLst>
            </p:cNvPr>
            <p:cNvSpPr/>
            <p:nvPr/>
          </p:nvSpPr>
          <p:spPr>
            <a:xfrm>
              <a:off x="10493136" y="4233749"/>
              <a:ext cx="820653" cy="172797"/>
            </a:xfrm>
            <a:prstGeom prst="rect">
              <a:avLst/>
            </a:prstGeom>
            <a:ln>
              <a:noFill/>
            </a:ln>
          </p:spPr>
          <p:txBody>
            <a:bodyPr wrap="none" lIns="0" tIns="0" rIns="0" bIns="0">
              <a:spAutoFit/>
            </a:bodyPr>
            <a:lstStyle/>
            <a:p>
              <a:pPr defTabSz="457189">
                <a:defRPr/>
              </a:pPr>
              <a:r>
                <a:rPr lang="en-GB" sz="1400" dirty="0">
                  <a:solidFill>
                    <a:prstClr val="black"/>
                  </a:solidFill>
                  <a:latin typeface="Arial"/>
                  <a:cs typeface="Arial"/>
                </a:rPr>
                <a:t>On treatment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6897B37-605D-9FF1-20D4-84E6A4C74B22}"/>
              </a:ext>
            </a:extLst>
          </p:cNvPr>
          <p:cNvGrpSpPr/>
          <p:nvPr/>
        </p:nvGrpSpPr>
        <p:grpSpPr>
          <a:xfrm>
            <a:off x="3057408" y="1543890"/>
            <a:ext cx="5888701" cy="4398354"/>
            <a:chOff x="3469192" y="1543890"/>
            <a:chExt cx="5888701" cy="4398354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F11B0B19-0329-DACF-BEAD-144F5FF8FDDF}"/>
                </a:ext>
              </a:extLst>
            </p:cNvPr>
            <p:cNvCxnSpPr/>
            <p:nvPr/>
          </p:nvCxnSpPr>
          <p:spPr>
            <a:xfrm>
              <a:off x="8235355" y="1543890"/>
              <a:ext cx="0" cy="3978883"/>
            </a:xfrm>
            <a:prstGeom prst="line">
              <a:avLst/>
            </a:prstGeom>
            <a:ln w="12700" cmpd="sng">
              <a:solidFill>
                <a:schemeClr val="bg2">
                  <a:lumMod val="50000"/>
                </a:schemeClr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7E05FEED-FFFE-ECF3-919F-B9863D086591}"/>
                </a:ext>
              </a:extLst>
            </p:cNvPr>
            <p:cNvCxnSpPr/>
            <p:nvPr/>
          </p:nvCxnSpPr>
          <p:spPr>
            <a:xfrm>
              <a:off x="6995974" y="1543890"/>
              <a:ext cx="0" cy="3978883"/>
            </a:xfrm>
            <a:prstGeom prst="line">
              <a:avLst/>
            </a:prstGeom>
            <a:ln w="12700" cmpd="sng">
              <a:solidFill>
                <a:schemeClr val="bg2">
                  <a:lumMod val="50000"/>
                </a:schemeClr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AE2217A7-9970-0AFA-F99B-2AF835BCB190}"/>
                </a:ext>
              </a:extLst>
            </p:cNvPr>
            <p:cNvCxnSpPr/>
            <p:nvPr/>
          </p:nvCxnSpPr>
          <p:spPr>
            <a:xfrm>
              <a:off x="5719036" y="1543890"/>
              <a:ext cx="0" cy="3978883"/>
            </a:xfrm>
            <a:prstGeom prst="line">
              <a:avLst/>
            </a:prstGeom>
            <a:ln w="12700" cmpd="sng">
              <a:solidFill>
                <a:schemeClr val="bg2">
                  <a:lumMod val="50000"/>
                </a:schemeClr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1A210302-AF36-B2A1-A7B6-9780D9BF7F1A}"/>
                </a:ext>
              </a:extLst>
            </p:cNvPr>
            <p:cNvCxnSpPr/>
            <p:nvPr/>
          </p:nvCxnSpPr>
          <p:spPr>
            <a:xfrm>
              <a:off x="4644905" y="1543890"/>
              <a:ext cx="0" cy="3978883"/>
            </a:xfrm>
            <a:prstGeom prst="line">
              <a:avLst/>
            </a:prstGeom>
            <a:ln w="12700" cmpd="sng">
              <a:solidFill>
                <a:schemeClr val="bg2">
                  <a:lumMod val="50000"/>
                </a:schemeClr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2F48F676-396B-D2A0-E4B6-2B529226D5B0}"/>
                </a:ext>
              </a:extLst>
            </p:cNvPr>
            <p:cNvCxnSpPr/>
            <p:nvPr/>
          </p:nvCxnSpPr>
          <p:spPr>
            <a:xfrm>
              <a:off x="4111596" y="1543890"/>
              <a:ext cx="0" cy="3978883"/>
            </a:xfrm>
            <a:prstGeom prst="line">
              <a:avLst/>
            </a:prstGeom>
            <a:ln w="12700" cmpd="sng">
              <a:solidFill>
                <a:schemeClr val="bg2">
                  <a:lumMod val="50000"/>
                </a:schemeClr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CD6ED661-0C51-3BB5-846E-B4F66B22F451}"/>
                </a:ext>
              </a:extLst>
            </p:cNvPr>
            <p:cNvCxnSpPr/>
            <p:nvPr/>
          </p:nvCxnSpPr>
          <p:spPr>
            <a:xfrm>
              <a:off x="9181792" y="1543890"/>
              <a:ext cx="0" cy="3978883"/>
            </a:xfrm>
            <a:prstGeom prst="line">
              <a:avLst/>
            </a:prstGeom>
            <a:ln w="12700" cmpd="sng">
              <a:solidFill>
                <a:schemeClr val="bg2">
                  <a:lumMod val="50000"/>
                </a:schemeClr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9B946C07-1EFF-F536-4189-B595CD862DC5}"/>
                </a:ext>
              </a:extLst>
            </p:cNvPr>
            <p:cNvGrpSpPr/>
            <p:nvPr/>
          </p:nvGrpSpPr>
          <p:grpSpPr>
            <a:xfrm>
              <a:off x="3582848" y="5712001"/>
              <a:ext cx="5775045" cy="230243"/>
              <a:chOff x="7488888" y="5289010"/>
              <a:chExt cx="4541503" cy="184666"/>
            </a:xfrm>
          </p:grpSpPr>
          <p:sp>
            <p:nvSpPr>
              <p:cNvPr id="158" name="Rectangle 157">
                <a:extLst>
                  <a:ext uri="{FF2B5EF4-FFF2-40B4-BE49-F238E27FC236}">
                    <a16:creationId xmlns:a16="http://schemas.microsoft.com/office/drawing/2014/main" id="{E077FEDB-6FE6-D5A8-93CD-FAD00CDFA14D}"/>
                  </a:ext>
                </a:extLst>
              </p:cNvPr>
              <p:cNvSpPr/>
              <p:nvPr/>
            </p:nvSpPr>
            <p:spPr>
              <a:xfrm>
                <a:off x="7488888" y="5289010"/>
                <a:ext cx="268460" cy="184666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0" tIns="0" rIns="0" bIns="0">
                <a:spAutoFit/>
              </a:bodyPr>
              <a:lstStyle/>
              <a:p>
                <a:pPr algn="ctr" defTabSz="457189">
                  <a:defRPr/>
                </a:pPr>
                <a:r>
                  <a:rPr lang="en-GB" sz="1200" dirty="0">
                    <a:solidFill>
                      <a:prstClr val="black"/>
                    </a:solidFill>
                    <a:latin typeface="Arial"/>
                    <a:cs typeface="Arial"/>
                  </a:rPr>
                  <a:t>2</a:t>
                </a:r>
              </a:p>
            </p:txBody>
          </p:sp>
          <p:sp>
            <p:nvSpPr>
              <p:cNvPr id="159" name="Rectangle 158">
                <a:extLst>
                  <a:ext uri="{FF2B5EF4-FFF2-40B4-BE49-F238E27FC236}">
                    <a16:creationId xmlns:a16="http://schemas.microsoft.com/office/drawing/2014/main" id="{836C888E-CDBC-8A70-9CE0-F559DC87C3C8}"/>
                  </a:ext>
                </a:extLst>
              </p:cNvPr>
              <p:cNvSpPr/>
              <p:nvPr/>
            </p:nvSpPr>
            <p:spPr>
              <a:xfrm>
                <a:off x="8099323" y="5289010"/>
                <a:ext cx="268460" cy="184666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0" tIns="0" rIns="0" bIns="0">
                <a:spAutoFit/>
              </a:bodyPr>
              <a:lstStyle/>
              <a:p>
                <a:pPr algn="ctr" defTabSz="457189">
                  <a:defRPr/>
                </a:pPr>
                <a:r>
                  <a:rPr lang="en-GB" sz="1200" dirty="0">
                    <a:solidFill>
                      <a:prstClr val="black"/>
                    </a:solidFill>
                    <a:latin typeface="Arial"/>
                    <a:cs typeface="Arial"/>
                  </a:rPr>
                  <a:t>4</a:t>
                </a:r>
              </a:p>
            </p:txBody>
          </p:sp>
          <p:sp>
            <p:nvSpPr>
              <p:cNvPr id="160" name="Rectangle 159">
                <a:extLst>
                  <a:ext uri="{FF2B5EF4-FFF2-40B4-BE49-F238E27FC236}">
                    <a16:creationId xmlns:a16="http://schemas.microsoft.com/office/drawing/2014/main" id="{955FA040-B35D-CF53-D5C4-E7EB743119EB}"/>
                  </a:ext>
                </a:extLst>
              </p:cNvPr>
              <p:cNvSpPr/>
              <p:nvPr/>
            </p:nvSpPr>
            <p:spPr>
              <a:xfrm>
                <a:off x="8709758" y="5289010"/>
                <a:ext cx="268460" cy="184666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0" tIns="0" rIns="0" bIns="0">
                <a:spAutoFit/>
              </a:bodyPr>
              <a:lstStyle/>
              <a:p>
                <a:pPr algn="ctr" defTabSz="457189">
                  <a:defRPr/>
                </a:pPr>
                <a:r>
                  <a:rPr lang="en-GB" sz="1200" dirty="0">
                    <a:solidFill>
                      <a:prstClr val="black"/>
                    </a:solidFill>
                    <a:latin typeface="Arial"/>
                    <a:cs typeface="Arial"/>
                  </a:rPr>
                  <a:t>6</a:t>
                </a:r>
              </a:p>
            </p:txBody>
          </p:sp>
          <p:sp>
            <p:nvSpPr>
              <p:cNvPr id="161" name="Rectangle 160">
                <a:extLst>
                  <a:ext uri="{FF2B5EF4-FFF2-40B4-BE49-F238E27FC236}">
                    <a16:creationId xmlns:a16="http://schemas.microsoft.com/office/drawing/2014/main" id="{E4BA2905-6AB9-2286-9BB8-E62C44EF7F8B}"/>
                  </a:ext>
                </a:extLst>
              </p:cNvPr>
              <p:cNvSpPr/>
              <p:nvPr/>
            </p:nvSpPr>
            <p:spPr>
              <a:xfrm>
                <a:off x="9320193" y="5289010"/>
                <a:ext cx="268460" cy="184666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0" tIns="0" rIns="0" bIns="0">
                <a:spAutoFit/>
              </a:bodyPr>
              <a:lstStyle/>
              <a:p>
                <a:pPr algn="ctr" defTabSz="457189">
                  <a:defRPr/>
                </a:pPr>
                <a:r>
                  <a:rPr lang="en-GB" sz="1200" dirty="0">
                    <a:solidFill>
                      <a:prstClr val="black"/>
                    </a:solidFill>
                    <a:latin typeface="Arial"/>
                    <a:cs typeface="Arial"/>
                  </a:rPr>
                  <a:t>8</a:t>
                </a:r>
              </a:p>
            </p:txBody>
          </p:sp>
          <p:sp>
            <p:nvSpPr>
              <p:cNvPr id="162" name="Rectangle 161">
                <a:extLst>
                  <a:ext uri="{FF2B5EF4-FFF2-40B4-BE49-F238E27FC236}">
                    <a16:creationId xmlns:a16="http://schemas.microsoft.com/office/drawing/2014/main" id="{436667EF-1D43-50E0-0234-D300F87B7E1A}"/>
                  </a:ext>
                </a:extLst>
              </p:cNvPr>
              <p:cNvSpPr/>
              <p:nvPr/>
            </p:nvSpPr>
            <p:spPr>
              <a:xfrm>
                <a:off x="9930628" y="5289010"/>
                <a:ext cx="268460" cy="184666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0" tIns="0" rIns="0" bIns="0">
                <a:spAutoFit/>
              </a:bodyPr>
              <a:lstStyle/>
              <a:p>
                <a:pPr algn="ctr" defTabSz="457189">
                  <a:defRPr/>
                </a:pPr>
                <a:r>
                  <a:rPr lang="en-GB" sz="1200" dirty="0">
                    <a:solidFill>
                      <a:prstClr val="black"/>
                    </a:solidFill>
                    <a:latin typeface="Arial"/>
                    <a:cs typeface="Arial"/>
                  </a:rPr>
                  <a:t>10</a:t>
                </a:r>
              </a:p>
            </p:txBody>
          </p:sp>
          <p:sp>
            <p:nvSpPr>
              <p:cNvPr id="163" name="Rectangle 162">
                <a:extLst>
                  <a:ext uri="{FF2B5EF4-FFF2-40B4-BE49-F238E27FC236}">
                    <a16:creationId xmlns:a16="http://schemas.microsoft.com/office/drawing/2014/main" id="{DE85E119-B1D9-797F-46FD-D1108AAFBE3E}"/>
                  </a:ext>
                </a:extLst>
              </p:cNvPr>
              <p:cNvSpPr/>
              <p:nvPr/>
            </p:nvSpPr>
            <p:spPr>
              <a:xfrm>
                <a:off x="10541063" y="5289010"/>
                <a:ext cx="268460" cy="184666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0" tIns="0" rIns="0" bIns="0">
                <a:spAutoFit/>
              </a:bodyPr>
              <a:lstStyle/>
              <a:p>
                <a:pPr algn="ctr" defTabSz="457189">
                  <a:defRPr/>
                </a:pPr>
                <a:r>
                  <a:rPr lang="en-GB" sz="1200" dirty="0">
                    <a:solidFill>
                      <a:prstClr val="black"/>
                    </a:solidFill>
                    <a:latin typeface="Arial"/>
                    <a:cs typeface="Arial"/>
                  </a:rPr>
                  <a:t>12</a:t>
                </a:r>
              </a:p>
            </p:txBody>
          </p:sp>
          <p:sp>
            <p:nvSpPr>
              <p:cNvPr id="164" name="Rectangle 163">
                <a:extLst>
                  <a:ext uri="{FF2B5EF4-FFF2-40B4-BE49-F238E27FC236}">
                    <a16:creationId xmlns:a16="http://schemas.microsoft.com/office/drawing/2014/main" id="{F2A06F47-301A-4BA2-5919-7D13333E5DE6}"/>
                  </a:ext>
                </a:extLst>
              </p:cNvPr>
              <p:cNvSpPr/>
              <p:nvPr/>
            </p:nvSpPr>
            <p:spPr>
              <a:xfrm>
                <a:off x="11761931" y="5289010"/>
                <a:ext cx="268460" cy="184666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0" tIns="0" rIns="0" bIns="0">
                <a:spAutoFit/>
              </a:bodyPr>
              <a:lstStyle/>
              <a:p>
                <a:pPr algn="ctr" defTabSz="457189">
                  <a:defRPr/>
                </a:pPr>
                <a:r>
                  <a:rPr lang="en-GB" sz="1200" dirty="0">
                    <a:solidFill>
                      <a:prstClr val="black"/>
                    </a:solidFill>
                    <a:latin typeface="Arial"/>
                    <a:cs typeface="Arial"/>
                  </a:rPr>
                  <a:t>16</a:t>
                </a:r>
              </a:p>
            </p:txBody>
          </p:sp>
          <p:sp>
            <p:nvSpPr>
              <p:cNvPr id="165" name="Rectangle 164">
                <a:extLst>
                  <a:ext uri="{FF2B5EF4-FFF2-40B4-BE49-F238E27FC236}">
                    <a16:creationId xmlns:a16="http://schemas.microsoft.com/office/drawing/2014/main" id="{2F6C3B85-D1D8-9605-C2FB-A76D5EE9B9FB}"/>
                  </a:ext>
                </a:extLst>
              </p:cNvPr>
              <p:cNvSpPr/>
              <p:nvPr/>
            </p:nvSpPr>
            <p:spPr>
              <a:xfrm>
                <a:off x="11151498" y="5289010"/>
                <a:ext cx="268460" cy="184666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0" tIns="0" rIns="0" bIns="0">
                <a:spAutoFit/>
              </a:bodyPr>
              <a:lstStyle/>
              <a:p>
                <a:pPr algn="ctr" defTabSz="457189">
                  <a:defRPr/>
                </a:pPr>
                <a:r>
                  <a:rPr lang="en-GB" sz="1200" dirty="0">
                    <a:solidFill>
                      <a:prstClr val="black"/>
                    </a:solidFill>
                    <a:latin typeface="Arial"/>
                    <a:cs typeface="Arial"/>
                  </a:rPr>
                  <a:t>14</a:t>
                </a: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1DD766B7-0A60-852D-5374-4EB329C58BE2}"/>
                </a:ext>
              </a:extLst>
            </p:cNvPr>
            <p:cNvGrpSpPr/>
            <p:nvPr/>
          </p:nvGrpSpPr>
          <p:grpSpPr>
            <a:xfrm>
              <a:off x="3753271" y="5542986"/>
              <a:ext cx="5435909" cy="73522"/>
              <a:chOff x="7622909" y="5153452"/>
              <a:chExt cx="4274806" cy="58968"/>
            </a:xfrm>
          </p:grpSpPr>
          <p:cxnSp>
            <p:nvCxnSpPr>
              <p:cNvPr id="150" name="Straight Connector 149">
                <a:extLst>
                  <a:ext uri="{FF2B5EF4-FFF2-40B4-BE49-F238E27FC236}">
                    <a16:creationId xmlns:a16="http://schemas.microsoft.com/office/drawing/2014/main" id="{70F93293-64C9-30CA-80BC-8640D5CE5380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7593425" y="5182936"/>
                <a:ext cx="58968" cy="0"/>
              </a:xfrm>
              <a:prstGeom prst="line">
                <a:avLst/>
              </a:prstGeom>
              <a:ln w="28575" cap="sq">
                <a:solidFill>
                  <a:srgbClr val="000000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150">
                <a:extLst>
                  <a:ext uri="{FF2B5EF4-FFF2-40B4-BE49-F238E27FC236}">
                    <a16:creationId xmlns:a16="http://schemas.microsoft.com/office/drawing/2014/main" id="{838356CA-5112-2A84-2828-4498863CB220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8814799" y="5182936"/>
                <a:ext cx="58968" cy="0"/>
              </a:xfrm>
              <a:prstGeom prst="line">
                <a:avLst/>
              </a:prstGeom>
              <a:ln w="28575" cap="sq">
                <a:solidFill>
                  <a:srgbClr val="000000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151">
                <a:extLst>
                  <a:ext uri="{FF2B5EF4-FFF2-40B4-BE49-F238E27FC236}">
                    <a16:creationId xmlns:a16="http://schemas.microsoft.com/office/drawing/2014/main" id="{DE09947B-CD08-6543-3E94-C125BF5822F1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0036173" y="5182936"/>
                <a:ext cx="58968" cy="0"/>
              </a:xfrm>
              <a:prstGeom prst="line">
                <a:avLst/>
              </a:prstGeom>
              <a:ln w="28575" cap="sq">
                <a:solidFill>
                  <a:srgbClr val="000000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52">
                <a:extLst>
                  <a:ext uri="{FF2B5EF4-FFF2-40B4-BE49-F238E27FC236}">
                    <a16:creationId xmlns:a16="http://schemas.microsoft.com/office/drawing/2014/main" id="{1E62AA49-4E17-63A5-670A-F53458FD09F6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868231" y="5182936"/>
                <a:ext cx="58968" cy="0"/>
              </a:xfrm>
              <a:prstGeom prst="line">
                <a:avLst/>
              </a:prstGeom>
              <a:ln w="28575" cap="sq">
                <a:solidFill>
                  <a:srgbClr val="000000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Straight Connector 153">
                <a:extLst>
                  <a:ext uri="{FF2B5EF4-FFF2-40B4-BE49-F238E27FC236}">
                    <a16:creationId xmlns:a16="http://schemas.microsoft.com/office/drawing/2014/main" id="{D8870ACE-9D46-B64F-8183-8B780271EB0C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257547" y="5182936"/>
                <a:ext cx="58968" cy="0"/>
              </a:xfrm>
              <a:prstGeom prst="line">
                <a:avLst/>
              </a:prstGeom>
              <a:ln w="28575" cap="sq">
                <a:solidFill>
                  <a:srgbClr val="000000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Straight Connector 154">
                <a:extLst>
                  <a:ext uri="{FF2B5EF4-FFF2-40B4-BE49-F238E27FC236}">
                    <a16:creationId xmlns:a16="http://schemas.microsoft.com/office/drawing/2014/main" id="{C4EC6DE0-7A68-A9D9-1192-1DA46269B1D3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0646860" y="5182936"/>
                <a:ext cx="58968" cy="0"/>
              </a:xfrm>
              <a:prstGeom prst="line">
                <a:avLst/>
              </a:prstGeom>
              <a:ln w="28575" cap="sq">
                <a:solidFill>
                  <a:srgbClr val="000000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Straight Connector 155">
                <a:extLst>
                  <a:ext uri="{FF2B5EF4-FFF2-40B4-BE49-F238E27FC236}">
                    <a16:creationId xmlns:a16="http://schemas.microsoft.com/office/drawing/2014/main" id="{3867B2A6-8BEC-D6D7-CF93-6C8AA77303C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9425486" y="5182936"/>
                <a:ext cx="58968" cy="0"/>
              </a:xfrm>
              <a:prstGeom prst="line">
                <a:avLst/>
              </a:prstGeom>
              <a:ln w="28575" cap="sq">
                <a:solidFill>
                  <a:srgbClr val="000000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Straight Connector 156">
                <a:extLst>
                  <a:ext uri="{FF2B5EF4-FFF2-40B4-BE49-F238E27FC236}">
                    <a16:creationId xmlns:a16="http://schemas.microsoft.com/office/drawing/2014/main" id="{118645FB-849F-CE3F-BF84-69E7C312DBCE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8204112" y="5182936"/>
                <a:ext cx="58967" cy="0"/>
              </a:xfrm>
              <a:prstGeom prst="line">
                <a:avLst/>
              </a:prstGeom>
              <a:ln w="28575" cap="sq">
                <a:solidFill>
                  <a:srgbClr val="000000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6F61B25-1CE4-E607-DEB0-23095F810C23}"/>
                </a:ext>
              </a:extLst>
            </p:cNvPr>
            <p:cNvSpPr/>
            <p:nvPr/>
          </p:nvSpPr>
          <p:spPr>
            <a:xfrm>
              <a:off x="3476962" y="4364608"/>
              <a:ext cx="997595" cy="810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BFCD977F-4A01-CAA0-A14D-98BD33F13A04}"/>
                </a:ext>
              </a:extLst>
            </p:cNvPr>
            <p:cNvSpPr/>
            <p:nvPr/>
          </p:nvSpPr>
          <p:spPr>
            <a:xfrm>
              <a:off x="3476962" y="4226057"/>
              <a:ext cx="1044104" cy="810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BC7F052-37C4-34F2-C73F-F88AF9629EF3}"/>
                </a:ext>
              </a:extLst>
            </p:cNvPr>
            <p:cNvSpPr/>
            <p:nvPr/>
          </p:nvSpPr>
          <p:spPr>
            <a:xfrm>
              <a:off x="3476960" y="4099381"/>
              <a:ext cx="1160378" cy="810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00724B0-06E0-2DC3-8EEB-838A050714BA}"/>
                </a:ext>
              </a:extLst>
            </p:cNvPr>
            <p:cNvSpPr/>
            <p:nvPr/>
          </p:nvSpPr>
          <p:spPr>
            <a:xfrm>
              <a:off x="3476958" y="3964788"/>
              <a:ext cx="1869661" cy="810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C808CDE7-FE7C-080F-108A-6C8990D29F73}"/>
                </a:ext>
              </a:extLst>
            </p:cNvPr>
            <p:cNvSpPr/>
            <p:nvPr/>
          </p:nvSpPr>
          <p:spPr>
            <a:xfrm>
              <a:off x="3476958" y="3572885"/>
              <a:ext cx="2195235" cy="810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4D377FD3-CAD6-F3C5-53FB-693FF1F32192}"/>
                </a:ext>
              </a:extLst>
            </p:cNvPr>
            <p:cNvSpPr/>
            <p:nvPr/>
          </p:nvSpPr>
          <p:spPr>
            <a:xfrm>
              <a:off x="3476958" y="3450168"/>
              <a:ext cx="2195235" cy="810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03C0179-DB5D-A7E5-7F8B-0F4B5F9A232F}"/>
                </a:ext>
              </a:extLst>
            </p:cNvPr>
            <p:cNvSpPr/>
            <p:nvPr/>
          </p:nvSpPr>
          <p:spPr>
            <a:xfrm>
              <a:off x="3476958" y="3319534"/>
              <a:ext cx="2195235" cy="810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B5C557E-0948-CE79-9245-D9F8065E862B}"/>
                </a:ext>
              </a:extLst>
            </p:cNvPr>
            <p:cNvSpPr/>
            <p:nvPr/>
          </p:nvSpPr>
          <p:spPr>
            <a:xfrm>
              <a:off x="3476958" y="2789080"/>
              <a:ext cx="3476668" cy="810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1B38378-3BCC-97E7-0A50-BABF0645F33B}"/>
                </a:ext>
              </a:extLst>
            </p:cNvPr>
            <p:cNvSpPr/>
            <p:nvPr/>
          </p:nvSpPr>
          <p:spPr>
            <a:xfrm>
              <a:off x="3476958" y="2527811"/>
              <a:ext cx="3523178" cy="810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8FC4C53E-318B-BA0C-C011-F17B4C2E9247}"/>
                </a:ext>
              </a:extLst>
            </p:cNvPr>
            <p:cNvSpPr/>
            <p:nvPr/>
          </p:nvSpPr>
          <p:spPr>
            <a:xfrm>
              <a:off x="3476958" y="2397177"/>
              <a:ext cx="3930146" cy="810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E19069A3-09BF-1074-EBB8-A55E5968B596}"/>
                </a:ext>
              </a:extLst>
            </p:cNvPr>
            <p:cNvSpPr/>
            <p:nvPr/>
          </p:nvSpPr>
          <p:spPr>
            <a:xfrm>
              <a:off x="3476958" y="2266542"/>
              <a:ext cx="3999912" cy="810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52072A6D-1C78-F478-B5FA-E7A97EC40E0E}"/>
                </a:ext>
              </a:extLst>
            </p:cNvPr>
            <p:cNvSpPr/>
            <p:nvPr/>
          </p:nvSpPr>
          <p:spPr>
            <a:xfrm>
              <a:off x="3476958" y="2005274"/>
              <a:ext cx="4720827" cy="810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7D4C1246-CB5E-7624-1940-A70B5FBAC071}"/>
                </a:ext>
              </a:extLst>
            </p:cNvPr>
            <p:cNvSpPr/>
            <p:nvPr/>
          </p:nvSpPr>
          <p:spPr>
            <a:xfrm>
              <a:off x="3476959" y="1870681"/>
              <a:ext cx="5151047" cy="810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5B7378CA-7A7F-16E1-3F24-6916EE460099}"/>
                </a:ext>
              </a:extLst>
            </p:cNvPr>
            <p:cNvSpPr/>
            <p:nvPr/>
          </p:nvSpPr>
          <p:spPr>
            <a:xfrm>
              <a:off x="3476960" y="1613371"/>
              <a:ext cx="5337088" cy="810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D8CD9CB-4FE1-80BC-5F7D-D3B513512898}"/>
                </a:ext>
              </a:extLst>
            </p:cNvPr>
            <p:cNvSpPr/>
            <p:nvPr/>
          </p:nvSpPr>
          <p:spPr>
            <a:xfrm>
              <a:off x="3476958" y="3834154"/>
              <a:ext cx="1985938" cy="81057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50A88EB7-5A5C-5323-E3D7-FA7A05ADFDCA}"/>
                </a:ext>
              </a:extLst>
            </p:cNvPr>
            <p:cNvSpPr/>
            <p:nvPr/>
          </p:nvSpPr>
          <p:spPr>
            <a:xfrm>
              <a:off x="3476958" y="3703520"/>
              <a:ext cx="2032448" cy="81057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16179BA3-41C2-5AED-4312-E78FEE133B03}"/>
                </a:ext>
              </a:extLst>
            </p:cNvPr>
            <p:cNvSpPr/>
            <p:nvPr/>
          </p:nvSpPr>
          <p:spPr>
            <a:xfrm>
              <a:off x="3476958" y="3180982"/>
              <a:ext cx="2230118" cy="81057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76000">
                  <a:schemeClr val="accent1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4F366C8C-EBF7-8E0C-EA31-7B6DB7129B29}"/>
                </a:ext>
              </a:extLst>
            </p:cNvPr>
            <p:cNvSpPr/>
            <p:nvPr/>
          </p:nvSpPr>
          <p:spPr>
            <a:xfrm>
              <a:off x="3476958" y="3054307"/>
              <a:ext cx="2823127" cy="81057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71000">
                  <a:schemeClr val="accent1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94429165-DC0B-1B08-DEC3-399EFF721213}"/>
                </a:ext>
              </a:extLst>
            </p:cNvPr>
            <p:cNvSpPr/>
            <p:nvPr/>
          </p:nvSpPr>
          <p:spPr>
            <a:xfrm>
              <a:off x="3476956" y="2927631"/>
              <a:ext cx="3430157" cy="81057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71000">
                  <a:schemeClr val="accent1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10186B16-1526-FACC-E467-2613E04F6F52}"/>
                </a:ext>
              </a:extLst>
            </p:cNvPr>
            <p:cNvSpPr/>
            <p:nvPr/>
          </p:nvSpPr>
          <p:spPr>
            <a:xfrm>
              <a:off x="3476956" y="2662404"/>
              <a:ext cx="3523178" cy="81057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71000">
                  <a:schemeClr val="accent1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7AA69AD0-8234-2EC9-A07E-A4D150D00BCF}"/>
                </a:ext>
              </a:extLst>
            </p:cNvPr>
            <p:cNvSpPr/>
            <p:nvPr/>
          </p:nvSpPr>
          <p:spPr>
            <a:xfrm>
              <a:off x="3476956" y="2135908"/>
              <a:ext cx="4034795" cy="81057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71000">
                  <a:schemeClr val="accent1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BCADC460-1298-E6D7-729F-2D814DA4ABAA}"/>
                </a:ext>
              </a:extLst>
            </p:cNvPr>
            <p:cNvSpPr/>
            <p:nvPr/>
          </p:nvSpPr>
          <p:spPr>
            <a:xfrm>
              <a:off x="3476956" y="1740047"/>
              <a:ext cx="5185931" cy="81057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71000">
                  <a:schemeClr val="accent1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302EFF32-B13B-B3CB-8606-5A1933304A8D}"/>
                </a:ext>
              </a:extLst>
            </p:cNvPr>
            <p:cNvSpPr/>
            <p:nvPr/>
          </p:nvSpPr>
          <p:spPr>
            <a:xfrm>
              <a:off x="5675402" y="3056444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5BA25B73-E797-95BC-1546-53419C5A54E8}"/>
                </a:ext>
              </a:extLst>
            </p:cNvPr>
            <p:cNvSpPr/>
            <p:nvPr/>
          </p:nvSpPr>
          <p:spPr>
            <a:xfrm>
              <a:off x="5675402" y="2925809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0780B4BB-F292-16E2-34F7-4E738C0DE2A3}"/>
                </a:ext>
              </a:extLst>
            </p:cNvPr>
            <p:cNvSpPr/>
            <p:nvPr/>
          </p:nvSpPr>
          <p:spPr>
            <a:xfrm>
              <a:off x="5675402" y="2795175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67C698EF-098E-113A-B132-33190264F80D}"/>
                </a:ext>
              </a:extLst>
            </p:cNvPr>
            <p:cNvSpPr/>
            <p:nvPr/>
          </p:nvSpPr>
          <p:spPr>
            <a:xfrm>
              <a:off x="5675402" y="2668499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1E096D38-9C43-2EC4-38F9-634E3DEC9CB4}"/>
                </a:ext>
              </a:extLst>
            </p:cNvPr>
            <p:cNvSpPr/>
            <p:nvPr/>
          </p:nvSpPr>
          <p:spPr>
            <a:xfrm>
              <a:off x="5675402" y="2525989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A92859F8-85EF-6FCB-4B98-D413C98DB5E1}"/>
                </a:ext>
              </a:extLst>
            </p:cNvPr>
            <p:cNvSpPr/>
            <p:nvPr/>
          </p:nvSpPr>
          <p:spPr>
            <a:xfrm>
              <a:off x="5675402" y="2395355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123F8B87-FBA1-4755-227A-CCD4A3B5C16A}"/>
                </a:ext>
              </a:extLst>
            </p:cNvPr>
            <p:cNvSpPr/>
            <p:nvPr/>
          </p:nvSpPr>
          <p:spPr>
            <a:xfrm>
              <a:off x="5675402" y="2268679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A7CE713A-B62B-CAAD-16C8-842C19030A3A}"/>
                </a:ext>
              </a:extLst>
            </p:cNvPr>
            <p:cNvSpPr/>
            <p:nvPr/>
          </p:nvSpPr>
          <p:spPr>
            <a:xfrm>
              <a:off x="5675402" y="2142004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635E9C39-3CBA-4A9E-E167-A5EDC78E2E73}"/>
                </a:ext>
              </a:extLst>
            </p:cNvPr>
            <p:cNvSpPr/>
            <p:nvPr/>
          </p:nvSpPr>
          <p:spPr>
            <a:xfrm>
              <a:off x="5675402" y="2011369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59865943-5F2C-D1D2-DA32-75E3E26B7A9F}"/>
                </a:ext>
              </a:extLst>
            </p:cNvPr>
            <p:cNvSpPr/>
            <p:nvPr/>
          </p:nvSpPr>
          <p:spPr>
            <a:xfrm>
              <a:off x="5675402" y="1876776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1B974DAD-7493-C510-EC3B-186E9051C50D}"/>
                </a:ext>
              </a:extLst>
            </p:cNvPr>
            <p:cNvSpPr/>
            <p:nvPr/>
          </p:nvSpPr>
          <p:spPr>
            <a:xfrm>
              <a:off x="5675402" y="1746142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2DBC5159-C4BD-07DE-CA9A-ADACF827809D}"/>
                </a:ext>
              </a:extLst>
            </p:cNvPr>
            <p:cNvSpPr/>
            <p:nvPr/>
          </p:nvSpPr>
          <p:spPr>
            <a:xfrm>
              <a:off x="5675402" y="1615508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C5D0D0C6-230B-3F6A-6DDB-9835143F191A}"/>
                </a:ext>
              </a:extLst>
            </p:cNvPr>
            <p:cNvSpPr/>
            <p:nvPr/>
          </p:nvSpPr>
          <p:spPr>
            <a:xfrm>
              <a:off x="6959288" y="2395355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DD1898C5-A119-C7D5-6724-9C0C1CAF2232}"/>
                </a:ext>
              </a:extLst>
            </p:cNvPr>
            <p:cNvSpPr/>
            <p:nvPr/>
          </p:nvSpPr>
          <p:spPr>
            <a:xfrm>
              <a:off x="6959288" y="2268679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26F2C75A-8705-5969-B177-2F8034C895BF}"/>
                </a:ext>
              </a:extLst>
            </p:cNvPr>
            <p:cNvSpPr/>
            <p:nvPr/>
          </p:nvSpPr>
          <p:spPr>
            <a:xfrm>
              <a:off x="6959288" y="2142004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A38A8CE9-CA9F-9EE2-842F-1B26FC63E4F0}"/>
                </a:ext>
              </a:extLst>
            </p:cNvPr>
            <p:cNvSpPr/>
            <p:nvPr/>
          </p:nvSpPr>
          <p:spPr>
            <a:xfrm>
              <a:off x="6959288" y="2011369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5E2C3376-0964-8B1B-70E1-4FD3ABA87A06}"/>
                </a:ext>
              </a:extLst>
            </p:cNvPr>
            <p:cNvSpPr/>
            <p:nvPr/>
          </p:nvSpPr>
          <p:spPr>
            <a:xfrm>
              <a:off x="6959288" y="1876776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FF91C5F7-FE7A-B533-7964-35F0569AA33B}"/>
                </a:ext>
              </a:extLst>
            </p:cNvPr>
            <p:cNvSpPr/>
            <p:nvPr/>
          </p:nvSpPr>
          <p:spPr>
            <a:xfrm>
              <a:off x="6959288" y="1746142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3D072423-1D4F-C7A7-EC23-6AC551D9D260}"/>
                </a:ext>
              </a:extLst>
            </p:cNvPr>
            <p:cNvSpPr/>
            <p:nvPr/>
          </p:nvSpPr>
          <p:spPr>
            <a:xfrm>
              <a:off x="6959288" y="1615508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6CF7DEF9-D0FD-51A5-F938-CE2CEC02521C}"/>
                </a:ext>
              </a:extLst>
            </p:cNvPr>
            <p:cNvSpPr/>
            <p:nvPr/>
          </p:nvSpPr>
          <p:spPr>
            <a:xfrm>
              <a:off x="8202801" y="1876776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5DA9432E-8ECC-43E9-1B8D-91DA34402BA5}"/>
                </a:ext>
              </a:extLst>
            </p:cNvPr>
            <p:cNvSpPr/>
            <p:nvPr/>
          </p:nvSpPr>
          <p:spPr>
            <a:xfrm>
              <a:off x="8202801" y="1746142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9B929054-9D3A-1C4E-8E20-416CBCF13C96}"/>
                </a:ext>
              </a:extLst>
            </p:cNvPr>
            <p:cNvSpPr/>
            <p:nvPr/>
          </p:nvSpPr>
          <p:spPr>
            <a:xfrm>
              <a:off x="8202801" y="1615508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D3FB1DEA-F6F0-5FC2-4031-06E518AEB38E}"/>
                </a:ext>
              </a:extLst>
            </p:cNvPr>
            <p:cNvSpPr/>
            <p:nvPr/>
          </p:nvSpPr>
          <p:spPr>
            <a:xfrm>
              <a:off x="4072562" y="3321671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C17C51DE-DC6B-F743-1DDD-590C8FFF75CB}"/>
                </a:ext>
              </a:extLst>
            </p:cNvPr>
            <p:cNvSpPr/>
            <p:nvPr/>
          </p:nvSpPr>
          <p:spPr>
            <a:xfrm>
              <a:off x="4601459" y="3321671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7DA3598F-8318-40D0-2521-375E96A0BEA8}"/>
                </a:ext>
              </a:extLst>
            </p:cNvPr>
            <p:cNvSpPr/>
            <p:nvPr/>
          </p:nvSpPr>
          <p:spPr>
            <a:xfrm>
              <a:off x="4072562" y="3452305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938BB26E-7CC3-4C82-BF19-4154848BAD1C}"/>
                </a:ext>
              </a:extLst>
            </p:cNvPr>
            <p:cNvSpPr/>
            <p:nvPr/>
          </p:nvSpPr>
          <p:spPr>
            <a:xfrm>
              <a:off x="4601459" y="3452305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3760D5D0-88EB-CC3F-E46B-EBDE2385DBE7}"/>
                </a:ext>
              </a:extLst>
            </p:cNvPr>
            <p:cNvSpPr/>
            <p:nvPr/>
          </p:nvSpPr>
          <p:spPr>
            <a:xfrm>
              <a:off x="4072562" y="3966925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4A0E1DE4-571A-E38C-B9E9-294F9F8B7B96}"/>
                </a:ext>
              </a:extLst>
            </p:cNvPr>
            <p:cNvSpPr/>
            <p:nvPr/>
          </p:nvSpPr>
          <p:spPr>
            <a:xfrm>
              <a:off x="4601459" y="3966925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ADE27FA0-D5A6-5073-21CC-3938F9DD8483}"/>
                </a:ext>
              </a:extLst>
            </p:cNvPr>
            <p:cNvSpPr/>
            <p:nvPr/>
          </p:nvSpPr>
          <p:spPr>
            <a:xfrm>
              <a:off x="4072562" y="4097559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2A90789D-3C26-FAFB-C469-F30FECE90625}"/>
                </a:ext>
              </a:extLst>
            </p:cNvPr>
            <p:cNvSpPr/>
            <p:nvPr/>
          </p:nvSpPr>
          <p:spPr>
            <a:xfrm>
              <a:off x="4072562" y="4228194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2C3E44A7-88DC-5603-B762-31ADC0278675}"/>
                </a:ext>
              </a:extLst>
            </p:cNvPr>
            <p:cNvSpPr/>
            <p:nvPr/>
          </p:nvSpPr>
          <p:spPr>
            <a:xfrm>
              <a:off x="4072562" y="4362787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FCBCE5F8-94B8-F883-B34B-C848AA1055F6}"/>
                </a:ext>
              </a:extLst>
            </p:cNvPr>
            <p:cNvSpPr/>
            <p:nvPr/>
          </p:nvSpPr>
          <p:spPr>
            <a:xfrm>
              <a:off x="3476962" y="4491284"/>
              <a:ext cx="604637" cy="81057"/>
            </a:xfrm>
            <a:prstGeom prst="rect">
              <a:avLst/>
            </a:prstGeom>
            <a:solidFill>
              <a:schemeClr val="bg2"/>
            </a:solidFill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915A7BF0-5B77-C95F-B25C-33D510F3D4D4}"/>
                </a:ext>
              </a:extLst>
            </p:cNvPr>
            <p:cNvSpPr/>
            <p:nvPr/>
          </p:nvSpPr>
          <p:spPr>
            <a:xfrm>
              <a:off x="3476960" y="4621918"/>
              <a:ext cx="453476" cy="81057"/>
            </a:xfrm>
            <a:prstGeom prst="rect">
              <a:avLst/>
            </a:prstGeom>
            <a:solidFill>
              <a:schemeClr val="bg2"/>
            </a:solidFill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C4FFEF29-0076-784D-BF4B-C38EEFCE7158}"/>
                </a:ext>
              </a:extLst>
            </p:cNvPr>
            <p:cNvSpPr/>
            <p:nvPr/>
          </p:nvSpPr>
          <p:spPr>
            <a:xfrm>
              <a:off x="3476960" y="4752553"/>
              <a:ext cx="383710" cy="81057"/>
            </a:xfrm>
            <a:prstGeom prst="rect">
              <a:avLst/>
            </a:prstGeom>
            <a:solidFill>
              <a:schemeClr val="bg2"/>
            </a:solidFill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DAF5F025-DF54-332B-11E4-6C8A5CC6907F}"/>
                </a:ext>
              </a:extLst>
            </p:cNvPr>
            <p:cNvSpPr/>
            <p:nvPr/>
          </p:nvSpPr>
          <p:spPr>
            <a:xfrm>
              <a:off x="3476960" y="4879228"/>
              <a:ext cx="337199" cy="81057"/>
            </a:xfrm>
            <a:prstGeom prst="rect">
              <a:avLst/>
            </a:prstGeom>
            <a:solidFill>
              <a:schemeClr val="bg2"/>
            </a:solidFill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D4725906-ECBA-B2CC-FB05-3EBCECB546B2}"/>
                </a:ext>
              </a:extLst>
            </p:cNvPr>
            <p:cNvSpPr/>
            <p:nvPr/>
          </p:nvSpPr>
          <p:spPr>
            <a:xfrm>
              <a:off x="3476963" y="5013821"/>
              <a:ext cx="197662" cy="81057"/>
            </a:xfrm>
            <a:prstGeom prst="rect">
              <a:avLst/>
            </a:prstGeom>
            <a:solidFill>
              <a:schemeClr val="bg2"/>
            </a:solidFill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2EE0500D-C2B3-BB33-12CF-2C63E196BDAF}"/>
                </a:ext>
              </a:extLst>
            </p:cNvPr>
            <p:cNvSpPr/>
            <p:nvPr/>
          </p:nvSpPr>
          <p:spPr>
            <a:xfrm>
              <a:off x="3476963" y="5144455"/>
              <a:ext cx="197662" cy="81057"/>
            </a:xfrm>
            <a:prstGeom prst="rect">
              <a:avLst/>
            </a:prstGeom>
            <a:solidFill>
              <a:schemeClr val="bg2"/>
            </a:solidFill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8E12A666-7AA1-5F90-2F13-F1C2567EF71C}"/>
                </a:ext>
              </a:extLst>
            </p:cNvPr>
            <p:cNvSpPr/>
            <p:nvPr/>
          </p:nvSpPr>
          <p:spPr>
            <a:xfrm>
              <a:off x="3476964" y="5279048"/>
              <a:ext cx="162777" cy="81057"/>
            </a:xfrm>
            <a:prstGeom prst="rect">
              <a:avLst/>
            </a:prstGeom>
            <a:solidFill>
              <a:schemeClr val="bg2"/>
            </a:solidFill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D70531C2-0F7D-410D-9562-1213CCA80602}"/>
                </a:ext>
              </a:extLst>
            </p:cNvPr>
            <p:cNvSpPr/>
            <p:nvPr/>
          </p:nvSpPr>
          <p:spPr>
            <a:xfrm>
              <a:off x="3476964" y="5405724"/>
              <a:ext cx="81383" cy="81057"/>
            </a:xfrm>
            <a:prstGeom prst="rect">
              <a:avLst/>
            </a:prstGeom>
            <a:solidFill>
              <a:schemeClr val="bg2"/>
            </a:solidFill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6721B884-53A1-B11A-79B7-FBD0B82BA2FB}"/>
                </a:ext>
              </a:extLst>
            </p:cNvPr>
            <p:cNvSpPr/>
            <p:nvPr/>
          </p:nvSpPr>
          <p:spPr>
            <a:xfrm>
              <a:off x="4601459" y="3575022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A3904CFC-D303-B912-C560-0375068CD17C}"/>
                </a:ext>
              </a:extLst>
            </p:cNvPr>
            <p:cNvSpPr/>
            <p:nvPr/>
          </p:nvSpPr>
          <p:spPr>
            <a:xfrm>
              <a:off x="4072562" y="3575022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9DC63EB7-BB27-5C49-20D8-36CE5BFC602C}"/>
                </a:ext>
              </a:extLst>
            </p:cNvPr>
            <p:cNvSpPr/>
            <p:nvPr/>
          </p:nvSpPr>
          <p:spPr>
            <a:xfrm>
              <a:off x="4072562" y="2791217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525EBCF5-F9D1-AB27-3236-EC8C37BA8429}"/>
                </a:ext>
              </a:extLst>
            </p:cNvPr>
            <p:cNvSpPr/>
            <p:nvPr/>
          </p:nvSpPr>
          <p:spPr>
            <a:xfrm>
              <a:off x="4601459" y="2791217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8E34E1B3-CE25-DA5A-4E84-F32BB5F7B2D3}"/>
                </a:ext>
              </a:extLst>
            </p:cNvPr>
            <p:cNvSpPr/>
            <p:nvPr/>
          </p:nvSpPr>
          <p:spPr>
            <a:xfrm>
              <a:off x="4072562" y="2529948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BC332038-1AED-0322-4737-C7CFC424C33E}"/>
                </a:ext>
              </a:extLst>
            </p:cNvPr>
            <p:cNvSpPr/>
            <p:nvPr/>
          </p:nvSpPr>
          <p:spPr>
            <a:xfrm>
              <a:off x="4601459" y="2529948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694BACDC-525B-5403-60E1-107CCBE22D9E}"/>
                </a:ext>
              </a:extLst>
            </p:cNvPr>
            <p:cNvSpPr/>
            <p:nvPr/>
          </p:nvSpPr>
          <p:spPr>
            <a:xfrm>
              <a:off x="4072562" y="2395355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E5BD3A81-D275-61B8-2131-6782D9FB703C}"/>
                </a:ext>
              </a:extLst>
            </p:cNvPr>
            <p:cNvSpPr/>
            <p:nvPr/>
          </p:nvSpPr>
          <p:spPr>
            <a:xfrm>
              <a:off x="4601459" y="2395355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0D1EADB4-B411-B51E-BD4F-44F960653CCA}"/>
                </a:ext>
              </a:extLst>
            </p:cNvPr>
            <p:cNvSpPr/>
            <p:nvPr/>
          </p:nvSpPr>
          <p:spPr>
            <a:xfrm>
              <a:off x="4072562" y="2268679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B8A079BC-0FBF-8D0B-0951-E04C057028C4}"/>
                </a:ext>
              </a:extLst>
            </p:cNvPr>
            <p:cNvSpPr/>
            <p:nvPr/>
          </p:nvSpPr>
          <p:spPr>
            <a:xfrm>
              <a:off x="4601459" y="2268679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67D3BC23-1BA0-C61F-72EC-4B7D8222C828}"/>
                </a:ext>
              </a:extLst>
            </p:cNvPr>
            <p:cNvSpPr/>
            <p:nvPr/>
          </p:nvSpPr>
          <p:spPr>
            <a:xfrm>
              <a:off x="4072562" y="2007411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4E37F173-3017-6BC3-C99B-5970EBD08BE7}"/>
                </a:ext>
              </a:extLst>
            </p:cNvPr>
            <p:cNvSpPr/>
            <p:nvPr/>
          </p:nvSpPr>
          <p:spPr>
            <a:xfrm>
              <a:off x="4601459" y="2007411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C79665A4-59EF-4B10-93F3-FFFCDC4179BD}"/>
                </a:ext>
              </a:extLst>
            </p:cNvPr>
            <p:cNvSpPr/>
            <p:nvPr/>
          </p:nvSpPr>
          <p:spPr>
            <a:xfrm>
              <a:off x="4072562" y="1876776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CEAEF9B8-28B2-BF49-8D5A-291CC144BAE5}"/>
                </a:ext>
              </a:extLst>
            </p:cNvPr>
            <p:cNvSpPr/>
            <p:nvPr/>
          </p:nvSpPr>
          <p:spPr>
            <a:xfrm>
              <a:off x="4601459" y="1876776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B7E16FE2-D31A-4B11-9AF1-E130D027C995}"/>
                </a:ext>
              </a:extLst>
            </p:cNvPr>
            <p:cNvSpPr/>
            <p:nvPr/>
          </p:nvSpPr>
          <p:spPr>
            <a:xfrm>
              <a:off x="4072562" y="1615508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51D405A8-30AD-097F-0200-B8783FE9FE0C}"/>
                </a:ext>
              </a:extLst>
            </p:cNvPr>
            <p:cNvSpPr/>
            <p:nvPr/>
          </p:nvSpPr>
          <p:spPr>
            <a:xfrm>
              <a:off x="4601459" y="1615508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028D1EEE-D13E-A8C3-2222-AE6ED0DF92AD}"/>
                </a:ext>
              </a:extLst>
            </p:cNvPr>
            <p:cNvSpPr/>
            <p:nvPr/>
          </p:nvSpPr>
          <p:spPr>
            <a:xfrm rot="16200000">
              <a:off x="5346295" y="4985664"/>
              <a:ext cx="891270" cy="138499"/>
            </a:xfrm>
            <a:prstGeom prst="rect">
              <a:avLst/>
            </a:prstGeom>
            <a:ln>
              <a:noFill/>
            </a:ln>
          </p:spPr>
          <p:txBody>
            <a:bodyPr wrap="none" lIns="0" tIns="0" rIns="0" bIns="0">
              <a:spAutoFit/>
            </a:bodyPr>
            <a:lstStyle/>
            <a:p>
              <a:pPr defTabSz="457189">
                <a:defRPr/>
              </a:pPr>
              <a:r>
                <a:rPr lang="en-GB" sz="900" dirty="0">
                  <a:solidFill>
                    <a:prstClr val="black"/>
                  </a:solidFill>
                  <a:latin typeface="Arial"/>
                  <a:cs typeface="Arial"/>
                </a:rPr>
                <a:t>End of Treatment</a:t>
              </a: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F7A3D93A-44D1-9CAF-9941-27FB666AA320}"/>
                </a:ext>
              </a:extLst>
            </p:cNvPr>
            <p:cNvSpPr/>
            <p:nvPr/>
          </p:nvSpPr>
          <p:spPr>
            <a:xfrm rot="16200000">
              <a:off x="3826425" y="5097587"/>
              <a:ext cx="686085" cy="138499"/>
            </a:xfrm>
            <a:prstGeom prst="rect">
              <a:avLst/>
            </a:prstGeom>
            <a:ln>
              <a:noFill/>
            </a:ln>
          </p:spPr>
          <p:txBody>
            <a:bodyPr wrap="none" lIns="0" tIns="0" rIns="0" bIns="0">
              <a:spAutoFit/>
            </a:bodyPr>
            <a:lstStyle/>
            <a:p>
              <a:pPr defTabSz="457189">
                <a:defRPr/>
              </a:pPr>
              <a:r>
                <a:rPr lang="en-GB" sz="900" dirty="0">
                  <a:solidFill>
                    <a:prstClr val="black"/>
                  </a:solidFill>
                  <a:latin typeface="Arial"/>
                  <a:cs typeface="Arial"/>
                </a:rPr>
                <a:t>4 cycle LTRA</a:t>
              </a: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614CDA5A-ACB0-7AC5-80F5-AC255D031ACA}"/>
                </a:ext>
              </a:extLst>
            </p:cNvPr>
            <p:cNvSpPr/>
            <p:nvPr/>
          </p:nvSpPr>
          <p:spPr>
            <a:xfrm rot="16200000">
              <a:off x="4106492" y="4820807"/>
              <a:ext cx="1208664" cy="138499"/>
            </a:xfrm>
            <a:prstGeom prst="rect">
              <a:avLst/>
            </a:prstGeom>
            <a:ln>
              <a:noFill/>
            </a:ln>
          </p:spPr>
          <p:txBody>
            <a:bodyPr wrap="none" lIns="0" tIns="0" rIns="0" bIns="0">
              <a:spAutoFit/>
            </a:bodyPr>
            <a:lstStyle/>
            <a:p>
              <a:pPr defTabSz="457189">
                <a:defRPr/>
              </a:pPr>
              <a:r>
                <a:rPr lang="en-GB" sz="900" dirty="0">
                  <a:solidFill>
                    <a:prstClr val="black"/>
                  </a:solidFill>
                  <a:latin typeface="Arial"/>
                  <a:cs typeface="Arial"/>
                </a:rPr>
                <a:t>2 cycles LTRA + CHOP</a:t>
              </a:r>
            </a:p>
          </p:txBody>
        </p:sp>
        <p:sp>
          <p:nvSpPr>
            <p:cNvPr id="103" name="Isosceles Triangle 102">
              <a:extLst>
                <a:ext uri="{FF2B5EF4-FFF2-40B4-BE49-F238E27FC236}">
                  <a16:creationId xmlns:a16="http://schemas.microsoft.com/office/drawing/2014/main" id="{9EE6CDC7-2242-311A-6E3B-89F49F7017E2}"/>
                </a:ext>
              </a:extLst>
            </p:cNvPr>
            <p:cNvSpPr/>
            <p:nvPr/>
          </p:nvSpPr>
          <p:spPr>
            <a:xfrm>
              <a:off x="4058915" y="3823355"/>
              <a:ext cx="105540" cy="89208"/>
            </a:xfrm>
            <a:prstGeom prst="triangle">
              <a:avLst/>
            </a:prstGeom>
            <a:solidFill>
              <a:schemeClr val="accent2"/>
            </a:solidFill>
            <a:ln w="635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4" name="Isosceles Triangle 103">
              <a:extLst>
                <a:ext uri="{FF2B5EF4-FFF2-40B4-BE49-F238E27FC236}">
                  <a16:creationId xmlns:a16="http://schemas.microsoft.com/office/drawing/2014/main" id="{FE5ED1B4-A9EA-66F2-A8BC-C51E67DA6928}"/>
                </a:ext>
              </a:extLst>
            </p:cNvPr>
            <p:cNvSpPr/>
            <p:nvPr/>
          </p:nvSpPr>
          <p:spPr>
            <a:xfrm>
              <a:off x="4058915" y="3698464"/>
              <a:ext cx="105540" cy="89208"/>
            </a:xfrm>
            <a:prstGeom prst="triangle">
              <a:avLst/>
            </a:prstGeom>
            <a:solidFill>
              <a:schemeClr val="accent2"/>
            </a:solidFill>
            <a:ln w="635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5" name="Isosceles Triangle 104">
              <a:extLst>
                <a:ext uri="{FF2B5EF4-FFF2-40B4-BE49-F238E27FC236}">
                  <a16:creationId xmlns:a16="http://schemas.microsoft.com/office/drawing/2014/main" id="{8E244E1E-22E0-C095-CAE5-605282BC6B2E}"/>
                </a:ext>
              </a:extLst>
            </p:cNvPr>
            <p:cNvSpPr/>
            <p:nvPr/>
          </p:nvSpPr>
          <p:spPr>
            <a:xfrm>
              <a:off x="4058915" y="3172136"/>
              <a:ext cx="105540" cy="89208"/>
            </a:xfrm>
            <a:prstGeom prst="triangle">
              <a:avLst/>
            </a:prstGeom>
            <a:solidFill>
              <a:schemeClr val="accent2"/>
            </a:solidFill>
            <a:ln w="635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6" name="Isosceles Triangle 105">
              <a:extLst>
                <a:ext uri="{FF2B5EF4-FFF2-40B4-BE49-F238E27FC236}">
                  <a16:creationId xmlns:a16="http://schemas.microsoft.com/office/drawing/2014/main" id="{C6082D0E-989C-2172-BBD6-460F0CFB7C34}"/>
                </a:ext>
              </a:extLst>
            </p:cNvPr>
            <p:cNvSpPr/>
            <p:nvPr/>
          </p:nvSpPr>
          <p:spPr>
            <a:xfrm>
              <a:off x="4058915" y="3042785"/>
              <a:ext cx="105540" cy="89208"/>
            </a:xfrm>
            <a:prstGeom prst="triangle">
              <a:avLst/>
            </a:prstGeom>
            <a:solidFill>
              <a:schemeClr val="accent2"/>
            </a:solidFill>
            <a:ln w="635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7" name="Isosceles Triangle 106">
              <a:extLst>
                <a:ext uri="{FF2B5EF4-FFF2-40B4-BE49-F238E27FC236}">
                  <a16:creationId xmlns:a16="http://schemas.microsoft.com/office/drawing/2014/main" id="{6FC854F8-670D-B67B-04EE-AE60A8778A39}"/>
                </a:ext>
              </a:extLst>
            </p:cNvPr>
            <p:cNvSpPr/>
            <p:nvPr/>
          </p:nvSpPr>
          <p:spPr>
            <a:xfrm>
              <a:off x="4058915" y="2922353"/>
              <a:ext cx="105540" cy="89208"/>
            </a:xfrm>
            <a:prstGeom prst="triangle">
              <a:avLst/>
            </a:prstGeom>
            <a:solidFill>
              <a:schemeClr val="accent2"/>
            </a:solidFill>
            <a:ln w="635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8" name="Isosceles Triangle 107">
              <a:extLst>
                <a:ext uri="{FF2B5EF4-FFF2-40B4-BE49-F238E27FC236}">
                  <a16:creationId xmlns:a16="http://schemas.microsoft.com/office/drawing/2014/main" id="{33913C47-DA35-6D7B-4021-479D1D1C5329}"/>
                </a:ext>
              </a:extLst>
            </p:cNvPr>
            <p:cNvSpPr/>
            <p:nvPr/>
          </p:nvSpPr>
          <p:spPr>
            <a:xfrm>
              <a:off x="4058915" y="1731424"/>
              <a:ext cx="105540" cy="89208"/>
            </a:xfrm>
            <a:prstGeom prst="triangle">
              <a:avLst/>
            </a:prstGeom>
            <a:solidFill>
              <a:schemeClr val="accent2"/>
            </a:solidFill>
            <a:ln w="635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9" name="Isosceles Triangle 108">
              <a:extLst>
                <a:ext uri="{FF2B5EF4-FFF2-40B4-BE49-F238E27FC236}">
                  <a16:creationId xmlns:a16="http://schemas.microsoft.com/office/drawing/2014/main" id="{B4642D7F-45C0-336A-47DD-6789BCFB9B59}"/>
                </a:ext>
              </a:extLst>
            </p:cNvPr>
            <p:cNvSpPr/>
            <p:nvPr/>
          </p:nvSpPr>
          <p:spPr>
            <a:xfrm>
              <a:off x="4058915" y="2123940"/>
              <a:ext cx="105540" cy="89208"/>
            </a:xfrm>
            <a:prstGeom prst="triangle">
              <a:avLst/>
            </a:prstGeom>
            <a:solidFill>
              <a:schemeClr val="accent2"/>
            </a:solidFill>
            <a:ln w="635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0" name="Isosceles Triangle 109">
              <a:extLst>
                <a:ext uri="{FF2B5EF4-FFF2-40B4-BE49-F238E27FC236}">
                  <a16:creationId xmlns:a16="http://schemas.microsoft.com/office/drawing/2014/main" id="{0958B439-CD21-4B24-839C-9F4DF7F464F5}"/>
                </a:ext>
              </a:extLst>
            </p:cNvPr>
            <p:cNvSpPr/>
            <p:nvPr/>
          </p:nvSpPr>
          <p:spPr>
            <a:xfrm>
              <a:off x="4058915" y="2650269"/>
              <a:ext cx="105540" cy="89208"/>
            </a:xfrm>
            <a:prstGeom prst="triangle">
              <a:avLst/>
            </a:prstGeom>
            <a:solidFill>
              <a:schemeClr val="accent2"/>
            </a:solidFill>
            <a:ln w="635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F656E8AC-99B1-C526-69CA-C7297CC0FA69}"/>
                </a:ext>
              </a:extLst>
            </p:cNvPr>
            <p:cNvCxnSpPr/>
            <p:nvPr/>
          </p:nvCxnSpPr>
          <p:spPr>
            <a:xfrm>
              <a:off x="8811961" y="1652647"/>
              <a:ext cx="91191" cy="0"/>
            </a:xfrm>
            <a:prstGeom prst="line">
              <a:avLst/>
            </a:prstGeom>
            <a:ln w="6350" cmpd="sng">
              <a:solidFill>
                <a:srgbClr val="000000"/>
              </a:solidFill>
              <a:headEnd type="none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0E4E8217-85CF-CDF2-7303-23EFC9276B0D}"/>
                </a:ext>
              </a:extLst>
            </p:cNvPr>
            <p:cNvCxnSpPr/>
            <p:nvPr/>
          </p:nvCxnSpPr>
          <p:spPr>
            <a:xfrm>
              <a:off x="8666615" y="1791198"/>
              <a:ext cx="91191" cy="0"/>
            </a:xfrm>
            <a:prstGeom prst="line">
              <a:avLst/>
            </a:prstGeom>
            <a:ln w="6350" cmpd="sng">
              <a:solidFill>
                <a:srgbClr val="000000"/>
              </a:solidFill>
              <a:headEnd type="none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48F17982-8531-176E-FEAA-2098E458AA81}"/>
                </a:ext>
              </a:extLst>
            </p:cNvPr>
            <p:cNvCxnSpPr/>
            <p:nvPr/>
          </p:nvCxnSpPr>
          <p:spPr>
            <a:xfrm>
              <a:off x="8626241" y="1917874"/>
              <a:ext cx="91191" cy="0"/>
            </a:xfrm>
            <a:prstGeom prst="line">
              <a:avLst/>
            </a:prstGeom>
            <a:ln w="6350" cmpd="sng">
              <a:solidFill>
                <a:srgbClr val="000000"/>
              </a:solidFill>
              <a:headEnd type="none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C43C147B-9D6B-49BD-4095-1817D04F1139}"/>
                </a:ext>
              </a:extLst>
            </p:cNvPr>
            <p:cNvCxnSpPr/>
            <p:nvPr/>
          </p:nvCxnSpPr>
          <p:spPr>
            <a:xfrm>
              <a:off x="8194242" y="2044549"/>
              <a:ext cx="91191" cy="0"/>
            </a:xfrm>
            <a:prstGeom prst="line">
              <a:avLst/>
            </a:prstGeom>
            <a:ln w="6350" cmpd="sng">
              <a:solidFill>
                <a:srgbClr val="000000"/>
              </a:solidFill>
              <a:headEnd type="none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62861290-B1B1-B0B9-0858-00ADC029767C}"/>
                </a:ext>
              </a:extLst>
            </p:cNvPr>
            <p:cNvCxnSpPr/>
            <p:nvPr/>
          </p:nvCxnSpPr>
          <p:spPr>
            <a:xfrm>
              <a:off x="7511924" y="2171225"/>
              <a:ext cx="91191" cy="0"/>
            </a:xfrm>
            <a:prstGeom prst="line">
              <a:avLst/>
            </a:prstGeom>
            <a:ln w="6350" cmpd="sng">
              <a:solidFill>
                <a:srgbClr val="000000"/>
              </a:solidFill>
              <a:headEnd type="none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2F27DE48-C77C-0DD0-AA54-EA5EA98E81D5}"/>
                </a:ext>
              </a:extLst>
            </p:cNvPr>
            <p:cNvCxnSpPr/>
            <p:nvPr/>
          </p:nvCxnSpPr>
          <p:spPr>
            <a:xfrm>
              <a:off x="7475588" y="2305818"/>
              <a:ext cx="91191" cy="0"/>
            </a:xfrm>
            <a:prstGeom prst="line">
              <a:avLst/>
            </a:prstGeom>
            <a:ln w="6350" cmpd="sng">
              <a:solidFill>
                <a:srgbClr val="000000"/>
              </a:solidFill>
              <a:headEnd type="none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60C3021B-D10A-48B1-948B-3FFAC2F88FDF}"/>
                </a:ext>
              </a:extLst>
            </p:cNvPr>
            <p:cNvCxnSpPr/>
            <p:nvPr/>
          </p:nvCxnSpPr>
          <p:spPr>
            <a:xfrm>
              <a:off x="6995140" y="2571045"/>
              <a:ext cx="91191" cy="0"/>
            </a:xfrm>
            <a:prstGeom prst="line">
              <a:avLst/>
            </a:prstGeom>
            <a:ln w="6350" cmpd="sng">
              <a:solidFill>
                <a:srgbClr val="000000"/>
              </a:solidFill>
              <a:headEnd type="none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0FC14593-E1C2-5AAA-0F89-C8A0D34CE2FF}"/>
                </a:ext>
              </a:extLst>
            </p:cNvPr>
            <p:cNvCxnSpPr/>
            <p:nvPr/>
          </p:nvCxnSpPr>
          <p:spPr>
            <a:xfrm>
              <a:off x="7402915" y="2436452"/>
              <a:ext cx="91191" cy="0"/>
            </a:xfrm>
            <a:prstGeom prst="line">
              <a:avLst/>
            </a:prstGeom>
            <a:ln w="6350" cmpd="sng">
              <a:solidFill>
                <a:srgbClr val="000000"/>
              </a:solidFill>
              <a:headEnd type="none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100D4822-241A-8D8B-E9AD-05C54D6D77D4}"/>
                </a:ext>
              </a:extLst>
            </p:cNvPr>
            <p:cNvCxnSpPr/>
            <p:nvPr/>
          </p:nvCxnSpPr>
          <p:spPr>
            <a:xfrm>
              <a:off x="6991103" y="2693762"/>
              <a:ext cx="91191" cy="0"/>
            </a:xfrm>
            <a:prstGeom prst="line">
              <a:avLst/>
            </a:prstGeom>
            <a:ln w="6350" cmpd="sng">
              <a:solidFill>
                <a:srgbClr val="000000"/>
              </a:solidFill>
              <a:headEnd type="none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078BBD6D-F076-A6BE-CFD0-1E2416805DCC}"/>
                </a:ext>
              </a:extLst>
            </p:cNvPr>
            <p:cNvCxnSpPr/>
            <p:nvPr/>
          </p:nvCxnSpPr>
          <p:spPr>
            <a:xfrm>
              <a:off x="6954766" y="2832314"/>
              <a:ext cx="91191" cy="0"/>
            </a:xfrm>
            <a:prstGeom prst="line">
              <a:avLst/>
            </a:prstGeom>
            <a:ln w="6350" cmpd="sng">
              <a:solidFill>
                <a:srgbClr val="000000"/>
              </a:solidFill>
              <a:headEnd type="none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49E42E19-40F0-7B2B-39BF-DA54CFBDDB21}"/>
                </a:ext>
              </a:extLst>
            </p:cNvPr>
            <p:cNvCxnSpPr/>
            <p:nvPr/>
          </p:nvCxnSpPr>
          <p:spPr>
            <a:xfrm>
              <a:off x="6910355" y="2966907"/>
              <a:ext cx="91191" cy="0"/>
            </a:xfrm>
            <a:prstGeom prst="line">
              <a:avLst/>
            </a:prstGeom>
            <a:ln w="6350" cmpd="sng">
              <a:solidFill>
                <a:srgbClr val="000000"/>
              </a:solidFill>
              <a:headEnd type="none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EA6080E7-A0A9-AE24-7CCE-28265034F39F}"/>
                </a:ext>
              </a:extLst>
            </p:cNvPr>
            <p:cNvCxnSpPr/>
            <p:nvPr/>
          </p:nvCxnSpPr>
          <p:spPr>
            <a:xfrm>
              <a:off x="6296673" y="3097541"/>
              <a:ext cx="91191" cy="0"/>
            </a:xfrm>
            <a:prstGeom prst="line">
              <a:avLst/>
            </a:prstGeom>
            <a:ln w="6350" cmpd="sng">
              <a:solidFill>
                <a:srgbClr val="000000"/>
              </a:solidFill>
              <a:headEnd type="none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178688FA-0090-4EAD-4FB0-1D6DD2F7EA0C}"/>
                </a:ext>
              </a:extLst>
            </p:cNvPr>
            <p:cNvCxnSpPr/>
            <p:nvPr/>
          </p:nvCxnSpPr>
          <p:spPr>
            <a:xfrm>
              <a:off x="5702467" y="3220258"/>
              <a:ext cx="56308" cy="0"/>
            </a:xfrm>
            <a:prstGeom prst="line">
              <a:avLst/>
            </a:prstGeom>
            <a:ln w="6350" cmpd="sng">
              <a:solidFill>
                <a:srgbClr val="000000"/>
              </a:solidFill>
              <a:headEnd type="none"/>
              <a:tailEnd type="oval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D20CE3A7-89E7-9D96-365D-B82DE797DD47}"/>
                </a:ext>
              </a:extLst>
            </p:cNvPr>
            <p:cNvCxnSpPr/>
            <p:nvPr/>
          </p:nvCxnSpPr>
          <p:spPr>
            <a:xfrm>
              <a:off x="5669455" y="3358810"/>
              <a:ext cx="56308" cy="0"/>
            </a:xfrm>
            <a:prstGeom prst="line">
              <a:avLst/>
            </a:prstGeom>
            <a:ln w="6350" cmpd="sng">
              <a:solidFill>
                <a:srgbClr val="000000"/>
              </a:solidFill>
              <a:headEnd type="none"/>
              <a:tailEnd type="oval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9B18AD65-71A9-B0C2-CBB7-F0847411F3ED}"/>
                </a:ext>
              </a:extLst>
            </p:cNvPr>
            <p:cNvCxnSpPr/>
            <p:nvPr/>
          </p:nvCxnSpPr>
          <p:spPr>
            <a:xfrm>
              <a:off x="5670880" y="3489444"/>
              <a:ext cx="56308" cy="0"/>
            </a:xfrm>
            <a:prstGeom prst="line">
              <a:avLst/>
            </a:prstGeom>
            <a:ln w="6350" cmpd="sng">
              <a:solidFill>
                <a:srgbClr val="000000"/>
              </a:solidFill>
              <a:headEnd type="none"/>
              <a:tailEnd type="oval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0BCD0913-5F9D-16B9-202A-A48A6E1F6C7B}"/>
                </a:ext>
              </a:extLst>
            </p:cNvPr>
            <p:cNvCxnSpPr/>
            <p:nvPr/>
          </p:nvCxnSpPr>
          <p:spPr>
            <a:xfrm>
              <a:off x="5670168" y="3616120"/>
              <a:ext cx="56308" cy="0"/>
            </a:xfrm>
            <a:prstGeom prst="line">
              <a:avLst/>
            </a:prstGeom>
            <a:ln w="6350" cmpd="sng">
              <a:solidFill>
                <a:srgbClr val="000000"/>
              </a:solidFill>
              <a:headEnd type="none"/>
              <a:tailEnd type="oval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6A53EB6C-9E64-6717-5421-4C6610488F36}"/>
                </a:ext>
              </a:extLst>
            </p:cNvPr>
            <p:cNvCxnSpPr/>
            <p:nvPr/>
          </p:nvCxnSpPr>
          <p:spPr>
            <a:xfrm>
              <a:off x="5501310" y="3746754"/>
              <a:ext cx="56308" cy="0"/>
            </a:xfrm>
            <a:prstGeom prst="line">
              <a:avLst/>
            </a:prstGeom>
            <a:ln w="6350" cmpd="sng">
              <a:solidFill>
                <a:srgbClr val="000000"/>
              </a:solidFill>
              <a:headEnd type="none"/>
              <a:tailEnd type="oval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44A30DC2-33B1-0415-DA0C-F93E5350DD04}"/>
                </a:ext>
              </a:extLst>
            </p:cNvPr>
            <p:cNvCxnSpPr/>
            <p:nvPr/>
          </p:nvCxnSpPr>
          <p:spPr>
            <a:xfrm>
              <a:off x="5459512" y="3881347"/>
              <a:ext cx="56308" cy="0"/>
            </a:xfrm>
            <a:prstGeom prst="line">
              <a:avLst/>
            </a:prstGeom>
            <a:ln w="6350" cmpd="sng">
              <a:solidFill>
                <a:srgbClr val="000000"/>
              </a:solidFill>
              <a:headEnd type="none"/>
              <a:tailEnd type="oval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58F98743-BABB-A700-24EA-011A93B4580F}"/>
                </a:ext>
              </a:extLst>
            </p:cNvPr>
            <p:cNvCxnSpPr/>
            <p:nvPr/>
          </p:nvCxnSpPr>
          <p:spPr>
            <a:xfrm>
              <a:off x="5347889" y="4004064"/>
              <a:ext cx="56308" cy="0"/>
            </a:xfrm>
            <a:prstGeom prst="line">
              <a:avLst/>
            </a:prstGeom>
            <a:ln w="6350" cmpd="sng">
              <a:solidFill>
                <a:srgbClr val="000000"/>
              </a:solidFill>
              <a:headEnd type="none"/>
              <a:tailEnd type="oval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2694A030-9545-AAA7-5DA4-218DE651976C}"/>
                </a:ext>
              </a:extLst>
            </p:cNvPr>
            <p:cNvCxnSpPr/>
            <p:nvPr/>
          </p:nvCxnSpPr>
          <p:spPr>
            <a:xfrm>
              <a:off x="4641348" y="4138657"/>
              <a:ext cx="56308" cy="0"/>
            </a:xfrm>
            <a:prstGeom prst="line">
              <a:avLst/>
            </a:prstGeom>
            <a:ln w="6350" cmpd="sng">
              <a:solidFill>
                <a:srgbClr val="000000"/>
              </a:solidFill>
              <a:headEnd type="none"/>
              <a:tailEnd type="oval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BDA77AF4-96F4-1288-9F2D-3A13C86A187F}"/>
                </a:ext>
              </a:extLst>
            </p:cNvPr>
            <p:cNvCxnSpPr/>
            <p:nvPr/>
          </p:nvCxnSpPr>
          <p:spPr>
            <a:xfrm>
              <a:off x="4520227" y="4273250"/>
              <a:ext cx="56308" cy="0"/>
            </a:xfrm>
            <a:prstGeom prst="line">
              <a:avLst/>
            </a:prstGeom>
            <a:ln w="6350" cmpd="sng">
              <a:solidFill>
                <a:srgbClr val="000000"/>
              </a:solidFill>
              <a:headEnd type="none"/>
              <a:tailEnd type="oval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6BAE9693-294C-4F3C-C430-CDFCF8FAC91C}"/>
                </a:ext>
              </a:extLst>
            </p:cNvPr>
            <p:cNvCxnSpPr/>
            <p:nvPr/>
          </p:nvCxnSpPr>
          <p:spPr>
            <a:xfrm>
              <a:off x="4471778" y="4395967"/>
              <a:ext cx="56308" cy="0"/>
            </a:xfrm>
            <a:prstGeom prst="line">
              <a:avLst/>
            </a:prstGeom>
            <a:ln w="6350" cmpd="sng">
              <a:solidFill>
                <a:srgbClr val="000000"/>
              </a:solidFill>
              <a:headEnd type="none"/>
              <a:tailEnd type="oval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928F1B3F-5C22-C1DA-3C02-F9919AFB8987}"/>
                </a:ext>
              </a:extLst>
            </p:cNvPr>
            <p:cNvCxnSpPr/>
            <p:nvPr/>
          </p:nvCxnSpPr>
          <p:spPr>
            <a:xfrm>
              <a:off x="4076115" y="4534518"/>
              <a:ext cx="56308" cy="0"/>
            </a:xfrm>
            <a:prstGeom prst="line">
              <a:avLst/>
            </a:prstGeom>
            <a:ln w="6350" cmpd="sng">
              <a:solidFill>
                <a:srgbClr val="000000"/>
              </a:solidFill>
              <a:headEnd type="none"/>
              <a:tailEnd type="oval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4B0AF475-E3A4-8EC3-65E8-4571795F3253}"/>
                </a:ext>
              </a:extLst>
            </p:cNvPr>
            <p:cNvCxnSpPr/>
            <p:nvPr/>
          </p:nvCxnSpPr>
          <p:spPr>
            <a:xfrm>
              <a:off x="3926732" y="4661194"/>
              <a:ext cx="56308" cy="0"/>
            </a:xfrm>
            <a:prstGeom prst="line">
              <a:avLst/>
            </a:prstGeom>
            <a:ln w="6350" cmpd="sng">
              <a:solidFill>
                <a:srgbClr val="000000"/>
              </a:solidFill>
              <a:headEnd type="none"/>
              <a:tailEnd type="oval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5FF7F33A-2359-5758-DC01-D6B3947D4A6E}"/>
                </a:ext>
              </a:extLst>
            </p:cNvPr>
            <p:cNvCxnSpPr/>
            <p:nvPr/>
          </p:nvCxnSpPr>
          <p:spPr>
            <a:xfrm>
              <a:off x="3865459" y="4791828"/>
              <a:ext cx="56308" cy="0"/>
            </a:xfrm>
            <a:prstGeom prst="line">
              <a:avLst/>
            </a:prstGeom>
            <a:ln w="6350" cmpd="sng">
              <a:solidFill>
                <a:srgbClr val="000000"/>
              </a:solidFill>
              <a:headEnd type="none"/>
              <a:tailEnd type="oval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C16FA9C3-2906-BE6A-6510-D78582577649}"/>
                </a:ext>
              </a:extLst>
            </p:cNvPr>
            <p:cNvCxnSpPr/>
            <p:nvPr/>
          </p:nvCxnSpPr>
          <p:spPr>
            <a:xfrm>
              <a:off x="3821760" y="4918504"/>
              <a:ext cx="56308" cy="0"/>
            </a:xfrm>
            <a:prstGeom prst="line">
              <a:avLst/>
            </a:prstGeom>
            <a:ln w="6350" cmpd="sng">
              <a:solidFill>
                <a:srgbClr val="000000"/>
              </a:solidFill>
              <a:headEnd type="none"/>
              <a:tailEnd type="oval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4E5CD798-05A0-6F28-DD41-EC00291B6FB9}"/>
                </a:ext>
              </a:extLst>
            </p:cNvPr>
            <p:cNvCxnSpPr/>
            <p:nvPr/>
          </p:nvCxnSpPr>
          <p:spPr>
            <a:xfrm>
              <a:off x="3679740" y="5049138"/>
              <a:ext cx="56308" cy="0"/>
            </a:xfrm>
            <a:prstGeom prst="line">
              <a:avLst/>
            </a:prstGeom>
            <a:ln w="6350" cmpd="sng">
              <a:solidFill>
                <a:srgbClr val="000000"/>
              </a:solidFill>
              <a:headEnd type="none"/>
              <a:tailEnd type="oval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5B00CF47-EF33-2D45-4902-884CC738A48B}"/>
                </a:ext>
              </a:extLst>
            </p:cNvPr>
            <p:cNvCxnSpPr/>
            <p:nvPr/>
          </p:nvCxnSpPr>
          <p:spPr>
            <a:xfrm>
              <a:off x="3676414" y="5191648"/>
              <a:ext cx="56308" cy="0"/>
            </a:xfrm>
            <a:prstGeom prst="line">
              <a:avLst/>
            </a:prstGeom>
            <a:ln w="6350" cmpd="sng">
              <a:solidFill>
                <a:srgbClr val="000000"/>
              </a:solidFill>
              <a:headEnd type="none"/>
              <a:tailEnd type="oval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979E792B-160F-93FC-BB4C-7F29DB4B7673}"/>
                </a:ext>
              </a:extLst>
            </p:cNvPr>
            <p:cNvCxnSpPr/>
            <p:nvPr/>
          </p:nvCxnSpPr>
          <p:spPr>
            <a:xfrm>
              <a:off x="3636041" y="5318324"/>
              <a:ext cx="56308" cy="0"/>
            </a:xfrm>
            <a:prstGeom prst="line">
              <a:avLst/>
            </a:prstGeom>
            <a:ln w="6350" cmpd="sng">
              <a:solidFill>
                <a:srgbClr val="000000"/>
              </a:solidFill>
              <a:headEnd type="none"/>
              <a:tailEnd type="oval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FECE958E-EA3B-23BD-2164-B1F77E468DFC}"/>
                </a:ext>
              </a:extLst>
            </p:cNvPr>
            <p:cNvCxnSpPr/>
            <p:nvPr/>
          </p:nvCxnSpPr>
          <p:spPr>
            <a:xfrm>
              <a:off x="3559330" y="5445000"/>
              <a:ext cx="56308" cy="0"/>
            </a:xfrm>
            <a:prstGeom prst="line">
              <a:avLst/>
            </a:prstGeom>
            <a:ln w="6350" cmpd="sng">
              <a:solidFill>
                <a:srgbClr val="000000"/>
              </a:solidFill>
              <a:headEnd type="none"/>
              <a:tailEnd type="oval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1" name="Oval 140">
              <a:extLst>
                <a:ext uri="{FF2B5EF4-FFF2-40B4-BE49-F238E27FC236}">
                  <a16:creationId xmlns:a16="http://schemas.microsoft.com/office/drawing/2014/main" id="{6A95F517-244D-C418-CC02-911D07B2FAA0}"/>
                </a:ext>
              </a:extLst>
            </p:cNvPr>
            <p:cNvSpPr/>
            <p:nvPr/>
          </p:nvSpPr>
          <p:spPr>
            <a:xfrm>
              <a:off x="4601459" y="1747461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2" name="Oval 141">
              <a:extLst>
                <a:ext uri="{FF2B5EF4-FFF2-40B4-BE49-F238E27FC236}">
                  <a16:creationId xmlns:a16="http://schemas.microsoft.com/office/drawing/2014/main" id="{6962192C-6A2A-071A-6547-65F793671D2B}"/>
                </a:ext>
              </a:extLst>
            </p:cNvPr>
            <p:cNvSpPr/>
            <p:nvPr/>
          </p:nvSpPr>
          <p:spPr>
            <a:xfrm>
              <a:off x="4601459" y="2134086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3" name="Oval 142">
              <a:extLst>
                <a:ext uri="{FF2B5EF4-FFF2-40B4-BE49-F238E27FC236}">
                  <a16:creationId xmlns:a16="http://schemas.microsoft.com/office/drawing/2014/main" id="{33F8A1C0-D3B0-0AC7-20D5-A0DF46FE6A15}"/>
                </a:ext>
              </a:extLst>
            </p:cNvPr>
            <p:cNvSpPr/>
            <p:nvPr/>
          </p:nvSpPr>
          <p:spPr>
            <a:xfrm>
              <a:off x="4601459" y="2664541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4" name="Oval 143">
              <a:extLst>
                <a:ext uri="{FF2B5EF4-FFF2-40B4-BE49-F238E27FC236}">
                  <a16:creationId xmlns:a16="http://schemas.microsoft.com/office/drawing/2014/main" id="{379EE39F-D87B-0233-6638-70B972042429}"/>
                </a:ext>
              </a:extLst>
            </p:cNvPr>
            <p:cNvSpPr/>
            <p:nvPr/>
          </p:nvSpPr>
          <p:spPr>
            <a:xfrm>
              <a:off x="4601459" y="2932087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5" name="Isosceles Triangle 144">
              <a:extLst>
                <a:ext uri="{FF2B5EF4-FFF2-40B4-BE49-F238E27FC236}">
                  <a16:creationId xmlns:a16="http://schemas.microsoft.com/office/drawing/2014/main" id="{BF29A286-5BC3-E8AC-7179-E67DB227F1E9}"/>
                </a:ext>
              </a:extLst>
            </p:cNvPr>
            <p:cNvSpPr/>
            <p:nvPr/>
          </p:nvSpPr>
          <p:spPr>
            <a:xfrm>
              <a:off x="4587048" y="3823355"/>
              <a:ext cx="105540" cy="89208"/>
            </a:xfrm>
            <a:prstGeom prst="triangle">
              <a:avLst/>
            </a:prstGeom>
            <a:solidFill>
              <a:schemeClr val="accent2"/>
            </a:solidFill>
            <a:ln w="635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6" name="Oval 145">
              <a:extLst>
                <a:ext uri="{FF2B5EF4-FFF2-40B4-BE49-F238E27FC236}">
                  <a16:creationId xmlns:a16="http://schemas.microsoft.com/office/drawing/2014/main" id="{532CBE89-D04E-E9CC-E59B-2901EC0E08C1}"/>
                </a:ext>
              </a:extLst>
            </p:cNvPr>
            <p:cNvSpPr/>
            <p:nvPr/>
          </p:nvSpPr>
          <p:spPr>
            <a:xfrm>
              <a:off x="4601459" y="3060473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7" name="Oval 146">
              <a:extLst>
                <a:ext uri="{FF2B5EF4-FFF2-40B4-BE49-F238E27FC236}">
                  <a16:creationId xmlns:a16="http://schemas.microsoft.com/office/drawing/2014/main" id="{2455D3A7-5841-7D6A-BF72-9658398C52E9}"/>
                </a:ext>
              </a:extLst>
            </p:cNvPr>
            <p:cNvSpPr/>
            <p:nvPr/>
          </p:nvSpPr>
          <p:spPr>
            <a:xfrm>
              <a:off x="4601459" y="3184583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8" name="Oval 147">
              <a:extLst>
                <a:ext uri="{FF2B5EF4-FFF2-40B4-BE49-F238E27FC236}">
                  <a16:creationId xmlns:a16="http://schemas.microsoft.com/office/drawing/2014/main" id="{1DEDC8FD-D09D-704A-AD3E-72FB7AFD2227}"/>
                </a:ext>
              </a:extLst>
            </p:cNvPr>
            <p:cNvSpPr/>
            <p:nvPr/>
          </p:nvSpPr>
          <p:spPr>
            <a:xfrm>
              <a:off x="4601459" y="3711969"/>
              <a:ext cx="77195" cy="75689"/>
            </a:xfrm>
            <a:prstGeom prst="ellipse">
              <a:avLst/>
            </a:prstGeom>
            <a:solidFill>
              <a:schemeClr val="accent1"/>
            </a:solidFill>
            <a:ln w="63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9" name="Freeform 103">
              <a:extLst>
                <a:ext uri="{FF2B5EF4-FFF2-40B4-BE49-F238E27FC236}">
                  <a16:creationId xmlns:a16="http://schemas.microsoft.com/office/drawing/2014/main" id="{06614DCD-C504-2478-953C-19D8BBC3CE1D}"/>
                </a:ext>
              </a:extLst>
            </p:cNvPr>
            <p:cNvSpPr/>
            <p:nvPr/>
          </p:nvSpPr>
          <p:spPr>
            <a:xfrm>
              <a:off x="3469192" y="1570355"/>
              <a:ext cx="5719160" cy="3958681"/>
            </a:xfrm>
            <a:custGeom>
              <a:avLst/>
              <a:gdLst>
                <a:gd name="connsiteX0" fmla="*/ 0 w 5600700"/>
                <a:gd name="connsiteY0" fmla="*/ 0 h 2049780"/>
                <a:gd name="connsiteX1" fmla="*/ 0 w 5600700"/>
                <a:gd name="connsiteY1" fmla="*/ 2049780 h 2049780"/>
                <a:gd name="connsiteX2" fmla="*/ 5600700 w 5600700"/>
                <a:gd name="connsiteY2" fmla="*/ 2049780 h 2049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00700" h="2049780">
                  <a:moveTo>
                    <a:pt x="0" y="0"/>
                  </a:moveTo>
                  <a:lnTo>
                    <a:pt x="0" y="2049780"/>
                  </a:lnTo>
                  <a:lnTo>
                    <a:pt x="5600700" y="2049780"/>
                  </a:lnTo>
                </a:path>
              </a:pathLst>
            </a:custGeom>
            <a:noFill/>
            <a:ln w="28575" cap="sq">
              <a:solidFill>
                <a:schemeClr val="tx2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>
                <a:defRPr/>
              </a:pPr>
              <a:endParaRPr lang="en-GB" sz="1440" dirty="0">
                <a:solidFill>
                  <a:prstClr val="black"/>
                </a:solidFill>
                <a:latin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37823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6B624D-2218-F77D-1E2F-B298C4607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Phase 2 Smart Stop Trial</a:t>
            </a:r>
          </a:p>
        </p:txBody>
      </p:sp>
      <p:pic>
        <p:nvPicPr>
          <p:cNvPr id="5" name="Picture 4" descr="A diagram of a patient's reaction&#10;&#10;AI-generated content may be incorrect.">
            <a:extLst>
              <a:ext uri="{FF2B5EF4-FFF2-40B4-BE49-F238E27FC236}">
                <a16:creationId xmlns:a16="http://schemas.microsoft.com/office/drawing/2014/main" id="{C59874A5-2B46-3B28-2FD0-55848F5F54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2023" y="1112128"/>
            <a:ext cx="11270008" cy="532172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AEE3EF1-A953-1DE4-5D2A-2ABBC0E21E66}"/>
              </a:ext>
            </a:extLst>
          </p:cNvPr>
          <p:cNvSpPr txBox="1"/>
          <p:nvPr/>
        </p:nvSpPr>
        <p:spPr>
          <a:xfrm>
            <a:off x="9591300" y="6550223"/>
            <a:ext cx="27037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Westin ASH 2025; Abstract 477.  </a:t>
            </a:r>
          </a:p>
        </p:txBody>
      </p:sp>
    </p:spTree>
    <p:extLst>
      <p:ext uri="{BB962C8B-B14F-4D97-AF65-F5344CB8AC3E}">
        <p14:creationId xmlns:p14="http://schemas.microsoft.com/office/powerpoint/2010/main" val="35115540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aph of a number of numbers and a number of text&#10;&#10;AI-generated content may be incorrect.">
            <a:extLst>
              <a:ext uri="{FF2B5EF4-FFF2-40B4-BE49-F238E27FC236}">
                <a16:creationId xmlns:a16="http://schemas.microsoft.com/office/drawing/2014/main" id="{A62F423A-A172-E1A5-5521-E13798AFA3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6608" y="457736"/>
            <a:ext cx="11198784" cy="6230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7279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94CCD5-F945-AC67-2052-8DE85A4142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46EF9B-8A6A-D567-6573-7BF0113FA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857500"/>
            <a:ext cx="10972800" cy="1143000"/>
          </a:xfrm>
        </p:spPr>
        <p:txBody>
          <a:bodyPr/>
          <a:lstStyle/>
          <a:p>
            <a:pPr algn="ctr"/>
            <a:r>
              <a:rPr lang="en-US" dirty="0"/>
              <a:t>SUNMO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7313BC-F2AA-7F65-9597-B9B4A6DC0C5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2652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689344" y="298337"/>
            <a:ext cx="10515600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dirty="0"/>
              <a:t>SUNMO</a:t>
            </a:r>
            <a:r>
              <a:rPr sz="3200" b="0" dirty="0">
                <a:latin typeface="Arial"/>
                <a:cs typeface="Arial"/>
              </a:rPr>
              <a:t>:</a:t>
            </a:r>
            <a:r>
              <a:rPr sz="3200" b="0" spc="-70" dirty="0">
                <a:latin typeface="Arial"/>
                <a:cs typeface="Arial"/>
              </a:rPr>
              <a:t> </a:t>
            </a:r>
            <a:r>
              <a:rPr sz="3200" b="0" dirty="0">
                <a:latin typeface="Arial"/>
                <a:cs typeface="Arial"/>
              </a:rPr>
              <a:t>Mosunetuzumab</a:t>
            </a:r>
            <a:r>
              <a:rPr sz="3200" b="0" spc="-65" dirty="0">
                <a:latin typeface="Arial"/>
                <a:cs typeface="Arial"/>
              </a:rPr>
              <a:t> </a:t>
            </a:r>
            <a:r>
              <a:rPr sz="3200" b="0" dirty="0">
                <a:latin typeface="Arial"/>
                <a:cs typeface="Arial"/>
              </a:rPr>
              <a:t>+</a:t>
            </a:r>
            <a:r>
              <a:rPr sz="3200" b="0" spc="-90" dirty="0">
                <a:latin typeface="Arial"/>
                <a:cs typeface="Arial"/>
              </a:rPr>
              <a:t> </a:t>
            </a:r>
            <a:r>
              <a:rPr sz="3200" b="0" dirty="0">
                <a:latin typeface="Arial"/>
                <a:cs typeface="Arial"/>
              </a:rPr>
              <a:t>Polatuzumab</a:t>
            </a:r>
            <a:r>
              <a:rPr sz="3200" b="0" spc="-75" dirty="0">
                <a:latin typeface="Arial"/>
                <a:cs typeface="Arial"/>
              </a:rPr>
              <a:t> </a:t>
            </a:r>
            <a:r>
              <a:rPr sz="3200" b="0" dirty="0">
                <a:latin typeface="Arial"/>
                <a:cs typeface="Arial"/>
              </a:rPr>
              <a:t>in</a:t>
            </a:r>
            <a:r>
              <a:rPr sz="3200" b="0" spc="-130" dirty="0">
                <a:latin typeface="Arial"/>
                <a:cs typeface="Arial"/>
              </a:rPr>
              <a:t> </a:t>
            </a:r>
            <a:r>
              <a:rPr sz="3200" b="0" dirty="0">
                <a:latin typeface="Arial"/>
                <a:cs typeface="Arial"/>
              </a:rPr>
              <a:t>R/R</a:t>
            </a:r>
            <a:r>
              <a:rPr sz="3200" b="0" spc="-95" dirty="0">
                <a:latin typeface="Arial"/>
                <a:cs typeface="Arial"/>
              </a:rPr>
              <a:t> </a:t>
            </a:r>
            <a:r>
              <a:rPr sz="3200" b="0" spc="-10" dirty="0">
                <a:latin typeface="Arial"/>
                <a:cs typeface="Arial"/>
              </a:rPr>
              <a:t>DLBCL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6480809" y="1187833"/>
            <a:ext cx="4940935" cy="5120005"/>
            <a:chOff x="6480809" y="1187833"/>
            <a:chExt cx="4940935" cy="5120005"/>
          </a:xfrm>
        </p:grpSpPr>
        <p:pic>
          <p:nvPicPr>
            <p:cNvPr id="4" name="object 4"/>
            <p:cNvPicPr/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513348" y="1187833"/>
              <a:ext cx="4907923" cy="5119517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6480809" y="3714749"/>
              <a:ext cx="194310" cy="228600"/>
            </a:xfrm>
            <a:custGeom>
              <a:avLst/>
              <a:gdLst/>
              <a:ahLst/>
              <a:cxnLst/>
              <a:rect l="l" t="t" r="r" b="b"/>
              <a:pathLst>
                <a:path w="194309" h="228600">
                  <a:moveTo>
                    <a:pt x="194310" y="0"/>
                  </a:moveTo>
                  <a:lnTo>
                    <a:pt x="0" y="0"/>
                  </a:lnTo>
                  <a:lnTo>
                    <a:pt x="0" y="228600"/>
                  </a:lnTo>
                  <a:lnTo>
                    <a:pt x="194310" y="228600"/>
                  </a:lnTo>
                  <a:lnTo>
                    <a:pt x="19431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378358" y="1100671"/>
            <a:ext cx="9594215" cy="4368118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7368540" algn="ctr">
              <a:lnSpc>
                <a:spcPct val="100000"/>
              </a:lnSpc>
              <a:spcBef>
                <a:spcPts val="229"/>
              </a:spcBef>
            </a:pPr>
            <a:r>
              <a:rPr sz="1400" b="1" dirty="0">
                <a:latin typeface="Arial"/>
                <a:cs typeface="Arial"/>
              </a:rPr>
              <a:t>Progression</a:t>
            </a:r>
            <a:r>
              <a:rPr sz="1400" b="1" spc="-85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Free</a:t>
            </a:r>
            <a:r>
              <a:rPr sz="1400" b="1" spc="-45" dirty="0">
                <a:latin typeface="Arial"/>
                <a:cs typeface="Arial"/>
              </a:rPr>
              <a:t> </a:t>
            </a:r>
            <a:r>
              <a:rPr sz="1400" b="1" spc="-10" dirty="0">
                <a:latin typeface="Arial"/>
                <a:cs typeface="Arial"/>
              </a:rPr>
              <a:t>Survival</a:t>
            </a:r>
            <a:endParaRPr sz="1400" dirty="0">
              <a:latin typeface="Arial"/>
              <a:cs typeface="Arial"/>
            </a:endParaRPr>
          </a:p>
          <a:p>
            <a:pPr marL="12700" marR="4370705">
              <a:lnSpc>
                <a:spcPct val="90100"/>
              </a:lnSpc>
              <a:spcBef>
                <a:spcPts val="380"/>
              </a:spcBef>
            </a:pPr>
            <a:r>
              <a:rPr sz="1800" dirty="0">
                <a:latin typeface="Arial"/>
                <a:cs typeface="Arial"/>
              </a:rPr>
              <a:t>Phase</a:t>
            </a:r>
            <a:r>
              <a:rPr sz="1800" spc="-20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III</a:t>
            </a:r>
            <a:r>
              <a:rPr sz="1800" spc="-4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trial</a:t>
            </a:r>
            <a:r>
              <a:rPr sz="1800" spc="-20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of</a:t>
            </a:r>
            <a:r>
              <a:rPr sz="1800" spc="-30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patients</a:t>
            </a:r>
            <a:r>
              <a:rPr sz="1800" spc="-10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with</a:t>
            </a:r>
            <a:r>
              <a:rPr sz="1800" spc="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R/R</a:t>
            </a:r>
            <a:r>
              <a:rPr sz="1800" spc="-2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LBCL</a:t>
            </a:r>
            <a:r>
              <a:rPr sz="1800" spc="-90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who</a:t>
            </a:r>
            <a:r>
              <a:rPr sz="1800" spc="15" dirty="0">
                <a:latin typeface="Arial"/>
                <a:cs typeface="Arial"/>
              </a:rPr>
              <a:t> </a:t>
            </a:r>
            <a:r>
              <a:rPr sz="1800" spc="-20" dirty="0">
                <a:latin typeface="Arial"/>
                <a:cs typeface="Arial"/>
              </a:rPr>
              <a:t>were </a:t>
            </a:r>
            <a:r>
              <a:rPr sz="1800" dirty="0">
                <a:latin typeface="Arial"/>
                <a:cs typeface="Arial"/>
              </a:rPr>
              <a:t>ineligible</a:t>
            </a:r>
            <a:r>
              <a:rPr sz="1800" spc="-50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for</a:t>
            </a:r>
            <a:r>
              <a:rPr sz="1800" spc="-12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ASCT</a:t>
            </a:r>
            <a:r>
              <a:rPr sz="1800" spc="-70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were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randomly</a:t>
            </a:r>
            <a:r>
              <a:rPr sz="1800" spc="-3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assigned</a:t>
            </a:r>
            <a:r>
              <a:rPr sz="1800" spc="-2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(2:1)</a:t>
            </a:r>
            <a:r>
              <a:rPr sz="1800" spc="-40" dirty="0">
                <a:latin typeface="Arial"/>
                <a:cs typeface="Arial"/>
              </a:rPr>
              <a:t> </a:t>
            </a:r>
            <a:r>
              <a:rPr sz="1800" spc="-25" dirty="0">
                <a:latin typeface="Arial"/>
                <a:cs typeface="Arial"/>
              </a:rPr>
              <a:t>to </a:t>
            </a:r>
            <a:r>
              <a:rPr sz="1800" dirty="0">
                <a:latin typeface="Arial"/>
                <a:cs typeface="Arial"/>
              </a:rPr>
              <a:t>receive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spc="-10" dirty="0">
                <a:latin typeface="Arial"/>
                <a:cs typeface="Arial"/>
              </a:rPr>
              <a:t>Mosun-</a:t>
            </a:r>
            <a:r>
              <a:rPr sz="1800" dirty="0">
                <a:latin typeface="Arial"/>
                <a:cs typeface="Arial"/>
              </a:rPr>
              <a:t>Pola</a:t>
            </a:r>
            <a:r>
              <a:rPr sz="1800" spc="10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or</a:t>
            </a:r>
            <a:r>
              <a:rPr sz="1800" spc="-10" dirty="0">
                <a:latin typeface="Arial"/>
                <a:cs typeface="Arial"/>
              </a:rPr>
              <a:t> R-GemOx</a:t>
            </a:r>
            <a:endParaRPr sz="18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660"/>
              </a:spcBef>
            </a:pPr>
            <a:endParaRPr sz="1800" dirty="0">
              <a:latin typeface="Arial"/>
              <a:cs typeface="Arial"/>
            </a:endParaRPr>
          </a:p>
          <a:p>
            <a:pPr marL="12700">
              <a:lnSpc>
                <a:spcPts val="2050"/>
              </a:lnSpc>
            </a:pPr>
            <a:r>
              <a:rPr sz="1800" b="1" dirty="0">
                <a:latin typeface="Arial"/>
                <a:cs typeface="Arial"/>
              </a:rPr>
              <a:t>Overall</a:t>
            </a:r>
            <a:r>
              <a:rPr sz="1800" b="1" spc="1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response</a:t>
            </a:r>
            <a:r>
              <a:rPr sz="1800" b="1" spc="-3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rate</a:t>
            </a:r>
            <a:r>
              <a:rPr sz="1800" b="1" spc="-2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was</a:t>
            </a:r>
            <a:r>
              <a:rPr sz="1800" b="1" spc="-7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70%</a:t>
            </a:r>
            <a:r>
              <a:rPr sz="1800" b="1" spc="-2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for</a:t>
            </a:r>
            <a:r>
              <a:rPr sz="1800" b="1" spc="-20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Mosun-</a:t>
            </a:r>
            <a:r>
              <a:rPr sz="1800" b="1" spc="-20" dirty="0">
                <a:latin typeface="Arial"/>
                <a:cs typeface="Arial"/>
              </a:rPr>
              <a:t>Pola</a:t>
            </a:r>
            <a:endParaRPr sz="1800" dirty="0">
              <a:latin typeface="Arial"/>
              <a:cs typeface="Arial"/>
            </a:endParaRPr>
          </a:p>
          <a:p>
            <a:pPr marL="12700">
              <a:lnSpc>
                <a:spcPts val="2050"/>
              </a:lnSpc>
            </a:pPr>
            <a:r>
              <a:rPr sz="1800" dirty="0">
                <a:latin typeface="Arial"/>
                <a:cs typeface="Arial"/>
              </a:rPr>
              <a:t>versus</a:t>
            </a:r>
            <a:r>
              <a:rPr sz="1800" spc="-30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40%</a:t>
            </a:r>
            <a:r>
              <a:rPr sz="1800" spc="-20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with </a:t>
            </a:r>
            <a:r>
              <a:rPr sz="1800" spc="-10" dirty="0">
                <a:latin typeface="Arial"/>
                <a:cs typeface="Arial"/>
              </a:rPr>
              <a:t>R-GemOx</a:t>
            </a:r>
            <a:endParaRPr sz="1800" dirty="0">
              <a:latin typeface="Arial"/>
              <a:cs typeface="Arial"/>
            </a:endParaRPr>
          </a:p>
          <a:p>
            <a:pPr marL="240665" indent="-227965">
              <a:lnSpc>
                <a:spcPct val="100000"/>
              </a:lnSpc>
              <a:spcBef>
                <a:spcPts val="780"/>
              </a:spcBef>
              <a:buChar char="•"/>
              <a:tabLst>
                <a:tab pos="240665" algn="l"/>
              </a:tabLst>
            </a:pPr>
            <a:r>
              <a:rPr sz="1800" dirty="0">
                <a:latin typeface="Arial"/>
                <a:cs typeface="Arial"/>
              </a:rPr>
              <a:t>51%</a:t>
            </a:r>
            <a:r>
              <a:rPr sz="1800" spc="-3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of</a:t>
            </a:r>
            <a:r>
              <a:rPr sz="1800" spc="-30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patients</a:t>
            </a:r>
            <a:r>
              <a:rPr sz="1800" spc="-1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receiving </a:t>
            </a:r>
            <a:r>
              <a:rPr sz="1800" spc="-10" dirty="0">
                <a:latin typeface="Arial"/>
                <a:cs typeface="Arial"/>
              </a:rPr>
              <a:t>Mosun-</a:t>
            </a:r>
            <a:r>
              <a:rPr sz="1800" dirty="0">
                <a:latin typeface="Arial"/>
                <a:cs typeface="Arial"/>
              </a:rPr>
              <a:t>Pola</a:t>
            </a:r>
            <a:r>
              <a:rPr sz="1800" spc="-2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achieved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a</a:t>
            </a:r>
            <a:r>
              <a:rPr sz="1800" spc="-25" dirty="0">
                <a:latin typeface="Arial"/>
                <a:cs typeface="Arial"/>
              </a:rPr>
              <a:t> CR</a:t>
            </a:r>
            <a:endParaRPr sz="1800" dirty="0">
              <a:latin typeface="Arial"/>
              <a:cs typeface="Arial"/>
            </a:endParaRPr>
          </a:p>
          <a:p>
            <a:pPr marL="240665" indent="-227965">
              <a:lnSpc>
                <a:spcPct val="100000"/>
              </a:lnSpc>
              <a:spcBef>
                <a:spcPts val="780"/>
              </a:spcBef>
              <a:buChar char="•"/>
              <a:tabLst>
                <a:tab pos="240665" algn="l"/>
              </a:tabLst>
            </a:pPr>
            <a:r>
              <a:rPr sz="1800" dirty="0">
                <a:latin typeface="Arial"/>
                <a:cs typeface="Arial"/>
              </a:rPr>
              <a:t>Duration</a:t>
            </a:r>
            <a:r>
              <a:rPr sz="1800" spc="-20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of</a:t>
            </a:r>
            <a:r>
              <a:rPr sz="1800" spc="-2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CR</a:t>
            </a:r>
            <a:r>
              <a:rPr sz="1800" spc="-2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was</a:t>
            </a:r>
            <a:r>
              <a:rPr sz="1800" spc="1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not</a:t>
            </a:r>
            <a:r>
              <a:rPr sz="1800" spc="-1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reached</a:t>
            </a:r>
            <a:r>
              <a:rPr sz="1800" spc="-20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with</a:t>
            </a:r>
            <a:r>
              <a:rPr sz="1800" spc="15" dirty="0">
                <a:latin typeface="Arial"/>
                <a:cs typeface="Arial"/>
              </a:rPr>
              <a:t> </a:t>
            </a:r>
            <a:r>
              <a:rPr sz="1800" spc="-10" dirty="0">
                <a:latin typeface="Arial"/>
                <a:cs typeface="Arial"/>
              </a:rPr>
              <a:t>Mosun-</a:t>
            </a:r>
            <a:r>
              <a:rPr sz="1800" spc="-20" dirty="0">
                <a:latin typeface="Arial"/>
                <a:cs typeface="Arial"/>
              </a:rPr>
              <a:t>Pola</a:t>
            </a:r>
            <a:endParaRPr sz="1800" dirty="0">
              <a:latin typeface="Arial"/>
              <a:cs typeface="Arial"/>
            </a:endParaRPr>
          </a:p>
          <a:p>
            <a:pPr marL="7370445" algn="ctr">
              <a:lnSpc>
                <a:spcPct val="100000"/>
              </a:lnSpc>
              <a:spcBef>
                <a:spcPts val="235"/>
              </a:spcBef>
            </a:pPr>
            <a:r>
              <a:rPr sz="1400" b="1" dirty="0">
                <a:latin typeface="Arial"/>
                <a:cs typeface="Arial"/>
              </a:rPr>
              <a:t>Overall</a:t>
            </a:r>
            <a:r>
              <a:rPr sz="1400" b="1" spc="-55" dirty="0">
                <a:latin typeface="Arial"/>
                <a:cs typeface="Arial"/>
              </a:rPr>
              <a:t> </a:t>
            </a:r>
            <a:r>
              <a:rPr sz="1400" b="1" spc="-10" dirty="0">
                <a:latin typeface="Arial"/>
                <a:cs typeface="Arial"/>
              </a:rPr>
              <a:t>Survival</a:t>
            </a:r>
            <a:endParaRPr sz="14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10"/>
              </a:spcBef>
            </a:pPr>
            <a:endParaRPr sz="14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800" b="1" dirty="0">
                <a:latin typeface="Arial"/>
                <a:cs typeface="Arial"/>
              </a:rPr>
              <a:t>Progression</a:t>
            </a:r>
            <a:r>
              <a:rPr sz="1800" b="1" spc="-2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Free</a:t>
            </a:r>
            <a:r>
              <a:rPr sz="1800" b="1" spc="-3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Survival</a:t>
            </a:r>
            <a:r>
              <a:rPr sz="1800" dirty="0">
                <a:latin typeface="Arial"/>
                <a:cs typeface="Arial"/>
              </a:rPr>
              <a:t>:</a:t>
            </a:r>
            <a:r>
              <a:rPr sz="1800" spc="20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HR</a:t>
            </a:r>
            <a:r>
              <a:rPr sz="1800" spc="-3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0.41</a:t>
            </a:r>
            <a:r>
              <a:rPr sz="1800" spc="-3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(0.3</a:t>
            </a:r>
            <a:r>
              <a:rPr sz="1800" spc="-2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–</a:t>
            </a:r>
            <a:r>
              <a:rPr sz="1800" spc="-30" dirty="0">
                <a:latin typeface="Arial"/>
                <a:cs typeface="Arial"/>
              </a:rPr>
              <a:t> </a:t>
            </a:r>
            <a:r>
              <a:rPr sz="1800" spc="-20" dirty="0">
                <a:latin typeface="Arial"/>
                <a:cs typeface="Arial"/>
              </a:rPr>
              <a:t>0.6)</a:t>
            </a:r>
            <a:endParaRPr sz="18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664"/>
              </a:spcBef>
            </a:pPr>
            <a:endParaRPr sz="18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800" b="1" dirty="0">
                <a:latin typeface="Arial"/>
                <a:cs typeface="Arial"/>
              </a:rPr>
              <a:t>Overall Survival</a:t>
            </a:r>
            <a:r>
              <a:rPr sz="1800" dirty="0">
                <a:latin typeface="Arial"/>
                <a:cs typeface="Arial"/>
              </a:rPr>
              <a:t>:</a:t>
            </a:r>
            <a:r>
              <a:rPr sz="1800" spc="1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0.80</a:t>
            </a:r>
            <a:r>
              <a:rPr sz="1800" spc="-3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(0.5</a:t>
            </a:r>
            <a:r>
              <a:rPr sz="1800" spc="-3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–</a:t>
            </a:r>
            <a:r>
              <a:rPr sz="1800" spc="-35" dirty="0">
                <a:latin typeface="Arial"/>
                <a:cs typeface="Arial"/>
              </a:rPr>
              <a:t> </a:t>
            </a:r>
            <a:r>
              <a:rPr sz="1800" spc="-20" dirty="0">
                <a:latin typeface="Arial"/>
                <a:cs typeface="Arial"/>
              </a:rPr>
              <a:t>1.2)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578343" y="6510740"/>
            <a:ext cx="2954655" cy="1962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z="1200" dirty="0">
                <a:latin typeface="Arial"/>
                <a:cs typeface="Arial"/>
              </a:rPr>
              <a:t>Budde</a:t>
            </a:r>
            <a:r>
              <a:rPr sz="1200" spc="-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LE et</a:t>
            </a:r>
            <a:r>
              <a:rPr sz="1200" spc="-3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al.</a:t>
            </a:r>
            <a:r>
              <a:rPr sz="1200" spc="5" dirty="0">
                <a:latin typeface="Arial"/>
                <a:cs typeface="Arial"/>
              </a:rPr>
              <a:t> </a:t>
            </a:r>
            <a:r>
              <a:rPr sz="1200" i="1" dirty="0">
                <a:latin typeface="Arial"/>
                <a:cs typeface="Arial"/>
              </a:rPr>
              <a:t>J</a:t>
            </a:r>
            <a:r>
              <a:rPr sz="1200" i="1" spc="15" dirty="0">
                <a:latin typeface="Arial"/>
                <a:cs typeface="Arial"/>
              </a:rPr>
              <a:t> </a:t>
            </a:r>
            <a:r>
              <a:rPr sz="1200" i="1" dirty="0">
                <a:latin typeface="Arial"/>
                <a:cs typeface="Arial"/>
              </a:rPr>
              <a:t>Clin</a:t>
            </a:r>
            <a:r>
              <a:rPr sz="1200" i="1" spc="-10" dirty="0">
                <a:latin typeface="Arial"/>
                <a:cs typeface="Arial"/>
              </a:rPr>
              <a:t> </a:t>
            </a:r>
            <a:r>
              <a:rPr sz="1200" i="1" dirty="0">
                <a:latin typeface="Arial"/>
                <a:cs typeface="Arial"/>
              </a:rPr>
              <a:t>Oncol</a:t>
            </a:r>
            <a:r>
              <a:rPr sz="1200" dirty="0">
                <a:latin typeface="Arial"/>
                <a:cs typeface="Arial"/>
              </a:rPr>
              <a:t>. </a:t>
            </a:r>
            <a:r>
              <a:rPr sz="1200" spc="-10" dirty="0">
                <a:latin typeface="Arial"/>
                <a:cs typeface="Arial"/>
              </a:rPr>
              <a:t>2025;00:1-</a:t>
            </a:r>
            <a:r>
              <a:rPr sz="1200" spc="-25" dirty="0">
                <a:latin typeface="Arial"/>
                <a:cs typeface="Arial"/>
              </a:rPr>
              <a:t>13.</a:t>
            </a:r>
            <a:endParaRPr sz="12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290689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B513D6-6579-C833-D715-47238588C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SUNMO: 2L vs. 3L+ efficacy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E9529B-A415-FC13-21A4-B5ED1C43EAC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Kim W et al. ASCO 2026 #7007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3D70B6A-B44D-BE80-16C9-691CA81DC2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9984120"/>
              </p:ext>
            </p:extLst>
          </p:nvPr>
        </p:nvGraphicFramePr>
        <p:xfrm>
          <a:off x="385588" y="2056410"/>
          <a:ext cx="11413479" cy="2651760"/>
        </p:xfrm>
        <a:graphic>
          <a:graphicData uri="http://schemas.openxmlformats.org/drawingml/2006/table">
            <a:tbl>
              <a:tblPr/>
              <a:tblGrid>
                <a:gridCol w="1630497">
                  <a:extLst>
                    <a:ext uri="{9D8B030D-6E8A-4147-A177-3AD203B41FA5}">
                      <a16:colId xmlns:a16="http://schemas.microsoft.com/office/drawing/2014/main" val="3101148501"/>
                    </a:ext>
                  </a:extLst>
                </a:gridCol>
                <a:gridCol w="1630497">
                  <a:extLst>
                    <a:ext uri="{9D8B030D-6E8A-4147-A177-3AD203B41FA5}">
                      <a16:colId xmlns:a16="http://schemas.microsoft.com/office/drawing/2014/main" val="1136113545"/>
                    </a:ext>
                  </a:extLst>
                </a:gridCol>
                <a:gridCol w="1630497">
                  <a:extLst>
                    <a:ext uri="{9D8B030D-6E8A-4147-A177-3AD203B41FA5}">
                      <a16:colId xmlns:a16="http://schemas.microsoft.com/office/drawing/2014/main" val="3681207964"/>
                    </a:ext>
                  </a:extLst>
                </a:gridCol>
                <a:gridCol w="1630497">
                  <a:extLst>
                    <a:ext uri="{9D8B030D-6E8A-4147-A177-3AD203B41FA5}">
                      <a16:colId xmlns:a16="http://schemas.microsoft.com/office/drawing/2014/main" val="186238611"/>
                    </a:ext>
                  </a:extLst>
                </a:gridCol>
                <a:gridCol w="1630497">
                  <a:extLst>
                    <a:ext uri="{9D8B030D-6E8A-4147-A177-3AD203B41FA5}">
                      <a16:colId xmlns:a16="http://schemas.microsoft.com/office/drawing/2014/main" val="3626107361"/>
                    </a:ext>
                  </a:extLst>
                </a:gridCol>
                <a:gridCol w="1630497">
                  <a:extLst>
                    <a:ext uri="{9D8B030D-6E8A-4147-A177-3AD203B41FA5}">
                      <a16:colId xmlns:a16="http://schemas.microsoft.com/office/drawing/2014/main" val="4267508537"/>
                    </a:ext>
                  </a:extLst>
                </a:gridCol>
                <a:gridCol w="1630497">
                  <a:extLst>
                    <a:ext uri="{9D8B030D-6E8A-4147-A177-3AD203B41FA5}">
                      <a16:colId xmlns:a16="http://schemas.microsoft.com/office/drawing/2014/main" val="188709611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fontAlgn="t">
                        <a:spcAft>
                          <a:spcPts val="900"/>
                        </a:spcAft>
                        <a:buNone/>
                      </a:pPr>
                      <a:r>
                        <a:rPr lang="en-US" b="1">
                          <a:effectLst/>
                        </a:rPr>
                        <a:t>Mos (95% CI), unless stated</a:t>
                      </a:r>
                      <a:endParaRPr lang="en-US"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rgbClr val="207F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07F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21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1A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900"/>
                        </a:spcAft>
                        <a:buNone/>
                      </a:pPr>
                      <a:r>
                        <a:rPr lang="en-US" b="1">
                          <a:effectLst/>
                        </a:rPr>
                        <a:t>Mosun-Pola (n=138)</a:t>
                      </a:r>
                      <a:endParaRPr lang="en-US"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rgbClr val="207F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07F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21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1A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900"/>
                        </a:spcAft>
                        <a:buNone/>
                      </a:pPr>
                      <a:r>
                        <a:rPr lang="en-US" b="1">
                          <a:effectLst/>
                        </a:rPr>
                        <a:t>R-GemOx (n=70)</a:t>
                      </a:r>
                      <a:endParaRPr lang="en-US"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rgbClr val="207F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07F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21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1A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900"/>
                        </a:spcAft>
                        <a:buNone/>
                      </a:pPr>
                      <a:r>
                        <a:rPr lang="en-US" b="1">
                          <a:effectLst/>
                        </a:rPr>
                        <a:t>2L Mosun-Pola (n=61)</a:t>
                      </a:r>
                      <a:endParaRPr lang="en-US"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rgbClr val="207F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07F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21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1A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900"/>
                        </a:spcAft>
                        <a:buNone/>
                      </a:pPr>
                      <a:r>
                        <a:rPr lang="en-US" b="1">
                          <a:effectLst/>
                        </a:rPr>
                        <a:t>2L R-GemOx (n=30)</a:t>
                      </a:r>
                      <a:endParaRPr lang="en-US"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rgbClr val="207F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07F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21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1A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900"/>
                        </a:spcAft>
                        <a:buNone/>
                      </a:pPr>
                      <a:r>
                        <a:rPr lang="en-US" b="1">
                          <a:effectLst/>
                        </a:rPr>
                        <a:t>3L+ Mosun-Pola (n=77)</a:t>
                      </a:r>
                      <a:endParaRPr lang="en-US"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rgbClr val="207F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07F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21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1A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900"/>
                        </a:spcAft>
                        <a:buNone/>
                      </a:pPr>
                      <a:r>
                        <a:rPr lang="en-US" b="1">
                          <a:effectLst/>
                        </a:rPr>
                        <a:t>3L+ R-GemOx (n=40)</a:t>
                      </a:r>
                      <a:endParaRPr lang="en-US"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rgbClr val="207F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21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21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1A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92331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t">
                        <a:spcAft>
                          <a:spcPts val="900"/>
                        </a:spcAft>
                        <a:buNone/>
                      </a:pPr>
                      <a:r>
                        <a:rPr lang="en-US" b="1">
                          <a:effectLst/>
                        </a:rPr>
                        <a:t>Median PFS</a:t>
                      </a:r>
                      <a:endParaRPr lang="en-US"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rgbClr val="507C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07C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1A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27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900"/>
                        </a:spcAft>
                        <a:buNone/>
                      </a:pPr>
                      <a:r>
                        <a:rPr lang="en-US">
                          <a:effectLst/>
                        </a:rPr>
                        <a:t>11.6 (5.6–17.6)</a:t>
                      </a:r>
                    </a:p>
                  </a:txBody>
                  <a:tcPr>
                    <a:lnL w="12700" cap="flat" cmpd="sng" algn="ctr">
                      <a:solidFill>
                        <a:srgbClr val="507C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07C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1A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27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900"/>
                        </a:spcAft>
                        <a:buNone/>
                      </a:pPr>
                      <a:r>
                        <a:rPr lang="en-US">
                          <a:effectLst/>
                        </a:rPr>
                        <a:t>3.8 (2.9–4.1)</a:t>
                      </a:r>
                    </a:p>
                  </a:txBody>
                  <a:tcPr>
                    <a:lnL w="12700" cap="flat" cmpd="sng" algn="ctr">
                      <a:solidFill>
                        <a:srgbClr val="507C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07C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1A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27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900"/>
                        </a:spcAft>
                        <a:buNone/>
                      </a:pPr>
                      <a:r>
                        <a:rPr lang="en-US">
                          <a:effectLst/>
                        </a:rPr>
                        <a:t>17.6 (5.6–NE)</a:t>
                      </a:r>
                    </a:p>
                  </a:txBody>
                  <a:tcPr>
                    <a:lnL w="12700" cap="flat" cmpd="sng" algn="ctr">
                      <a:solidFill>
                        <a:srgbClr val="507C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07C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1A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27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900"/>
                        </a:spcAft>
                        <a:buNone/>
                      </a:pPr>
                      <a:r>
                        <a:rPr lang="en-US">
                          <a:effectLst/>
                        </a:rPr>
                        <a:t>3.6 (2.1–5.3)</a:t>
                      </a:r>
                    </a:p>
                  </a:txBody>
                  <a:tcPr>
                    <a:lnL w="12700" cap="flat" cmpd="sng" algn="ctr">
                      <a:solidFill>
                        <a:srgbClr val="507C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07C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1A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27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900"/>
                        </a:spcAft>
                        <a:buNone/>
                      </a:pPr>
                      <a:r>
                        <a:rPr lang="en-US">
                          <a:effectLst/>
                        </a:rPr>
                        <a:t>8.6 (4.0–16.2)</a:t>
                      </a:r>
                    </a:p>
                  </a:txBody>
                  <a:tcPr>
                    <a:lnL w="12700" cap="flat" cmpd="sng" algn="ctr">
                      <a:solidFill>
                        <a:srgbClr val="507C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07C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1A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27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900"/>
                        </a:spcAft>
                        <a:buNone/>
                      </a:pPr>
                      <a:r>
                        <a:rPr lang="en-US">
                          <a:effectLst/>
                        </a:rPr>
                        <a:t>3.9 (2.1–5.6)</a:t>
                      </a:r>
                    </a:p>
                  </a:txBody>
                  <a:tcPr>
                    <a:lnL w="12700" cap="flat" cmpd="sng" algn="ctr">
                      <a:solidFill>
                        <a:srgbClr val="507C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1A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1A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27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0772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t">
                        <a:spcAft>
                          <a:spcPts val="900"/>
                        </a:spcAft>
                        <a:buNone/>
                      </a:pPr>
                      <a:r>
                        <a:rPr lang="en-US" b="1">
                          <a:effectLst/>
                        </a:rPr>
                        <a:t>Median DOR </a:t>
                      </a:r>
                      <a:endParaRPr lang="en-US"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rgbClr val="C06D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6D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27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0C8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900"/>
                        </a:spcAft>
                        <a:buNone/>
                      </a:pPr>
                      <a:r>
                        <a:rPr lang="en-US" dirty="0">
                          <a:effectLst/>
                        </a:rPr>
                        <a:t>18.8 (11.5–NE)</a:t>
                      </a:r>
                    </a:p>
                  </a:txBody>
                  <a:tcPr>
                    <a:lnL w="12700" cap="flat" cmpd="sng" algn="ctr">
                      <a:solidFill>
                        <a:srgbClr val="C06D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6D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27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0C8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900"/>
                        </a:spcAft>
                        <a:buNone/>
                      </a:pPr>
                      <a:r>
                        <a:rPr lang="en-US">
                          <a:effectLst/>
                        </a:rPr>
                        <a:t>6.0 (3.7–23.9)</a:t>
                      </a:r>
                    </a:p>
                  </a:txBody>
                  <a:tcPr>
                    <a:lnL w="12700" cap="flat" cmpd="sng" algn="ctr">
                      <a:solidFill>
                        <a:srgbClr val="C06D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6D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27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0C8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900"/>
                        </a:spcAft>
                        <a:buNone/>
                      </a:pPr>
                      <a:r>
                        <a:rPr lang="en-US">
                          <a:effectLst/>
                        </a:rPr>
                        <a:t>18.8 (11.3–NE)</a:t>
                      </a:r>
                    </a:p>
                  </a:txBody>
                  <a:tcPr>
                    <a:lnL w="12700" cap="flat" cmpd="sng" algn="ctr">
                      <a:solidFill>
                        <a:srgbClr val="C06D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6D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27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0C8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900"/>
                        </a:spcAft>
                        <a:buNone/>
                      </a:pPr>
                      <a:r>
                        <a:rPr lang="en-US">
                          <a:effectLst/>
                        </a:rPr>
                        <a:t>6.0 (3.9–NE)</a:t>
                      </a:r>
                    </a:p>
                  </a:txBody>
                  <a:tcPr>
                    <a:lnL w="12700" cap="flat" cmpd="sng" algn="ctr">
                      <a:solidFill>
                        <a:srgbClr val="C06D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6D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27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0C8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900"/>
                        </a:spcAft>
                        <a:buNone/>
                      </a:pPr>
                      <a:r>
                        <a:rPr lang="en-US">
                          <a:effectLst/>
                        </a:rPr>
                        <a:t>21.5 (9.5–NE)</a:t>
                      </a:r>
                    </a:p>
                  </a:txBody>
                  <a:tcPr>
                    <a:lnL w="12700" cap="flat" cmpd="sng" algn="ctr">
                      <a:solidFill>
                        <a:srgbClr val="C06D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6D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27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0C8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900"/>
                        </a:spcAft>
                        <a:buNone/>
                      </a:pPr>
                      <a:r>
                        <a:rPr lang="en-US">
                          <a:effectLst/>
                        </a:rPr>
                        <a:t>5.4 (2.3–18.3)</a:t>
                      </a:r>
                    </a:p>
                  </a:txBody>
                  <a:tcPr>
                    <a:lnL w="12700" cap="flat" cmpd="sng" algn="ctr">
                      <a:solidFill>
                        <a:srgbClr val="C06D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27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27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0C8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83879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t">
                        <a:spcAft>
                          <a:spcPts val="900"/>
                        </a:spcAft>
                        <a:buNone/>
                      </a:pPr>
                      <a:r>
                        <a:rPr lang="en-US" b="1">
                          <a:effectLst/>
                        </a:rPr>
                        <a:t>CR, % (95% CI) </a:t>
                      </a:r>
                      <a:endParaRPr lang="en-US"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rgbClr val="206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06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0C8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06E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900"/>
                        </a:spcAft>
                        <a:buNone/>
                      </a:pPr>
                      <a:r>
                        <a:rPr lang="en-US">
                          <a:effectLst/>
                        </a:rPr>
                        <a:t>51.4 (42.8–60.0)</a:t>
                      </a:r>
                    </a:p>
                  </a:txBody>
                  <a:tcPr>
                    <a:lnL w="12700" cap="flat" cmpd="sng" algn="ctr">
                      <a:solidFill>
                        <a:srgbClr val="206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06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0C8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06E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900"/>
                        </a:spcAft>
                        <a:buNone/>
                      </a:pPr>
                      <a:r>
                        <a:rPr lang="en-US">
                          <a:effectLst/>
                        </a:rPr>
                        <a:t>24.3 (14.8–36.0)</a:t>
                      </a:r>
                    </a:p>
                  </a:txBody>
                  <a:tcPr>
                    <a:lnL w="12700" cap="flat" cmpd="sng" algn="ctr">
                      <a:solidFill>
                        <a:srgbClr val="206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06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0C8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06E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900"/>
                        </a:spcAft>
                        <a:buNone/>
                      </a:pPr>
                      <a:r>
                        <a:rPr lang="en-US">
                          <a:effectLst/>
                        </a:rPr>
                        <a:t>60.7 (47.3–72.9)</a:t>
                      </a:r>
                    </a:p>
                  </a:txBody>
                  <a:tcPr>
                    <a:lnL w="12700" cap="flat" cmpd="sng" algn="ctr">
                      <a:solidFill>
                        <a:srgbClr val="206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06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0C8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06E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900"/>
                        </a:spcAft>
                        <a:buNone/>
                      </a:pPr>
                      <a:r>
                        <a:rPr lang="en-US">
                          <a:effectLst/>
                        </a:rPr>
                        <a:t>20.0 (7.7–38.6)</a:t>
                      </a:r>
                    </a:p>
                  </a:txBody>
                  <a:tcPr>
                    <a:lnL w="12700" cap="flat" cmpd="sng" algn="ctr">
                      <a:solidFill>
                        <a:srgbClr val="206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06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0C8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06E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900"/>
                        </a:spcAft>
                        <a:buNone/>
                      </a:pPr>
                      <a:r>
                        <a:rPr lang="en-US" dirty="0">
                          <a:effectLst/>
                        </a:rPr>
                        <a:t>44.2 (32.8–55.9)</a:t>
                      </a:r>
                    </a:p>
                  </a:txBody>
                  <a:tcPr>
                    <a:lnL w="12700" cap="flat" cmpd="sng" algn="ctr">
                      <a:solidFill>
                        <a:srgbClr val="206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06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0C8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06E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900"/>
                        </a:spcAft>
                        <a:buNone/>
                      </a:pPr>
                      <a:r>
                        <a:rPr lang="en-US">
                          <a:effectLst/>
                        </a:rPr>
                        <a:t>27.5 (14.6–43.9)</a:t>
                      </a:r>
                    </a:p>
                  </a:txBody>
                  <a:tcPr>
                    <a:lnL w="12700" cap="flat" cmpd="sng" algn="ctr">
                      <a:solidFill>
                        <a:srgbClr val="206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0C8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0C8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06E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36052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t">
                        <a:spcAft>
                          <a:spcPts val="900"/>
                        </a:spcAft>
                        <a:buNone/>
                      </a:pPr>
                      <a:r>
                        <a:rPr lang="en-US" b="1">
                          <a:effectLst/>
                        </a:rPr>
                        <a:t>Median DOCR</a:t>
                      </a:r>
                      <a:endParaRPr lang="en-US"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rgbClr val="2061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061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06E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900"/>
                        </a:spcAft>
                        <a:buNone/>
                      </a:pPr>
                      <a:r>
                        <a:rPr lang="en-US">
                          <a:effectLst/>
                        </a:rPr>
                        <a:t>NE</a:t>
                      </a:r>
                    </a:p>
                  </a:txBody>
                  <a:tcPr>
                    <a:lnL w="12700" cap="flat" cmpd="sng" algn="ctr">
                      <a:solidFill>
                        <a:srgbClr val="2061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061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06E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900"/>
                        </a:spcAft>
                        <a:buNone/>
                      </a:pPr>
                      <a:r>
                        <a:rPr lang="en-US">
                          <a:effectLst/>
                        </a:rPr>
                        <a:t>18.3 (3.9–NE)</a:t>
                      </a:r>
                    </a:p>
                  </a:txBody>
                  <a:tcPr>
                    <a:lnL w="12700" cap="flat" cmpd="sng" algn="ctr">
                      <a:solidFill>
                        <a:srgbClr val="2061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061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06E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900"/>
                        </a:spcAft>
                        <a:buNone/>
                      </a:pPr>
                      <a:r>
                        <a:rPr lang="en-US" dirty="0">
                          <a:effectLst/>
                        </a:rPr>
                        <a:t>NR (15.6–NE)</a:t>
                      </a:r>
                    </a:p>
                  </a:txBody>
                  <a:tcPr>
                    <a:lnL w="12700" cap="flat" cmpd="sng" algn="ctr">
                      <a:solidFill>
                        <a:srgbClr val="2061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061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06E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900"/>
                        </a:spcAft>
                        <a:buNone/>
                      </a:pPr>
                      <a:r>
                        <a:rPr lang="en-US" dirty="0">
                          <a:effectLst/>
                        </a:rPr>
                        <a:t>21.4 (3.9–NE)</a:t>
                      </a:r>
                    </a:p>
                  </a:txBody>
                  <a:tcPr>
                    <a:lnL w="12700" cap="flat" cmpd="sng" algn="ctr">
                      <a:solidFill>
                        <a:srgbClr val="2061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061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06E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900"/>
                        </a:spcAft>
                        <a:buNone/>
                      </a:pPr>
                      <a:r>
                        <a:rPr lang="en-US" dirty="0">
                          <a:effectLst/>
                        </a:rPr>
                        <a:t>NR (21.5–NE)</a:t>
                      </a:r>
                    </a:p>
                  </a:txBody>
                  <a:tcPr>
                    <a:lnL w="12700" cap="flat" cmpd="sng" algn="ctr">
                      <a:solidFill>
                        <a:srgbClr val="2061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061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06E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900"/>
                        </a:spcAft>
                        <a:buNone/>
                      </a:pPr>
                      <a:r>
                        <a:rPr lang="en-US" dirty="0">
                          <a:effectLst/>
                        </a:rPr>
                        <a:t>7.5 (2.3–NE)</a:t>
                      </a:r>
                    </a:p>
                  </a:txBody>
                  <a:tcPr>
                    <a:lnL w="12700" cap="flat" cmpd="sng" algn="ctr">
                      <a:solidFill>
                        <a:srgbClr val="2061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57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06E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70315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70307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7503D7-CB16-D999-76B8-55CBE1A0E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580342"/>
            <a:ext cx="10972800" cy="1143000"/>
          </a:xfrm>
        </p:spPr>
        <p:txBody>
          <a:bodyPr/>
          <a:lstStyle/>
          <a:p>
            <a:pPr algn="ctr"/>
            <a:r>
              <a:rPr lang="en-US" dirty="0"/>
              <a:t>POLARGO</a:t>
            </a:r>
          </a:p>
        </p:txBody>
      </p:sp>
    </p:spTree>
    <p:extLst>
      <p:ext uri="{BB962C8B-B14F-4D97-AF65-F5344CB8AC3E}">
        <p14:creationId xmlns:p14="http://schemas.microsoft.com/office/powerpoint/2010/main" val="14842890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58AEE3-0A76-4248-A6BE-185C1B4C06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038" y="242908"/>
            <a:ext cx="9043689" cy="906972"/>
          </a:xfrm>
        </p:spPr>
        <p:txBody>
          <a:bodyPr>
            <a:normAutofit fontScale="90000"/>
          </a:bodyPr>
          <a:lstStyle/>
          <a:p>
            <a:r>
              <a:rPr lang="en-US" sz="3199" dirty="0"/>
              <a:t>POLARGO: randomized Phase III trial in patients with transplant-ineligible R/R DLBCL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FBEEBA76-6095-B9AD-AAE6-9BB41797F78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8767" y="6115504"/>
            <a:ext cx="8787776" cy="543740"/>
          </a:xfrm>
        </p:spPr>
        <p:txBody>
          <a:bodyPr/>
          <a:lstStyle/>
          <a:p>
            <a:r>
              <a:rPr lang="en-US" sz="800" dirty="0"/>
              <a:t>*Polatuzumab vedotin (1.8 mg/kg) plus R-GemOx (R, 375 mg/m</a:t>
            </a:r>
            <a:r>
              <a:rPr lang="en-US" sz="800" baseline="30000" dirty="0"/>
              <a:t>2</a:t>
            </a:r>
            <a:r>
              <a:rPr lang="en-US" sz="800" dirty="0"/>
              <a:t>; Gem, 1000 mg/m</a:t>
            </a:r>
            <a:r>
              <a:rPr lang="en-US" sz="800" baseline="30000" dirty="0"/>
              <a:t>2</a:t>
            </a:r>
            <a:r>
              <a:rPr lang="en-US" sz="800" dirty="0"/>
              <a:t>; Ox, 100 mg/m</a:t>
            </a:r>
            <a:r>
              <a:rPr lang="en-US" sz="800" baseline="30000" dirty="0"/>
              <a:t>2</a:t>
            </a:r>
            <a:r>
              <a:rPr lang="en-US" sz="800" dirty="0"/>
              <a:t>). </a:t>
            </a:r>
            <a:r>
              <a:rPr lang="en-US" sz="800" baseline="30000" dirty="0"/>
              <a:t>†</a:t>
            </a:r>
            <a:r>
              <a:rPr lang="en-US" sz="800" dirty="0"/>
              <a:t>PET-CT at EOT.</a:t>
            </a:r>
            <a:br>
              <a:rPr lang="en-US" sz="800" dirty="0"/>
            </a:br>
            <a:r>
              <a:rPr lang="en-US" sz="800" dirty="0"/>
              <a:t>EOT, end of treatment; INV, investigator; IRC, independent review committee; NOS, not otherwise specified; ORR, overall response rate; </a:t>
            </a:r>
            <a:br>
              <a:rPr lang="en-US" sz="800" dirty="0"/>
            </a:br>
            <a:r>
              <a:rPr lang="en-US" sz="800" dirty="0"/>
              <a:t>PET-CT, positron emission tomography and computed tomography; Q3W, every 3 weeks.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03FEE95-81B5-F58D-6268-044693704FB7}"/>
              </a:ext>
            </a:extLst>
          </p:cNvPr>
          <p:cNvGrpSpPr/>
          <p:nvPr/>
        </p:nvGrpSpPr>
        <p:grpSpPr>
          <a:xfrm>
            <a:off x="3571594" y="1862192"/>
            <a:ext cx="8091640" cy="3827638"/>
            <a:chOff x="2678111" y="1397075"/>
            <a:chExt cx="6070603" cy="2871614"/>
          </a:xfrm>
        </p:grpSpPr>
        <p:sp>
          <p:nvSpPr>
            <p:cNvPr id="10" name="Google Shape;96;g34d66f5eea7_0_3">
              <a:extLst>
                <a:ext uri="{FF2B5EF4-FFF2-40B4-BE49-F238E27FC236}">
                  <a16:creationId xmlns:a16="http://schemas.microsoft.com/office/drawing/2014/main" id="{B5D583C5-959F-A8B7-761C-CCF5F3513B4B}"/>
                </a:ext>
              </a:extLst>
            </p:cNvPr>
            <p:cNvSpPr/>
            <p:nvPr/>
          </p:nvSpPr>
          <p:spPr>
            <a:xfrm>
              <a:off x="2678111" y="1397075"/>
              <a:ext cx="1766185" cy="637500"/>
            </a:xfrm>
            <a:prstGeom prst="roundRect">
              <a:avLst>
                <a:gd name="adj" fmla="val 16667"/>
              </a:avLst>
            </a:prstGeom>
            <a:solidFill>
              <a:schemeClr val="bg2"/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862" tIns="121862" rIns="121862" bIns="121862" anchor="ctr" anchorCtr="0">
              <a:noAutofit/>
            </a:bodyPr>
            <a:lstStyle/>
            <a:p>
              <a:pPr algn="ctr"/>
              <a:r>
                <a:rPr lang="en-US" sz="1733" b="1" i="1" dirty="0">
                  <a:solidFill>
                    <a:srgbClr val="FFFFFF"/>
                  </a:solidFill>
                </a:rPr>
                <a:t>Safety run-in</a:t>
              </a:r>
            </a:p>
            <a:p>
              <a:pPr algn="ctr"/>
              <a:r>
                <a:rPr lang="en-US" sz="1733" i="1" dirty="0">
                  <a:solidFill>
                    <a:srgbClr val="FFFFFF"/>
                  </a:solidFill>
                </a:rPr>
                <a:t>Enrolled </a:t>
              </a:r>
              <a:r>
                <a:rPr lang="en-US" sz="1733" i="1" dirty="0">
                  <a:solidFill>
                    <a:srgbClr val="FFFFFF"/>
                  </a:solidFill>
                  <a:extLst>
                    <a:ext uri="http://customooxmlschemas.google.com/">
  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"/>
                    </a:ext>
                  </a:extLst>
                </a:rPr>
                <a:t>n=</a:t>
              </a:r>
              <a:r>
                <a:rPr lang="en-US" sz="1733" b="1" i="1" dirty="0">
                  <a:solidFill>
                    <a:srgbClr val="FFFFFF"/>
                  </a:solidFill>
                  <a:extLst>
                    <a:ext uri="http://customooxmlschemas.google.com/">
  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"/>
                    </a:ext>
                  </a:extLst>
                </a:rPr>
                <a:t>1</a:t>
              </a:r>
              <a:r>
                <a:rPr lang="en-US" sz="1733" b="1" i="1" dirty="0">
                  <a:solidFill>
                    <a:srgbClr val="FFFFFF"/>
                  </a:solidFill>
                </a:rPr>
                <a:t>5</a:t>
              </a:r>
            </a:p>
          </p:txBody>
        </p:sp>
        <p:sp>
          <p:nvSpPr>
            <p:cNvPr id="14" name="Google Shape;98;g34d66f5eea7_0_3">
              <a:extLst>
                <a:ext uri="{FF2B5EF4-FFF2-40B4-BE49-F238E27FC236}">
                  <a16:creationId xmlns:a16="http://schemas.microsoft.com/office/drawing/2014/main" id="{09F3DF53-D9CF-E162-D400-532C360D0063}"/>
                </a:ext>
              </a:extLst>
            </p:cNvPr>
            <p:cNvSpPr/>
            <p:nvPr/>
          </p:nvSpPr>
          <p:spPr>
            <a:xfrm>
              <a:off x="5626560" y="1451975"/>
              <a:ext cx="1593062" cy="531648"/>
            </a:xfrm>
            <a:prstGeom prst="roundRect">
              <a:avLst>
                <a:gd name="adj" fmla="val 16667"/>
              </a:avLst>
            </a:prstGeom>
            <a:solidFill>
              <a:srgbClr val="009964"/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862" tIns="121862" rIns="121862" bIns="121862" anchor="ctr" anchorCtr="0">
              <a:noAutofit/>
            </a:bodyPr>
            <a:lstStyle/>
            <a:p>
              <a:pPr algn="ctr"/>
              <a:r>
                <a:rPr lang="en-US" sz="1466" b="1" i="1" dirty="0">
                  <a:solidFill>
                    <a:srgbClr val="FFFFFF"/>
                  </a:solidFill>
                </a:rPr>
                <a:t>Pola-R-GemOx*</a:t>
              </a:r>
            </a:p>
            <a:p>
              <a:pPr algn="ctr">
                <a:buClr>
                  <a:srgbClr val="000000"/>
                </a:buClr>
                <a:buSzPts val="1100"/>
              </a:pPr>
              <a:r>
                <a:rPr lang="en-US" sz="1333" i="1" dirty="0">
                  <a:solidFill>
                    <a:srgbClr val="FFFFFF"/>
                  </a:solidFill>
                </a:rPr>
                <a:t>Q3W up to 8 cycles</a:t>
              </a:r>
              <a:endParaRPr lang="en-US" sz="1733" i="1" dirty="0">
                <a:solidFill>
                  <a:srgbClr val="FFFFFF"/>
                </a:solidFill>
              </a:endParaRPr>
            </a:p>
          </p:txBody>
        </p:sp>
        <p:sp>
          <p:nvSpPr>
            <p:cNvPr id="17" name="Google Shape;101;g34d66f5eea7_0_3">
              <a:extLst>
                <a:ext uri="{FF2B5EF4-FFF2-40B4-BE49-F238E27FC236}">
                  <a16:creationId xmlns:a16="http://schemas.microsoft.com/office/drawing/2014/main" id="{DC1B85D0-68BB-1FB1-7992-09DF0A24F5DE}"/>
                </a:ext>
              </a:extLst>
            </p:cNvPr>
            <p:cNvSpPr txBox="1"/>
            <p:nvPr/>
          </p:nvSpPr>
          <p:spPr>
            <a:xfrm>
              <a:off x="7301850" y="1421181"/>
              <a:ext cx="1446864" cy="641536"/>
            </a:xfrm>
            <a:prstGeom prst="rect">
              <a:avLst/>
            </a:prstGeom>
            <a:solidFill>
              <a:srgbClr val="E8E8E8"/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862" tIns="121862" rIns="121862" bIns="121862" anchor="ctr" anchorCtr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466" b="1" i="1" dirty="0"/>
                <a:t>Primary endpoint</a:t>
              </a:r>
            </a:p>
            <a:p>
              <a:pPr algn="ctr">
                <a:lnSpc>
                  <a:spcPct val="90000"/>
                </a:lnSpc>
              </a:pPr>
              <a:r>
                <a:rPr lang="en-US" sz="1466" i="1" dirty="0"/>
                <a:t>Safety and tolerability</a:t>
              </a:r>
            </a:p>
          </p:txBody>
        </p:sp>
        <p:sp>
          <p:nvSpPr>
            <p:cNvPr id="18" name="Google Shape;102;g34d66f5eea7_0_3">
              <a:extLst>
                <a:ext uri="{FF2B5EF4-FFF2-40B4-BE49-F238E27FC236}">
                  <a16:creationId xmlns:a16="http://schemas.microsoft.com/office/drawing/2014/main" id="{0F2A4ADC-70A7-DF64-765C-E087B8F0C97E}"/>
                </a:ext>
              </a:extLst>
            </p:cNvPr>
            <p:cNvSpPr txBox="1"/>
            <p:nvPr/>
          </p:nvSpPr>
          <p:spPr>
            <a:xfrm>
              <a:off x="7301850" y="2584598"/>
              <a:ext cx="1446863" cy="1403036"/>
            </a:xfrm>
            <a:prstGeom prst="rect">
              <a:avLst/>
            </a:prstGeom>
            <a:solidFill>
              <a:srgbClr val="E8E8E8"/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862" tIns="121862" rIns="121862" bIns="121862" anchor="ctr" anchorCtr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466" b="1" i="1" dirty="0"/>
                <a:t>Primary endpoint</a:t>
              </a:r>
            </a:p>
            <a:p>
              <a:pPr algn="ctr">
                <a:lnSpc>
                  <a:spcPct val="90000"/>
                </a:lnSpc>
              </a:pPr>
              <a:r>
                <a:rPr lang="en-US" sz="1466" i="1" dirty="0"/>
                <a:t>OS</a:t>
              </a:r>
            </a:p>
            <a:p>
              <a:pPr>
                <a:lnSpc>
                  <a:spcPct val="90000"/>
                </a:lnSpc>
              </a:pPr>
              <a:endParaRPr lang="en-US" sz="1466" i="1" dirty="0">
                <a:latin typeface="Roche Sans"/>
                <a:ea typeface="Roche Sans"/>
                <a:cs typeface="Roche Sans"/>
                <a:sym typeface="Roche Sans"/>
              </a:endParaRPr>
            </a:p>
            <a:p>
              <a:pPr algn="ctr">
                <a:lnSpc>
                  <a:spcPct val="90000"/>
                </a:lnSpc>
              </a:pPr>
              <a:r>
                <a:rPr lang="en-US" sz="1466" b="1" i="1" dirty="0"/>
                <a:t>Key secondary endpoints</a:t>
              </a:r>
            </a:p>
            <a:p>
              <a:pPr algn="ctr">
                <a:lnSpc>
                  <a:spcPct val="90000"/>
                </a:lnSpc>
              </a:pPr>
              <a:r>
                <a:rPr lang="en-US" sz="1466" i="1" dirty="0"/>
                <a:t>PFS (by INV)</a:t>
              </a:r>
            </a:p>
            <a:p>
              <a:pPr algn="ctr">
                <a:lnSpc>
                  <a:spcPct val="90000"/>
                </a:lnSpc>
              </a:pPr>
              <a:r>
                <a:rPr lang="en-US" sz="1466" i="1" dirty="0"/>
                <a:t>CR</a:t>
              </a:r>
              <a:r>
                <a:rPr lang="en-US" sz="1466" i="1" baseline="30000" dirty="0"/>
                <a:t>†</a:t>
              </a:r>
              <a:r>
                <a:rPr lang="en-US" sz="1466" i="1" dirty="0"/>
                <a:t> (by IRC)</a:t>
              </a:r>
            </a:p>
            <a:p>
              <a:pPr algn="ctr">
                <a:lnSpc>
                  <a:spcPct val="90000"/>
                </a:lnSpc>
              </a:pPr>
              <a:r>
                <a:rPr lang="en-US" sz="1466" i="1" dirty="0"/>
                <a:t>ORR</a:t>
              </a:r>
              <a:r>
                <a:rPr lang="en-US" sz="1466" i="1" baseline="30000" dirty="0"/>
                <a:t>† </a:t>
              </a:r>
              <a:r>
                <a:rPr lang="en-US" sz="1466" i="1" dirty="0"/>
                <a:t>(by IRC)</a:t>
              </a:r>
            </a:p>
          </p:txBody>
        </p:sp>
        <p:cxnSp>
          <p:nvCxnSpPr>
            <p:cNvPr id="21" name="Google Shape;104;g34d66f5eea7_0_3">
              <a:extLst>
                <a:ext uri="{FF2B5EF4-FFF2-40B4-BE49-F238E27FC236}">
                  <a16:creationId xmlns:a16="http://schemas.microsoft.com/office/drawing/2014/main" id="{A367F3B3-95B5-9DC3-F9C3-FD95FA25B71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444296" y="1711176"/>
              <a:ext cx="1195016" cy="9300"/>
            </a:xfrm>
            <a:prstGeom prst="straightConnector1">
              <a:avLst/>
            </a:prstGeom>
            <a:noFill/>
            <a:ln w="12700" cap="flat" cmpd="sng">
              <a:solidFill>
                <a:schemeClr val="bg2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32E062C4-E214-A26B-5D2E-09A3DBBD6C50}"/>
                </a:ext>
              </a:extLst>
            </p:cNvPr>
            <p:cNvGrpSpPr/>
            <p:nvPr/>
          </p:nvGrpSpPr>
          <p:grpSpPr>
            <a:xfrm>
              <a:off x="2678111" y="2536935"/>
              <a:ext cx="4541511" cy="1499598"/>
              <a:chOff x="2578001" y="2543199"/>
              <a:chExt cx="4541511" cy="1499598"/>
            </a:xfrm>
          </p:grpSpPr>
          <p:sp>
            <p:nvSpPr>
              <p:cNvPr id="6" name="Google Shape;94;g34d66f5eea7_0_3">
                <a:extLst>
                  <a:ext uri="{FF2B5EF4-FFF2-40B4-BE49-F238E27FC236}">
                    <a16:creationId xmlns:a16="http://schemas.microsoft.com/office/drawing/2014/main" id="{F6532F1A-F6B0-819C-6AC4-8D5954FB56FC}"/>
                  </a:ext>
                </a:extLst>
              </p:cNvPr>
              <p:cNvSpPr/>
              <p:nvPr/>
            </p:nvSpPr>
            <p:spPr>
              <a:xfrm>
                <a:off x="4846904" y="2807858"/>
                <a:ext cx="695413" cy="969044"/>
              </a:xfrm>
              <a:custGeom>
                <a:avLst/>
                <a:gdLst/>
                <a:ahLst/>
                <a:cxnLst/>
                <a:rect l="l" t="t" r="r" b="b"/>
                <a:pathLst>
                  <a:path w="28575" h="40005" extrusionOk="0">
                    <a:moveTo>
                      <a:pt x="28218" y="0"/>
                    </a:moveTo>
                    <a:lnTo>
                      <a:pt x="0" y="0"/>
                    </a:lnTo>
                    <a:lnTo>
                      <a:pt x="0" y="40005"/>
                    </a:lnTo>
                    <a:lnTo>
                      <a:pt x="28575" y="40005"/>
                    </a:lnTo>
                  </a:path>
                </a:pathLst>
              </a:custGeom>
              <a:noFill/>
              <a:ln w="12700" cap="flat" cmpd="sng">
                <a:solidFill>
                  <a:schemeClr val="bg2"/>
                </a:solidFill>
                <a:prstDash val="solid"/>
                <a:round/>
                <a:headEnd type="stealth" w="med" len="med"/>
                <a:tailEnd type="stealth" w="med" len="med"/>
              </a:ln>
            </p:spPr>
            <p:txBody>
              <a:bodyPr anchor="ctr"/>
              <a:lstStyle/>
              <a:p>
                <a:endParaRPr lang="en-US" sz="2399" dirty="0"/>
              </a:p>
            </p:txBody>
          </p:sp>
          <p:sp>
            <p:nvSpPr>
              <p:cNvPr id="12" name="Google Shape;97;g34d66f5eea7_0_3">
                <a:extLst>
                  <a:ext uri="{FF2B5EF4-FFF2-40B4-BE49-F238E27FC236}">
                    <a16:creationId xmlns:a16="http://schemas.microsoft.com/office/drawing/2014/main" id="{8D819860-53E9-CF55-92FD-D9AAB01BE042}"/>
                  </a:ext>
                </a:extLst>
              </p:cNvPr>
              <p:cNvSpPr/>
              <p:nvPr/>
            </p:nvSpPr>
            <p:spPr>
              <a:xfrm>
                <a:off x="2578001" y="2983536"/>
                <a:ext cx="1766185" cy="617688"/>
              </a:xfrm>
              <a:prstGeom prst="roundRect">
                <a:avLst>
                  <a:gd name="adj" fmla="val 16667"/>
                </a:avLst>
              </a:prstGeom>
              <a:solidFill>
                <a:schemeClr val="bg2"/>
              </a:solidFill>
              <a:ln w="9525" cap="flat" cmpd="sng">
                <a:noFill/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862" tIns="121862" rIns="121862" bIns="121862" anchor="ctr" anchorCtr="0">
                <a:noAutofit/>
              </a:bodyPr>
              <a:lstStyle/>
              <a:p>
                <a:pPr algn="ctr"/>
                <a:r>
                  <a:rPr lang="en-US" sz="1733" b="1" i="1" dirty="0">
                    <a:solidFill>
                      <a:srgbClr val="FFFFFF"/>
                    </a:solidFill>
                  </a:rPr>
                  <a:t>Randomized phase </a:t>
                </a:r>
              </a:p>
              <a:p>
                <a:pPr algn="ctr"/>
                <a:r>
                  <a:rPr lang="en-US" sz="1733" i="1" dirty="0">
                    <a:solidFill>
                      <a:srgbClr val="FFFFFF"/>
                    </a:solidFill>
                  </a:rPr>
                  <a:t>Enrolled </a:t>
                </a:r>
                <a:r>
                  <a:rPr lang="en-US" sz="1733" i="1" dirty="0">
                    <a:solidFill>
                      <a:srgbClr val="FFFFFF"/>
                    </a:solidFill>
                    <a:extLst>
                      <a:ext uri="http://customooxmlschemas.google.com/">
    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5"/>
                      </a:ext>
                    </a:extLst>
                  </a:rPr>
                  <a:t>n</a:t>
                </a:r>
                <a:r>
                  <a:rPr lang="en-US" sz="1733" i="1" dirty="0">
                    <a:solidFill>
                      <a:srgbClr val="FFFFFF"/>
                    </a:solidFill>
                  </a:rPr>
                  <a:t>=</a:t>
                </a:r>
                <a:r>
                  <a:rPr lang="en-US" sz="1733" b="1" i="1" dirty="0">
                    <a:solidFill>
                      <a:srgbClr val="FFFFFF"/>
                    </a:solidFill>
                  </a:rPr>
                  <a:t>255</a:t>
                </a:r>
              </a:p>
            </p:txBody>
          </p:sp>
          <p:sp>
            <p:nvSpPr>
              <p:cNvPr id="15" name="Google Shape;99;g34d66f5eea7_0_3">
                <a:extLst>
                  <a:ext uri="{FF2B5EF4-FFF2-40B4-BE49-F238E27FC236}">
                    <a16:creationId xmlns:a16="http://schemas.microsoft.com/office/drawing/2014/main" id="{A2437696-39FD-AF1A-E295-4CA8A7F99D75}"/>
                  </a:ext>
                </a:extLst>
              </p:cNvPr>
              <p:cNvSpPr/>
              <p:nvPr/>
            </p:nvSpPr>
            <p:spPr>
              <a:xfrm>
                <a:off x="5526450" y="2543199"/>
                <a:ext cx="1593062" cy="531648"/>
              </a:xfrm>
              <a:prstGeom prst="roundRect">
                <a:avLst>
                  <a:gd name="adj" fmla="val 16667"/>
                </a:avLst>
              </a:prstGeom>
              <a:solidFill>
                <a:srgbClr val="009964"/>
              </a:solidFill>
              <a:ln w="9525" cap="flat" cmpd="sng">
                <a:noFill/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862" tIns="121862" rIns="121862" bIns="121862" anchor="ctr" anchorCtr="0">
                <a:noAutofit/>
              </a:bodyPr>
              <a:lstStyle/>
              <a:p>
                <a:pPr algn="ctr"/>
                <a:r>
                  <a:rPr lang="en-US" sz="1466" b="1" i="1" dirty="0">
                    <a:solidFill>
                      <a:srgbClr val="FFFFFF"/>
                    </a:solidFill>
                  </a:rPr>
                  <a:t>Pola-R-GemOx*</a:t>
                </a:r>
              </a:p>
              <a:p>
                <a:pPr algn="ctr"/>
                <a:r>
                  <a:rPr lang="en-US" sz="1333" i="1" dirty="0">
                    <a:solidFill>
                      <a:srgbClr val="FFFFFF"/>
                    </a:solidFill>
                  </a:rPr>
                  <a:t>n=129</a:t>
                </a:r>
                <a:endParaRPr lang="en-US" sz="1333" dirty="0">
                  <a:solidFill>
                    <a:srgbClr val="FFFFFF"/>
                  </a:solidFill>
                </a:endParaRPr>
              </a:p>
              <a:p>
                <a:pPr algn="ctr">
                  <a:buClr>
                    <a:srgbClr val="000000"/>
                  </a:buClr>
                  <a:buSzPts val="1100"/>
                </a:pPr>
                <a:r>
                  <a:rPr lang="en-US" sz="1333" i="1" dirty="0">
                    <a:solidFill>
                      <a:srgbClr val="FFFFFF"/>
                    </a:solidFill>
                  </a:rPr>
                  <a:t>Q3W up to 8 cycles</a:t>
                </a:r>
                <a:endParaRPr lang="en-US" sz="1733" i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6" name="Google Shape;100;g34d66f5eea7_0_3">
                <a:extLst>
                  <a:ext uri="{FF2B5EF4-FFF2-40B4-BE49-F238E27FC236}">
                    <a16:creationId xmlns:a16="http://schemas.microsoft.com/office/drawing/2014/main" id="{9A0D8907-8F7E-B95D-AF2A-303969C7A8F8}"/>
                  </a:ext>
                </a:extLst>
              </p:cNvPr>
              <p:cNvSpPr/>
              <p:nvPr/>
            </p:nvSpPr>
            <p:spPr>
              <a:xfrm>
                <a:off x="5526450" y="3511149"/>
                <a:ext cx="1593062" cy="531648"/>
              </a:xfrm>
              <a:prstGeom prst="roundRect">
                <a:avLst>
                  <a:gd name="adj" fmla="val 16667"/>
                </a:avLst>
              </a:pr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862" tIns="121862" rIns="121862" bIns="121862" anchor="ctr" anchorCtr="0">
                <a:noAutofit/>
              </a:bodyPr>
              <a:lstStyle/>
              <a:p>
                <a:pPr algn="ctr"/>
                <a:r>
                  <a:rPr lang="en-US" sz="1466" b="1" i="1" dirty="0">
                    <a:solidFill>
                      <a:srgbClr val="FFFFFF"/>
                    </a:solidFill>
                  </a:rPr>
                  <a:t>R-GemOx</a:t>
                </a:r>
              </a:p>
              <a:p>
                <a:pPr algn="ctr"/>
                <a:r>
                  <a:rPr lang="en-US" sz="1333" i="1" dirty="0">
                    <a:solidFill>
                      <a:srgbClr val="FFFFFF"/>
                    </a:solidFill>
                  </a:rPr>
                  <a:t>n=126</a:t>
                </a:r>
              </a:p>
              <a:p>
                <a:pPr algn="ctr">
                  <a:buClr>
                    <a:srgbClr val="000000"/>
                  </a:buClr>
                  <a:buSzPts val="1100"/>
                </a:pPr>
                <a:r>
                  <a:rPr lang="en-US" sz="1333" i="1" dirty="0">
                    <a:solidFill>
                      <a:srgbClr val="FFFFFF"/>
                    </a:solidFill>
                  </a:rPr>
                  <a:t>Q3W up to 8 cycles</a:t>
                </a:r>
                <a:endParaRPr lang="en-US" sz="1733" i="1" dirty="0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22" name="Google Shape;105;g34d66f5eea7_0_3">
                <a:extLst>
                  <a:ext uri="{FF2B5EF4-FFF2-40B4-BE49-F238E27FC236}">
                    <a16:creationId xmlns:a16="http://schemas.microsoft.com/office/drawing/2014/main" id="{3108611E-CFAF-B996-0217-EDD85326555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44186" y="3292380"/>
                <a:ext cx="219442" cy="0"/>
              </a:xfrm>
              <a:prstGeom prst="straightConnector1">
                <a:avLst/>
              </a:prstGeom>
              <a:noFill/>
              <a:ln w="1270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  <p:sp>
            <p:nvSpPr>
              <p:cNvPr id="23" name="Google Shape;106;g34d66f5eea7_0_3">
                <a:extLst>
                  <a:ext uri="{FF2B5EF4-FFF2-40B4-BE49-F238E27FC236}">
                    <a16:creationId xmlns:a16="http://schemas.microsoft.com/office/drawing/2014/main" id="{D4878747-C0EF-8C28-00B9-6AB9C162DF16}"/>
                  </a:ext>
                </a:extLst>
              </p:cNvPr>
              <p:cNvSpPr/>
              <p:nvPr/>
            </p:nvSpPr>
            <p:spPr>
              <a:xfrm>
                <a:off x="4563628" y="3026556"/>
                <a:ext cx="566552" cy="531648"/>
              </a:xfrm>
              <a:prstGeom prst="ellipse">
                <a:avLst/>
              </a:prstGeom>
              <a:solidFill>
                <a:schemeClr val="bg2"/>
              </a:solidFill>
              <a:ln w="9525" cap="flat" cmpd="sng">
                <a:noFill/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862" tIns="121862" rIns="121862" bIns="121862" anchor="ctr" anchorCtr="0">
                <a:noAutofit/>
              </a:bodyPr>
              <a:lstStyle/>
              <a:p>
                <a:pPr algn="ctr"/>
                <a:r>
                  <a:rPr lang="en-US" sz="1599" dirty="0">
                    <a:solidFill>
                      <a:srgbClr val="FFFFFF"/>
                    </a:solidFill>
                  </a:rPr>
                  <a:t>R</a:t>
                </a:r>
              </a:p>
              <a:p>
                <a:pPr algn="ctr"/>
                <a:r>
                  <a:rPr lang="en-US" sz="1599" dirty="0">
                    <a:solidFill>
                      <a:srgbClr val="FFFFFF"/>
                    </a:solidFill>
                  </a:rPr>
                  <a:t>1:1</a:t>
                </a:r>
              </a:p>
            </p:txBody>
          </p:sp>
        </p:grpSp>
        <p:sp>
          <p:nvSpPr>
            <p:cNvPr id="7" name="Google Shape;95;g34d66f5eea7_0_3">
              <a:extLst>
                <a:ext uri="{FF2B5EF4-FFF2-40B4-BE49-F238E27FC236}">
                  <a16:creationId xmlns:a16="http://schemas.microsoft.com/office/drawing/2014/main" id="{865D526E-DEE6-157F-1304-FCF07098FB06}"/>
                </a:ext>
              </a:extLst>
            </p:cNvPr>
            <p:cNvSpPr/>
            <p:nvPr/>
          </p:nvSpPr>
          <p:spPr>
            <a:xfrm>
              <a:off x="2795132" y="3651001"/>
              <a:ext cx="1766185" cy="617688"/>
            </a:xfrm>
            <a:prstGeom prst="rect">
              <a:avLst/>
            </a:prstGeom>
            <a:noFill/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862" tIns="121862" rIns="121862" bIns="121862" anchor="ctr" anchorCtr="0">
              <a:noAutofit/>
            </a:bodyPr>
            <a:lstStyle/>
            <a:p>
              <a:endParaRPr lang="en-US" sz="1066" b="1" dirty="0"/>
            </a:p>
            <a:p>
              <a:r>
                <a:rPr lang="en-US" sz="1066" b="1" dirty="0"/>
                <a:t>Stratification Factors</a:t>
              </a:r>
              <a:endParaRPr lang="en-US" sz="1066" dirty="0"/>
            </a:p>
            <a:p>
              <a:pPr marL="239921" indent="-170743">
                <a:buClr>
                  <a:schemeClr val="tx2"/>
                </a:buClr>
                <a:buSzPts val="600"/>
                <a:buChar char="●"/>
              </a:pPr>
              <a:r>
                <a:rPr lang="en-US" sz="1066" dirty="0"/>
                <a:t>Age (≤70 vs &gt;70 years</a:t>
              </a:r>
              <a:r>
                <a:rPr lang="en-US" sz="1066" dirty="0">
                  <a:latin typeface="Roche Sans"/>
                  <a:ea typeface="Roche Sans"/>
                  <a:cs typeface="Roche Sans"/>
                  <a:sym typeface="Roche Sans"/>
                </a:rPr>
                <a:t>)</a:t>
              </a:r>
            </a:p>
            <a:p>
              <a:pPr marL="239921" indent="-170743">
                <a:buClr>
                  <a:schemeClr val="tx2"/>
                </a:buClr>
                <a:buSzPts val="600"/>
                <a:buChar char="●"/>
              </a:pPr>
              <a:r>
                <a:rPr lang="en-US" sz="1066" dirty="0"/>
                <a:t>Prior lines of therapy (1 vs ≥2)</a:t>
              </a:r>
              <a:endParaRPr lang="en-US" sz="1066" dirty="0">
                <a:latin typeface="Roche Sans"/>
                <a:ea typeface="Roche Sans"/>
                <a:cs typeface="Roche Sans"/>
                <a:sym typeface="Roche Sans"/>
              </a:endParaRPr>
            </a:p>
            <a:p>
              <a:pPr marL="239921" indent="-170743">
                <a:buClr>
                  <a:schemeClr val="tx2"/>
                </a:buClr>
                <a:buSzPts val="600"/>
                <a:buChar char="●"/>
              </a:pPr>
              <a:r>
                <a:rPr lang="en-US" sz="1066" dirty="0"/>
                <a:t>Relapsed vs refractory</a:t>
              </a:r>
            </a:p>
            <a:p>
              <a:pPr marL="609402"/>
              <a:endParaRPr lang="en-US" sz="1066" dirty="0">
                <a:latin typeface="Roche Sans"/>
                <a:ea typeface="Roche Sans"/>
                <a:cs typeface="Roche Sans"/>
                <a:sym typeface="Roche Sans"/>
              </a:endParaRPr>
            </a:p>
          </p:txBody>
        </p:sp>
      </p:grpSp>
      <p:sp>
        <p:nvSpPr>
          <p:cNvPr id="24" name="Google Shape;107;g34d66f5eea7_0_3">
            <a:extLst>
              <a:ext uri="{FF2B5EF4-FFF2-40B4-BE49-F238E27FC236}">
                <a16:creationId xmlns:a16="http://schemas.microsoft.com/office/drawing/2014/main" id="{F507548C-3691-4B88-38BD-407CE8871BFF}"/>
              </a:ext>
            </a:extLst>
          </p:cNvPr>
          <p:cNvSpPr/>
          <p:nvPr/>
        </p:nvSpPr>
        <p:spPr>
          <a:xfrm>
            <a:off x="387898" y="2160909"/>
            <a:ext cx="2927097" cy="2915211"/>
          </a:xfrm>
          <a:prstGeom prst="roundRect">
            <a:avLst>
              <a:gd name="adj" fmla="val 10502"/>
            </a:avLst>
          </a:prstGeom>
          <a:solidFill>
            <a:srgbClr val="DDDBDB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862" tIns="121862" rIns="121862" bIns="121862" anchor="ctr" anchorCtr="0">
            <a:noAutofit/>
          </a:bodyPr>
          <a:lstStyle/>
          <a:p>
            <a:r>
              <a:rPr lang="en-US" sz="1599" b="1" dirty="0"/>
              <a:t>Key eligibility criteria</a:t>
            </a:r>
            <a:endParaRPr lang="en-US" sz="1599" dirty="0"/>
          </a:p>
          <a:p>
            <a:pPr marL="255384" indent="-228526">
              <a:spcBef>
                <a:spcPts val="1599"/>
              </a:spcBef>
              <a:buClr>
                <a:schemeClr val="tx2"/>
              </a:buClr>
              <a:buSzPts val="1100"/>
              <a:buFont typeface="Arial" panose="020B0604020202020204" pitchFamily="34" charset="0"/>
              <a:buChar char="•"/>
            </a:pPr>
            <a:r>
              <a:rPr lang="en-US" sz="1533" dirty="0"/>
              <a:t>DLBCL, NOS or history of transformation of indolent disease to DLBCL</a:t>
            </a:r>
          </a:p>
          <a:p>
            <a:pPr marL="255384" indent="-228526">
              <a:spcBef>
                <a:spcPts val="1599"/>
              </a:spcBef>
              <a:buClr>
                <a:schemeClr val="tx2"/>
              </a:buClr>
              <a:buSzPts val="1100"/>
              <a:buFont typeface="Arial" panose="020B0604020202020204" pitchFamily="34" charset="0"/>
              <a:buChar char="•"/>
            </a:pPr>
            <a:r>
              <a:rPr lang="en-US" sz="1533" dirty="0"/>
              <a:t>R/R disease after </a:t>
            </a:r>
            <a:br>
              <a:rPr lang="en-US" sz="1533" dirty="0"/>
            </a:br>
            <a:r>
              <a:rPr lang="en-US" sz="1533" dirty="0"/>
              <a:t>≥1 prior line of </a:t>
            </a:r>
            <a:r>
              <a:rPr lang="en-US" sz="1533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"/>
                  </a:ext>
                </a:extLst>
              </a:rPr>
              <a:t>treatment</a:t>
            </a:r>
            <a:endParaRPr lang="en-US" sz="1533" dirty="0"/>
          </a:p>
          <a:p>
            <a:pPr marL="255384" indent="-228526">
              <a:spcBef>
                <a:spcPts val="1599"/>
              </a:spcBef>
              <a:buClr>
                <a:schemeClr val="tx2"/>
              </a:buClr>
              <a:buSzPts val="1100"/>
              <a:buFont typeface="Arial" panose="020B0604020202020204" pitchFamily="34" charset="0"/>
              <a:buChar char="•"/>
            </a:pPr>
            <a:r>
              <a:rPr lang="en-US" sz="1533" dirty="0"/>
              <a:t>Ineligible for transplant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FEBC295-8823-C112-2B6E-A348A843265F}"/>
              </a:ext>
            </a:extLst>
          </p:cNvPr>
          <p:cNvSpPr txBox="1"/>
          <p:nvPr/>
        </p:nvSpPr>
        <p:spPr>
          <a:xfrm>
            <a:off x="9312516" y="6550197"/>
            <a:ext cx="27728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/>
              <a:t>Matasar</a:t>
            </a:r>
            <a:r>
              <a:rPr lang="en-US" sz="1400" dirty="0"/>
              <a:t> EHA 2025;Abstract S101 </a:t>
            </a:r>
          </a:p>
        </p:txBody>
      </p:sp>
    </p:spTree>
    <p:extLst>
      <p:ext uri="{BB962C8B-B14F-4D97-AF65-F5344CB8AC3E}">
        <p14:creationId xmlns:p14="http://schemas.microsoft.com/office/powerpoint/2010/main" val="1261599878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5AA4C7-6717-A6EC-6D1D-C29CD3562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POLARIX 5Y</a:t>
            </a:r>
          </a:p>
        </p:txBody>
      </p:sp>
    </p:spTree>
    <p:extLst>
      <p:ext uri="{BB962C8B-B14F-4D97-AF65-F5344CB8AC3E}">
        <p14:creationId xmlns:p14="http://schemas.microsoft.com/office/powerpoint/2010/main" val="10194192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CDA7AC-6FD9-FA57-79E6-F9C0B163E1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356639F5-4251-E1A0-9AB2-38D77CE44FEF}"/>
              </a:ext>
            </a:extLst>
          </p:cNvPr>
          <p:cNvSpPr txBox="1"/>
          <p:nvPr/>
        </p:nvSpPr>
        <p:spPr>
          <a:xfrm>
            <a:off x="532621" y="1553740"/>
            <a:ext cx="11131636" cy="4750534"/>
          </a:xfrm>
          <a:prstGeom prst="rect">
            <a:avLst/>
          </a:prstGeom>
          <a:noFill/>
          <a:ln w="19050">
            <a:solidFill>
              <a:schemeClr val="tx2"/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en-US" sz="1866" b="1" dirty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072B24-6CC6-B831-2326-EC3AFAE543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776" y="241934"/>
            <a:ext cx="10532802" cy="907252"/>
          </a:xfrm>
        </p:spPr>
        <p:txBody>
          <a:bodyPr>
            <a:normAutofit fontScale="90000"/>
          </a:bodyPr>
          <a:lstStyle/>
          <a:p>
            <a:r>
              <a:rPr lang="en-US" sz="3199" dirty="0"/>
              <a:t>Pola-R-GemOx significantly improved OS </a:t>
            </a:r>
            <a:br>
              <a:rPr lang="en-US" sz="3199" dirty="0"/>
            </a:br>
            <a:r>
              <a:rPr lang="en-US" sz="3199" dirty="0"/>
              <a:t>vs R-GemOx in patients with R/R DLBCL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9F8DB577-2AF3-2C8A-868C-FC1B5D22A28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8766" y="6327726"/>
            <a:ext cx="10879274" cy="300631"/>
          </a:xfrm>
        </p:spPr>
        <p:txBody>
          <a:bodyPr/>
          <a:lstStyle/>
          <a:p>
            <a:r>
              <a:rPr lang="en-US" sz="800" dirty="0"/>
              <a:t>*Stratified for age (≤70 vs &gt;70 years), prior lines of systemic therapy (1 vs ≥2), outcome of last systemic therapy (relapsed vs refractory). </a:t>
            </a:r>
            <a:r>
              <a:rPr lang="en-US" sz="800" baseline="30000" dirty="0"/>
              <a:t>†</a:t>
            </a:r>
            <a:r>
              <a:rPr lang="en-US" sz="800" dirty="0"/>
              <a:t>Log rank.  </a:t>
            </a:r>
            <a:br>
              <a:rPr lang="en-US" sz="800" dirty="0"/>
            </a:br>
            <a:r>
              <a:rPr lang="en-US" sz="800" dirty="0"/>
              <a:t>CI, confidence interval; HR, hazard ratio; NE, not estimable.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61B40F9-3A2A-81B4-2AD7-3EEECF1F70E3}"/>
              </a:ext>
            </a:extLst>
          </p:cNvPr>
          <p:cNvSpPr txBox="1"/>
          <p:nvPr/>
        </p:nvSpPr>
        <p:spPr>
          <a:xfrm>
            <a:off x="527743" y="1329201"/>
            <a:ext cx="11142161" cy="354791"/>
          </a:xfrm>
          <a:prstGeom prst="round2SameRect">
            <a:avLst/>
          </a:prstGeo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99" b="1" dirty="0">
                <a:solidFill>
                  <a:schemeClr val="bg1"/>
                </a:solidFill>
              </a:rPr>
              <a:t>Median OS follow-up: 24.6 months (95% CI: 23.0–26.0)</a:t>
            </a:r>
            <a:endParaRPr lang="en-US" sz="1599" b="1" baseline="30000" dirty="0">
              <a:solidFill>
                <a:schemeClr val="bg1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F899DA7-1D48-E367-6EE8-670BCC348112}"/>
              </a:ext>
            </a:extLst>
          </p:cNvPr>
          <p:cNvGraphicFramePr>
            <a:graphicFrameLocks noGrp="1"/>
          </p:cNvGraphicFramePr>
          <p:nvPr/>
        </p:nvGraphicFramePr>
        <p:xfrm>
          <a:off x="5527216" y="1781854"/>
          <a:ext cx="6050772" cy="11581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20464">
                  <a:extLst>
                    <a:ext uri="{9D8B030D-6E8A-4147-A177-3AD203B41FA5}">
                      <a16:colId xmlns:a16="http://schemas.microsoft.com/office/drawing/2014/main" val="1165389946"/>
                    </a:ext>
                  </a:extLst>
                </a:gridCol>
                <a:gridCol w="1465154">
                  <a:extLst>
                    <a:ext uri="{9D8B030D-6E8A-4147-A177-3AD203B41FA5}">
                      <a16:colId xmlns:a16="http://schemas.microsoft.com/office/drawing/2014/main" val="3037349747"/>
                    </a:ext>
                  </a:extLst>
                </a:gridCol>
                <a:gridCol w="1465154">
                  <a:extLst>
                    <a:ext uri="{9D8B030D-6E8A-4147-A177-3AD203B41FA5}">
                      <a16:colId xmlns:a16="http://schemas.microsoft.com/office/drawing/2014/main" val="2740133485"/>
                    </a:ext>
                  </a:extLst>
                </a:gridCol>
              </a:tblGrid>
              <a:tr h="507843">
                <a:tc>
                  <a:txBody>
                    <a:bodyPr/>
                    <a:lstStyle/>
                    <a:p>
                      <a:endParaRPr lang="en-US" sz="130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121882" marR="121882" marT="60941" marB="60941">
                    <a:lnR w="12700" cap="flat" cmpd="sng" algn="ctr">
                      <a:solidFill>
                        <a:srgbClr val="0099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noProof="0" dirty="0">
                          <a:solidFill>
                            <a:schemeClr val="bg1"/>
                          </a:solidFill>
                        </a:rPr>
                        <a:t>Pola-R-GemOx </a:t>
                      </a:r>
                    </a:p>
                    <a:p>
                      <a:pPr algn="ctr"/>
                      <a:r>
                        <a:rPr lang="en-US" sz="1300" noProof="0" dirty="0">
                          <a:solidFill>
                            <a:schemeClr val="bg1"/>
                          </a:solidFill>
                        </a:rPr>
                        <a:t>(n=129)</a:t>
                      </a:r>
                    </a:p>
                  </a:txBody>
                  <a:tcPr marL="121882" marR="121882" marT="60941" marB="60941" anchor="ctr">
                    <a:lnL w="12700" cap="flat" cmpd="sng" algn="ctr">
                      <a:solidFill>
                        <a:srgbClr val="0099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noProof="0" dirty="0">
                          <a:solidFill>
                            <a:schemeClr val="bg1"/>
                          </a:solidFill>
                        </a:rPr>
                        <a:t>R-GemOx</a:t>
                      </a:r>
                    </a:p>
                    <a:p>
                      <a:pPr algn="ctr"/>
                      <a:r>
                        <a:rPr lang="en-US" sz="1300" noProof="0" dirty="0">
                          <a:solidFill>
                            <a:schemeClr val="bg1"/>
                          </a:solidFill>
                        </a:rPr>
                        <a:t>(n=126)</a:t>
                      </a:r>
                    </a:p>
                  </a:txBody>
                  <a:tcPr marL="121882" marR="121882" marT="60941" marB="60941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23932"/>
                  </a:ext>
                </a:extLst>
              </a:tr>
              <a:tr h="314863">
                <a:tc>
                  <a:txBody>
                    <a:bodyPr/>
                    <a:lstStyle/>
                    <a:p>
                      <a:r>
                        <a:rPr lang="en-US" sz="1300" b="1" noProof="0" dirty="0">
                          <a:solidFill>
                            <a:schemeClr val="tx1"/>
                          </a:solidFill>
                        </a:rPr>
                        <a:t>Median OS, months (95% CI)</a:t>
                      </a:r>
                    </a:p>
                  </a:txBody>
                  <a:tcPr marL="121882" marR="121882" marT="60941" marB="60941">
                    <a:lnR w="12700" cap="flat" cmpd="sng" algn="ctr">
                      <a:solidFill>
                        <a:srgbClr val="0099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noProof="0" dirty="0">
                          <a:solidFill>
                            <a:schemeClr val="tx1"/>
                          </a:solidFill>
                        </a:rPr>
                        <a:t>19.5 (13.3–NE)</a:t>
                      </a:r>
                    </a:p>
                  </a:txBody>
                  <a:tcPr marL="121882" marR="121882" marT="60941" marB="60941" anchor="ctr">
                    <a:lnL w="12700" cap="flat" cmpd="sng" algn="ctr">
                      <a:solidFill>
                        <a:srgbClr val="0099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F6E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noProof="0" dirty="0">
                          <a:solidFill>
                            <a:schemeClr val="tx1"/>
                          </a:solidFill>
                        </a:rPr>
                        <a:t>12.5 (8.9–15.8)</a:t>
                      </a:r>
                    </a:p>
                  </a:txBody>
                  <a:tcPr marL="121882" marR="121882" marT="60941" marB="60941" anchor="ctr">
                    <a:lnL w="12700" cap="flat" cmpd="sng" algn="ctr">
                      <a:solidFill>
                        <a:srgbClr val="0099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4120282"/>
                  </a:ext>
                </a:extLst>
              </a:tr>
              <a:tr h="314863">
                <a:tc>
                  <a:txBody>
                    <a:bodyPr/>
                    <a:lstStyle/>
                    <a:p>
                      <a:r>
                        <a:rPr lang="en-US" sz="1300" b="1" noProof="0" dirty="0">
                          <a:solidFill>
                            <a:schemeClr val="tx1"/>
                          </a:solidFill>
                        </a:rPr>
                        <a:t>24-month OS, % (95% CI) </a:t>
                      </a:r>
                    </a:p>
                  </a:txBody>
                  <a:tcPr marL="121882" marR="121882" marT="60941" marB="60941">
                    <a:lnR w="12700" cap="flat" cmpd="sng" algn="ctr">
                      <a:solidFill>
                        <a:srgbClr val="0099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noProof="0" dirty="0">
                          <a:solidFill>
                            <a:schemeClr val="tx1"/>
                          </a:solidFill>
                        </a:rPr>
                        <a:t>44.0 (34.9–53.2)</a:t>
                      </a:r>
                    </a:p>
                  </a:txBody>
                  <a:tcPr marL="121882" marR="121882" marT="60941" marB="60941" anchor="ctr">
                    <a:lnL w="12700" cap="flat" cmpd="sng" algn="ctr">
                      <a:solidFill>
                        <a:srgbClr val="0099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F6E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noProof="0" dirty="0">
                          <a:solidFill>
                            <a:schemeClr val="tx1"/>
                          </a:solidFill>
                        </a:rPr>
                        <a:t>33.2 (24.5–41.8)</a:t>
                      </a:r>
                    </a:p>
                  </a:txBody>
                  <a:tcPr marL="121882" marR="121882" marT="60941" marB="60941" anchor="ctr">
                    <a:lnL w="12700" cap="flat" cmpd="sng" algn="ctr">
                      <a:solidFill>
                        <a:srgbClr val="0099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9725843"/>
                  </a:ext>
                </a:extLst>
              </a:tr>
            </a:tbl>
          </a:graphicData>
        </a:graphic>
      </p:graphicFrame>
      <p:grpSp>
        <p:nvGrpSpPr>
          <p:cNvPr id="1523" name="Group 1522">
            <a:extLst>
              <a:ext uri="{FF2B5EF4-FFF2-40B4-BE49-F238E27FC236}">
                <a16:creationId xmlns:a16="http://schemas.microsoft.com/office/drawing/2014/main" id="{96F9905F-3CC8-8D20-0B7B-8909AB49D816}"/>
              </a:ext>
            </a:extLst>
          </p:cNvPr>
          <p:cNvGrpSpPr/>
          <p:nvPr/>
        </p:nvGrpSpPr>
        <p:grpSpPr>
          <a:xfrm>
            <a:off x="517817" y="2128330"/>
            <a:ext cx="11343551" cy="4151460"/>
            <a:chOff x="824849" y="1826479"/>
            <a:chExt cx="11015431" cy="4419261"/>
          </a:xfrm>
        </p:grpSpPr>
        <p:sp>
          <p:nvSpPr>
            <p:cNvPr id="773" name="Freeform 772">
              <a:extLst>
                <a:ext uri="{FF2B5EF4-FFF2-40B4-BE49-F238E27FC236}">
                  <a16:creationId xmlns:a16="http://schemas.microsoft.com/office/drawing/2014/main" id="{02C322B4-9165-4EF4-6657-B4FF0DBC09B1}"/>
                </a:ext>
              </a:extLst>
            </p:cNvPr>
            <p:cNvSpPr/>
            <p:nvPr/>
          </p:nvSpPr>
          <p:spPr>
            <a:xfrm>
              <a:off x="2093483" y="1969411"/>
              <a:ext cx="9214225" cy="3247470"/>
            </a:xfrm>
            <a:custGeom>
              <a:avLst/>
              <a:gdLst>
                <a:gd name="connsiteX0" fmla="*/ 9214226 w 9214225"/>
                <a:gd name="connsiteY0" fmla="*/ 3247471 h 3247470"/>
                <a:gd name="connsiteX1" fmla="*/ 0 w 9214225"/>
                <a:gd name="connsiteY1" fmla="*/ 3247471 h 3247470"/>
                <a:gd name="connsiteX2" fmla="*/ 0 w 9214225"/>
                <a:gd name="connsiteY2" fmla="*/ 0 h 3247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14225" h="3247470">
                  <a:moveTo>
                    <a:pt x="9214226" y="3247471"/>
                  </a:moveTo>
                  <a:lnTo>
                    <a:pt x="0" y="3247471"/>
                  </a:lnTo>
                  <a:lnTo>
                    <a:pt x="0" y="0"/>
                  </a:lnTo>
                </a:path>
              </a:pathLst>
            </a:custGeom>
            <a:noFill/>
            <a:ln w="12703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200" dirty="0"/>
            </a:p>
          </p:txBody>
        </p:sp>
        <p:sp>
          <p:nvSpPr>
            <p:cNvPr id="774" name="TextBox 773">
              <a:extLst>
                <a:ext uri="{FF2B5EF4-FFF2-40B4-BE49-F238E27FC236}">
                  <a16:creationId xmlns:a16="http://schemas.microsoft.com/office/drawing/2014/main" id="{F098961B-53A2-3CAF-4D08-C8051F52259D}"/>
                </a:ext>
              </a:extLst>
            </p:cNvPr>
            <p:cNvSpPr txBox="1"/>
            <p:nvPr/>
          </p:nvSpPr>
          <p:spPr>
            <a:xfrm>
              <a:off x="6053008" y="5456057"/>
              <a:ext cx="1207140" cy="2948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ln/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Time (months)</a:t>
              </a:r>
            </a:p>
          </p:txBody>
        </p:sp>
        <p:sp>
          <p:nvSpPr>
            <p:cNvPr id="775" name="TextBox 774">
              <a:extLst>
                <a:ext uri="{FF2B5EF4-FFF2-40B4-BE49-F238E27FC236}">
                  <a16:creationId xmlns:a16="http://schemas.microsoft.com/office/drawing/2014/main" id="{C5029F2E-D7F2-7D99-4B04-FD7D41ABB50C}"/>
                </a:ext>
              </a:extLst>
            </p:cNvPr>
            <p:cNvSpPr txBox="1"/>
            <p:nvPr/>
          </p:nvSpPr>
          <p:spPr>
            <a:xfrm rot="16200000">
              <a:off x="1093863" y="3461508"/>
              <a:ext cx="734097" cy="2689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ln/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OS (%)</a:t>
              </a:r>
            </a:p>
          </p:txBody>
        </p:sp>
        <p:grpSp>
          <p:nvGrpSpPr>
            <p:cNvPr id="776" name="Graphic 5">
              <a:extLst>
                <a:ext uri="{FF2B5EF4-FFF2-40B4-BE49-F238E27FC236}">
                  <a16:creationId xmlns:a16="http://schemas.microsoft.com/office/drawing/2014/main" id="{AB893F72-00F0-6D26-67E3-BF0E87E33610}"/>
                </a:ext>
              </a:extLst>
            </p:cNvPr>
            <p:cNvGrpSpPr/>
            <p:nvPr/>
          </p:nvGrpSpPr>
          <p:grpSpPr>
            <a:xfrm>
              <a:off x="2093483" y="5216882"/>
              <a:ext cx="9120463" cy="98312"/>
              <a:chOff x="2366625" y="4433111"/>
              <a:chExt cx="9120463" cy="98312"/>
            </a:xfrm>
          </p:grpSpPr>
          <p:sp>
            <p:nvSpPr>
              <p:cNvPr id="777" name="Freeform 1516">
                <a:extLst>
                  <a:ext uri="{FF2B5EF4-FFF2-40B4-BE49-F238E27FC236}">
                    <a16:creationId xmlns:a16="http://schemas.microsoft.com/office/drawing/2014/main" id="{623BA384-D072-BFCD-8CEE-3EBA8ACDB9F3}"/>
                  </a:ext>
                </a:extLst>
              </p:cNvPr>
              <p:cNvSpPr/>
              <p:nvPr/>
            </p:nvSpPr>
            <p:spPr>
              <a:xfrm>
                <a:off x="2366625" y="4433111"/>
                <a:ext cx="12704" cy="98312"/>
              </a:xfrm>
              <a:custGeom>
                <a:avLst/>
                <a:gdLst>
                  <a:gd name="connsiteX0" fmla="*/ 0 w 12704"/>
                  <a:gd name="connsiteY0" fmla="*/ 0 h 98312"/>
                  <a:gd name="connsiteX1" fmla="*/ 0 w 12704"/>
                  <a:gd name="connsiteY1" fmla="*/ 98312 h 98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98312">
                    <a:moveTo>
                      <a:pt x="0" y="0"/>
                    </a:moveTo>
                    <a:lnTo>
                      <a:pt x="0" y="98312"/>
                    </a:lnTo>
                  </a:path>
                </a:pathLst>
              </a:custGeom>
              <a:ln w="12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778" name="Freeform 1517">
                <a:extLst>
                  <a:ext uri="{FF2B5EF4-FFF2-40B4-BE49-F238E27FC236}">
                    <a16:creationId xmlns:a16="http://schemas.microsoft.com/office/drawing/2014/main" id="{49F4E0AF-D7FC-868E-63CA-8CD0695ACE6C}"/>
                  </a:ext>
                </a:extLst>
              </p:cNvPr>
              <p:cNvSpPr/>
              <p:nvPr/>
            </p:nvSpPr>
            <p:spPr>
              <a:xfrm>
                <a:off x="4200043" y="4433111"/>
                <a:ext cx="12704" cy="98312"/>
              </a:xfrm>
              <a:custGeom>
                <a:avLst/>
                <a:gdLst>
                  <a:gd name="connsiteX0" fmla="*/ 0 w 12704"/>
                  <a:gd name="connsiteY0" fmla="*/ 0 h 98312"/>
                  <a:gd name="connsiteX1" fmla="*/ 0 w 12704"/>
                  <a:gd name="connsiteY1" fmla="*/ 98312 h 98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98312">
                    <a:moveTo>
                      <a:pt x="0" y="0"/>
                    </a:moveTo>
                    <a:lnTo>
                      <a:pt x="0" y="98312"/>
                    </a:lnTo>
                  </a:path>
                </a:pathLst>
              </a:custGeom>
              <a:ln w="12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779" name="Freeform 1518">
                <a:extLst>
                  <a:ext uri="{FF2B5EF4-FFF2-40B4-BE49-F238E27FC236}">
                    <a16:creationId xmlns:a16="http://schemas.microsoft.com/office/drawing/2014/main" id="{EC6CBB08-DA2E-F75C-D403-A15BC73FE06E}"/>
                  </a:ext>
                </a:extLst>
              </p:cNvPr>
              <p:cNvSpPr/>
              <p:nvPr/>
            </p:nvSpPr>
            <p:spPr>
              <a:xfrm>
                <a:off x="6017199" y="4433111"/>
                <a:ext cx="12704" cy="98312"/>
              </a:xfrm>
              <a:custGeom>
                <a:avLst/>
                <a:gdLst>
                  <a:gd name="connsiteX0" fmla="*/ 0 w 12704"/>
                  <a:gd name="connsiteY0" fmla="*/ 0 h 98312"/>
                  <a:gd name="connsiteX1" fmla="*/ 0 w 12704"/>
                  <a:gd name="connsiteY1" fmla="*/ 98312 h 98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98312">
                    <a:moveTo>
                      <a:pt x="0" y="0"/>
                    </a:moveTo>
                    <a:lnTo>
                      <a:pt x="0" y="98312"/>
                    </a:lnTo>
                  </a:path>
                </a:pathLst>
              </a:custGeom>
              <a:ln w="12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780" name="Freeform 1519">
                <a:extLst>
                  <a:ext uri="{FF2B5EF4-FFF2-40B4-BE49-F238E27FC236}">
                    <a16:creationId xmlns:a16="http://schemas.microsoft.com/office/drawing/2014/main" id="{94F07D39-5359-E951-D78F-21D1EE888B9C}"/>
                  </a:ext>
                </a:extLst>
              </p:cNvPr>
              <p:cNvSpPr/>
              <p:nvPr/>
            </p:nvSpPr>
            <p:spPr>
              <a:xfrm>
                <a:off x="7833593" y="4433111"/>
                <a:ext cx="12704" cy="98312"/>
              </a:xfrm>
              <a:custGeom>
                <a:avLst/>
                <a:gdLst>
                  <a:gd name="connsiteX0" fmla="*/ 0 w 12704"/>
                  <a:gd name="connsiteY0" fmla="*/ 0 h 98312"/>
                  <a:gd name="connsiteX1" fmla="*/ 0 w 12704"/>
                  <a:gd name="connsiteY1" fmla="*/ 98312 h 98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98312">
                    <a:moveTo>
                      <a:pt x="0" y="0"/>
                    </a:moveTo>
                    <a:lnTo>
                      <a:pt x="0" y="98312"/>
                    </a:lnTo>
                  </a:path>
                </a:pathLst>
              </a:custGeom>
              <a:ln w="12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781" name="Freeform 1520">
                <a:extLst>
                  <a:ext uri="{FF2B5EF4-FFF2-40B4-BE49-F238E27FC236}">
                    <a16:creationId xmlns:a16="http://schemas.microsoft.com/office/drawing/2014/main" id="{94EA5EEA-42AC-4D55-2219-A213F96B75E1}"/>
                  </a:ext>
                </a:extLst>
              </p:cNvPr>
              <p:cNvSpPr/>
              <p:nvPr/>
            </p:nvSpPr>
            <p:spPr>
              <a:xfrm>
                <a:off x="9653925" y="4433111"/>
                <a:ext cx="12704" cy="98312"/>
              </a:xfrm>
              <a:custGeom>
                <a:avLst/>
                <a:gdLst>
                  <a:gd name="connsiteX0" fmla="*/ 0 w 12704"/>
                  <a:gd name="connsiteY0" fmla="*/ 0 h 98312"/>
                  <a:gd name="connsiteX1" fmla="*/ 0 w 12704"/>
                  <a:gd name="connsiteY1" fmla="*/ 98312 h 98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98312">
                    <a:moveTo>
                      <a:pt x="0" y="0"/>
                    </a:moveTo>
                    <a:lnTo>
                      <a:pt x="0" y="98312"/>
                    </a:lnTo>
                  </a:path>
                </a:pathLst>
              </a:custGeom>
              <a:ln w="12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782" name="Freeform 1521">
                <a:extLst>
                  <a:ext uri="{FF2B5EF4-FFF2-40B4-BE49-F238E27FC236}">
                    <a16:creationId xmlns:a16="http://schemas.microsoft.com/office/drawing/2014/main" id="{01ADB001-2F7F-1BAD-AF60-979BA188405E}"/>
                  </a:ext>
                </a:extLst>
              </p:cNvPr>
              <p:cNvSpPr/>
              <p:nvPr/>
            </p:nvSpPr>
            <p:spPr>
              <a:xfrm>
                <a:off x="11474384" y="4433111"/>
                <a:ext cx="12704" cy="98312"/>
              </a:xfrm>
              <a:custGeom>
                <a:avLst/>
                <a:gdLst>
                  <a:gd name="connsiteX0" fmla="*/ 0 w 12704"/>
                  <a:gd name="connsiteY0" fmla="*/ 0 h 98312"/>
                  <a:gd name="connsiteX1" fmla="*/ 0 w 12704"/>
                  <a:gd name="connsiteY1" fmla="*/ 98312 h 98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98312">
                    <a:moveTo>
                      <a:pt x="0" y="0"/>
                    </a:moveTo>
                    <a:lnTo>
                      <a:pt x="0" y="98312"/>
                    </a:lnTo>
                  </a:path>
                </a:pathLst>
              </a:custGeom>
              <a:ln w="12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</p:grpSp>
        <p:grpSp>
          <p:nvGrpSpPr>
            <p:cNvPr id="783" name="Graphic 5">
              <a:extLst>
                <a:ext uri="{FF2B5EF4-FFF2-40B4-BE49-F238E27FC236}">
                  <a16:creationId xmlns:a16="http://schemas.microsoft.com/office/drawing/2014/main" id="{9E494E60-1B7D-032A-9E0B-C784F4DF5A4B}"/>
                </a:ext>
              </a:extLst>
            </p:cNvPr>
            <p:cNvGrpSpPr/>
            <p:nvPr/>
          </p:nvGrpSpPr>
          <p:grpSpPr>
            <a:xfrm>
              <a:off x="1963511" y="5272984"/>
              <a:ext cx="9411007" cy="294867"/>
              <a:chOff x="2236653" y="4489213"/>
              <a:chExt cx="9411007" cy="294867"/>
            </a:xfrm>
            <a:solidFill>
              <a:srgbClr val="000000"/>
            </a:solidFill>
          </p:grpSpPr>
          <p:sp>
            <p:nvSpPr>
              <p:cNvPr id="784" name="TextBox 783">
                <a:extLst>
                  <a:ext uri="{FF2B5EF4-FFF2-40B4-BE49-F238E27FC236}">
                    <a16:creationId xmlns:a16="http://schemas.microsoft.com/office/drawing/2014/main" id="{E5096E5B-D8B1-B3A5-A971-FB5967EC8D44}"/>
                  </a:ext>
                </a:extLst>
              </p:cNvPr>
              <p:cNvSpPr txBox="1"/>
              <p:nvPr/>
            </p:nvSpPr>
            <p:spPr>
              <a:xfrm>
                <a:off x="2236653" y="4489213"/>
                <a:ext cx="261826" cy="2948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dirty="0">
                    <a:ln/>
                    <a:solidFill>
                      <a:srgbClr val="000000"/>
                    </a:solidFill>
                    <a:latin typeface="Arial"/>
                    <a:cs typeface="Arial"/>
                    <a:sym typeface="Arial"/>
                    <a:rtl val="0"/>
                  </a:rPr>
                  <a:t>0</a:t>
                </a:r>
              </a:p>
            </p:txBody>
          </p:sp>
          <p:sp>
            <p:nvSpPr>
              <p:cNvPr id="785" name="TextBox 784">
                <a:extLst>
                  <a:ext uri="{FF2B5EF4-FFF2-40B4-BE49-F238E27FC236}">
                    <a16:creationId xmlns:a16="http://schemas.microsoft.com/office/drawing/2014/main" id="{02BE2328-6FA3-9E61-31EF-8D2CBDEB5E1C}"/>
                  </a:ext>
                </a:extLst>
              </p:cNvPr>
              <p:cNvSpPr txBox="1"/>
              <p:nvPr/>
            </p:nvSpPr>
            <p:spPr>
              <a:xfrm>
                <a:off x="4070071" y="4489213"/>
                <a:ext cx="261826" cy="2948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dirty="0">
                    <a:ln/>
                    <a:solidFill>
                      <a:srgbClr val="000000"/>
                    </a:solidFill>
                    <a:latin typeface="Arial"/>
                    <a:cs typeface="Arial"/>
                    <a:sym typeface="Arial"/>
                    <a:rtl val="0"/>
                  </a:rPr>
                  <a:t>6</a:t>
                </a:r>
              </a:p>
            </p:txBody>
          </p:sp>
          <p:sp>
            <p:nvSpPr>
              <p:cNvPr id="786" name="TextBox 785">
                <a:extLst>
                  <a:ext uri="{FF2B5EF4-FFF2-40B4-BE49-F238E27FC236}">
                    <a16:creationId xmlns:a16="http://schemas.microsoft.com/office/drawing/2014/main" id="{39022CCC-929A-56E4-A38A-D7CD5476173B}"/>
                  </a:ext>
                </a:extLst>
              </p:cNvPr>
              <p:cNvSpPr txBox="1"/>
              <p:nvPr/>
            </p:nvSpPr>
            <p:spPr>
              <a:xfrm>
                <a:off x="5846147" y="4489213"/>
                <a:ext cx="344327" cy="2948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dirty="0">
                    <a:ln/>
                    <a:solidFill>
                      <a:srgbClr val="000000"/>
                    </a:solidFill>
                    <a:latin typeface="Arial"/>
                    <a:cs typeface="Arial"/>
                    <a:sym typeface="Arial"/>
                    <a:rtl val="0"/>
                  </a:rPr>
                  <a:t>12</a:t>
                </a:r>
              </a:p>
            </p:txBody>
          </p:sp>
          <p:sp>
            <p:nvSpPr>
              <p:cNvPr id="787" name="TextBox 786">
                <a:extLst>
                  <a:ext uri="{FF2B5EF4-FFF2-40B4-BE49-F238E27FC236}">
                    <a16:creationId xmlns:a16="http://schemas.microsoft.com/office/drawing/2014/main" id="{68FCB2B1-CDCE-C057-42B8-075A1C66F7EA}"/>
                  </a:ext>
                </a:extLst>
              </p:cNvPr>
              <p:cNvSpPr txBox="1"/>
              <p:nvPr/>
            </p:nvSpPr>
            <p:spPr>
              <a:xfrm>
                <a:off x="7662414" y="4489213"/>
                <a:ext cx="344327" cy="2948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dirty="0">
                    <a:ln/>
                    <a:solidFill>
                      <a:srgbClr val="000000"/>
                    </a:solidFill>
                    <a:latin typeface="Arial"/>
                    <a:cs typeface="Arial"/>
                    <a:sym typeface="Arial"/>
                    <a:rtl val="0"/>
                  </a:rPr>
                  <a:t>18</a:t>
                </a:r>
              </a:p>
            </p:txBody>
          </p:sp>
          <p:sp>
            <p:nvSpPr>
              <p:cNvPr id="788" name="TextBox 787">
                <a:extLst>
                  <a:ext uri="{FF2B5EF4-FFF2-40B4-BE49-F238E27FC236}">
                    <a16:creationId xmlns:a16="http://schemas.microsoft.com/office/drawing/2014/main" id="{1BDB8E61-CE69-36A9-367C-0ACE08E1102B}"/>
                  </a:ext>
                </a:extLst>
              </p:cNvPr>
              <p:cNvSpPr txBox="1"/>
              <p:nvPr/>
            </p:nvSpPr>
            <p:spPr>
              <a:xfrm>
                <a:off x="9482872" y="4489213"/>
                <a:ext cx="344327" cy="2948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dirty="0">
                    <a:ln/>
                    <a:solidFill>
                      <a:srgbClr val="000000"/>
                    </a:solidFill>
                    <a:latin typeface="Arial"/>
                    <a:cs typeface="Arial"/>
                    <a:sym typeface="Arial"/>
                    <a:rtl val="0"/>
                  </a:rPr>
                  <a:t>24</a:t>
                </a:r>
              </a:p>
            </p:txBody>
          </p:sp>
          <p:sp>
            <p:nvSpPr>
              <p:cNvPr id="789" name="TextBox 788">
                <a:extLst>
                  <a:ext uri="{FF2B5EF4-FFF2-40B4-BE49-F238E27FC236}">
                    <a16:creationId xmlns:a16="http://schemas.microsoft.com/office/drawing/2014/main" id="{C54E931F-8FAC-7285-2723-7C43BBA3181B}"/>
                  </a:ext>
                </a:extLst>
              </p:cNvPr>
              <p:cNvSpPr txBox="1"/>
              <p:nvPr/>
            </p:nvSpPr>
            <p:spPr>
              <a:xfrm>
                <a:off x="11303333" y="4489213"/>
                <a:ext cx="344327" cy="2948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dirty="0">
                    <a:ln/>
                    <a:solidFill>
                      <a:srgbClr val="000000"/>
                    </a:solidFill>
                    <a:latin typeface="Arial"/>
                    <a:cs typeface="Arial"/>
                    <a:sym typeface="Arial"/>
                    <a:rtl val="0"/>
                  </a:rPr>
                  <a:t>30</a:t>
                </a:r>
              </a:p>
            </p:txBody>
          </p:sp>
        </p:grpSp>
        <p:grpSp>
          <p:nvGrpSpPr>
            <p:cNvPr id="790" name="Graphic 5">
              <a:extLst>
                <a:ext uri="{FF2B5EF4-FFF2-40B4-BE49-F238E27FC236}">
                  <a16:creationId xmlns:a16="http://schemas.microsoft.com/office/drawing/2014/main" id="{91929069-2C59-9449-5732-CCF6F6F66251}"/>
                </a:ext>
              </a:extLst>
            </p:cNvPr>
            <p:cNvGrpSpPr/>
            <p:nvPr/>
          </p:nvGrpSpPr>
          <p:grpSpPr>
            <a:xfrm>
              <a:off x="1881226" y="5950873"/>
              <a:ext cx="9451869" cy="294867"/>
              <a:chOff x="2154368" y="5291796"/>
              <a:chExt cx="9451869" cy="294867"/>
            </a:xfrm>
            <a:solidFill>
              <a:srgbClr val="000000"/>
            </a:solidFill>
          </p:grpSpPr>
          <p:sp>
            <p:nvSpPr>
              <p:cNvPr id="791" name="TextBox 790">
                <a:extLst>
                  <a:ext uri="{FF2B5EF4-FFF2-40B4-BE49-F238E27FC236}">
                    <a16:creationId xmlns:a16="http://schemas.microsoft.com/office/drawing/2014/main" id="{D635C40E-71F0-B8E6-1D55-B3CEF4DDA4B0}"/>
                  </a:ext>
                </a:extLst>
              </p:cNvPr>
              <p:cNvSpPr txBox="1"/>
              <p:nvPr/>
            </p:nvSpPr>
            <p:spPr>
              <a:xfrm>
                <a:off x="2154368" y="5291796"/>
                <a:ext cx="426829" cy="2948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dirty="0">
                    <a:ln/>
                    <a:solidFill>
                      <a:srgbClr val="000000"/>
                    </a:solidFill>
                    <a:latin typeface="Arial"/>
                    <a:cs typeface="Arial"/>
                    <a:sym typeface="Arial"/>
                    <a:rtl val="0"/>
                  </a:rPr>
                  <a:t>126</a:t>
                </a:r>
              </a:p>
            </p:txBody>
          </p:sp>
          <p:sp>
            <p:nvSpPr>
              <p:cNvPr id="792" name="TextBox 791">
                <a:extLst>
                  <a:ext uri="{FF2B5EF4-FFF2-40B4-BE49-F238E27FC236}">
                    <a16:creationId xmlns:a16="http://schemas.microsoft.com/office/drawing/2014/main" id="{E449590C-5717-52DB-A8B3-DC63913D2133}"/>
                  </a:ext>
                </a:extLst>
              </p:cNvPr>
              <p:cNvSpPr txBox="1"/>
              <p:nvPr/>
            </p:nvSpPr>
            <p:spPr>
              <a:xfrm>
                <a:off x="4028865" y="5291796"/>
                <a:ext cx="344327" cy="2948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dirty="0">
                    <a:ln/>
                    <a:solidFill>
                      <a:srgbClr val="000000"/>
                    </a:solidFill>
                    <a:latin typeface="Arial"/>
                    <a:cs typeface="Arial"/>
                    <a:sym typeface="Arial"/>
                    <a:rtl val="0"/>
                  </a:rPr>
                  <a:t>76</a:t>
                </a:r>
              </a:p>
            </p:txBody>
          </p:sp>
          <p:sp>
            <p:nvSpPr>
              <p:cNvPr id="793" name="TextBox 792">
                <a:extLst>
                  <a:ext uri="{FF2B5EF4-FFF2-40B4-BE49-F238E27FC236}">
                    <a16:creationId xmlns:a16="http://schemas.microsoft.com/office/drawing/2014/main" id="{77E2C2F3-CB3B-DCDA-0AD7-4C8F1F4C80B4}"/>
                  </a:ext>
                </a:extLst>
              </p:cNvPr>
              <p:cNvSpPr txBox="1"/>
              <p:nvPr/>
            </p:nvSpPr>
            <p:spPr>
              <a:xfrm>
                <a:off x="5846147" y="5291796"/>
                <a:ext cx="344327" cy="2948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dirty="0">
                    <a:ln/>
                    <a:solidFill>
                      <a:srgbClr val="000000"/>
                    </a:solidFill>
                    <a:latin typeface="Arial"/>
                    <a:cs typeface="Arial"/>
                    <a:sym typeface="Arial"/>
                    <a:rtl val="0"/>
                  </a:rPr>
                  <a:t>58</a:t>
                </a:r>
              </a:p>
            </p:txBody>
          </p:sp>
          <p:sp>
            <p:nvSpPr>
              <p:cNvPr id="794" name="TextBox 793">
                <a:extLst>
                  <a:ext uri="{FF2B5EF4-FFF2-40B4-BE49-F238E27FC236}">
                    <a16:creationId xmlns:a16="http://schemas.microsoft.com/office/drawing/2014/main" id="{AF7D6427-927A-C4C0-60B9-9B8BEC8E01F7}"/>
                  </a:ext>
                </a:extLst>
              </p:cNvPr>
              <p:cNvSpPr txBox="1"/>
              <p:nvPr/>
            </p:nvSpPr>
            <p:spPr>
              <a:xfrm>
                <a:off x="7662415" y="5291796"/>
                <a:ext cx="344327" cy="2948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dirty="0">
                    <a:ln/>
                    <a:solidFill>
                      <a:srgbClr val="000000"/>
                    </a:solidFill>
                    <a:latin typeface="Arial"/>
                    <a:cs typeface="Arial"/>
                    <a:sym typeface="Arial"/>
                    <a:rtl val="0"/>
                  </a:rPr>
                  <a:t>43</a:t>
                </a:r>
              </a:p>
            </p:txBody>
          </p:sp>
          <p:sp>
            <p:nvSpPr>
              <p:cNvPr id="795" name="TextBox 794">
                <a:extLst>
                  <a:ext uri="{FF2B5EF4-FFF2-40B4-BE49-F238E27FC236}">
                    <a16:creationId xmlns:a16="http://schemas.microsoft.com/office/drawing/2014/main" id="{52DABFE5-2090-90D4-63DF-8BF3FA958F6C}"/>
                  </a:ext>
                </a:extLst>
              </p:cNvPr>
              <p:cNvSpPr txBox="1"/>
              <p:nvPr/>
            </p:nvSpPr>
            <p:spPr>
              <a:xfrm>
                <a:off x="9482874" y="5291796"/>
                <a:ext cx="344327" cy="2948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dirty="0">
                    <a:ln/>
                    <a:solidFill>
                      <a:srgbClr val="000000"/>
                    </a:solidFill>
                    <a:latin typeface="Arial"/>
                    <a:cs typeface="Arial"/>
                    <a:sym typeface="Arial"/>
                    <a:rtl val="0"/>
                  </a:rPr>
                  <a:t>21</a:t>
                </a:r>
              </a:p>
            </p:txBody>
          </p:sp>
          <p:sp>
            <p:nvSpPr>
              <p:cNvPr id="796" name="TextBox 795">
                <a:extLst>
                  <a:ext uri="{FF2B5EF4-FFF2-40B4-BE49-F238E27FC236}">
                    <a16:creationId xmlns:a16="http://schemas.microsoft.com/office/drawing/2014/main" id="{C0EC6164-7FF6-DEA2-5269-F7613A9EFE0E}"/>
                  </a:ext>
                </a:extLst>
              </p:cNvPr>
              <p:cNvSpPr txBox="1"/>
              <p:nvPr/>
            </p:nvSpPr>
            <p:spPr>
              <a:xfrm>
                <a:off x="11344411" y="5291796"/>
                <a:ext cx="261826" cy="2948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dirty="0">
                    <a:ln/>
                    <a:solidFill>
                      <a:srgbClr val="000000"/>
                    </a:solidFill>
                    <a:latin typeface="Arial"/>
                    <a:cs typeface="Arial"/>
                    <a:sym typeface="Arial"/>
                    <a:rtl val="0"/>
                  </a:rPr>
                  <a:t>6</a:t>
                </a:r>
              </a:p>
            </p:txBody>
          </p:sp>
        </p:grpSp>
        <p:grpSp>
          <p:nvGrpSpPr>
            <p:cNvPr id="797" name="Graphic 5">
              <a:extLst>
                <a:ext uri="{FF2B5EF4-FFF2-40B4-BE49-F238E27FC236}">
                  <a16:creationId xmlns:a16="http://schemas.microsoft.com/office/drawing/2014/main" id="{02AAF95D-FC1A-3476-5FE2-007F4EE8B3D6}"/>
                </a:ext>
              </a:extLst>
            </p:cNvPr>
            <p:cNvGrpSpPr/>
            <p:nvPr/>
          </p:nvGrpSpPr>
          <p:grpSpPr>
            <a:xfrm>
              <a:off x="824849" y="5703519"/>
              <a:ext cx="1198920" cy="542215"/>
              <a:chOff x="1097991" y="5044442"/>
              <a:chExt cx="1198920" cy="542215"/>
            </a:xfrm>
          </p:grpSpPr>
          <p:sp>
            <p:nvSpPr>
              <p:cNvPr id="798" name="TextBox 797">
                <a:extLst>
                  <a:ext uri="{FF2B5EF4-FFF2-40B4-BE49-F238E27FC236}">
                    <a16:creationId xmlns:a16="http://schemas.microsoft.com/office/drawing/2014/main" id="{977666F3-AA6F-97C5-8AB1-7B5225B88A1A}"/>
                  </a:ext>
                </a:extLst>
              </p:cNvPr>
              <p:cNvSpPr txBox="1"/>
              <p:nvPr/>
            </p:nvSpPr>
            <p:spPr>
              <a:xfrm>
                <a:off x="1443509" y="5291790"/>
                <a:ext cx="851791" cy="2948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1200" dirty="0">
                    <a:ln/>
                    <a:solidFill>
                      <a:srgbClr val="0B41CD"/>
                    </a:solidFill>
                    <a:latin typeface="Arial"/>
                    <a:cs typeface="Arial"/>
                    <a:sym typeface="Arial"/>
                    <a:rtl val="0"/>
                  </a:rPr>
                  <a:t>R-GemOx</a:t>
                </a:r>
              </a:p>
            </p:txBody>
          </p:sp>
          <p:sp>
            <p:nvSpPr>
              <p:cNvPr id="799" name="TextBox 798">
                <a:extLst>
                  <a:ext uri="{FF2B5EF4-FFF2-40B4-BE49-F238E27FC236}">
                    <a16:creationId xmlns:a16="http://schemas.microsoft.com/office/drawing/2014/main" id="{1CD22391-3112-32FE-61AA-238A94B5C225}"/>
                  </a:ext>
                </a:extLst>
              </p:cNvPr>
              <p:cNvSpPr txBox="1"/>
              <p:nvPr/>
            </p:nvSpPr>
            <p:spPr>
              <a:xfrm>
                <a:off x="1097991" y="5044442"/>
                <a:ext cx="1198920" cy="2948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1200" dirty="0">
                    <a:ln/>
                    <a:solidFill>
                      <a:srgbClr val="009964"/>
                    </a:solidFill>
                    <a:latin typeface="Arial"/>
                    <a:cs typeface="Arial"/>
                    <a:sym typeface="Arial"/>
                    <a:rtl val="0"/>
                  </a:rPr>
                  <a:t>Pola-R-GemOx</a:t>
                </a:r>
              </a:p>
            </p:txBody>
          </p:sp>
        </p:grpSp>
        <p:grpSp>
          <p:nvGrpSpPr>
            <p:cNvPr id="804" name="Graphic 5">
              <a:extLst>
                <a:ext uri="{FF2B5EF4-FFF2-40B4-BE49-F238E27FC236}">
                  <a16:creationId xmlns:a16="http://schemas.microsoft.com/office/drawing/2014/main" id="{1F864B99-C108-E1FA-E83B-E39176CA53F7}"/>
                </a:ext>
              </a:extLst>
            </p:cNvPr>
            <p:cNvGrpSpPr/>
            <p:nvPr/>
          </p:nvGrpSpPr>
          <p:grpSpPr>
            <a:xfrm>
              <a:off x="1881226" y="5703537"/>
              <a:ext cx="9493292" cy="294868"/>
              <a:chOff x="2154368" y="5044460"/>
              <a:chExt cx="9493292" cy="294868"/>
            </a:xfrm>
            <a:solidFill>
              <a:srgbClr val="000000"/>
            </a:solidFill>
          </p:grpSpPr>
          <p:sp>
            <p:nvSpPr>
              <p:cNvPr id="805" name="TextBox 804">
                <a:extLst>
                  <a:ext uri="{FF2B5EF4-FFF2-40B4-BE49-F238E27FC236}">
                    <a16:creationId xmlns:a16="http://schemas.microsoft.com/office/drawing/2014/main" id="{67F0E33E-9DF5-7BAF-188F-C2C30D73637C}"/>
                  </a:ext>
                </a:extLst>
              </p:cNvPr>
              <p:cNvSpPr txBox="1"/>
              <p:nvPr/>
            </p:nvSpPr>
            <p:spPr>
              <a:xfrm>
                <a:off x="2154368" y="5044461"/>
                <a:ext cx="426829" cy="2948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dirty="0">
                    <a:ln/>
                    <a:solidFill>
                      <a:srgbClr val="000000"/>
                    </a:solidFill>
                    <a:latin typeface="Arial"/>
                    <a:cs typeface="Arial"/>
                    <a:sym typeface="Arial"/>
                    <a:rtl val="0"/>
                  </a:rPr>
                  <a:t>129</a:t>
                </a:r>
              </a:p>
            </p:txBody>
          </p:sp>
          <p:sp>
            <p:nvSpPr>
              <p:cNvPr id="806" name="TextBox 805">
                <a:extLst>
                  <a:ext uri="{FF2B5EF4-FFF2-40B4-BE49-F238E27FC236}">
                    <a16:creationId xmlns:a16="http://schemas.microsoft.com/office/drawing/2014/main" id="{8DE5B224-9A97-C69D-C0C7-4FD514DC99E9}"/>
                  </a:ext>
                </a:extLst>
              </p:cNvPr>
              <p:cNvSpPr txBox="1"/>
              <p:nvPr/>
            </p:nvSpPr>
            <p:spPr>
              <a:xfrm>
                <a:off x="3987786" y="5044461"/>
                <a:ext cx="426829" cy="2948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dirty="0">
                    <a:ln/>
                    <a:solidFill>
                      <a:srgbClr val="000000"/>
                    </a:solidFill>
                    <a:latin typeface="Arial"/>
                    <a:cs typeface="Arial"/>
                    <a:sym typeface="Arial"/>
                    <a:rtl val="0"/>
                  </a:rPr>
                  <a:t>101</a:t>
                </a:r>
              </a:p>
            </p:txBody>
          </p:sp>
          <p:sp>
            <p:nvSpPr>
              <p:cNvPr id="807" name="TextBox 806">
                <a:extLst>
                  <a:ext uri="{FF2B5EF4-FFF2-40B4-BE49-F238E27FC236}">
                    <a16:creationId xmlns:a16="http://schemas.microsoft.com/office/drawing/2014/main" id="{6A35B28C-1B5B-89C3-0E51-F95FF464515D}"/>
                  </a:ext>
                </a:extLst>
              </p:cNvPr>
              <p:cNvSpPr txBox="1"/>
              <p:nvPr/>
            </p:nvSpPr>
            <p:spPr>
              <a:xfrm>
                <a:off x="5846147" y="5044461"/>
                <a:ext cx="344327" cy="2948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dirty="0">
                    <a:ln/>
                    <a:solidFill>
                      <a:srgbClr val="000000"/>
                    </a:solidFill>
                    <a:latin typeface="Arial"/>
                    <a:cs typeface="Arial"/>
                    <a:sym typeface="Arial"/>
                    <a:rtl val="0"/>
                  </a:rPr>
                  <a:t>80</a:t>
                </a:r>
              </a:p>
            </p:txBody>
          </p:sp>
          <p:sp>
            <p:nvSpPr>
              <p:cNvPr id="808" name="TextBox 807">
                <a:extLst>
                  <a:ext uri="{FF2B5EF4-FFF2-40B4-BE49-F238E27FC236}">
                    <a16:creationId xmlns:a16="http://schemas.microsoft.com/office/drawing/2014/main" id="{B0C48313-235C-09F0-8F19-DCC08B514FF0}"/>
                  </a:ext>
                </a:extLst>
              </p:cNvPr>
              <p:cNvSpPr txBox="1"/>
              <p:nvPr/>
            </p:nvSpPr>
            <p:spPr>
              <a:xfrm>
                <a:off x="7662415" y="5044461"/>
                <a:ext cx="344327" cy="2948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dirty="0">
                    <a:ln/>
                    <a:solidFill>
                      <a:srgbClr val="000000"/>
                    </a:solidFill>
                    <a:latin typeface="Arial"/>
                    <a:cs typeface="Arial"/>
                    <a:sym typeface="Arial"/>
                    <a:rtl val="0"/>
                  </a:rPr>
                  <a:t>62</a:t>
                </a:r>
              </a:p>
            </p:txBody>
          </p:sp>
          <p:sp>
            <p:nvSpPr>
              <p:cNvPr id="809" name="TextBox 808">
                <a:extLst>
                  <a:ext uri="{FF2B5EF4-FFF2-40B4-BE49-F238E27FC236}">
                    <a16:creationId xmlns:a16="http://schemas.microsoft.com/office/drawing/2014/main" id="{D980DA7A-6332-340A-EFC2-D1C3E378317A}"/>
                  </a:ext>
                </a:extLst>
              </p:cNvPr>
              <p:cNvSpPr txBox="1"/>
              <p:nvPr/>
            </p:nvSpPr>
            <p:spPr>
              <a:xfrm>
                <a:off x="9482873" y="5044461"/>
                <a:ext cx="344327" cy="2948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dirty="0">
                    <a:ln/>
                    <a:solidFill>
                      <a:srgbClr val="000000"/>
                    </a:solidFill>
                    <a:latin typeface="Arial"/>
                    <a:cs typeface="Arial"/>
                    <a:sym typeface="Arial"/>
                    <a:rtl val="0"/>
                  </a:rPr>
                  <a:t>31</a:t>
                </a:r>
              </a:p>
            </p:txBody>
          </p:sp>
          <p:sp>
            <p:nvSpPr>
              <p:cNvPr id="810" name="TextBox 809">
                <a:extLst>
                  <a:ext uri="{FF2B5EF4-FFF2-40B4-BE49-F238E27FC236}">
                    <a16:creationId xmlns:a16="http://schemas.microsoft.com/office/drawing/2014/main" id="{56DD9667-1FF8-BD0F-86B5-132CC44996F3}"/>
                  </a:ext>
                </a:extLst>
              </p:cNvPr>
              <p:cNvSpPr txBox="1"/>
              <p:nvPr/>
            </p:nvSpPr>
            <p:spPr>
              <a:xfrm>
                <a:off x="11303333" y="5044460"/>
                <a:ext cx="344327" cy="2948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dirty="0">
                    <a:ln/>
                    <a:solidFill>
                      <a:srgbClr val="000000"/>
                    </a:solidFill>
                    <a:latin typeface="Arial"/>
                    <a:cs typeface="Arial"/>
                    <a:sym typeface="Arial"/>
                    <a:rtl val="0"/>
                  </a:rPr>
                  <a:t>10</a:t>
                </a:r>
              </a:p>
            </p:txBody>
          </p:sp>
        </p:grpSp>
        <p:grpSp>
          <p:nvGrpSpPr>
            <p:cNvPr id="811" name="Graphic 5">
              <a:extLst>
                <a:ext uri="{FF2B5EF4-FFF2-40B4-BE49-F238E27FC236}">
                  <a16:creationId xmlns:a16="http://schemas.microsoft.com/office/drawing/2014/main" id="{A84BD88E-FF8E-60AF-30EC-A7F07EA67B00}"/>
                </a:ext>
              </a:extLst>
            </p:cNvPr>
            <p:cNvGrpSpPr/>
            <p:nvPr/>
          </p:nvGrpSpPr>
          <p:grpSpPr>
            <a:xfrm>
              <a:off x="1995148" y="1969411"/>
              <a:ext cx="98334" cy="3260156"/>
              <a:chOff x="2268290" y="1185640"/>
              <a:chExt cx="98334" cy="3260156"/>
            </a:xfrm>
          </p:grpSpPr>
          <p:sp>
            <p:nvSpPr>
              <p:cNvPr id="812" name="Freeform 1490">
                <a:extLst>
                  <a:ext uri="{FF2B5EF4-FFF2-40B4-BE49-F238E27FC236}">
                    <a16:creationId xmlns:a16="http://schemas.microsoft.com/office/drawing/2014/main" id="{4101A078-0F05-DF2E-DE19-5AF212A860AD}"/>
                  </a:ext>
                </a:extLst>
              </p:cNvPr>
              <p:cNvSpPr/>
              <p:nvPr/>
            </p:nvSpPr>
            <p:spPr>
              <a:xfrm>
                <a:off x="2268290" y="4433111"/>
                <a:ext cx="98334" cy="12685"/>
              </a:xfrm>
              <a:custGeom>
                <a:avLst/>
                <a:gdLst>
                  <a:gd name="connsiteX0" fmla="*/ 98335 w 98334"/>
                  <a:gd name="connsiteY0" fmla="*/ 0 h 12685"/>
                  <a:gd name="connsiteX1" fmla="*/ 0 w 9833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8334" h="12685">
                    <a:moveTo>
                      <a:pt x="98335" y="0"/>
                    </a:moveTo>
                    <a:lnTo>
                      <a:pt x="0" y="0"/>
                    </a:lnTo>
                  </a:path>
                </a:pathLst>
              </a:custGeom>
              <a:ln w="12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13" name="Freeform 1491">
                <a:extLst>
                  <a:ext uri="{FF2B5EF4-FFF2-40B4-BE49-F238E27FC236}">
                    <a16:creationId xmlns:a16="http://schemas.microsoft.com/office/drawing/2014/main" id="{E0F22646-16C4-33D5-A93D-A6C7F478E530}"/>
                  </a:ext>
                </a:extLst>
              </p:cNvPr>
              <p:cNvSpPr/>
              <p:nvPr/>
            </p:nvSpPr>
            <p:spPr>
              <a:xfrm>
                <a:off x="2268290" y="3785900"/>
                <a:ext cx="98334" cy="12685"/>
              </a:xfrm>
              <a:custGeom>
                <a:avLst/>
                <a:gdLst>
                  <a:gd name="connsiteX0" fmla="*/ 98335 w 98334"/>
                  <a:gd name="connsiteY0" fmla="*/ 0 h 12685"/>
                  <a:gd name="connsiteX1" fmla="*/ 0 w 9833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8334" h="12685">
                    <a:moveTo>
                      <a:pt x="98335" y="0"/>
                    </a:moveTo>
                    <a:lnTo>
                      <a:pt x="0" y="0"/>
                    </a:lnTo>
                  </a:path>
                </a:pathLst>
              </a:custGeom>
              <a:ln w="12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14" name="Freeform 1492">
                <a:extLst>
                  <a:ext uri="{FF2B5EF4-FFF2-40B4-BE49-F238E27FC236}">
                    <a16:creationId xmlns:a16="http://schemas.microsoft.com/office/drawing/2014/main" id="{6ED580ED-CB83-E286-72EA-8C73A9DB55ED}"/>
                  </a:ext>
                </a:extLst>
              </p:cNvPr>
              <p:cNvSpPr/>
              <p:nvPr/>
            </p:nvSpPr>
            <p:spPr>
              <a:xfrm>
                <a:off x="2268290" y="3135137"/>
                <a:ext cx="98334" cy="12685"/>
              </a:xfrm>
              <a:custGeom>
                <a:avLst/>
                <a:gdLst>
                  <a:gd name="connsiteX0" fmla="*/ 98335 w 98334"/>
                  <a:gd name="connsiteY0" fmla="*/ 0 h 12685"/>
                  <a:gd name="connsiteX1" fmla="*/ 0 w 9833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8334" h="12685">
                    <a:moveTo>
                      <a:pt x="98335" y="0"/>
                    </a:moveTo>
                    <a:lnTo>
                      <a:pt x="0" y="0"/>
                    </a:lnTo>
                  </a:path>
                </a:pathLst>
              </a:custGeom>
              <a:ln w="12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15" name="Freeform 1493">
                <a:extLst>
                  <a:ext uri="{FF2B5EF4-FFF2-40B4-BE49-F238E27FC236}">
                    <a16:creationId xmlns:a16="http://schemas.microsoft.com/office/drawing/2014/main" id="{A4A471D1-9C41-2F59-8ADE-FCBD1A41A742}"/>
                  </a:ext>
                </a:extLst>
              </p:cNvPr>
              <p:cNvSpPr/>
              <p:nvPr/>
            </p:nvSpPr>
            <p:spPr>
              <a:xfrm>
                <a:off x="2268290" y="2484248"/>
                <a:ext cx="98334" cy="12685"/>
              </a:xfrm>
              <a:custGeom>
                <a:avLst/>
                <a:gdLst>
                  <a:gd name="connsiteX0" fmla="*/ 98335 w 98334"/>
                  <a:gd name="connsiteY0" fmla="*/ 0 h 12685"/>
                  <a:gd name="connsiteX1" fmla="*/ 0 w 9833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8334" h="12685">
                    <a:moveTo>
                      <a:pt x="98335" y="0"/>
                    </a:moveTo>
                    <a:lnTo>
                      <a:pt x="0" y="0"/>
                    </a:lnTo>
                  </a:path>
                </a:pathLst>
              </a:custGeom>
              <a:ln w="12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16" name="Freeform 1494">
                <a:extLst>
                  <a:ext uri="{FF2B5EF4-FFF2-40B4-BE49-F238E27FC236}">
                    <a16:creationId xmlns:a16="http://schemas.microsoft.com/office/drawing/2014/main" id="{3659EAE8-EDA5-A1FC-DE16-51E86E0A731D}"/>
                  </a:ext>
                </a:extLst>
              </p:cNvPr>
              <p:cNvSpPr/>
              <p:nvPr/>
            </p:nvSpPr>
            <p:spPr>
              <a:xfrm>
                <a:off x="2268290" y="1829680"/>
                <a:ext cx="98334" cy="12685"/>
              </a:xfrm>
              <a:custGeom>
                <a:avLst/>
                <a:gdLst>
                  <a:gd name="connsiteX0" fmla="*/ 98335 w 98334"/>
                  <a:gd name="connsiteY0" fmla="*/ 0 h 12685"/>
                  <a:gd name="connsiteX1" fmla="*/ 0 w 9833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8334" h="12685">
                    <a:moveTo>
                      <a:pt x="98335" y="0"/>
                    </a:moveTo>
                    <a:lnTo>
                      <a:pt x="0" y="0"/>
                    </a:lnTo>
                  </a:path>
                </a:pathLst>
              </a:custGeom>
              <a:ln w="12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17" name="Freeform 1495">
                <a:extLst>
                  <a:ext uri="{FF2B5EF4-FFF2-40B4-BE49-F238E27FC236}">
                    <a16:creationId xmlns:a16="http://schemas.microsoft.com/office/drawing/2014/main" id="{21077574-27CF-2C00-29EE-93839D5B2505}"/>
                  </a:ext>
                </a:extLst>
              </p:cNvPr>
              <p:cNvSpPr/>
              <p:nvPr/>
            </p:nvSpPr>
            <p:spPr>
              <a:xfrm>
                <a:off x="2268290" y="1185640"/>
                <a:ext cx="98334" cy="12685"/>
              </a:xfrm>
              <a:custGeom>
                <a:avLst/>
                <a:gdLst>
                  <a:gd name="connsiteX0" fmla="*/ 98335 w 98334"/>
                  <a:gd name="connsiteY0" fmla="*/ 0 h 12685"/>
                  <a:gd name="connsiteX1" fmla="*/ 0 w 9833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8334" h="12685">
                    <a:moveTo>
                      <a:pt x="98335" y="0"/>
                    </a:moveTo>
                    <a:lnTo>
                      <a:pt x="0" y="0"/>
                    </a:lnTo>
                  </a:path>
                </a:pathLst>
              </a:custGeom>
              <a:ln w="12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</p:grpSp>
        <p:grpSp>
          <p:nvGrpSpPr>
            <p:cNvPr id="818" name="Graphic 5">
              <a:extLst>
                <a:ext uri="{FF2B5EF4-FFF2-40B4-BE49-F238E27FC236}">
                  <a16:creationId xmlns:a16="http://schemas.microsoft.com/office/drawing/2014/main" id="{86CD6DD8-DE1C-027D-55B1-2C8EF5AA07B3}"/>
                </a:ext>
              </a:extLst>
            </p:cNvPr>
            <p:cNvGrpSpPr/>
            <p:nvPr/>
          </p:nvGrpSpPr>
          <p:grpSpPr>
            <a:xfrm>
              <a:off x="1630185" y="1826479"/>
              <a:ext cx="426830" cy="3542339"/>
              <a:chOff x="1903327" y="1042708"/>
              <a:chExt cx="426830" cy="3542339"/>
            </a:xfrm>
            <a:solidFill>
              <a:srgbClr val="000000"/>
            </a:solidFill>
          </p:grpSpPr>
          <p:sp>
            <p:nvSpPr>
              <p:cNvPr id="819" name="TextBox 818">
                <a:extLst>
                  <a:ext uri="{FF2B5EF4-FFF2-40B4-BE49-F238E27FC236}">
                    <a16:creationId xmlns:a16="http://schemas.microsoft.com/office/drawing/2014/main" id="{AB42EE7B-AF90-FE8D-4D13-B3BB7AC830EC}"/>
                  </a:ext>
                </a:extLst>
              </p:cNvPr>
              <p:cNvSpPr txBox="1"/>
              <p:nvPr/>
            </p:nvSpPr>
            <p:spPr>
              <a:xfrm>
                <a:off x="2068021" y="4290179"/>
                <a:ext cx="261827" cy="2948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1200" dirty="0">
                    <a:ln/>
                    <a:solidFill>
                      <a:srgbClr val="000000"/>
                    </a:solidFill>
                    <a:latin typeface="Arial"/>
                    <a:cs typeface="Arial"/>
                    <a:sym typeface="Arial"/>
                    <a:rtl val="0"/>
                  </a:rPr>
                  <a:t>0</a:t>
                </a:r>
              </a:p>
            </p:txBody>
          </p:sp>
          <p:sp>
            <p:nvSpPr>
              <p:cNvPr id="820" name="TextBox 819">
                <a:extLst>
                  <a:ext uri="{FF2B5EF4-FFF2-40B4-BE49-F238E27FC236}">
                    <a16:creationId xmlns:a16="http://schemas.microsoft.com/office/drawing/2014/main" id="{2826807E-A03E-B8BA-764F-16ABEF884559}"/>
                  </a:ext>
                </a:extLst>
              </p:cNvPr>
              <p:cNvSpPr txBox="1"/>
              <p:nvPr/>
            </p:nvSpPr>
            <p:spPr>
              <a:xfrm>
                <a:off x="1985609" y="3642967"/>
                <a:ext cx="344327" cy="2948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1200" dirty="0">
                    <a:ln/>
                    <a:solidFill>
                      <a:srgbClr val="000000"/>
                    </a:solidFill>
                    <a:latin typeface="Arial"/>
                    <a:cs typeface="Arial"/>
                    <a:sym typeface="Arial"/>
                    <a:rtl val="0"/>
                  </a:rPr>
                  <a:t>20</a:t>
                </a:r>
              </a:p>
            </p:txBody>
          </p:sp>
          <p:sp>
            <p:nvSpPr>
              <p:cNvPr id="821" name="TextBox 820">
                <a:extLst>
                  <a:ext uri="{FF2B5EF4-FFF2-40B4-BE49-F238E27FC236}">
                    <a16:creationId xmlns:a16="http://schemas.microsoft.com/office/drawing/2014/main" id="{688D581F-2031-350B-F96A-37F972EB10F9}"/>
                  </a:ext>
                </a:extLst>
              </p:cNvPr>
              <p:cNvSpPr txBox="1"/>
              <p:nvPr/>
            </p:nvSpPr>
            <p:spPr>
              <a:xfrm>
                <a:off x="1985609" y="2992205"/>
                <a:ext cx="344327" cy="2948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1200" dirty="0">
                    <a:ln/>
                    <a:solidFill>
                      <a:srgbClr val="000000"/>
                    </a:solidFill>
                    <a:latin typeface="Arial"/>
                    <a:cs typeface="Arial"/>
                    <a:sym typeface="Arial"/>
                    <a:rtl val="0"/>
                  </a:rPr>
                  <a:t>40</a:t>
                </a:r>
              </a:p>
            </p:txBody>
          </p:sp>
          <p:sp>
            <p:nvSpPr>
              <p:cNvPr id="822" name="TextBox 821">
                <a:extLst>
                  <a:ext uri="{FF2B5EF4-FFF2-40B4-BE49-F238E27FC236}">
                    <a16:creationId xmlns:a16="http://schemas.microsoft.com/office/drawing/2014/main" id="{F94354E8-FCA3-08A0-A906-C42EE5A24B94}"/>
                  </a:ext>
                </a:extLst>
              </p:cNvPr>
              <p:cNvSpPr txBox="1"/>
              <p:nvPr/>
            </p:nvSpPr>
            <p:spPr>
              <a:xfrm>
                <a:off x="1985609" y="2341444"/>
                <a:ext cx="344327" cy="2948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1200" dirty="0">
                    <a:ln/>
                    <a:solidFill>
                      <a:srgbClr val="000000"/>
                    </a:solidFill>
                    <a:latin typeface="Arial"/>
                    <a:cs typeface="Arial"/>
                    <a:sym typeface="Arial"/>
                    <a:rtl val="0"/>
                  </a:rPr>
                  <a:t>60</a:t>
                </a:r>
              </a:p>
            </p:txBody>
          </p:sp>
          <p:sp>
            <p:nvSpPr>
              <p:cNvPr id="823" name="TextBox 822">
                <a:extLst>
                  <a:ext uri="{FF2B5EF4-FFF2-40B4-BE49-F238E27FC236}">
                    <a16:creationId xmlns:a16="http://schemas.microsoft.com/office/drawing/2014/main" id="{08C857E9-90C5-7057-1AF1-ECBA744D66B5}"/>
                  </a:ext>
                </a:extLst>
              </p:cNvPr>
              <p:cNvSpPr txBox="1"/>
              <p:nvPr/>
            </p:nvSpPr>
            <p:spPr>
              <a:xfrm>
                <a:off x="1985609" y="1686748"/>
                <a:ext cx="344327" cy="2948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1200" dirty="0">
                    <a:ln/>
                    <a:solidFill>
                      <a:srgbClr val="000000"/>
                    </a:solidFill>
                    <a:latin typeface="Arial"/>
                    <a:cs typeface="Arial"/>
                    <a:sym typeface="Arial"/>
                    <a:rtl val="0"/>
                  </a:rPr>
                  <a:t>80</a:t>
                </a:r>
              </a:p>
            </p:txBody>
          </p:sp>
          <p:sp>
            <p:nvSpPr>
              <p:cNvPr id="824" name="TextBox 823">
                <a:extLst>
                  <a:ext uri="{FF2B5EF4-FFF2-40B4-BE49-F238E27FC236}">
                    <a16:creationId xmlns:a16="http://schemas.microsoft.com/office/drawing/2014/main" id="{EFC3477E-4439-031E-DE64-102213D894A0}"/>
                  </a:ext>
                </a:extLst>
              </p:cNvPr>
              <p:cNvSpPr txBox="1"/>
              <p:nvPr/>
            </p:nvSpPr>
            <p:spPr>
              <a:xfrm>
                <a:off x="1903327" y="1042708"/>
                <a:ext cx="426830" cy="2948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1200" dirty="0">
                    <a:ln/>
                    <a:solidFill>
                      <a:srgbClr val="000000"/>
                    </a:solidFill>
                    <a:latin typeface="Arial"/>
                    <a:cs typeface="Arial"/>
                    <a:sym typeface="Arial"/>
                    <a:rtl val="0"/>
                  </a:rPr>
                  <a:t>100</a:t>
                </a:r>
              </a:p>
            </p:txBody>
          </p:sp>
        </p:grpSp>
        <p:sp>
          <p:nvSpPr>
            <p:cNvPr id="830" name="Freeform 789">
              <a:extLst>
                <a:ext uri="{FF2B5EF4-FFF2-40B4-BE49-F238E27FC236}">
                  <a16:creationId xmlns:a16="http://schemas.microsoft.com/office/drawing/2014/main" id="{6C625E26-5AD4-4FC8-75E6-CD00990C605A}"/>
                </a:ext>
              </a:extLst>
            </p:cNvPr>
            <p:cNvSpPr/>
            <p:nvPr/>
          </p:nvSpPr>
          <p:spPr>
            <a:xfrm>
              <a:off x="2101995" y="1970807"/>
              <a:ext cx="9208508" cy="2454250"/>
            </a:xfrm>
            <a:custGeom>
              <a:avLst/>
              <a:gdLst>
                <a:gd name="connsiteX0" fmla="*/ 0 w 9208508"/>
                <a:gd name="connsiteY0" fmla="*/ 0 h 2454250"/>
                <a:gd name="connsiteX1" fmla="*/ 70003 w 9208508"/>
                <a:gd name="connsiteY1" fmla="*/ 0 h 2454250"/>
                <a:gd name="connsiteX2" fmla="*/ 70003 w 9208508"/>
                <a:gd name="connsiteY2" fmla="*/ 25625 h 2454250"/>
                <a:gd name="connsiteX3" fmla="*/ 199591 w 9208508"/>
                <a:gd name="connsiteY3" fmla="*/ 25625 h 2454250"/>
                <a:gd name="connsiteX4" fmla="*/ 199591 w 9208508"/>
                <a:gd name="connsiteY4" fmla="*/ 51376 h 2454250"/>
                <a:gd name="connsiteX5" fmla="*/ 219411 w 9208508"/>
                <a:gd name="connsiteY5" fmla="*/ 51376 h 2454250"/>
                <a:gd name="connsiteX6" fmla="*/ 239484 w 9208508"/>
                <a:gd name="connsiteY6" fmla="*/ 51376 h 2454250"/>
                <a:gd name="connsiteX7" fmla="*/ 239484 w 9208508"/>
                <a:gd name="connsiteY7" fmla="*/ 77381 h 2454250"/>
                <a:gd name="connsiteX8" fmla="*/ 279377 w 9208508"/>
                <a:gd name="connsiteY8" fmla="*/ 77381 h 2454250"/>
                <a:gd name="connsiteX9" fmla="*/ 279377 w 9208508"/>
                <a:gd name="connsiteY9" fmla="*/ 103259 h 2454250"/>
                <a:gd name="connsiteX10" fmla="*/ 339216 w 9208508"/>
                <a:gd name="connsiteY10" fmla="*/ 103259 h 2454250"/>
                <a:gd name="connsiteX11" fmla="*/ 339216 w 9208508"/>
                <a:gd name="connsiteY11" fmla="*/ 129518 h 2454250"/>
                <a:gd name="connsiteX12" fmla="*/ 388892 w 9208508"/>
                <a:gd name="connsiteY12" fmla="*/ 129518 h 2454250"/>
                <a:gd name="connsiteX13" fmla="*/ 388892 w 9208508"/>
                <a:gd name="connsiteY13" fmla="*/ 155777 h 2454250"/>
                <a:gd name="connsiteX14" fmla="*/ 428911 w 9208508"/>
                <a:gd name="connsiteY14" fmla="*/ 155777 h 2454250"/>
                <a:gd name="connsiteX15" fmla="*/ 448731 w 9208508"/>
                <a:gd name="connsiteY15" fmla="*/ 155777 h 2454250"/>
                <a:gd name="connsiteX16" fmla="*/ 448731 w 9208508"/>
                <a:gd name="connsiteY16" fmla="*/ 182036 h 2454250"/>
                <a:gd name="connsiteX17" fmla="*/ 458894 w 9208508"/>
                <a:gd name="connsiteY17" fmla="*/ 182036 h 2454250"/>
                <a:gd name="connsiteX18" fmla="*/ 458894 w 9208508"/>
                <a:gd name="connsiteY18" fmla="*/ 261320 h 2454250"/>
                <a:gd name="connsiteX19" fmla="*/ 488878 w 9208508"/>
                <a:gd name="connsiteY19" fmla="*/ 261320 h 2454250"/>
                <a:gd name="connsiteX20" fmla="*/ 488878 w 9208508"/>
                <a:gd name="connsiteY20" fmla="*/ 287832 h 2454250"/>
                <a:gd name="connsiteX21" fmla="*/ 548463 w 9208508"/>
                <a:gd name="connsiteY21" fmla="*/ 287832 h 2454250"/>
                <a:gd name="connsiteX22" fmla="*/ 548463 w 9208508"/>
                <a:gd name="connsiteY22" fmla="*/ 314218 h 2454250"/>
                <a:gd name="connsiteX23" fmla="*/ 608302 w 9208508"/>
                <a:gd name="connsiteY23" fmla="*/ 314218 h 2454250"/>
                <a:gd name="connsiteX24" fmla="*/ 608302 w 9208508"/>
                <a:gd name="connsiteY24" fmla="*/ 340604 h 2454250"/>
                <a:gd name="connsiteX25" fmla="*/ 658232 w 9208508"/>
                <a:gd name="connsiteY25" fmla="*/ 340604 h 2454250"/>
                <a:gd name="connsiteX26" fmla="*/ 658232 w 9208508"/>
                <a:gd name="connsiteY26" fmla="*/ 366990 h 2454250"/>
                <a:gd name="connsiteX27" fmla="*/ 708034 w 9208508"/>
                <a:gd name="connsiteY27" fmla="*/ 366990 h 2454250"/>
                <a:gd name="connsiteX28" fmla="*/ 708034 w 9208508"/>
                <a:gd name="connsiteY28" fmla="*/ 393502 h 2454250"/>
                <a:gd name="connsiteX29" fmla="*/ 748054 w 9208508"/>
                <a:gd name="connsiteY29" fmla="*/ 393502 h 2454250"/>
                <a:gd name="connsiteX30" fmla="*/ 748054 w 9208508"/>
                <a:gd name="connsiteY30" fmla="*/ 419888 h 2454250"/>
                <a:gd name="connsiteX31" fmla="*/ 767873 w 9208508"/>
                <a:gd name="connsiteY31" fmla="*/ 419888 h 2454250"/>
                <a:gd name="connsiteX32" fmla="*/ 767873 w 9208508"/>
                <a:gd name="connsiteY32" fmla="*/ 446147 h 2454250"/>
                <a:gd name="connsiteX33" fmla="*/ 807766 w 9208508"/>
                <a:gd name="connsiteY33" fmla="*/ 446147 h 2454250"/>
                <a:gd name="connsiteX34" fmla="*/ 807766 w 9208508"/>
                <a:gd name="connsiteY34" fmla="*/ 472913 h 2454250"/>
                <a:gd name="connsiteX35" fmla="*/ 857696 w 9208508"/>
                <a:gd name="connsiteY35" fmla="*/ 472913 h 2454250"/>
                <a:gd name="connsiteX36" fmla="*/ 857696 w 9208508"/>
                <a:gd name="connsiteY36" fmla="*/ 499552 h 2454250"/>
                <a:gd name="connsiteX37" fmla="*/ 867605 w 9208508"/>
                <a:gd name="connsiteY37" fmla="*/ 499552 h 2454250"/>
                <a:gd name="connsiteX38" fmla="*/ 867605 w 9208508"/>
                <a:gd name="connsiteY38" fmla="*/ 526319 h 2454250"/>
                <a:gd name="connsiteX39" fmla="*/ 967337 w 9208508"/>
                <a:gd name="connsiteY39" fmla="*/ 526319 h 2454250"/>
                <a:gd name="connsiteX40" fmla="*/ 967337 w 9208508"/>
                <a:gd name="connsiteY40" fmla="*/ 552958 h 2454250"/>
                <a:gd name="connsiteX41" fmla="*/ 1057033 w 9208508"/>
                <a:gd name="connsiteY41" fmla="*/ 552958 h 2454250"/>
                <a:gd name="connsiteX42" fmla="*/ 1057033 w 9208508"/>
                <a:gd name="connsiteY42" fmla="*/ 579471 h 2454250"/>
                <a:gd name="connsiteX43" fmla="*/ 1067197 w 9208508"/>
                <a:gd name="connsiteY43" fmla="*/ 579471 h 2454250"/>
                <a:gd name="connsiteX44" fmla="*/ 1067197 w 9208508"/>
                <a:gd name="connsiteY44" fmla="*/ 606491 h 2454250"/>
                <a:gd name="connsiteX45" fmla="*/ 1077106 w 9208508"/>
                <a:gd name="connsiteY45" fmla="*/ 606491 h 2454250"/>
                <a:gd name="connsiteX46" fmla="*/ 1077106 w 9208508"/>
                <a:gd name="connsiteY46" fmla="*/ 660277 h 2454250"/>
                <a:gd name="connsiteX47" fmla="*/ 1096926 w 9208508"/>
                <a:gd name="connsiteY47" fmla="*/ 660277 h 2454250"/>
                <a:gd name="connsiteX48" fmla="*/ 1096926 w 9208508"/>
                <a:gd name="connsiteY48" fmla="*/ 687297 h 2454250"/>
                <a:gd name="connsiteX49" fmla="*/ 1126782 w 9208508"/>
                <a:gd name="connsiteY49" fmla="*/ 687297 h 2454250"/>
                <a:gd name="connsiteX50" fmla="*/ 1126782 w 9208508"/>
                <a:gd name="connsiteY50" fmla="*/ 714190 h 2454250"/>
                <a:gd name="connsiteX51" fmla="*/ 1146855 w 9208508"/>
                <a:gd name="connsiteY51" fmla="*/ 714190 h 2454250"/>
                <a:gd name="connsiteX52" fmla="*/ 1146855 w 9208508"/>
                <a:gd name="connsiteY52" fmla="*/ 741083 h 2454250"/>
                <a:gd name="connsiteX53" fmla="*/ 1156765 w 9208508"/>
                <a:gd name="connsiteY53" fmla="*/ 741083 h 2454250"/>
                <a:gd name="connsiteX54" fmla="*/ 1156765 w 9208508"/>
                <a:gd name="connsiteY54" fmla="*/ 794996 h 2454250"/>
                <a:gd name="connsiteX55" fmla="*/ 1166929 w 9208508"/>
                <a:gd name="connsiteY55" fmla="*/ 794996 h 2454250"/>
                <a:gd name="connsiteX56" fmla="*/ 1166929 w 9208508"/>
                <a:gd name="connsiteY56" fmla="*/ 821889 h 2454250"/>
                <a:gd name="connsiteX57" fmla="*/ 1186748 w 9208508"/>
                <a:gd name="connsiteY57" fmla="*/ 821889 h 2454250"/>
                <a:gd name="connsiteX58" fmla="*/ 1186748 w 9208508"/>
                <a:gd name="connsiteY58" fmla="*/ 848909 h 2454250"/>
                <a:gd name="connsiteX59" fmla="*/ 1336282 w 9208508"/>
                <a:gd name="connsiteY59" fmla="*/ 848909 h 2454250"/>
                <a:gd name="connsiteX60" fmla="*/ 1336282 w 9208508"/>
                <a:gd name="connsiteY60" fmla="*/ 875802 h 2454250"/>
                <a:gd name="connsiteX61" fmla="*/ 1366266 w 9208508"/>
                <a:gd name="connsiteY61" fmla="*/ 875802 h 2454250"/>
                <a:gd name="connsiteX62" fmla="*/ 1366266 w 9208508"/>
                <a:gd name="connsiteY62" fmla="*/ 902695 h 2454250"/>
                <a:gd name="connsiteX63" fmla="*/ 1386085 w 9208508"/>
                <a:gd name="connsiteY63" fmla="*/ 902695 h 2454250"/>
                <a:gd name="connsiteX64" fmla="*/ 1386085 w 9208508"/>
                <a:gd name="connsiteY64" fmla="*/ 929589 h 2454250"/>
                <a:gd name="connsiteX65" fmla="*/ 1456088 w 9208508"/>
                <a:gd name="connsiteY65" fmla="*/ 929589 h 2454250"/>
                <a:gd name="connsiteX66" fmla="*/ 1456088 w 9208508"/>
                <a:gd name="connsiteY66" fmla="*/ 956608 h 2454250"/>
                <a:gd name="connsiteX67" fmla="*/ 1475908 w 9208508"/>
                <a:gd name="connsiteY67" fmla="*/ 956608 h 2454250"/>
                <a:gd name="connsiteX68" fmla="*/ 1475908 w 9208508"/>
                <a:gd name="connsiteY68" fmla="*/ 983502 h 2454250"/>
                <a:gd name="connsiteX69" fmla="*/ 1515927 w 9208508"/>
                <a:gd name="connsiteY69" fmla="*/ 983502 h 2454250"/>
                <a:gd name="connsiteX70" fmla="*/ 1515927 w 9208508"/>
                <a:gd name="connsiteY70" fmla="*/ 1010395 h 2454250"/>
                <a:gd name="connsiteX71" fmla="*/ 1555693 w 9208508"/>
                <a:gd name="connsiteY71" fmla="*/ 1010395 h 2454250"/>
                <a:gd name="connsiteX72" fmla="*/ 1555693 w 9208508"/>
                <a:gd name="connsiteY72" fmla="*/ 1037415 h 2454250"/>
                <a:gd name="connsiteX73" fmla="*/ 1615659 w 9208508"/>
                <a:gd name="connsiteY73" fmla="*/ 1037415 h 2454250"/>
                <a:gd name="connsiteX74" fmla="*/ 1615659 w 9208508"/>
                <a:gd name="connsiteY74" fmla="*/ 1064308 h 2454250"/>
                <a:gd name="connsiteX75" fmla="*/ 1625569 w 9208508"/>
                <a:gd name="connsiteY75" fmla="*/ 1064308 h 2454250"/>
                <a:gd name="connsiteX76" fmla="*/ 1625569 w 9208508"/>
                <a:gd name="connsiteY76" fmla="*/ 1091201 h 2454250"/>
                <a:gd name="connsiteX77" fmla="*/ 1705228 w 9208508"/>
                <a:gd name="connsiteY77" fmla="*/ 1091201 h 2454250"/>
                <a:gd name="connsiteX78" fmla="*/ 1745247 w 9208508"/>
                <a:gd name="connsiteY78" fmla="*/ 1091201 h 2454250"/>
                <a:gd name="connsiteX79" fmla="*/ 1745247 w 9208508"/>
                <a:gd name="connsiteY79" fmla="*/ 1145748 h 2454250"/>
                <a:gd name="connsiteX80" fmla="*/ 1805087 w 9208508"/>
                <a:gd name="connsiteY80" fmla="*/ 1145748 h 2454250"/>
                <a:gd name="connsiteX81" fmla="*/ 1805087 w 9208508"/>
                <a:gd name="connsiteY81" fmla="*/ 1173149 h 2454250"/>
                <a:gd name="connsiteX82" fmla="*/ 2034407 w 9208508"/>
                <a:gd name="connsiteY82" fmla="*/ 1173149 h 2454250"/>
                <a:gd name="connsiteX83" fmla="*/ 2034407 w 9208508"/>
                <a:gd name="connsiteY83" fmla="*/ 1200296 h 2454250"/>
                <a:gd name="connsiteX84" fmla="*/ 2044317 w 9208508"/>
                <a:gd name="connsiteY84" fmla="*/ 1200296 h 2454250"/>
                <a:gd name="connsiteX85" fmla="*/ 2044317 w 9208508"/>
                <a:gd name="connsiteY85" fmla="*/ 1227569 h 2454250"/>
                <a:gd name="connsiteX86" fmla="*/ 2213798 w 9208508"/>
                <a:gd name="connsiteY86" fmla="*/ 1227569 h 2454250"/>
                <a:gd name="connsiteX87" fmla="*/ 2213798 w 9208508"/>
                <a:gd name="connsiteY87" fmla="*/ 1254843 h 2454250"/>
                <a:gd name="connsiteX88" fmla="*/ 2263727 w 9208508"/>
                <a:gd name="connsiteY88" fmla="*/ 1254843 h 2454250"/>
                <a:gd name="connsiteX89" fmla="*/ 2263727 w 9208508"/>
                <a:gd name="connsiteY89" fmla="*/ 1282117 h 2454250"/>
                <a:gd name="connsiteX90" fmla="*/ 2333476 w 9208508"/>
                <a:gd name="connsiteY90" fmla="*/ 1282117 h 2454250"/>
                <a:gd name="connsiteX91" fmla="*/ 2333476 w 9208508"/>
                <a:gd name="connsiteY91" fmla="*/ 1309390 h 2454250"/>
                <a:gd name="connsiteX92" fmla="*/ 2383406 w 9208508"/>
                <a:gd name="connsiteY92" fmla="*/ 1309390 h 2454250"/>
                <a:gd name="connsiteX93" fmla="*/ 2413135 w 9208508"/>
                <a:gd name="connsiteY93" fmla="*/ 1309390 h 2454250"/>
                <a:gd name="connsiteX94" fmla="*/ 2483138 w 9208508"/>
                <a:gd name="connsiteY94" fmla="*/ 1309390 h 2454250"/>
                <a:gd name="connsiteX95" fmla="*/ 2483138 w 9208508"/>
                <a:gd name="connsiteY95" fmla="*/ 1337425 h 2454250"/>
                <a:gd name="connsiteX96" fmla="*/ 2692511 w 9208508"/>
                <a:gd name="connsiteY96" fmla="*/ 1337425 h 2454250"/>
                <a:gd name="connsiteX97" fmla="*/ 2692511 w 9208508"/>
                <a:gd name="connsiteY97" fmla="*/ 1365587 h 2454250"/>
                <a:gd name="connsiteX98" fmla="*/ 2732277 w 9208508"/>
                <a:gd name="connsiteY98" fmla="*/ 1365587 h 2454250"/>
                <a:gd name="connsiteX99" fmla="*/ 2732277 w 9208508"/>
                <a:gd name="connsiteY99" fmla="*/ 1393622 h 2454250"/>
                <a:gd name="connsiteX100" fmla="*/ 2802280 w 9208508"/>
                <a:gd name="connsiteY100" fmla="*/ 1393622 h 2454250"/>
                <a:gd name="connsiteX101" fmla="*/ 2802280 w 9208508"/>
                <a:gd name="connsiteY101" fmla="*/ 1421656 h 2454250"/>
                <a:gd name="connsiteX102" fmla="*/ 2851956 w 9208508"/>
                <a:gd name="connsiteY102" fmla="*/ 1421656 h 2454250"/>
                <a:gd name="connsiteX103" fmla="*/ 2851956 w 9208508"/>
                <a:gd name="connsiteY103" fmla="*/ 1449691 h 2454250"/>
                <a:gd name="connsiteX104" fmla="*/ 2872029 w 9208508"/>
                <a:gd name="connsiteY104" fmla="*/ 1449691 h 2454250"/>
                <a:gd name="connsiteX105" fmla="*/ 2872029 w 9208508"/>
                <a:gd name="connsiteY105" fmla="*/ 1477726 h 2454250"/>
                <a:gd name="connsiteX106" fmla="*/ 2891848 w 9208508"/>
                <a:gd name="connsiteY106" fmla="*/ 1477726 h 2454250"/>
                <a:gd name="connsiteX107" fmla="*/ 2891848 w 9208508"/>
                <a:gd name="connsiteY107" fmla="*/ 1505888 h 2454250"/>
                <a:gd name="connsiteX108" fmla="*/ 3121169 w 9208508"/>
                <a:gd name="connsiteY108" fmla="*/ 1505888 h 2454250"/>
                <a:gd name="connsiteX109" fmla="*/ 3121169 w 9208508"/>
                <a:gd name="connsiteY109" fmla="*/ 1533923 h 2454250"/>
                <a:gd name="connsiteX110" fmla="*/ 3191172 w 9208508"/>
                <a:gd name="connsiteY110" fmla="*/ 1533923 h 2454250"/>
                <a:gd name="connsiteX111" fmla="*/ 3191172 w 9208508"/>
                <a:gd name="connsiteY111" fmla="*/ 1561957 h 2454250"/>
                <a:gd name="connsiteX112" fmla="*/ 3210991 w 9208508"/>
                <a:gd name="connsiteY112" fmla="*/ 1561957 h 2454250"/>
                <a:gd name="connsiteX113" fmla="*/ 3210991 w 9208508"/>
                <a:gd name="connsiteY113" fmla="*/ 1589992 h 2454250"/>
                <a:gd name="connsiteX114" fmla="*/ 3330670 w 9208508"/>
                <a:gd name="connsiteY114" fmla="*/ 1589992 h 2454250"/>
                <a:gd name="connsiteX115" fmla="*/ 3330670 w 9208508"/>
                <a:gd name="connsiteY115" fmla="*/ 1618027 h 2454250"/>
                <a:gd name="connsiteX116" fmla="*/ 3779400 w 9208508"/>
                <a:gd name="connsiteY116" fmla="*/ 1618027 h 2454250"/>
                <a:gd name="connsiteX117" fmla="*/ 3779400 w 9208508"/>
                <a:gd name="connsiteY117" fmla="*/ 1646189 h 2454250"/>
                <a:gd name="connsiteX118" fmla="*/ 3849149 w 9208508"/>
                <a:gd name="connsiteY118" fmla="*/ 1646189 h 2454250"/>
                <a:gd name="connsiteX119" fmla="*/ 3849149 w 9208508"/>
                <a:gd name="connsiteY119" fmla="*/ 1674223 h 2454250"/>
                <a:gd name="connsiteX120" fmla="*/ 3879132 w 9208508"/>
                <a:gd name="connsiteY120" fmla="*/ 1674223 h 2454250"/>
                <a:gd name="connsiteX121" fmla="*/ 3879132 w 9208508"/>
                <a:gd name="connsiteY121" fmla="*/ 1702258 h 2454250"/>
                <a:gd name="connsiteX122" fmla="*/ 3958918 w 9208508"/>
                <a:gd name="connsiteY122" fmla="*/ 1702258 h 2454250"/>
                <a:gd name="connsiteX123" fmla="*/ 3958918 w 9208508"/>
                <a:gd name="connsiteY123" fmla="*/ 1730293 h 2454250"/>
                <a:gd name="connsiteX124" fmla="*/ 3998811 w 9208508"/>
                <a:gd name="connsiteY124" fmla="*/ 1730293 h 2454250"/>
                <a:gd name="connsiteX125" fmla="*/ 3998811 w 9208508"/>
                <a:gd name="connsiteY125" fmla="*/ 1758328 h 2454250"/>
                <a:gd name="connsiteX126" fmla="*/ 4297880 w 9208508"/>
                <a:gd name="connsiteY126" fmla="*/ 1758328 h 2454250"/>
                <a:gd name="connsiteX127" fmla="*/ 4297880 w 9208508"/>
                <a:gd name="connsiteY127" fmla="*/ 1786363 h 2454250"/>
                <a:gd name="connsiteX128" fmla="*/ 4307790 w 9208508"/>
                <a:gd name="connsiteY128" fmla="*/ 1786363 h 2454250"/>
                <a:gd name="connsiteX129" fmla="*/ 4307790 w 9208508"/>
                <a:gd name="connsiteY129" fmla="*/ 1814524 h 2454250"/>
                <a:gd name="connsiteX130" fmla="*/ 4357719 w 9208508"/>
                <a:gd name="connsiteY130" fmla="*/ 1814524 h 2454250"/>
                <a:gd name="connsiteX131" fmla="*/ 4367629 w 9208508"/>
                <a:gd name="connsiteY131" fmla="*/ 1814524 h 2454250"/>
                <a:gd name="connsiteX132" fmla="*/ 4367629 w 9208508"/>
                <a:gd name="connsiteY132" fmla="*/ 1843193 h 2454250"/>
                <a:gd name="connsiteX133" fmla="*/ 4467361 w 9208508"/>
                <a:gd name="connsiteY133" fmla="*/ 1843193 h 2454250"/>
                <a:gd name="connsiteX134" fmla="*/ 4467361 w 9208508"/>
                <a:gd name="connsiteY134" fmla="*/ 1871736 h 2454250"/>
                <a:gd name="connsiteX135" fmla="*/ 4487435 w 9208508"/>
                <a:gd name="connsiteY135" fmla="*/ 1871736 h 2454250"/>
                <a:gd name="connsiteX136" fmla="*/ 4557184 w 9208508"/>
                <a:gd name="connsiteY136" fmla="*/ 1871736 h 2454250"/>
                <a:gd name="connsiteX137" fmla="*/ 4557184 w 9208508"/>
                <a:gd name="connsiteY137" fmla="*/ 1901039 h 2454250"/>
                <a:gd name="connsiteX138" fmla="*/ 4796540 w 9208508"/>
                <a:gd name="connsiteY138" fmla="*/ 1901039 h 2454250"/>
                <a:gd name="connsiteX139" fmla="*/ 4796540 w 9208508"/>
                <a:gd name="connsiteY139" fmla="*/ 1930216 h 2454250"/>
                <a:gd name="connsiteX140" fmla="*/ 4806450 w 9208508"/>
                <a:gd name="connsiteY140" fmla="*/ 1930216 h 2454250"/>
                <a:gd name="connsiteX141" fmla="*/ 4806450 w 9208508"/>
                <a:gd name="connsiteY141" fmla="*/ 1959519 h 2454250"/>
                <a:gd name="connsiteX142" fmla="*/ 5185432 w 9208508"/>
                <a:gd name="connsiteY142" fmla="*/ 1959519 h 2454250"/>
                <a:gd name="connsiteX143" fmla="*/ 5185432 w 9208508"/>
                <a:gd name="connsiteY143" fmla="*/ 1988695 h 2454250"/>
                <a:gd name="connsiteX144" fmla="*/ 5524394 w 9208508"/>
                <a:gd name="connsiteY144" fmla="*/ 1988695 h 2454250"/>
                <a:gd name="connsiteX145" fmla="*/ 5524394 w 9208508"/>
                <a:gd name="connsiteY145" fmla="*/ 2017999 h 2454250"/>
                <a:gd name="connsiteX146" fmla="*/ 5534558 w 9208508"/>
                <a:gd name="connsiteY146" fmla="*/ 2017999 h 2454250"/>
                <a:gd name="connsiteX147" fmla="*/ 5534558 w 9208508"/>
                <a:gd name="connsiteY147" fmla="*/ 2047175 h 2454250"/>
                <a:gd name="connsiteX148" fmla="*/ 5564286 w 9208508"/>
                <a:gd name="connsiteY148" fmla="*/ 2047175 h 2454250"/>
                <a:gd name="connsiteX149" fmla="*/ 5564286 w 9208508"/>
                <a:gd name="connsiteY149" fmla="*/ 2076352 h 2454250"/>
                <a:gd name="connsiteX150" fmla="*/ 5664146 w 9208508"/>
                <a:gd name="connsiteY150" fmla="*/ 2076352 h 2454250"/>
                <a:gd name="connsiteX151" fmla="*/ 5683965 w 9208508"/>
                <a:gd name="connsiteY151" fmla="*/ 2076352 h 2454250"/>
                <a:gd name="connsiteX152" fmla="*/ 5683965 w 9208508"/>
                <a:gd name="connsiteY152" fmla="*/ 2106289 h 2454250"/>
                <a:gd name="connsiteX153" fmla="*/ 5843536 w 9208508"/>
                <a:gd name="connsiteY153" fmla="*/ 2106289 h 2454250"/>
                <a:gd name="connsiteX154" fmla="*/ 5893466 w 9208508"/>
                <a:gd name="connsiteY154" fmla="*/ 2106289 h 2454250"/>
                <a:gd name="connsiteX155" fmla="*/ 5893466 w 9208508"/>
                <a:gd name="connsiteY155" fmla="*/ 2137115 h 2454250"/>
                <a:gd name="connsiteX156" fmla="*/ 5983288 w 9208508"/>
                <a:gd name="connsiteY156" fmla="*/ 2137115 h 2454250"/>
                <a:gd name="connsiteX157" fmla="*/ 6003108 w 9208508"/>
                <a:gd name="connsiteY157" fmla="*/ 2137115 h 2454250"/>
                <a:gd name="connsiteX158" fmla="*/ 6042873 w 9208508"/>
                <a:gd name="connsiteY158" fmla="*/ 2137115 h 2454250"/>
                <a:gd name="connsiteX159" fmla="*/ 6042873 w 9208508"/>
                <a:gd name="connsiteY159" fmla="*/ 2169843 h 2454250"/>
                <a:gd name="connsiteX160" fmla="*/ 6152642 w 9208508"/>
                <a:gd name="connsiteY160" fmla="*/ 2169843 h 2454250"/>
                <a:gd name="connsiteX161" fmla="*/ 6272448 w 9208508"/>
                <a:gd name="connsiteY161" fmla="*/ 2169843 h 2454250"/>
                <a:gd name="connsiteX162" fmla="*/ 6312214 w 9208508"/>
                <a:gd name="connsiteY162" fmla="*/ 2169843 h 2454250"/>
                <a:gd name="connsiteX163" fmla="*/ 6322123 w 9208508"/>
                <a:gd name="connsiteY163" fmla="*/ 2169843 h 2454250"/>
                <a:gd name="connsiteX164" fmla="*/ 6352106 w 9208508"/>
                <a:gd name="connsiteY164" fmla="*/ 2169843 h 2454250"/>
                <a:gd name="connsiteX165" fmla="*/ 6421855 w 9208508"/>
                <a:gd name="connsiteY165" fmla="*/ 2169843 h 2454250"/>
                <a:gd name="connsiteX166" fmla="*/ 6451838 w 9208508"/>
                <a:gd name="connsiteY166" fmla="*/ 2169843 h 2454250"/>
                <a:gd name="connsiteX167" fmla="*/ 6641266 w 9208508"/>
                <a:gd name="connsiteY167" fmla="*/ 2169843 h 2454250"/>
                <a:gd name="connsiteX168" fmla="*/ 6711014 w 9208508"/>
                <a:gd name="connsiteY168" fmla="*/ 2169843 h 2454250"/>
                <a:gd name="connsiteX169" fmla="*/ 6720924 w 9208508"/>
                <a:gd name="connsiteY169" fmla="*/ 2169843 h 2454250"/>
                <a:gd name="connsiteX170" fmla="*/ 6810747 w 9208508"/>
                <a:gd name="connsiteY170" fmla="*/ 2169843 h 2454250"/>
                <a:gd name="connsiteX171" fmla="*/ 7050230 w 9208508"/>
                <a:gd name="connsiteY171" fmla="*/ 2169843 h 2454250"/>
                <a:gd name="connsiteX172" fmla="*/ 7399230 w 9208508"/>
                <a:gd name="connsiteY172" fmla="*/ 2169843 h 2454250"/>
                <a:gd name="connsiteX173" fmla="*/ 7429085 w 9208508"/>
                <a:gd name="connsiteY173" fmla="*/ 2169843 h 2454250"/>
                <a:gd name="connsiteX174" fmla="*/ 7618386 w 9208508"/>
                <a:gd name="connsiteY174" fmla="*/ 2169843 h 2454250"/>
                <a:gd name="connsiteX175" fmla="*/ 7668315 w 9208508"/>
                <a:gd name="connsiteY175" fmla="*/ 2169843 h 2454250"/>
                <a:gd name="connsiteX176" fmla="*/ 7668315 w 9208508"/>
                <a:gd name="connsiteY176" fmla="*/ 2229592 h 2454250"/>
                <a:gd name="connsiteX177" fmla="*/ 7807940 w 9208508"/>
                <a:gd name="connsiteY177" fmla="*/ 2229592 h 2454250"/>
                <a:gd name="connsiteX178" fmla="*/ 7807940 w 9208508"/>
                <a:gd name="connsiteY178" fmla="*/ 2293019 h 2454250"/>
                <a:gd name="connsiteX179" fmla="*/ 8047297 w 9208508"/>
                <a:gd name="connsiteY179" fmla="*/ 2293019 h 2454250"/>
                <a:gd name="connsiteX180" fmla="*/ 8117046 w 9208508"/>
                <a:gd name="connsiteY180" fmla="*/ 2293019 h 2454250"/>
                <a:gd name="connsiteX181" fmla="*/ 8186922 w 9208508"/>
                <a:gd name="connsiteY181" fmla="*/ 2293019 h 2454250"/>
                <a:gd name="connsiteX182" fmla="*/ 8186922 w 9208508"/>
                <a:gd name="connsiteY182" fmla="*/ 2366341 h 2454250"/>
                <a:gd name="connsiteX183" fmla="*/ 8326420 w 9208508"/>
                <a:gd name="connsiteY183" fmla="*/ 2366341 h 2454250"/>
                <a:gd name="connsiteX184" fmla="*/ 8356403 w 9208508"/>
                <a:gd name="connsiteY184" fmla="*/ 2366341 h 2454250"/>
                <a:gd name="connsiteX185" fmla="*/ 8526011 w 9208508"/>
                <a:gd name="connsiteY185" fmla="*/ 2366341 h 2454250"/>
                <a:gd name="connsiteX186" fmla="*/ 8526011 w 9208508"/>
                <a:gd name="connsiteY186" fmla="*/ 2454251 h 2454250"/>
                <a:gd name="connsiteX187" fmla="*/ 8615579 w 9208508"/>
                <a:gd name="connsiteY187" fmla="*/ 2454251 h 2454250"/>
                <a:gd name="connsiteX188" fmla="*/ 8765240 w 9208508"/>
                <a:gd name="connsiteY188" fmla="*/ 2454251 h 2454250"/>
                <a:gd name="connsiteX189" fmla="*/ 9208508 w 9208508"/>
                <a:gd name="connsiteY189" fmla="*/ 2454251 h 245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</a:cxnLst>
              <a:rect l="l" t="t" r="r" b="b"/>
              <a:pathLst>
                <a:path w="9208508" h="2454250">
                  <a:moveTo>
                    <a:pt x="0" y="0"/>
                  </a:moveTo>
                  <a:lnTo>
                    <a:pt x="70003" y="0"/>
                  </a:lnTo>
                  <a:lnTo>
                    <a:pt x="70003" y="25625"/>
                  </a:lnTo>
                  <a:lnTo>
                    <a:pt x="199591" y="25625"/>
                  </a:lnTo>
                  <a:lnTo>
                    <a:pt x="199591" y="51376"/>
                  </a:lnTo>
                  <a:lnTo>
                    <a:pt x="219411" y="51376"/>
                  </a:lnTo>
                  <a:lnTo>
                    <a:pt x="239484" y="51376"/>
                  </a:lnTo>
                  <a:lnTo>
                    <a:pt x="239484" y="77381"/>
                  </a:lnTo>
                  <a:lnTo>
                    <a:pt x="279377" y="77381"/>
                  </a:lnTo>
                  <a:lnTo>
                    <a:pt x="279377" y="103259"/>
                  </a:lnTo>
                  <a:lnTo>
                    <a:pt x="339216" y="103259"/>
                  </a:lnTo>
                  <a:lnTo>
                    <a:pt x="339216" y="129518"/>
                  </a:lnTo>
                  <a:lnTo>
                    <a:pt x="388892" y="129518"/>
                  </a:lnTo>
                  <a:lnTo>
                    <a:pt x="388892" y="155777"/>
                  </a:lnTo>
                  <a:lnTo>
                    <a:pt x="428911" y="155777"/>
                  </a:lnTo>
                  <a:lnTo>
                    <a:pt x="448731" y="155777"/>
                  </a:lnTo>
                  <a:lnTo>
                    <a:pt x="448731" y="182036"/>
                  </a:lnTo>
                  <a:lnTo>
                    <a:pt x="458894" y="182036"/>
                  </a:lnTo>
                  <a:lnTo>
                    <a:pt x="458894" y="261320"/>
                  </a:lnTo>
                  <a:lnTo>
                    <a:pt x="488878" y="261320"/>
                  </a:lnTo>
                  <a:lnTo>
                    <a:pt x="488878" y="287832"/>
                  </a:lnTo>
                  <a:lnTo>
                    <a:pt x="548463" y="287832"/>
                  </a:lnTo>
                  <a:lnTo>
                    <a:pt x="548463" y="314218"/>
                  </a:lnTo>
                  <a:lnTo>
                    <a:pt x="608302" y="314218"/>
                  </a:lnTo>
                  <a:lnTo>
                    <a:pt x="608302" y="340604"/>
                  </a:lnTo>
                  <a:lnTo>
                    <a:pt x="658232" y="340604"/>
                  </a:lnTo>
                  <a:lnTo>
                    <a:pt x="658232" y="366990"/>
                  </a:lnTo>
                  <a:lnTo>
                    <a:pt x="708034" y="366990"/>
                  </a:lnTo>
                  <a:lnTo>
                    <a:pt x="708034" y="393502"/>
                  </a:lnTo>
                  <a:lnTo>
                    <a:pt x="748054" y="393502"/>
                  </a:lnTo>
                  <a:lnTo>
                    <a:pt x="748054" y="419888"/>
                  </a:lnTo>
                  <a:lnTo>
                    <a:pt x="767873" y="419888"/>
                  </a:lnTo>
                  <a:lnTo>
                    <a:pt x="767873" y="446147"/>
                  </a:lnTo>
                  <a:lnTo>
                    <a:pt x="807766" y="446147"/>
                  </a:lnTo>
                  <a:lnTo>
                    <a:pt x="807766" y="472913"/>
                  </a:lnTo>
                  <a:lnTo>
                    <a:pt x="857696" y="472913"/>
                  </a:lnTo>
                  <a:lnTo>
                    <a:pt x="857696" y="499552"/>
                  </a:lnTo>
                  <a:lnTo>
                    <a:pt x="867605" y="499552"/>
                  </a:lnTo>
                  <a:lnTo>
                    <a:pt x="867605" y="526319"/>
                  </a:lnTo>
                  <a:lnTo>
                    <a:pt x="967337" y="526319"/>
                  </a:lnTo>
                  <a:lnTo>
                    <a:pt x="967337" y="552958"/>
                  </a:lnTo>
                  <a:lnTo>
                    <a:pt x="1057033" y="552958"/>
                  </a:lnTo>
                  <a:lnTo>
                    <a:pt x="1057033" y="579471"/>
                  </a:lnTo>
                  <a:lnTo>
                    <a:pt x="1067197" y="579471"/>
                  </a:lnTo>
                  <a:lnTo>
                    <a:pt x="1067197" y="606491"/>
                  </a:lnTo>
                  <a:lnTo>
                    <a:pt x="1077106" y="606491"/>
                  </a:lnTo>
                  <a:lnTo>
                    <a:pt x="1077106" y="660277"/>
                  </a:lnTo>
                  <a:lnTo>
                    <a:pt x="1096926" y="660277"/>
                  </a:lnTo>
                  <a:lnTo>
                    <a:pt x="1096926" y="687297"/>
                  </a:lnTo>
                  <a:lnTo>
                    <a:pt x="1126782" y="687297"/>
                  </a:lnTo>
                  <a:lnTo>
                    <a:pt x="1126782" y="714190"/>
                  </a:lnTo>
                  <a:lnTo>
                    <a:pt x="1146855" y="714190"/>
                  </a:lnTo>
                  <a:lnTo>
                    <a:pt x="1146855" y="741083"/>
                  </a:lnTo>
                  <a:lnTo>
                    <a:pt x="1156765" y="741083"/>
                  </a:lnTo>
                  <a:lnTo>
                    <a:pt x="1156765" y="794996"/>
                  </a:lnTo>
                  <a:lnTo>
                    <a:pt x="1166929" y="794996"/>
                  </a:lnTo>
                  <a:lnTo>
                    <a:pt x="1166929" y="821889"/>
                  </a:lnTo>
                  <a:lnTo>
                    <a:pt x="1186748" y="821889"/>
                  </a:lnTo>
                  <a:lnTo>
                    <a:pt x="1186748" y="848909"/>
                  </a:lnTo>
                  <a:lnTo>
                    <a:pt x="1336282" y="848909"/>
                  </a:lnTo>
                  <a:lnTo>
                    <a:pt x="1336282" y="875802"/>
                  </a:lnTo>
                  <a:lnTo>
                    <a:pt x="1366266" y="875802"/>
                  </a:lnTo>
                  <a:lnTo>
                    <a:pt x="1366266" y="902695"/>
                  </a:lnTo>
                  <a:lnTo>
                    <a:pt x="1386085" y="902695"/>
                  </a:lnTo>
                  <a:lnTo>
                    <a:pt x="1386085" y="929589"/>
                  </a:lnTo>
                  <a:lnTo>
                    <a:pt x="1456088" y="929589"/>
                  </a:lnTo>
                  <a:lnTo>
                    <a:pt x="1456088" y="956608"/>
                  </a:lnTo>
                  <a:lnTo>
                    <a:pt x="1475908" y="956608"/>
                  </a:lnTo>
                  <a:lnTo>
                    <a:pt x="1475908" y="983502"/>
                  </a:lnTo>
                  <a:lnTo>
                    <a:pt x="1515927" y="983502"/>
                  </a:lnTo>
                  <a:lnTo>
                    <a:pt x="1515927" y="1010395"/>
                  </a:lnTo>
                  <a:lnTo>
                    <a:pt x="1555693" y="1010395"/>
                  </a:lnTo>
                  <a:lnTo>
                    <a:pt x="1555693" y="1037415"/>
                  </a:lnTo>
                  <a:lnTo>
                    <a:pt x="1615659" y="1037415"/>
                  </a:lnTo>
                  <a:lnTo>
                    <a:pt x="1615659" y="1064308"/>
                  </a:lnTo>
                  <a:lnTo>
                    <a:pt x="1625569" y="1064308"/>
                  </a:lnTo>
                  <a:lnTo>
                    <a:pt x="1625569" y="1091201"/>
                  </a:lnTo>
                  <a:lnTo>
                    <a:pt x="1705228" y="1091201"/>
                  </a:lnTo>
                  <a:lnTo>
                    <a:pt x="1745247" y="1091201"/>
                  </a:lnTo>
                  <a:lnTo>
                    <a:pt x="1745247" y="1145748"/>
                  </a:lnTo>
                  <a:lnTo>
                    <a:pt x="1805087" y="1145748"/>
                  </a:lnTo>
                  <a:lnTo>
                    <a:pt x="1805087" y="1173149"/>
                  </a:lnTo>
                  <a:lnTo>
                    <a:pt x="2034407" y="1173149"/>
                  </a:lnTo>
                  <a:lnTo>
                    <a:pt x="2034407" y="1200296"/>
                  </a:lnTo>
                  <a:lnTo>
                    <a:pt x="2044317" y="1200296"/>
                  </a:lnTo>
                  <a:lnTo>
                    <a:pt x="2044317" y="1227569"/>
                  </a:lnTo>
                  <a:lnTo>
                    <a:pt x="2213798" y="1227569"/>
                  </a:lnTo>
                  <a:lnTo>
                    <a:pt x="2213798" y="1254843"/>
                  </a:lnTo>
                  <a:lnTo>
                    <a:pt x="2263727" y="1254843"/>
                  </a:lnTo>
                  <a:lnTo>
                    <a:pt x="2263727" y="1282117"/>
                  </a:lnTo>
                  <a:lnTo>
                    <a:pt x="2333476" y="1282117"/>
                  </a:lnTo>
                  <a:lnTo>
                    <a:pt x="2333476" y="1309390"/>
                  </a:lnTo>
                  <a:lnTo>
                    <a:pt x="2383406" y="1309390"/>
                  </a:lnTo>
                  <a:lnTo>
                    <a:pt x="2413135" y="1309390"/>
                  </a:lnTo>
                  <a:lnTo>
                    <a:pt x="2483138" y="1309390"/>
                  </a:lnTo>
                  <a:lnTo>
                    <a:pt x="2483138" y="1337425"/>
                  </a:lnTo>
                  <a:lnTo>
                    <a:pt x="2692511" y="1337425"/>
                  </a:lnTo>
                  <a:lnTo>
                    <a:pt x="2692511" y="1365587"/>
                  </a:lnTo>
                  <a:lnTo>
                    <a:pt x="2732277" y="1365587"/>
                  </a:lnTo>
                  <a:lnTo>
                    <a:pt x="2732277" y="1393622"/>
                  </a:lnTo>
                  <a:lnTo>
                    <a:pt x="2802280" y="1393622"/>
                  </a:lnTo>
                  <a:lnTo>
                    <a:pt x="2802280" y="1421656"/>
                  </a:lnTo>
                  <a:lnTo>
                    <a:pt x="2851956" y="1421656"/>
                  </a:lnTo>
                  <a:lnTo>
                    <a:pt x="2851956" y="1449691"/>
                  </a:lnTo>
                  <a:lnTo>
                    <a:pt x="2872029" y="1449691"/>
                  </a:lnTo>
                  <a:lnTo>
                    <a:pt x="2872029" y="1477726"/>
                  </a:lnTo>
                  <a:lnTo>
                    <a:pt x="2891848" y="1477726"/>
                  </a:lnTo>
                  <a:lnTo>
                    <a:pt x="2891848" y="1505888"/>
                  </a:lnTo>
                  <a:lnTo>
                    <a:pt x="3121169" y="1505888"/>
                  </a:lnTo>
                  <a:lnTo>
                    <a:pt x="3121169" y="1533923"/>
                  </a:lnTo>
                  <a:lnTo>
                    <a:pt x="3191172" y="1533923"/>
                  </a:lnTo>
                  <a:lnTo>
                    <a:pt x="3191172" y="1561957"/>
                  </a:lnTo>
                  <a:lnTo>
                    <a:pt x="3210991" y="1561957"/>
                  </a:lnTo>
                  <a:lnTo>
                    <a:pt x="3210991" y="1589992"/>
                  </a:lnTo>
                  <a:lnTo>
                    <a:pt x="3330670" y="1589992"/>
                  </a:lnTo>
                  <a:lnTo>
                    <a:pt x="3330670" y="1618027"/>
                  </a:lnTo>
                  <a:lnTo>
                    <a:pt x="3779400" y="1618027"/>
                  </a:lnTo>
                  <a:lnTo>
                    <a:pt x="3779400" y="1646189"/>
                  </a:lnTo>
                  <a:lnTo>
                    <a:pt x="3849149" y="1646189"/>
                  </a:lnTo>
                  <a:lnTo>
                    <a:pt x="3849149" y="1674223"/>
                  </a:lnTo>
                  <a:lnTo>
                    <a:pt x="3879132" y="1674223"/>
                  </a:lnTo>
                  <a:lnTo>
                    <a:pt x="3879132" y="1702258"/>
                  </a:lnTo>
                  <a:lnTo>
                    <a:pt x="3958918" y="1702258"/>
                  </a:lnTo>
                  <a:lnTo>
                    <a:pt x="3958918" y="1730293"/>
                  </a:lnTo>
                  <a:lnTo>
                    <a:pt x="3998811" y="1730293"/>
                  </a:lnTo>
                  <a:lnTo>
                    <a:pt x="3998811" y="1758328"/>
                  </a:lnTo>
                  <a:lnTo>
                    <a:pt x="4297880" y="1758328"/>
                  </a:lnTo>
                  <a:lnTo>
                    <a:pt x="4297880" y="1786363"/>
                  </a:lnTo>
                  <a:lnTo>
                    <a:pt x="4307790" y="1786363"/>
                  </a:lnTo>
                  <a:lnTo>
                    <a:pt x="4307790" y="1814524"/>
                  </a:lnTo>
                  <a:lnTo>
                    <a:pt x="4357719" y="1814524"/>
                  </a:lnTo>
                  <a:lnTo>
                    <a:pt x="4367629" y="1814524"/>
                  </a:lnTo>
                  <a:lnTo>
                    <a:pt x="4367629" y="1843193"/>
                  </a:lnTo>
                  <a:lnTo>
                    <a:pt x="4467361" y="1843193"/>
                  </a:lnTo>
                  <a:lnTo>
                    <a:pt x="4467361" y="1871736"/>
                  </a:lnTo>
                  <a:lnTo>
                    <a:pt x="4487435" y="1871736"/>
                  </a:lnTo>
                  <a:lnTo>
                    <a:pt x="4557184" y="1871736"/>
                  </a:lnTo>
                  <a:lnTo>
                    <a:pt x="4557184" y="1901039"/>
                  </a:lnTo>
                  <a:lnTo>
                    <a:pt x="4796540" y="1901039"/>
                  </a:lnTo>
                  <a:lnTo>
                    <a:pt x="4796540" y="1930216"/>
                  </a:lnTo>
                  <a:lnTo>
                    <a:pt x="4806450" y="1930216"/>
                  </a:lnTo>
                  <a:lnTo>
                    <a:pt x="4806450" y="1959519"/>
                  </a:lnTo>
                  <a:lnTo>
                    <a:pt x="5185432" y="1959519"/>
                  </a:lnTo>
                  <a:lnTo>
                    <a:pt x="5185432" y="1988695"/>
                  </a:lnTo>
                  <a:lnTo>
                    <a:pt x="5524394" y="1988695"/>
                  </a:lnTo>
                  <a:lnTo>
                    <a:pt x="5524394" y="2017999"/>
                  </a:lnTo>
                  <a:lnTo>
                    <a:pt x="5534558" y="2017999"/>
                  </a:lnTo>
                  <a:lnTo>
                    <a:pt x="5534558" y="2047175"/>
                  </a:lnTo>
                  <a:lnTo>
                    <a:pt x="5564286" y="2047175"/>
                  </a:lnTo>
                  <a:lnTo>
                    <a:pt x="5564286" y="2076352"/>
                  </a:lnTo>
                  <a:lnTo>
                    <a:pt x="5664146" y="2076352"/>
                  </a:lnTo>
                  <a:lnTo>
                    <a:pt x="5683965" y="2076352"/>
                  </a:lnTo>
                  <a:lnTo>
                    <a:pt x="5683965" y="2106289"/>
                  </a:lnTo>
                  <a:lnTo>
                    <a:pt x="5843536" y="2106289"/>
                  </a:lnTo>
                  <a:lnTo>
                    <a:pt x="5893466" y="2106289"/>
                  </a:lnTo>
                  <a:lnTo>
                    <a:pt x="5893466" y="2137115"/>
                  </a:lnTo>
                  <a:lnTo>
                    <a:pt x="5983288" y="2137115"/>
                  </a:lnTo>
                  <a:lnTo>
                    <a:pt x="6003108" y="2137115"/>
                  </a:lnTo>
                  <a:lnTo>
                    <a:pt x="6042873" y="2137115"/>
                  </a:lnTo>
                  <a:lnTo>
                    <a:pt x="6042873" y="2169843"/>
                  </a:lnTo>
                  <a:lnTo>
                    <a:pt x="6152642" y="2169843"/>
                  </a:lnTo>
                  <a:lnTo>
                    <a:pt x="6272448" y="2169843"/>
                  </a:lnTo>
                  <a:lnTo>
                    <a:pt x="6312214" y="2169843"/>
                  </a:lnTo>
                  <a:lnTo>
                    <a:pt x="6322123" y="2169843"/>
                  </a:lnTo>
                  <a:lnTo>
                    <a:pt x="6352106" y="2169843"/>
                  </a:lnTo>
                  <a:lnTo>
                    <a:pt x="6421855" y="2169843"/>
                  </a:lnTo>
                  <a:lnTo>
                    <a:pt x="6451838" y="2169843"/>
                  </a:lnTo>
                  <a:lnTo>
                    <a:pt x="6641266" y="2169843"/>
                  </a:lnTo>
                  <a:lnTo>
                    <a:pt x="6711014" y="2169843"/>
                  </a:lnTo>
                  <a:lnTo>
                    <a:pt x="6720924" y="2169843"/>
                  </a:lnTo>
                  <a:lnTo>
                    <a:pt x="6810747" y="2169843"/>
                  </a:lnTo>
                  <a:lnTo>
                    <a:pt x="7050230" y="2169843"/>
                  </a:lnTo>
                  <a:lnTo>
                    <a:pt x="7399230" y="2169843"/>
                  </a:lnTo>
                  <a:lnTo>
                    <a:pt x="7429085" y="2169843"/>
                  </a:lnTo>
                  <a:lnTo>
                    <a:pt x="7618386" y="2169843"/>
                  </a:lnTo>
                  <a:lnTo>
                    <a:pt x="7668315" y="2169843"/>
                  </a:lnTo>
                  <a:lnTo>
                    <a:pt x="7668315" y="2229592"/>
                  </a:lnTo>
                  <a:lnTo>
                    <a:pt x="7807940" y="2229592"/>
                  </a:lnTo>
                  <a:lnTo>
                    <a:pt x="7807940" y="2293019"/>
                  </a:lnTo>
                  <a:lnTo>
                    <a:pt x="8047297" y="2293019"/>
                  </a:lnTo>
                  <a:lnTo>
                    <a:pt x="8117046" y="2293019"/>
                  </a:lnTo>
                  <a:lnTo>
                    <a:pt x="8186922" y="2293019"/>
                  </a:lnTo>
                  <a:lnTo>
                    <a:pt x="8186922" y="2366341"/>
                  </a:lnTo>
                  <a:lnTo>
                    <a:pt x="8326420" y="2366341"/>
                  </a:lnTo>
                  <a:lnTo>
                    <a:pt x="8356403" y="2366341"/>
                  </a:lnTo>
                  <a:lnTo>
                    <a:pt x="8526011" y="2366341"/>
                  </a:lnTo>
                  <a:lnTo>
                    <a:pt x="8526011" y="2454251"/>
                  </a:lnTo>
                  <a:lnTo>
                    <a:pt x="8615579" y="2454251"/>
                  </a:lnTo>
                  <a:lnTo>
                    <a:pt x="8765240" y="2454251"/>
                  </a:lnTo>
                  <a:lnTo>
                    <a:pt x="9208508" y="2454251"/>
                  </a:lnTo>
                </a:path>
              </a:pathLst>
            </a:custGeom>
            <a:noFill/>
            <a:ln w="19055" cap="flat">
              <a:solidFill>
                <a:srgbClr val="0B41C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200" dirty="0"/>
            </a:p>
          </p:txBody>
        </p:sp>
        <p:sp>
          <p:nvSpPr>
            <p:cNvPr id="831" name="Freeform 790">
              <a:extLst>
                <a:ext uri="{FF2B5EF4-FFF2-40B4-BE49-F238E27FC236}">
                  <a16:creationId xmlns:a16="http://schemas.microsoft.com/office/drawing/2014/main" id="{3858189B-F8AF-D62C-FDB4-91F0ED59F1FE}"/>
                </a:ext>
              </a:extLst>
            </p:cNvPr>
            <p:cNvSpPr/>
            <p:nvPr/>
          </p:nvSpPr>
          <p:spPr>
            <a:xfrm>
              <a:off x="2101995" y="1970807"/>
              <a:ext cx="9213081" cy="1862855"/>
            </a:xfrm>
            <a:custGeom>
              <a:avLst/>
              <a:gdLst>
                <a:gd name="connsiteX0" fmla="*/ 0 w 9213081"/>
                <a:gd name="connsiteY0" fmla="*/ 0 h 1862855"/>
                <a:gd name="connsiteX1" fmla="*/ 259303 w 9213081"/>
                <a:gd name="connsiteY1" fmla="*/ 0 h 1862855"/>
                <a:gd name="connsiteX2" fmla="*/ 259303 w 9213081"/>
                <a:gd name="connsiteY2" fmla="*/ 24990 h 1862855"/>
                <a:gd name="connsiteX3" fmla="*/ 349126 w 9213081"/>
                <a:gd name="connsiteY3" fmla="*/ 24990 h 1862855"/>
                <a:gd name="connsiteX4" fmla="*/ 349126 w 9213081"/>
                <a:gd name="connsiteY4" fmla="*/ 50234 h 1862855"/>
                <a:gd name="connsiteX5" fmla="*/ 388892 w 9213081"/>
                <a:gd name="connsiteY5" fmla="*/ 50234 h 1862855"/>
                <a:gd name="connsiteX6" fmla="*/ 418875 w 9213081"/>
                <a:gd name="connsiteY6" fmla="*/ 50234 h 1862855"/>
                <a:gd name="connsiteX7" fmla="*/ 418875 w 9213081"/>
                <a:gd name="connsiteY7" fmla="*/ 75605 h 1862855"/>
                <a:gd name="connsiteX8" fmla="*/ 588483 w 9213081"/>
                <a:gd name="connsiteY8" fmla="*/ 75605 h 1862855"/>
                <a:gd name="connsiteX9" fmla="*/ 588483 w 9213081"/>
                <a:gd name="connsiteY9" fmla="*/ 126347 h 1862855"/>
                <a:gd name="connsiteX10" fmla="*/ 618466 w 9213081"/>
                <a:gd name="connsiteY10" fmla="*/ 126347 h 1862855"/>
                <a:gd name="connsiteX11" fmla="*/ 618466 w 9213081"/>
                <a:gd name="connsiteY11" fmla="*/ 151718 h 1862855"/>
                <a:gd name="connsiteX12" fmla="*/ 628376 w 9213081"/>
                <a:gd name="connsiteY12" fmla="*/ 151718 h 1862855"/>
                <a:gd name="connsiteX13" fmla="*/ 628376 w 9213081"/>
                <a:gd name="connsiteY13" fmla="*/ 176962 h 1862855"/>
                <a:gd name="connsiteX14" fmla="*/ 728108 w 9213081"/>
                <a:gd name="connsiteY14" fmla="*/ 176962 h 1862855"/>
                <a:gd name="connsiteX15" fmla="*/ 728108 w 9213081"/>
                <a:gd name="connsiteY15" fmla="*/ 202460 h 1862855"/>
                <a:gd name="connsiteX16" fmla="*/ 767873 w 9213081"/>
                <a:gd name="connsiteY16" fmla="*/ 202460 h 1862855"/>
                <a:gd name="connsiteX17" fmla="*/ 767873 w 9213081"/>
                <a:gd name="connsiteY17" fmla="*/ 227704 h 1862855"/>
                <a:gd name="connsiteX18" fmla="*/ 877642 w 9213081"/>
                <a:gd name="connsiteY18" fmla="*/ 227704 h 1862855"/>
                <a:gd name="connsiteX19" fmla="*/ 877642 w 9213081"/>
                <a:gd name="connsiteY19" fmla="*/ 253201 h 1862855"/>
                <a:gd name="connsiteX20" fmla="*/ 887552 w 9213081"/>
                <a:gd name="connsiteY20" fmla="*/ 253201 h 1862855"/>
                <a:gd name="connsiteX21" fmla="*/ 947518 w 9213081"/>
                <a:gd name="connsiteY21" fmla="*/ 253201 h 1862855"/>
                <a:gd name="connsiteX22" fmla="*/ 947518 w 9213081"/>
                <a:gd name="connsiteY22" fmla="*/ 278699 h 1862855"/>
                <a:gd name="connsiteX23" fmla="*/ 1017267 w 9213081"/>
                <a:gd name="connsiteY23" fmla="*/ 278699 h 1862855"/>
                <a:gd name="connsiteX24" fmla="*/ 1017267 w 9213081"/>
                <a:gd name="connsiteY24" fmla="*/ 304197 h 1862855"/>
                <a:gd name="connsiteX25" fmla="*/ 1067197 w 9213081"/>
                <a:gd name="connsiteY25" fmla="*/ 304197 h 1862855"/>
                <a:gd name="connsiteX26" fmla="*/ 1067197 w 9213081"/>
                <a:gd name="connsiteY26" fmla="*/ 329948 h 1862855"/>
                <a:gd name="connsiteX27" fmla="*/ 1106962 w 9213081"/>
                <a:gd name="connsiteY27" fmla="*/ 329948 h 1862855"/>
                <a:gd name="connsiteX28" fmla="*/ 1106962 w 9213081"/>
                <a:gd name="connsiteY28" fmla="*/ 355446 h 1862855"/>
                <a:gd name="connsiteX29" fmla="*/ 1136945 w 9213081"/>
                <a:gd name="connsiteY29" fmla="*/ 355446 h 1862855"/>
                <a:gd name="connsiteX30" fmla="*/ 1136945 w 9213081"/>
                <a:gd name="connsiteY30" fmla="*/ 380944 h 1862855"/>
                <a:gd name="connsiteX31" fmla="*/ 1176838 w 9213081"/>
                <a:gd name="connsiteY31" fmla="*/ 380944 h 1862855"/>
                <a:gd name="connsiteX32" fmla="*/ 1176838 w 9213081"/>
                <a:gd name="connsiteY32" fmla="*/ 457690 h 1862855"/>
                <a:gd name="connsiteX33" fmla="*/ 1226768 w 9213081"/>
                <a:gd name="connsiteY33" fmla="*/ 457690 h 1862855"/>
                <a:gd name="connsiteX34" fmla="*/ 1226768 w 9213081"/>
                <a:gd name="connsiteY34" fmla="*/ 483315 h 1862855"/>
                <a:gd name="connsiteX35" fmla="*/ 1246587 w 9213081"/>
                <a:gd name="connsiteY35" fmla="*/ 483315 h 1862855"/>
                <a:gd name="connsiteX36" fmla="*/ 1246587 w 9213081"/>
                <a:gd name="connsiteY36" fmla="*/ 508940 h 1862855"/>
                <a:gd name="connsiteX37" fmla="*/ 1495854 w 9213081"/>
                <a:gd name="connsiteY37" fmla="*/ 508940 h 1862855"/>
                <a:gd name="connsiteX38" fmla="*/ 1495854 w 9213081"/>
                <a:gd name="connsiteY38" fmla="*/ 534437 h 1862855"/>
                <a:gd name="connsiteX39" fmla="*/ 1545656 w 9213081"/>
                <a:gd name="connsiteY39" fmla="*/ 534437 h 1862855"/>
                <a:gd name="connsiteX40" fmla="*/ 1545656 w 9213081"/>
                <a:gd name="connsiteY40" fmla="*/ 560062 h 1862855"/>
                <a:gd name="connsiteX41" fmla="*/ 1565603 w 9213081"/>
                <a:gd name="connsiteY41" fmla="*/ 560062 h 1862855"/>
                <a:gd name="connsiteX42" fmla="*/ 1565603 w 9213081"/>
                <a:gd name="connsiteY42" fmla="*/ 585560 h 1862855"/>
                <a:gd name="connsiteX43" fmla="*/ 1665335 w 9213081"/>
                <a:gd name="connsiteY43" fmla="*/ 585560 h 1862855"/>
                <a:gd name="connsiteX44" fmla="*/ 1665335 w 9213081"/>
                <a:gd name="connsiteY44" fmla="*/ 611184 h 1862855"/>
                <a:gd name="connsiteX45" fmla="*/ 1765067 w 9213081"/>
                <a:gd name="connsiteY45" fmla="*/ 611184 h 1862855"/>
                <a:gd name="connsiteX46" fmla="*/ 1765067 w 9213081"/>
                <a:gd name="connsiteY46" fmla="*/ 636809 h 1862855"/>
                <a:gd name="connsiteX47" fmla="*/ 1785013 w 9213081"/>
                <a:gd name="connsiteY47" fmla="*/ 636809 h 1862855"/>
                <a:gd name="connsiteX48" fmla="*/ 1785013 w 9213081"/>
                <a:gd name="connsiteY48" fmla="*/ 662306 h 1862855"/>
                <a:gd name="connsiteX49" fmla="*/ 1894655 w 9213081"/>
                <a:gd name="connsiteY49" fmla="*/ 662306 h 1862855"/>
                <a:gd name="connsiteX50" fmla="*/ 1894655 w 9213081"/>
                <a:gd name="connsiteY50" fmla="*/ 687931 h 1862855"/>
                <a:gd name="connsiteX51" fmla="*/ 1944584 w 9213081"/>
                <a:gd name="connsiteY51" fmla="*/ 687931 h 1862855"/>
                <a:gd name="connsiteX52" fmla="*/ 1944584 w 9213081"/>
                <a:gd name="connsiteY52" fmla="*/ 713556 h 1862855"/>
                <a:gd name="connsiteX53" fmla="*/ 2054226 w 9213081"/>
                <a:gd name="connsiteY53" fmla="*/ 713556 h 1862855"/>
                <a:gd name="connsiteX54" fmla="*/ 2054226 w 9213081"/>
                <a:gd name="connsiteY54" fmla="*/ 739053 h 1862855"/>
                <a:gd name="connsiteX55" fmla="*/ 2094246 w 9213081"/>
                <a:gd name="connsiteY55" fmla="*/ 739053 h 1862855"/>
                <a:gd name="connsiteX56" fmla="*/ 2094246 w 9213081"/>
                <a:gd name="connsiteY56" fmla="*/ 764678 h 1862855"/>
                <a:gd name="connsiteX57" fmla="*/ 2114065 w 9213081"/>
                <a:gd name="connsiteY57" fmla="*/ 764678 h 1862855"/>
                <a:gd name="connsiteX58" fmla="*/ 2213798 w 9213081"/>
                <a:gd name="connsiteY58" fmla="*/ 764678 h 1862855"/>
                <a:gd name="connsiteX59" fmla="*/ 2213798 w 9213081"/>
                <a:gd name="connsiteY59" fmla="*/ 790556 h 1862855"/>
                <a:gd name="connsiteX60" fmla="*/ 2233871 w 9213081"/>
                <a:gd name="connsiteY60" fmla="*/ 790556 h 1862855"/>
                <a:gd name="connsiteX61" fmla="*/ 2233871 w 9213081"/>
                <a:gd name="connsiteY61" fmla="*/ 816308 h 1862855"/>
                <a:gd name="connsiteX62" fmla="*/ 2333476 w 9213081"/>
                <a:gd name="connsiteY62" fmla="*/ 816308 h 1862855"/>
                <a:gd name="connsiteX63" fmla="*/ 2333476 w 9213081"/>
                <a:gd name="connsiteY63" fmla="*/ 842186 h 1862855"/>
                <a:gd name="connsiteX64" fmla="*/ 2383406 w 9213081"/>
                <a:gd name="connsiteY64" fmla="*/ 842186 h 1862855"/>
                <a:gd name="connsiteX65" fmla="*/ 2383406 w 9213081"/>
                <a:gd name="connsiteY65" fmla="*/ 867937 h 1862855"/>
                <a:gd name="connsiteX66" fmla="*/ 2393315 w 9213081"/>
                <a:gd name="connsiteY66" fmla="*/ 867937 h 1862855"/>
                <a:gd name="connsiteX67" fmla="*/ 2393315 w 9213081"/>
                <a:gd name="connsiteY67" fmla="*/ 893942 h 1862855"/>
                <a:gd name="connsiteX68" fmla="*/ 2423298 w 9213081"/>
                <a:gd name="connsiteY68" fmla="*/ 893942 h 1862855"/>
                <a:gd name="connsiteX69" fmla="*/ 2423298 w 9213081"/>
                <a:gd name="connsiteY69" fmla="*/ 919694 h 1862855"/>
                <a:gd name="connsiteX70" fmla="*/ 2473101 w 9213081"/>
                <a:gd name="connsiteY70" fmla="*/ 919694 h 1862855"/>
                <a:gd name="connsiteX71" fmla="*/ 2473101 w 9213081"/>
                <a:gd name="connsiteY71" fmla="*/ 945572 h 1862855"/>
                <a:gd name="connsiteX72" fmla="*/ 2502957 w 9213081"/>
                <a:gd name="connsiteY72" fmla="*/ 945572 h 1862855"/>
                <a:gd name="connsiteX73" fmla="*/ 2502957 w 9213081"/>
                <a:gd name="connsiteY73" fmla="*/ 971450 h 1862855"/>
                <a:gd name="connsiteX74" fmla="*/ 2542850 w 9213081"/>
                <a:gd name="connsiteY74" fmla="*/ 971450 h 1862855"/>
                <a:gd name="connsiteX75" fmla="*/ 2542850 w 9213081"/>
                <a:gd name="connsiteY75" fmla="*/ 997202 h 1862855"/>
                <a:gd name="connsiteX76" fmla="*/ 2692511 w 9213081"/>
                <a:gd name="connsiteY76" fmla="*/ 997202 h 1862855"/>
                <a:gd name="connsiteX77" fmla="*/ 2692511 w 9213081"/>
                <a:gd name="connsiteY77" fmla="*/ 1023207 h 1862855"/>
                <a:gd name="connsiteX78" fmla="*/ 3011527 w 9213081"/>
                <a:gd name="connsiteY78" fmla="*/ 1023207 h 1862855"/>
                <a:gd name="connsiteX79" fmla="*/ 3011527 w 9213081"/>
                <a:gd name="connsiteY79" fmla="*/ 1048958 h 1862855"/>
                <a:gd name="connsiteX80" fmla="*/ 3021437 w 9213081"/>
                <a:gd name="connsiteY80" fmla="*/ 1048958 h 1862855"/>
                <a:gd name="connsiteX81" fmla="*/ 3061457 w 9213081"/>
                <a:gd name="connsiteY81" fmla="*/ 1048958 h 1862855"/>
                <a:gd name="connsiteX82" fmla="*/ 3061457 w 9213081"/>
                <a:gd name="connsiteY82" fmla="*/ 1075090 h 1862855"/>
                <a:gd name="connsiteX83" fmla="*/ 3470168 w 9213081"/>
                <a:gd name="connsiteY83" fmla="*/ 1075090 h 1862855"/>
                <a:gd name="connsiteX84" fmla="*/ 3470168 w 9213081"/>
                <a:gd name="connsiteY84" fmla="*/ 1101222 h 1862855"/>
                <a:gd name="connsiteX85" fmla="*/ 3490241 w 9213081"/>
                <a:gd name="connsiteY85" fmla="*/ 1101222 h 1862855"/>
                <a:gd name="connsiteX86" fmla="*/ 3490241 w 9213081"/>
                <a:gd name="connsiteY86" fmla="*/ 1127354 h 1862855"/>
                <a:gd name="connsiteX87" fmla="*/ 3589973 w 9213081"/>
                <a:gd name="connsiteY87" fmla="*/ 1127354 h 1862855"/>
                <a:gd name="connsiteX88" fmla="*/ 3589973 w 9213081"/>
                <a:gd name="connsiteY88" fmla="*/ 1153613 h 1862855"/>
                <a:gd name="connsiteX89" fmla="*/ 3659722 w 9213081"/>
                <a:gd name="connsiteY89" fmla="*/ 1153613 h 1862855"/>
                <a:gd name="connsiteX90" fmla="*/ 3659722 w 9213081"/>
                <a:gd name="connsiteY90" fmla="*/ 1179745 h 1862855"/>
                <a:gd name="connsiteX91" fmla="*/ 3669759 w 9213081"/>
                <a:gd name="connsiteY91" fmla="*/ 1179745 h 1862855"/>
                <a:gd name="connsiteX92" fmla="*/ 3669759 w 9213081"/>
                <a:gd name="connsiteY92" fmla="*/ 1205877 h 1862855"/>
                <a:gd name="connsiteX93" fmla="*/ 3789310 w 9213081"/>
                <a:gd name="connsiteY93" fmla="*/ 1205877 h 1862855"/>
                <a:gd name="connsiteX94" fmla="*/ 3789310 w 9213081"/>
                <a:gd name="connsiteY94" fmla="*/ 1232009 h 1862855"/>
                <a:gd name="connsiteX95" fmla="*/ 3819293 w 9213081"/>
                <a:gd name="connsiteY95" fmla="*/ 1232009 h 1862855"/>
                <a:gd name="connsiteX96" fmla="*/ 3819293 w 9213081"/>
                <a:gd name="connsiteY96" fmla="*/ 1258141 h 1862855"/>
                <a:gd name="connsiteX97" fmla="*/ 3869222 w 9213081"/>
                <a:gd name="connsiteY97" fmla="*/ 1258141 h 1862855"/>
                <a:gd name="connsiteX98" fmla="*/ 3869222 w 9213081"/>
                <a:gd name="connsiteY98" fmla="*/ 1310405 h 1862855"/>
                <a:gd name="connsiteX99" fmla="*/ 3958918 w 9213081"/>
                <a:gd name="connsiteY99" fmla="*/ 1310405 h 1862855"/>
                <a:gd name="connsiteX100" fmla="*/ 3958918 w 9213081"/>
                <a:gd name="connsiteY100" fmla="*/ 1336537 h 1862855"/>
                <a:gd name="connsiteX101" fmla="*/ 4038704 w 9213081"/>
                <a:gd name="connsiteY101" fmla="*/ 1336537 h 1862855"/>
                <a:gd name="connsiteX102" fmla="*/ 4038704 w 9213081"/>
                <a:gd name="connsiteY102" fmla="*/ 1362669 h 1862855"/>
                <a:gd name="connsiteX103" fmla="*/ 4188365 w 9213081"/>
                <a:gd name="connsiteY103" fmla="*/ 1362669 h 1862855"/>
                <a:gd name="connsiteX104" fmla="*/ 4188365 w 9213081"/>
                <a:gd name="connsiteY104" fmla="*/ 1388928 h 1862855"/>
                <a:gd name="connsiteX105" fmla="*/ 4447542 w 9213081"/>
                <a:gd name="connsiteY105" fmla="*/ 1388928 h 1862855"/>
                <a:gd name="connsiteX106" fmla="*/ 4447542 w 9213081"/>
                <a:gd name="connsiteY106" fmla="*/ 1415060 h 1862855"/>
                <a:gd name="connsiteX107" fmla="*/ 4497344 w 9213081"/>
                <a:gd name="connsiteY107" fmla="*/ 1415060 h 1862855"/>
                <a:gd name="connsiteX108" fmla="*/ 4497344 w 9213081"/>
                <a:gd name="connsiteY108" fmla="*/ 1441192 h 1862855"/>
                <a:gd name="connsiteX109" fmla="*/ 4696681 w 9213081"/>
                <a:gd name="connsiteY109" fmla="*/ 1441192 h 1862855"/>
                <a:gd name="connsiteX110" fmla="*/ 4696681 w 9213081"/>
                <a:gd name="connsiteY110" fmla="*/ 1467324 h 1862855"/>
                <a:gd name="connsiteX111" fmla="*/ 5015824 w 9213081"/>
                <a:gd name="connsiteY111" fmla="*/ 1467324 h 1862855"/>
                <a:gd name="connsiteX112" fmla="*/ 5015824 w 9213081"/>
                <a:gd name="connsiteY112" fmla="*/ 1493583 h 1862855"/>
                <a:gd name="connsiteX113" fmla="*/ 5185432 w 9213081"/>
                <a:gd name="connsiteY113" fmla="*/ 1493583 h 1862855"/>
                <a:gd name="connsiteX114" fmla="*/ 5185432 w 9213081"/>
                <a:gd name="connsiteY114" fmla="*/ 1519715 h 1862855"/>
                <a:gd name="connsiteX115" fmla="*/ 5245271 w 9213081"/>
                <a:gd name="connsiteY115" fmla="*/ 1519715 h 1862855"/>
                <a:gd name="connsiteX116" fmla="*/ 5245271 w 9213081"/>
                <a:gd name="connsiteY116" fmla="*/ 1545847 h 1862855"/>
                <a:gd name="connsiteX117" fmla="*/ 5424661 w 9213081"/>
                <a:gd name="connsiteY117" fmla="*/ 1545847 h 1862855"/>
                <a:gd name="connsiteX118" fmla="*/ 5444735 w 9213081"/>
                <a:gd name="connsiteY118" fmla="*/ 1545847 h 1862855"/>
                <a:gd name="connsiteX119" fmla="*/ 5454645 w 9213081"/>
                <a:gd name="connsiteY119" fmla="*/ 1545847 h 1862855"/>
                <a:gd name="connsiteX120" fmla="*/ 5454645 w 9213081"/>
                <a:gd name="connsiteY120" fmla="*/ 1572740 h 1862855"/>
                <a:gd name="connsiteX121" fmla="*/ 5464554 w 9213081"/>
                <a:gd name="connsiteY121" fmla="*/ 1572740 h 1862855"/>
                <a:gd name="connsiteX122" fmla="*/ 5474591 w 9213081"/>
                <a:gd name="connsiteY122" fmla="*/ 1572740 h 1862855"/>
                <a:gd name="connsiteX123" fmla="*/ 5474591 w 9213081"/>
                <a:gd name="connsiteY123" fmla="*/ 1600267 h 1862855"/>
                <a:gd name="connsiteX124" fmla="*/ 5614216 w 9213081"/>
                <a:gd name="connsiteY124" fmla="*/ 1600267 h 1862855"/>
                <a:gd name="connsiteX125" fmla="*/ 5753714 w 9213081"/>
                <a:gd name="connsiteY125" fmla="*/ 1600267 h 1862855"/>
                <a:gd name="connsiteX126" fmla="*/ 5873392 w 9213081"/>
                <a:gd name="connsiteY126" fmla="*/ 1600267 h 1862855"/>
                <a:gd name="connsiteX127" fmla="*/ 5933232 w 9213081"/>
                <a:gd name="connsiteY127" fmla="*/ 1600267 h 1862855"/>
                <a:gd name="connsiteX128" fmla="*/ 5933232 w 9213081"/>
                <a:gd name="connsiteY128" fmla="*/ 1629063 h 1862855"/>
                <a:gd name="connsiteX129" fmla="*/ 5973125 w 9213081"/>
                <a:gd name="connsiteY129" fmla="*/ 1629063 h 1862855"/>
                <a:gd name="connsiteX130" fmla="*/ 5973125 w 9213081"/>
                <a:gd name="connsiteY130" fmla="*/ 1657986 h 1862855"/>
                <a:gd name="connsiteX131" fmla="*/ 6013017 w 9213081"/>
                <a:gd name="connsiteY131" fmla="*/ 1657986 h 1862855"/>
                <a:gd name="connsiteX132" fmla="*/ 6102712 w 9213081"/>
                <a:gd name="connsiteY132" fmla="*/ 1657986 h 1862855"/>
                <a:gd name="connsiteX133" fmla="*/ 6162679 w 9213081"/>
                <a:gd name="connsiteY133" fmla="*/ 1657986 h 1862855"/>
                <a:gd name="connsiteX134" fmla="*/ 6172588 w 9213081"/>
                <a:gd name="connsiteY134" fmla="*/ 1657986 h 1862855"/>
                <a:gd name="connsiteX135" fmla="*/ 6212608 w 9213081"/>
                <a:gd name="connsiteY135" fmla="*/ 1657986 h 1862855"/>
                <a:gd name="connsiteX136" fmla="*/ 6222518 w 9213081"/>
                <a:gd name="connsiteY136" fmla="*/ 1657986 h 1862855"/>
                <a:gd name="connsiteX137" fmla="*/ 6282357 w 9213081"/>
                <a:gd name="connsiteY137" fmla="*/ 1657986 h 1862855"/>
                <a:gd name="connsiteX138" fmla="*/ 6292267 w 9213081"/>
                <a:gd name="connsiteY138" fmla="*/ 1657986 h 1862855"/>
                <a:gd name="connsiteX139" fmla="*/ 6451838 w 9213081"/>
                <a:gd name="connsiteY139" fmla="*/ 1657986 h 1862855"/>
                <a:gd name="connsiteX140" fmla="*/ 6451838 w 9213081"/>
                <a:gd name="connsiteY140" fmla="*/ 1692490 h 1862855"/>
                <a:gd name="connsiteX141" fmla="*/ 6521587 w 9213081"/>
                <a:gd name="connsiteY141" fmla="*/ 1692490 h 1862855"/>
                <a:gd name="connsiteX142" fmla="*/ 6641266 w 9213081"/>
                <a:gd name="connsiteY142" fmla="*/ 1692490 h 1862855"/>
                <a:gd name="connsiteX143" fmla="*/ 6661339 w 9213081"/>
                <a:gd name="connsiteY143" fmla="*/ 1692490 h 1862855"/>
                <a:gd name="connsiteX144" fmla="*/ 6940335 w 9213081"/>
                <a:gd name="connsiteY144" fmla="*/ 1692490 h 1862855"/>
                <a:gd name="connsiteX145" fmla="*/ 6990265 w 9213081"/>
                <a:gd name="connsiteY145" fmla="*/ 1692490 h 1862855"/>
                <a:gd name="connsiteX146" fmla="*/ 7030157 w 9213081"/>
                <a:gd name="connsiteY146" fmla="*/ 1692490 h 1862855"/>
                <a:gd name="connsiteX147" fmla="*/ 7030157 w 9213081"/>
                <a:gd name="connsiteY147" fmla="*/ 1732323 h 1862855"/>
                <a:gd name="connsiteX148" fmla="*/ 7040067 w 9213081"/>
                <a:gd name="connsiteY148" fmla="*/ 1732323 h 1862855"/>
                <a:gd name="connsiteX149" fmla="*/ 7040067 w 9213081"/>
                <a:gd name="connsiteY149" fmla="*/ 1772155 h 1862855"/>
                <a:gd name="connsiteX150" fmla="*/ 7110070 w 9213081"/>
                <a:gd name="connsiteY150" fmla="*/ 1772155 h 1862855"/>
                <a:gd name="connsiteX151" fmla="*/ 7129889 w 9213081"/>
                <a:gd name="connsiteY151" fmla="*/ 1772155 h 1862855"/>
                <a:gd name="connsiteX152" fmla="*/ 7149836 w 9213081"/>
                <a:gd name="connsiteY152" fmla="*/ 1772155 h 1862855"/>
                <a:gd name="connsiteX153" fmla="*/ 7259478 w 9213081"/>
                <a:gd name="connsiteY153" fmla="*/ 1772155 h 1862855"/>
                <a:gd name="connsiteX154" fmla="*/ 7259478 w 9213081"/>
                <a:gd name="connsiteY154" fmla="*/ 1816808 h 1862855"/>
                <a:gd name="connsiteX155" fmla="*/ 7269641 w 9213081"/>
                <a:gd name="connsiteY155" fmla="*/ 1816808 h 1862855"/>
                <a:gd name="connsiteX156" fmla="*/ 7299370 w 9213081"/>
                <a:gd name="connsiteY156" fmla="*/ 1816808 h 1862855"/>
                <a:gd name="connsiteX157" fmla="*/ 7299370 w 9213081"/>
                <a:gd name="connsiteY157" fmla="*/ 1862856 h 1862855"/>
                <a:gd name="connsiteX158" fmla="*/ 7458815 w 9213081"/>
                <a:gd name="connsiteY158" fmla="*/ 1862856 h 1862855"/>
                <a:gd name="connsiteX159" fmla="*/ 7558801 w 9213081"/>
                <a:gd name="connsiteY159" fmla="*/ 1862856 h 1862855"/>
                <a:gd name="connsiteX160" fmla="*/ 7668315 w 9213081"/>
                <a:gd name="connsiteY160" fmla="*/ 1862856 h 1862855"/>
                <a:gd name="connsiteX161" fmla="*/ 7768047 w 9213081"/>
                <a:gd name="connsiteY161" fmla="*/ 1862856 h 1862855"/>
                <a:gd name="connsiteX162" fmla="*/ 7777957 w 9213081"/>
                <a:gd name="connsiteY162" fmla="*/ 1862856 h 1862855"/>
                <a:gd name="connsiteX163" fmla="*/ 7897635 w 9213081"/>
                <a:gd name="connsiteY163" fmla="*/ 1862856 h 1862855"/>
                <a:gd name="connsiteX164" fmla="*/ 7977548 w 9213081"/>
                <a:gd name="connsiteY164" fmla="*/ 1862856 h 1862855"/>
                <a:gd name="connsiteX165" fmla="*/ 8166849 w 9213081"/>
                <a:gd name="connsiteY165" fmla="*/ 1862856 h 1862855"/>
                <a:gd name="connsiteX166" fmla="*/ 8296690 w 9213081"/>
                <a:gd name="connsiteY166" fmla="*/ 1862856 h 1862855"/>
                <a:gd name="connsiteX167" fmla="*/ 8316510 w 9213081"/>
                <a:gd name="connsiteY167" fmla="*/ 1862856 h 1862855"/>
                <a:gd name="connsiteX168" fmla="*/ 8446098 w 9213081"/>
                <a:gd name="connsiteY168" fmla="*/ 1862856 h 1862855"/>
                <a:gd name="connsiteX169" fmla="*/ 8555994 w 9213081"/>
                <a:gd name="connsiteY169" fmla="*/ 1862856 h 1862855"/>
                <a:gd name="connsiteX170" fmla="*/ 8775150 w 9213081"/>
                <a:gd name="connsiteY170" fmla="*/ 1862856 h 1862855"/>
                <a:gd name="connsiteX171" fmla="*/ 8834989 w 9213081"/>
                <a:gd name="connsiteY171" fmla="*/ 1862856 h 1862855"/>
                <a:gd name="connsiteX172" fmla="*/ 8934722 w 9213081"/>
                <a:gd name="connsiteY172" fmla="*/ 1862856 h 1862855"/>
                <a:gd name="connsiteX173" fmla="*/ 8944758 w 9213081"/>
                <a:gd name="connsiteY173" fmla="*/ 1862856 h 1862855"/>
                <a:gd name="connsiteX174" fmla="*/ 8964577 w 9213081"/>
                <a:gd name="connsiteY174" fmla="*/ 1862856 h 1862855"/>
                <a:gd name="connsiteX175" fmla="*/ 9213082 w 9213081"/>
                <a:gd name="connsiteY175" fmla="*/ 1862856 h 1862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</a:cxnLst>
              <a:rect l="l" t="t" r="r" b="b"/>
              <a:pathLst>
                <a:path w="9213081" h="1862855">
                  <a:moveTo>
                    <a:pt x="0" y="0"/>
                  </a:moveTo>
                  <a:lnTo>
                    <a:pt x="259303" y="0"/>
                  </a:lnTo>
                  <a:lnTo>
                    <a:pt x="259303" y="24990"/>
                  </a:lnTo>
                  <a:lnTo>
                    <a:pt x="349126" y="24990"/>
                  </a:lnTo>
                  <a:lnTo>
                    <a:pt x="349126" y="50234"/>
                  </a:lnTo>
                  <a:lnTo>
                    <a:pt x="388892" y="50234"/>
                  </a:lnTo>
                  <a:lnTo>
                    <a:pt x="418875" y="50234"/>
                  </a:lnTo>
                  <a:lnTo>
                    <a:pt x="418875" y="75605"/>
                  </a:lnTo>
                  <a:lnTo>
                    <a:pt x="588483" y="75605"/>
                  </a:lnTo>
                  <a:lnTo>
                    <a:pt x="588483" y="126347"/>
                  </a:lnTo>
                  <a:lnTo>
                    <a:pt x="618466" y="126347"/>
                  </a:lnTo>
                  <a:lnTo>
                    <a:pt x="618466" y="151718"/>
                  </a:lnTo>
                  <a:lnTo>
                    <a:pt x="628376" y="151718"/>
                  </a:lnTo>
                  <a:lnTo>
                    <a:pt x="628376" y="176962"/>
                  </a:lnTo>
                  <a:lnTo>
                    <a:pt x="728108" y="176962"/>
                  </a:lnTo>
                  <a:lnTo>
                    <a:pt x="728108" y="202460"/>
                  </a:lnTo>
                  <a:lnTo>
                    <a:pt x="767873" y="202460"/>
                  </a:lnTo>
                  <a:lnTo>
                    <a:pt x="767873" y="227704"/>
                  </a:lnTo>
                  <a:lnTo>
                    <a:pt x="877642" y="227704"/>
                  </a:lnTo>
                  <a:lnTo>
                    <a:pt x="877642" y="253201"/>
                  </a:lnTo>
                  <a:lnTo>
                    <a:pt x="887552" y="253201"/>
                  </a:lnTo>
                  <a:lnTo>
                    <a:pt x="947518" y="253201"/>
                  </a:lnTo>
                  <a:lnTo>
                    <a:pt x="947518" y="278699"/>
                  </a:lnTo>
                  <a:lnTo>
                    <a:pt x="1017267" y="278699"/>
                  </a:lnTo>
                  <a:lnTo>
                    <a:pt x="1017267" y="304197"/>
                  </a:lnTo>
                  <a:lnTo>
                    <a:pt x="1067197" y="304197"/>
                  </a:lnTo>
                  <a:lnTo>
                    <a:pt x="1067197" y="329948"/>
                  </a:lnTo>
                  <a:lnTo>
                    <a:pt x="1106962" y="329948"/>
                  </a:lnTo>
                  <a:lnTo>
                    <a:pt x="1106962" y="355446"/>
                  </a:lnTo>
                  <a:lnTo>
                    <a:pt x="1136945" y="355446"/>
                  </a:lnTo>
                  <a:lnTo>
                    <a:pt x="1136945" y="380944"/>
                  </a:lnTo>
                  <a:lnTo>
                    <a:pt x="1176838" y="380944"/>
                  </a:lnTo>
                  <a:lnTo>
                    <a:pt x="1176838" y="457690"/>
                  </a:lnTo>
                  <a:lnTo>
                    <a:pt x="1226768" y="457690"/>
                  </a:lnTo>
                  <a:lnTo>
                    <a:pt x="1226768" y="483315"/>
                  </a:lnTo>
                  <a:lnTo>
                    <a:pt x="1246587" y="483315"/>
                  </a:lnTo>
                  <a:lnTo>
                    <a:pt x="1246587" y="508940"/>
                  </a:lnTo>
                  <a:lnTo>
                    <a:pt x="1495854" y="508940"/>
                  </a:lnTo>
                  <a:lnTo>
                    <a:pt x="1495854" y="534437"/>
                  </a:lnTo>
                  <a:lnTo>
                    <a:pt x="1545656" y="534437"/>
                  </a:lnTo>
                  <a:lnTo>
                    <a:pt x="1545656" y="560062"/>
                  </a:lnTo>
                  <a:lnTo>
                    <a:pt x="1565603" y="560062"/>
                  </a:lnTo>
                  <a:lnTo>
                    <a:pt x="1565603" y="585560"/>
                  </a:lnTo>
                  <a:lnTo>
                    <a:pt x="1665335" y="585560"/>
                  </a:lnTo>
                  <a:lnTo>
                    <a:pt x="1665335" y="611184"/>
                  </a:lnTo>
                  <a:lnTo>
                    <a:pt x="1765067" y="611184"/>
                  </a:lnTo>
                  <a:lnTo>
                    <a:pt x="1765067" y="636809"/>
                  </a:lnTo>
                  <a:lnTo>
                    <a:pt x="1785013" y="636809"/>
                  </a:lnTo>
                  <a:lnTo>
                    <a:pt x="1785013" y="662306"/>
                  </a:lnTo>
                  <a:lnTo>
                    <a:pt x="1894655" y="662306"/>
                  </a:lnTo>
                  <a:lnTo>
                    <a:pt x="1894655" y="687931"/>
                  </a:lnTo>
                  <a:lnTo>
                    <a:pt x="1944584" y="687931"/>
                  </a:lnTo>
                  <a:lnTo>
                    <a:pt x="1944584" y="713556"/>
                  </a:lnTo>
                  <a:lnTo>
                    <a:pt x="2054226" y="713556"/>
                  </a:lnTo>
                  <a:lnTo>
                    <a:pt x="2054226" y="739053"/>
                  </a:lnTo>
                  <a:lnTo>
                    <a:pt x="2094246" y="739053"/>
                  </a:lnTo>
                  <a:lnTo>
                    <a:pt x="2094246" y="764678"/>
                  </a:lnTo>
                  <a:lnTo>
                    <a:pt x="2114065" y="764678"/>
                  </a:lnTo>
                  <a:lnTo>
                    <a:pt x="2213798" y="764678"/>
                  </a:lnTo>
                  <a:lnTo>
                    <a:pt x="2213798" y="790556"/>
                  </a:lnTo>
                  <a:lnTo>
                    <a:pt x="2233871" y="790556"/>
                  </a:lnTo>
                  <a:lnTo>
                    <a:pt x="2233871" y="816308"/>
                  </a:lnTo>
                  <a:lnTo>
                    <a:pt x="2333476" y="816308"/>
                  </a:lnTo>
                  <a:lnTo>
                    <a:pt x="2333476" y="842186"/>
                  </a:lnTo>
                  <a:lnTo>
                    <a:pt x="2383406" y="842186"/>
                  </a:lnTo>
                  <a:lnTo>
                    <a:pt x="2383406" y="867937"/>
                  </a:lnTo>
                  <a:lnTo>
                    <a:pt x="2393315" y="867937"/>
                  </a:lnTo>
                  <a:lnTo>
                    <a:pt x="2393315" y="893942"/>
                  </a:lnTo>
                  <a:lnTo>
                    <a:pt x="2423298" y="893942"/>
                  </a:lnTo>
                  <a:lnTo>
                    <a:pt x="2423298" y="919694"/>
                  </a:lnTo>
                  <a:lnTo>
                    <a:pt x="2473101" y="919694"/>
                  </a:lnTo>
                  <a:lnTo>
                    <a:pt x="2473101" y="945572"/>
                  </a:lnTo>
                  <a:lnTo>
                    <a:pt x="2502957" y="945572"/>
                  </a:lnTo>
                  <a:lnTo>
                    <a:pt x="2502957" y="971450"/>
                  </a:lnTo>
                  <a:lnTo>
                    <a:pt x="2542850" y="971450"/>
                  </a:lnTo>
                  <a:lnTo>
                    <a:pt x="2542850" y="997202"/>
                  </a:lnTo>
                  <a:lnTo>
                    <a:pt x="2692511" y="997202"/>
                  </a:lnTo>
                  <a:lnTo>
                    <a:pt x="2692511" y="1023207"/>
                  </a:lnTo>
                  <a:lnTo>
                    <a:pt x="3011527" y="1023207"/>
                  </a:lnTo>
                  <a:lnTo>
                    <a:pt x="3011527" y="1048958"/>
                  </a:lnTo>
                  <a:lnTo>
                    <a:pt x="3021437" y="1048958"/>
                  </a:lnTo>
                  <a:lnTo>
                    <a:pt x="3061457" y="1048958"/>
                  </a:lnTo>
                  <a:lnTo>
                    <a:pt x="3061457" y="1075090"/>
                  </a:lnTo>
                  <a:lnTo>
                    <a:pt x="3470168" y="1075090"/>
                  </a:lnTo>
                  <a:lnTo>
                    <a:pt x="3470168" y="1101222"/>
                  </a:lnTo>
                  <a:lnTo>
                    <a:pt x="3490241" y="1101222"/>
                  </a:lnTo>
                  <a:lnTo>
                    <a:pt x="3490241" y="1127354"/>
                  </a:lnTo>
                  <a:lnTo>
                    <a:pt x="3589973" y="1127354"/>
                  </a:lnTo>
                  <a:lnTo>
                    <a:pt x="3589973" y="1153613"/>
                  </a:lnTo>
                  <a:lnTo>
                    <a:pt x="3659722" y="1153613"/>
                  </a:lnTo>
                  <a:lnTo>
                    <a:pt x="3659722" y="1179745"/>
                  </a:lnTo>
                  <a:lnTo>
                    <a:pt x="3669759" y="1179745"/>
                  </a:lnTo>
                  <a:lnTo>
                    <a:pt x="3669759" y="1205877"/>
                  </a:lnTo>
                  <a:lnTo>
                    <a:pt x="3789310" y="1205877"/>
                  </a:lnTo>
                  <a:lnTo>
                    <a:pt x="3789310" y="1232009"/>
                  </a:lnTo>
                  <a:lnTo>
                    <a:pt x="3819293" y="1232009"/>
                  </a:lnTo>
                  <a:lnTo>
                    <a:pt x="3819293" y="1258141"/>
                  </a:lnTo>
                  <a:lnTo>
                    <a:pt x="3869222" y="1258141"/>
                  </a:lnTo>
                  <a:lnTo>
                    <a:pt x="3869222" y="1310405"/>
                  </a:lnTo>
                  <a:lnTo>
                    <a:pt x="3958918" y="1310405"/>
                  </a:lnTo>
                  <a:lnTo>
                    <a:pt x="3958918" y="1336537"/>
                  </a:lnTo>
                  <a:lnTo>
                    <a:pt x="4038704" y="1336537"/>
                  </a:lnTo>
                  <a:lnTo>
                    <a:pt x="4038704" y="1362669"/>
                  </a:lnTo>
                  <a:lnTo>
                    <a:pt x="4188365" y="1362669"/>
                  </a:lnTo>
                  <a:lnTo>
                    <a:pt x="4188365" y="1388928"/>
                  </a:lnTo>
                  <a:lnTo>
                    <a:pt x="4447542" y="1388928"/>
                  </a:lnTo>
                  <a:lnTo>
                    <a:pt x="4447542" y="1415060"/>
                  </a:lnTo>
                  <a:lnTo>
                    <a:pt x="4497344" y="1415060"/>
                  </a:lnTo>
                  <a:lnTo>
                    <a:pt x="4497344" y="1441192"/>
                  </a:lnTo>
                  <a:lnTo>
                    <a:pt x="4696681" y="1441192"/>
                  </a:lnTo>
                  <a:lnTo>
                    <a:pt x="4696681" y="1467324"/>
                  </a:lnTo>
                  <a:lnTo>
                    <a:pt x="5015824" y="1467324"/>
                  </a:lnTo>
                  <a:lnTo>
                    <a:pt x="5015824" y="1493583"/>
                  </a:lnTo>
                  <a:lnTo>
                    <a:pt x="5185432" y="1493583"/>
                  </a:lnTo>
                  <a:lnTo>
                    <a:pt x="5185432" y="1519715"/>
                  </a:lnTo>
                  <a:lnTo>
                    <a:pt x="5245271" y="1519715"/>
                  </a:lnTo>
                  <a:lnTo>
                    <a:pt x="5245271" y="1545847"/>
                  </a:lnTo>
                  <a:lnTo>
                    <a:pt x="5424661" y="1545847"/>
                  </a:lnTo>
                  <a:lnTo>
                    <a:pt x="5444735" y="1545847"/>
                  </a:lnTo>
                  <a:lnTo>
                    <a:pt x="5454645" y="1545847"/>
                  </a:lnTo>
                  <a:lnTo>
                    <a:pt x="5454645" y="1572740"/>
                  </a:lnTo>
                  <a:lnTo>
                    <a:pt x="5464554" y="1572740"/>
                  </a:lnTo>
                  <a:lnTo>
                    <a:pt x="5474591" y="1572740"/>
                  </a:lnTo>
                  <a:lnTo>
                    <a:pt x="5474591" y="1600267"/>
                  </a:lnTo>
                  <a:lnTo>
                    <a:pt x="5614216" y="1600267"/>
                  </a:lnTo>
                  <a:lnTo>
                    <a:pt x="5753714" y="1600267"/>
                  </a:lnTo>
                  <a:lnTo>
                    <a:pt x="5873392" y="1600267"/>
                  </a:lnTo>
                  <a:lnTo>
                    <a:pt x="5933232" y="1600267"/>
                  </a:lnTo>
                  <a:lnTo>
                    <a:pt x="5933232" y="1629063"/>
                  </a:lnTo>
                  <a:lnTo>
                    <a:pt x="5973125" y="1629063"/>
                  </a:lnTo>
                  <a:lnTo>
                    <a:pt x="5973125" y="1657986"/>
                  </a:lnTo>
                  <a:lnTo>
                    <a:pt x="6013017" y="1657986"/>
                  </a:lnTo>
                  <a:lnTo>
                    <a:pt x="6102712" y="1657986"/>
                  </a:lnTo>
                  <a:lnTo>
                    <a:pt x="6162679" y="1657986"/>
                  </a:lnTo>
                  <a:lnTo>
                    <a:pt x="6172588" y="1657986"/>
                  </a:lnTo>
                  <a:lnTo>
                    <a:pt x="6212608" y="1657986"/>
                  </a:lnTo>
                  <a:lnTo>
                    <a:pt x="6222518" y="1657986"/>
                  </a:lnTo>
                  <a:lnTo>
                    <a:pt x="6282357" y="1657986"/>
                  </a:lnTo>
                  <a:lnTo>
                    <a:pt x="6292267" y="1657986"/>
                  </a:lnTo>
                  <a:lnTo>
                    <a:pt x="6451838" y="1657986"/>
                  </a:lnTo>
                  <a:lnTo>
                    <a:pt x="6451838" y="1692490"/>
                  </a:lnTo>
                  <a:lnTo>
                    <a:pt x="6521587" y="1692490"/>
                  </a:lnTo>
                  <a:lnTo>
                    <a:pt x="6641266" y="1692490"/>
                  </a:lnTo>
                  <a:lnTo>
                    <a:pt x="6661339" y="1692490"/>
                  </a:lnTo>
                  <a:lnTo>
                    <a:pt x="6940335" y="1692490"/>
                  </a:lnTo>
                  <a:lnTo>
                    <a:pt x="6990265" y="1692490"/>
                  </a:lnTo>
                  <a:lnTo>
                    <a:pt x="7030157" y="1692490"/>
                  </a:lnTo>
                  <a:lnTo>
                    <a:pt x="7030157" y="1732323"/>
                  </a:lnTo>
                  <a:lnTo>
                    <a:pt x="7040067" y="1732323"/>
                  </a:lnTo>
                  <a:lnTo>
                    <a:pt x="7040067" y="1772155"/>
                  </a:lnTo>
                  <a:lnTo>
                    <a:pt x="7110070" y="1772155"/>
                  </a:lnTo>
                  <a:lnTo>
                    <a:pt x="7129889" y="1772155"/>
                  </a:lnTo>
                  <a:lnTo>
                    <a:pt x="7149836" y="1772155"/>
                  </a:lnTo>
                  <a:lnTo>
                    <a:pt x="7259478" y="1772155"/>
                  </a:lnTo>
                  <a:lnTo>
                    <a:pt x="7259478" y="1816808"/>
                  </a:lnTo>
                  <a:lnTo>
                    <a:pt x="7269641" y="1816808"/>
                  </a:lnTo>
                  <a:lnTo>
                    <a:pt x="7299370" y="1816808"/>
                  </a:lnTo>
                  <a:lnTo>
                    <a:pt x="7299370" y="1862856"/>
                  </a:lnTo>
                  <a:lnTo>
                    <a:pt x="7458815" y="1862856"/>
                  </a:lnTo>
                  <a:lnTo>
                    <a:pt x="7558801" y="1862856"/>
                  </a:lnTo>
                  <a:lnTo>
                    <a:pt x="7668315" y="1862856"/>
                  </a:lnTo>
                  <a:lnTo>
                    <a:pt x="7768047" y="1862856"/>
                  </a:lnTo>
                  <a:lnTo>
                    <a:pt x="7777957" y="1862856"/>
                  </a:lnTo>
                  <a:lnTo>
                    <a:pt x="7897635" y="1862856"/>
                  </a:lnTo>
                  <a:lnTo>
                    <a:pt x="7977548" y="1862856"/>
                  </a:lnTo>
                  <a:lnTo>
                    <a:pt x="8166849" y="1862856"/>
                  </a:lnTo>
                  <a:lnTo>
                    <a:pt x="8296690" y="1862856"/>
                  </a:lnTo>
                  <a:lnTo>
                    <a:pt x="8316510" y="1862856"/>
                  </a:lnTo>
                  <a:lnTo>
                    <a:pt x="8446098" y="1862856"/>
                  </a:lnTo>
                  <a:lnTo>
                    <a:pt x="8555994" y="1862856"/>
                  </a:lnTo>
                  <a:lnTo>
                    <a:pt x="8775150" y="1862856"/>
                  </a:lnTo>
                  <a:lnTo>
                    <a:pt x="8834989" y="1862856"/>
                  </a:lnTo>
                  <a:lnTo>
                    <a:pt x="8934722" y="1862856"/>
                  </a:lnTo>
                  <a:lnTo>
                    <a:pt x="8944758" y="1862856"/>
                  </a:lnTo>
                  <a:lnTo>
                    <a:pt x="8964577" y="1862856"/>
                  </a:lnTo>
                  <a:lnTo>
                    <a:pt x="9213082" y="1862856"/>
                  </a:lnTo>
                </a:path>
              </a:pathLst>
            </a:custGeom>
            <a:noFill/>
            <a:ln w="19055" cap="flat">
              <a:solidFill>
                <a:srgbClr val="00996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200" dirty="0"/>
            </a:p>
          </p:txBody>
        </p:sp>
        <p:grpSp>
          <p:nvGrpSpPr>
            <p:cNvPr id="832" name="Graphic 5">
              <a:extLst>
                <a:ext uri="{FF2B5EF4-FFF2-40B4-BE49-F238E27FC236}">
                  <a16:creationId xmlns:a16="http://schemas.microsoft.com/office/drawing/2014/main" id="{183E8084-9FDE-8654-DA6F-892E63C7A320}"/>
                </a:ext>
              </a:extLst>
            </p:cNvPr>
            <p:cNvGrpSpPr/>
            <p:nvPr/>
          </p:nvGrpSpPr>
          <p:grpSpPr>
            <a:xfrm>
              <a:off x="2452899" y="1983112"/>
              <a:ext cx="8701717" cy="1890382"/>
              <a:chOff x="2726041" y="1199341"/>
              <a:chExt cx="8701717" cy="1890382"/>
            </a:xfrm>
          </p:grpSpPr>
          <p:sp>
            <p:nvSpPr>
              <p:cNvPr id="833" name="Freeform 1088">
                <a:extLst>
                  <a:ext uri="{FF2B5EF4-FFF2-40B4-BE49-F238E27FC236}">
                    <a16:creationId xmlns:a16="http://schemas.microsoft.com/office/drawing/2014/main" id="{855FCB9B-9534-B4BE-26C5-659A7C45616F}"/>
                  </a:ext>
                </a:extLst>
              </p:cNvPr>
              <p:cNvSpPr/>
              <p:nvPr/>
            </p:nvSpPr>
            <p:spPr>
              <a:xfrm>
                <a:off x="2764028" y="1199341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34" name="Freeform 1089">
                <a:extLst>
                  <a:ext uri="{FF2B5EF4-FFF2-40B4-BE49-F238E27FC236}">
                    <a16:creationId xmlns:a16="http://schemas.microsoft.com/office/drawing/2014/main" id="{82921DBD-12D7-6396-125D-B362B5AFCFDC}"/>
                  </a:ext>
                </a:extLst>
              </p:cNvPr>
              <p:cNvSpPr/>
              <p:nvPr/>
            </p:nvSpPr>
            <p:spPr>
              <a:xfrm>
                <a:off x="2726041" y="1237270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35" name="Freeform 1090">
                <a:extLst>
                  <a:ext uri="{FF2B5EF4-FFF2-40B4-BE49-F238E27FC236}">
                    <a16:creationId xmlns:a16="http://schemas.microsoft.com/office/drawing/2014/main" id="{32C12AEB-9DD7-2659-1FC1-2E247AD407A1}"/>
                  </a:ext>
                </a:extLst>
              </p:cNvPr>
              <p:cNvSpPr/>
              <p:nvPr/>
            </p:nvSpPr>
            <p:spPr>
              <a:xfrm>
                <a:off x="2764028" y="1199341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36" name="Freeform 1091">
                <a:extLst>
                  <a:ext uri="{FF2B5EF4-FFF2-40B4-BE49-F238E27FC236}">
                    <a16:creationId xmlns:a16="http://schemas.microsoft.com/office/drawing/2014/main" id="{186132F7-8CA1-BDA6-954B-0A23B3728992}"/>
                  </a:ext>
                </a:extLst>
              </p:cNvPr>
              <p:cNvSpPr/>
              <p:nvPr/>
            </p:nvSpPr>
            <p:spPr>
              <a:xfrm>
                <a:off x="2726041" y="1237270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37" name="Freeform 1092">
                <a:extLst>
                  <a:ext uri="{FF2B5EF4-FFF2-40B4-BE49-F238E27FC236}">
                    <a16:creationId xmlns:a16="http://schemas.microsoft.com/office/drawing/2014/main" id="{5A294D05-5590-05BD-B984-F0542EB6582D}"/>
                  </a:ext>
                </a:extLst>
              </p:cNvPr>
              <p:cNvSpPr/>
              <p:nvPr/>
            </p:nvSpPr>
            <p:spPr>
              <a:xfrm>
                <a:off x="3262688" y="1402181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38" name="Freeform 1093">
                <a:extLst>
                  <a:ext uri="{FF2B5EF4-FFF2-40B4-BE49-F238E27FC236}">
                    <a16:creationId xmlns:a16="http://schemas.microsoft.com/office/drawing/2014/main" id="{5735965A-966A-40AB-2012-20ABBA8FC44A}"/>
                  </a:ext>
                </a:extLst>
              </p:cNvPr>
              <p:cNvSpPr/>
              <p:nvPr/>
            </p:nvSpPr>
            <p:spPr>
              <a:xfrm>
                <a:off x="3224701" y="1440237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39" name="Freeform 1094">
                <a:extLst>
                  <a:ext uri="{FF2B5EF4-FFF2-40B4-BE49-F238E27FC236}">
                    <a16:creationId xmlns:a16="http://schemas.microsoft.com/office/drawing/2014/main" id="{BA3158E5-1196-8D0C-4603-3CDB730291E5}"/>
                  </a:ext>
                </a:extLst>
              </p:cNvPr>
              <p:cNvSpPr/>
              <p:nvPr/>
            </p:nvSpPr>
            <p:spPr>
              <a:xfrm>
                <a:off x="3262688" y="1402181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40" name="Freeform 1095">
                <a:extLst>
                  <a:ext uri="{FF2B5EF4-FFF2-40B4-BE49-F238E27FC236}">
                    <a16:creationId xmlns:a16="http://schemas.microsoft.com/office/drawing/2014/main" id="{089F8636-6120-D990-D94B-47D6F5F469B3}"/>
                  </a:ext>
                </a:extLst>
              </p:cNvPr>
              <p:cNvSpPr/>
              <p:nvPr/>
            </p:nvSpPr>
            <p:spPr>
              <a:xfrm>
                <a:off x="3224701" y="1440237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41" name="Freeform 1096">
                <a:extLst>
                  <a:ext uri="{FF2B5EF4-FFF2-40B4-BE49-F238E27FC236}">
                    <a16:creationId xmlns:a16="http://schemas.microsoft.com/office/drawing/2014/main" id="{88598B8F-DCE5-3600-3068-EC0A653B9E3D}"/>
                  </a:ext>
                </a:extLst>
              </p:cNvPr>
              <p:cNvSpPr/>
              <p:nvPr/>
            </p:nvSpPr>
            <p:spPr>
              <a:xfrm>
                <a:off x="4489202" y="1913657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42" name="Freeform 1097">
                <a:extLst>
                  <a:ext uri="{FF2B5EF4-FFF2-40B4-BE49-F238E27FC236}">
                    <a16:creationId xmlns:a16="http://schemas.microsoft.com/office/drawing/2014/main" id="{F49B0503-12FD-73A7-1095-7246CC27744F}"/>
                  </a:ext>
                </a:extLst>
              </p:cNvPr>
              <p:cNvSpPr/>
              <p:nvPr/>
            </p:nvSpPr>
            <p:spPr>
              <a:xfrm>
                <a:off x="4451215" y="1951713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43" name="Freeform 1098">
                <a:extLst>
                  <a:ext uri="{FF2B5EF4-FFF2-40B4-BE49-F238E27FC236}">
                    <a16:creationId xmlns:a16="http://schemas.microsoft.com/office/drawing/2014/main" id="{D349A46D-8FCD-4E9D-3DC7-C51095E6531B}"/>
                  </a:ext>
                </a:extLst>
              </p:cNvPr>
              <p:cNvSpPr/>
              <p:nvPr/>
            </p:nvSpPr>
            <p:spPr>
              <a:xfrm>
                <a:off x="4489202" y="1913657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44" name="Freeform 1099">
                <a:extLst>
                  <a:ext uri="{FF2B5EF4-FFF2-40B4-BE49-F238E27FC236}">
                    <a16:creationId xmlns:a16="http://schemas.microsoft.com/office/drawing/2014/main" id="{34508934-75B8-A9F8-81E7-3289AEB26EFB}"/>
                  </a:ext>
                </a:extLst>
              </p:cNvPr>
              <p:cNvSpPr/>
              <p:nvPr/>
            </p:nvSpPr>
            <p:spPr>
              <a:xfrm>
                <a:off x="4451215" y="1951713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45" name="Freeform 1100">
                <a:extLst>
                  <a:ext uri="{FF2B5EF4-FFF2-40B4-BE49-F238E27FC236}">
                    <a16:creationId xmlns:a16="http://schemas.microsoft.com/office/drawing/2014/main" id="{26F76284-B4BA-7FEE-5061-CCB4D31D634E}"/>
                  </a:ext>
                </a:extLst>
              </p:cNvPr>
              <p:cNvSpPr/>
              <p:nvPr/>
            </p:nvSpPr>
            <p:spPr>
              <a:xfrm>
                <a:off x="5389586" y="2198065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46" name="Freeform 1101">
                <a:extLst>
                  <a:ext uri="{FF2B5EF4-FFF2-40B4-BE49-F238E27FC236}">
                    <a16:creationId xmlns:a16="http://schemas.microsoft.com/office/drawing/2014/main" id="{041CE3CC-F75E-327E-37D3-AC641A42DF93}"/>
                  </a:ext>
                </a:extLst>
              </p:cNvPr>
              <p:cNvSpPr/>
              <p:nvPr/>
            </p:nvSpPr>
            <p:spPr>
              <a:xfrm>
                <a:off x="5351471" y="2235994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47" name="Freeform 1102">
                <a:extLst>
                  <a:ext uri="{FF2B5EF4-FFF2-40B4-BE49-F238E27FC236}">
                    <a16:creationId xmlns:a16="http://schemas.microsoft.com/office/drawing/2014/main" id="{FC854C42-DA7F-7881-E019-4F41CE91701F}"/>
                  </a:ext>
                </a:extLst>
              </p:cNvPr>
              <p:cNvSpPr/>
              <p:nvPr/>
            </p:nvSpPr>
            <p:spPr>
              <a:xfrm>
                <a:off x="5389586" y="2198065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48" name="Freeform 1103">
                <a:extLst>
                  <a:ext uri="{FF2B5EF4-FFF2-40B4-BE49-F238E27FC236}">
                    <a16:creationId xmlns:a16="http://schemas.microsoft.com/office/drawing/2014/main" id="{A5574DF6-2F38-607E-2D9B-2635A14B7902}"/>
                  </a:ext>
                </a:extLst>
              </p:cNvPr>
              <p:cNvSpPr/>
              <p:nvPr/>
            </p:nvSpPr>
            <p:spPr>
              <a:xfrm>
                <a:off x="5351471" y="2235994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49" name="Freeform 1104">
                <a:extLst>
                  <a:ext uri="{FF2B5EF4-FFF2-40B4-BE49-F238E27FC236}">
                    <a16:creationId xmlns:a16="http://schemas.microsoft.com/office/drawing/2014/main" id="{ACC99954-4842-C411-2765-603F861ECF0A}"/>
                  </a:ext>
                </a:extLst>
              </p:cNvPr>
              <p:cNvSpPr/>
              <p:nvPr/>
            </p:nvSpPr>
            <p:spPr>
              <a:xfrm>
                <a:off x="7799798" y="2694826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50" name="Freeform 1105">
                <a:extLst>
                  <a:ext uri="{FF2B5EF4-FFF2-40B4-BE49-F238E27FC236}">
                    <a16:creationId xmlns:a16="http://schemas.microsoft.com/office/drawing/2014/main" id="{9801FCD0-0342-4E15-09DC-3D640F331AF7}"/>
                  </a:ext>
                </a:extLst>
              </p:cNvPr>
              <p:cNvSpPr/>
              <p:nvPr/>
            </p:nvSpPr>
            <p:spPr>
              <a:xfrm>
                <a:off x="7761811" y="2732882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51" name="Freeform 1106">
                <a:extLst>
                  <a:ext uri="{FF2B5EF4-FFF2-40B4-BE49-F238E27FC236}">
                    <a16:creationId xmlns:a16="http://schemas.microsoft.com/office/drawing/2014/main" id="{CBCBFFB8-0BD7-0CD1-3DEA-47E4C17348AA}"/>
                  </a:ext>
                </a:extLst>
              </p:cNvPr>
              <p:cNvSpPr/>
              <p:nvPr/>
            </p:nvSpPr>
            <p:spPr>
              <a:xfrm>
                <a:off x="7799798" y="2694826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52" name="Freeform 1107">
                <a:extLst>
                  <a:ext uri="{FF2B5EF4-FFF2-40B4-BE49-F238E27FC236}">
                    <a16:creationId xmlns:a16="http://schemas.microsoft.com/office/drawing/2014/main" id="{11268C00-223A-EEB2-E26E-A8758CF3801E}"/>
                  </a:ext>
                </a:extLst>
              </p:cNvPr>
              <p:cNvSpPr/>
              <p:nvPr/>
            </p:nvSpPr>
            <p:spPr>
              <a:xfrm>
                <a:off x="7761811" y="2732882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53" name="Freeform 1108">
                <a:extLst>
                  <a:ext uri="{FF2B5EF4-FFF2-40B4-BE49-F238E27FC236}">
                    <a16:creationId xmlns:a16="http://schemas.microsoft.com/office/drawing/2014/main" id="{42159039-44A0-FE53-0490-67268E28299C}"/>
                  </a:ext>
                </a:extLst>
              </p:cNvPr>
              <p:cNvSpPr/>
              <p:nvPr/>
            </p:nvSpPr>
            <p:spPr>
              <a:xfrm>
                <a:off x="7819872" y="2694826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54" name="Freeform 1109">
                <a:extLst>
                  <a:ext uri="{FF2B5EF4-FFF2-40B4-BE49-F238E27FC236}">
                    <a16:creationId xmlns:a16="http://schemas.microsoft.com/office/drawing/2014/main" id="{AC2453C7-0D72-3E11-20FD-A8A28DB831C7}"/>
                  </a:ext>
                </a:extLst>
              </p:cNvPr>
              <p:cNvSpPr/>
              <p:nvPr/>
            </p:nvSpPr>
            <p:spPr>
              <a:xfrm>
                <a:off x="7781884" y="2732882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55" name="Freeform 1110">
                <a:extLst>
                  <a:ext uri="{FF2B5EF4-FFF2-40B4-BE49-F238E27FC236}">
                    <a16:creationId xmlns:a16="http://schemas.microsoft.com/office/drawing/2014/main" id="{DF9ACF61-F564-FE23-7571-E99C8D5D7C17}"/>
                  </a:ext>
                </a:extLst>
              </p:cNvPr>
              <p:cNvSpPr/>
              <p:nvPr/>
            </p:nvSpPr>
            <p:spPr>
              <a:xfrm>
                <a:off x="7819872" y="2694826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56" name="Freeform 1111">
                <a:extLst>
                  <a:ext uri="{FF2B5EF4-FFF2-40B4-BE49-F238E27FC236}">
                    <a16:creationId xmlns:a16="http://schemas.microsoft.com/office/drawing/2014/main" id="{5E391BFE-AD13-6A6D-933C-2A1811196397}"/>
                  </a:ext>
                </a:extLst>
              </p:cNvPr>
              <p:cNvSpPr/>
              <p:nvPr/>
            </p:nvSpPr>
            <p:spPr>
              <a:xfrm>
                <a:off x="7781884" y="2732882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57" name="Freeform 1112">
                <a:extLst>
                  <a:ext uri="{FF2B5EF4-FFF2-40B4-BE49-F238E27FC236}">
                    <a16:creationId xmlns:a16="http://schemas.microsoft.com/office/drawing/2014/main" id="{39B1ECDE-E160-EA92-EF9C-125A4C6AE93C}"/>
                  </a:ext>
                </a:extLst>
              </p:cNvPr>
              <p:cNvSpPr/>
              <p:nvPr/>
            </p:nvSpPr>
            <p:spPr>
              <a:xfrm>
                <a:off x="7839691" y="2721846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58" name="Freeform 1113">
                <a:extLst>
                  <a:ext uri="{FF2B5EF4-FFF2-40B4-BE49-F238E27FC236}">
                    <a16:creationId xmlns:a16="http://schemas.microsoft.com/office/drawing/2014/main" id="{D5CBFA6C-F392-CE65-740A-6EA62BEF2FA1}"/>
                  </a:ext>
                </a:extLst>
              </p:cNvPr>
              <p:cNvSpPr/>
              <p:nvPr/>
            </p:nvSpPr>
            <p:spPr>
              <a:xfrm>
                <a:off x="7801704" y="2759776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59" name="Freeform 1114">
                <a:extLst>
                  <a:ext uri="{FF2B5EF4-FFF2-40B4-BE49-F238E27FC236}">
                    <a16:creationId xmlns:a16="http://schemas.microsoft.com/office/drawing/2014/main" id="{802D0205-A5E9-0FB0-546A-DD423C4E39E7}"/>
                  </a:ext>
                </a:extLst>
              </p:cNvPr>
              <p:cNvSpPr/>
              <p:nvPr/>
            </p:nvSpPr>
            <p:spPr>
              <a:xfrm>
                <a:off x="7839691" y="2721846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60" name="Freeform 1115">
                <a:extLst>
                  <a:ext uri="{FF2B5EF4-FFF2-40B4-BE49-F238E27FC236}">
                    <a16:creationId xmlns:a16="http://schemas.microsoft.com/office/drawing/2014/main" id="{060BDAEE-213D-8D60-9222-861C07BF8C15}"/>
                  </a:ext>
                </a:extLst>
              </p:cNvPr>
              <p:cNvSpPr/>
              <p:nvPr/>
            </p:nvSpPr>
            <p:spPr>
              <a:xfrm>
                <a:off x="7801704" y="2759776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61" name="Freeform 1116">
                <a:extLst>
                  <a:ext uri="{FF2B5EF4-FFF2-40B4-BE49-F238E27FC236}">
                    <a16:creationId xmlns:a16="http://schemas.microsoft.com/office/drawing/2014/main" id="{DEB4E4A6-4E38-7B65-1A8D-2504AEABC247}"/>
                  </a:ext>
                </a:extLst>
              </p:cNvPr>
              <p:cNvSpPr/>
              <p:nvPr/>
            </p:nvSpPr>
            <p:spPr>
              <a:xfrm>
                <a:off x="7989353" y="2749247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62" name="Freeform 1117">
                <a:extLst>
                  <a:ext uri="{FF2B5EF4-FFF2-40B4-BE49-F238E27FC236}">
                    <a16:creationId xmlns:a16="http://schemas.microsoft.com/office/drawing/2014/main" id="{9E78B49A-3AB4-C92E-D803-3F2A0072C29D}"/>
                  </a:ext>
                </a:extLst>
              </p:cNvPr>
              <p:cNvSpPr/>
              <p:nvPr/>
            </p:nvSpPr>
            <p:spPr>
              <a:xfrm>
                <a:off x="7951238" y="2787303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63" name="Freeform 1118">
                <a:extLst>
                  <a:ext uri="{FF2B5EF4-FFF2-40B4-BE49-F238E27FC236}">
                    <a16:creationId xmlns:a16="http://schemas.microsoft.com/office/drawing/2014/main" id="{9387D52F-07E0-B56F-7E65-763772896B1B}"/>
                  </a:ext>
                </a:extLst>
              </p:cNvPr>
              <p:cNvSpPr/>
              <p:nvPr/>
            </p:nvSpPr>
            <p:spPr>
              <a:xfrm>
                <a:off x="7989353" y="2749247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64" name="Freeform 1119">
                <a:extLst>
                  <a:ext uri="{FF2B5EF4-FFF2-40B4-BE49-F238E27FC236}">
                    <a16:creationId xmlns:a16="http://schemas.microsoft.com/office/drawing/2014/main" id="{5018CFFB-6393-A925-D900-7BF74CA1303D}"/>
                  </a:ext>
                </a:extLst>
              </p:cNvPr>
              <p:cNvSpPr/>
              <p:nvPr/>
            </p:nvSpPr>
            <p:spPr>
              <a:xfrm>
                <a:off x="7951238" y="2787303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65" name="Freeform 1120">
                <a:extLst>
                  <a:ext uri="{FF2B5EF4-FFF2-40B4-BE49-F238E27FC236}">
                    <a16:creationId xmlns:a16="http://schemas.microsoft.com/office/drawing/2014/main" id="{C2CB5A02-A286-A92C-B1DE-625DB701480F}"/>
                  </a:ext>
                </a:extLst>
              </p:cNvPr>
              <p:cNvSpPr/>
              <p:nvPr/>
            </p:nvSpPr>
            <p:spPr>
              <a:xfrm>
                <a:off x="8128850" y="2749247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66" name="Freeform 1121">
                <a:extLst>
                  <a:ext uri="{FF2B5EF4-FFF2-40B4-BE49-F238E27FC236}">
                    <a16:creationId xmlns:a16="http://schemas.microsoft.com/office/drawing/2014/main" id="{3DB5421C-171B-3B05-0D06-1551487B422E}"/>
                  </a:ext>
                </a:extLst>
              </p:cNvPr>
              <p:cNvSpPr/>
              <p:nvPr/>
            </p:nvSpPr>
            <p:spPr>
              <a:xfrm>
                <a:off x="8090863" y="2787303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67" name="Freeform 1122">
                <a:extLst>
                  <a:ext uri="{FF2B5EF4-FFF2-40B4-BE49-F238E27FC236}">
                    <a16:creationId xmlns:a16="http://schemas.microsoft.com/office/drawing/2014/main" id="{366CDA55-2587-CE8B-182D-9FE7AD9607A3}"/>
                  </a:ext>
                </a:extLst>
              </p:cNvPr>
              <p:cNvSpPr/>
              <p:nvPr/>
            </p:nvSpPr>
            <p:spPr>
              <a:xfrm>
                <a:off x="8128850" y="2749247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68" name="Freeform 1123">
                <a:extLst>
                  <a:ext uri="{FF2B5EF4-FFF2-40B4-BE49-F238E27FC236}">
                    <a16:creationId xmlns:a16="http://schemas.microsoft.com/office/drawing/2014/main" id="{900BAD07-0788-9E61-4179-903550E3AD47}"/>
                  </a:ext>
                </a:extLst>
              </p:cNvPr>
              <p:cNvSpPr/>
              <p:nvPr/>
            </p:nvSpPr>
            <p:spPr>
              <a:xfrm>
                <a:off x="8090863" y="2787303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69" name="Freeform 1124">
                <a:extLst>
                  <a:ext uri="{FF2B5EF4-FFF2-40B4-BE49-F238E27FC236}">
                    <a16:creationId xmlns:a16="http://schemas.microsoft.com/office/drawing/2014/main" id="{34C8F01F-1DEA-57A1-95C4-15E51DFF4DA6}"/>
                  </a:ext>
                </a:extLst>
              </p:cNvPr>
              <p:cNvSpPr/>
              <p:nvPr/>
            </p:nvSpPr>
            <p:spPr>
              <a:xfrm>
                <a:off x="8248529" y="2749247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70" name="Freeform 1125">
                <a:extLst>
                  <a:ext uri="{FF2B5EF4-FFF2-40B4-BE49-F238E27FC236}">
                    <a16:creationId xmlns:a16="http://schemas.microsoft.com/office/drawing/2014/main" id="{0DCA894F-6AC1-1183-ED39-7F014EF292B5}"/>
                  </a:ext>
                </a:extLst>
              </p:cNvPr>
              <p:cNvSpPr/>
              <p:nvPr/>
            </p:nvSpPr>
            <p:spPr>
              <a:xfrm>
                <a:off x="8210542" y="2787303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71" name="Freeform 1126">
                <a:extLst>
                  <a:ext uri="{FF2B5EF4-FFF2-40B4-BE49-F238E27FC236}">
                    <a16:creationId xmlns:a16="http://schemas.microsoft.com/office/drawing/2014/main" id="{0F251EA0-BB6A-E8B6-CA9E-1DFE69076334}"/>
                  </a:ext>
                </a:extLst>
              </p:cNvPr>
              <p:cNvSpPr/>
              <p:nvPr/>
            </p:nvSpPr>
            <p:spPr>
              <a:xfrm>
                <a:off x="8237730" y="2749247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72" name="Freeform 1127">
                <a:extLst>
                  <a:ext uri="{FF2B5EF4-FFF2-40B4-BE49-F238E27FC236}">
                    <a16:creationId xmlns:a16="http://schemas.microsoft.com/office/drawing/2014/main" id="{BDB462B1-D3CC-01BC-E82C-EB5D71C57762}"/>
                  </a:ext>
                </a:extLst>
              </p:cNvPr>
              <p:cNvSpPr/>
              <p:nvPr/>
            </p:nvSpPr>
            <p:spPr>
              <a:xfrm>
                <a:off x="8199743" y="2787303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73" name="Freeform 1128">
                <a:extLst>
                  <a:ext uri="{FF2B5EF4-FFF2-40B4-BE49-F238E27FC236}">
                    <a16:creationId xmlns:a16="http://schemas.microsoft.com/office/drawing/2014/main" id="{1C72771E-B4B4-B706-FA2F-27D90022E7F7}"/>
                  </a:ext>
                </a:extLst>
              </p:cNvPr>
              <p:cNvSpPr/>
              <p:nvPr/>
            </p:nvSpPr>
            <p:spPr>
              <a:xfrm>
                <a:off x="8348261" y="2807092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74" name="Freeform 1129">
                <a:extLst>
                  <a:ext uri="{FF2B5EF4-FFF2-40B4-BE49-F238E27FC236}">
                    <a16:creationId xmlns:a16="http://schemas.microsoft.com/office/drawing/2014/main" id="{E7266326-2F69-630B-320C-A483203B2E30}"/>
                  </a:ext>
                </a:extLst>
              </p:cNvPr>
              <p:cNvSpPr/>
              <p:nvPr/>
            </p:nvSpPr>
            <p:spPr>
              <a:xfrm>
                <a:off x="8310274" y="2845022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75" name="Freeform 1130">
                <a:extLst>
                  <a:ext uri="{FF2B5EF4-FFF2-40B4-BE49-F238E27FC236}">
                    <a16:creationId xmlns:a16="http://schemas.microsoft.com/office/drawing/2014/main" id="{1D4F815B-F930-C5A6-A4D2-60FF4DD54BB4}"/>
                  </a:ext>
                </a:extLst>
              </p:cNvPr>
              <p:cNvSpPr/>
              <p:nvPr/>
            </p:nvSpPr>
            <p:spPr>
              <a:xfrm>
                <a:off x="8348261" y="2807092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76" name="Freeform 1131">
                <a:extLst>
                  <a:ext uri="{FF2B5EF4-FFF2-40B4-BE49-F238E27FC236}">
                    <a16:creationId xmlns:a16="http://schemas.microsoft.com/office/drawing/2014/main" id="{F59198E1-CABF-FF9E-D81D-2FCAAC22D03D}"/>
                  </a:ext>
                </a:extLst>
              </p:cNvPr>
              <p:cNvSpPr/>
              <p:nvPr/>
            </p:nvSpPr>
            <p:spPr>
              <a:xfrm>
                <a:off x="8310274" y="2845022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77" name="Freeform 1132">
                <a:extLst>
                  <a:ext uri="{FF2B5EF4-FFF2-40B4-BE49-F238E27FC236}">
                    <a16:creationId xmlns:a16="http://schemas.microsoft.com/office/drawing/2014/main" id="{E0E3BE8D-0AD9-8F8B-B5DC-1022740488FD}"/>
                  </a:ext>
                </a:extLst>
              </p:cNvPr>
              <p:cNvSpPr/>
              <p:nvPr/>
            </p:nvSpPr>
            <p:spPr>
              <a:xfrm>
                <a:off x="8388154" y="2807092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78" name="Freeform 1133">
                <a:extLst>
                  <a:ext uri="{FF2B5EF4-FFF2-40B4-BE49-F238E27FC236}">
                    <a16:creationId xmlns:a16="http://schemas.microsoft.com/office/drawing/2014/main" id="{37DC2485-76F9-AFF4-BD4C-318FB4ECB970}"/>
                  </a:ext>
                </a:extLst>
              </p:cNvPr>
              <p:cNvSpPr/>
              <p:nvPr/>
            </p:nvSpPr>
            <p:spPr>
              <a:xfrm>
                <a:off x="8350040" y="2845022"/>
                <a:ext cx="76101" cy="12685"/>
              </a:xfrm>
              <a:custGeom>
                <a:avLst/>
                <a:gdLst>
                  <a:gd name="connsiteX0" fmla="*/ 76102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2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79" name="Freeform 1134">
                <a:extLst>
                  <a:ext uri="{FF2B5EF4-FFF2-40B4-BE49-F238E27FC236}">
                    <a16:creationId xmlns:a16="http://schemas.microsoft.com/office/drawing/2014/main" id="{6077D0C1-7EE5-9092-8F4B-F6FD61D7DF5E}"/>
                  </a:ext>
                </a:extLst>
              </p:cNvPr>
              <p:cNvSpPr/>
              <p:nvPr/>
            </p:nvSpPr>
            <p:spPr>
              <a:xfrm>
                <a:off x="8388154" y="2807092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80" name="Freeform 1135">
                <a:extLst>
                  <a:ext uri="{FF2B5EF4-FFF2-40B4-BE49-F238E27FC236}">
                    <a16:creationId xmlns:a16="http://schemas.microsoft.com/office/drawing/2014/main" id="{71943CEC-11B9-BDE2-A373-FB13C0333C1F}"/>
                  </a:ext>
                </a:extLst>
              </p:cNvPr>
              <p:cNvSpPr/>
              <p:nvPr/>
            </p:nvSpPr>
            <p:spPr>
              <a:xfrm>
                <a:off x="8350040" y="2845022"/>
                <a:ext cx="76101" cy="12685"/>
              </a:xfrm>
              <a:custGeom>
                <a:avLst/>
                <a:gdLst>
                  <a:gd name="connsiteX0" fmla="*/ 76102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2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81" name="Freeform 1136">
                <a:extLst>
                  <a:ext uri="{FF2B5EF4-FFF2-40B4-BE49-F238E27FC236}">
                    <a16:creationId xmlns:a16="http://schemas.microsoft.com/office/drawing/2014/main" id="{2BAFC6CD-A0BB-3D7E-168B-95B998DE2360}"/>
                  </a:ext>
                </a:extLst>
              </p:cNvPr>
              <p:cNvSpPr/>
              <p:nvPr/>
            </p:nvSpPr>
            <p:spPr>
              <a:xfrm>
                <a:off x="8477849" y="2807092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82" name="Freeform 1137">
                <a:extLst>
                  <a:ext uri="{FF2B5EF4-FFF2-40B4-BE49-F238E27FC236}">
                    <a16:creationId xmlns:a16="http://schemas.microsoft.com/office/drawing/2014/main" id="{CF41213E-8CC2-5449-65A7-8D6160F2739D}"/>
                  </a:ext>
                </a:extLst>
              </p:cNvPr>
              <p:cNvSpPr/>
              <p:nvPr/>
            </p:nvSpPr>
            <p:spPr>
              <a:xfrm>
                <a:off x="8439862" y="2845022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83" name="Freeform 1138">
                <a:extLst>
                  <a:ext uri="{FF2B5EF4-FFF2-40B4-BE49-F238E27FC236}">
                    <a16:creationId xmlns:a16="http://schemas.microsoft.com/office/drawing/2014/main" id="{763D8CEC-F4CE-5087-3E75-FFD9232B9DA5}"/>
                  </a:ext>
                </a:extLst>
              </p:cNvPr>
              <p:cNvSpPr/>
              <p:nvPr/>
            </p:nvSpPr>
            <p:spPr>
              <a:xfrm>
                <a:off x="8471624" y="2807092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84" name="Freeform 1139">
                <a:extLst>
                  <a:ext uri="{FF2B5EF4-FFF2-40B4-BE49-F238E27FC236}">
                    <a16:creationId xmlns:a16="http://schemas.microsoft.com/office/drawing/2014/main" id="{251E3491-8FBE-C016-5092-E0CF694581A7}"/>
                  </a:ext>
                </a:extLst>
              </p:cNvPr>
              <p:cNvSpPr/>
              <p:nvPr/>
            </p:nvSpPr>
            <p:spPr>
              <a:xfrm>
                <a:off x="8433637" y="2845022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85" name="Freeform 1140">
                <a:extLst>
                  <a:ext uri="{FF2B5EF4-FFF2-40B4-BE49-F238E27FC236}">
                    <a16:creationId xmlns:a16="http://schemas.microsoft.com/office/drawing/2014/main" id="{7FE4853D-3685-4D63-E4A1-B54DEE872D6C}"/>
                  </a:ext>
                </a:extLst>
              </p:cNvPr>
              <p:cNvSpPr/>
              <p:nvPr/>
            </p:nvSpPr>
            <p:spPr>
              <a:xfrm>
                <a:off x="8537815" y="2807092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86" name="Freeform 1141">
                <a:extLst>
                  <a:ext uri="{FF2B5EF4-FFF2-40B4-BE49-F238E27FC236}">
                    <a16:creationId xmlns:a16="http://schemas.microsoft.com/office/drawing/2014/main" id="{564821B3-E2A7-192F-B775-C37A342A7638}"/>
                  </a:ext>
                </a:extLst>
              </p:cNvPr>
              <p:cNvSpPr/>
              <p:nvPr/>
            </p:nvSpPr>
            <p:spPr>
              <a:xfrm>
                <a:off x="8499701" y="2845022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87" name="Freeform 1142">
                <a:extLst>
                  <a:ext uri="{FF2B5EF4-FFF2-40B4-BE49-F238E27FC236}">
                    <a16:creationId xmlns:a16="http://schemas.microsoft.com/office/drawing/2014/main" id="{845209C0-3AAD-416A-3170-F4988ADFBE14}"/>
                  </a:ext>
                </a:extLst>
              </p:cNvPr>
              <p:cNvSpPr/>
              <p:nvPr/>
            </p:nvSpPr>
            <p:spPr>
              <a:xfrm>
                <a:off x="8537815" y="2807092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88" name="Freeform 1143">
                <a:extLst>
                  <a:ext uri="{FF2B5EF4-FFF2-40B4-BE49-F238E27FC236}">
                    <a16:creationId xmlns:a16="http://schemas.microsoft.com/office/drawing/2014/main" id="{B781B852-2E50-1497-8841-13E5872F81BD}"/>
                  </a:ext>
                </a:extLst>
              </p:cNvPr>
              <p:cNvSpPr/>
              <p:nvPr/>
            </p:nvSpPr>
            <p:spPr>
              <a:xfrm>
                <a:off x="8499701" y="2845022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89" name="Freeform 1144">
                <a:extLst>
                  <a:ext uri="{FF2B5EF4-FFF2-40B4-BE49-F238E27FC236}">
                    <a16:creationId xmlns:a16="http://schemas.microsoft.com/office/drawing/2014/main" id="{8350A5C4-0DD8-12AB-C80A-D95D017854F5}"/>
                  </a:ext>
                </a:extLst>
              </p:cNvPr>
              <p:cNvSpPr/>
              <p:nvPr/>
            </p:nvSpPr>
            <p:spPr>
              <a:xfrm>
                <a:off x="8547725" y="2807092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90" name="Freeform 1145">
                <a:extLst>
                  <a:ext uri="{FF2B5EF4-FFF2-40B4-BE49-F238E27FC236}">
                    <a16:creationId xmlns:a16="http://schemas.microsoft.com/office/drawing/2014/main" id="{3B767DA0-14AF-50E5-D44D-7E996754F7B3}"/>
                  </a:ext>
                </a:extLst>
              </p:cNvPr>
              <p:cNvSpPr/>
              <p:nvPr/>
            </p:nvSpPr>
            <p:spPr>
              <a:xfrm>
                <a:off x="8509611" y="2845022"/>
                <a:ext cx="76101" cy="12685"/>
              </a:xfrm>
              <a:custGeom>
                <a:avLst/>
                <a:gdLst>
                  <a:gd name="connsiteX0" fmla="*/ 76102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2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91" name="Freeform 1146">
                <a:extLst>
                  <a:ext uri="{FF2B5EF4-FFF2-40B4-BE49-F238E27FC236}">
                    <a16:creationId xmlns:a16="http://schemas.microsoft.com/office/drawing/2014/main" id="{536FDA81-7DC1-DD06-A9B3-CFC75A39736F}"/>
                  </a:ext>
                </a:extLst>
              </p:cNvPr>
              <p:cNvSpPr/>
              <p:nvPr/>
            </p:nvSpPr>
            <p:spPr>
              <a:xfrm>
                <a:off x="8547725" y="2807092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92" name="Freeform 1147">
                <a:extLst>
                  <a:ext uri="{FF2B5EF4-FFF2-40B4-BE49-F238E27FC236}">
                    <a16:creationId xmlns:a16="http://schemas.microsoft.com/office/drawing/2014/main" id="{54CC5BAD-865E-C768-279F-32FC2CCFD522}"/>
                  </a:ext>
                </a:extLst>
              </p:cNvPr>
              <p:cNvSpPr/>
              <p:nvPr/>
            </p:nvSpPr>
            <p:spPr>
              <a:xfrm>
                <a:off x="8509611" y="2845022"/>
                <a:ext cx="76101" cy="12685"/>
              </a:xfrm>
              <a:custGeom>
                <a:avLst/>
                <a:gdLst>
                  <a:gd name="connsiteX0" fmla="*/ 76102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2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93" name="Freeform 1148">
                <a:extLst>
                  <a:ext uri="{FF2B5EF4-FFF2-40B4-BE49-F238E27FC236}">
                    <a16:creationId xmlns:a16="http://schemas.microsoft.com/office/drawing/2014/main" id="{0DE494AA-7FC9-CAD8-C079-04A25C494FFF}"/>
                  </a:ext>
                </a:extLst>
              </p:cNvPr>
              <p:cNvSpPr/>
              <p:nvPr/>
            </p:nvSpPr>
            <p:spPr>
              <a:xfrm>
                <a:off x="8587745" y="2807092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94" name="Freeform 1149">
                <a:extLst>
                  <a:ext uri="{FF2B5EF4-FFF2-40B4-BE49-F238E27FC236}">
                    <a16:creationId xmlns:a16="http://schemas.microsoft.com/office/drawing/2014/main" id="{F59F449B-30A0-3490-AD29-4524FE0431B1}"/>
                  </a:ext>
                </a:extLst>
              </p:cNvPr>
              <p:cNvSpPr/>
              <p:nvPr/>
            </p:nvSpPr>
            <p:spPr>
              <a:xfrm>
                <a:off x="8549631" y="2845022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95" name="Freeform 1150">
                <a:extLst>
                  <a:ext uri="{FF2B5EF4-FFF2-40B4-BE49-F238E27FC236}">
                    <a16:creationId xmlns:a16="http://schemas.microsoft.com/office/drawing/2014/main" id="{AEC692D7-4151-E2E9-758E-7AB0E00C4E9D}"/>
                  </a:ext>
                </a:extLst>
              </p:cNvPr>
              <p:cNvSpPr/>
              <p:nvPr/>
            </p:nvSpPr>
            <p:spPr>
              <a:xfrm>
                <a:off x="8587745" y="2807092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96" name="Freeform 1151">
                <a:extLst>
                  <a:ext uri="{FF2B5EF4-FFF2-40B4-BE49-F238E27FC236}">
                    <a16:creationId xmlns:a16="http://schemas.microsoft.com/office/drawing/2014/main" id="{AA081636-19DC-36E2-CCB4-B59D441358C1}"/>
                  </a:ext>
                </a:extLst>
              </p:cNvPr>
              <p:cNvSpPr/>
              <p:nvPr/>
            </p:nvSpPr>
            <p:spPr>
              <a:xfrm>
                <a:off x="8549631" y="2845022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97" name="Freeform 1152">
                <a:extLst>
                  <a:ext uri="{FF2B5EF4-FFF2-40B4-BE49-F238E27FC236}">
                    <a16:creationId xmlns:a16="http://schemas.microsoft.com/office/drawing/2014/main" id="{4555C68D-7062-1603-19AF-CE16ED2AC6B5}"/>
                  </a:ext>
                </a:extLst>
              </p:cNvPr>
              <p:cNvSpPr/>
              <p:nvPr/>
            </p:nvSpPr>
            <p:spPr>
              <a:xfrm>
                <a:off x="8597655" y="2807092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98" name="Freeform 1153">
                <a:extLst>
                  <a:ext uri="{FF2B5EF4-FFF2-40B4-BE49-F238E27FC236}">
                    <a16:creationId xmlns:a16="http://schemas.microsoft.com/office/drawing/2014/main" id="{1469D3F2-09FE-9327-E1D6-FE18DF5E7E85}"/>
                  </a:ext>
                </a:extLst>
              </p:cNvPr>
              <p:cNvSpPr/>
              <p:nvPr/>
            </p:nvSpPr>
            <p:spPr>
              <a:xfrm>
                <a:off x="8559540" y="2845022"/>
                <a:ext cx="76101" cy="12685"/>
              </a:xfrm>
              <a:custGeom>
                <a:avLst/>
                <a:gdLst>
                  <a:gd name="connsiteX0" fmla="*/ 76102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2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899" name="Freeform 1154">
                <a:extLst>
                  <a:ext uri="{FF2B5EF4-FFF2-40B4-BE49-F238E27FC236}">
                    <a16:creationId xmlns:a16="http://schemas.microsoft.com/office/drawing/2014/main" id="{106D58FC-7908-1747-467D-323514F4F002}"/>
                  </a:ext>
                </a:extLst>
              </p:cNvPr>
              <p:cNvSpPr/>
              <p:nvPr/>
            </p:nvSpPr>
            <p:spPr>
              <a:xfrm>
                <a:off x="8597655" y="2807092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00" name="Freeform 1155">
                <a:extLst>
                  <a:ext uri="{FF2B5EF4-FFF2-40B4-BE49-F238E27FC236}">
                    <a16:creationId xmlns:a16="http://schemas.microsoft.com/office/drawing/2014/main" id="{9E831C3D-6085-874A-215E-A73676D237F6}"/>
                  </a:ext>
                </a:extLst>
              </p:cNvPr>
              <p:cNvSpPr/>
              <p:nvPr/>
            </p:nvSpPr>
            <p:spPr>
              <a:xfrm>
                <a:off x="8559540" y="2845022"/>
                <a:ext cx="76101" cy="12685"/>
              </a:xfrm>
              <a:custGeom>
                <a:avLst/>
                <a:gdLst>
                  <a:gd name="connsiteX0" fmla="*/ 76102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2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01" name="Freeform 1156">
                <a:extLst>
                  <a:ext uri="{FF2B5EF4-FFF2-40B4-BE49-F238E27FC236}">
                    <a16:creationId xmlns:a16="http://schemas.microsoft.com/office/drawing/2014/main" id="{8913436F-6417-F18A-2AAF-A6C8A7248007}"/>
                  </a:ext>
                </a:extLst>
              </p:cNvPr>
              <p:cNvSpPr/>
              <p:nvPr/>
            </p:nvSpPr>
            <p:spPr>
              <a:xfrm>
                <a:off x="8653809" y="2807092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02" name="Freeform 1157">
                <a:extLst>
                  <a:ext uri="{FF2B5EF4-FFF2-40B4-BE49-F238E27FC236}">
                    <a16:creationId xmlns:a16="http://schemas.microsoft.com/office/drawing/2014/main" id="{EF922186-9234-F566-73ED-CEB7010B0874}"/>
                  </a:ext>
                </a:extLst>
              </p:cNvPr>
              <p:cNvSpPr/>
              <p:nvPr/>
            </p:nvSpPr>
            <p:spPr>
              <a:xfrm>
                <a:off x="8615695" y="2845022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03" name="Freeform 1158">
                <a:extLst>
                  <a:ext uri="{FF2B5EF4-FFF2-40B4-BE49-F238E27FC236}">
                    <a16:creationId xmlns:a16="http://schemas.microsoft.com/office/drawing/2014/main" id="{89B126DB-37DE-310A-BCBA-2F493F249CBB}"/>
                  </a:ext>
                </a:extLst>
              </p:cNvPr>
              <p:cNvSpPr/>
              <p:nvPr/>
            </p:nvSpPr>
            <p:spPr>
              <a:xfrm>
                <a:off x="8653809" y="2807092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04" name="Freeform 1159">
                <a:extLst>
                  <a:ext uri="{FF2B5EF4-FFF2-40B4-BE49-F238E27FC236}">
                    <a16:creationId xmlns:a16="http://schemas.microsoft.com/office/drawing/2014/main" id="{69BA077D-94D7-FD53-0EC5-602F54210F88}"/>
                  </a:ext>
                </a:extLst>
              </p:cNvPr>
              <p:cNvSpPr/>
              <p:nvPr/>
            </p:nvSpPr>
            <p:spPr>
              <a:xfrm>
                <a:off x="8615695" y="2845022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05" name="Freeform 1160">
                <a:extLst>
                  <a:ext uri="{FF2B5EF4-FFF2-40B4-BE49-F238E27FC236}">
                    <a16:creationId xmlns:a16="http://schemas.microsoft.com/office/drawing/2014/main" id="{C440A3D6-209D-7D97-CAAC-FD6A4587C98B}"/>
                  </a:ext>
                </a:extLst>
              </p:cNvPr>
              <p:cNvSpPr/>
              <p:nvPr/>
            </p:nvSpPr>
            <p:spPr>
              <a:xfrm>
                <a:off x="8663719" y="2807092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06" name="Freeform 1161">
                <a:extLst>
                  <a:ext uri="{FF2B5EF4-FFF2-40B4-BE49-F238E27FC236}">
                    <a16:creationId xmlns:a16="http://schemas.microsoft.com/office/drawing/2014/main" id="{CA16AAB1-FF29-F7D8-578C-9CD9A4E080AA}"/>
                  </a:ext>
                </a:extLst>
              </p:cNvPr>
              <p:cNvSpPr/>
              <p:nvPr/>
            </p:nvSpPr>
            <p:spPr>
              <a:xfrm>
                <a:off x="8625605" y="2845022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07" name="Freeform 1162">
                <a:extLst>
                  <a:ext uri="{FF2B5EF4-FFF2-40B4-BE49-F238E27FC236}">
                    <a16:creationId xmlns:a16="http://schemas.microsoft.com/office/drawing/2014/main" id="{D924239A-3340-F97E-BDD2-71EE1E6998AB}"/>
                  </a:ext>
                </a:extLst>
              </p:cNvPr>
              <p:cNvSpPr/>
              <p:nvPr/>
            </p:nvSpPr>
            <p:spPr>
              <a:xfrm>
                <a:off x="8657367" y="2807092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08" name="Freeform 1163">
                <a:extLst>
                  <a:ext uri="{FF2B5EF4-FFF2-40B4-BE49-F238E27FC236}">
                    <a16:creationId xmlns:a16="http://schemas.microsoft.com/office/drawing/2014/main" id="{E89D227B-38DE-CD9B-E3E0-F1C6F4C656BA}"/>
                  </a:ext>
                </a:extLst>
              </p:cNvPr>
              <p:cNvSpPr/>
              <p:nvPr/>
            </p:nvSpPr>
            <p:spPr>
              <a:xfrm>
                <a:off x="8619380" y="2845022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09" name="Freeform 1164">
                <a:extLst>
                  <a:ext uri="{FF2B5EF4-FFF2-40B4-BE49-F238E27FC236}">
                    <a16:creationId xmlns:a16="http://schemas.microsoft.com/office/drawing/2014/main" id="{A4AC5ADB-29A5-69D4-9A22-A3644218529E}"/>
                  </a:ext>
                </a:extLst>
              </p:cNvPr>
              <p:cNvSpPr/>
              <p:nvPr/>
            </p:nvSpPr>
            <p:spPr>
              <a:xfrm>
                <a:off x="8896724" y="2841597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10" name="Freeform 1165">
                <a:extLst>
                  <a:ext uri="{FF2B5EF4-FFF2-40B4-BE49-F238E27FC236}">
                    <a16:creationId xmlns:a16="http://schemas.microsoft.com/office/drawing/2014/main" id="{A32B5ED8-2FC6-2D3E-BE8F-63A24AF33754}"/>
                  </a:ext>
                </a:extLst>
              </p:cNvPr>
              <p:cNvSpPr/>
              <p:nvPr/>
            </p:nvSpPr>
            <p:spPr>
              <a:xfrm>
                <a:off x="8858736" y="2879526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11" name="Freeform 1166">
                <a:extLst>
                  <a:ext uri="{FF2B5EF4-FFF2-40B4-BE49-F238E27FC236}">
                    <a16:creationId xmlns:a16="http://schemas.microsoft.com/office/drawing/2014/main" id="{E2256FF6-3AC7-E396-C8D5-57A845E09B77}"/>
                  </a:ext>
                </a:extLst>
              </p:cNvPr>
              <p:cNvSpPr/>
              <p:nvPr/>
            </p:nvSpPr>
            <p:spPr>
              <a:xfrm>
                <a:off x="8896724" y="2841597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12" name="Freeform 1167">
                <a:extLst>
                  <a:ext uri="{FF2B5EF4-FFF2-40B4-BE49-F238E27FC236}">
                    <a16:creationId xmlns:a16="http://schemas.microsoft.com/office/drawing/2014/main" id="{298F6204-B665-DE61-8A42-B0248A7C0DB8}"/>
                  </a:ext>
                </a:extLst>
              </p:cNvPr>
              <p:cNvSpPr/>
              <p:nvPr/>
            </p:nvSpPr>
            <p:spPr>
              <a:xfrm>
                <a:off x="8858736" y="2879526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13" name="Freeform 1168">
                <a:extLst>
                  <a:ext uri="{FF2B5EF4-FFF2-40B4-BE49-F238E27FC236}">
                    <a16:creationId xmlns:a16="http://schemas.microsoft.com/office/drawing/2014/main" id="{EBF80C5B-679E-2EA4-4A4F-138BD4D02D9B}"/>
                  </a:ext>
                </a:extLst>
              </p:cNvPr>
              <p:cNvSpPr/>
              <p:nvPr/>
            </p:nvSpPr>
            <p:spPr>
              <a:xfrm>
                <a:off x="8896724" y="2841597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14" name="Freeform 1169">
                <a:extLst>
                  <a:ext uri="{FF2B5EF4-FFF2-40B4-BE49-F238E27FC236}">
                    <a16:creationId xmlns:a16="http://schemas.microsoft.com/office/drawing/2014/main" id="{97D4A7CB-8092-EC7C-360C-5E14E250BB53}"/>
                  </a:ext>
                </a:extLst>
              </p:cNvPr>
              <p:cNvSpPr/>
              <p:nvPr/>
            </p:nvSpPr>
            <p:spPr>
              <a:xfrm>
                <a:off x="8858736" y="2879526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15" name="Freeform 1170">
                <a:extLst>
                  <a:ext uri="{FF2B5EF4-FFF2-40B4-BE49-F238E27FC236}">
                    <a16:creationId xmlns:a16="http://schemas.microsoft.com/office/drawing/2014/main" id="{51573F81-36B9-2879-1DA9-7D8D836401BB}"/>
                  </a:ext>
                </a:extLst>
              </p:cNvPr>
              <p:cNvSpPr/>
              <p:nvPr/>
            </p:nvSpPr>
            <p:spPr>
              <a:xfrm>
                <a:off x="8896724" y="2841597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16" name="Freeform 1171">
                <a:extLst>
                  <a:ext uri="{FF2B5EF4-FFF2-40B4-BE49-F238E27FC236}">
                    <a16:creationId xmlns:a16="http://schemas.microsoft.com/office/drawing/2014/main" id="{E4FBD1BC-F7F4-A409-8BB6-B2795D15908C}"/>
                  </a:ext>
                </a:extLst>
              </p:cNvPr>
              <p:cNvSpPr/>
              <p:nvPr/>
            </p:nvSpPr>
            <p:spPr>
              <a:xfrm>
                <a:off x="8858736" y="2879526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17" name="Freeform 1172">
                <a:extLst>
                  <a:ext uri="{FF2B5EF4-FFF2-40B4-BE49-F238E27FC236}">
                    <a16:creationId xmlns:a16="http://schemas.microsoft.com/office/drawing/2014/main" id="{21239787-73BA-98A8-E7FC-72AB2FE6BF1D}"/>
                  </a:ext>
                </a:extLst>
              </p:cNvPr>
              <p:cNvSpPr/>
              <p:nvPr/>
            </p:nvSpPr>
            <p:spPr>
              <a:xfrm>
                <a:off x="9016402" y="2841597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18" name="Freeform 1173">
                <a:extLst>
                  <a:ext uri="{FF2B5EF4-FFF2-40B4-BE49-F238E27FC236}">
                    <a16:creationId xmlns:a16="http://schemas.microsoft.com/office/drawing/2014/main" id="{7C60102D-DBFC-0DC9-5516-72EF7B6C21B2}"/>
                  </a:ext>
                </a:extLst>
              </p:cNvPr>
              <p:cNvSpPr/>
              <p:nvPr/>
            </p:nvSpPr>
            <p:spPr>
              <a:xfrm>
                <a:off x="8978415" y="2879526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19" name="Freeform 1174">
                <a:extLst>
                  <a:ext uri="{FF2B5EF4-FFF2-40B4-BE49-F238E27FC236}">
                    <a16:creationId xmlns:a16="http://schemas.microsoft.com/office/drawing/2014/main" id="{8E7E7FF9-3D6F-2DF6-245B-C7695880C08B}"/>
                  </a:ext>
                </a:extLst>
              </p:cNvPr>
              <p:cNvSpPr/>
              <p:nvPr/>
            </p:nvSpPr>
            <p:spPr>
              <a:xfrm>
                <a:off x="9016402" y="2841597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20" name="Freeform 1175">
                <a:extLst>
                  <a:ext uri="{FF2B5EF4-FFF2-40B4-BE49-F238E27FC236}">
                    <a16:creationId xmlns:a16="http://schemas.microsoft.com/office/drawing/2014/main" id="{40778C87-D94B-01D6-A044-D305E2491B43}"/>
                  </a:ext>
                </a:extLst>
              </p:cNvPr>
              <p:cNvSpPr/>
              <p:nvPr/>
            </p:nvSpPr>
            <p:spPr>
              <a:xfrm>
                <a:off x="8978415" y="2879526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21" name="Freeform 1176">
                <a:extLst>
                  <a:ext uri="{FF2B5EF4-FFF2-40B4-BE49-F238E27FC236}">
                    <a16:creationId xmlns:a16="http://schemas.microsoft.com/office/drawing/2014/main" id="{5BCC4096-7B2D-C8AC-6738-ABF2ABDE7F53}"/>
                  </a:ext>
                </a:extLst>
              </p:cNvPr>
              <p:cNvSpPr/>
              <p:nvPr/>
            </p:nvSpPr>
            <p:spPr>
              <a:xfrm>
                <a:off x="9036476" y="2841597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22" name="Freeform 1177">
                <a:extLst>
                  <a:ext uri="{FF2B5EF4-FFF2-40B4-BE49-F238E27FC236}">
                    <a16:creationId xmlns:a16="http://schemas.microsoft.com/office/drawing/2014/main" id="{9BEE1ACB-1CFA-B587-ADEB-8378EE0D4A00}"/>
                  </a:ext>
                </a:extLst>
              </p:cNvPr>
              <p:cNvSpPr/>
              <p:nvPr/>
            </p:nvSpPr>
            <p:spPr>
              <a:xfrm>
                <a:off x="8998361" y="2879526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23" name="Freeform 1178">
                <a:extLst>
                  <a:ext uri="{FF2B5EF4-FFF2-40B4-BE49-F238E27FC236}">
                    <a16:creationId xmlns:a16="http://schemas.microsoft.com/office/drawing/2014/main" id="{57BAB611-E9B2-60DF-18C2-91E20A9C0762}"/>
                  </a:ext>
                </a:extLst>
              </p:cNvPr>
              <p:cNvSpPr/>
              <p:nvPr/>
            </p:nvSpPr>
            <p:spPr>
              <a:xfrm>
                <a:off x="9315471" y="2841597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24" name="Freeform 1179">
                <a:extLst>
                  <a:ext uri="{FF2B5EF4-FFF2-40B4-BE49-F238E27FC236}">
                    <a16:creationId xmlns:a16="http://schemas.microsoft.com/office/drawing/2014/main" id="{707F4356-0A9C-2EDC-D567-0202AB0F18EE}"/>
                  </a:ext>
                </a:extLst>
              </p:cNvPr>
              <p:cNvSpPr/>
              <p:nvPr/>
            </p:nvSpPr>
            <p:spPr>
              <a:xfrm>
                <a:off x="9277484" y="2879526"/>
                <a:ext cx="76101" cy="12685"/>
              </a:xfrm>
              <a:custGeom>
                <a:avLst/>
                <a:gdLst>
                  <a:gd name="connsiteX0" fmla="*/ 76102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2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25" name="Freeform 1180">
                <a:extLst>
                  <a:ext uri="{FF2B5EF4-FFF2-40B4-BE49-F238E27FC236}">
                    <a16:creationId xmlns:a16="http://schemas.microsoft.com/office/drawing/2014/main" id="{904F04C5-F186-BD99-4235-EEECE08C4E50}"/>
                  </a:ext>
                </a:extLst>
              </p:cNvPr>
              <p:cNvSpPr/>
              <p:nvPr/>
            </p:nvSpPr>
            <p:spPr>
              <a:xfrm>
                <a:off x="9315471" y="2841597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26" name="Freeform 1181">
                <a:extLst>
                  <a:ext uri="{FF2B5EF4-FFF2-40B4-BE49-F238E27FC236}">
                    <a16:creationId xmlns:a16="http://schemas.microsoft.com/office/drawing/2014/main" id="{2AB754AA-1895-3E1C-C214-C80065DDF410}"/>
                  </a:ext>
                </a:extLst>
              </p:cNvPr>
              <p:cNvSpPr/>
              <p:nvPr/>
            </p:nvSpPr>
            <p:spPr>
              <a:xfrm>
                <a:off x="9277484" y="2879526"/>
                <a:ext cx="76101" cy="12685"/>
              </a:xfrm>
              <a:custGeom>
                <a:avLst/>
                <a:gdLst>
                  <a:gd name="connsiteX0" fmla="*/ 76102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2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27" name="Freeform 1182">
                <a:extLst>
                  <a:ext uri="{FF2B5EF4-FFF2-40B4-BE49-F238E27FC236}">
                    <a16:creationId xmlns:a16="http://schemas.microsoft.com/office/drawing/2014/main" id="{E3C110A7-1449-B9DC-AA3F-23755596AED3}"/>
                  </a:ext>
                </a:extLst>
              </p:cNvPr>
              <p:cNvSpPr/>
              <p:nvPr/>
            </p:nvSpPr>
            <p:spPr>
              <a:xfrm>
                <a:off x="9365401" y="2841597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28" name="Freeform 1183">
                <a:extLst>
                  <a:ext uri="{FF2B5EF4-FFF2-40B4-BE49-F238E27FC236}">
                    <a16:creationId xmlns:a16="http://schemas.microsoft.com/office/drawing/2014/main" id="{2D8780D3-33C0-1620-F3F1-416BE41ADED4}"/>
                  </a:ext>
                </a:extLst>
              </p:cNvPr>
              <p:cNvSpPr/>
              <p:nvPr/>
            </p:nvSpPr>
            <p:spPr>
              <a:xfrm>
                <a:off x="9327414" y="2879526"/>
                <a:ext cx="76101" cy="12685"/>
              </a:xfrm>
              <a:custGeom>
                <a:avLst/>
                <a:gdLst>
                  <a:gd name="connsiteX0" fmla="*/ 76102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2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29" name="Freeform 1184">
                <a:extLst>
                  <a:ext uri="{FF2B5EF4-FFF2-40B4-BE49-F238E27FC236}">
                    <a16:creationId xmlns:a16="http://schemas.microsoft.com/office/drawing/2014/main" id="{FC1D60E5-FB01-05E5-F5FE-CF8A8775BFC3}"/>
                  </a:ext>
                </a:extLst>
              </p:cNvPr>
              <p:cNvSpPr/>
              <p:nvPr/>
            </p:nvSpPr>
            <p:spPr>
              <a:xfrm>
                <a:off x="9481776" y="2921261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30" name="Freeform 1185">
                <a:extLst>
                  <a:ext uri="{FF2B5EF4-FFF2-40B4-BE49-F238E27FC236}">
                    <a16:creationId xmlns:a16="http://schemas.microsoft.com/office/drawing/2014/main" id="{84764E16-88F4-28DD-9282-BCDF8D049B8F}"/>
                  </a:ext>
                </a:extLst>
              </p:cNvPr>
              <p:cNvSpPr/>
              <p:nvPr/>
            </p:nvSpPr>
            <p:spPr>
              <a:xfrm>
                <a:off x="9443789" y="2959191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31" name="Freeform 1186">
                <a:extLst>
                  <a:ext uri="{FF2B5EF4-FFF2-40B4-BE49-F238E27FC236}">
                    <a16:creationId xmlns:a16="http://schemas.microsoft.com/office/drawing/2014/main" id="{6D6EF2CF-7856-3BC7-706E-EC072E3EF1E8}"/>
                  </a:ext>
                </a:extLst>
              </p:cNvPr>
              <p:cNvSpPr/>
              <p:nvPr/>
            </p:nvSpPr>
            <p:spPr>
              <a:xfrm>
                <a:off x="9481776" y="2921261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32" name="Freeform 1187">
                <a:extLst>
                  <a:ext uri="{FF2B5EF4-FFF2-40B4-BE49-F238E27FC236}">
                    <a16:creationId xmlns:a16="http://schemas.microsoft.com/office/drawing/2014/main" id="{C9BDA939-2C1C-B84A-B1B8-B1584B6293D2}"/>
                  </a:ext>
                </a:extLst>
              </p:cNvPr>
              <p:cNvSpPr/>
              <p:nvPr/>
            </p:nvSpPr>
            <p:spPr>
              <a:xfrm>
                <a:off x="9443789" y="2959191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33" name="Freeform 1188">
                <a:extLst>
                  <a:ext uri="{FF2B5EF4-FFF2-40B4-BE49-F238E27FC236}">
                    <a16:creationId xmlns:a16="http://schemas.microsoft.com/office/drawing/2014/main" id="{D0A0EC6C-6387-4F92-253C-448190B45B93}"/>
                  </a:ext>
                </a:extLst>
              </p:cNvPr>
              <p:cNvSpPr/>
              <p:nvPr/>
            </p:nvSpPr>
            <p:spPr>
              <a:xfrm>
                <a:off x="9488255" y="2921261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34" name="Freeform 1189">
                <a:extLst>
                  <a:ext uri="{FF2B5EF4-FFF2-40B4-BE49-F238E27FC236}">
                    <a16:creationId xmlns:a16="http://schemas.microsoft.com/office/drawing/2014/main" id="{F8C6C92E-87B2-5C40-B42B-527F97BF75F1}"/>
                  </a:ext>
                </a:extLst>
              </p:cNvPr>
              <p:cNvSpPr/>
              <p:nvPr/>
            </p:nvSpPr>
            <p:spPr>
              <a:xfrm>
                <a:off x="9450268" y="2959191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35" name="Freeform 1190">
                <a:extLst>
                  <a:ext uri="{FF2B5EF4-FFF2-40B4-BE49-F238E27FC236}">
                    <a16:creationId xmlns:a16="http://schemas.microsoft.com/office/drawing/2014/main" id="{CE166E89-3F07-3146-3C03-0C652DB0F698}"/>
                  </a:ext>
                </a:extLst>
              </p:cNvPr>
              <p:cNvSpPr/>
              <p:nvPr/>
            </p:nvSpPr>
            <p:spPr>
              <a:xfrm>
                <a:off x="9507567" y="2921261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36" name="Freeform 1191">
                <a:extLst>
                  <a:ext uri="{FF2B5EF4-FFF2-40B4-BE49-F238E27FC236}">
                    <a16:creationId xmlns:a16="http://schemas.microsoft.com/office/drawing/2014/main" id="{41B0AD07-1846-AA4E-FDC6-9563CE036EE1}"/>
                  </a:ext>
                </a:extLst>
              </p:cNvPr>
              <p:cNvSpPr/>
              <p:nvPr/>
            </p:nvSpPr>
            <p:spPr>
              <a:xfrm>
                <a:off x="9469579" y="2959191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37" name="Freeform 1192">
                <a:extLst>
                  <a:ext uri="{FF2B5EF4-FFF2-40B4-BE49-F238E27FC236}">
                    <a16:creationId xmlns:a16="http://schemas.microsoft.com/office/drawing/2014/main" id="{FD94DEE9-DE42-B8AE-E970-2EDBBEC3ABAE}"/>
                  </a:ext>
                </a:extLst>
              </p:cNvPr>
              <p:cNvSpPr/>
              <p:nvPr/>
            </p:nvSpPr>
            <p:spPr>
              <a:xfrm>
                <a:off x="9511759" y="2921261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38" name="Freeform 1193">
                <a:extLst>
                  <a:ext uri="{FF2B5EF4-FFF2-40B4-BE49-F238E27FC236}">
                    <a16:creationId xmlns:a16="http://schemas.microsoft.com/office/drawing/2014/main" id="{7A41E754-AAFF-E487-E891-6672EC13828E}"/>
                  </a:ext>
                </a:extLst>
              </p:cNvPr>
              <p:cNvSpPr/>
              <p:nvPr/>
            </p:nvSpPr>
            <p:spPr>
              <a:xfrm>
                <a:off x="9473645" y="2959191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39" name="Freeform 1194">
                <a:extLst>
                  <a:ext uri="{FF2B5EF4-FFF2-40B4-BE49-F238E27FC236}">
                    <a16:creationId xmlns:a16="http://schemas.microsoft.com/office/drawing/2014/main" id="{7D2136F1-2E01-A8EA-D4B5-DFA5FB17C099}"/>
                  </a:ext>
                </a:extLst>
              </p:cNvPr>
              <p:cNvSpPr/>
              <p:nvPr/>
            </p:nvSpPr>
            <p:spPr>
              <a:xfrm>
                <a:off x="9511759" y="2921261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40" name="Freeform 1195">
                <a:extLst>
                  <a:ext uri="{FF2B5EF4-FFF2-40B4-BE49-F238E27FC236}">
                    <a16:creationId xmlns:a16="http://schemas.microsoft.com/office/drawing/2014/main" id="{AB4A514D-F0FE-5EA4-0838-CF865D842A65}"/>
                  </a:ext>
                </a:extLst>
              </p:cNvPr>
              <p:cNvSpPr/>
              <p:nvPr/>
            </p:nvSpPr>
            <p:spPr>
              <a:xfrm>
                <a:off x="9473645" y="2959191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41" name="Freeform 1196">
                <a:extLst>
                  <a:ext uri="{FF2B5EF4-FFF2-40B4-BE49-F238E27FC236}">
                    <a16:creationId xmlns:a16="http://schemas.microsoft.com/office/drawing/2014/main" id="{5F3CE2D7-4E37-A2E5-29A4-59C21C7BAE17}"/>
                  </a:ext>
                </a:extLst>
              </p:cNvPr>
              <p:cNvSpPr/>
              <p:nvPr/>
            </p:nvSpPr>
            <p:spPr>
              <a:xfrm>
                <a:off x="9511759" y="2921261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42" name="Freeform 1197">
                <a:extLst>
                  <a:ext uri="{FF2B5EF4-FFF2-40B4-BE49-F238E27FC236}">
                    <a16:creationId xmlns:a16="http://schemas.microsoft.com/office/drawing/2014/main" id="{9D98FB2D-18FB-BEEA-7150-DC0EEF524DD4}"/>
                  </a:ext>
                </a:extLst>
              </p:cNvPr>
              <p:cNvSpPr/>
              <p:nvPr/>
            </p:nvSpPr>
            <p:spPr>
              <a:xfrm>
                <a:off x="9473645" y="2959191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43" name="Freeform 1198">
                <a:extLst>
                  <a:ext uri="{FF2B5EF4-FFF2-40B4-BE49-F238E27FC236}">
                    <a16:creationId xmlns:a16="http://schemas.microsoft.com/office/drawing/2014/main" id="{86520964-65F1-1A21-3D33-195CDB76BEDC}"/>
                  </a:ext>
                </a:extLst>
              </p:cNvPr>
              <p:cNvSpPr/>
              <p:nvPr/>
            </p:nvSpPr>
            <p:spPr>
              <a:xfrm>
                <a:off x="9511759" y="2921261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44" name="Freeform 1199">
                <a:extLst>
                  <a:ext uri="{FF2B5EF4-FFF2-40B4-BE49-F238E27FC236}">
                    <a16:creationId xmlns:a16="http://schemas.microsoft.com/office/drawing/2014/main" id="{EE17007C-A8A7-3BD5-76D8-7BEFA86333C3}"/>
                  </a:ext>
                </a:extLst>
              </p:cNvPr>
              <p:cNvSpPr/>
              <p:nvPr/>
            </p:nvSpPr>
            <p:spPr>
              <a:xfrm>
                <a:off x="9473645" y="2959191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45" name="Freeform 1200">
                <a:extLst>
                  <a:ext uri="{FF2B5EF4-FFF2-40B4-BE49-F238E27FC236}">
                    <a16:creationId xmlns:a16="http://schemas.microsoft.com/office/drawing/2014/main" id="{16527272-2C56-EBF9-5A51-EA3ACD02C7CC}"/>
                  </a:ext>
                </a:extLst>
              </p:cNvPr>
              <p:cNvSpPr/>
              <p:nvPr/>
            </p:nvSpPr>
            <p:spPr>
              <a:xfrm>
                <a:off x="9635503" y="2965914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46" name="Freeform 1201">
                <a:extLst>
                  <a:ext uri="{FF2B5EF4-FFF2-40B4-BE49-F238E27FC236}">
                    <a16:creationId xmlns:a16="http://schemas.microsoft.com/office/drawing/2014/main" id="{08567937-40ED-D32C-0383-B777A48DF2AA}"/>
                  </a:ext>
                </a:extLst>
              </p:cNvPr>
              <p:cNvSpPr/>
              <p:nvPr/>
            </p:nvSpPr>
            <p:spPr>
              <a:xfrm>
                <a:off x="9597516" y="3003843"/>
                <a:ext cx="75974" cy="12685"/>
              </a:xfrm>
              <a:custGeom>
                <a:avLst/>
                <a:gdLst>
                  <a:gd name="connsiteX0" fmla="*/ 75975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5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47" name="Freeform 1202">
                <a:extLst>
                  <a:ext uri="{FF2B5EF4-FFF2-40B4-BE49-F238E27FC236}">
                    <a16:creationId xmlns:a16="http://schemas.microsoft.com/office/drawing/2014/main" id="{FD552B0E-A7D4-3DFC-BFC2-A36040CC880D}"/>
                  </a:ext>
                </a:extLst>
              </p:cNvPr>
              <p:cNvSpPr/>
              <p:nvPr/>
            </p:nvSpPr>
            <p:spPr>
              <a:xfrm>
                <a:off x="9635503" y="2965914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48" name="Freeform 1203">
                <a:extLst>
                  <a:ext uri="{FF2B5EF4-FFF2-40B4-BE49-F238E27FC236}">
                    <a16:creationId xmlns:a16="http://schemas.microsoft.com/office/drawing/2014/main" id="{0ADF3F1F-BD0B-C71F-8B8A-1F88EA7B64A1}"/>
                  </a:ext>
                </a:extLst>
              </p:cNvPr>
              <p:cNvSpPr/>
              <p:nvPr/>
            </p:nvSpPr>
            <p:spPr>
              <a:xfrm>
                <a:off x="9597516" y="3003843"/>
                <a:ext cx="75974" cy="12685"/>
              </a:xfrm>
              <a:custGeom>
                <a:avLst/>
                <a:gdLst>
                  <a:gd name="connsiteX0" fmla="*/ 75975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5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49" name="Freeform 1204">
                <a:extLst>
                  <a:ext uri="{FF2B5EF4-FFF2-40B4-BE49-F238E27FC236}">
                    <a16:creationId xmlns:a16="http://schemas.microsoft.com/office/drawing/2014/main" id="{111FA16F-D425-B83C-7795-509C6C12EEE1}"/>
                  </a:ext>
                </a:extLst>
              </p:cNvPr>
              <p:cNvSpPr/>
              <p:nvPr/>
            </p:nvSpPr>
            <p:spPr>
              <a:xfrm>
                <a:off x="9826328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50" name="Freeform 1205">
                <a:extLst>
                  <a:ext uri="{FF2B5EF4-FFF2-40B4-BE49-F238E27FC236}">
                    <a16:creationId xmlns:a16="http://schemas.microsoft.com/office/drawing/2014/main" id="{EBA611C9-F4AE-88E8-8F73-3A2D40D64CF2}"/>
                  </a:ext>
                </a:extLst>
              </p:cNvPr>
              <p:cNvSpPr/>
              <p:nvPr/>
            </p:nvSpPr>
            <p:spPr>
              <a:xfrm>
                <a:off x="9788214" y="3049891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51" name="Freeform 1206">
                <a:extLst>
                  <a:ext uri="{FF2B5EF4-FFF2-40B4-BE49-F238E27FC236}">
                    <a16:creationId xmlns:a16="http://schemas.microsoft.com/office/drawing/2014/main" id="{B14C8F03-BEBE-6751-44D5-EB24302A6DCB}"/>
                  </a:ext>
                </a:extLst>
              </p:cNvPr>
              <p:cNvSpPr/>
              <p:nvPr/>
            </p:nvSpPr>
            <p:spPr>
              <a:xfrm>
                <a:off x="9826328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52" name="Freeform 1207">
                <a:extLst>
                  <a:ext uri="{FF2B5EF4-FFF2-40B4-BE49-F238E27FC236}">
                    <a16:creationId xmlns:a16="http://schemas.microsoft.com/office/drawing/2014/main" id="{AD527EC2-1A3D-145D-E601-F1FC3B086BA7}"/>
                  </a:ext>
                </a:extLst>
              </p:cNvPr>
              <p:cNvSpPr/>
              <p:nvPr/>
            </p:nvSpPr>
            <p:spPr>
              <a:xfrm>
                <a:off x="9788214" y="3049891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53" name="Freeform 1208">
                <a:extLst>
                  <a:ext uri="{FF2B5EF4-FFF2-40B4-BE49-F238E27FC236}">
                    <a16:creationId xmlns:a16="http://schemas.microsoft.com/office/drawing/2014/main" id="{6814D12E-B520-F22C-7EA3-8AE8F17FA2C3}"/>
                  </a:ext>
                </a:extLst>
              </p:cNvPr>
              <p:cNvSpPr/>
              <p:nvPr/>
            </p:nvSpPr>
            <p:spPr>
              <a:xfrm>
                <a:off x="9926314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54" name="Freeform 1209">
                <a:extLst>
                  <a:ext uri="{FF2B5EF4-FFF2-40B4-BE49-F238E27FC236}">
                    <a16:creationId xmlns:a16="http://schemas.microsoft.com/office/drawing/2014/main" id="{D3761B80-5B97-A46E-3F9F-AF2A405BA182}"/>
                  </a:ext>
                </a:extLst>
              </p:cNvPr>
              <p:cNvSpPr/>
              <p:nvPr/>
            </p:nvSpPr>
            <p:spPr>
              <a:xfrm>
                <a:off x="9888327" y="3049891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55" name="Freeform 1210">
                <a:extLst>
                  <a:ext uri="{FF2B5EF4-FFF2-40B4-BE49-F238E27FC236}">
                    <a16:creationId xmlns:a16="http://schemas.microsoft.com/office/drawing/2014/main" id="{FCFF5599-22FD-3049-36C6-82447461CBDD}"/>
                  </a:ext>
                </a:extLst>
              </p:cNvPr>
              <p:cNvSpPr/>
              <p:nvPr/>
            </p:nvSpPr>
            <p:spPr>
              <a:xfrm>
                <a:off x="9926314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56" name="Freeform 1211">
                <a:extLst>
                  <a:ext uri="{FF2B5EF4-FFF2-40B4-BE49-F238E27FC236}">
                    <a16:creationId xmlns:a16="http://schemas.microsoft.com/office/drawing/2014/main" id="{79108A5D-4190-8C2C-8AFD-FB72A6E48C9D}"/>
                  </a:ext>
                </a:extLst>
              </p:cNvPr>
              <p:cNvSpPr/>
              <p:nvPr/>
            </p:nvSpPr>
            <p:spPr>
              <a:xfrm>
                <a:off x="9888327" y="3049891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57" name="Freeform 1212">
                <a:extLst>
                  <a:ext uri="{FF2B5EF4-FFF2-40B4-BE49-F238E27FC236}">
                    <a16:creationId xmlns:a16="http://schemas.microsoft.com/office/drawing/2014/main" id="{B2A604FA-BC63-B28E-CFAE-3D7D958FEC8B}"/>
                  </a:ext>
                </a:extLst>
              </p:cNvPr>
              <p:cNvSpPr/>
              <p:nvPr/>
            </p:nvSpPr>
            <p:spPr>
              <a:xfrm>
                <a:off x="10037607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58" name="Freeform 1213">
                <a:extLst>
                  <a:ext uri="{FF2B5EF4-FFF2-40B4-BE49-F238E27FC236}">
                    <a16:creationId xmlns:a16="http://schemas.microsoft.com/office/drawing/2014/main" id="{1F174DF9-31C0-7F0C-728B-A8734D6DAD9E}"/>
                  </a:ext>
                </a:extLst>
              </p:cNvPr>
              <p:cNvSpPr/>
              <p:nvPr/>
            </p:nvSpPr>
            <p:spPr>
              <a:xfrm>
                <a:off x="9999620" y="3049891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59" name="Freeform 1214">
                <a:extLst>
                  <a:ext uri="{FF2B5EF4-FFF2-40B4-BE49-F238E27FC236}">
                    <a16:creationId xmlns:a16="http://schemas.microsoft.com/office/drawing/2014/main" id="{FAA2C687-1454-5A92-3F16-AD76FE892915}"/>
                  </a:ext>
                </a:extLst>
              </p:cNvPr>
              <p:cNvSpPr/>
              <p:nvPr/>
            </p:nvSpPr>
            <p:spPr>
              <a:xfrm>
                <a:off x="10037607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60" name="Freeform 1215">
                <a:extLst>
                  <a:ext uri="{FF2B5EF4-FFF2-40B4-BE49-F238E27FC236}">
                    <a16:creationId xmlns:a16="http://schemas.microsoft.com/office/drawing/2014/main" id="{776FB4EC-88E4-F8DF-3FAE-67A6C42EE380}"/>
                  </a:ext>
                </a:extLst>
              </p:cNvPr>
              <p:cNvSpPr/>
              <p:nvPr/>
            </p:nvSpPr>
            <p:spPr>
              <a:xfrm>
                <a:off x="9999620" y="3049891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61" name="Freeform 1216">
                <a:extLst>
                  <a:ext uri="{FF2B5EF4-FFF2-40B4-BE49-F238E27FC236}">
                    <a16:creationId xmlns:a16="http://schemas.microsoft.com/office/drawing/2014/main" id="{648C5393-4990-4479-7F7A-5C7EC68BEC11}"/>
                  </a:ext>
                </a:extLst>
              </p:cNvPr>
              <p:cNvSpPr/>
              <p:nvPr/>
            </p:nvSpPr>
            <p:spPr>
              <a:xfrm>
                <a:off x="10138229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62" name="Freeform 1217">
                <a:extLst>
                  <a:ext uri="{FF2B5EF4-FFF2-40B4-BE49-F238E27FC236}">
                    <a16:creationId xmlns:a16="http://schemas.microsoft.com/office/drawing/2014/main" id="{BD0BA369-DC02-1CA4-59D7-61489AC942CA}"/>
                  </a:ext>
                </a:extLst>
              </p:cNvPr>
              <p:cNvSpPr/>
              <p:nvPr/>
            </p:nvSpPr>
            <p:spPr>
              <a:xfrm>
                <a:off x="10100242" y="3049891"/>
                <a:ext cx="75974" cy="12685"/>
              </a:xfrm>
              <a:custGeom>
                <a:avLst/>
                <a:gdLst>
                  <a:gd name="connsiteX0" fmla="*/ 75975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5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63" name="Freeform 1218">
                <a:extLst>
                  <a:ext uri="{FF2B5EF4-FFF2-40B4-BE49-F238E27FC236}">
                    <a16:creationId xmlns:a16="http://schemas.microsoft.com/office/drawing/2014/main" id="{7BC8DA21-3202-F563-FD12-24DD288866AD}"/>
                  </a:ext>
                </a:extLst>
              </p:cNvPr>
              <p:cNvSpPr/>
              <p:nvPr/>
            </p:nvSpPr>
            <p:spPr>
              <a:xfrm>
                <a:off x="10138229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64" name="Freeform 1219">
                <a:extLst>
                  <a:ext uri="{FF2B5EF4-FFF2-40B4-BE49-F238E27FC236}">
                    <a16:creationId xmlns:a16="http://schemas.microsoft.com/office/drawing/2014/main" id="{D85A17C4-3823-1359-E863-CFCC5CF47E00}"/>
                  </a:ext>
                </a:extLst>
              </p:cNvPr>
              <p:cNvSpPr/>
              <p:nvPr/>
            </p:nvSpPr>
            <p:spPr>
              <a:xfrm>
                <a:off x="10100242" y="3049891"/>
                <a:ext cx="75974" cy="12685"/>
              </a:xfrm>
              <a:custGeom>
                <a:avLst/>
                <a:gdLst>
                  <a:gd name="connsiteX0" fmla="*/ 75975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5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65" name="Freeform 1220">
                <a:extLst>
                  <a:ext uri="{FF2B5EF4-FFF2-40B4-BE49-F238E27FC236}">
                    <a16:creationId xmlns:a16="http://schemas.microsoft.com/office/drawing/2014/main" id="{D5933405-DB4A-E87C-8C9D-7C9EC2EB5521}"/>
                  </a:ext>
                </a:extLst>
              </p:cNvPr>
              <p:cNvSpPr/>
              <p:nvPr/>
            </p:nvSpPr>
            <p:spPr>
              <a:xfrm>
                <a:off x="10148139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66" name="Freeform 1221">
                <a:extLst>
                  <a:ext uri="{FF2B5EF4-FFF2-40B4-BE49-F238E27FC236}">
                    <a16:creationId xmlns:a16="http://schemas.microsoft.com/office/drawing/2014/main" id="{F4F621FC-3425-3F2F-54D4-1B66BDD4EE4E}"/>
                  </a:ext>
                </a:extLst>
              </p:cNvPr>
              <p:cNvSpPr/>
              <p:nvPr/>
            </p:nvSpPr>
            <p:spPr>
              <a:xfrm>
                <a:off x="10110151" y="3049891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67" name="Freeform 1222">
                <a:extLst>
                  <a:ext uri="{FF2B5EF4-FFF2-40B4-BE49-F238E27FC236}">
                    <a16:creationId xmlns:a16="http://schemas.microsoft.com/office/drawing/2014/main" id="{9E46CC7F-45C1-2DA9-0EE4-303365DA7DD9}"/>
                  </a:ext>
                </a:extLst>
              </p:cNvPr>
              <p:cNvSpPr/>
              <p:nvPr/>
            </p:nvSpPr>
            <p:spPr>
              <a:xfrm>
                <a:off x="10148139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68" name="Freeform 1223">
                <a:extLst>
                  <a:ext uri="{FF2B5EF4-FFF2-40B4-BE49-F238E27FC236}">
                    <a16:creationId xmlns:a16="http://schemas.microsoft.com/office/drawing/2014/main" id="{648816B4-241F-EB66-C457-B998D95853C7}"/>
                  </a:ext>
                </a:extLst>
              </p:cNvPr>
              <p:cNvSpPr/>
              <p:nvPr/>
            </p:nvSpPr>
            <p:spPr>
              <a:xfrm>
                <a:off x="10110151" y="3049891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69" name="Freeform 1224">
                <a:extLst>
                  <a:ext uri="{FF2B5EF4-FFF2-40B4-BE49-F238E27FC236}">
                    <a16:creationId xmlns:a16="http://schemas.microsoft.com/office/drawing/2014/main" id="{A2E8C17A-BF6F-71FF-33A4-8B454F3E8DAA}"/>
                  </a:ext>
                </a:extLst>
              </p:cNvPr>
              <p:cNvSpPr/>
              <p:nvPr/>
            </p:nvSpPr>
            <p:spPr>
              <a:xfrm>
                <a:off x="10148139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70" name="Freeform 1225">
                <a:extLst>
                  <a:ext uri="{FF2B5EF4-FFF2-40B4-BE49-F238E27FC236}">
                    <a16:creationId xmlns:a16="http://schemas.microsoft.com/office/drawing/2014/main" id="{7DB7AD73-B9EF-F1C1-7861-55DA59DBE71C}"/>
                  </a:ext>
                </a:extLst>
              </p:cNvPr>
              <p:cNvSpPr/>
              <p:nvPr/>
            </p:nvSpPr>
            <p:spPr>
              <a:xfrm>
                <a:off x="10110151" y="3049891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71" name="Freeform 1226">
                <a:extLst>
                  <a:ext uri="{FF2B5EF4-FFF2-40B4-BE49-F238E27FC236}">
                    <a16:creationId xmlns:a16="http://schemas.microsoft.com/office/drawing/2014/main" id="{62665566-592D-7F58-F14F-271F564ED4DA}"/>
                  </a:ext>
                </a:extLst>
              </p:cNvPr>
              <p:cNvSpPr/>
              <p:nvPr/>
            </p:nvSpPr>
            <p:spPr>
              <a:xfrm>
                <a:off x="10148139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72" name="Freeform 1227">
                <a:extLst>
                  <a:ext uri="{FF2B5EF4-FFF2-40B4-BE49-F238E27FC236}">
                    <a16:creationId xmlns:a16="http://schemas.microsoft.com/office/drawing/2014/main" id="{C121F6B9-CAB9-E33E-E6FD-3209895C954E}"/>
                  </a:ext>
                </a:extLst>
              </p:cNvPr>
              <p:cNvSpPr/>
              <p:nvPr/>
            </p:nvSpPr>
            <p:spPr>
              <a:xfrm>
                <a:off x="10110151" y="3049891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73" name="Freeform 1228">
                <a:extLst>
                  <a:ext uri="{FF2B5EF4-FFF2-40B4-BE49-F238E27FC236}">
                    <a16:creationId xmlns:a16="http://schemas.microsoft.com/office/drawing/2014/main" id="{83E0EC09-55FF-8495-DAAC-9E967CE64783}"/>
                  </a:ext>
                </a:extLst>
              </p:cNvPr>
              <p:cNvSpPr/>
              <p:nvPr/>
            </p:nvSpPr>
            <p:spPr>
              <a:xfrm>
                <a:off x="10148139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74" name="Freeform 1229">
                <a:extLst>
                  <a:ext uri="{FF2B5EF4-FFF2-40B4-BE49-F238E27FC236}">
                    <a16:creationId xmlns:a16="http://schemas.microsoft.com/office/drawing/2014/main" id="{ACD801AD-C39D-394B-6F6B-252CF505C7CF}"/>
                  </a:ext>
                </a:extLst>
              </p:cNvPr>
              <p:cNvSpPr/>
              <p:nvPr/>
            </p:nvSpPr>
            <p:spPr>
              <a:xfrm>
                <a:off x="10110151" y="3049891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75" name="Freeform 1230">
                <a:extLst>
                  <a:ext uri="{FF2B5EF4-FFF2-40B4-BE49-F238E27FC236}">
                    <a16:creationId xmlns:a16="http://schemas.microsoft.com/office/drawing/2014/main" id="{AC61105E-120D-02FE-97D7-47FFF8458B34}"/>
                  </a:ext>
                </a:extLst>
              </p:cNvPr>
              <p:cNvSpPr/>
              <p:nvPr/>
            </p:nvSpPr>
            <p:spPr>
              <a:xfrm>
                <a:off x="10148139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76" name="Freeform 1231">
                <a:extLst>
                  <a:ext uri="{FF2B5EF4-FFF2-40B4-BE49-F238E27FC236}">
                    <a16:creationId xmlns:a16="http://schemas.microsoft.com/office/drawing/2014/main" id="{95150B2F-BB70-05F7-AFC2-1405D1B16CC3}"/>
                  </a:ext>
                </a:extLst>
              </p:cNvPr>
              <p:cNvSpPr/>
              <p:nvPr/>
            </p:nvSpPr>
            <p:spPr>
              <a:xfrm>
                <a:off x="10110151" y="3049891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77" name="Freeform 1232">
                <a:extLst>
                  <a:ext uri="{FF2B5EF4-FFF2-40B4-BE49-F238E27FC236}">
                    <a16:creationId xmlns:a16="http://schemas.microsoft.com/office/drawing/2014/main" id="{CF831002-81CA-C6A0-87B3-D76BF72DCBCA}"/>
                  </a:ext>
                </a:extLst>
              </p:cNvPr>
              <p:cNvSpPr/>
              <p:nvPr/>
            </p:nvSpPr>
            <p:spPr>
              <a:xfrm>
                <a:off x="10272772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78" name="Freeform 1233">
                <a:extLst>
                  <a:ext uri="{FF2B5EF4-FFF2-40B4-BE49-F238E27FC236}">
                    <a16:creationId xmlns:a16="http://schemas.microsoft.com/office/drawing/2014/main" id="{C9F96897-793F-89E4-0B0B-E1CF1E671BE4}"/>
                  </a:ext>
                </a:extLst>
              </p:cNvPr>
              <p:cNvSpPr/>
              <p:nvPr/>
            </p:nvSpPr>
            <p:spPr>
              <a:xfrm>
                <a:off x="10234785" y="3049891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79" name="Freeform 1234">
                <a:extLst>
                  <a:ext uri="{FF2B5EF4-FFF2-40B4-BE49-F238E27FC236}">
                    <a16:creationId xmlns:a16="http://schemas.microsoft.com/office/drawing/2014/main" id="{74FCACB2-6053-9EB2-E623-E805668BB527}"/>
                  </a:ext>
                </a:extLst>
              </p:cNvPr>
              <p:cNvSpPr/>
              <p:nvPr/>
            </p:nvSpPr>
            <p:spPr>
              <a:xfrm>
                <a:off x="10269977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80" name="Freeform 1235">
                <a:extLst>
                  <a:ext uri="{FF2B5EF4-FFF2-40B4-BE49-F238E27FC236}">
                    <a16:creationId xmlns:a16="http://schemas.microsoft.com/office/drawing/2014/main" id="{09E793A8-3141-AF49-F8EE-4A59D3570596}"/>
                  </a:ext>
                </a:extLst>
              </p:cNvPr>
              <p:cNvSpPr/>
              <p:nvPr/>
            </p:nvSpPr>
            <p:spPr>
              <a:xfrm>
                <a:off x="10231990" y="3049891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81" name="Freeform 1236">
                <a:extLst>
                  <a:ext uri="{FF2B5EF4-FFF2-40B4-BE49-F238E27FC236}">
                    <a16:creationId xmlns:a16="http://schemas.microsoft.com/office/drawing/2014/main" id="{9783E480-B66E-61B0-FD02-2A7B9092A289}"/>
                  </a:ext>
                </a:extLst>
              </p:cNvPr>
              <p:cNvSpPr/>
              <p:nvPr/>
            </p:nvSpPr>
            <p:spPr>
              <a:xfrm>
                <a:off x="10352685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82" name="Freeform 1237">
                <a:extLst>
                  <a:ext uri="{FF2B5EF4-FFF2-40B4-BE49-F238E27FC236}">
                    <a16:creationId xmlns:a16="http://schemas.microsoft.com/office/drawing/2014/main" id="{34E3A6E5-DC1F-55BA-4C64-ACB6A193D742}"/>
                  </a:ext>
                </a:extLst>
              </p:cNvPr>
              <p:cNvSpPr/>
              <p:nvPr/>
            </p:nvSpPr>
            <p:spPr>
              <a:xfrm>
                <a:off x="10314697" y="3049891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83" name="Freeform 1238">
                <a:extLst>
                  <a:ext uri="{FF2B5EF4-FFF2-40B4-BE49-F238E27FC236}">
                    <a16:creationId xmlns:a16="http://schemas.microsoft.com/office/drawing/2014/main" id="{EE5B96A1-E333-A181-F782-5449BC51CFCE}"/>
                  </a:ext>
                </a:extLst>
              </p:cNvPr>
              <p:cNvSpPr/>
              <p:nvPr/>
            </p:nvSpPr>
            <p:spPr>
              <a:xfrm>
                <a:off x="10347603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84" name="Freeform 1239">
                <a:extLst>
                  <a:ext uri="{FF2B5EF4-FFF2-40B4-BE49-F238E27FC236}">
                    <a16:creationId xmlns:a16="http://schemas.microsoft.com/office/drawing/2014/main" id="{BEC8811D-03AB-CB3E-7DE0-C61C78D61255}"/>
                  </a:ext>
                </a:extLst>
              </p:cNvPr>
              <p:cNvSpPr/>
              <p:nvPr/>
            </p:nvSpPr>
            <p:spPr>
              <a:xfrm>
                <a:off x="10309488" y="3049891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85" name="Freeform 1240">
                <a:extLst>
                  <a:ext uri="{FF2B5EF4-FFF2-40B4-BE49-F238E27FC236}">
                    <a16:creationId xmlns:a16="http://schemas.microsoft.com/office/drawing/2014/main" id="{F9F5670D-AEDE-7544-715A-ABCA52B971FB}"/>
                  </a:ext>
                </a:extLst>
              </p:cNvPr>
              <p:cNvSpPr/>
              <p:nvPr/>
            </p:nvSpPr>
            <p:spPr>
              <a:xfrm>
                <a:off x="10541985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86" name="Freeform 1241">
                <a:extLst>
                  <a:ext uri="{FF2B5EF4-FFF2-40B4-BE49-F238E27FC236}">
                    <a16:creationId xmlns:a16="http://schemas.microsoft.com/office/drawing/2014/main" id="{613BA46F-E748-48B5-173F-54EA9B8BFE9B}"/>
                  </a:ext>
                </a:extLst>
              </p:cNvPr>
              <p:cNvSpPr/>
              <p:nvPr/>
            </p:nvSpPr>
            <p:spPr>
              <a:xfrm>
                <a:off x="10503998" y="3049891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87" name="Freeform 1242">
                <a:extLst>
                  <a:ext uri="{FF2B5EF4-FFF2-40B4-BE49-F238E27FC236}">
                    <a16:creationId xmlns:a16="http://schemas.microsoft.com/office/drawing/2014/main" id="{ABCAD1A4-6CBE-DED0-4CE1-B9FDACF141EA}"/>
                  </a:ext>
                </a:extLst>
              </p:cNvPr>
              <p:cNvSpPr/>
              <p:nvPr/>
            </p:nvSpPr>
            <p:spPr>
              <a:xfrm>
                <a:off x="10534743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88" name="Freeform 1243">
                <a:extLst>
                  <a:ext uri="{FF2B5EF4-FFF2-40B4-BE49-F238E27FC236}">
                    <a16:creationId xmlns:a16="http://schemas.microsoft.com/office/drawing/2014/main" id="{98D80202-3679-A7C0-0E78-EE2BAA258C15}"/>
                  </a:ext>
                </a:extLst>
              </p:cNvPr>
              <p:cNvSpPr/>
              <p:nvPr/>
            </p:nvSpPr>
            <p:spPr>
              <a:xfrm>
                <a:off x="10496756" y="3049891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89" name="Freeform 1244">
                <a:extLst>
                  <a:ext uri="{FF2B5EF4-FFF2-40B4-BE49-F238E27FC236}">
                    <a16:creationId xmlns:a16="http://schemas.microsoft.com/office/drawing/2014/main" id="{93A3CFAB-8C5D-4A25-8E07-6D49FE08C97F}"/>
                  </a:ext>
                </a:extLst>
              </p:cNvPr>
              <p:cNvSpPr/>
              <p:nvPr/>
            </p:nvSpPr>
            <p:spPr>
              <a:xfrm>
                <a:off x="10671827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90" name="Freeform 1245">
                <a:extLst>
                  <a:ext uri="{FF2B5EF4-FFF2-40B4-BE49-F238E27FC236}">
                    <a16:creationId xmlns:a16="http://schemas.microsoft.com/office/drawing/2014/main" id="{148FA9B9-043D-446E-8A0F-26DB1D11D8D2}"/>
                  </a:ext>
                </a:extLst>
              </p:cNvPr>
              <p:cNvSpPr/>
              <p:nvPr/>
            </p:nvSpPr>
            <p:spPr>
              <a:xfrm>
                <a:off x="10633840" y="3049891"/>
                <a:ext cx="75974" cy="12685"/>
              </a:xfrm>
              <a:custGeom>
                <a:avLst/>
                <a:gdLst>
                  <a:gd name="connsiteX0" fmla="*/ 75975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5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91" name="Freeform 1246">
                <a:extLst>
                  <a:ext uri="{FF2B5EF4-FFF2-40B4-BE49-F238E27FC236}">
                    <a16:creationId xmlns:a16="http://schemas.microsoft.com/office/drawing/2014/main" id="{2845DA3A-9A84-1A5C-18C1-7E214B8EBD2D}"/>
                  </a:ext>
                </a:extLst>
              </p:cNvPr>
              <p:cNvSpPr/>
              <p:nvPr/>
            </p:nvSpPr>
            <p:spPr>
              <a:xfrm>
                <a:off x="10671827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92" name="Freeform 1247">
                <a:extLst>
                  <a:ext uri="{FF2B5EF4-FFF2-40B4-BE49-F238E27FC236}">
                    <a16:creationId xmlns:a16="http://schemas.microsoft.com/office/drawing/2014/main" id="{2E6E079A-9230-9040-A101-F93BC6B5496A}"/>
                  </a:ext>
                </a:extLst>
              </p:cNvPr>
              <p:cNvSpPr/>
              <p:nvPr/>
            </p:nvSpPr>
            <p:spPr>
              <a:xfrm>
                <a:off x="10633840" y="3049891"/>
                <a:ext cx="75974" cy="12685"/>
              </a:xfrm>
              <a:custGeom>
                <a:avLst/>
                <a:gdLst>
                  <a:gd name="connsiteX0" fmla="*/ 75975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5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93" name="Freeform 1248">
                <a:extLst>
                  <a:ext uri="{FF2B5EF4-FFF2-40B4-BE49-F238E27FC236}">
                    <a16:creationId xmlns:a16="http://schemas.microsoft.com/office/drawing/2014/main" id="{0C181621-18B5-7B58-88F7-A7BC1FA0416C}"/>
                  </a:ext>
                </a:extLst>
              </p:cNvPr>
              <p:cNvSpPr/>
              <p:nvPr/>
            </p:nvSpPr>
            <p:spPr>
              <a:xfrm>
                <a:off x="10691646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94" name="Freeform 1249">
                <a:extLst>
                  <a:ext uri="{FF2B5EF4-FFF2-40B4-BE49-F238E27FC236}">
                    <a16:creationId xmlns:a16="http://schemas.microsoft.com/office/drawing/2014/main" id="{878DF727-B7B3-5407-4DD0-0AB19EF3A5D9}"/>
                  </a:ext>
                </a:extLst>
              </p:cNvPr>
              <p:cNvSpPr/>
              <p:nvPr/>
            </p:nvSpPr>
            <p:spPr>
              <a:xfrm>
                <a:off x="10653659" y="3049891"/>
                <a:ext cx="75974" cy="12685"/>
              </a:xfrm>
              <a:custGeom>
                <a:avLst/>
                <a:gdLst>
                  <a:gd name="connsiteX0" fmla="*/ 75975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5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95" name="Freeform 1250">
                <a:extLst>
                  <a:ext uri="{FF2B5EF4-FFF2-40B4-BE49-F238E27FC236}">
                    <a16:creationId xmlns:a16="http://schemas.microsoft.com/office/drawing/2014/main" id="{7DA14760-C78B-44F7-5919-41362CCD1702}"/>
                  </a:ext>
                </a:extLst>
              </p:cNvPr>
              <p:cNvSpPr/>
              <p:nvPr/>
            </p:nvSpPr>
            <p:spPr>
              <a:xfrm>
                <a:off x="10691646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96" name="Freeform 1251">
                <a:extLst>
                  <a:ext uri="{FF2B5EF4-FFF2-40B4-BE49-F238E27FC236}">
                    <a16:creationId xmlns:a16="http://schemas.microsoft.com/office/drawing/2014/main" id="{DF24BA89-9ADF-C826-D9FB-9665C48A67E2}"/>
                  </a:ext>
                </a:extLst>
              </p:cNvPr>
              <p:cNvSpPr/>
              <p:nvPr/>
            </p:nvSpPr>
            <p:spPr>
              <a:xfrm>
                <a:off x="10653659" y="3049891"/>
                <a:ext cx="75974" cy="12685"/>
              </a:xfrm>
              <a:custGeom>
                <a:avLst/>
                <a:gdLst>
                  <a:gd name="connsiteX0" fmla="*/ 75975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5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97" name="Freeform 1252">
                <a:extLst>
                  <a:ext uri="{FF2B5EF4-FFF2-40B4-BE49-F238E27FC236}">
                    <a16:creationId xmlns:a16="http://schemas.microsoft.com/office/drawing/2014/main" id="{90021B67-78EF-B4F9-2055-A76368900D40}"/>
                  </a:ext>
                </a:extLst>
              </p:cNvPr>
              <p:cNvSpPr/>
              <p:nvPr/>
            </p:nvSpPr>
            <p:spPr>
              <a:xfrm>
                <a:off x="10821235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98" name="Freeform 1253">
                <a:extLst>
                  <a:ext uri="{FF2B5EF4-FFF2-40B4-BE49-F238E27FC236}">
                    <a16:creationId xmlns:a16="http://schemas.microsoft.com/office/drawing/2014/main" id="{1F8A273D-E8BF-9D79-7EB6-9527E6991693}"/>
                  </a:ext>
                </a:extLst>
              </p:cNvPr>
              <p:cNvSpPr/>
              <p:nvPr/>
            </p:nvSpPr>
            <p:spPr>
              <a:xfrm>
                <a:off x="10783247" y="3049891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999" name="Freeform 1254">
                <a:extLst>
                  <a:ext uri="{FF2B5EF4-FFF2-40B4-BE49-F238E27FC236}">
                    <a16:creationId xmlns:a16="http://schemas.microsoft.com/office/drawing/2014/main" id="{6681A85A-31F3-E4CC-51A4-B996696D4C56}"/>
                  </a:ext>
                </a:extLst>
              </p:cNvPr>
              <p:cNvSpPr/>
              <p:nvPr/>
            </p:nvSpPr>
            <p:spPr>
              <a:xfrm>
                <a:off x="10813612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00" name="Freeform 1255">
                <a:extLst>
                  <a:ext uri="{FF2B5EF4-FFF2-40B4-BE49-F238E27FC236}">
                    <a16:creationId xmlns:a16="http://schemas.microsoft.com/office/drawing/2014/main" id="{DE2B5828-94BB-AA44-14C7-09EEAF4E5465}"/>
                  </a:ext>
                </a:extLst>
              </p:cNvPr>
              <p:cNvSpPr/>
              <p:nvPr/>
            </p:nvSpPr>
            <p:spPr>
              <a:xfrm>
                <a:off x="10775625" y="3049891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01" name="Freeform 1256">
                <a:extLst>
                  <a:ext uri="{FF2B5EF4-FFF2-40B4-BE49-F238E27FC236}">
                    <a16:creationId xmlns:a16="http://schemas.microsoft.com/office/drawing/2014/main" id="{640E1140-7473-C67F-DD0C-3B6231DA41AA}"/>
                  </a:ext>
                </a:extLst>
              </p:cNvPr>
              <p:cNvSpPr/>
              <p:nvPr/>
            </p:nvSpPr>
            <p:spPr>
              <a:xfrm>
                <a:off x="10931130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02" name="Freeform 1257">
                <a:extLst>
                  <a:ext uri="{FF2B5EF4-FFF2-40B4-BE49-F238E27FC236}">
                    <a16:creationId xmlns:a16="http://schemas.microsoft.com/office/drawing/2014/main" id="{68D50942-B027-D3B1-BCFD-7588A3800D79}"/>
                  </a:ext>
                </a:extLst>
              </p:cNvPr>
              <p:cNvSpPr/>
              <p:nvPr/>
            </p:nvSpPr>
            <p:spPr>
              <a:xfrm>
                <a:off x="10893016" y="3049891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03" name="Freeform 1258">
                <a:extLst>
                  <a:ext uri="{FF2B5EF4-FFF2-40B4-BE49-F238E27FC236}">
                    <a16:creationId xmlns:a16="http://schemas.microsoft.com/office/drawing/2014/main" id="{2EBADE8B-730A-8BC6-9524-96A32738F7CB}"/>
                  </a:ext>
                </a:extLst>
              </p:cNvPr>
              <p:cNvSpPr/>
              <p:nvPr/>
            </p:nvSpPr>
            <p:spPr>
              <a:xfrm>
                <a:off x="10924524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04" name="Freeform 1259">
                <a:extLst>
                  <a:ext uri="{FF2B5EF4-FFF2-40B4-BE49-F238E27FC236}">
                    <a16:creationId xmlns:a16="http://schemas.microsoft.com/office/drawing/2014/main" id="{F69CD19B-B2EE-1D7C-A0DE-989567C916AD}"/>
                  </a:ext>
                </a:extLst>
              </p:cNvPr>
              <p:cNvSpPr/>
              <p:nvPr/>
            </p:nvSpPr>
            <p:spPr>
              <a:xfrm>
                <a:off x="10886537" y="3049891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05" name="Freeform 1260">
                <a:extLst>
                  <a:ext uri="{FF2B5EF4-FFF2-40B4-BE49-F238E27FC236}">
                    <a16:creationId xmlns:a16="http://schemas.microsoft.com/office/drawing/2014/main" id="{A216CF50-0951-8AA1-1CE4-09D69582B4D7}"/>
                  </a:ext>
                </a:extLst>
              </p:cNvPr>
              <p:cNvSpPr/>
              <p:nvPr/>
            </p:nvSpPr>
            <p:spPr>
              <a:xfrm>
                <a:off x="11150287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06" name="Freeform 1261">
                <a:extLst>
                  <a:ext uri="{FF2B5EF4-FFF2-40B4-BE49-F238E27FC236}">
                    <a16:creationId xmlns:a16="http://schemas.microsoft.com/office/drawing/2014/main" id="{D82CC2BE-0435-0E4F-B74C-8F8B93616180}"/>
                  </a:ext>
                </a:extLst>
              </p:cNvPr>
              <p:cNvSpPr/>
              <p:nvPr/>
            </p:nvSpPr>
            <p:spPr>
              <a:xfrm>
                <a:off x="11112300" y="3049891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07" name="Freeform 1262">
                <a:extLst>
                  <a:ext uri="{FF2B5EF4-FFF2-40B4-BE49-F238E27FC236}">
                    <a16:creationId xmlns:a16="http://schemas.microsoft.com/office/drawing/2014/main" id="{E971CAC3-2375-CD5E-5B31-28A63AADB86D}"/>
                  </a:ext>
                </a:extLst>
              </p:cNvPr>
              <p:cNvSpPr/>
              <p:nvPr/>
            </p:nvSpPr>
            <p:spPr>
              <a:xfrm>
                <a:off x="11148381" y="3013865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08" name="Freeform 1263">
                <a:extLst>
                  <a:ext uri="{FF2B5EF4-FFF2-40B4-BE49-F238E27FC236}">
                    <a16:creationId xmlns:a16="http://schemas.microsoft.com/office/drawing/2014/main" id="{E3D381C8-E478-57E3-A5FA-9299ABCEE055}"/>
                  </a:ext>
                </a:extLst>
              </p:cNvPr>
              <p:cNvSpPr/>
              <p:nvPr/>
            </p:nvSpPr>
            <p:spPr>
              <a:xfrm>
                <a:off x="11110394" y="3051794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09" name="Freeform 1264">
                <a:extLst>
                  <a:ext uri="{FF2B5EF4-FFF2-40B4-BE49-F238E27FC236}">
                    <a16:creationId xmlns:a16="http://schemas.microsoft.com/office/drawing/2014/main" id="{DB16B14B-8790-646A-50DD-7C3F3F88A7B8}"/>
                  </a:ext>
                </a:extLst>
              </p:cNvPr>
              <p:cNvSpPr/>
              <p:nvPr/>
            </p:nvSpPr>
            <p:spPr>
              <a:xfrm>
                <a:off x="11210126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10" name="Freeform 1265">
                <a:extLst>
                  <a:ext uri="{FF2B5EF4-FFF2-40B4-BE49-F238E27FC236}">
                    <a16:creationId xmlns:a16="http://schemas.microsoft.com/office/drawing/2014/main" id="{5CFE033F-927E-C795-9B74-B69DE3CD07D1}"/>
                  </a:ext>
                </a:extLst>
              </p:cNvPr>
              <p:cNvSpPr/>
              <p:nvPr/>
            </p:nvSpPr>
            <p:spPr>
              <a:xfrm>
                <a:off x="11172139" y="3049891"/>
                <a:ext cx="75974" cy="12685"/>
              </a:xfrm>
              <a:custGeom>
                <a:avLst/>
                <a:gdLst>
                  <a:gd name="connsiteX0" fmla="*/ 75975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5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11" name="Freeform 1266">
                <a:extLst>
                  <a:ext uri="{FF2B5EF4-FFF2-40B4-BE49-F238E27FC236}">
                    <a16:creationId xmlns:a16="http://schemas.microsoft.com/office/drawing/2014/main" id="{7BCB3CDF-408D-EE98-05A3-78EC9F88CCFC}"/>
                  </a:ext>
                </a:extLst>
              </p:cNvPr>
              <p:cNvSpPr/>
              <p:nvPr/>
            </p:nvSpPr>
            <p:spPr>
              <a:xfrm>
                <a:off x="11202249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12" name="Freeform 1267">
                <a:extLst>
                  <a:ext uri="{FF2B5EF4-FFF2-40B4-BE49-F238E27FC236}">
                    <a16:creationId xmlns:a16="http://schemas.microsoft.com/office/drawing/2014/main" id="{401F7F8B-2F42-52D9-FDA7-FB1348407B49}"/>
                  </a:ext>
                </a:extLst>
              </p:cNvPr>
              <p:cNvSpPr/>
              <p:nvPr/>
            </p:nvSpPr>
            <p:spPr>
              <a:xfrm>
                <a:off x="11164262" y="3049891"/>
                <a:ext cx="75974" cy="12685"/>
              </a:xfrm>
              <a:custGeom>
                <a:avLst/>
                <a:gdLst>
                  <a:gd name="connsiteX0" fmla="*/ 75975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5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13" name="Freeform 1268">
                <a:extLst>
                  <a:ext uri="{FF2B5EF4-FFF2-40B4-BE49-F238E27FC236}">
                    <a16:creationId xmlns:a16="http://schemas.microsoft.com/office/drawing/2014/main" id="{5B8321E8-2B5B-55D6-A5F8-6EC0520261A6}"/>
                  </a:ext>
                </a:extLst>
              </p:cNvPr>
              <p:cNvSpPr/>
              <p:nvPr/>
            </p:nvSpPr>
            <p:spPr>
              <a:xfrm>
                <a:off x="11303633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14" name="Freeform 1269">
                <a:extLst>
                  <a:ext uri="{FF2B5EF4-FFF2-40B4-BE49-F238E27FC236}">
                    <a16:creationId xmlns:a16="http://schemas.microsoft.com/office/drawing/2014/main" id="{04AD10FB-0986-B94D-61F9-E3FA064D8849}"/>
                  </a:ext>
                </a:extLst>
              </p:cNvPr>
              <p:cNvSpPr/>
              <p:nvPr/>
            </p:nvSpPr>
            <p:spPr>
              <a:xfrm>
                <a:off x="11265646" y="3049891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15" name="Freeform 1270">
                <a:extLst>
                  <a:ext uri="{FF2B5EF4-FFF2-40B4-BE49-F238E27FC236}">
                    <a16:creationId xmlns:a16="http://schemas.microsoft.com/office/drawing/2014/main" id="{A7F6099A-A6C2-5144-1B64-072EE6E4440A}"/>
                  </a:ext>
                </a:extLst>
              </p:cNvPr>
              <p:cNvSpPr/>
              <p:nvPr/>
            </p:nvSpPr>
            <p:spPr>
              <a:xfrm>
                <a:off x="11303633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16" name="Freeform 1271">
                <a:extLst>
                  <a:ext uri="{FF2B5EF4-FFF2-40B4-BE49-F238E27FC236}">
                    <a16:creationId xmlns:a16="http://schemas.microsoft.com/office/drawing/2014/main" id="{1A1CB15E-7A2F-CCE9-3447-53735C755000}"/>
                  </a:ext>
                </a:extLst>
              </p:cNvPr>
              <p:cNvSpPr/>
              <p:nvPr/>
            </p:nvSpPr>
            <p:spPr>
              <a:xfrm>
                <a:off x="11265646" y="3049891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17" name="Freeform 1272">
                <a:extLst>
                  <a:ext uri="{FF2B5EF4-FFF2-40B4-BE49-F238E27FC236}">
                    <a16:creationId xmlns:a16="http://schemas.microsoft.com/office/drawing/2014/main" id="{55825F6B-5E95-A6D5-83A4-1322976FF144}"/>
                  </a:ext>
                </a:extLst>
              </p:cNvPr>
              <p:cNvSpPr/>
              <p:nvPr/>
            </p:nvSpPr>
            <p:spPr>
              <a:xfrm>
                <a:off x="11313670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18" name="Freeform 1273">
                <a:extLst>
                  <a:ext uri="{FF2B5EF4-FFF2-40B4-BE49-F238E27FC236}">
                    <a16:creationId xmlns:a16="http://schemas.microsoft.com/office/drawing/2014/main" id="{77F23DA6-ADE9-D3DE-5FF3-3162A8E031FF}"/>
                  </a:ext>
                </a:extLst>
              </p:cNvPr>
              <p:cNvSpPr/>
              <p:nvPr/>
            </p:nvSpPr>
            <p:spPr>
              <a:xfrm>
                <a:off x="11275682" y="3049891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19" name="Freeform 1274">
                <a:extLst>
                  <a:ext uri="{FF2B5EF4-FFF2-40B4-BE49-F238E27FC236}">
                    <a16:creationId xmlns:a16="http://schemas.microsoft.com/office/drawing/2014/main" id="{CAF4D93D-5326-D6FA-A57B-2ED4BC6F808D}"/>
                  </a:ext>
                </a:extLst>
              </p:cNvPr>
              <p:cNvSpPr/>
              <p:nvPr/>
            </p:nvSpPr>
            <p:spPr>
              <a:xfrm>
                <a:off x="11313670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20" name="Freeform 1275">
                <a:extLst>
                  <a:ext uri="{FF2B5EF4-FFF2-40B4-BE49-F238E27FC236}">
                    <a16:creationId xmlns:a16="http://schemas.microsoft.com/office/drawing/2014/main" id="{2D8DD6D6-08EB-B54E-5928-E48959BE1B7D}"/>
                  </a:ext>
                </a:extLst>
              </p:cNvPr>
              <p:cNvSpPr/>
              <p:nvPr/>
            </p:nvSpPr>
            <p:spPr>
              <a:xfrm>
                <a:off x="11275682" y="3049891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21" name="Freeform 1276">
                <a:extLst>
                  <a:ext uri="{FF2B5EF4-FFF2-40B4-BE49-F238E27FC236}">
                    <a16:creationId xmlns:a16="http://schemas.microsoft.com/office/drawing/2014/main" id="{5B129684-585E-4A5F-CCC1-10BD5B034FBB}"/>
                  </a:ext>
                </a:extLst>
              </p:cNvPr>
              <p:cNvSpPr/>
              <p:nvPr/>
            </p:nvSpPr>
            <p:spPr>
              <a:xfrm>
                <a:off x="11333489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22" name="Freeform 1277">
                <a:extLst>
                  <a:ext uri="{FF2B5EF4-FFF2-40B4-BE49-F238E27FC236}">
                    <a16:creationId xmlns:a16="http://schemas.microsoft.com/office/drawing/2014/main" id="{930546CD-80B0-E7DC-2598-E04F445F3C55}"/>
                  </a:ext>
                </a:extLst>
              </p:cNvPr>
              <p:cNvSpPr/>
              <p:nvPr/>
            </p:nvSpPr>
            <p:spPr>
              <a:xfrm>
                <a:off x="11295502" y="3049891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23" name="Freeform 1278">
                <a:extLst>
                  <a:ext uri="{FF2B5EF4-FFF2-40B4-BE49-F238E27FC236}">
                    <a16:creationId xmlns:a16="http://schemas.microsoft.com/office/drawing/2014/main" id="{970E8E5E-8358-C308-EE81-5D22BAAA95DD}"/>
                  </a:ext>
                </a:extLst>
              </p:cNvPr>
              <p:cNvSpPr/>
              <p:nvPr/>
            </p:nvSpPr>
            <p:spPr>
              <a:xfrm>
                <a:off x="11336792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24" name="Freeform 1279">
                <a:extLst>
                  <a:ext uri="{FF2B5EF4-FFF2-40B4-BE49-F238E27FC236}">
                    <a16:creationId xmlns:a16="http://schemas.microsoft.com/office/drawing/2014/main" id="{FD17521F-EF5B-3781-A813-7490EE178378}"/>
                  </a:ext>
                </a:extLst>
              </p:cNvPr>
              <p:cNvSpPr/>
              <p:nvPr/>
            </p:nvSpPr>
            <p:spPr>
              <a:xfrm>
                <a:off x="11298678" y="3049891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25" name="Freeform 1280">
                <a:extLst>
                  <a:ext uri="{FF2B5EF4-FFF2-40B4-BE49-F238E27FC236}">
                    <a16:creationId xmlns:a16="http://schemas.microsoft.com/office/drawing/2014/main" id="{3CECF08C-719A-8235-09C8-5F6F81B97817}"/>
                  </a:ext>
                </a:extLst>
              </p:cNvPr>
              <p:cNvSpPr/>
              <p:nvPr/>
            </p:nvSpPr>
            <p:spPr>
              <a:xfrm>
                <a:off x="11389771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26" name="Freeform 1281">
                <a:extLst>
                  <a:ext uri="{FF2B5EF4-FFF2-40B4-BE49-F238E27FC236}">
                    <a16:creationId xmlns:a16="http://schemas.microsoft.com/office/drawing/2014/main" id="{936DC577-9009-6B9D-CF7E-A65A3832DC75}"/>
                  </a:ext>
                </a:extLst>
              </p:cNvPr>
              <p:cNvSpPr/>
              <p:nvPr/>
            </p:nvSpPr>
            <p:spPr>
              <a:xfrm>
                <a:off x="11351657" y="3049891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27" name="Freeform 1282">
                <a:extLst>
                  <a:ext uri="{FF2B5EF4-FFF2-40B4-BE49-F238E27FC236}">
                    <a16:creationId xmlns:a16="http://schemas.microsoft.com/office/drawing/2014/main" id="{8FB85C7E-8775-ECAB-B6B7-352E4EC69A45}"/>
                  </a:ext>
                </a:extLst>
              </p:cNvPr>
              <p:cNvSpPr/>
              <p:nvPr/>
            </p:nvSpPr>
            <p:spPr>
              <a:xfrm>
                <a:off x="11389771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28" name="Freeform 1283">
                <a:extLst>
                  <a:ext uri="{FF2B5EF4-FFF2-40B4-BE49-F238E27FC236}">
                    <a16:creationId xmlns:a16="http://schemas.microsoft.com/office/drawing/2014/main" id="{A0CC7577-3449-0D1C-DA62-3284561360BF}"/>
                  </a:ext>
                </a:extLst>
              </p:cNvPr>
              <p:cNvSpPr/>
              <p:nvPr/>
            </p:nvSpPr>
            <p:spPr>
              <a:xfrm>
                <a:off x="11351657" y="3049891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29" name="Freeform 1284">
                <a:extLst>
                  <a:ext uri="{FF2B5EF4-FFF2-40B4-BE49-F238E27FC236}">
                    <a16:creationId xmlns:a16="http://schemas.microsoft.com/office/drawing/2014/main" id="{91643406-C2A1-E891-087C-2B92BB3B86EF}"/>
                  </a:ext>
                </a:extLst>
              </p:cNvPr>
              <p:cNvSpPr/>
              <p:nvPr/>
            </p:nvSpPr>
            <p:spPr>
              <a:xfrm>
                <a:off x="2764028" y="1199341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30" name="Freeform 1285">
                <a:extLst>
                  <a:ext uri="{FF2B5EF4-FFF2-40B4-BE49-F238E27FC236}">
                    <a16:creationId xmlns:a16="http://schemas.microsoft.com/office/drawing/2014/main" id="{27542186-8E89-8094-D36A-A72DFE306A13}"/>
                  </a:ext>
                </a:extLst>
              </p:cNvPr>
              <p:cNvSpPr/>
              <p:nvPr/>
            </p:nvSpPr>
            <p:spPr>
              <a:xfrm>
                <a:off x="2726041" y="1237270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31" name="Freeform 1286">
                <a:extLst>
                  <a:ext uri="{FF2B5EF4-FFF2-40B4-BE49-F238E27FC236}">
                    <a16:creationId xmlns:a16="http://schemas.microsoft.com/office/drawing/2014/main" id="{14FEBD85-B394-FB45-9DBE-B0B4875920EB}"/>
                  </a:ext>
                </a:extLst>
              </p:cNvPr>
              <p:cNvSpPr/>
              <p:nvPr/>
            </p:nvSpPr>
            <p:spPr>
              <a:xfrm>
                <a:off x="2764028" y="1199341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32" name="Freeform 1287">
                <a:extLst>
                  <a:ext uri="{FF2B5EF4-FFF2-40B4-BE49-F238E27FC236}">
                    <a16:creationId xmlns:a16="http://schemas.microsoft.com/office/drawing/2014/main" id="{549AF494-B0AD-263C-2A6D-CB2F2710AA18}"/>
                  </a:ext>
                </a:extLst>
              </p:cNvPr>
              <p:cNvSpPr/>
              <p:nvPr/>
            </p:nvSpPr>
            <p:spPr>
              <a:xfrm>
                <a:off x="2726041" y="1237270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33" name="Freeform 1288">
                <a:extLst>
                  <a:ext uri="{FF2B5EF4-FFF2-40B4-BE49-F238E27FC236}">
                    <a16:creationId xmlns:a16="http://schemas.microsoft.com/office/drawing/2014/main" id="{FC67B602-0695-1461-048D-185DA1AA822D}"/>
                  </a:ext>
                </a:extLst>
              </p:cNvPr>
              <p:cNvSpPr/>
              <p:nvPr/>
            </p:nvSpPr>
            <p:spPr>
              <a:xfrm>
                <a:off x="3262688" y="1402181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34" name="Freeform 1289">
                <a:extLst>
                  <a:ext uri="{FF2B5EF4-FFF2-40B4-BE49-F238E27FC236}">
                    <a16:creationId xmlns:a16="http://schemas.microsoft.com/office/drawing/2014/main" id="{482E867F-D889-7D47-3FC8-2587B3CF1E68}"/>
                  </a:ext>
                </a:extLst>
              </p:cNvPr>
              <p:cNvSpPr/>
              <p:nvPr/>
            </p:nvSpPr>
            <p:spPr>
              <a:xfrm>
                <a:off x="3224701" y="1440237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35" name="Freeform 1290">
                <a:extLst>
                  <a:ext uri="{FF2B5EF4-FFF2-40B4-BE49-F238E27FC236}">
                    <a16:creationId xmlns:a16="http://schemas.microsoft.com/office/drawing/2014/main" id="{1BC6FF3A-820F-D7C9-A173-3EDEAEC10271}"/>
                  </a:ext>
                </a:extLst>
              </p:cNvPr>
              <p:cNvSpPr/>
              <p:nvPr/>
            </p:nvSpPr>
            <p:spPr>
              <a:xfrm>
                <a:off x="3262688" y="1402181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36" name="Freeform 1291">
                <a:extLst>
                  <a:ext uri="{FF2B5EF4-FFF2-40B4-BE49-F238E27FC236}">
                    <a16:creationId xmlns:a16="http://schemas.microsoft.com/office/drawing/2014/main" id="{E8539CBF-42A8-79BD-2ADA-64269AC900EA}"/>
                  </a:ext>
                </a:extLst>
              </p:cNvPr>
              <p:cNvSpPr/>
              <p:nvPr/>
            </p:nvSpPr>
            <p:spPr>
              <a:xfrm>
                <a:off x="3224701" y="1440237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37" name="Freeform 1292">
                <a:extLst>
                  <a:ext uri="{FF2B5EF4-FFF2-40B4-BE49-F238E27FC236}">
                    <a16:creationId xmlns:a16="http://schemas.microsoft.com/office/drawing/2014/main" id="{04385613-BADA-FBE2-7BDA-487E70956A32}"/>
                  </a:ext>
                </a:extLst>
              </p:cNvPr>
              <p:cNvSpPr/>
              <p:nvPr/>
            </p:nvSpPr>
            <p:spPr>
              <a:xfrm>
                <a:off x="4489202" y="1913657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38" name="Freeform 1293">
                <a:extLst>
                  <a:ext uri="{FF2B5EF4-FFF2-40B4-BE49-F238E27FC236}">
                    <a16:creationId xmlns:a16="http://schemas.microsoft.com/office/drawing/2014/main" id="{4C5D9750-4EFE-D5CF-72E8-617030D3C079}"/>
                  </a:ext>
                </a:extLst>
              </p:cNvPr>
              <p:cNvSpPr/>
              <p:nvPr/>
            </p:nvSpPr>
            <p:spPr>
              <a:xfrm>
                <a:off x="4451215" y="1951713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39" name="Freeform 1294">
                <a:extLst>
                  <a:ext uri="{FF2B5EF4-FFF2-40B4-BE49-F238E27FC236}">
                    <a16:creationId xmlns:a16="http://schemas.microsoft.com/office/drawing/2014/main" id="{D48C0E0A-4F3A-7D67-5844-6786664B6200}"/>
                  </a:ext>
                </a:extLst>
              </p:cNvPr>
              <p:cNvSpPr/>
              <p:nvPr/>
            </p:nvSpPr>
            <p:spPr>
              <a:xfrm>
                <a:off x="4489202" y="1913657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40" name="Freeform 1295">
                <a:extLst>
                  <a:ext uri="{FF2B5EF4-FFF2-40B4-BE49-F238E27FC236}">
                    <a16:creationId xmlns:a16="http://schemas.microsoft.com/office/drawing/2014/main" id="{89712981-D92B-3E15-E659-C389786F28F1}"/>
                  </a:ext>
                </a:extLst>
              </p:cNvPr>
              <p:cNvSpPr/>
              <p:nvPr/>
            </p:nvSpPr>
            <p:spPr>
              <a:xfrm>
                <a:off x="4451215" y="1951713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41" name="Freeform 1296">
                <a:extLst>
                  <a:ext uri="{FF2B5EF4-FFF2-40B4-BE49-F238E27FC236}">
                    <a16:creationId xmlns:a16="http://schemas.microsoft.com/office/drawing/2014/main" id="{6825C060-4BB0-15A3-4CF3-5D73DBF45542}"/>
                  </a:ext>
                </a:extLst>
              </p:cNvPr>
              <p:cNvSpPr/>
              <p:nvPr/>
            </p:nvSpPr>
            <p:spPr>
              <a:xfrm>
                <a:off x="5389586" y="2198065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42" name="Freeform 1297">
                <a:extLst>
                  <a:ext uri="{FF2B5EF4-FFF2-40B4-BE49-F238E27FC236}">
                    <a16:creationId xmlns:a16="http://schemas.microsoft.com/office/drawing/2014/main" id="{5C392458-44C3-8D37-A4F0-B31DE10FBCB5}"/>
                  </a:ext>
                </a:extLst>
              </p:cNvPr>
              <p:cNvSpPr/>
              <p:nvPr/>
            </p:nvSpPr>
            <p:spPr>
              <a:xfrm>
                <a:off x="5351471" y="2235994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43" name="Freeform 1298">
                <a:extLst>
                  <a:ext uri="{FF2B5EF4-FFF2-40B4-BE49-F238E27FC236}">
                    <a16:creationId xmlns:a16="http://schemas.microsoft.com/office/drawing/2014/main" id="{54E24262-4701-39F3-8DA5-13C2B02E5F31}"/>
                  </a:ext>
                </a:extLst>
              </p:cNvPr>
              <p:cNvSpPr/>
              <p:nvPr/>
            </p:nvSpPr>
            <p:spPr>
              <a:xfrm>
                <a:off x="5389586" y="2198065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44" name="Freeform 1299">
                <a:extLst>
                  <a:ext uri="{FF2B5EF4-FFF2-40B4-BE49-F238E27FC236}">
                    <a16:creationId xmlns:a16="http://schemas.microsoft.com/office/drawing/2014/main" id="{77B20BE7-49E6-4843-D5E2-A379C9D0D865}"/>
                  </a:ext>
                </a:extLst>
              </p:cNvPr>
              <p:cNvSpPr/>
              <p:nvPr/>
            </p:nvSpPr>
            <p:spPr>
              <a:xfrm>
                <a:off x="5351471" y="2235994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45" name="Freeform 1300">
                <a:extLst>
                  <a:ext uri="{FF2B5EF4-FFF2-40B4-BE49-F238E27FC236}">
                    <a16:creationId xmlns:a16="http://schemas.microsoft.com/office/drawing/2014/main" id="{93E2CDC7-7824-8F93-432D-EED4C47365A1}"/>
                  </a:ext>
                </a:extLst>
              </p:cNvPr>
              <p:cNvSpPr/>
              <p:nvPr/>
            </p:nvSpPr>
            <p:spPr>
              <a:xfrm>
                <a:off x="7799798" y="2694826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46" name="Freeform 1301">
                <a:extLst>
                  <a:ext uri="{FF2B5EF4-FFF2-40B4-BE49-F238E27FC236}">
                    <a16:creationId xmlns:a16="http://schemas.microsoft.com/office/drawing/2014/main" id="{08949AA1-D9FD-75AF-1141-4447F19921D1}"/>
                  </a:ext>
                </a:extLst>
              </p:cNvPr>
              <p:cNvSpPr/>
              <p:nvPr/>
            </p:nvSpPr>
            <p:spPr>
              <a:xfrm>
                <a:off x="7761811" y="2732882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47" name="Freeform 1302">
                <a:extLst>
                  <a:ext uri="{FF2B5EF4-FFF2-40B4-BE49-F238E27FC236}">
                    <a16:creationId xmlns:a16="http://schemas.microsoft.com/office/drawing/2014/main" id="{BFF37700-434E-6932-B091-284F7FF81359}"/>
                  </a:ext>
                </a:extLst>
              </p:cNvPr>
              <p:cNvSpPr/>
              <p:nvPr/>
            </p:nvSpPr>
            <p:spPr>
              <a:xfrm>
                <a:off x="7799798" y="2694826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48" name="Freeform 1303">
                <a:extLst>
                  <a:ext uri="{FF2B5EF4-FFF2-40B4-BE49-F238E27FC236}">
                    <a16:creationId xmlns:a16="http://schemas.microsoft.com/office/drawing/2014/main" id="{2C373844-9972-E289-674C-88E4F9191D17}"/>
                  </a:ext>
                </a:extLst>
              </p:cNvPr>
              <p:cNvSpPr/>
              <p:nvPr/>
            </p:nvSpPr>
            <p:spPr>
              <a:xfrm>
                <a:off x="7761811" y="2732882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49" name="Freeform 1304">
                <a:extLst>
                  <a:ext uri="{FF2B5EF4-FFF2-40B4-BE49-F238E27FC236}">
                    <a16:creationId xmlns:a16="http://schemas.microsoft.com/office/drawing/2014/main" id="{226FAEE8-A3BF-CDBC-0AA2-B4D984D8FD64}"/>
                  </a:ext>
                </a:extLst>
              </p:cNvPr>
              <p:cNvSpPr/>
              <p:nvPr/>
            </p:nvSpPr>
            <p:spPr>
              <a:xfrm>
                <a:off x="7819872" y="2694826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50" name="Freeform 1305">
                <a:extLst>
                  <a:ext uri="{FF2B5EF4-FFF2-40B4-BE49-F238E27FC236}">
                    <a16:creationId xmlns:a16="http://schemas.microsoft.com/office/drawing/2014/main" id="{9A1BE496-1D52-1120-AF28-51FF9A1373C3}"/>
                  </a:ext>
                </a:extLst>
              </p:cNvPr>
              <p:cNvSpPr/>
              <p:nvPr/>
            </p:nvSpPr>
            <p:spPr>
              <a:xfrm>
                <a:off x="7781884" y="2732882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51" name="Freeform 1306">
                <a:extLst>
                  <a:ext uri="{FF2B5EF4-FFF2-40B4-BE49-F238E27FC236}">
                    <a16:creationId xmlns:a16="http://schemas.microsoft.com/office/drawing/2014/main" id="{243CE7D1-31C2-4DDA-7135-D1F4E7A99B66}"/>
                  </a:ext>
                </a:extLst>
              </p:cNvPr>
              <p:cNvSpPr/>
              <p:nvPr/>
            </p:nvSpPr>
            <p:spPr>
              <a:xfrm>
                <a:off x="7819872" y="2694826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52" name="Freeform 1307">
                <a:extLst>
                  <a:ext uri="{FF2B5EF4-FFF2-40B4-BE49-F238E27FC236}">
                    <a16:creationId xmlns:a16="http://schemas.microsoft.com/office/drawing/2014/main" id="{43B94923-5CA5-E3A2-06BA-AF705D680C93}"/>
                  </a:ext>
                </a:extLst>
              </p:cNvPr>
              <p:cNvSpPr/>
              <p:nvPr/>
            </p:nvSpPr>
            <p:spPr>
              <a:xfrm>
                <a:off x="7781884" y="2732882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53" name="Freeform 1308">
                <a:extLst>
                  <a:ext uri="{FF2B5EF4-FFF2-40B4-BE49-F238E27FC236}">
                    <a16:creationId xmlns:a16="http://schemas.microsoft.com/office/drawing/2014/main" id="{CD4A90A3-B2C2-D6D6-EF58-D5B504C3F991}"/>
                  </a:ext>
                </a:extLst>
              </p:cNvPr>
              <p:cNvSpPr/>
              <p:nvPr/>
            </p:nvSpPr>
            <p:spPr>
              <a:xfrm>
                <a:off x="7839691" y="2721846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54" name="Freeform 1309">
                <a:extLst>
                  <a:ext uri="{FF2B5EF4-FFF2-40B4-BE49-F238E27FC236}">
                    <a16:creationId xmlns:a16="http://schemas.microsoft.com/office/drawing/2014/main" id="{74E573DC-F7B0-00D1-5F72-6C5691BAFAED}"/>
                  </a:ext>
                </a:extLst>
              </p:cNvPr>
              <p:cNvSpPr/>
              <p:nvPr/>
            </p:nvSpPr>
            <p:spPr>
              <a:xfrm>
                <a:off x="7801704" y="2759776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55" name="Freeform 1310">
                <a:extLst>
                  <a:ext uri="{FF2B5EF4-FFF2-40B4-BE49-F238E27FC236}">
                    <a16:creationId xmlns:a16="http://schemas.microsoft.com/office/drawing/2014/main" id="{BF8AE427-3188-FAD1-D67C-2550B15D6A60}"/>
                  </a:ext>
                </a:extLst>
              </p:cNvPr>
              <p:cNvSpPr/>
              <p:nvPr/>
            </p:nvSpPr>
            <p:spPr>
              <a:xfrm>
                <a:off x="7839691" y="2721846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56" name="Freeform 1311">
                <a:extLst>
                  <a:ext uri="{FF2B5EF4-FFF2-40B4-BE49-F238E27FC236}">
                    <a16:creationId xmlns:a16="http://schemas.microsoft.com/office/drawing/2014/main" id="{589408B2-326E-D209-4AD1-CC6AA240BC91}"/>
                  </a:ext>
                </a:extLst>
              </p:cNvPr>
              <p:cNvSpPr/>
              <p:nvPr/>
            </p:nvSpPr>
            <p:spPr>
              <a:xfrm>
                <a:off x="7801704" y="2759776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57" name="Freeform 1312">
                <a:extLst>
                  <a:ext uri="{FF2B5EF4-FFF2-40B4-BE49-F238E27FC236}">
                    <a16:creationId xmlns:a16="http://schemas.microsoft.com/office/drawing/2014/main" id="{507C289A-5F5B-0611-F040-20A6FC212C5D}"/>
                  </a:ext>
                </a:extLst>
              </p:cNvPr>
              <p:cNvSpPr/>
              <p:nvPr/>
            </p:nvSpPr>
            <p:spPr>
              <a:xfrm>
                <a:off x="7989353" y="2749247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58" name="Freeform 1313">
                <a:extLst>
                  <a:ext uri="{FF2B5EF4-FFF2-40B4-BE49-F238E27FC236}">
                    <a16:creationId xmlns:a16="http://schemas.microsoft.com/office/drawing/2014/main" id="{6E39DAA0-AA7D-F421-2B37-5828F7277908}"/>
                  </a:ext>
                </a:extLst>
              </p:cNvPr>
              <p:cNvSpPr/>
              <p:nvPr/>
            </p:nvSpPr>
            <p:spPr>
              <a:xfrm>
                <a:off x="7951238" y="2787303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59" name="Freeform 1314">
                <a:extLst>
                  <a:ext uri="{FF2B5EF4-FFF2-40B4-BE49-F238E27FC236}">
                    <a16:creationId xmlns:a16="http://schemas.microsoft.com/office/drawing/2014/main" id="{FFE64C28-9C02-A9B6-A9BB-36216ED6DD00}"/>
                  </a:ext>
                </a:extLst>
              </p:cNvPr>
              <p:cNvSpPr/>
              <p:nvPr/>
            </p:nvSpPr>
            <p:spPr>
              <a:xfrm>
                <a:off x="7989353" y="2749247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60" name="Freeform 1315">
                <a:extLst>
                  <a:ext uri="{FF2B5EF4-FFF2-40B4-BE49-F238E27FC236}">
                    <a16:creationId xmlns:a16="http://schemas.microsoft.com/office/drawing/2014/main" id="{049ACA18-E71C-1494-7835-2257441139E5}"/>
                  </a:ext>
                </a:extLst>
              </p:cNvPr>
              <p:cNvSpPr/>
              <p:nvPr/>
            </p:nvSpPr>
            <p:spPr>
              <a:xfrm>
                <a:off x="7951238" y="2787303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61" name="Freeform 1316">
                <a:extLst>
                  <a:ext uri="{FF2B5EF4-FFF2-40B4-BE49-F238E27FC236}">
                    <a16:creationId xmlns:a16="http://schemas.microsoft.com/office/drawing/2014/main" id="{443DDF6D-8A09-594C-CB35-F3062358B8F3}"/>
                  </a:ext>
                </a:extLst>
              </p:cNvPr>
              <p:cNvSpPr/>
              <p:nvPr/>
            </p:nvSpPr>
            <p:spPr>
              <a:xfrm>
                <a:off x="8128850" y="2749247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62" name="Freeform 1317">
                <a:extLst>
                  <a:ext uri="{FF2B5EF4-FFF2-40B4-BE49-F238E27FC236}">
                    <a16:creationId xmlns:a16="http://schemas.microsoft.com/office/drawing/2014/main" id="{262D6548-6050-44A2-AAEE-8A68CEAB636F}"/>
                  </a:ext>
                </a:extLst>
              </p:cNvPr>
              <p:cNvSpPr/>
              <p:nvPr/>
            </p:nvSpPr>
            <p:spPr>
              <a:xfrm>
                <a:off x="8090863" y="2787303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63" name="Freeform 1318">
                <a:extLst>
                  <a:ext uri="{FF2B5EF4-FFF2-40B4-BE49-F238E27FC236}">
                    <a16:creationId xmlns:a16="http://schemas.microsoft.com/office/drawing/2014/main" id="{D88F60BB-B79E-FD68-B85A-7BDD3CDF4FFB}"/>
                  </a:ext>
                </a:extLst>
              </p:cNvPr>
              <p:cNvSpPr/>
              <p:nvPr/>
            </p:nvSpPr>
            <p:spPr>
              <a:xfrm>
                <a:off x="8128850" y="2749247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64" name="Freeform 1319">
                <a:extLst>
                  <a:ext uri="{FF2B5EF4-FFF2-40B4-BE49-F238E27FC236}">
                    <a16:creationId xmlns:a16="http://schemas.microsoft.com/office/drawing/2014/main" id="{62AB1C1D-B2DC-10CB-43B9-58DC451F51F0}"/>
                  </a:ext>
                </a:extLst>
              </p:cNvPr>
              <p:cNvSpPr/>
              <p:nvPr/>
            </p:nvSpPr>
            <p:spPr>
              <a:xfrm>
                <a:off x="8090863" y="2787303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65" name="Freeform 1320">
                <a:extLst>
                  <a:ext uri="{FF2B5EF4-FFF2-40B4-BE49-F238E27FC236}">
                    <a16:creationId xmlns:a16="http://schemas.microsoft.com/office/drawing/2014/main" id="{2AB1594C-0D32-EB45-F23D-0899A8719EE1}"/>
                  </a:ext>
                </a:extLst>
              </p:cNvPr>
              <p:cNvSpPr/>
              <p:nvPr/>
            </p:nvSpPr>
            <p:spPr>
              <a:xfrm>
                <a:off x="8248529" y="2749247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66" name="Freeform 1321">
                <a:extLst>
                  <a:ext uri="{FF2B5EF4-FFF2-40B4-BE49-F238E27FC236}">
                    <a16:creationId xmlns:a16="http://schemas.microsoft.com/office/drawing/2014/main" id="{B9A68586-5A8E-38C0-7DDB-5B792C22F4BE}"/>
                  </a:ext>
                </a:extLst>
              </p:cNvPr>
              <p:cNvSpPr/>
              <p:nvPr/>
            </p:nvSpPr>
            <p:spPr>
              <a:xfrm>
                <a:off x="8210542" y="2787303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67" name="Freeform 1322">
                <a:extLst>
                  <a:ext uri="{FF2B5EF4-FFF2-40B4-BE49-F238E27FC236}">
                    <a16:creationId xmlns:a16="http://schemas.microsoft.com/office/drawing/2014/main" id="{333ABF59-B926-B075-9DA1-BBD5EFDD2FD3}"/>
                  </a:ext>
                </a:extLst>
              </p:cNvPr>
              <p:cNvSpPr/>
              <p:nvPr/>
            </p:nvSpPr>
            <p:spPr>
              <a:xfrm>
                <a:off x="8237730" y="2749247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68" name="Freeform 1323">
                <a:extLst>
                  <a:ext uri="{FF2B5EF4-FFF2-40B4-BE49-F238E27FC236}">
                    <a16:creationId xmlns:a16="http://schemas.microsoft.com/office/drawing/2014/main" id="{1324A81D-E5DB-39A9-AAF7-83CA5043CE5E}"/>
                  </a:ext>
                </a:extLst>
              </p:cNvPr>
              <p:cNvSpPr/>
              <p:nvPr/>
            </p:nvSpPr>
            <p:spPr>
              <a:xfrm>
                <a:off x="8199743" y="2787303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69" name="Freeform 1324">
                <a:extLst>
                  <a:ext uri="{FF2B5EF4-FFF2-40B4-BE49-F238E27FC236}">
                    <a16:creationId xmlns:a16="http://schemas.microsoft.com/office/drawing/2014/main" id="{5C4F48E1-6F47-A756-39A5-0CA95CC165C8}"/>
                  </a:ext>
                </a:extLst>
              </p:cNvPr>
              <p:cNvSpPr/>
              <p:nvPr/>
            </p:nvSpPr>
            <p:spPr>
              <a:xfrm>
                <a:off x="8348261" y="2807092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70" name="Freeform 1325">
                <a:extLst>
                  <a:ext uri="{FF2B5EF4-FFF2-40B4-BE49-F238E27FC236}">
                    <a16:creationId xmlns:a16="http://schemas.microsoft.com/office/drawing/2014/main" id="{E1CF6D18-1F7E-EAAD-1F56-CB484B015418}"/>
                  </a:ext>
                </a:extLst>
              </p:cNvPr>
              <p:cNvSpPr/>
              <p:nvPr/>
            </p:nvSpPr>
            <p:spPr>
              <a:xfrm>
                <a:off x="8310274" y="2845022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71" name="Freeform 1326">
                <a:extLst>
                  <a:ext uri="{FF2B5EF4-FFF2-40B4-BE49-F238E27FC236}">
                    <a16:creationId xmlns:a16="http://schemas.microsoft.com/office/drawing/2014/main" id="{E1E0312F-EAB1-B74A-80B4-C675D601DE45}"/>
                  </a:ext>
                </a:extLst>
              </p:cNvPr>
              <p:cNvSpPr/>
              <p:nvPr/>
            </p:nvSpPr>
            <p:spPr>
              <a:xfrm>
                <a:off x="8348261" y="2807092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72" name="Freeform 1327">
                <a:extLst>
                  <a:ext uri="{FF2B5EF4-FFF2-40B4-BE49-F238E27FC236}">
                    <a16:creationId xmlns:a16="http://schemas.microsoft.com/office/drawing/2014/main" id="{9AE72C37-A935-1C8C-EE6D-0181FBA3C216}"/>
                  </a:ext>
                </a:extLst>
              </p:cNvPr>
              <p:cNvSpPr/>
              <p:nvPr/>
            </p:nvSpPr>
            <p:spPr>
              <a:xfrm>
                <a:off x="8310274" y="2845022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73" name="Freeform 1328">
                <a:extLst>
                  <a:ext uri="{FF2B5EF4-FFF2-40B4-BE49-F238E27FC236}">
                    <a16:creationId xmlns:a16="http://schemas.microsoft.com/office/drawing/2014/main" id="{413B15CA-309F-A55F-C1D4-2BAC86CDC1CE}"/>
                  </a:ext>
                </a:extLst>
              </p:cNvPr>
              <p:cNvSpPr/>
              <p:nvPr/>
            </p:nvSpPr>
            <p:spPr>
              <a:xfrm>
                <a:off x="8388154" y="2807092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74" name="Freeform 1329">
                <a:extLst>
                  <a:ext uri="{FF2B5EF4-FFF2-40B4-BE49-F238E27FC236}">
                    <a16:creationId xmlns:a16="http://schemas.microsoft.com/office/drawing/2014/main" id="{4369D49A-4818-1CAE-FF28-04391679F356}"/>
                  </a:ext>
                </a:extLst>
              </p:cNvPr>
              <p:cNvSpPr/>
              <p:nvPr/>
            </p:nvSpPr>
            <p:spPr>
              <a:xfrm>
                <a:off x="8350040" y="2845022"/>
                <a:ext cx="76101" cy="12685"/>
              </a:xfrm>
              <a:custGeom>
                <a:avLst/>
                <a:gdLst>
                  <a:gd name="connsiteX0" fmla="*/ 76102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2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75" name="Freeform 1330">
                <a:extLst>
                  <a:ext uri="{FF2B5EF4-FFF2-40B4-BE49-F238E27FC236}">
                    <a16:creationId xmlns:a16="http://schemas.microsoft.com/office/drawing/2014/main" id="{2206DDAE-5974-F4D7-2BB8-B8B5B6A0CF67}"/>
                  </a:ext>
                </a:extLst>
              </p:cNvPr>
              <p:cNvSpPr/>
              <p:nvPr/>
            </p:nvSpPr>
            <p:spPr>
              <a:xfrm>
                <a:off x="8388154" y="2807092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76" name="Freeform 1331">
                <a:extLst>
                  <a:ext uri="{FF2B5EF4-FFF2-40B4-BE49-F238E27FC236}">
                    <a16:creationId xmlns:a16="http://schemas.microsoft.com/office/drawing/2014/main" id="{5A2D04CD-8F2D-259D-6A06-B45627BA3E4D}"/>
                  </a:ext>
                </a:extLst>
              </p:cNvPr>
              <p:cNvSpPr/>
              <p:nvPr/>
            </p:nvSpPr>
            <p:spPr>
              <a:xfrm>
                <a:off x="8350040" y="2845022"/>
                <a:ext cx="76101" cy="12685"/>
              </a:xfrm>
              <a:custGeom>
                <a:avLst/>
                <a:gdLst>
                  <a:gd name="connsiteX0" fmla="*/ 76102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2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77" name="Freeform 1332">
                <a:extLst>
                  <a:ext uri="{FF2B5EF4-FFF2-40B4-BE49-F238E27FC236}">
                    <a16:creationId xmlns:a16="http://schemas.microsoft.com/office/drawing/2014/main" id="{0F09BCA4-0E37-4974-7CE5-C7A1BA40E71F}"/>
                  </a:ext>
                </a:extLst>
              </p:cNvPr>
              <p:cNvSpPr/>
              <p:nvPr/>
            </p:nvSpPr>
            <p:spPr>
              <a:xfrm>
                <a:off x="8477849" y="2807092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78" name="Freeform 1333">
                <a:extLst>
                  <a:ext uri="{FF2B5EF4-FFF2-40B4-BE49-F238E27FC236}">
                    <a16:creationId xmlns:a16="http://schemas.microsoft.com/office/drawing/2014/main" id="{DF40A4CA-EBB7-1383-D296-C34859895DDC}"/>
                  </a:ext>
                </a:extLst>
              </p:cNvPr>
              <p:cNvSpPr/>
              <p:nvPr/>
            </p:nvSpPr>
            <p:spPr>
              <a:xfrm>
                <a:off x="8439862" y="2845022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79" name="Freeform 1334">
                <a:extLst>
                  <a:ext uri="{FF2B5EF4-FFF2-40B4-BE49-F238E27FC236}">
                    <a16:creationId xmlns:a16="http://schemas.microsoft.com/office/drawing/2014/main" id="{12710A3F-F2DD-8437-6FE6-1D2F0C43825A}"/>
                  </a:ext>
                </a:extLst>
              </p:cNvPr>
              <p:cNvSpPr/>
              <p:nvPr/>
            </p:nvSpPr>
            <p:spPr>
              <a:xfrm>
                <a:off x="8471624" y="2807092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80" name="Freeform 1335">
                <a:extLst>
                  <a:ext uri="{FF2B5EF4-FFF2-40B4-BE49-F238E27FC236}">
                    <a16:creationId xmlns:a16="http://schemas.microsoft.com/office/drawing/2014/main" id="{373A1D20-C2E5-332D-EABC-249A6F028020}"/>
                  </a:ext>
                </a:extLst>
              </p:cNvPr>
              <p:cNvSpPr/>
              <p:nvPr/>
            </p:nvSpPr>
            <p:spPr>
              <a:xfrm>
                <a:off x="8433637" y="2845022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81" name="Freeform 1336">
                <a:extLst>
                  <a:ext uri="{FF2B5EF4-FFF2-40B4-BE49-F238E27FC236}">
                    <a16:creationId xmlns:a16="http://schemas.microsoft.com/office/drawing/2014/main" id="{69294855-AFD0-37F6-4AB3-F20FC1D488FA}"/>
                  </a:ext>
                </a:extLst>
              </p:cNvPr>
              <p:cNvSpPr/>
              <p:nvPr/>
            </p:nvSpPr>
            <p:spPr>
              <a:xfrm>
                <a:off x="8537815" y="2807092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82" name="Freeform 1337">
                <a:extLst>
                  <a:ext uri="{FF2B5EF4-FFF2-40B4-BE49-F238E27FC236}">
                    <a16:creationId xmlns:a16="http://schemas.microsoft.com/office/drawing/2014/main" id="{5A5BF3CB-CF7D-56B4-D4C4-E71E0C7D72CC}"/>
                  </a:ext>
                </a:extLst>
              </p:cNvPr>
              <p:cNvSpPr/>
              <p:nvPr/>
            </p:nvSpPr>
            <p:spPr>
              <a:xfrm>
                <a:off x="8499701" y="2845022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83" name="Freeform 1338">
                <a:extLst>
                  <a:ext uri="{FF2B5EF4-FFF2-40B4-BE49-F238E27FC236}">
                    <a16:creationId xmlns:a16="http://schemas.microsoft.com/office/drawing/2014/main" id="{6C762FF1-1E93-0212-D733-C51DA166932D}"/>
                  </a:ext>
                </a:extLst>
              </p:cNvPr>
              <p:cNvSpPr/>
              <p:nvPr/>
            </p:nvSpPr>
            <p:spPr>
              <a:xfrm>
                <a:off x="8537815" y="2807092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84" name="Freeform 1339">
                <a:extLst>
                  <a:ext uri="{FF2B5EF4-FFF2-40B4-BE49-F238E27FC236}">
                    <a16:creationId xmlns:a16="http://schemas.microsoft.com/office/drawing/2014/main" id="{535E7304-65CB-DC50-41D4-9E4C1C80B0BC}"/>
                  </a:ext>
                </a:extLst>
              </p:cNvPr>
              <p:cNvSpPr/>
              <p:nvPr/>
            </p:nvSpPr>
            <p:spPr>
              <a:xfrm>
                <a:off x="8499701" y="2845022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85" name="Freeform 1340">
                <a:extLst>
                  <a:ext uri="{FF2B5EF4-FFF2-40B4-BE49-F238E27FC236}">
                    <a16:creationId xmlns:a16="http://schemas.microsoft.com/office/drawing/2014/main" id="{9BFF7A97-6B1A-013A-D12F-F9A622A39D88}"/>
                  </a:ext>
                </a:extLst>
              </p:cNvPr>
              <p:cNvSpPr/>
              <p:nvPr/>
            </p:nvSpPr>
            <p:spPr>
              <a:xfrm>
                <a:off x="8547725" y="2807092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86" name="Freeform 1341">
                <a:extLst>
                  <a:ext uri="{FF2B5EF4-FFF2-40B4-BE49-F238E27FC236}">
                    <a16:creationId xmlns:a16="http://schemas.microsoft.com/office/drawing/2014/main" id="{6D1986F6-F7A1-380B-941D-D9DF59791FEE}"/>
                  </a:ext>
                </a:extLst>
              </p:cNvPr>
              <p:cNvSpPr/>
              <p:nvPr/>
            </p:nvSpPr>
            <p:spPr>
              <a:xfrm>
                <a:off x="8509611" y="2845022"/>
                <a:ext cx="76101" cy="12685"/>
              </a:xfrm>
              <a:custGeom>
                <a:avLst/>
                <a:gdLst>
                  <a:gd name="connsiteX0" fmla="*/ 76102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2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87" name="Freeform 1342">
                <a:extLst>
                  <a:ext uri="{FF2B5EF4-FFF2-40B4-BE49-F238E27FC236}">
                    <a16:creationId xmlns:a16="http://schemas.microsoft.com/office/drawing/2014/main" id="{DEB70D50-ADF2-E1A6-87FF-1801404123F7}"/>
                  </a:ext>
                </a:extLst>
              </p:cNvPr>
              <p:cNvSpPr/>
              <p:nvPr/>
            </p:nvSpPr>
            <p:spPr>
              <a:xfrm>
                <a:off x="8547725" y="2807092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88" name="Freeform 1343">
                <a:extLst>
                  <a:ext uri="{FF2B5EF4-FFF2-40B4-BE49-F238E27FC236}">
                    <a16:creationId xmlns:a16="http://schemas.microsoft.com/office/drawing/2014/main" id="{5635CBFD-0A82-CDD1-8CCB-B6EAE7A6795D}"/>
                  </a:ext>
                </a:extLst>
              </p:cNvPr>
              <p:cNvSpPr/>
              <p:nvPr/>
            </p:nvSpPr>
            <p:spPr>
              <a:xfrm>
                <a:off x="8509611" y="2845022"/>
                <a:ext cx="76101" cy="12685"/>
              </a:xfrm>
              <a:custGeom>
                <a:avLst/>
                <a:gdLst>
                  <a:gd name="connsiteX0" fmla="*/ 76102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2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89" name="Freeform 1344">
                <a:extLst>
                  <a:ext uri="{FF2B5EF4-FFF2-40B4-BE49-F238E27FC236}">
                    <a16:creationId xmlns:a16="http://schemas.microsoft.com/office/drawing/2014/main" id="{65F2F10F-2DCF-E617-52E4-3ED0B32694A8}"/>
                  </a:ext>
                </a:extLst>
              </p:cNvPr>
              <p:cNvSpPr/>
              <p:nvPr/>
            </p:nvSpPr>
            <p:spPr>
              <a:xfrm>
                <a:off x="8587745" y="2807092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90" name="Freeform 1345">
                <a:extLst>
                  <a:ext uri="{FF2B5EF4-FFF2-40B4-BE49-F238E27FC236}">
                    <a16:creationId xmlns:a16="http://schemas.microsoft.com/office/drawing/2014/main" id="{A7DF1CAA-B3E7-6968-FA0A-7D7CE38BB1BC}"/>
                  </a:ext>
                </a:extLst>
              </p:cNvPr>
              <p:cNvSpPr/>
              <p:nvPr/>
            </p:nvSpPr>
            <p:spPr>
              <a:xfrm>
                <a:off x="8549631" y="2845022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91" name="Freeform 1346">
                <a:extLst>
                  <a:ext uri="{FF2B5EF4-FFF2-40B4-BE49-F238E27FC236}">
                    <a16:creationId xmlns:a16="http://schemas.microsoft.com/office/drawing/2014/main" id="{539B3645-6492-2470-D4A0-69CA2112D218}"/>
                  </a:ext>
                </a:extLst>
              </p:cNvPr>
              <p:cNvSpPr/>
              <p:nvPr/>
            </p:nvSpPr>
            <p:spPr>
              <a:xfrm>
                <a:off x="8587745" y="2807092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92" name="Freeform 1347">
                <a:extLst>
                  <a:ext uri="{FF2B5EF4-FFF2-40B4-BE49-F238E27FC236}">
                    <a16:creationId xmlns:a16="http://schemas.microsoft.com/office/drawing/2014/main" id="{3A08D2A0-A439-BC31-36D8-A2D6D2F9DF26}"/>
                  </a:ext>
                </a:extLst>
              </p:cNvPr>
              <p:cNvSpPr/>
              <p:nvPr/>
            </p:nvSpPr>
            <p:spPr>
              <a:xfrm>
                <a:off x="8549631" y="2845022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93" name="Freeform 1348">
                <a:extLst>
                  <a:ext uri="{FF2B5EF4-FFF2-40B4-BE49-F238E27FC236}">
                    <a16:creationId xmlns:a16="http://schemas.microsoft.com/office/drawing/2014/main" id="{2D8C178C-A23E-09F5-920A-3A148C76E8F3}"/>
                  </a:ext>
                </a:extLst>
              </p:cNvPr>
              <p:cNvSpPr/>
              <p:nvPr/>
            </p:nvSpPr>
            <p:spPr>
              <a:xfrm>
                <a:off x="8597655" y="2807092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94" name="Freeform 1349">
                <a:extLst>
                  <a:ext uri="{FF2B5EF4-FFF2-40B4-BE49-F238E27FC236}">
                    <a16:creationId xmlns:a16="http://schemas.microsoft.com/office/drawing/2014/main" id="{BF3E55E4-E557-2C25-3036-D282B01352A5}"/>
                  </a:ext>
                </a:extLst>
              </p:cNvPr>
              <p:cNvSpPr/>
              <p:nvPr/>
            </p:nvSpPr>
            <p:spPr>
              <a:xfrm>
                <a:off x="8559540" y="2845022"/>
                <a:ext cx="76101" cy="12685"/>
              </a:xfrm>
              <a:custGeom>
                <a:avLst/>
                <a:gdLst>
                  <a:gd name="connsiteX0" fmla="*/ 76102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2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95" name="Freeform 1350">
                <a:extLst>
                  <a:ext uri="{FF2B5EF4-FFF2-40B4-BE49-F238E27FC236}">
                    <a16:creationId xmlns:a16="http://schemas.microsoft.com/office/drawing/2014/main" id="{124114EC-7DD1-BE4B-1346-0FC3EBAD00B3}"/>
                  </a:ext>
                </a:extLst>
              </p:cNvPr>
              <p:cNvSpPr/>
              <p:nvPr/>
            </p:nvSpPr>
            <p:spPr>
              <a:xfrm>
                <a:off x="8597655" y="2807092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96" name="Freeform 1351">
                <a:extLst>
                  <a:ext uri="{FF2B5EF4-FFF2-40B4-BE49-F238E27FC236}">
                    <a16:creationId xmlns:a16="http://schemas.microsoft.com/office/drawing/2014/main" id="{2584F58C-073E-5E51-C0B5-8BE5AC0BDF61}"/>
                  </a:ext>
                </a:extLst>
              </p:cNvPr>
              <p:cNvSpPr/>
              <p:nvPr/>
            </p:nvSpPr>
            <p:spPr>
              <a:xfrm>
                <a:off x="8559540" y="2845022"/>
                <a:ext cx="76101" cy="12685"/>
              </a:xfrm>
              <a:custGeom>
                <a:avLst/>
                <a:gdLst>
                  <a:gd name="connsiteX0" fmla="*/ 76102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2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97" name="Freeform 1352">
                <a:extLst>
                  <a:ext uri="{FF2B5EF4-FFF2-40B4-BE49-F238E27FC236}">
                    <a16:creationId xmlns:a16="http://schemas.microsoft.com/office/drawing/2014/main" id="{C8DDFC5D-96C5-48F7-C937-706D013B6BD3}"/>
                  </a:ext>
                </a:extLst>
              </p:cNvPr>
              <p:cNvSpPr/>
              <p:nvPr/>
            </p:nvSpPr>
            <p:spPr>
              <a:xfrm>
                <a:off x="8653809" y="2807092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98" name="Freeform 1353">
                <a:extLst>
                  <a:ext uri="{FF2B5EF4-FFF2-40B4-BE49-F238E27FC236}">
                    <a16:creationId xmlns:a16="http://schemas.microsoft.com/office/drawing/2014/main" id="{E5B628CB-9E44-87C1-DEB9-EF296F5CB131}"/>
                  </a:ext>
                </a:extLst>
              </p:cNvPr>
              <p:cNvSpPr/>
              <p:nvPr/>
            </p:nvSpPr>
            <p:spPr>
              <a:xfrm>
                <a:off x="8615695" y="2845022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099" name="Freeform 1354">
                <a:extLst>
                  <a:ext uri="{FF2B5EF4-FFF2-40B4-BE49-F238E27FC236}">
                    <a16:creationId xmlns:a16="http://schemas.microsoft.com/office/drawing/2014/main" id="{48058488-F3F8-9E9D-2A59-97D1A6989C4D}"/>
                  </a:ext>
                </a:extLst>
              </p:cNvPr>
              <p:cNvSpPr/>
              <p:nvPr/>
            </p:nvSpPr>
            <p:spPr>
              <a:xfrm>
                <a:off x="8653809" y="2807092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00" name="Freeform 1355">
                <a:extLst>
                  <a:ext uri="{FF2B5EF4-FFF2-40B4-BE49-F238E27FC236}">
                    <a16:creationId xmlns:a16="http://schemas.microsoft.com/office/drawing/2014/main" id="{8B1951F2-C8D1-C303-4F8C-2DF725391ADA}"/>
                  </a:ext>
                </a:extLst>
              </p:cNvPr>
              <p:cNvSpPr/>
              <p:nvPr/>
            </p:nvSpPr>
            <p:spPr>
              <a:xfrm>
                <a:off x="8615695" y="2845022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01" name="Freeform 1356">
                <a:extLst>
                  <a:ext uri="{FF2B5EF4-FFF2-40B4-BE49-F238E27FC236}">
                    <a16:creationId xmlns:a16="http://schemas.microsoft.com/office/drawing/2014/main" id="{46D45248-1607-C275-E87B-BCA655D94F44}"/>
                  </a:ext>
                </a:extLst>
              </p:cNvPr>
              <p:cNvSpPr/>
              <p:nvPr/>
            </p:nvSpPr>
            <p:spPr>
              <a:xfrm>
                <a:off x="8663719" y="2807092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02" name="Freeform 1357">
                <a:extLst>
                  <a:ext uri="{FF2B5EF4-FFF2-40B4-BE49-F238E27FC236}">
                    <a16:creationId xmlns:a16="http://schemas.microsoft.com/office/drawing/2014/main" id="{D7EF023F-14E2-7B0C-1046-BC09B6D192B4}"/>
                  </a:ext>
                </a:extLst>
              </p:cNvPr>
              <p:cNvSpPr/>
              <p:nvPr/>
            </p:nvSpPr>
            <p:spPr>
              <a:xfrm>
                <a:off x="8625605" y="2845022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03" name="Freeform 1358">
                <a:extLst>
                  <a:ext uri="{FF2B5EF4-FFF2-40B4-BE49-F238E27FC236}">
                    <a16:creationId xmlns:a16="http://schemas.microsoft.com/office/drawing/2014/main" id="{CFFCE007-25CA-63F5-AD76-55147024D1A9}"/>
                  </a:ext>
                </a:extLst>
              </p:cNvPr>
              <p:cNvSpPr/>
              <p:nvPr/>
            </p:nvSpPr>
            <p:spPr>
              <a:xfrm>
                <a:off x="8657367" y="2807092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04" name="Freeform 1359">
                <a:extLst>
                  <a:ext uri="{FF2B5EF4-FFF2-40B4-BE49-F238E27FC236}">
                    <a16:creationId xmlns:a16="http://schemas.microsoft.com/office/drawing/2014/main" id="{90836DF4-3F5F-3303-A6CE-D16641F2AC01}"/>
                  </a:ext>
                </a:extLst>
              </p:cNvPr>
              <p:cNvSpPr/>
              <p:nvPr/>
            </p:nvSpPr>
            <p:spPr>
              <a:xfrm>
                <a:off x="8619380" y="2845022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05" name="Freeform 1360">
                <a:extLst>
                  <a:ext uri="{FF2B5EF4-FFF2-40B4-BE49-F238E27FC236}">
                    <a16:creationId xmlns:a16="http://schemas.microsoft.com/office/drawing/2014/main" id="{3D8CB725-FE72-5781-E9C1-CC8A8765DE87}"/>
                  </a:ext>
                </a:extLst>
              </p:cNvPr>
              <p:cNvSpPr/>
              <p:nvPr/>
            </p:nvSpPr>
            <p:spPr>
              <a:xfrm>
                <a:off x="8896724" y="2841597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06" name="Freeform 1361">
                <a:extLst>
                  <a:ext uri="{FF2B5EF4-FFF2-40B4-BE49-F238E27FC236}">
                    <a16:creationId xmlns:a16="http://schemas.microsoft.com/office/drawing/2014/main" id="{989C7F41-D597-5735-D014-87B347788AF3}"/>
                  </a:ext>
                </a:extLst>
              </p:cNvPr>
              <p:cNvSpPr/>
              <p:nvPr/>
            </p:nvSpPr>
            <p:spPr>
              <a:xfrm>
                <a:off x="8858736" y="2879526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07" name="Freeform 1362">
                <a:extLst>
                  <a:ext uri="{FF2B5EF4-FFF2-40B4-BE49-F238E27FC236}">
                    <a16:creationId xmlns:a16="http://schemas.microsoft.com/office/drawing/2014/main" id="{C7883C4B-4C46-78EE-9A7F-199325D0EDCA}"/>
                  </a:ext>
                </a:extLst>
              </p:cNvPr>
              <p:cNvSpPr/>
              <p:nvPr/>
            </p:nvSpPr>
            <p:spPr>
              <a:xfrm>
                <a:off x="8896724" y="2841597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08" name="Freeform 1363">
                <a:extLst>
                  <a:ext uri="{FF2B5EF4-FFF2-40B4-BE49-F238E27FC236}">
                    <a16:creationId xmlns:a16="http://schemas.microsoft.com/office/drawing/2014/main" id="{37F23B38-5FC5-3F5A-0321-545A27ADECFA}"/>
                  </a:ext>
                </a:extLst>
              </p:cNvPr>
              <p:cNvSpPr/>
              <p:nvPr/>
            </p:nvSpPr>
            <p:spPr>
              <a:xfrm>
                <a:off x="8858736" y="2879526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09" name="Freeform 1364">
                <a:extLst>
                  <a:ext uri="{FF2B5EF4-FFF2-40B4-BE49-F238E27FC236}">
                    <a16:creationId xmlns:a16="http://schemas.microsoft.com/office/drawing/2014/main" id="{BC1F1A88-8CE2-3E66-AF05-7AE209FFADED}"/>
                  </a:ext>
                </a:extLst>
              </p:cNvPr>
              <p:cNvSpPr/>
              <p:nvPr/>
            </p:nvSpPr>
            <p:spPr>
              <a:xfrm>
                <a:off x="8896724" y="2841597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10" name="Freeform 1365">
                <a:extLst>
                  <a:ext uri="{FF2B5EF4-FFF2-40B4-BE49-F238E27FC236}">
                    <a16:creationId xmlns:a16="http://schemas.microsoft.com/office/drawing/2014/main" id="{6215B464-8AD1-8BE5-3C36-BBEB2F976048}"/>
                  </a:ext>
                </a:extLst>
              </p:cNvPr>
              <p:cNvSpPr/>
              <p:nvPr/>
            </p:nvSpPr>
            <p:spPr>
              <a:xfrm>
                <a:off x="8858736" y="2879526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11" name="Freeform 1366">
                <a:extLst>
                  <a:ext uri="{FF2B5EF4-FFF2-40B4-BE49-F238E27FC236}">
                    <a16:creationId xmlns:a16="http://schemas.microsoft.com/office/drawing/2014/main" id="{D4F9A123-DD3F-5AD2-0CEE-829DDA43A71D}"/>
                  </a:ext>
                </a:extLst>
              </p:cNvPr>
              <p:cNvSpPr/>
              <p:nvPr/>
            </p:nvSpPr>
            <p:spPr>
              <a:xfrm>
                <a:off x="8896724" y="2841597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12" name="Freeform 1367">
                <a:extLst>
                  <a:ext uri="{FF2B5EF4-FFF2-40B4-BE49-F238E27FC236}">
                    <a16:creationId xmlns:a16="http://schemas.microsoft.com/office/drawing/2014/main" id="{FD979AF5-64E0-924B-D04B-ABE6C26A1885}"/>
                  </a:ext>
                </a:extLst>
              </p:cNvPr>
              <p:cNvSpPr/>
              <p:nvPr/>
            </p:nvSpPr>
            <p:spPr>
              <a:xfrm>
                <a:off x="8858736" y="2879526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13" name="Freeform 1368">
                <a:extLst>
                  <a:ext uri="{FF2B5EF4-FFF2-40B4-BE49-F238E27FC236}">
                    <a16:creationId xmlns:a16="http://schemas.microsoft.com/office/drawing/2014/main" id="{BD691266-554D-9A3A-07C0-79C563FB8B93}"/>
                  </a:ext>
                </a:extLst>
              </p:cNvPr>
              <p:cNvSpPr/>
              <p:nvPr/>
            </p:nvSpPr>
            <p:spPr>
              <a:xfrm>
                <a:off x="9016402" y="2841597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14" name="Freeform 1369">
                <a:extLst>
                  <a:ext uri="{FF2B5EF4-FFF2-40B4-BE49-F238E27FC236}">
                    <a16:creationId xmlns:a16="http://schemas.microsoft.com/office/drawing/2014/main" id="{2956F62C-D4C9-FDDA-1238-67A61EEFFF86}"/>
                  </a:ext>
                </a:extLst>
              </p:cNvPr>
              <p:cNvSpPr/>
              <p:nvPr/>
            </p:nvSpPr>
            <p:spPr>
              <a:xfrm>
                <a:off x="8978415" y="2879526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15" name="Freeform 1370">
                <a:extLst>
                  <a:ext uri="{FF2B5EF4-FFF2-40B4-BE49-F238E27FC236}">
                    <a16:creationId xmlns:a16="http://schemas.microsoft.com/office/drawing/2014/main" id="{2288B5BB-0BEB-C032-98CD-B378C9721972}"/>
                  </a:ext>
                </a:extLst>
              </p:cNvPr>
              <p:cNvSpPr/>
              <p:nvPr/>
            </p:nvSpPr>
            <p:spPr>
              <a:xfrm>
                <a:off x="9016402" y="2841597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16" name="Freeform 1371">
                <a:extLst>
                  <a:ext uri="{FF2B5EF4-FFF2-40B4-BE49-F238E27FC236}">
                    <a16:creationId xmlns:a16="http://schemas.microsoft.com/office/drawing/2014/main" id="{A218FC29-816A-B9F9-03F5-185524B080EC}"/>
                  </a:ext>
                </a:extLst>
              </p:cNvPr>
              <p:cNvSpPr/>
              <p:nvPr/>
            </p:nvSpPr>
            <p:spPr>
              <a:xfrm>
                <a:off x="8978415" y="2879526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17" name="Freeform 1372">
                <a:extLst>
                  <a:ext uri="{FF2B5EF4-FFF2-40B4-BE49-F238E27FC236}">
                    <a16:creationId xmlns:a16="http://schemas.microsoft.com/office/drawing/2014/main" id="{AA1AC61C-56EE-33C4-7324-1D7EBECDCAD1}"/>
                  </a:ext>
                </a:extLst>
              </p:cNvPr>
              <p:cNvSpPr/>
              <p:nvPr/>
            </p:nvSpPr>
            <p:spPr>
              <a:xfrm>
                <a:off x="9036476" y="2841597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18" name="Freeform 1373">
                <a:extLst>
                  <a:ext uri="{FF2B5EF4-FFF2-40B4-BE49-F238E27FC236}">
                    <a16:creationId xmlns:a16="http://schemas.microsoft.com/office/drawing/2014/main" id="{474F37ED-5038-D511-F389-F968DD837701}"/>
                  </a:ext>
                </a:extLst>
              </p:cNvPr>
              <p:cNvSpPr/>
              <p:nvPr/>
            </p:nvSpPr>
            <p:spPr>
              <a:xfrm>
                <a:off x="8998361" y="2879526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19" name="Freeform 1374">
                <a:extLst>
                  <a:ext uri="{FF2B5EF4-FFF2-40B4-BE49-F238E27FC236}">
                    <a16:creationId xmlns:a16="http://schemas.microsoft.com/office/drawing/2014/main" id="{EC5A35E0-ECAB-0E4D-2345-22043EB94685}"/>
                  </a:ext>
                </a:extLst>
              </p:cNvPr>
              <p:cNvSpPr/>
              <p:nvPr/>
            </p:nvSpPr>
            <p:spPr>
              <a:xfrm>
                <a:off x="9024152" y="2841597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20" name="Freeform 1375">
                <a:extLst>
                  <a:ext uri="{FF2B5EF4-FFF2-40B4-BE49-F238E27FC236}">
                    <a16:creationId xmlns:a16="http://schemas.microsoft.com/office/drawing/2014/main" id="{2940316B-F7EF-E6A5-6026-4A0D0A35C346}"/>
                  </a:ext>
                </a:extLst>
              </p:cNvPr>
              <p:cNvSpPr/>
              <p:nvPr/>
            </p:nvSpPr>
            <p:spPr>
              <a:xfrm>
                <a:off x="8986038" y="2879526"/>
                <a:ext cx="76101" cy="12685"/>
              </a:xfrm>
              <a:custGeom>
                <a:avLst/>
                <a:gdLst>
                  <a:gd name="connsiteX0" fmla="*/ 76102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2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21" name="Freeform 1376">
                <a:extLst>
                  <a:ext uri="{FF2B5EF4-FFF2-40B4-BE49-F238E27FC236}">
                    <a16:creationId xmlns:a16="http://schemas.microsoft.com/office/drawing/2014/main" id="{E3AE4671-6619-D57C-E0E9-98C9ED9112E9}"/>
                  </a:ext>
                </a:extLst>
              </p:cNvPr>
              <p:cNvSpPr/>
              <p:nvPr/>
            </p:nvSpPr>
            <p:spPr>
              <a:xfrm>
                <a:off x="9315471" y="2841597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22" name="Freeform 1377">
                <a:extLst>
                  <a:ext uri="{FF2B5EF4-FFF2-40B4-BE49-F238E27FC236}">
                    <a16:creationId xmlns:a16="http://schemas.microsoft.com/office/drawing/2014/main" id="{F755BC48-D2C1-631F-7563-35BCC07E9EC4}"/>
                  </a:ext>
                </a:extLst>
              </p:cNvPr>
              <p:cNvSpPr/>
              <p:nvPr/>
            </p:nvSpPr>
            <p:spPr>
              <a:xfrm>
                <a:off x="9277484" y="2879526"/>
                <a:ext cx="76101" cy="12685"/>
              </a:xfrm>
              <a:custGeom>
                <a:avLst/>
                <a:gdLst>
                  <a:gd name="connsiteX0" fmla="*/ 76102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2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23" name="Freeform 1378">
                <a:extLst>
                  <a:ext uri="{FF2B5EF4-FFF2-40B4-BE49-F238E27FC236}">
                    <a16:creationId xmlns:a16="http://schemas.microsoft.com/office/drawing/2014/main" id="{34955E30-2556-4D2F-C43B-432CFDEF9E57}"/>
                  </a:ext>
                </a:extLst>
              </p:cNvPr>
              <p:cNvSpPr/>
              <p:nvPr/>
            </p:nvSpPr>
            <p:spPr>
              <a:xfrm>
                <a:off x="9315471" y="2841597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24" name="Freeform 1379">
                <a:extLst>
                  <a:ext uri="{FF2B5EF4-FFF2-40B4-BE49-F238E27FC236}">
                    <a16:creationId xmlns:a16="http://schemas.microsoft.com/office/drawing/2014/main" id="{1191A3C9-3580-CE65-6DFE-F2C4657E8882}"/>
                  </a:ext>
                </a:extLst>
              </p:cNvPr>
              <p:cNvSpPr/>
              <p:nvPr/>
            </p:nvSpPr>
            <p:spPr>
              <a:xfrm>
                <a:off x="9277484" y="2879526"/>
                <a:ext cx="76101" cy="12685"/>
              </a:xfrm>
              <a:custGeom>
                <a:avLst/>
                <a:gdLst>
                  <a:gd name="connsiteX0" fmla="*/ 76102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2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25" name="Freeform 1380">
                <a:extLst>
                  <a:ext uri="{FF2B5EF4-FFF2-40B4-BE49-F238E27FC236}">
                    <a16:creationId xmlns:a16="http://schemas.microsoft.com/office/drawing/2014/main" id="{35DA399E-262F-5E88-2C66-14DC757EB732}"/>
                  </a:ext>
                </a:extLst>
              </p:cNvPr>
              <p:cNvSpPr/>
              <p:nvPr/>
            </p:nvSpPr>
            <p:spPr>
              <a:xfrm>
                <a:off x="9358413" y="2841597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26" name="Freeform 1381">
                <a:extLst>
                  <a:ext uri="{FF2B5EF4-FFF2-40B4-BE49-F238E27FC236}">
                    <a16:creationId xmlns:a16="http://schemas.microsoft.com/office/drawing/2014/main" id="{67BF8F98-50DC-8881-F169-2BD8D66F7434}"/>
                  </a:ext>
                </a:extLst>
              </p:cNvPr>
              <p:cNvSpPr/>
              <p:nvPr/>
            </p:nvSpPr>
            <p:spPr>
              <a:xfrm>
                <a:off x="9320426" y="2879526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27" name="Freeform 1382">
                <a:extLst>
                  <a:ext uri="{FF2B5EF4-FFF2-40B4-BE49-F238E27FC236}">
                    <a16:creationId xmlns:a16="http://schemas.microsoft.com/office/drawing/2014/main" id="{30677063-1026-01F4-1551-0C449AC5044E}"/>
                  </a:ext>
                </a:extLst>
              </p:cNvPr>
              <p:cNvSpPr/>
              <p:nvPr/>
            </p:nvSpPr>
            <p:spPr>
              <a:xfrm>
                <a:off x="9358413" y="2841597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28" name="Freeform 1383">
                <a:extLst>
                  <a:ext uri="{FF2B5EF4-FFF2-40B4-BE49-F238E27FC236}">
                    <a16:creationId xmlns:a16="http://schemas.microsoft.com/office/drawing/2014/main" id="{C626A071-626A-6FF5-01F9-14043A21389C}"/>
                  </a:ext>
                </a:extLst>
              </p:cNvPr>
              <p:cNvSpPr/>
              <p:nvPr/>
            </p:nvSpPr>
            <p:spPr>
              <a:xfrm>
                <a:off x="9320426" y="2879526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29" name="Freeform 1384">
                <a:extLst>
                  <a:ext uri="{FF2B5EF4-FFF2-40B4-BE49-F238E27FC236}">
                    <a16:creationId xmlns:a16="http://schemas.microsoft.com/office/drawing/2014/main" id="{F8CC7B91-0E92-08B5-47F0-BC9A803E572A}"/>
                  </a:ext>
                </a:extLst>
              </p:cNvPr>
              <p:cNvSpPr/>
              <p:nvPr/>
            </p:nvSpPr>
            <p:spPr>
              <a:xfrm>
                <a:off x="9481776" y="2921261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30" name="Freeform 1385">
                <a:extLst>
                  <a:ext uri="{FF2B5EF4-FFF2-40B4-BE49-F238E27FC236}">
                    <a16:creationId xmlns:a16="http://schemas.microsoft.com/office/drawing/2014/main" id="{43F5058F-89BE-F03C-6561-D521C369BA07}"/>
                  </a:ext>
                </a:extLst>
              </p:cNvPr>
              <p:cNvSpPr/>
              <p:nvPr/>
            </p:nvSpPr>
            <p:spPr>
              <a:xfrm>
                <a:off x="9443789" y="2959191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31" name="Freeform 1386">
                <a:extLst>
                  <a:ext uri="{FF2B5EF4-FFF2-40B4-BE49-F238E27FC236}">
                    <a16:creationId xmlns:a16="http://schemas.microsoft.com/office/drawing/2014/main" id="{2683BB8E-6E53-9B2D-91B1-84630DB0903B}"/>
                  </a:ext>
                </a:extLst>
              </p:cNvPr>
              <p:cNvSpPr/>
              <p:nvPr/>
            </p:nvSpPr>
            <p:spPr>
              <a:xfrm>
                <a:off x="9481776" y="2921261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32" name="Freeform 1387">
                <a:extLst>
                  <a:ext uri="{FF2B5EF4-FFF2-40B4-BE49-F238E27FC236}">
                    <a16:creationId xmlns:a16="http://schemas.microsoft.com/office/drawing/2014/main" id="{D660019C-67C6-F147-5A08-85B2A7131A7A}"/>
                  </a:ext>
                </a:extLst>
              </p:cNvPr>
              <p:cNvSpPr/>
              <p:nvPr/>
            </p:nvSpPr>
            <p:spPr>
              <a:xfrm>
                <a:off x="9443789" y="2959191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33" name="Freeform 1388">
                <a:extLst>
                  <a:ext uri="{FF2B5EF4-FFF2-40B4-BE49-F238E27FC236}">
                    <a16:creationId xmlns:a16="http://schemas.microsoft.com/office/drawing/2014/main" id="{B0DEF19F-9091-D697-22B5-5138F170C916}"/>
                  </a:ext>
                </a:extLst>
              </p:cNvPr>
              <p:cNvSpPr/>
              <p:nvPr/>
            </p:nvSpPr>
            <p:spPr>
              <a:xfrm>
                <a:off x="9488255" y="2921261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34" name="Freeform 1389">
                <a:extLst>
                  <a:ext uri="{FF2B5EF4-FFF2-40B4-BE49-F238E27FC236}">
                    <a16:creationId xmlns:a16="http://schemas.microsoft.com/office/drawing/2014/main" id="{AD2A806D-F050-3F8C-BB1A-9C607D71863A}"/>
                  </a:ext>
                </a:extLst>
              </p:cNvPr>
              <p:cNvSpPr/>
              <p:nvPr/>
            </p:nvSpPr>
            <p:spPr>
              <a:xfrm>
                <a:off x="9450268" y="2959191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35" name="Freeform 1390">
                <a:extLst>
                  <a:ext uri="{FF2B5EF4-FFF2-40B4-BE49-F238E27FC236}">
                    <a16:creationId xmlns:a16="http://schemas.microsoft.com/office/drawing/2014/main" id="{0795CF58-F2A6-466E-88B6-EA24D2AB965C}"/>
                  </a:ext>
                </a:extLst>
              </p:cNvPr>
              <p:cNvSpPr/>
              <p:nvPr/>
            </p:nvSpPr>
            <p:spPr>
              <a:xfrm>
                <a:off x="9507567" y="2921261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36" name="Freeform 1391">
                <a:extLst>
                  <a:ext uri="{FF2B5EF4-FFF2-40B4-BE49-F238E27FC236}">
                    <a16:creationId xmlns:a16="http://schemas.microsoft.com/office/drawing/2014/main" id="{056EAFFE-1579-E782-5227-09BC1C17D026}"/>
                  </a:ext>
                </a:extLst>
              </p:cNvPr>
              <p:cNvSpPr/>
              <p:nvPr/>
            </p:nvSpPr>
            <p:spPr>
              <a:xfrm>
                <a:off x="9469579" y="2959191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37" name="Freeform 1392">
                <a:extLst>
                  <a:ext uri="{FF2B5EF4-FFF2-40B4-BE49-F238E27FC236}">
                    <a16:creationId xmlns:a16="http://schemas.microsoft.com/office/drawing/2014/main" id="{E5F26846-7B79-2DDA-3100-54FD338A046E}"/>
                  </a:ext>
                </a:extLst>
              </p:cNvPr>
              <p:cNvSpPr/>
              <p:nvPr/>
            </p:nvSpPr>
            <p:spPr>
              <a:xfrm>
                <a:off x="9511759" y="2921261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38" name="Freeform 1393">
                <a:extLst>
                  <a:ext uri="{FF2B5EF4-FFF2-40B4-BE49-F238E27FC236}">
                    <a16:creationId xmlns:a16="http://schemas.microsoft.com/office/drawing/2014/main" id="{E4162328-BC6B-066F-94B3-9A763ECCAF33}"/>
                  </a:ext>
                </a:extLst>
              </p:cNvPr>
              <p:cNvSpPr/>
              <p:nvPr/>
            </p:nvSpPr>
            <p:spPr>
              <a:xfrm>
                <a:off x="9473645" y="2959191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39" name="Freeform 1394">
                <a:extLst>
                  <a:ext uri="{FF2B5EF4-FFF2-40B4-BE49-F238E27FC236}">
                    <a16:creationId xmlns:a16="http://schemas.microsoft.com/office/drawing/2014/main" id="{3A48C5A0-1DC5-FD4D-8471-6F7C1D818C06}"/>
                  </a:ext>
                </a:extLst>
              </p:cNvPr>
              <p:cNvSpPr/>
              <p:nvPr/>
            </p:nvSpPr>
            <p:spPr>
              <a:xfrm>
                <a:off x="9511759" y="2921261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40" name="Freeform 1395">
                <a:extLst>
                  <a:ext uri="{FF2B5EF4-FFF2-40B4-BE49-F238E27FC236}">
                    <a16:creationId xmlns:a16="http://schemas.microsoft.com/office/drawing/2014/main" id="{B82818BB-6263-4880-4DAC-2A7D017126AE}"/>
                  </a:ext>
                </a:extLst>
              </p:cNvPr>
              <p:cNvSpPr/>
              <p:nvPr/>
            </p:nvSpPr>
            <p:spPr>
              <a:xfrm>
                <a:off x="9473645" y="2959191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41" name="Freeform 1396">
                <a:extLst>
                  <a:ext uri="{FF2B5EF4-FFF2-40B4-BE49-F238E27FC236}">
                    <a16:creationId xmlns:a16="http://schemas.microsoft.com/office/drawing/2014/main" id="{0ED21168-5781-660F-4115-537E7C111814}"/>
                  </a:ext>
                </a:extLst>
              </p:cNvPr>
              <p:cNvSpPr/>
              <p:nvPr/>
            </p:nvSpPr>
            <p:spPr>
              <a:xfrm>
                <a:off x="9511759" y="2921261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42" name="Freeform 1397">
                <a:extLst>
                  <a:ext uri="{FF2B5EF4-FFF2-40B4-BE49-F238E27FC236}">
                    <a16:creationId xmlns:a16="http://schemas.microsoft.com/office/drawing/2014/main" id="{913404B5-5C49-1DA7-3FC9-57E7E431BC80}"/>
                  </a:ext>
                </a:extLst>
              </p:cNvPr>
              <p:cNvSpPr/>
              <p:nvPr/>
            </p:nvSpPr>
            <p:spPr>
              <a:xfrm>
                <a:off x="9473645" y="2959191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43" name="Freeform 1398">
                <a:extLst>
                  <a:ext uri="{FF2B5EF4-FFF2-40B4-BE49-F238E27FC236}">
                    <a16:creationId xmlns:a16="http://schemas.microsoft.com/office/drawing/2014/main" id="{ADE1786D-C4D1-3D37-F72F-837255A46FD1}"/>
                  </a:ext>
                </a:extLst>
              </p:cNvPr>
              <p:cNvSpPr/>
              <p:nvPr/>
            </p:nvSpPr>
            <p:spPr>
              <a:xfrm>
                <a:off x="9511759" y="2921261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44" name="Freeform 1399">
                <a:extLst>
                  <a:ext uri="{FF2B5EF4-FFF2-40B4-BE49-F238E27FC236}">
                    <a16:creationId xmlns:a16="http://schemas.microsoft.com/office/drawing/2014/main" id="{087501F2-2FD9-00F8-AB38-21300C8DAA55}"/>
                  </a:ext>
                </a:extLst>
              </p:cNvPr>
              <p:cNvSpPr/>
              <p:nvPr/>
            </p:nvSpPr>
            <p:spPr>
              <a:xfrm>
                <a:off x="9473645" y="2959191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45" name="Freeform 1400">
                <a:extLst>
                  <a:ext uri="{FF2B5EF4-FFF2-40B4-BE49-F238E27FC236}">
                    <a16:creationId xmlns:a16="http://schemas.microsoft.com/office/drawing/2014/main" id="{293D0F83-5921-20F7-7BB4-A927328C6662}"/>
                  </a:ext>
                </a:extLst>
              </p:cNvPr>
              <p:cNvSpPr/>
              <p:nvPr/>
            </p:nvSpPr>
            <p:spPr>
              <a:xfrm>
                <a:off x="9635503" y="2965914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46" name="Freeform 1401">
                <a:extLst>
                  <a:ext uri="{FF2B5EF4-FFF2-40B4-BE49-F238E27FC236}">
                    <a16:creationId xmlns:a16="http://schemas.microsoft.com/office/drawing/2014/main" id="{BEFA925B-0A3A-721C-B637-30CF106B6750}"/>
                  </a:ext>
                </a:extLst>
              </p:cNvPr>
              <p:cNvSpPr/>
              <p:nvPr/>
            </p:nvSpPr>
            <p:spPr>
              <a:xfrm>
                <a:off x="9597516" y="3003843"/>
                <a:ext cx="75974" cy="12685"/>
              </a:xfrm>
              <a:custGeom>
                <a:avLst/>
                <a:gdLst>
                  <a:gd name="connsiteX0" fmla="*/ 75975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5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47" name="Freeform 1402">
                <a:extLst>
                  <a:ext uri="{FF2B5EF4-FFF2-40B4-BE49-F238E27FC236}">
                    <a16:creationId xmlns:a16="http://schemas.microsoft.com/office/drawing/2014/main" id="{286DB46B-BFEF-85A8-1AE5-6BF64EC9E426}"/>
                  </a:ext>
                </a:extLst>
              </p:cNvPr>
              <p:cNvSpPr/>
              <p:nvPr/>
            </p:nvSpPr>
            <p:spPr>
              <a:xfrm>
                <a:off x="9635503" y="2965914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48" name="Freeform 1403">
                <a:extLst>
                  <a:ext uri="{FF2B5EF4-FFF2-40B4-BE49-F238E27FC236}">
                    <a16:creationId xmlns:a16="http://schemas.microsoft.com/office/drawing/2014/main" id="{A4A080DE-09B8-54E4-5C39-017E66875E56}"/>
                  </a:ext>
                </a:extLst>
              </p:cNvPr>
              <p:cNvSpPr/>
              <p:nvPr/>
            </p:nvSpPr>
            <p:spPr>
              <a:xfrm>
                <a:off x="9597516" y="3003843"/>
                <a:ext cx="75974" cy="12685"/>
              </a:xfrm>
              <a:custGeom>
                <a:avLst/>
                <a:gdLst>
                  <a:gd name="connsiteX0" fmla="*/ 75975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5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49" name="Freeform 1404">
                <a:extLst>
                  <a:ext uri="{FF2B5EF4-FFF2-40B4-BE49-F238E27FC236}">
                    <a16:creationId xmlns:a16="http://schemas.microsoft.com/office/drawing/2014/main" id="{42FE06B1-4907-8451-BB80-E91B457D8A7D}"/>
                  </a:ext>
                </a:extLst>
              </p:cNvPr>
              <p:cNvSpPr/>
              <p:nvPr/>
            </p:nvSpPr>
            <p:spPr>
              <a:xfrm>
                <a:off x="9826328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50" name="Freeform 1405">
                <a:extLst>
                  <a:ext uri="{FF2B5EF4-FFF2-40B4-BE49-F238E27FC236}">
                    <a16:creationId xmlns:a16="http://schemas.microsoft.com/office/drawing/2014/main" id="{BD0ADEF3-71E1-59C1-23A0-68E404171C94}"/>
                  </a:ext>
                </a:extLst>
              </p:cNvPr>
              <p:cNvSpPr/>
              <p:nvPr/>
            </p:nvSpPr>
            <p:spPr>
              <a:xfrm>
                <a:off x="9788214" y="3049891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51" name="Freeform 1406">
                <a:extLst>
                  <a:ext uri="{FF2B5EF4-FFF2-40B4-BE49-F238E27FC236}">
                    <a16:creationId xmlns:a16="http://schemas.microsoft.com/office/drawing/2014/main" id="{0682E651-695A-599B-4AB6-4EEDA9A9B38C}"/>
                  </a:ext>
                </a:extLst>
              </p:cNvPr>
              <p:cNvSpPr/>
              <p:nvPr/>
            </p:nvSpPr>
            <p:spPr>
              <a:xfrm>
                <a:off x="9826328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52" name="Freeform 1407">
                <a:extLst>
                  <a:ext uri="{FF2B5EF4-FFF2-40B4-BE49-F238E27FC236}">
                    <a16:creationId xmlns:a16="http://schemas.microsoft.com/office/drawing/2014/main" id="{F11463A9-A1C4-218F-BA12-7954C807E8F1}"/>
                  </a:ext>
                </a:extLst>
              </p:cNvPr>
              <p:cNvSpPr/>
              <p:nvPr/>
            </p:nvSpPr>
            <p:spPr>
              <a:xfrm>
                <a:off x="9788214" y="3049891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53" name="Freeform 1408">
                <a:extLst>
                  <a:ext uri="{FF2B5EF4-FFF2-40B4-BE49-F238E27FC236}">
                    <a16:creationId xmlns:a16="http://schemas.microsoft.com/office/drawing/2014/main" id="{80D77C9E-0427-8F6B-9E90-0731647D5505}"/>
                  </a:ext>
                </a:extLst>
              </p:cNvPr>
              <p:cNvSpPr/>
              <p:nvPr/>
            </p:nvSpPr>
            <p:spPr>
              <a:xfrm>
                <a:off x="9926314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54" name="Freeform 1409">
                <a:extLst>
                  <a:ext uri="{FF2B5EF4-FFF2-40B4-BE49-F238E27FC236}">
                    <a16:creationId xmlns:a16="http://schemas.microsoft.com/office/drawing/2014/main" id="{03467F46-5874-A317-6993-3E70DC7EBA12}"/>
                  </a:ext>
                </a:extLst>
              </p:cNvPr>
              <p:cNvSpPr/>
              <p:nvPr/>
            </p:nvSpPr>
            <p:spPr>
              <a:xfrm>
                <a:off x="9888327" y="3049891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55" name="Freeform 1410">
                <a:extLst>
                  <a:ext uri="{FF2B5EF4-FFF2-40B4-BE49-F238E27FC236}">
                    <a16:creationId xmlns:a16="http://schemas.microsoft.com/office/drawing/2014/main" id="{D17FF56E-4F6B-8618-7435-F0B2638436DF}"/>
                  </a:ext>
                </a:extLst>
              </p:cNvPr>
              <p:cNvSpPr/>
              <p:nvPr/>
            </p:nvSpPr>
            <p:spPr>
              <a:xfrm>
                <a:off x="9926314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56" name="Freeform 1411">
                <a:extLst>
                  <a:ext uri="{FF2B5EF4-FFF2-40B4-BE49-F238E27FC236}">
                    <a16:creationId xmlns:a16="http://schemas.microsoft.com/office/drawing/2014/main" id="{EAF2F074-F26C-6392-2CB8-003E62DB7B41}"/>
                  </a:ext>
                </a:extLst>
              </p:cNvPr>
              <p:cNvSpPr/>
              <p:nvPr/>
            </p:nvSpPr>
            <p:spPr>
              <a:xfrm>
                <a:off x="9888327" y="3049891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57" name="Freeform 1412">
                <a:extLst>
                  <a:ext uri="{FF2B5EF4-FFF2-40B4-BE49-F238E27FC236}">
                    <a16:creationId xmlns:a16="http://schemas.microsoft.com/office/drawing/2014/main" id="{3E127540-F099-6855-907E-3CA03BCD5427}"/>
                  </a:ext>
                </a:extLst>
              </p:cNvPr>
              <p:cNvSpPr/>
              <p:nvPr/>
            </p:nvSpPr>
            <p:spPr>
              <a:xfrm>
                <a:off x="10037607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58" name="Freeform 1413">
                <a:extLst>
                  <a:ext uri="{FF2B5EF4-FFF2-40B4-BE49-F238E27FC236}">
                    <a16:creationId xmlns:a16="http://schemas.microsoft.com/office/drawing/2014/main" id="{E49BFE9D-EC5D-1C33-9C4D-631F0D6669AD}"/>
                  </a:ext>
                </a:extLst>
              </p:cNvPr>
              <p:cNvSpPr/>
              <p:nvPr/>
            </p:nvSpPr>
            <p:spPr>
              <a:xfrm>
                <a:off x="9999620" y="3049891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59" name="Freeform 1414">
                <a:extLst>
                  <a:ext uri="{FF2B5EF4-FFF2-40B4-BE49-F238E27FC236}">
                    <a16:creationId xmlns:a16="http://schemas.microsoft.com/office/drawing/2014/main" id="{56FC3455-C29A-1913-D463-F657FB626E76}"/>
                  </a:ext>
                </a:extLst>
              </p:cNvPr>
              <p:cNvSpPr/>
              <p:nvPr/>
            </p:nvSpPr>
            <p:spPr>
              <a:xfrm>
                <a:off x="10037607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60" name="Freeform 1415">
                <a:extLst>
                  <a:ext uri="{FF2B5EF4-FFF2-40B4-BE49-F238E27FC236}">
                    <a16:creationId xmlns:a16="http://schemas.microsoft.com/office/drawing/2014/main" id="{F8830983-80B9-14B9-0333-09D6DAA819C7}"/>
                  </a:ext>
                </a:extLst>
              </p:cNvPr>
              <p:cNvSpPr/>
              <p:nvPr/>
            </p:nvSpPr>
            <p:spPr>
              <a:xfrm>
                <a:off x="9999620" y="3049891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61" name="Freeform 1416">
                <a:extLst>
                  <a:ext uri="{FF2B5EF4-FFF2-40B4-BE49-F238E27FC236}">
                    <a16:creationId xmlns:a16="http://schemas.microsoft.com/office/drawing/2014/main" id="{D0CCDC99-0D14-80E5-F41F-0A7861615173}"/>
                  </a:ext>
                </a:extLst>
              </p:cNvPr>
              <p:cNvSpPr/>
              <p:nvPr/>
            </p:nvSpPr>
            <p:spPr>
              <a:xfrm>
                <a:off x="10138229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62" name="Freeform 1417">
                <a:extLst>
                  <a:ext uri="{FF2B5EF4-FFF2-40B4-BE49-F238E27FC236}">
                    <a16:creationId xmlns:a16="http://schemas.microsoft.com/office/drawing/2014/main" id="{CA43CD7E-128A-9A6A-D14C-5B346A1748BA}"/>
                  </a:ext>
                </a:extLst>
              </p:cNvPr>
              <p:cNvSpPr/>
              <p:nvPr/>
            </p:nvSpPr>
            <p:spPr>
              <a:xfrm>
                <a:off x="10100242" y="3049891"/>
                <a:ext cx="75974" cy="12685"/>
              </a:xfrm>
              <a:custGeom>
                <a:avLst/>
                <a:gdLst>
                  <a:gd name="connsiteX0" fmla="*/ 75975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5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63" name="Freeform 1418">
                <a:extLst>
                  <a:ext uri="{FF2B5EF4-FFF2-40B4-BE49-F238E27FC236}">
                    <a16:creationId xmlns:a16="http://schemas.microsoft.com/office/drawing/2014/main" id="{80C413BC-CFA0-62E0-4C11-43469779163A}"/>
                  </a:ext>
                </a:extLst>
              </p:cNvPr>
              <p:cNvSpPr/>
              <p:nvPr/>
            </p:nvSpPr>
            <p:spPr>
              <a:xfrm>
                <a:off x="10138229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64" name="Freeform 1419">
                <a:extLst>
                  <a:ext uri="{FF2B5EF4-FFF2-40B4-BE49-F238E27FC236}">
                    <a16:creationId xmlns:a16="http://schemas.microsoft.com/office/drawing/2014/main" id="{A90D4DDB-3064-5BAC-9073-E2E2F52DB4B0}"/>
                  </a:ext>
                </a:extLst>
              </p:cNvPr>
              <p:cNvSpPr/>
              <p:nvPr/>
            </p:nvSpPr>
            <p:spPr>
              <a:xfrm>
                <a:off x="10100242" y="3049891"/>
                <a:ext cx="75974" cy="12685"/>
              </a:xfrm>
              <a:custGeom>
                <a:avLst/>
                <a:gdLst>
                  <a:gd name="connsiteX0" fmla="*/ 75975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5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65" name="Freeform 1420">
                <a:extLst>
                  <a:ext uri="{FF2B5EF4-FFF2-40B4-BE49-F238E27FC236}">
                    <a16:creationId xmlns:a16="http://schemas.microsoft.com/office/drawing/2014/main" id="{5ABDD8F5-D35B-E7F5-9A27-101A02D43BE3}"/>
                  </a:ext>
                </a:extLst>
              </p:cNvPr>
              <p:cNvSpPr/>
              <p:nvPr/>
            </p:nvSpPr>
            <p:spPr>
              <a:xfrm>
                <a:off x="10148139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66" name="Freeform 1421">
                <a:extLst>
                  <a:ext uri="{FF2B5EF4-FFF2-40B4-BE49-F238E27FC236}">
                    <a16:creationId xmlns:a16="http://schemas.microsoft.com/office/drawing/2014/main" id="{48D651DD-0061-4177-FE57-E90652E1F277}"/>
                  </a:ext>
                </a:extLst>
              </p:cNvPr>
              <p:cNvSpPr/>
              <p:nvPr/>
            </p:nvSpPr>
            <p:spPr>
              <a:xfrm>
                <a:off x="10110151" y="3049891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67" name="Freeform 1422">
                <a:extLst>
                  <a:ext uri="{FF2B5EF4-FFF2-40B4-BE49-F238E27FC236}">
                    <a16:creationId xmlns:a16="http://schemas.microsoft.com/office/drawing/2014/main" id="{57C58AA9-8EA8-4B73-3C0E-B8AFC8AE8AF1}"/>
                  </a:ext>
                </a:extLst>
              </p:cNvPr>
              <p:cNvSpPr/>
              <p:nvPr/>
            </p:nvSpPr>
            <p:spPr>
              <a:xfrm>
                <a:off x="10148139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68" name="Freeform 1423">
                <a:extLst>
                  <a:ext uri="{FF2B5EF4-FFF2-40B4-BE49-F238E27FC236}">
                    <a16:creationId xmlns:a16="http://schemas.microsoft.com/office/drawing/2014/main" id="{69382EE1-D5DB-DBED-BF27-DCEDA44643F2}"/>
                  </a:ext>
                </a:extLst>
              </p:cNvPr>
              <p:cNvSpPr/>
              <p:nvPr/>
            </p:nvSpPr>
            <p:spPr>
              <a:xfrm>
                <a:off x="10110151" y="3049891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69" name="Freeform 1424">
                <a:extLst>
                  <a:ext uri="{FF2B5EF4-FFF2-40B4-BE49-F238E27FC236}">
                    <a16:creationId xmlns:a16="http://schemas.microsoft.com/office/drawing/2014/main" id="{EDA7041C-C19F-1AE7-D2E3-897D2F2CAEF0}"/>
                  </a:ext>
                </a:extLst>
              </p:cNvPr>
              <p:cNvSpPr/>
              <p:nvPr/>
            </p:nvSpPr>
            <p:spPr>
              <a:xfrm>
                <a:off x="10148139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70" name="Freeform 1425">
                <a:extLst>
                  <a:ext uri="{FF2B5EF4-FFF2-40B4-BE49-F238E27FC236}">
                    <a16:creationId xmlns:a16="http://schemas.microsoft.com/office/drawing/2014/main" id="{3B7324B0-AF77-F78C-388B-EA8D4C9E272E}"/>
                  </a:ext>
                </a:extLst>
              </p:cNvPr>
              <p:cNvSpPr/>
              <p:nvPr/>
            </p:nvSpPr>
            <p:spPr>
              <a:xfrm>
                <a:off x="10110151" y="3049891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71" name="Freeform 1426">
                <a:extLst>
                  <a:ext uri="{FF2B5EF4-FFF2-40B4-BE49-F238E27FC236}">
                    <a16:creationId xmlns:a16="http://schemas.microsoft.com/office/drawing/2014/main" id="{64E19B95-DC56-B6DD-6344-E60AE5295C7C}"/>
                  </a:ext>
                </a:extLst>
              </p:cNvPr>
              <p:cNvSpPr/>
              <p:nvPr/>
            </p:nvSpPr>
            <p:spPr>
              <a:xfrm>
                <a:off x="10148139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72" name="Freeform 1427">
                <a:extLst>
                  <a:ext uri="{FF2B5EF4-FFF2-40B4-BE49-F238E27FC236}">
                    <a16:creationId xmlns:a16="http://schemas.microsoft.com/office/drawing/2014/main" id="{CF9CC947-64F2-28F5-7A92-ED67DCB71E80}"/>
                  </a:ext>
                </a:extLst>
              </p:cNvPr>
              <p:cNvSpPr/>
              <p:nvPr/>
            </p:nvSpPr>
            <p:spPr>
              <a:xfrm>
                <a:off x="10110151" y="3049891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73" name="Freeform 1428">
                <a:extLst>
                  <a:ext uri="{FF2B5EF4-FFF2-40B4-BE49-F238E27FC236}">
                    <a16:creationId xmlns:a16="http://schemas.microsoft.com/office/drawing/2014/main" id="{89F2BD75-F4DD-30FD-F266-8562D9ACB5AC}"/>
                  </a:ext>
                </a:extLst>
              </p:cNvPr>
              <p:cNvSpPr/>
              <p:nvPr/>
            </p:nvSpPr>
            <p:spPr>
              <a:xfrm>
                <a:off x="10148139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74" name="Freeform 1429">
                <a:extLst>
                  <a:ext uri="{FF2B5EF4-FFF2-40B4-BE49-F238E27FC236}">
                    <a16:creationId xmlns:a16="http://schemas.microsoft.com/office/drawing/2014/main" id="{6E371F6D-D6F0-B942-6EF4-29C074578F88}"/>
                  </a:ext>
                </a:extLst>
              </p:cNvPr>
              <p:cNvSpPr/>
              <p:nvPr/>
            </p:nvSpPr>
            <p:spPr>
              <a:xfrm>
                <a:off x="10110151" y="3049891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75" name="Freeform 1430">
                <a:extLst>
                  <a:ext uri="{FF2B5EF4-FFF2-40B4-BE49-F238E27FC236}">
                    <a16:creationId xmlns:a16="http://schemas.microsoft.com/office/drawing/2014/main" id="{50F49267-1ADC-1EB4-09C1-A85C72F90175}"/>
                  </a:ext>
                </a:extLst>
              </p:cNvPr>
              <p:cNvSpPr/>
              <p:nvPr/>
            </p:nvSpPr>
            <p:spPr>
              <a:xfrm>
                <a:off x="10148139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76" name="Freeform 1431">
                <a:extLst>
                  <a:ext uri="{FF2B5EF4-FFF2-40B4-BE49-F238E27FC236}">
                    <a16:creationId xmlns:a16="http://schemas.microsoft.com/office/drawing/2014/main" id="{3A38AB31-3B73-F0AD-9A82-E88BC82C7577}"/>
                  </a:ext>
                </a:extLst>
              </p:cNvPr>
              <p:cNvSpPr/>
              <p:nvPr/>
            </p:nvSpPr>
            <p:spPr>
              <a:xfrm>
                <a:off x="10110151" y="3049891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77" name="Freeform 1432">
                <a:extLst>
                  <a:ext uri="{FF2B5EF4-FFF2-40B4-BE49-F238E27FC236}">
                    <a16:creationId xmlns:a16="http://schemas.microsoft.com/office/drawing/2014/main" id="{4F9F17F4-2063-42B7-0C63-18CAB23F41F5}"/>
                  </a:ext>
                </a:extLst>
              </p:cNvPr>
              <p:cNvSpPr/>
              <p:nvPr/>
            </p:nvSpPr>
            <p:spPr>
              <a:xfrm>
                <a:off x="10269977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78" name="Freeform 1433">
                <a:extLst>
                  <a:ext uri="{FF2B5EF4-FFF2-40B4-BE49-F238E27FC236}">
                    <a16:creationId xmlns:a16="http://schemas.microsoft.com/office/drawing/2014/main" id="{0BCEBF6F-67A0-464D-AB32-50E53D135BF4}"/>
                  </a:ext>
                </a:extLst>
              </p:cNvPr>
              <p:cNvSpPr/>
              <p:nvPr/>
            </p:nvSpPr>
            <p:spPr>
              <a:xfrm>
                <a:off x="10231990" y="3049891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79" name="Freeform 1434">
                <a:extLst>
                  <a:ext uri="{FF2B5EF4-FFF2-40B4-BE49-F238E27FC236}">
                    <a16:creationId xmlns:a16="http://schemas.microsoft.com/office/drawing/2014/main" id="{610CDABA-041C-FD2F-48C9-5D5DC6B495E6}"/>
                  </a:ext>
                </a:extLst>
              </p:cNvPr>
              <p:cNvSpPr/>
              <p:nvPr/>
            </p:nvSpPr>
            <p:spPr>
              <a:xfrm>
                <a:off x="10269977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80" name="Freeform 1435">
                <a:extLst>
                  <a:ext uri="{FF2B5EF4-FFF2-40B4-BE49-F238E27FC236}">
                    <a16:creationId xmlns:a16="http://schemas.microsoft.com/office/drawing/2014/main" id="{D8A79F2F-0A59-A99C-5976-275366D8F030}"/>
                  </a:ext>
                </a:extLst>
              </p:cNvPr>
              <p:cNvSpPr/>
              <p:nvPr/>
            </p:nvSpPr>
            <p:spPr>
              <a:xfrm>
                <a:off x="10231990" y="3049891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81" name="Freeform 1436">
                <a:extLst>
                  <a:ext uri="{FF2B5EF4-FFF2-40B4-BE49-F238E27FC236}">
                    <a16:creationId xmlns:a16="http://schemas.microsoft.com/office/drawing/2014/main" id="{763FBEA4-38B2-F895-81A9-46FBAB891608}"/>
                  </a:ext>
                </a:extLst>
              </p:cNvPr>
              <p:cNvSpPr/>
              <p:nvPr/>
            </p:nvSpPr>
            <p:spPr>
              <a:xfrm>
                <a:off x="10347603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82" name="Freeform 1437">
                <a:extLst>
                  <a:ext uri="{FF2B5EF4-FFF2-40B4-BE49-F238E27FC236}">
                    <a16:creationId xmlns:a16="http://schemas.microsoft.com/office/drawing/2014/main" id="{22007146-DA89-372B-E362-F183442D1DBB}"/>
                  </a:ext>
                </a:extLst>
              </p:cNvPr>
              <p:cNvSpPr/>
              <p:nvPr/>
            </p:nvSpPr>
            <p:spPr>
              <a:xfrm>
                <a:off x="10309488" y="3049891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83" name="Freeform 1438">
                <a:extLst>
                  <a:ext uri="{FF2B5EF4-FFF2-40B4-BE49-F238E27FC236}">
                    <a16:creationId xmlns:a16="http://schemas.microsoft.com/office/drawing/2014/main" id="{88CA4716-DADB-48AA-B0A8-F916ACE51AF5}"/>
                  </a:ext>
                </a:extLst>
              </p:cNvPr>
              <p:cNvSpPr/>
              <p:nvPr/>
            </p:nvSpPr>
            <p:spPr>
              <a:xfrm>
                <a:off x="10541985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84" name="Freeform 1439">
                <a:extLst>
                  <a:ext uri="{FF2B5EF4-FFF2-40B4-BE49-F238E27FC236}">
                    <a16:creationId xmlns:a16="http://schemas.microsoft.com/office/drawing/2014/main" id="{E23380D5-8FB4-2672-E895-BE48780D0D75}"/>
                  </a:ext>
                </a:extLst>
              </p:cNvPr>
              <p:cNvSpPr/>
              <p:nvPr/>
            </p:nvSpPr>
            <p:spPr>
              <a:xfrm>
                <a:off x="10503998" y="3049891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85" name="Freeform 1440">
                <a:extLst>
                  <a:ext uri="{FF2B5EF4-FFF2-40B4-BE49-F238E27FC236}">
                    <a16:creationId xmlns:a16="http://schemas.microsoft.com/office/drawing/2014/main" id="{4CF72516-4FBC-05BF-6F37-60BF5C1C0BAF}"/>
                  </a:ext>
                </a:extLst>
              </p:cNvPr>
              <p:cNvSpPr/>
              <p:nvPr/>
            </p:nvSpPr>
            <p:spPr>
              <a:xfrm>
                <a:off x="10534743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86" name="Freeform 1441">
                <a:extLst>
                  <a:ext uri="{FF2B5EF4-FFF2-40B4-BE49-F238E27FC236}">
                    <a16:creationId xmlns:a16="http://schemas.microsoft.com/office/drawing/2014/main" id="{5DEC5F53-C8C4-563F-0ACB-063914EC265D}"/>
                  </a:ext>
                </a:extLst>
              </p:cNvPr>
              <p:cNvSpPr/>
              <p:nvPr/>
            </p:nvSpPr>
            <p:spPr>
              <a:xfrm>
                <a:off x="10496756" y="3049891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87" name="Freeform 1442">
                <a:extLst>
                  <a:ext uri="{FF2B5EF4-FFF2-40B4-BE49-F238E27FC236}">
                    <a16:creationId xmlns:a16="http://schemas.microsoft.com/office/drawing/2014/main" id="{15B3B554-5907-5093-6ACC-27F76AC3554A}"/>
                  </a:ext>
                </a:extLst>
              </p:cNvPr>
              <p:cNvSpPr/>
              <p:nvPr/>
            </p:nvSpPr>
            <p:spPr>
              <a:xfrm>
                <a:off x="10671827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88" name="Freeform 1443">
                <a:extLst>
                  <a:ext uri="{FF2B5EF4-FFF2-40B4-BE49-F238E27FC236}">
                    <a16:creationId xmlns:a16="http://schemas.microsoft.com/office/drawing/2014/main" id="{4158B93F-EEF0-4D48-011C-D97A19D8B4E3}"/>
                  </a:ext>
                </a:extLst>
              </p:cNvPr>
              <p:cNvSpPr/>
              <p:nvPr/>
            </p:nvSpPr>
            <p:spPr>
              <a:xfrm>
                <a:off x="10633840" y="3049891"/>
                <a:ext cx="75974" cy="12685"/>
              </a:xfrm>
              <a:custGeom>
                <a:avLst/>
                <a:gdLst>
                  <a:gd name="connsiteX0" fmla="*/ 75975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5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89" name="Freeform 1444">
                <a:extLst>
                  <a:ext uri="{FF2B5EF4-FFF2-40B4-BE49-F238E27FC236}">
                    <a16:creationId xmlns:a16="http://schemas.microsoft.com/office/drawing/2014/main" id="{2CB7D588-B4C4-74D9-C357-D599292731DC}"/>
                  </a:ext>
                </a:extLst>
              </p:cNvPr>
              <p:cNvSpPr/>
              <p:nvPr/>
            </p:nvSpPr>
            <p:spPr>
              <a:xfrm>
                <a:off x="10671827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90" name="Freeform 1445">
                <a:extLst>
                  <a:ext uri="{FF2B5EF4-FFF2-40B4-BE49-F238E27FC236}">
                    <a16:creationId xmlns:a16="http://schemas.microsoft.com/office/drawing/2014/main" id="{29AC0438-FF5F-1565-603A-90415E0C32F3}"/>
                  </a:ext>
                </a:extLst>
              </p:cNvPr>
              <p:cNvSpPr/>
              <p:nvPr/>
            </p:nvSpPr>
            <p:spPr>
              <a:xfrm>
                <a:off x="10633840" y="3049891"/>
                <a:ext cx="75974" cy="12685"/>
              </a:xfrm>
              <a:custGeom>
                <a:avLst/>
                <a:gdLst>
                  <a:gd name="connsiteX0" fmla="*/ 75975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5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91" name="Freeform 1446">
                <a:extLst>
                  <a:ext uri="{FF2B5EF4-FFF2-40B4-BE49-F238E27FC236}">
                    <a16:creationId xmlns:a16="http://schemas.microsoft.com/office/drawing/2014/main" id="{FF8571BD-4B82-F58F-72BD-F9B932923A79}"/>
                  </a:ext>
                </a:extLst>
              </p:cNvPr>
              <p:cNvSpPr/>
              <p:nvPr/>
            </p:nvSpPr>
            <p:spPr>
              <a:xfrm>
                <a:off x="10691646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92" name="Freeform 1447">
                <a:extLst>
                  <a:ext uri="{FF2B5EF4-FFF2-40B4-BE49-F238E27FC236}">
                    <a16:creationId xmlns:a16="http://schemas.microsoft.com/office/drawing/2014/main" id="{F754DA9D-A49C-9FDC-195B-BE8D0E142FE6}"/>
                  </a:ext>
                </a:extLst>
              </p:cNvPr>
              <p:cNvSpPr/>
              <p:nvPr/>
            </p:nvSpPr>
            <p:spPr>
              <a:xfrm>
                <a:off x="10653659" y="3049891"/>
                <a:ext cx="75974" cy="12685"/>
              </a:xfrm>
              <a:custGeom>
                <a:avLst/>
                <a:gdLst>
                  <a:gd name="connsiteX0" fmla="*/ 75975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5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93" name="Freeform 1448">
                <a:extLst>
                  <a:ext uri="{FF2B5EF4-FFF2-40B4-BE49-F238E27FC236}">
                    <a16:creationId xmlns:a16="http://schemas.microsoft.com/office/drawing/2014/main" id="{EAF842A9-AB40-3CC9-BD36-15B23C50B201}"/>
                  </a:ext>
                </a:extLst>
              </p:cNvPr>
              <p:cNvSpPr/>
              <p:nvPr/>
            </p:nvSpPr>
            <p:spPr>
              <a:xfrm>
                <a:off x="10691646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94" name="Freeform 1449">
                <a:extLst>
                  <a:ext uri="{FF2B5EF4-FFF2-40B4-BE49-F238E27FC236}">
                    <a16:creationId xmlns:a16="http://schemas.microsoft.com/office/drawing/2014/main" id="{47C74AE4-AEA1-D4BC-8D30-5D4D761FAB12}"/>
                  </a:ext>
                </a:extLst>
              </p:cNvPr>
              <p:cNvSpPr/>
              <p:nvPr/>
            </p:nvSpPr>
            <p:spPr>
              <a:xfrm>
                <a:off x="10653659" y="3049891"/>
                <a:ext cx="75974" cy="12685"/>
              </a:xfrm>
              <a:custGeom>
                <a:avLst/>
                <a:gdLst>
                  <a:gd name="connsiteX0" fmla="*/ 75975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5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95" name="Freeform 1450">
                <a:extLst>
                  <a:ext uri="{FF2B5EF4-FFF2-40B4-BE49-F238E27FC236}">
                    <a16:creationId xmlns:a16="http://schemas.microsoft.com/office/drawing/2014/main" id="{24A51E1D-B3FD-6B41-5F16-0945A91F9C4B}"/>
                  </a:ext>
                </a:extLst>
              </p:cNvPr>
              <p:cNvSpPr/>
              <p:nvPr/>
            </p:nvSpPr>
            <p:spPr>
              <a:xfrm>
                <a:off x="10821235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96" name="Freeform 1451">
                <a:extLst>
                  <a:ext uri="{FF2B5EF4-FFF2-40B4-BE49-F238E27FC236}">
                    <a16:creationId xmlns:a16="http://schemas.microsoft.com/office/drawing/2014/main" id="{6EF82B9F-FE6C-92A4-CD34-7B48BF5E3790}"/>
                  </a:ext>
                </a:extLst>
              </p:cNvPr>
              <p:cNvSpPr/>
              <p:nvPr/>
            </p:nvSpPr>
            <p:spPr>
              <a:xfrm>
                <a:off x="10783247" y="3049891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97" name="Freeform 1452">
                <a:extLst>
                  <a:ext uri="{FF2B5EF4-FFF2-40B4-BE49-F238E27FC236}">
                    <a16:creationId xmlns:a16="http://schemas.microsoft.com/office/drawing/2014/main" id="{3F62426B-3864-0B6D-393F-C53435C30CD1}"/>
                  </a:ext>
                </a:extLst>
              </p:cNvPr>
              <p:cNvSpPr/>
              <p:nvPr/>
            </p:nvSpPr>
            <p:spPr>
              <a:xfrm>
                <a:off x="10813612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98" name="Freeform 1453">
                <a:extLst>
                  <a:ext uri="{FF2B5EF4-FFF2-40B4-BE49-F238E27FC236}">
                    <a16:creationId xmlns:a16="http://schemas.microsoft.com/office/drawing/2014/main" id="{CE3FE9E3-06B7-5C03-8FAD-4AF7B6B04CEF}"/>
                  </a:ext>
                </a:extLst>
              </p:cNvPr>
              <p:cNvSpPr/>
              <p:nvPr/>
            </p:nvSpPr>
            <p:spPr>
              <a:xfrm>
                <a:off x="10775625" y="3049891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199" name="Freeform 1454">
                <a:extLst>
                  <a:ext uri="{FF2B5EF4-FFF2-40B4-BE49-F238E27FC236}">
                    <a16:creationId xmlns:a16="http://schemas.microsoft.com/office/drawing/2014/main" id="{EDBC22CB-F5CE-3D9C-33CD-1BD666F52680}"/>
                  </a:ext>
                </a:extLst>
              </p:cNvPr>
              <p:cNvSpPr/>
              <p:nvPr/>
            </p:nvSpPr>
            <p:spPr>
              <a:xfrm>
                <a:off x="10931130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00" name="Freeform 1455">
                <a:extLst>
                  <a:ext uri="{FF2B5EF4-FFF2-40B4-BE49-F238E27FC236}">
                    <a16:creationId xmlns:a16="http://schemas.microsoft.com/office/drawing/2014/main" id="{F4C8CC70-009A-8B0E-E7CA-391FBF5D0DD6}"/>
                  </a:ext>
                </a:extLst>
              </p:cNvPr>
              <p:cNvSpPr/>
              <p:nvPr/>
            </p:nvSpPr>
            <p:spPr>
              <a:xfrm>
                <a:off x="10893016" y="3049891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01" name="Freeform 1456">
                <a:extLst>
                  <a:ext uri="{FF2B5EF4-FFF2-40B4-BE49-F238E27FC236}">
                    <a16:creationId xmlns:a16="http://schemas.microsoft.com/office/drawing/2014/main" id="{A0F2C19D-728B-5D70-91C5-870F8BD44EBE}"/>
                  </a:ext>
                </a:extLst>
              </p:cNvPr>
              <p:cNvSpPr/>
              <p:nvPr/>
            </p:nvSpPr>
            <p:spPr>
              <a:xfrm>
                <a:off x="10924524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02" name="Freeform 1457">
                <a:extLst>
                  <a:ext uri="{FF2B5EF4-FFF2-40B4-BE49-F238E27FC236}">
                    <a16:creationId xmlns:a16="http://schemas.microsoft.com/office/drawing/2014/main" id="{74D983E6-2DE9-9789-F145-4BE46BB5CF56}"/>
                  </a:ext>
                </a:extLst>
              </p:cNvPr>
              <p:cNvSpPr/>
              <p:nvPr/>
            </p:nvSpPr>
            <p:spPr>
              <a:xfrm>
                <a:off x="10886537" y="3049891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03" name="Freeform 1458">
                <a:extLst>
                  <a:ext uri="{FF2B5EF4-FFF2-40B4-BE49-F238E27FC236}">
                    <a16:creationId xmlns:a16="http://schemas.microsoft.com/office/drawing/2014/main" id="{4C5150AC-598C-9790-9CED-0C0592DBC632}"/>
                  </a:ext>
                </a:extLst>
              </p:cNvPr>
              <p:cNvSpPr/>
              <p:nvPr/>
            </p:nvSpPr>
            <p:spPr>
              <a:xfrm>
                <a:off x="11150287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04" name="Freeform 1459">
                <a:extLst>
                  <a:ext uri="{FF2B5EF4-FFF2-40B4-BE49-F238E27FC236}">
                    <a16:creationId xmlns:a16="http://schemas.microsoft.com/office/drawing/2014/main" id="{DCCCFED1-CCFD-ACD4-D126-CC51B4DCA246}"/>
                  </a:ext>
                </a:extLst>
              </p:cNvPr>
              <p:cNvSpPr/>
              <p:nvPr/>
            </p:nvSpPr>
            <p:spPr>
              <a:xfrm>
                <a:off x="11112300" y="3049891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05" name="Freeform 1460">
                <a:extLst>
                  <a:ext uri="{FF2B5EF4-FFF2-40B4-BE49-F238E27FC236}">
                    <a16:creationId xmlns:a16="http://schemas.microsoft.com/office/drawing/2014/main" id="{7165B3B2-7BBF-E4BE-B79B-1B80BAFF78BF}"/>
                  </a:ext>
                </a:extLst>
              </p:cNvPr>
              <p:cNvSpPr/>
              <p:nvPr/>
            </p:nvSpPr>
            <p:spPr>
              <a:xfrm>
                <a:off x="11148381" y="3013865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06" name="Freeform 1461">
                <a:extLst>
                  <a:ext uri="{FF2B5EF4-FFF2-40B4-BE49-F238E27FC236}">
                    <a16:creationId xmlns:a16="http://schemas.microsoft.com/office/drawing/2014/main" id="{F80BE2D7-E2A8-04AD-45A1-A5F576441723}"/>
                  </a:ext>
                </a:extLst>
              </p:cNvPr>
              <p:cNvSpPr/>
              <p:nvPr/>
            </p:nvSpPr>
            <p:spPr>
              <a:xfrm>
                <a:off x="11110394" y="3051794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07" name="Freeform 1462">
                <a:extLst>
                  <a:ext uri="{FF2B5EF4-FFF2-40B4-BE49-F238E27FC236}">
                    <a16:creationId xmlns:a16="http://schemas.microsoft.com/office/drawing/2014/main" id="{229A2DA4-578B-03AE-F689-29F8BB673A1B}"/>
                  </a:ext>
                </a:extLst>
              </p:cNvPr>
              <p:cNvSpPr/>
              <p:nvPr/>
            </p:nvSpPr>
            <p:spPr>
              <a:xfrm>
                <a:off x="11210126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08" name="Freeform 1463">
                <a:extLst>
                  <a:ext uri="{FF2B5EF4-FFF2-40B4-BE49-F238E27FC236}">
                    <a16:creationId xmlns:a16="http://schemas.microsoft.com/office/drawing/2014/main" id="{13CA1597-18B1-E67E-BD47-7F3E39AF336A}"/>
                  </a:ext>
                </a:extLst>
              </p:cNvPr>
              <p:cNvSpPr/>
              <p:nvPr/>
            </p:nvSpPr>
            <p:spPr>
              <a:xfrm>
                <a:off x="11172139" y="3049891"/>
                <a:ext cx="75974" cy="12685"/>
              </a:xfrm>
              <a:custGeom>
                <a:avLst/>
                <a:gdLst>
                  <a:gd name="connsiteX0" fmla="*/ 75975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5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09" name="Freeform 1464">
                <a:extLst>
                  <a:ext uri="{FF2B5EF4-FFF2-40B4-BE49-F238E27FC236}">
                    <a16:creationId xmlns:a16="http://schemas.microsoft.com/office/drawing/2014/main" id="{D231F3A5-4B85-C38C-658B-780339BB8C83}"/>
                  </a:ext>
                </a:extLst>
              </p:cNvPr>
              <p:cNvSpPr/>
              <p:nvPr/>
            </p:nvSpPr>
            <p:spPr>
              <a:xfrm>
                <a:off x="11202249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10" name="Freeform 1465">
                <a:extLst>
                  <a:ext uri="{FF2B5EF4-FFF2-40B4-BE49-F238E27FC236}">
                    <a16:creationId xmlns:a16="http://schemas.microsoft.com/office/drawing/2014/main" id="{A257E65F-A608-8E3B-8510-318838FEDDCB}"/>
                  </a:ext>
                </a:extLst>
              </p:cNvPr>
              <p:cNvSpPr/>
              <p:nvPr/>
            </p:nvSpPr>
            <p:spPr>
              <a:xfrm>
                <a:off x="11164262" y="3049891"/>
                <a:ext cx="75974" cy="12685"/>
              </a:xfrm>
              <a:custGeom>
                <a:avLst/>
                <a:gdLst>
                  <a:gd name="connsiteX0" fmla="*/ 75975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5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11" name="Freeform 1466">
                <a:extLst>
                  <a:ext uri="{FF2B5EF4-FFF2-40B4-BE49-F238E27FC236}">
                    <a16:creationId xmlns:a16="http://schemas.microsoft.com/office/drawing/2014/main" id="{D29FB155-28DF-BAC8-0427-DA2BBB4B9A9F}"/>
                  </a:ext>
                </a:extLst>
              </p:cNvPr>
              <p:cNvSpPr/>
              <p:nvPr/>
            </p:nvSpPr>
            <p:spPr>
              <a:xfrm>
                <a:off x="11303633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12" name="Freeform 1467">
                <a:extLst>
                  <a:ext uri="{FF2B5EF4-FFF2-40B4-BE49-F238E27FC236}">
                    <a16:creationId xmlns:a16="http://schemas.microsoft.com/office/drawing/2014/main" id="{E0BEFFDD-3257-4AF1-E83A-8615E4EE4F91}"/>
                  </a:ext>
                </a:extLst>
              </p:cNvPr>
              <p:cNvSpPr/>
              <p:nvPr/>
            </p:nvSpPr>
            <p:spPr>
              <a:xfrm>
                <a:off x="11265646" y="3049891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13" name="Freeform 1468">
                <a:extLst>
                  <a:ext uri="{FF2B5EF4-FFF2-40B4-BE49-F238E27FC236}">
                    <a16:creationId xmlns:a16="http://schemas.microsoft.com/office/drawing/2014/main" id="{547B64E1-90F9-DDC5-37B6-7EC4F0FAAAEC}"/>
                  </a:ext>
                </a:extLst>
              </p:cNvPr>
              <p:cNvSpPr/>
              <p:nvPr/>
            </p:nvSpPr>
            <p:spPr>
              <a:xfrm>
                <a:off x="11303633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14" name="Freeform 1469">
                <a:extLst>
                  <a:ext uri="{FF2B5EF4-FFF2-40B4-BE49-F238E27FC236}">
                    <a16:creationId xmlns:a16="http://schemas.microsoft.com/office/drawing/2014/main" id="{2F9E039A-A714-7070-BFFF-79A6F63DC92D}"/>
                  </a:ext>
                </a:extLst>
              </p:cNvPr>
              <p:cNvSpPr/>
              <p:nvPr/>
            </p:nvSpPr>
            <p:spPr>
              <a:xfrm>
                <a:off x="11265646" y="3049891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15" name="Freeform 1470">
                <a:extLst>
                  <a:ext uri="{FF2B5EF4-FFF2-40B4-BE49-F238E27FC236}">
                    <a16:creationId xmlns:a16="http://schemas.microsoft.com/office/drawing/2014/main" id="{A4EC2093-2BC4-BEBE-2DC5-C8446D05BE9D}"/>
                  </a:ext>
                </a:extLst>
              </p:cNvPr>
              <p:cNvSpPr/>
              <p:nvPr/>
            </p:nvSpPr>
            <p:spPr>
              <a:xfrm>
                <a:off x="11313670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16" name="Freeform 1471">
                <a:extLst>
                  <a:ext uri="{FF2B5EF4-FFF2-40B4-BE49-F238E27FC236}">
                    <a16:creationId xmlns:a16="http://schemas.microsoft.com/office/drawing/2014/main" id="{9F0B1547-16DB-89C5-E177-7A8B9F2AF0D3}"/>
                  </a:ext>
                </a:extLst>
              </p:cNvPr>
              <p:cNvSpPr/>
              <p:nvPr/>
            </p:nvSpPr>
            <p:spPr>
              <a:xfrm>
                <a:off x="11275682" y="3049891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17" name="Freeform 1472">
                <a:extLst>
                  <a:ext uri="{FF2B5EF4-FFF2-40B4-BE49-F238E27FC236}">
                    <a16:creationId xmlns:a16="http://schemas.microsoft.com/office/drawing/2014/main" id="{B9586310-C8A2-4AFB-F071-D1E8A181002E}"/>
                  </a:ext>
                </a:extLst>
              </p:cNvPr>
              <p:cNvSpPr/>
              <p:nvPr/>
            </p:nvSpPr>
            <p:spPr>
              <a:xfrm>
                <a:off x="11313670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18" name="Freeform 1473">
                <a:extLst>
                  <a:ext uri="{FF2B5EF4-FFF2-40B4-BE49-F238E27FC236}">
                    <a16:creationId xmlns:a16="http://schemas.microsoft.com/office/drawing/2014/main" id="{BEC5DE81-A6A8-E701-59BC-B58FAAFAA485}"/>
                  </a:ext>
                </a:extLst>
              </p:cNvPr>
              <p:cNvSpPr/>
              <p:nvPr/>
            </p:nvSpPr>
            <p:spPr>
              <a:xfrm>
                <a:off x="11275682" y="3049891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19" name="Freeform 1474">
                <a:extLst>
                  <a:ext uri="{FF2B5EF4-FFF2-40B4-BE49-F238E27FC236}">
                    <a16:creationId xmlns:a16="http://schemas.microsoft.com/office/drawing/2014/main" id="{6DE06ACE-F816-11C9-FDE8-FA560D815636}"/>
                  </a:ext>
                </a:extLst>
              </p:cNvPr>
              <p:cNvSpPr/>
              <p:nvPr/>
            </p:nvSpPr>
            <p:spPr>
              <a:xfrm>
                <a:off x="11333489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20" name="Freeform 1475">
                <a:extLst>
                  <a:ext uri="{FF2B5EF4-FFF2-40B4-BE49-F238E27FC236}">
                    <a16:creationId xmlns:a16="http://schemas.microsoft.com/office/drawing/2014/main" id="{C6080951-7B79-E318-5B44-EF62E794964B}"/>
                  </a:ext>
                </a:extLst>
              </p:cNvPr>
              <p:cNvSpPr/>
              <p:nvPr/>
            </p:nvSpPr>
            <p:spPr>
              <a:xfrm>
                <a:off x="11295502" y="3049891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21" name="Freeform 1476">
                <a:extLst>
                  <a:ext uri="{FF2B5EF4-FFF2-40B4-BE49-F238E27FC236}">
                    <a16:creationId xmlns:a16="http://schemas.microsoft.com/office/drawing/2014/main" id="{2F1B5083-11E3-4262-F48B-2CBC734B69A8}"/>
                  </a:ext>
                </a:extLst>
              </p:cNvPr>
              <p:cNvSpPr/>
              <p:nvPr/>
            </p:nvSpPr>
            <p:spPr>
              <a:xfrm>
                <a:off x="11336792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22" name="Freeform 1477">
                <a:extLst>
                  <a:ext uri="{FF2B5EF4-FFF2-40B4-BE49-F238E27FC236}">
                    <a16:creationId xmlns:a16="http://schemas.microsoft.com/office/drawing/2014/main" id="{937276C0-9A23-8CF2-2AA4-FBDBCBACCBB0}"/>
                  </a:ext>
                </a:extLst>
              </p:cNvPr>
              <p:cNvSpPr/>
              <p:nvPr/>
            </p:nvSpPr>
            <p:spPr>
              <a:xfrm>
                <a:off x="11298678" y="3049891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23" name="Freeform 1478">
                <a:extLst>
                  <a:ext uri="{FF2B5EF4-FFF2-40B4-BE49-F238E27FC236}">
                    <a16:creationId xmlns:a16="http://schemas.microsoft.com/office/drawing/2014/main" id="{0771EB6B-5DC6-6DF1-4A6C-143AB952C859}"/>
                  </a:ext>
                </a:extLst>
              </p:cNvPr>
              <p:cNvSpPr/>
              <p:nvPr/>
            </p:nvSpPr>
            <p:spPr>
              <a:xfrm>
                <a:off x="11389771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24" name="Freeform 1479">
                <a:extLst>
                  <a:ext uri="{FF2B5EF4-FFF2-40B4-BE49-F238E27FC236}">
                    <a16:creationId xmlns:a16="http://schemas.microsoft.com/office/drawing/2014/main" id="{5C5219D0-9B70-1EFA-EBF2-D03B10BA7DB4}"/>
                  </a:ext>
                </a:extLst>
              </p:cNvPr>
              <p:cNvSpPr/>
              <p:nvPr/>
            </p:nvSpPr>
            <p:spPr>
              <a:xfrm>
                <a:off x="11351657" y="3049891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25" name="Freeform 1480">
                <a:extLst>
                  <a:ext uri="{FF2B5EF4-FFF2-40B4-BE49-F238E27FC236}">
                    <a16:creationId xmlns:a16="http://schemas.microsoft.com/office/drawing/2014/main" id="{914DA83B-8BA9-699C-BB9B-19D88A94A03B}"/>
                  </a:ext>
                </a:extLst>
              </p:cNvPr>
              <p:cNvSpPr/>
              <p:nvPr/>
            </p:nvSpPr>
            <p:spPr>
              <a:xfrm>
                <a:off x="11389771" y="3011962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26" name="Freeform 1481">
                <a:extLst>
                  <a:ext uri="{FF2B5EF4-FFF2-40B4-BE49-F238E27FC236}">
                    <a16:creationId xmlns:a16="http://schemas.microsoft.com/office/drawing/2014/main" id="{170EFF09-63F6-F88C-421B-3E5F1EC0450A}"/>
                  </a:ext>
                </a:extLst>
              </p:cNvPr>
              <p:cNvSpPr/>
              <p:nvPr/>
            </p:nvSpPr>
            <p:spPr>
              <a:xfrm>
                <a:off x="11351657" y="3049891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0996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</p:grpSp>
        <p:grpSp>
          <p:nvGrpSpPr>
            <p:cNvPr id="1227" name="Graphic 5">
              <a:extLst>
                <a:ext uri="{FF2B5EF4-FFF2-40B4-BE49-F238E27FC236}">
                  <a16:creationId xmlns:a16="http://schemas.microsoft.com/office/drawing/2014/main" id="{255589BD-56E5-E0A7-0B3F-5E5E6982DFF5}"/>
                </a:ext>
              </a:extLst>
            </p:cNvPr>
            <p:cNvGrpSpPr/>
            <p:nvPr/>
          </p:nvGrpSpPr>
          <p:grpSpPr>
            <a:xfrm>
              <a:off x="2283418" y="1984253"/>
              <a:ext cx="8950856" cy="2478733"/>
              <a:chOff x="2556560" y="1200482"/>
              <a:chExt cx="8950856" cy="2478733"/>
            </a:xfrm>
          </p:grpSpPr>
          <p:sp>
            <p:nvSpPr>
              <p:cNvPr id="1228" name="Freeform 796">
                <a:extLst>
                  <a:ext uri="{FF2B5EF4-FFF2-40B4-BE49-F238E27FC236}">
                    <a16:creationId xmlns:a16="http://schemas.microsoft.com/office/drawing/2014/main" id="{F38A48B2-CE22-5E71-2BA8-45BDC8503136}"/>
                  </a:ext>
                </a:extLst>
              </p:cNvPr>
              <p:cNvSpPr/>
              <p:nvPr/>
            </p:nvSpPr>
            <p:spPr>
              <a:xfrm>
                <a:off x="2594547" y="1200482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29" name="Freeform 797">
                <a:extLst>
                  <a:ext uri="{FF2B5EF4-FFF2-40B4-BE49-F238E27FC236}">
                    <a16:creationId xmlns:a16="http://schemas.microsoft.com/office/drawing/2014/main" id="{625B2577-7502-7E92-F20E-6D6A265CB27A}"/>
                  </a:ext>
                </a:extLst>
              </p:cNvPr>
              <p:cNvSpPr/>
              <p:nvPr/>
            </p:nvSpPr>
            <p:spPr>
              <a:xfrm>
                <a:off x="2556560" y="1238412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30" name="Freeform 798">
                <a:extLst>
                  <a:ext uri="{FF2B5EF4-FFF2-40B4-BE49-F238E27FC236}">
                    <a16:creationId xmlns:a16="http://schemas.microsoft.com/office/drawing/2014/main" id="{053752BE-F96C-EFF4-22A0-11172595AE8D}"/>
                  </a:ext>
                </a:extLst>
              </p:cNvPr>
              <p:cNvSpPr/>
              <p:nvPr/>
            </p:nvSpPr>
            <p:spPr>
              <a:xfrm>
                <a:off x="2594547" y="1200482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31" name="Freeform 799">
                <a:extLst>
                  <a:ext uri="{FF2B5EF4-FFF2-40B4-BE49-F238E27FC236}">
                    <a16:creationId xmlns:a16="http://schemas.microsoft.com/office/drawing/2014/main" id="{767A402A-795D-6698-70C8-57235AA32941}"/>
                  </a:ext>
                </a:extLst>
              </p:cNvPr>
              <p:cNvSpPr/>
              <p:nvPr/>
            </p:nvSpPr>
            <p:spPr>
              <a:xfrm>
                <a:off x="2556560" y="1238412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32" name="Freeform 800">
                <a:extLst>
                  <a:ext uri="{FF2B5EF4-FFF2-40B4-BE49-F238E27FC236}">
                    <a16:creationId xmlns:a16="http://schemas.microsoft.com/office/drawing/2014/main" id="{DFCE2B01-D62F-BAC1-87D2-E60E980F85B3}"/>
                  </a:ext>
                </a:extLst>
              </p:cNvPr>
              <p:cNvSpPr/>
              <p:nvPr/>
            </p:nvSpPr>
            <p:spPr>
              <a:xfrm>
                <a:off x="2654513" y="1252366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33" name="Freeform 801">
                <a:extLst>
                  <a:ext uri="{FF2B5EF4-FFF2-40B4-BE49-F238E27FC236}">
                    <a16:creationId xmlns:a16="http://schemas.microsoft.com/office/drawing/2014/main" id="{D15B9E09-9A0B-D6EB-D041-3DF2F28C85CE}"/>
                  </a:ext>
                </a:extLst>
              </p:cNvPr>
              <p:cNvSpPr/>
              <p:nvPr/>
            </p:nvSpPr>
            <p:spPr>
              <a:xfrm>
                <a:off x="2616399" y="1290295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34" name="Freeform 802">
                <a:extLst>
                  <a:ext uri="{FF2B5EF4-FFF2-40B4-BE49-F238E27FC236}">
                    <a16:creationId xmlns:a16="http://schemas.microsoft.com/office/drawing/2014/main" id="{D7CDE809-4179-2360-0A6E-18BF84CA7CED}"/>
                  </a:ext>
                </a:extLst>
              </p:cNvPr>
              <p:cNvSpPr/>
              <p:nvPr/>
            </p:nvSpPr>
            <p:spPr>
              <a:xfrm>
                <a:off x="2654513" y="1252366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35" name="Freeform 803">
                <a:extLst>
                  <a:ext uri="{FF2B5EF4-FFF2-40B4-BE49-F238E27FC236}">
                    <a16:creationId xmlns:a16="http://schemas.microsoft.com/office/drawing/2014/main" id="{3AD91277-116B-B8C5-0A6E-26C9DE7BD4F0}"/>
                  </a:ext>
                </a:extLst>
              </p:cNvPr>
              <p:cNvSpPr/>
              <p:nvPr/>
            </p:nvSpPr>
            <p:spPr>
              <a:xfrm>
                <a:off x="2616399" y="1290295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36" name="Freeform 804">
                <a:extLst>
                  <a:ext uri="{FF2B5EF4-FFF2-40B4-BE49-F238E27FC236}">
                    <a16:creationId xmlns:a16="http://schemas.microsoft.com/office/drawing/2014/main" id="{FEE87C1D-9F5F-3F15-FAF6-0DFDB10C031D}"/>
                  </a:ext>
                </a:extLst>
              </p:cNvPr>
              <p:cNvSpPr/>
              <p:nvPr/>
            </p:nvSpPr>
            <p:spPr>
              <a:xfrm>
                <a:off x="2804048" y="1304756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37" name="Freeform 805">
                <a:extLst>
                  <a:ext uri="{FF2B5EF4-FFF2-40B4-BE49-F238E27FC236}">
                    <a16:creationId xmlns:a16="http://schemas.microsoft.com/office/drawing/2014/main" id="{DEFC58AF-3BE3-3F86-0928-D983A2E1F994}"/>
                  </a:ext>
                </a:extLst>
              </p:cNvPr>
              <p:cNvSpPr/>
              <p:nvPr/>
            </p:nvSpPr>
            <p:spPr>
              <a:xfrm>
                <a:off x="2766061" y="1342813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38" name="Freeform 806">
                <a:extLst>
                  <a:ext uri="{FF2B5EF4-FFF2-40B4-BE49-F238E27FC236}">
                    <a16:creationId xmlns:a16="http://schemas.microsoft.com/office/drawing/2014/main" id="{93D1988C-1145-08A6-7738-29A9162D2FCC}"/>
                  </a:ext>
                </a:extLst>
              </p:cNvPr>
              <p:cNvSpPr/>
              <p:nvPr/>
            </p:nvSpPr>
            <p:spPr>
              <a:xfrm>
                <a:off x="2804048" y="1304756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39" name="Freeform 807">
                <a:extLst>
                  <a:ext uri="{FF2B5EF4-FFF2-40B4-BE49-F238E27FC236}">
                    <a16:creationId xmlns:a16="http://schemas.microsoft.com/office/drawing/2014/main" id="{5B23396D-385A-6DDB-EC58-E54B5BBF2FFE}"/>
                  </a:ext>
                </a:extLst>
              </p:cNvPr>
              <p:cNvSpPr/>
              <p:nvPr/>
            </p:nvSpPr>
            <p:spPr>
              <a:xfrm>
                <a:off x="2766061" y="1342813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40" name="Freeform 808">
                <a:extLst>
                  <a:ext uri="{FF2B5EF4-FFF2-40B4-BE49-F238E27FC236}">
                    <a16:creationId xmlns:a16="http://schemas.microsoft.com/office/drawing/2014/main" id="{F506713B-C23D-5AA5-F70D-687E61315604}"/>
                  </a:ext>
                </a:extLst>
              </p:cNvPr>
              <p:cNvSpPr/>
              <p:nvPr/>
            </p:nvSpPr>
            <p:spPr>
              <a:xfrm>
                <a:off x="3143010" y="159525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41" name="Freeform 809">
                <a:extLst>
                  <a:ext uri="{FF2B5EF4-FFF2-40B4-BE49-F238E27FC236}">
                    <a16:creationId xmlns:a16="http://schemas.microsoft.com/office/drawing/2014/main" id="{7595EC85-7A2F-9A6D-2007-1C845FD081EF}"/>
                  </a:ext>
                </a:extLst>
              </p:cNvPr>
              <p:cNvSpPr/>
              <p:nvPr/>
            </p:nvSpPr>
            <p:spPr>
              <a:xfrm>
                <a:off x="3105023" y="1633182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42" name="Freeform 810">
                <a:extLst>
                  <a:ext uri="{FF2B5EF4-FFF2-40B4-BE49-F238E27FC236}">
                    <a16:creationId xmlns:a16="http://schemas.microsoft.com/office/drawing/2014/main" id="{993FD495-94CE-DA4D-83B1-491FF39642B5}"/>
                  </a:ext>
                </a:extLst>
              </p:cNvPr>
              <p:cNvSpPr/>
              <p:nvPr/>
            </p:nvSpPr>
            <p:spPr>
              <a:xfrm>
                <a:off x="3143010" y="159525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43" name="Freeform 811">
                <a:extLst>
                  <a:ext uri="{FF2B5EF4-FFF2-40B4-BE49-F238E27FC236}">
                    <a16:creationId xmlns:a16="http://schemas.microsoft.com/office/drawing/2014/main" id="{538C3869-171C-F601-32F3-AD0BBC4BCC76}"/>
                  </a:ext>
                </a:extLst>
              </p:cNvPr>
              <p:cNvSpPr/>
              <p:nvPr/>
            </p:nvSpPr>
            <p:spPr>
              <a:xfrm>
                <a:off x="3105023" y="1633182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44" name="Freeform 812">
                <a:extLst>
                  <a:ext uri="{FF2B5EF4-FFF2-40B4-BE49-F238E27FC236}">
                    <a16:creationId xmlns:a16="http://schemas.microsoft.com/office/drawing/2014/main" id="{C32147F0-D6B4-6672-AB14-77EB23A6899A}"/>
                  </a:ext>
                </a:extLst>
              </p:cNvPr>
              <p:cNvSpPr/>
              <p:nvPr/>
            </p:nvSpPr>
            <p:spPr>
              <a:xfrm>
                <a:off x="3432169" y="1728577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45" name="Freeform 813">
                <a:extLst>
                  <a:ext uri="{FF2B5EF4-FFF2-40B4-BE49-F238E27FC236}">
                    <a16:creationId xmlns:a16="http://schemas.microsoft.com/office/drawing/2014/main" id="{F1E89F22-B200-ECCF-E598-DB0E4173FE47}"/>
                  </a:ext>
                </a:extLst>
              </p:cNvPr>
              <p:cNvSpPr/>
              <p:nvPr/>
            </p:nvSpPr>
            <p:spPr>
              <a:xfrm>
                <a:off x="3394182" y="1766506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46" name="Freeform 814">
                <a:extLst>
                  <a:ext uri="{FF2B5EF4-FFF2-40B4-BE49-F238E27FC236}">
                    <a16:creationId xmlns:a16="http://schemas.microsoft.com/office/drawing/2014/main" id="{3C6B086A-BC76-D5A7-C9B7-B33B2EDDD9EC}"/>
                  </a:ext>
                </a:extLst>
              </p:cNvPr>
              <p:cNvSpPr/>
              <p:nvPr/>
            </p:nvSpPr>
            <p:spPr>
              <a:xfrm>
                <a:off x="3432169" y="1728577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47" name="Freeform 815">
                <a:extLst>
                  <a:ext uri="{FF2B5EF4-FFF2-40B4-BE49-F238E27FC236}">
                    <a16:creationId xmlns:a16="http://schemas.microsoft.com/office/drawing/2014/main" id="{A91C12D7-48F6-B149-5848-5C9E98B04DAE}"/>
                  </a:ext>
                </a:extLst>
              </p:cNvPr>
              <p:cNvSpPr/>
              <p:nvPr/>
            </p:nvSpPr>
            <p:spPr>
              <a:xfrm>
                <a:off x="3394182" y="1766506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48" name="Freeform 816">
                <a:extLst>
                  <a:ext uri="{FF2B5EF4-FFF2-40B4-BE49-F238E27FC236}">
                    <a16:creationId xmlns:a16="http://schemas.microsoft.com/office/drawing/2014/main" id="{00C90F12-B3E2-3410-4851-FB4D6586EBD6}"/>
                  </a:ext>
                </a:extLst>
              </p:cNvPr>
              <p:cNvSpPr/>
              <p:nvPr/>
            </p:nvSpPr>
            <p:spPr>
              <a:xfrm>
                <a:off x="4080364" y="2240307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49" name="Freeform 817">
                <a:extLst>
                  <a:ext uri="{FF2B5EF4-FFF2-40B4-BE49-F238E27FC236}">
                    <a16:creationId xmlns:a16="http://schemas.microsoft.com/office/drawing/2014/main" id="{2E1A1938-3265-3A04-0710-A10EDA9FC4CD}"/>
                  </a:ext>
                </a:extLst>
              </p:cNvPr>
              <p:cNvSpPr/>
              <p:nvPr/>
            </p:nvSpPr>
            <p:spPr>
              <a:xfrm>
                <a:off x="4042377" y="2278237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50" name="Freeform 818">
                <a:extLst>
                  <a:ext uri="{FF2B5EF4-FFF2-40B4-BE49-F238E27FC236}">
                    <a16:creationId xmlns:a16="http://schemas.microsoft.com/office/drawing/2014/main" id="{3A15F716-C438-E463-8418-DE77979886F6}"/>
                  </a:ext>
                </a:extLst>
              </p:cNvPr>
              <p:cNvSpPr/>
              <p:nvPr/>
            </p:nvSpPr>
            <p:spPr>
              <a:xfrm>
                <a:off x="4080364" y="2240307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51" name="Freeform 819">
                <a:extLst>
                  <a:ext uri="{FF2B5EF4-FFF2-40B4-BE49-F238E27FC236}">
                    <a16:creationId xmlns:a16="http://schemas.microsoft.com/office/drawing/2014/main" id="{6E2347E3-6CBF-4FA6-E1CE-A4EF2832D878}"/>
                  </a:ext>
                </a:extLst>
              </p:cNvPr>
              <p:cNvSpPr/>
              <p:nvPr/>
            </p:nvSpPr>
            <p:spPr>
              <a:xfrm>
                <a:off x="4042377" y="2278237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52" name="Freeform 820">
                <a:extLst>
                  <a:ext uri="{FF2B5EF4-FFF2-40B4-BE49-F238E27FC236}">
                    <a16:creationId xmlns:a16="http://schemas.microsoft.com/office/drawing/2014/main" id="{39B4BABB-5DC5-5B36-3F6E-C5712B5D806D}"/>
                  </a:ext>
                </a:extLst>
              </p:cNvPr>
              <p:cNvSpPr/>
              <p:nvPr/>
            </p:nvSpPr>
            <p:spPr>
              <a:xfrm>
                <a:off x="4758542" y="2458497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53" name="Freeform 821">
                <a:extLst>
                  <a:ext uri="{FF2B5EF4-FFF2-40B4-BE49-F238E27FC236}">
                    <a16:creationId xmlns:a16="http://schemas.microsoft.com/office/drawing/2014/main" id="{28BCDF45-E719-C636-E1BA-2C1C7EF4E58B}"/>
                  </a:ext>
                </a:extLst>
              </p:cNvPr>
              <p:cNvSpPr/>
              <p:nvPr/>
            </p:nvSpPr>
            <p:spPr>
              <a:xfrm>
                <a:off x="4720555" y="2496426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54" name="Freeform 822">
                <a:extLst>
                  <a:ext uri="{FF2B5EF4-FFF2-40B4-BE49-F238E27FC236}">
                    <a16:creationId xmlns:a16="http://schemas.microsoft.com/office/drawing/2014/main" id="{922F1341-D849-0EFA-1BA9-E7ABEB03A690}"/>
                  </a:ext>
                </a:extLst>
              </p:cNvPr>
              <p:cNvSpPr/>
              <p:nvPr/>
            </p:nvSpPr>
            <p:spPr>
              <a:xfrm>
                <a:off x="4758542" y="2458497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55" name="Freeform 823">
                <a:extLst>
                  <a:ext uri="{FF2B5EF4-FFF2-40B4-BE49-F238E27FC236}">
                    <a16:creationId xmlns:a16="http://schemas.microsoft.com/office/drawing/2014/main" id="{C0110001-7A9E-5A24-BC3B-E7B0D737D93F}"/>
                  </a:ext>
                </a:extLst>
              </p:cNvPr>
              <p:cNvSpPr/>
              <p:nvPr/>
            </p:nvSpPr>
            <p:spPr>
              <a:xfrm>
                <a:off x="4720555" y="2496426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56" name="Freeform 824">
                <a:extLst>
                  <a:ext uri="{FF2B5EF4-FFF2-40B4-BE49-F238E27FC236}">
                    <a16:creationId xmlns:a16="http://schemas.microsoft.com/office/drawing/2014/main" id="{6D8B2F0E-F962-326A-A9FC-10D965C0C12C}"/>
                  </a:ext>
                </a:extLst>
              </p:cNvPr>
              <p:cNvSpPr/>
              <p:nvPr/>
            </p:nvSpPr>
            <p:spPr>
              <a:xfrm>
                <a:off x="4788271" y="2458497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57" name="Freeform 825">
                <a:extLst>
                  <a:ext uri="{FF2B5EF4-FFF2-40B4-BE49-F238E27FC236}">
                    <a16:creationId xmlns:a16="http://schemas.microsoft.com/office/drawing/2014/main" id="{D4E1A540-2003-E3E6-1A94-61359610DE1E}"/>
                  </a:ext>
                </a:extLst>
              </p:cNvPr>
              <p:cNvSpPr/>
              <p:nvPr/>
            </p:nvSpPr>
            <p:spPr>
              <a:xfrm>
                <a:off x="4750284" y="2496426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58" name="Freeform 826">
                <a:extLst>
                  <a:ext uri="{FF2B5EF4-FFF2-40B4-BE49-F238E27FC236}">
                    <a16:creationId xmlns:a16="http://schemas.microsoft.com/office/drawing/2014/main" id="{99239917-F260-0109-E4C2-C834B31DB11F}"/>
                  </a:ext>
                </a:extLst>
              </p:cNvPr>
              <p:cNvSpPr/>
              <p:nvPr/>
            </p:nvSpPr>
            <p:spPr>
              <a:xfrm>
                <a:off x="4788271" y="2458497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59" name="Freeform 827">
                <a:extLst>
                  <a:ext uri="{FF2B5EF4-FFF2-40B4-BE49-F238E27FC236}">
                    <a16:creationId xmlns:a16="http://schemas.microsoft.com/office/drawing/2014/main" id="{65D599F4-0DC5-FD09-CE43-8F0F5D20B532}"/>
                  </a:ext>
                </a:extLst>
              </p:cNvPr>
              <p:cNvSpPr/>
              <p:nvPr/>
            </p:nvSpPr>
            <p:spPr>
              <a:xfrm>
                <a:off x="4750284" y="2496426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60" name="Freeform 828">
                <a:extLst>
                  <a:ext uri="{FF2B5EF4-FFF2-40B4-BE49-F238E27FC236}">
                    <a16:creationId xmlns:a16="http://schemas.microsoft.com/office/drawing/2014/main" id="{4F441738-BD39-B3EF-98B9-EA1CDE9CF452}"/>
                  </a:ext>
                </a:extLst>
              </p:cNvPr>
              <p:cNvSpPr/>
              <p:nvPr/>
            </p:nvSpPr>
            <p:spPr>
              <a:xfrm>
                <a:off x="6732856" y="2963630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61" name="Freeform 829">
                <a:extLst>
                  <a:ext uri="{FF2B5EF4-FFF2-40B4-BE49-F238E27FC236}">
                    <a16:creationId xmlns:a16="http://schemas.microsoft.com/office/drawing/2014/main" id="{9A74AFEF-1CE1-D79A-38FC-A8944BA2A0FD}"/>
                  </a:ext>
                </a:extLst>
              </p:cNvPr>
              <p:cNvSpPr/>
              <p:nvPr/>
            </p:nvSpPr>
            <p:spPr>
              <a:xfrm>
                <a:off x="6694869" y="3001560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62" name="Freeform 830">
                <a:extLst>
                  <a:ext uri="{FF2B5EF4-FFF2-40B4-BE49-F238E27FC236}">
                    <a16:creationId xmlns:a16="http://schemas.microsoft.com/office/drawing/2014/main" id="{C79924D5-6DCD-D6F8-3875-30C068558410}"/>
                  </a:ext>
                </a:extLst>
              </p:cNvPr>
              <p:cNvSpPr/>
              <p:nvPr/>
            </p:nvSpPr>
            <p:spPr>
              <a:xfrm>
                <a:off x="6732856" y="2963630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63" name="Freeform 831">
                <a:extLst>
                  <a:ext uri="{FF2B5EF4-FFF2-40B4-BE49-F238E27FC236}">
                    <a16:creationId xmlns:a16="http://schemas.microsoft.com/office/drawing/2014/main" id="{EA21F197-3F7A-22C3-8DEA-05ED03D07208}"/>
                  </a:ext>
                </a:extLst>
              </p:cNvPr>
              <p:cNvSpPr/>
              <p:nvPr/>
            </p:nvSpPr>
            <p:spPr>
              <a:xfrm>
                <a:off x="6694869" y="3001560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64" name="Freeform 832">
                <a:extLst>
                  <a:ext uri="{FF2B5EF4-FFF2-40B4-BE49-F238E27FC236}">
                    <a16:creationId xmlns:a16="http://schemas.microsoft.com/office/drawing/2014/main" id="{95DC436C-092B-CA6D-D36B-AD8970AFC11E}"/>
                  </a:ext>
                </a:extLst>
              </p:cNvPr>
              <p:cNvSpPr/>
              <p:nvPr/>
            </p:nvSpPr>
            <p:spPr>
              <a:xfrm>
                <a:off x="6862571" y="3020715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65" name="Freeform 833">
                <a:extLst>
                  <a:ext uri="{FF2B5EF4-FFF2-40B4-BE49-F238E27FC236}">
                    <a16:creationId xmlns:a16="http://schemas.microsoft.com/office/drawing/2014/main" id="{70F5FEA2-D729-C262-3661-1B852FA82CFE}"/>
                  </a:ext>
                </a:extLst>
              </p:cNvPr>
              <p:cNvSpPr/>
              <p:nvPr/>
            </p:nvSpPr>
            <p:spPr>
              <a:xfrm>
                <a:off x="6824457" y="3058771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66" name="Freeform 834">
                <a:extLst>
                  <a:ext uri="{FF2B5EF4-FFF2-40B4-BE49-F238E27FC236}">
                    <a16:creationId xmlns:a16="http://schemas.microsoft.com/office/drawing/2014/main" id="{71496E6E-DBD0-D90E-F2B3-4B92E13B7E55}"/>
                  </a:ext>
                </a:extLst>
              </p:cNvPr>
              <p:cNvSpPr/>
              <p:nvPr/>
            </p:nvSpPr>
            <p:spPr>
              <a:xfrm>
                <a:off x="6862571" y="3020715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67" name="Freeform 835">
                <a:extLst>
                  <a:ext uri="{FF2B5EF4-FFF2-40B4-BE49-F238E27FC236}">
                    <a16:creationId xmlns:a16="http://schemas.microsoft.com/office/drawing/2014/main" id="{277CDD2E-CA2A-0FA0-8CD7-6E4FCDBDA5EB}"/>
                  </a:ext>
                </a:extLst>
              </p:cNvPr>
              <p:cNvSpPr/>
              <p:nvPr/>
            </p:nvSpPr>
            <p:spPr>
              <a:xfrm>
                <a:off x="6824457" y="3058771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68" name="Freeform 836">
                <a:extLst>
                  <a:ext uri="{FF2B5EF4-FFF2-40B4-BE49-F238E27FC236}">
                    <a16:creationId xmlns:a16="http://schemas.microsoft.com/office/drawing/2014/main" id="{001DB3F3-0AE3-DABF-D148-3BE4CF63BD53}"/>
                  </a:ext>
                </a:extLst>
              </p:cNvPr>
              <p:cNvSpPr/>
              <p:nvPr/>
            </p:nvSpPr>
            <p:spPr>
              <a:xfrm>
                <a:off x="8039282" y="3225458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69" name="Freeform 837">
                <a:extLst>
                  <a:ext uri="{FF2B5EF4-FFF2-40B4-BE49-F238E27FC236}">
                    <a16:creationId xmlns:a16="http://schemas.microsoft.com/office/drawing/2014/main" id="{FACF68F5-4C70-98EF-A4AE-F1C9E05B7F8E}"/>
                  </a:ext>
                </a:extLst>
              </p:cNvPr>
              <p:cNvSpPr/>
              <p:nvPr/>
            </p:nvSpPr>
            <p:spPr>
              <a:xfrm>
                <a:off x="8001295" y="3263387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70" name="Freeform 838">
                <a:extLst>
                  <a:ext uri="{FF2B5EF4-FFF2-40B4-BE49-F238E27FC236}">
                    <a16:creationId xmlns:a16="http://schemas.microsoft.com/office/drawing/2014/main" id="{9594361B-4E2E-4737-A4FD-3E285BB59A84}"/>
                  </a:ext>
                </a:extLst>
              </p:cNvPr>
              <p:cNvSpPr/>
              <p:nvPr/>
            </p:nvSpPr>
            <p:spPr>
              <a:xfrm>
                <a:off x="8039282" y="3225458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71" name="Freeform 839">
                <a:extLst>
                  <a:ext uri="{FF2B5EF4-FFF2-40B4-BE49-F238E27FC236}">
                    <a16:creationId xmlns:a16="http://schemas.microsoft.com/office/drawing/2014/main" id="{443D99DD-B48B-B2C3-526C-5749A1BBD233}"/>
                  </a:ext>
                </a:extLst>
              </p:cNvPr>
              <p:cNvSpPr/>
              <p:nvPr/>
            </p:nvSpPr>
            <p:spPr>
              <a:xfrm>
                <a:off x="8001295" y="3263387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72" name="Freeform 840">
                <a:extLst>
                  <a:ext uri="{FF2B5EF4-FFF2-40B4-BE49-F238E27FC236}">
                    <a16:creationId xmlns:a16="http://schemas.microsoft.com/office/drawing/2014/main" id="{E17F7E49-B843-0DBE-9187-FA7EB4533A16}"/>
                  </a:ext>
                </a:extLst>
              </p:cNvPr>
              <p:cNvSpPr/>
              <p:nvPr/>
            </p:nvSpPr>
            <p:spPr>
              <a:xfrm>
                <a:off x="8218673" y="3255395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73" name="Freeform 841">
                <a:extLst>
                  <a:ext uri="{FF2B5EF4-FFF2-40B4-BE49-F238E27FC236}">
                    <a16:creationId xmlns:a16="http://schemas.microsoft.com/office/drawing/2014/main" id="{8916D284-B19B-8D12-F749-86449E0CDF7F}"/>
                  </a:ext>
                </a:extLst>
              </p:cNvPr>
              <p:cNvSpPr/>
              <p:nvPr/>
            </p:nvSpPr>
            <p:spPr>
              <a:xfrm>
                <a:off x="8180686" y="3293325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74" name="Freeform 842">
                <a:extLst>
                  <a:ext uri="{FF2B5EF4-FFF2-40B4-BE49-F238E27FC236}">
                    <a16:creationId xmlns:a16="http://schemas.microsoft.com/office/drawing/2014/main" id="{334F7566-1701-39E7-D97B-CA233F91F653}"/>
                  </a:ext>
                </a:extLst>
              </p:cNvPr>
              <p:cNvSpPr/>
              <p:nvPr/>
            </p:nvSpPr>
            <p:spPr>
              <a:xfrm>
                <a:off x="8218673" y="3255395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75" name="Freeform 843">
                <a:extLst>
                  <a:ext uri="{FF2B5EF4-FFF2-40B4-BE49-F238E27FC236}">
                    <a16:creationId xmlns:a16="http://schemas.microsoft.com/office/drawing/2014/main" id="{BA029380-3216-ED20-717C-FF054D340ACE}"/>
                  </a:ext>
                </a:extLst>
              </p:cNvPr>
              <p:cNvSpPr/>
              <p:nvPr/>
            </p:nvSpPr>
            <p:spPr>
              <a:xfrm>
                <a:off x="8180686" y="3293325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76" name="Freeform 844">
                <a:extLst>
                  <a:ext uri="{FF2B5EF4-FFF2-40B4-BE49-F238E27FC236}">
                    <a16:creationId xmlns:a16="http://schemas.microsoft.com/office/drawing/2014/main" id="{5F15DD5B-7482-4315-FA6C-74FB2BEC52E0}"/>
                  </a:ext>
                </a:extLst>
              </p:cNvPr>
              <p:cNvSpPr/>
              <p:nvPr/>
            </p:nvSpPr>
            <p:spPr>
              <a:xfrm>
                <a:off x="8358425" y="3286221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77" name="Freeform 845">
                <a:extLst>
                  <a:ext uri="{FF2B5EF4-FFF2-40B4-BE49-F238E27FC236}">
                    <a16:creationId xmlns:a16="http://schemas.microsoft.com/office/drawing/2014/main" id="{44CBC73F-042C-227A-150A-A9BBDFB7ECE3}"/>
                  </a:ext>
                </a:extLst>
              </p:cNvPr>
              <p:cNvSpPr/>
              <p:nvPr/>
            </p:nvSpPr>
            <p:spPr>
              <a:xfrm>
                <a:off x="8320310" y="3324150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78" name="Freeform 846">
                <a:extLst>
                  <a:ext uri="{FF2B5EF4-FFF2-40B4-BE49-F238E27FC236}">
                    <a16:creationId xmlns:a16="http://schemas.microsoft.com/office/drawing/2014/main" id="{29454CCC-6BB2-407A-2EB0-6C00CF3D55FF}"/>
                  </a:ext>
                </a:extLst>
              </p:cNvPr>
              <p:cNvSpPr/>
              <p:nvPr/>
            </p:nvSpPr>
            <p:spPr>
              <a:xfrm>
                <a:off x="8358425" y="3286221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79" name="Freeform 847">
                <a:extLst>
                  <a:ext uri="{FF2B5EF4-FFF2-40B4-BE49-F238E27FC236}">
                    <a16:creationId xmlns:a16="http://schemas.microsoft.com/office/drawing/2014/main" id="{19C775A4-C1CB-09E2-2427-66B54B771AFF}"/>
                  </a:ext>
                </a:extLst>
              </p:cNvPr>
              <p:cNvSpPr/>
              <p:nvPr/>
            </p:nvSpPr>
            <p:spPr>
              <a:xfrm>
                <a:off x="8320310" y="3324150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80" name="Freeform 848">
                <a:extLst>
                  <a:ext uri="{FF2B5EF4-FFF2-40B4-BE49-F238E27FC236}">
                    <a16:creationId xmlns:a16="http://schemas.microsoft.com/office/drawing/2014/main" id="{51FEEC25-C507-190D-B85F-9DD27D79CFF5}"/>
                  </a:ext>
                </a:extLst>
              </p:cNvPr>
              <p:cNvSpPr/>
              <p:nvPr/>
            </p:nvSpPr>
            <p:spPr>
              <a:xfrm>
                <a:off x="8378244" y="3286221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81" name="Freeform 849">
                <a:extLst>
                  <a:ext uri="{FF2B5EF4-FFF2-40B4-BE49-F238E27FC236}">
                    <a16:creationId xmlns:a16="http://schemas.microsoft.com/office/drawing/2014/main" id="{848C7C99-E8DB-83FF-7CDE-EE31C943A07C}"/>
                  </a:ext>
                </a:extLst>
              </p:cNvPr>
              <p:cNvSpPr/>
              <p:nvPr/>
            </p:nvSpPr>
            <p:spPr>
              <a:xfrm>
                <a:off x="8340130" y="3324150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82" name="Freeform 850">
                <a:extLst>
                  <a:ext uri="{FF2B5EF4-FFF2-40B4-BE49-F238E27FC236}">
                    <a16:creationId xmlns:a16="http://schemas.microsoft.com/office/drawing/2014/main" id="{87D2EB47-1EDC-DE5F-72B8-0C5F5186D525}"/>
                  </a:ext>
                </a:extLst>
              </p:cNvPr>
              <p:cNvSpPr/>
              <p:nvPr/>
            </p:nvSpPr>
            <p:spPr>
              <a:xfrm>
                <a:off x="8378244" y="3286221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83" name="Freeform 851">
                <a:extLst>
                  <a:ext uri="{FF2B5EF4-FFF2-40B4-BE49-F238E27FC236}">
                    <a16:creationId xmlns:a16="http://schemas.microsoft.com/office/drawing/2014/main" id="{717567ED-D70D-5FE4-DA8A-A392E204CBFF}"/>
                  </a:ext>
                </a:extLst>
              </p:cNvPr>
              <p:cNvSpPr/>
              <p:nvPr/>
            </p:nvSpPr>
            <p:spPr>
              <a:xfrm>
                <a:off x="8340130" y="3324150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84" name="Freeform 852">
                <a:extLst>
                  <a:ext uri="{FF2B5EF4-FFF2-40B4-BE49-F238E27FC236}">
                    <a16:creationId xmlns:a16="http://schemas.microsoft.com/office/drawing/2014/main" id="{45F6E065-8B2B-2ABB-11D4-8BD6DDF2162D}"/>
                  </a:ext>
                </a:extLst>
              </p:cNvPr>
              <p:cNvSpPr/>
              <p:nvPr/>
            </p:nvSpPr>
            <p:spPr>
              <a:xfrm>
                <a:off x="8527779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85" name="Freeform 853">
                <a:extLst>
                  <a:ext uri="{FF2B5EF4-FFF2-40B4-BE49-F238E27FC236}">
                    <a16:creationId xmlns:a16="http://schemas.microsoft.com/office/drawing/2014/main" id="{C72AF16B-4D42-ACF0-3854-28028D4CB4A0}"/>
                  </a:ext>
                </a:extLst>
              </p:cNvPr>
              <p:cNvSpPr/>
              <p:nvPr/>
            </p:nvSpPr>
            <p:spPr>
              <a:xfrm>
                <a:off x="8489791" y="3356879"/>
                <a:ext cx="76101" cy="12685"/>
              </a:xfrm>
              <a:custGeom>
                <a:avLst/>
                <a:gdLst>
                  <a:gd name="connsiteX0" fmla="*/ 76102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2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86" name="Freeform 854">
                <a:extLst>
                  <a:ext uri="{FF2B5EF4-FFF2-40B4-BE49-F238E27FC236}">
                    <a16:creationId xmlns:a16="http://schemas.microsoft.com/office/drawing/2014/main" id="{477EF093-7736-BAE8-A972-17B7A05D147D}"/>
                  </a:ext>
                </a:extLst>
              </p:cNvPr>
              <p:cNvSpPr/>
              <p:nvPr/>
            </p:nvSpPr>
            <p:spPr>
              <a:xfrm>
                <a:off x="8527779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87" name="Freeform 855">
                <a:extLst>
                  <a:ext uri="{FF2B5EF4-FFF2-40B4-BE49-F238E27FC236}">
                    <a16:creationId xmlns:a16="http://schemas.microsoft.com/office/drawing/2014/main" id="{624A0010-BCC1-18C6-4F0A-F0BE3F8EE248}"/>
                  </a:ext>
                </a:extLst>
              </p:cNvPr>
              <p:cNvSpPr/>
              <p:nvPr/>
            </p:nvSpPr>
            <p:spPr>
              <a:xfrm>
                <a:off x="8489791" y="3356879"/>
                <a:ext cx="76101" cy="12685"/>
              </a:xfrm>
              <a:custGeom>
                <a:avLst/>
                <a:gdLst>
                  <a:gd name="connsiteX0" fmla="*/ 76102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2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88" name="Freeform 856">
                <a:extLst>
                  <a:ext uri="{FF2B5EF4-FFF2-40B4-BE49-F238E27FC236}">
                    <a16:creationId xmlns:a16="http://schemas.microsoft.com/office/drawing/2014/main" id="{A723D385-D043-D56F-7434-60FABC476A26}"/>
                  </a:ext>
                </a:extLst>
              </p:cNvPr>
              <p:cNvSpPr/>
              <p:nvPr/>
            </p:nvSpPr>
            <p:spPr>
              <a:xfrm>
                <a:off x="8647584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89" name="Freeform 857">
                <a:extLst>
                  <a:ext uri="{FF2B5EF4-FFF2-40B4-BE49-F238E27FC236}">
                    <a16:creationId xmlns:a16="http://schemas.microsoft.com/office/drawing/2014/main" id="{F747F2BA-0D67-DB52-1B28-857E770A78A6}"/>
                  </a:ext>
                </a:extLst>
              </p:cNvPr>
              <p:cNvSpPr/>
              <p:nvPr/>
            </p:nvSpPr>
            <p:spPr>
              <a:xfrm>
                <a:off x="8609597" y="3356879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90" name="Freeform 858">
                <a:extLst>
                  <a:ext uri="{FF2B5EF4-FFF2-40B4-BE49-F238E27FC236}">
                    <a16:creationId xmlns:a16="http://schemas.microsoft.com/office/drawing/2014/main" id="{EF50709F-8786-4989-2EE7-33490F135B1E}"/>
                  </a:ext>
                </a:extLst>
              </p:cNvPr>
              <p:cNvSpPr/>
              <p:nvPr/>
            </p:nvSpPr>
            <p:spPr>
              <a:xfrm>
                <a:off x="8647584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91" name="Freeform 859">
                <a:extLst>
                  <a:ext uri="{FF2B5EF4-FFF2-40B4-BE49-F238E27FC236}">
                    <a16:creationId xmlns:a16="http://schemas.microsoft.com/office/drawing/2014/main" id="{DE9B1B0B-C1B8-31F5-A662-FEAD744522C0}"/>
                  </a:ext>
                </a:extLst>
              </p:cNvPr>
              <p:cNvSpPr/>
              <p:nvPr/>
            </p:nvSpPr>
            <p:spPr>
              <a:xfrm>
                <a:off x="8609597" y="3356879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92" name="Freeform 860">
                <a:extLst>
                  <a:ext uri="{FF2B5EF4-FFF2-40B4-BE49-F238E27FC236}">
                    <a16:creationId xmlns:a16="http://schemas.microsoft.com/office/drawing/2014/main" id="{11D0232B-4CCF-D2E8-CD6B-C28F712FD6C1}"/>
                  </a:ext>
                </a:extLst>
              </p:cNvPr>
              <p:cNvSpPr/>
              <p:nvPr/>
            </p:nvSpPr>
            <p:spPr>
              <a:xfrm>
                <a:off x="8687350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93" name="Freeform 861">
                <a:extLst>
                  <a:ext uri="{FF2B5EF4-FFF2-40B4-BE49-F238E27FC236}">
                    <a16:creationId xmlns:a16="http://schemas.microsoft.com/office/drawing/2014/main" id="{0030758F-A31C-8EFD-2F2D-D63A9599153C}"/>
                  </a:ext>
                </a:extLst>
              </p:cNvPr>
              <p:cNvSpPr/>
              <p:nvPr/>
            </p:nvSpPr>
            <p:spPr>
              <a:xfrm>
                <a:off x="8649363" y="3356879"/>
                <a:ext cx="76101" cy="12685"/>
              </a:xfrm>
              <a:custGeom>
                <a:avLst/>
                <a:gdLst>
                  <a:gd name="connsiteX0" fmla="*/ 76102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2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94" name="Freeform 862">
                <a:extLst>
                  <a:ext uri="{FF2B5EF4-FFF2-40B4-BE49-F238E27FC236}">
                    <a16:creationId xmlns:a16="http://schemas.microsoft.com/office/drawing/2014/main" id="{4D651E52-B29E-7824-EF10-36B380881028}"/>
                  </a:ext>
                </a:extLst>
              </p:cNvPr>
              <p:cNvSpPr/>
              <p:nvPr/>
            </p:nvSpPr>
            <p:spPr>
              <a:xfrm>
                <a:off x="8687350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95" name="Freeform 863">
                <a:extLst>
                  <a:ext uri="{FF2B5EF4-FFF2-40B4-BE49-F238E27FC236}">
                    <a16:creationId xmlns:a16="http://schemas.microsoft.com/office/drawing/2014/main" id="{7326FD91-C5F6-F11F-8E9D-9AB9C93262B7}"/>
                  </a:ext>
                </a:extLst>
              </p:cNvPr>
              <p:cNvSpPr/>
              <p:nvPr/>
            </p:nvSpPr>
            <p:spPr>
              <a:xfrm>
                <a:off x="8649363" y="3356879"/>
                <a:ext cx="76101" cy="12685"/>
              </a:xfrm>
              <a:custGeom>
                <a:avLst/>
                <a:gdLst>
                  <a:gd name="connsiteX0" fmla="*/ 76102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2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96" name="Freeform 864">
                <a:extLst>
                  <a:ext uri="{FF2B5EF4-FFF2-40B4-BE49-F238E27FC236}">
                    <a16:creationId xmlns:a16="http://schemas.microsoft.com/office/drawing/2014/main" id="{18B7527C-3F46-0344-0AE4-81ED8B09B2FE}"/>
                  </a:ext>
                </a:extLst>
              </p:cNvPr>
              <p:cNvSpPr/>
              <p:nvPr/>
            </p:nvSpPr>
            <p:spPr>
              <a:xfrm>
                <a:off x="8697260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97" name="Freeform 865">
                <a:extLst>
                  <a:ext uri="{FF2B5EF4-FFF2-40B4-BE49-F238E27FC236}">
                    <a16:creationId xmlns:a16="http://schemas.microsoft.com/office/drawing/2014/main" id="{6B547E1A-4AED-207B-001B-79B4CFDE713A}"/>
                  </a:ext>
                </a:extLst>
              </p:cNvPr>
              <p:cNvSpPr/>
              <p:nvPr/>
            </p:nvSpPr>
            <p:spPr>
              <a:xfrm>
                <a:off x="8659272" y="3356879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98" name="Freeform 866">
                <a:extLst>
                  <a:ext uri="{FF2B5EF4-FFF2-40B4-BE49-F238E27FC236}">
                    <a16:creationId xmlns:a16="http://schemas.microsoft.com/office/drawing/2014/main" id="{5E79F215-AA70-4E70-DB99-A7FC60588C52}"/>
                  </a:ext>
                </a:extLst>
              </p:cNvPr>
              <p:cNvSpPr/>
              <p:nvPr/>
            </p:nvSpPr>
            <p:spPr>
              <a:xfrm>
                <a:off x="8697260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299" name="Freeform 867">
                <a:extLst>
                  <a:ext uri="{FF2B5EF4-FFF2-40B4-BE49-F238E27FC236}">
                    <a16:creationId xmlns:a16="http://schemas.microsoft.com/office/drawing/2014/main" id="{ACCD97BF-D59B-8529-367A-9CC2DE2635A1}"/>
                  </a:ext>
                </a:extLst>
              </p:cNvPr>
              <p:cNvSpPr/>
              <p:nvPr/>
            </p:nvSpPr>
            <p:spPr>
              <a:xfrm>
                <a:off x="8659272" y="3356879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00" name="Freeform 868">
                <a:extLst>
                  <a:ext uri="{FF2B5EF4-FFF2-40B4-BE49-F238E27FC236}">
                    <a16:creationId xmlns:a16="http://schemas.microsoft.com/office/drawing/2014/main" id="{4006D4DE-5749-2BE0-34E6-4C3CDA983C48}"/>
                  </a:ext>
                </a:extLst>
              </p:cNvPr>
              <p:cNvSpPr/>
              <p:nvPr/>
            </p:nvSpPr>
            <p:spPr>
              <a:xfrm>
                <a:off x="8727243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01" name="Freeform 869">
                <a:extLst>
                  <a:ext uri="{FF2B5EF4-FFF2-40B4-BE49-F238E27FC236}">
                    <a16:creationId xmlns:a16="http://schemas.microsoft.com/office/drawing/2014/main" id="{78F1CEF0-70D7-E364-16D9-F96FF59ED90D}"/>
                  </a:ext>
                </a:extLst>
              </p:cNvPr>
              <p:cNvSpPr/>
              <p:nvPr/>
            </p:nvSpPr>
            <p:spPr>
              <a:xfrm>
                <a:off x="8689256" y="3356879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02" name="Freeform 870">
                <a:extLst>
                  <a:ext uri="{FF2B5EF4-FFF2-40B4-BE49-F238E27FC236}">
                    <a16:creationId xmlns:a16="http://schemas.microsoft.com/office/drawing/2014/main" id="{00CDE473-2234-FB8B-E030-252C581C6314}"/>
                  </a:ext>
                </a:extLst>
              </p:cNvPr>
              <p:cNvSpPr/>
              <p:nvPr/>
            </p:nvSpPr>
            <p:spPr>
              <a:xfrm>
                <a:off x="8727243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03" name="Freeform 871">
                <a:extLst>
                  <a:ext uri="{FF2B5EF4-FFF2-40B4-BE49-F238E27FC236}">
                    <a16:creationId xmlns:a16="http://schemas.microsoft.com/office/drawing/2014/main" id="{0E3A0DD5-B1DF-2B8B-57D0-FA1C5AB2101E}"/>
                  </a:ext>
                </a:extLst>
              </p:cNvPr>
              <p:cNvSpPr/>
              <p:nvPr/>
            </p:nvSpPr>
            <p:spPr>
              <a:xfrm>
                <a:off x="8689256" y="3356879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04" name="Freeform 872">
                <a:extLst>
                  <a:ext uri="{FF2B5EF4-FFF2-40B4-BE49-F238E27FC236}">
                    <a16:creationId xmlns:a16="http://schemas.microsoft.com/office/drawing/2014/main" id="{E046539E-841A-1F34-D2DE-ABE7330EA92F}"/>
                  </a:ext>
                </a:extLst>
              </p:cNvPr>
              <p:cNvSpPr/>
              <p:nvPr/>
            </p:nvSpPr>
            <p:spPr>
              <a:xfrm>
                <a:off x="8796992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05" name="Freeform 873">
                <a:extLst>
                  <a:ext uri="{FF2B5EF4-FFF2-40B4-BE49-F238E27FC236}">
                    <a16:creationId xmlns:a16="http://schemas.microsoft.com/office/drawing/2014/main" id="{7A7D591B-AED9-FD50-518F-3661C7A54932}"/>
                  </a:ext>
                </a:extLst>
              </p:cNvPr>
              <p:cNvSpPr/>
              <p:nvPr/>
            </p:nvSpPr>
            <p:spPr>
              <a:xfrm>
                <a:off x="8759004" y="3356879"/>
                <a:ext cx="75974" cy="12685"/>
              </a:xfrm>
              <a:custGeom>
                <a:avLst/>
                <a:gdLst>
                  <a:gd name="connsiteX0" fmla="*/ 75975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5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06" name="Freeform 874">
                <a:extLst>
                  <a:ext uri="{FF2B5EF4-FFF2-40B4-BE49-F238E27FC236}">
                    <a16:creationId xmlns:a16="http://schemas.microsoft.com/office/drawing/2014/main" id="{05BD831F-5190-A2B3-EC42-78B0FC7B85E7}"/>
                  </a:ext>
                </a:extLst>
              </p:cNvPr>
              <p:cNvSpPr/>
              <p:nvPr/>
            </p:nvSpPr>
            <p:spPr>
              <a:xfrm>
                <a:off x="8796992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07" name="Freeform 875">
                <a:extLst>
                  <a:ext uri="{FF2B5EF4-FFF2-40B4-BE49-F238E27FC236}">
                    <a16:creationId xmlns:a16="http://schemas.microsoft.com/office/drawing/2014/main" id="{CA6D3973-5150-0349-BFDD-419C06DC2C59}"/>
                  </a:ext>
                </a:extLst>
              </p:cNvPr>
              <p:cNvSpPr/>
              <p:nvPr/>
            </p:nvSpPr>
            <p:spPr>
              <a:xfrm>
                <a:off x="8759004" y="3356879"/>
                <a:ext cx="75974" cy="12685"/>
              </a:xfrm>
              <a:custGeom>
                <a:avLst/>
                <a:gdLst>
                  <a:gd name="connsiteX0" fmla="*/ 75975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5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08" name="Freeform 876">
                <a:extLst>
                  <a:ext uri="{FF2B5EF4-FFF2-40B4-BE49-F238E27FC236}">
                    <a16:creationId xmlns:a16="http://schemas.microsoft.com/office/drawing/2014/main" id="{D40EB490-4569-6B8A-8D36-CB6A293205E1}"/>
                  </a:ext>
                </a:extLst>
              </p:cNvPr>
              <p:cNvSpPr/>
              <p:nvPr/>
            </p:nvSpPr>
            <p:spPr>
              <a:xfrm>
                <a:off x="8826975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09" name="Freeform 877">
                <a:extLst>
                  <a:ext uri="{FF2B5EF4-FFF2-40B4-BE49-F238E27FC236}">
                    <a16:creationId xmlns:a16="http://schemas.microsoft.com/office/drawing/2014/main" id="{BDE8F36F-DF5E-43B8-6022-854009CBDE94}"/>
                  </a:ext>
                </a:extLst>
              </p:cNvPr>
              <p:cNvSpPr/>
              <p:nvPr/>
            </p:nvSpPr>
            <p:spPr>
              <a:xfrm>
                <a:off x="8788861" y="3356879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10" name="Freeform 878">
                <a:extLst>
                  <a:ext uri="{FF2B5EF4-FFF2-40B4-BE49-F238E27FC236}">
                    <a16:creationId xmlns:a16="http://schemas.microsoft.com/office/drawing/2014/main" id="{EB88A85F-9655-1C27-D815-A1B2CAB1E228}"/>
                  </a:ext>
                </a:extLst>
              </p:cNvPr>
              <p:cNvSpPr/>
              <p:nvPr/>
            </p:nvSpPr>
            <p:spPr>
              <a:xfrm>
                <a:off x="8826975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11" name="Freeform 879">
                <a:extLst>
                  <a:ext uri="{FF2B5EF4-FFF2-40B4-BE49-F238E27FC236}">
                    <a16:creationId xmlns:a16="http://schemas.microsoft.com/office/drawing/2014/main" id="{6DF0264A-F462-2750-522F-481B7646988D}"/>
                  </a:ext>
                </a:extLst>
              </p:cNvPr>
              <p:cNvSpPr/>
              <p:nvPr/>
            </p:nvSpPr>
            <p:spPr>
              <a:xfrm>
                <a:off x="8788861" y="3356879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12" name="Freeform 880">
                <a:extLst>
                  <a:ext uri="{FF2B5EF4-FFF2-40B4-BE49-F238E27FC236}">
                    <a16:creationId xmlns:a16="http://schemas.microsoft.com/office/drawing/2014/main" id="{905F9D8D-8B88-681E-876E-2EDB39F183D4}"/>
                  </a:ext>
                </a:extLst>
              </p:cNvPr>
              <p:cNvSpPr/>
              <p:nvPr/>
            </p:nvSpPr>
            <p:spPr>
              <a:xfrm>
                <a:off x="9016402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13" name="Freeform 881">
                <a:extLst>
                  <a:ext uri="{FF2B5EF4-FFF2-40B4-BE49-F238E27FC236}">
                    <a16:creationId xmlns:a16="http://schemas.microsoft.com/office/drawing/2014/main" id="{EA1BF0C3-BCBD-245B-E47A-EA5EFAA9FAC1}"/>
                  </a:ext>
                </a:extLst>
              </p:cNvPr>
              <p:cNvSpPr/>
              <p:nvPr/>
            </p:nvSpPr>
            <p:spPr>
              <a:xfrm>
                <a:off x="8978415" y="3356879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14" name="Freeform 882">
                <a:extLst>
                  <a:ext uri="{FF2B5EF4-FFF2-40B4-BE49-F238E27FC236}">
                    <a16:creationId xmlns:a16="http://schemas.microsoft.com/office/drawing/2014/main" id="{F2A7B37E-DB72-9C17-7F04-DDE554420B9B}"/>
                  </a:ext>
                </a:extLst>
              </p:cNvPr>
              <p:cNvSpPr/>
              <p:nvPr/>
            </p:nvSpPr>
            <p:spPr>
              <a:xfrm>
                <a:off x="9016402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15" name="Freeform 883">
                <a:extLst>
                  <a:ext uri="{FF2B5EF4-FFF2-40B4-BE49-F238E27FC236}">
                    <a16:creationId xmlns:a16="http://schemas.microsoft.com/office/drawing/2014/main" id="{1264F73D-8EDF-1DAD-2CB0-734AAF1001A7}"/>
                  </a:ext>
                </a:extLst>
              </p:cNvPr>
              <p:cNvSpPr/>
              <p:nvPr/>
            </p:nvSpPr>
            <p:spPr>
              <a:xfrm>
                <a:off x="8978415" y="3356879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16" name="Freeform 884">
                <a:extLst>
                  <a:ext uri="{FF2B5EF4-FFF2-40B4-BE49-F238E27FC236}">
                    <a16:creationId xmlns:a16="http://schemas.microsoft.com/office/drawing/2014/main" id="{ED337A93-9119-DEE3-2134-5F30ECF4DA6C}"/>
                  </a:ext>
                </a:extLst>
              </p:cNvPr>
              <p:cNvSpPr/>
              <p:nvPr/>
            </p:nvSpPr>
            <p:spPr>
              <a:xfrm>
                <a:off x="9086151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17" name="Freeform 885">
                <a:extLst>
                  <a:ext uri="{FF2B5EF4-FFF2-40B4-BE49-F238E27FC236}">
                    <a16:creationId xmlns:a16="http://schemas.microsoft.com/office/drawing/2014/main" id="{C8557D8B-1F31-C033-C940-39532A82A557}"/>
                  </a:ext>
                </a:extLst>
              </p:cNvPr>
              <p:cNvSpPr/>
              <p:nvPr/>
            </p:nvSpPr>
            <p:spPr>
              <a:xfrm>
                <a:off x="9048164" y="3356879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18" name="Freeform 886">
                <a:extLst>
                  <a:ext uri="{FF2B5EF4-FFF2-40B4-BE49-F238E27FC236}">
                    <a16:creationId xmlns:a16="http://schemas.microsoft.com/office/drawing/2014/main" id="{4AB4B959-0A1D-E022-2158-C38036BDAEE4}"/>
                  </a:ext>
                </a:extLst>
              </p:cNvPr>
              <p:cNvSpPr/>
              <p:nvPr/>
            </p:nvSpPr>
            <p:spPr>
              <a:xfrm>
                <a:off x="9086151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19" name="Freeform 887">
                <a:extLst>
                  <a:ext uri="{FF2B5EF4-FFF2-40B4-BE49-F238E27FC236}">
                    <a16:creationId xmlns:a16="http://schemas.microsoft.com/office/drawing/2014/main" id="{DB0326D2-7FC1-D705-4A8F-4F04D7DA6BC2}"/>
                  </a:ext>
                </a:extLst>
              </p:cNvPr>
              <p:cNvSpPr/>
              <p:nvPr/>
            </p:nvSpPr>
            <p:spPr>
              <a:xfrm>
                <a:off x="9048164" y="3356879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20" name="Freeform 888">
                <a:extLst>
                  <a:ext uri="{FF2B5EF4-FFF2-40B4-BE49-F238E27FC236}">
                    <a16:creationId xmlns:a16="http://schemas.microsoft.com/office/drawing/2014/main" id="{C1709B5D-1F17-2619-CDEF-ECCC76877B12}"/>
                  </a:ext>
                </a:extLst>
              </p:cNvPr>
              <p:cNvSpPr/>
              <p:nvPr/>
            </p:nvSpPr>
            <p:spPr>
              <a:xfrm>
                <a:off x="9096061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21" name="Freeform 889">
                <a:extLst>
                  <a:ext uri="{FF2B5EF4-FFF2-40B4-BE49-F238E27FC236}">
                    <a16:creationId xmlns:a16="http://schemas.microsoft.com/office/drawing/2014/main" id="{92155623-AF2E-3746-1C59-5B0D359EF1CC}"/>
                  </a:ext>
                </a:extLst>
              </p:cNvPr>
              <p:cNvSpPr/>
              <p:nvPr/>
            </p:nvSpPr>
            <p:spPr>
              <a:xfrm>
                <a:off x="9058074" y="3356879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22" name="Freeform 890">
                <a:extLst>
                  <a:ext uri="{FF2B5EF4-FFF2-40B4-BE49-F238E27FC236}">
                    <a16:creationId xmlns:a16="http://schemas.microsoft.com/office/drawing/2014/main" id="{56E43216-B0A8-4A56-2CE1-4A0ED6B96452}"/>
                  </a:ext>
                </a:extLst>
              </p:cNvPr>
              <p:cNvSpPr/>
              <p:nvPr/>
            </p:nvSpPr>
            <p:spPr>
              <a:xfrm>
                <a:off x="9096061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23" name="Freeform 891">
                <a:extLst>
                  <a:ext uri="{FF2B5EF4-FFF2-40B4-BE49-F238E27FC236}">
                    <a16:creationId xmlns:a16="http://schemas.microsoft.com/office/drawing/2014/main" id="{F954EF5B-16B0-B1B9-963F-2ABC82DE3735}"/>
                  </a:ext>
                </a:extLst>
              </p:cNvPr>
              <p:cNvSpPr/>
              <p:nvPr/>
            </p:nvSpPr>
            <p:spPr>
              <a:xfrm>
                <a:off x="9058074" y="3356879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24" name="Freeform 892">
                <a:extLst>
                  <a:ext uri="{FF2B5EF4-FFF2-40B4-BE49-F238E27FC236}">
                    <a16:creationId xmlns:a16="http://schemas.microsoft.com/office/drawing/2014/main" id="{36FDC4EE-DE5A-C010-EBCF-5DB908558569}"/>
                  </a:ext>
                </a:extLst>
              </p:cNvPr>
              <p:cNvSpPr/>
              <p:nvPr/>
            </p:nvSpPr>
            <p:spPr>
              <a:xfrm>
                <a:off x="9185883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25" name="Freeform 893">
                <a:extLst>
                  <a:ext uri="{FF2B5EF4-FFF2-40B4-BE49-F238E27FC236}">
                    <a16:creationId xmlns:a16="http://schemas.microsoft.com/office/drawing/2014/main" id="{1232EF59-0337-503D-3F29-09A028EF4F7B}"/>
                  </a:ext>
                </a:extLst>
              </p:cNvPr>
              <p:cNvSpPr/>
              <p:nvPr/>
            </p:nvSpPr>
            <p:spPr>
              <a:xfrm>
                <a:off x="9147896" y="3356879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26" name="Freeform 894">
                <a:extLst>
                  <a:ext uri="{FF2B5EF4-FFF2-40B4-BE49-F238E27FC236}">
                    <a16:creationId xmlns:a16="http://schemas.microsoft.com/office/drawing/2014/main" id="{C26D32FE-15A4-D67C-6887-B77E2F950167}"/>
                  </a:ext>
                </a:extLst>
              </p:cNvPr>
              <p:cNvSpPr/>
              <p:nvPr/>
            </p:nvSpPr>
            <p:spPr>
              <a:xfrm>
                <a:off x="9185883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27" name="Freeform 895">
                <a:extLst>
                  <a:ext uri="{FF2B5EF4-FFF2-40B4-BE49-F238E27FC236}">
                    <a16:creationId xmlns:a16="http://schemas.microsoft.com/office/drawing/2014/main" id="{FB43C5E1-0C2D-7698-ECCA-5A28840C0E59}"/>
                  </a:ext>
                </a:extLst>
              </p:cNvPr>
              <p:cNvSpPr/>
              <p:nvPr/>
            </p:nvSpPr>
            <p:spPr>
              <a:xfrm>
                <a:off x="9147896" y="3356879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28" name="Freeform 896">
                <a:extLst>
                  <a:ext uri="{FF2B5EF4-FFF2-40B4-BE49-F238E27FC236}">
                    <a16:creationId xmlns:a16="http://schemas.microsoft.com/office/drawing/2014/main" id="{24A7A428-3BE5-02F6-3A7B-2823F55C673F}"/>
                  </a:ext>
                </a:extLst>
              </p:cNvPr>
              <p:cNvSpPr/>
              <p:nvPr/>
            </p:nvSpPr>
            <p:spPr>
              <a:xfrm>
                <a:off x="9425367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29" name="Freeform 897">
                <a:extLst>
                  <a:ext uri="{FF2B5EF4-FFF2-40B4-BE49-F238E27FC236}">
                    <a16:creationId xmlns:a16="http://schemas.microsoft.com/office/drawing/2014/main" id="{EB1B0E26-FBB4-1D66-F8C3-C723E2B1DAC7}"/>
                  </a:ext>
                </a:extLst>
              </p:cNvPr>
              <p:cNvSpPr/>
              <p:nvPr/>
            </p:nvSpPr>
            <p:spPr>
              <a:xfrm>
                <a:off x="9387253" y="3356879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30" name="Freeform 898">
                <a:extLst>
                  <a:ext uri="{FF2B5EF4-FFF2-40B4-BE49-F238E27FC236}">
                    <a16:creationId xmlns:a16="http://schemas.microsoft.com/office/drawing/2014/main" id="{D09B565C-0426-B041-3DDE-D0243D788C54}"/>
                  </a:ext>
                </a:extLst>
              </p:cNvPr>
              <p:cNvSpPr/>
              <p:nvPr/>
            </p:nvSpPr>
            <p:spPr>
              <a:xfrm>
                <a:off x="9425367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31" name="Freeform 899">
                <a:extLst>
                  <a:ext uri="{FF2B5EF4-FFF2-40B4-BE49-F238E27FC236}">
                    <a16:creationId xmlns:a16="http://schemas.microsoft.com/office/drawing/2014/main" id="{330D287C-ED68-5542-D41E-54068FE23909}"/>
                  </a:ext>
                </a:extLst>
              </p:cNvPr>
              <p:cNvSpPr/>
              <p:nvPr/>
            </p:nvSpPr>
            <p:spPr>
              <a:xfrm>
                <a:off x="9387253" y="3356879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32" name="Freeform 900">
                <a:extLst>
                  <a:ext uri="{FF2B5EF4-FFF2-40B4-BE49-F238E27FC236}">
                    <a16:creationId xmlns:a16="http://schemas.microsoft.com/office/drawing/2014/main" id="{D52A59FC-7ADB-F117-A991-542A918DE43B}"/>
                  </a:ext>
                </a:extLst>
              </p:cNvPr>
              <p:cNvSpPr/>
              <p:nvPr/>
            </p:nvSpPr>
            <p:spPr>
              <a:xfrm>
                <a:off x="9774366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33" name="Freeform 901">
                <a:extLst>
                  <a:ext uri="{FF2B5EF4-FFF2-40B4-BE49-F238E27FC236}">
                    <a16:creationId xmlns:a16="http://schemas.microsoft.com/office/drawing/2014/main" id="{693D922B-7977-7FC7-D58E-A2569454105F}"/>
                  </a:ext>
                </a:extLst>
              </p:cNvPr>
              <p:cNvSpPr/>
              <p:nvPr/>
            </p:nvSpPr>
            <p:spPr>
              <a:xfrm>
                <a:off x="9736379" y="3356879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34" name="Freeform 902">
                <a:extLst>
                  <a:ext uri="{FF2B5EF4-FFF2-40B4-BE49-F238E27FC236}">
                    <a16:creationId xmlns:a16="http://schemas.microsoft.com/office/drawing/2014/main" id="{CDEADEE1-6569-0123-39C0-9D856E568502}"/>
                  </a:ext>
                </a:extLst>
              </p:cNvPr>
              <p:cNvSpPr/>
              <p:nvPr/>
            </p:nvSpPr>
            <p:spPr>
              <a:xfrm>
                <a:off x="9774366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35" name="Freeform 903">
                <a:extLst>
                  <a:ext uri="{FF2B5EF4-FFF2-40B4-BE49-F238E27FC236}">
                    <a16:creationId xmlns:a16="http://schemas.microsoft.com/office/drawing/2014/main" id="{3F4A2295-9347-4298-C818-8AB362F3340B}"/>
                  </a:ext>
                </a:extLst>
              </p:cNvPr>
              <p:cNvSpPr/>
              <p:nvPr/>
            </p:nvSpPr>
            <p:spPr>
              <a:xfrm>
                <a:off x="9736379" y="3356879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36" name="Freeform 904">
                <a:extLst>
                  <a:ext uri="{FF2B5EF4-FFF2-40B4-BE49-F238E27FC236}">
                    <a16:creationId xmlns:a16="http://schemas.microsoft.com/office/drawing/2014/main" id="{65B76F77-4BAF-A0E6-D878-16EA4B08C93B}"/>
                  </a:ext>
                </a:extLst>
              </p:cNvPr>
              <p:cNvSpPr/>
              <p:nvPr/>
            </p:nvSpPr>
            <p:spPr>
              <a:xfrm>
                <a:off x="9804222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37" name="Freeform 905">
                <a:extLst>
                  <a:ext uri="{FF2B5EF4-FFF2-40B4-BE49-F238E27FC236}">
                    <a16:creationId xmlns:a16="http://schemas.microsoft.com/office/drawing/2014/main" id="{F5465248-C1F5-461C-6A4D-BA50C800CFA5}"/>
                  </a:ext>
                </a:extLst>
              </p:cNvPr>
              <p:cNvSpPr/>
              <p:nvPr/>
            </p:nvSpPr>
            <p:spPr>
              <a:xfrm>
                <a:off x="9766235" y="3356879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38" name="Freeform 906">
                <a:extLst>
                  <a:ext uri="{FF2B5EF4-FFF2-40B4-BE49-F238E27FC236}">
                    <a16:creationId xmlns:a16="http://schemas.microsoft.com/office/drawing/2014/main" id="{3904F263-6526-4CE4-A56E-C09342F51342}"/>
                  </a:ext>
                </a:extLst>
              </p:cNvPr>
              <p:cNvSpPr/>
              <p:nvPr/>
            </p:nvSpPr>
            <p:spPr>
              <a:xfrm>
                <a:off x="9804222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39" name="Freeform 907">
                <a:extLst>
                  <a:ext uri="{FF2B5EF4-FFF2-40B4-BE49-F238E27FC236}">
                    <a16:creationId xmlns:a16="http://schemas.microsoft.com/office/drawing/2014/main" id="{13922787-AD59-B9BD-3C5D-435B9C8FA144}"/>
                  </a:ext>
                </a:extLst>
              </p:cNvPr>
              <p:cNvSpPr/>
              <p:nvPr/>
            </p:nvSpPr>
            <p:spPr>
              <a:xfrm>
                <a:off x="9766235" y="3356879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40" name="Freeform 908">
                <a:extLst>
                  <a:ext uri="{FF2B5EF4-FFF2-40B4-BE49-F238E27FC236}">
                    <a16:creationId xmlns:a16="http://schemas.microsoft.com/office/drawing/2014/main" id="{60121D0D-F3F7-5EF9-60A4-00CF7D7015A3}"/>
                  </a:ext>
                </a:extLst>
              </p:cNvPr>
              <p:cNvSpPr/>
              <p:nvPr/>
            </p:nvSpPr>
            <p:spPr>
              <a:xfrm>
                <a:off x="9993522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41" name="Freeform 909">
                <a:extLst>
                  <a:ext uri="{FF2B5EF4-FFF2-40B4-BE49-F238E27FC236}">
                    <a16:creationId xmlns:a16="http://schemas.microsoft.com/office/drawing/2014/main" id="{CAA55731-58A0-791E-1DA1-8E32DEA7CBF6}"/>
                  </a:ext>
                </a:extLst>
              </p:cNvPr>
              <p:cNvSpPr/>
              <p:nvPr/>
            </p:nvSpPr>
            <p:spPr>
              <a:xfrm>
                <a:off x="9955535" y="3356879"/>
                <a:ext cx="76101" cy="12685"/>
              </a:xfrm>
              <a:custGeom>
                <a:avLst/>
                <a:gdLst>
                  <a:gd name="connsiteX0" fmla="*/ 76102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2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42" name="Freeform 910">
                <a:extLst>
                  <a:ext uri="{FF2B5EF4-FFF2-40B4-BE49-F238E27FC236}">
                    <a16:creationId xmlns:a16="http://schemas.microsoft.com/office/drawing/2014/main" id="{983DCAEA-6F20-1EFD-0B46-E5F75FF4D52E}"/>
                  </a:ext>
                </a:extLst>
              </p:cNvPr>
              <p:cNvSpPr/>
              <p:nvPr/>
            </p:nvSpPr>
            <p:spPr>
              <a:xfrm>
                <a:off x="9993522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43" name="Freeform 911">
                <a:extLst>
                  <a:ext uri="{FF2B5EF4-FFF2-40B4-BE49-F238E27FC236}">
                    <a16:creationId xmlns:a16="http://schemas.microsoft.com/office/drawing/2014/main" id="{5B49527A-77C9-EBDF-E41E-C2829AC05501}"/>
                  </a:ext>
                </a:extLst>
              </p:cNvPr>
              <p:cNvSpPr/>
              <p:nvPr/>
            </p:nvSpPr>
            <p:spPr>
              <a:xfrm>
                <a:off x="9955535" y="3356879"/>
                <a:ext cx="76101" cy="12685"/>
              </a:xfrm>
              <a:custGeom>
                <a:avLst/>
                <a:gdLst>
                  <a:gd name="connsiteX0" fmla="*/ 76102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2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44" name="Freeform 912">
                <a:extLst>
                  <a:ext uri="{FF2B5EF4-FFF2-40B4-BE49-F238E27FC236}">
                    <a16:creationId xmlns:a16="http://schemas.microsoft.com/office/drawing/2014/main" id="{BD18FEA1-3104-836C-B816-A42ECFAF0144}"/>
                  </a:ext>
                </a:extLst>
              </p:cNvPr>
              <p:cNvSpPr/>
              <p:nvPr/>
            </p:nvSpPr>
            <p:spPr>
              <a:xfrm>
                <a:off x="10043452" y="3378571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45" name="Freeform 913">
                <a:extLst>
                  <a:ext uri="{FF2B5EF4-FFF2-40B4-BE49-F238E27FC236}">
                    <a16:creationId xmlns:a16="http://schemas.microsoft.com/office/drawing/2014/main" id="{E845F2AE-21F1-0B20-D42A-372546E4644E}"/>
                  </a:ext>
                </a:extLst>
              </p:cNvPr>
              <p:cNvSpPr/>
              <p:nvPr/>
            </p:nvSpPr>
            <p:spPr>
              <a:xfrm>
                <a:off x="10005465" y="3416627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46" name="Freeform 914">
                <a:extLst>
                  <a:ext uri="{FF2B5EF4-FFF2-40B4-BE49-F238E27FC236}">
                    <a16:creationId xmlns:a16="http://schemas.microsoft.com/office/drawing/2014/main" id="{DB87E7D0-FF11-5FAD-7E23-5E2DC133D1C8}"/>
                  </a:ext>
                </a:extLst>
              </p:cNvPr>
              <p:cNvSpPr/>
              <p:nvPr/>
            </p:nvSpPr>
            <p:spPr>
              <a:xfrm>
                <a:off x="10043452" y="3378571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47" name="Freeform 915">
                <a:extLst>
                  <a:ext uri="{FF2B5EF4-FFF2-40B4-BE49-F238E27FC236}">
                    <a16:creationId xmlns:a16="http://schemas.microsoft.com/office/drawing/2014/main" id="{06476273-14CE-5727-7FC8-BA6691A034C4}"/>
                  </a:ext>
                </a:extLst>
              </p:cNvPr>
              <p:cNvSpPr/>
              <p:nvPr/>
            </p:nvSpPr>
            <p:spPr>
              <a:xfrm>
                <a:off x="10005465" y="3416627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48" name="Freeform 916">
                <a:extLst>
                  <a:ext uri="{FF2B5EF4-FFF2-40B4-BE49-F238E27FC236}">
                    <a16:creationId xmlns:a16="http://schemas.microsoft.com/office/drawing/2014/main" id="{33B3C3C0-8586-0C0A-21C4-5CD524218014}"/>
                  </a:ext>
                </a:extLst>
              </p:cNvPr>
              <p:cNvSpPr/>
              <p:nvPr/>
            </p:nvSpPr>
            <p:spPr>
              <a:xfrm>
                <a:off x="10414302" y="3442125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49" name="Freeform 917">
                <a:extLst>
                  <a:ext uri="{FF2B5EF4-FFF2-40B4-BE49-F238E27FC236}">
                    <a16:creationId xmlns:a16="http://schemas.microsoft.com/office/drawing/2014/main" id="{9B8A3824-97EB-C575-A23C-3B3155665427}"/>
                  </a:ext>
                </a:extLst>
              </p:cNvPr>
              <p:cNvSpPr/>
              <p:nvPr/>
            </p:nvSpPr>
            <p:spPr>
              <a:xfrm>
                <a:off x="10376315" y="3480054"/>
                <a:ext cx="76101" cy="12685"/>
              </a:xfrm>
              <a:custGeom>
                <a:avLst/>
                <a:gdLst>
                  <a:gd name="connsiteX0" fmla="*/ 76102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2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50" name="Freeform 918">
                <a:extLst>
                  <a:ext uri="{FF2B5EF4-FFF2-40B4-BE49-F238E27FC236}">
                    <a16:creationId xmlns:a16="http://schemas.microsoft.com/office/drawing/2014/main" id="{5CBF2E5D-285E-44D0-D39D-1331181400F9}"/>
                  </a:ext>
                </a:extLst>
              </p:cNvPr>
              <p:cNvSpPr/>
              <p:nvPr/>
            </p:nvSpPr>
            <p:spPr>
              <a:xfrm>
                <a:off x="10414302" y="3442125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51" name="Freeform 919">
                <a:extLst>
                  <a:ext uri="{FF2B5EF4-FFF2-40B4-BE49-F238E27FC236}">
                    <a16:creationId xmlns:a16="http://schemas.microsoft.com/office/drawing/2014/main" id="{4CC2A807-A772-B83D-0514-12A420FFC581}"/>
                  </a:ext>
                </a:extLst>
              </p:cNvPr>
              <p:cNvSpPr/>
              <p:nvPr/>
            </p:nvSpPr>
            <p:spPr>
              <a:xfrm>
                <a:off x="10376315" y="3480054"/>
                <a:ext cx="76101" cy="12685"/>
              </a:xfrm>
              <a:custGeom>
                <a:avLst/>
                <a:gdLst>
                  <a:gd name="connsiteX0" fmla="*/ 76102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2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52" name="Freeform 920">
                <a:extLst>
                  <a:ext uri="{FF2B5EF4-FFF2-40B4-BE49-F238E27FC236}">
                    <a16:creationId xmlns:a16="http://schemas.microsoft.com/office/drawing/2014/main" id="{F7A14607-ABE7-AAE4-7278-D00A9AFFB124}"/>
                  </a:ext>
                </a:extLst>
              </p:cNvPr>
              <p:cNvSpPr/>
              <p:nvPr/>
            </p:nvSpPr>
            <p:spPr>
              <a:xfrm>
                <a:off x="10492182" y="3442125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53" name="Freeform 921">
                <a:extLst>
                  <a:ext uri="{FF2B5EF4-FFF2-40B4-BE49-F238E27FC236}">
                    <a16:creationId xmlns:a16="http://schemas.microsoft.com/office/drawing/2014/main" id="{3D3515E1-9783-5B44-B12C-45821990E14B}"/>
                  </a:ext>
                </a:extLst>
              </p:cNvPr>
              <p:cNvSpPr/>
              <p:nvPr/>
            </p:nvSpPr>
            <p:spPr>
              <a:xfrm>
                <a:off x="10454195" y="3480054"/>
                <a:ext cx="76101" cy="12685"/>
              </a:xfrm>
              <a:custGeom>
                <a:avLst/>
                <a:gdLst>
                  <a:gd name="connsiteX0" fmla="*/ 76102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2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54" name="Freeform 922">
                <a:extLst>
                  <a:ext uri="{FF2B5EF4-FFF2-40B4-BE49-F238E27FC236}">
                    <a16:creationId xmlns:a16="http://schemas.microsoft.com/office/drawing/2014/main" id="{E922E1AA-6CB9-A357-BA74-5ED2DC260530}"/>
                  </a:ext>
                </a:extLst>
              </p:cNvPr>
              <p:cNvSpPr/>
              <p:nvPr/>
            </p:nvSpPr>
            <p:spPr>
              <a:xfrm>
                <a:off x="10492182" y="3442125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55" name="Freeform 923">
                <a:extLst>
                  <a:ext uri="{FF2B5EF4-FFF2-40B4-BE49-F238E27FC236}">
                    <a16:creationId xmlns:a16="http://schemas.microsoft.com/office/drawing/2014/main" id="{6C0E3814-17D6-8CD2-CEB7-8176A5FC527C}"/>
                  </a:ext>
                </a:extLst>
              </p:cNvPr>
              <p:cNvSpPr/>
              <p:nvPr/>
            </p:nvSpPr>
            <p:spPr>
              <a:xfrm>
                <a:off x="10454195" y="3480054"/>
                <a:ext cx="76101" cy="12685"/>
              </a:xfrm>
              <a:custGeom>
                <a:avLst/>
                <a:gdLst>
                  <a:gd name="connsiteX0" fmla="*/ 76102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2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56" name="Freeform 924">
                <a:extLst>
                  <a:ext uri="{FF2B5EF4-FFF2-40B4-BE49-F238E27FC236}">
                    <a16:creationId xmlns:a16="http://schemas.microsoft.com/office/drawing/2014/main" id="{6911EB02-1F0D-5146-A0E6-F3AB91E263AA}"/>
                  </a:ext>
                </a:extLst>
              </p:cNvPr>
              <p:cNvSpPr/>
              <p:nvPr/>
            </p:nvSpPr>
            <p:spPr>
              <a:xfrm>
                <a:off x="10701556" y="3515320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57" name="Freeform 925">
                <a:extLst>
                  <a:ext uri="{FF2B5EF4-FFF2-40B4-BE49-F238E27FC236}">
                    <a16:creationId xmlns:a16="http://schemas.microsoft.com/office/drawing/2014/main" id="{E08E2A84-AD96-57A2-8AC8-66A280DE1FA8}"/>
                  </a:ext>
                </a:extLst>
              </p:cNvPr>
              <p:cNvSpPr/>
              <p:nvPr/>
            </p:nvSpPr>
            <p:spPr>
              <a:xfrm>
                <a:off x="10663569" y="3553376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58" name="Freeform 926">
                <a:extLst>
                  <a:ext uri="{FF2B5EF4-FFF2-40B4-BE49-F238E27FC236}">
                    <a16:creationId xmlns:a16="http://schemas.microsoft.com/office/drawing/2014/main" id="{65301D2B-44CC-7112-E0C2-0BC3B5030FC1}"/>
                  </a:ext>
                </a:extLst>
              </p:cNvPr>
              <p:cNvSpPr/>
              <p:nvPr/>
            </p:nvSpPr>
            <p:spPr>
              <a:xfrm>
                <a:off x="10701556" y="3515320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59" name="Freeform 927">
                <a:extLst>
                  <a:ext uri="{FF2B5EF4-FFF2-40B4-BE49-F238E27FC236}">
                    <a16:creationId xmlns:a16="http://schemas.microsoft.com/office/drawing/2014/main" id="{0FA185B1-0EAC-8DB2-20D8-A26DBB1B9757}"/>
                  </a:ext>
                </a:extLst>
              </p:cNvPr>
              <p:cNvSpPr/>
              <p:nvPr/>
            </p:nvSpPr>
            <p:spPr>
              <a:xfrm>
                <a:off x="10663569" y="3553376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60" name="Freeform 928">
                <a:extLst>
                  <a:ext uri="{FF2B5EF4-FFF2-40B4-BE49-F238E27FC236}">
                    <a16:creationId xmlns:a16="http://schemas.microsoft.com/office/drawing/2014/main" id="{324DA3C3-EF4A-5D72-A52E-5974A5FE4F56}"/>
                  </a:ext>
                </a:extLst>
              </p:cNvPr>
              <p:cNvSpPr/>
              <p:nvPr/>
            </p:nvSpPr>
            <p:spPr>
              <a:xfrm>
                <a:off x="10731539" y="3515320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61" name="Freeform 929">
                <a:extLst>
                  <a:ext uri="{FF2B5EF4-FFF2-40B4-BE49-F238E27FC236}">
                    <a16:creationId xmlns:a16="http://schemas.microsoft.com/office/drawing/2014/main" id="{0AB122E8-CE5D-234F-D510-8B42C0C69ECA}"/>
                  </a:ext>
                </a:extLst>
              </p:cNvPr>
              <p:cNvSpPr/>
              <p:nvPr/>
            </p:nvSpPr>
            <p:spPr>
              <a:xfrm>
                <a:off x="10693425" y="3553376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62" name="Freeform 930">
                <a:extLst>
                  <a:ext uri="{FF2B5EF4-FFF2-40B4-BE49-F238E27FC236}">
                    <a16:creationId xmlns:a16="http://schemas.microsoft.com/office/drawing/2014/main" id="{B22A65AE-1944-83D1-07CF-CED63D8BD01F}"/>
                  </a:ext>
                </a:extLst>
              </p:cNvPr>
              <p:cNvSpPr/>
              <p:nvPr/>
            </p:nvSpPr>
            <p:spPr>
              <a:xfrm>
                <a:off x="10990716" y="3603357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63" name="Freeform 931">
                <a:extLst>
                  <a:ext uri="{FF2B5EF4-FFF2-40B4-BE49-F238E27FC236}">
                    <a16:creationId xmlns:a16="http://schemas.microsoft.com/office/drawing/2014/main" id="{E1A62A05-5549-61C5-6365-915E6B247971}"/>
                  </a:ext>
                </a:extLst>
              </p:cNvPr>
              <p:cNvSpPr/>
              <p:nvPr/>
            </p:nvSpPr>
            <p:spPr>
              <a:xfrm>
                <a:off x="10952728" y="3641286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64" name="Freeform 932">
                <a:extLst>
                  <a:ext uri="{FF2B5EF4-FFF2-40B4-BE49-F238E27FC236}">
                    <a16:creationId xmlns:a16="http://schemas.microsoft.com/office/drawing/2014/main" id="{A5E90A55-B663-41C1-8396-75B49235967D}"/>
                  </a:ext>
                </a:extLst>
              </p:cNvPr>
              <p:cNvSpPr/>
              <p:nvPr/>
            </p:nvSpPr>
            <p:spPr>
              <a:xfrm>
                <a:off x="10990716" y="3603357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65" name="Freeform 933">
                <a:extLst>
                  <a:ext uri="{FF2B5EF4-FFF2-40B4-BE49-F238E27FC236}">
                    <a16:creationId xmlns:a16="http://schemas.microsoft.com/office/drawing/2014/main" id="{D78BCBED-7676-A924-6110-9D263DA6E12C}"/>
                  </a:ext>
                </a:extLst>
              </p:cNvPr>
              <p:cNvSpPr/>
              <p:nvPr/>
            </p:nvSpPr>
            <p:spPr>
              <a:xfrm>
                <a:off x="10952728" y="3641286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66" name="Freeform 934">
                <a:extLst>
                  <a:ext uri="{FF2B5EF4-FFF2-40B4-BE49-F238E27FC236}">
                    <a16:creationId xmlns:a16="http://schemas.microsoft.com/office/drawing/2014/main" id="{5348761E-320F-4630-A532-EC89F5A27542}"/>
                  </a:ext>
                </a:extLst>
              </p:cNvPr>
              <p:cNvSpPr/>
              <p:nvPr/>
            </p:nvSpPr>
            <p:spPr>
              <a:xfrm>
                <a:off x="11140377" y="3603357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67" name="Freeform 935">
                <a:extLst>
                  <a:ext uri="{FF2B5EF4-FFF2-40B4-BE49-F238E27FC236}">
                    <a16:creationId xmlns:a16="http://schemas.microsoft.com/office/drawing/2014/main" id="{F5160CCC-BC6F-5057-1364-8C9A4E924742}"/>
                  </a:ext>
                </a:extLst>
              </p:cNvPr>
              <p:cNvSpPr/>
              <p:nvPr/>
            </p:nvSpPr>
            <p:spPr>
              <a:xfrm>
                <a:off x="11102390" y="3641286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68" name="Freeform 936">
                <a:extLst>
                  <a:ext uri="{FF2B5EF4-FFF2-40B4-BE49-F238E27FC236}">
                    <a16:creationId xmlns:a16="http://schemas.microsoft.com/office/drawing/2014/main" id="{06ADDC31-5068-8405-95DA-F438061B3A44}"/>
                  </a:ext>
                </a:extLst>
              </p:cNvPr>
              <p:cNvSpPr/>
              <p:nvPr/>
            </p:nvSpPr>
            <p:spPr>
              <a:xfrm>
                <a:off x="11136947" y="3603357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69" name="Freeform 937">
                <a:extLst>
                  <a:ext uri="{FF2B5EF4-FFF2-40B4-BE49-F238E27FC236}">
                    <a16:creationId xmlns:a16="http://schemas.microsoft.com/office/drawing/2014/main" id="{624231E0-810B-F3DC-168B-983E3FF6D9D2}"/>
                  </a:ext>
                </a:extLst>
              </p:cNvPr>
              <p:cNvSpPr/>
              <p:nvPr/>
            </p:nvSpPr>
            <p:spPr>
              <a:xfrm>
                <a:off x="11098960" y="3641286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70" name="Freeform 938">
                <a:extLst>
                  <a:ext uri="{FF2B5EF4-FFF2-40B4-BE49-F238E27FC236}">
                    <a16:creationId xmlns:a16="http://schemas.microsoft.com/office/drawing/2014/main" id="{21F7B08C-F175-733B-216C-98B9D6822CD2}"/>
                  </a:ext>
                </a:extLst>
              </p:cNvPr>
              <p:cNvSpPr/>
              <p:nvPr/>
            </p:nvSpPr>
            <p:spPr>
              <a:xfrm>
                <a:off x="11469429" y="3603357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71" name="Freeform 939">
                <a:extLst>
                  <a:ext uri="{FF2B5EF4-FFF2-40B4-BE49-F238E27FC236}">
                    <a16:creationId xmlns:a16="http://schemas.microsoft.com/office/drawing/2014/main" id="{EE0C5702-CD62-B986-9926-4C1F52155295}"/>
                  </a:ext>
                </a:extLst>
              </p:cNvPr>
              <p:cNvSpPr/>
              <p:nvPr/>
            </p:nvSpPr>
            <p:spPr>
              <a:xfrm>
                <a:off x="11431315" y="3641286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72" name="Freeform 940">
                <a:extLst>
                  <a:ext uri="{FF2B5EF4-FFF2-40B4-BE49-F238E27FC236}">
                    <a16:creationId xmlns:a16="http://schemas.microsoft.com/office/drawing/2014/main" id="{ADF1D879-2B32-1162-728C-AD94E3EF60AE}"/>
                  </a:ext>
                </a:extLst>
              </p:cNvPr>
              <p:cNvSpPr/>
              <p:nvPr/>
            </p:nvSpPr>
            <p:spPr>
              <a:xfrm>
                <a:off x="11469429" y="3603357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73" name="Freeform 941">
                <a:extLst>
                  <a:ext uri="{FF2B5EF4-FFF2-40B4-BE49-F238E27FC236}">
                    <a16:creationId xmlns:a16="http://schemas.microsoft.com/office/drawing/2014/main" id="{AD88684D-CC8F-960D-7B7C-87D6C0F85D7F}"/>
                  </a:ext>
                </a:extLst>
              </p:cNvPr>
              <p:cNvSpPr/>
              <p:nvPr/>
            </p:nvSpPr>
            <p:spPr>
              <a:xfrm>
                <a:off x="11431315" y="3641286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74" name="Freeform 942">
                <a:extLst>
                  <a:ext uri="{FF2B5EF4-FFF2-40B4-BE49-F238E27FC236}">
                    <a16:creationId xmlns:a16="http://schemas.microsoft.com/office/drawing/2014/main" id="{207B0CCB-7BEE-2A85-CC31-DD5996562622}"/>
                  </a:ext>
                </a:extLst>
              </p:cNvPr>
              <p:cNvSpPr/>
              <p:nvPr/>
            </p:nvSpPr>
            <p:spPr>
              <a:xfrm>
                <a:off x="2594547" y="1200482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75" name="Freeform 943">
                <a:extLst>
                  <a:ext uri="{FF2B5EF4-FFF2-40B4-BE49-F238E27FC236}">
                    <a16:creationId xmlns:a16="http://schemas.microsoft.com/office/drawing/2014/main" id="{F6731619-61AA-803F-22B3-48A4AF3EA5DC}"/>
                  </a:ext>
                </a:extLst>
              </p:cNvPr>
              <p:cNvSpPr/>
              <p:nvPr/>
            </p:nvSpPr>
            <p:spPr>
              <a:xfrm>
                <a:off x="2556560" y="1238412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76" name="Freeform 944">
                <a:extLst>
                  <a:ext uri="{FF2B5EF4-FFF2-40B4-BE49-F238E27FC236}">
                    <a16:creationId xmlns:a16="http://schemas.microsoft.com/office/drawing/2014/main" id="{ADC8A2A3-9ACF-7106-D80C-486B314CD8D1}"/>
                  </a:ext>
                </a:extLst>
              </p:cNvPr>
              <p:cNvSpPr/>
              <p:nvPr/>
            </p:nvSpPr>
            <p:spPr>
              <a:xfrm>
                <a:off x="2594547" y="1200482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77" name="Freeform 945">
                <a:extLst>
                  <a:ext uri="{FF2B5EF4-FFF2-40B4-BE49-F238E27FC236}">
                    <a16:creationId xmlns:a16="http://schemas.microsoft.com/office/drawing/2014/main" id="{AA917BCB-175E-6CDE-0F98-0E43C3FC8E89}"/>
                  </a:ext>
                </a:extLst>
              </p:cNvPr>
              <p:cNvSpPr/>
              <p:nvPr/>
            </p:nvSpPr>
            <p:spPr>
              <a:xfrm>
                <a:off x="2556560" y="1238412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78" name="Freeform 946">
                <a:extLst>
                  <a:ext uri="{FF2B5EF4-FFF2-40B4-BE49-F238E27FC236}">
                    <a16:creationId xmlns:a16="http://schemas.microsoft.com/office/drawing/2014/main" id="{54A9B306-B530-FAF9-6417-81BEB61262A2}"/>
                  </a:ext>
                </a:extLst>
              </p:cNvPr>
              <p:cNvSpPr/>
              <p:nvPr/>
            </p:nvSpPr>
            <p:spPr>
              <a:xfrm>
                <a:off x="2654513" y="1252366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79" name="Freeform 947">
                <a:extLst>
                  <a:ext uri="{FF2B5EF4-FFF2-40B4-BE49-F238E27FC236}">
                    <a16:creationId xmlns:a16="http://schemas.microsoft.com/office/drawing/2014/main" id="{803B3546-786F-6DE8-7404-D2409BB0C986}"/>
                  </a:ext>
                </a:extLst>
              </p:cNvPr>
              <p:cNvSpPr/>
              <p:nvPr/>
            </p:nvSpPr>
            <p:spPr>
              <a:xfrm>
                <a:off x="2616399" y="1290295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80" name="Freeform 948">
                <a:extLst>
                  <a:ext uri="{FF2B5EF4-FFF2-40B4-BE49-F238E27FC236}">
                    <a16:creationId xmlns:a16="http://schemas.microsoft.com/office/drawing/2014/main" id="{5E221AAC-6191-F8A0-13CF-085C4F643638}"/>
                  </a:ext>
                </a:extLst>
              </p:cNvPr>
              <p:cNvSpPr/>
              <p:nvPr/>
            </p:nvSpPr>
            <p:spPr>
              <a:xfrm>
                <a:off x="2654513" y="1252366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81" name="Freeform 949">
                <a:extLst>
                  <a:ext uri="{FF2B5EF4-FFF2-40B4-BE49-F238E27FC236}">
                    <a16:creationId xmlns:a16="http://schemas.microsoft.com/office/drawing/2014/main" id="{9E46D7FA-1550-BBD5-62A3-9EDFF94272A2}"/>
                  </a:ext>
                </a:extLst>
              </p:cNvPr>
              <p:cNvSpPr/>
              <p:nvPr/>
            </p:nvSpPr>
            <p:spPr>
              <a:xfrm>
                <a:off x="2616399" y="1290295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82" name="Freeform 950">
                <a:extLst>
                  <a:ext uri="{FF2B5EF4-FFF2-40B4-BE49-F238E27FC236}">
                    <a16:creationId xmlns:a16="http://schemas.microsoft.com/office/drawing/2014/main" id="{271E1A11-7869-BB68-BC90-B6BBFED34E28}"/>
                  </a:ext>
                </a:extLst>
              </p:cNvPr>
              <p:cNvSpPr/>
              <p:nvPr/>
            </p:nvSpPr>
            <p:spPr>
              <a:xfrm>
                <a:off x="2804048" y="1304756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83" name="Freeform 951">
                <a:extLst>
                  <a:ext uri="{FF2B5EF4-FFF2-40B4-BE49-F238E27FC236}">
                    <a16:creationId xmlns:a16="http://schemas.microsoft.com/office/drawing/2014/main" id="{8F8F2230-5DF3-9A88-524A-4C133229EC7B}"/>
                  </a:ext>
                </a:extLst>
              </p:cNvPr>
              <p:cNvSpPr/>
              <p:nvPr/>
            </p:nvSpPr>
            <p:spPr>
              <a:xfrm>
                <a:off x="2766061" y="1342813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84" name="Freeform 952">
                <a:extLst>
                  <a:ext uri="{FF2B5EF4-FFF2-40B4-BE49-F238E27FC236}">
                    <a16:creationId xmlns:a16="http://schemas.microsoft.com/office/drawing/2014/main" id="{CBCDC384-BE41-B449-F1B8-5CB04D34ADC0}"/>
                  </a:ext>
                </a:extLst>
              </p:cNvPr>
              <p:cNvSpPr/>
              <p:nvPr/>
            </p:nvSpPr>
            <p:spPr>
              <a:xfrm>
                <a:off x="2804048" y="1304756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85" name="Freeform 953">
                <a:extLst>
                  <a:ext uri="{FF2B5EF4-FFF2-40B4-BE49-F238E27FC236}">
                    <a16:creationId xmlns:a16="http://schemas.microsoft.com/office/drawing/2014/main" id="{A6CFA549-02B6-547C-E675-413821959F73}"/>
                  </a:ext>
                </a:extLst>
              </p:cNvPr>
              <p:cNvSpPr/>
              <p:nvPr/>
            </p:nvSpPr>
            <p:spPr>
              <a:xfrm>
                <a:off x="2766061" y="1342813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86" name="Freeform 954">
                <a:extLst>
                  <a:ext uri="{FF2B5EF4-FFF2-40B4-BE49-F238E27FC236}">
                    <a16:creationId xmlns:a16="http://schemas.microsoft.com/office/drawing/2014/main" id="{184FF051-31BD-AC9F-6FF4-50D32CE4838C}"/>
                  </a:ext>
                </a:extLst>
              </p:cNvPr>
              <p:cNvSpPr/>
              <p:nvPr/>
            </p:nvSpPr>
            <p:spPr>
              <a:xfrm>
                <a:off x="3143010" y="159525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87" name="Freeform 955">
                <a:extLst>
                  <a:ext uri="{FF2B5EF4-FFF2-40B4-BE49-F238E27FC236}">
                    <a16:creationId xmlns:a16="http://schemas.microsoft.com/office/drawing/2014/main" id="{8225F6BC-04B4-0894-D1F4-D252ABA9236D}"/>
                  </a:ext>
                </a:extLst>
              </p:cNvPr>
              <p:cNvSpPr/>
              <p:nvPr/>
            </p:nvSpPr>
            <p:spPr>
              <a:xfrm>
                <a:off x="3105023" y="1633182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88" name="Freeform 956">
                <a:extLst>
                  <a:ext uri="{FF2B5EF4-FFF2-40B4-BE49-F238E27FC236}">
                    <a16:creationId xmlns:a16="http://schemas.microsoft.com/office/drawing/2014/main" id="{995E5DA3-002B-7E79-13B7-DD46CBC275AA}"/>
                  </a:ext>
                </a:extLst>
              </p:cNvPr>
              <p:cNvSpPr/>
              <p:nvPr/>
            </p:nvSpPr>
            <p:spPr>
              <a:xfrm>
                <a:off x="3143010" y="159525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89" name="Freeform 957">
                <a:extLst>
                  <a:ext uri="{FF2B5EF4-FFF2-40B4-BE49-F238E27FC236}">
                    <a16:creationId xmlns:a16="http://schemas.microsoft.com/office/drawing/2014/main" id="{96813EEA-BC8A-8397-6B6F-27FED026B41B}"/>
                  </a:ext>
                </a:extLst>
              </p:cNvPr>
              <p:cNvSpPr/>
              <p:nvPr/>
            </p:nvSpPr>
            <p:spPr>
              <a:xfrm>
                <a:off x="3105023" y="1633182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90" name="Freeform 958">
                <a:extLst>
                  <a:ext uri="{FF2B5EF4-FFF2-40B4-BE49-F238E27FC236}">
                    <a16:creationId xmlns:a16="http://schemas.microsoft.com/office/drawing/2014/main" id="{DF145361-AB91-757D-1157-F43AA7874DBB}"/>
                  </a:ext>
                </a:extLst>
              </p:cNvPr>
              <p:cNvSpPr/>
              <p:nvPr/>
            </p:nvSpPr>
            <p:spPr>
              <a:xfrm>
                <a:off x="3432169" y="1728577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91" name="Freeform 959">
                <a:extLst>
                  <a:ext uri="{FF2B5EF4-FFF2-40B4-BE49-F238E27FC236}">
                    <a16:creationId xmlns:a16="http://schemas.microsoft.com/office/drawing/2014/main" id="{3A019E1F-DD7A-06A9-97C4-70C92E872B61}"/>
                  </a:ext>
                </a:extLst>
              </p:cNvPr>
              <p:cNvSpPr/>
              <p:nvPr/>
            </p:nvSpPr>
            <p:spPr>
              <a:xfrm>
                <a:off x="3394182" y="1766506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92" name="Freeform 960">
                <a:extLst>
                  <a:ext uri="{FF2B5EF4-FFF2-40B4-BE49-F238E27FC236}">
                    <a16:creationId xmlns:a16="http://schemas.microsoft.com/office/drawing/2014/main" id="{70F4EA79-2F6A-8E55-C540-7B895E7C9919}"/>
                  </a:ext>
                </a:extLst>
              </p:cNvPr>
              <p:cNvSpPr/>
              <p:nvPr/>
            </p:nvSpPr>
            <p:spPr>
              <a:xfrm>
                <a:off x="3432169" y="1728577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93" name="Freeform 961">
                <a:extLst>
                  <a:ext uri="{FF2B5EF4-FFF2-40B4-BE49-F238E27FC236}">
                    <a16:creationId xmlns:a16="http://schemas.microsoft.com/office/drawing/2014/main" id="{1FB22D18-A097-1E7C-D6B9-39CA30581414}"/>
                  </a:ext>
                </a:extLst>
              </p:cNvPr>
              <p:cNvSpPr/>
              <p:nvPr/>
            </p:nvSpPr>
            <p:spPr>
              <a:xfrm>
                <a:off x="3394182" y="1766506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94" name="Freeform 962">
                <a:extLst>
                  <a:ext uri="{FF2B5EF4-FFF2-40B4-BE49-F238E27FC236}">
                    <a16:creationId xmlns:a16="http://schemas.microsoft.com/office/drawing/2014/main" id="{F75BE697-5E15-6A26-8E80-50D397CD3DBA}"/>
                  </a:ext>
                </a:extLst>
              </p:cNvPr>
              <p:cNvSpPr/>
              <p:nvPr/>
            </p:nvSpPr>
            <p:spPr>
              <a:xfrm>
                <a:off x="4080364" y="2240307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95" name="Freeform 963">
                <a:extLst>
                  <a:ext uri="{FF2B5EF4-FFF2-40B4-BE49-F238E27FC236}">
                    <a16:creationId xmlns:a16="http://schemas.microsoft.com/office/drawing/2014/main" id="{DED67E6B-138A-3ACA-03AB-2C36A8E3B3E8}"/>
                  </a:ext>
                </a:extLst>
              </p:cNvPr>
              <p:cNvSpPr/>
              <p:nvPr/>
            </p:nvSpPr>
            <p:spPr>
              <a:xfrm>
                <a:off x="4042377" y="2278237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96" name="Freeform 964">
                <a:extLst>
                  <a:ext uri="{FF2B5EF4-FFF2-40B4-BE49-F238E27FC236}">
                    <a16:creationId xmlns:a16="http://schemas.microsoft.com/office/drawing/2014/main" id="{59AB52D5-0708-7066-8AEF-ED03F548B57C}"/>
                  </a:ext>
                </a:extLst>
              </p:cNvPr>
              <p:cNvSpPr/>
              <p:nvPr/>
            </p:nvSpPr>
            <p:spPr>
              <a:xfrm>
                <a:off x="4080364" y="2240307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97" name="Freeform 965">
                <a:extLst>
                  <a:ext uri="{FF2B5EF4-FFF2-40B4-BE49-F238E27FC236}">
                    <a16:creationId xmlns:a16="http://schemas.microsoft.com/office/drawing/2014/main" id="{D418570A-F624-FF1A-7AD5-B59B06952017}"/>
                  </a:ext>
                </a:extLst>
              </p:cNvPr>
              <p:cNvSpPr/>
              <p:nvPr/>
            </p:nvSpPr>
            <p:spPr>
              <a:xfrm>
                <a:off x="4042377" y="2278237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98" name="Freeform 966">
                <a:extLst>
                  <a:ext uri="{FF2B5EF4-FFF2-40B4-BE49-F238E27FC236}">
                    <a16:creationId xmlns:a16="http://schemas.microsoft.com/office/drawing/2014/main" id="{08D29EFD-EB46-45FC-8407-CEDFD1C3341C}"/>
                  </a:ext>
                </a:extLst>
              </p:cNvPr>
              <p:cNvSpPr/>
              <p:nvPr/>
            </p:nvSpPr>
            <p:spPr>
              <a:xfrm>
                <a:off x="4758542" y="2458497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399" name="Freeform 967">
                <a:extLst>
                  <a:ext uri="{FF2B5EF4-FFF2-40B4-BE49-F238E27FC236}">
                    <a16:creationId xmlns:a16="http://schemas.microsoft.com/office/drawing/2014/main" id="{6A834C76-74DD-6D2A-E428-1FB68AC2BF97}"/>
                  </a:ext>
                </a:extLst>
              </p:cNvPr>
              <p:cNvSpPr/>
              <p:nvPr/>
            </p:nvSpPr>
            <p:spPr>
              <a:xfrm>
                <a:off x="4720555" y="2496426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00" name="Freeform 968">
                <a:extLst>
                  <a:ext uri="{FF2B5EF4-FFF2-40B4-BE49-F238E27FC236}">
                    <a16:creationId xmlns:a16="http://schemas.microsoft.com/office/drawing/2014/main" id="{52AC75B6-8BEA-1AF0-791F-EC74CE06C66C}"/>
                  </a:ext>
                </a:extLst>
              </p:cNvPr>
              <p:cNvSpPr/>
              <p:nvPr/>
            </p:nvSpPr>
            <p:spPr>
              <a:xfrm>
                <a:off x="4758542" y="2458497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01" name="Freeform 969">
                <a:extLst>
                  <a:ext uri="{FF2B5EF4-FFF2-40B4-BE49-F238E27FC236}">
                    <a16:creationId xmlns:a16="http://schemas.microsoft.com/office/drawing/2014/main" id="{9C050465-F865-544B-FEBE-2484D70979A8}"/>
                  </a:ext>
                </a:extLst>
              </p:cNvPr>
              <p:cNvSpPr/>
              <p:nvPr/>
            </p:nvSpPr>
            <p:spPr>
              <a:xfrm>
                <a:off x="4720555" y="2496426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02" name="Freeform 970">
                <a:extLst>
                  <a:ext uri="{FF2B5EF4-FFF2-40B4-BE49-F238E27FC236}">
                    <a16:creationId xmlns:a16="http://schemas.microsoft.com/office/drawing/2014/main" id="{B8BB4A6B-4467-026F-3005-919F55815EA8}"/>
                  </a:ext>
                </a:extLst>
              </p:cNvPr>
              <p:cNvSpPr/>
              <p:nvPr/>
            </p:nvSpPr>
            <p:spPr>
              <a:xfrm>
                <a:off x="4788271" y="2458497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03" name="Freeform 971">
                <a:extLst>
                  <a:ext uri="{FF2B5EF4-FFF2-40B4-BE49-F238E27FC236}">
                    <a16:creationId xmlns:a16="http://schemas.microsoft.com/office/drawing/2014/main" id="{4B9ED1CB-183E-C19C-4045-AC22F3B283A5}"/>
                  </a:ext>
                </a:extLst>
              </p:cNvPr>
              <p:cNvSpPr/>
              <p:nvPr/>
            </p:nvSpPr>
            <p:spPr>
              <a:xfrm>
                <a:off x="4750284" y="2496426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04" name="Freeform 972">
                <a:extLst>
                  <a:ext uri="{FF2B5EF4-FFF2-40B4-BE49-F238E27FC236}">
                    <a16:creationId xmlns:a16="http://schemas.microsoft.com/office/drawing/2014/main" id="{7CDE3338-1A19-6804-2883-CD9956D544C5}"/>
                  </a:ext>
                </a:extLst>
              </p:cNvPr>
              <p:cNvSpPr/>
              <p:nvPr/>
            </p:nvSpPr>
            <p:spPr>
              <a:xfrm>
                <a:off x="4788271" y="2458497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05" name="Freeform 973">
                <a:extLst>
                  <a:ext uri="{FF2B5EF4-FFF2-40B4-BE49-F238E27FC236}">
                    <a16:creationId xmlns:a16="http://schemas.microsoft.com/office/drawing/2014/main" id="{AC6318C7-E1A5-DA5E-B090-CA1281B5EACD}"/>
                  </a:ext>
                </a:extLst>
              </p:cNvPr>
              <p:cNvSpPr/>
              <p:nvPr/>
            </p:nvSpPr>
            <p:spPr>
              <a:xfrm>
                <a:off x="4750284" y="2496426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06" name="Freeform 974">
                <a:extLst>
                  <a:ext uri="{FF2B5EF4-FFF2-40B4-BE49-F238E27FC236}">
                    <a16:creationId xmlns:a16="http://schemas.microsoft.com/office/drawing/2014/main" id="{EF664944-711F-334B-725D-DE2DA8A2AC48}"/>
                  </a:ext>
                </a:extLst>
              </p:cNvPr>
              <p:cNvSpPr/>
              <p:nvPr/>
            </p:nvSpPr>
            <p:spPr>
              <a:xfrm>
                <a:off x="6732856" y="2963630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07" name="Freeform 975">
                <a:extLst>
                  <a:ext uri="{FF2B5EF4-FFF2-40B4-BE49-F238E27FC236}">
                    <a16:creationId xmlns:a16="http://schemas.microsoft.com/office/drawing/2014/main" id="{AC60FABA-04ED-BBC7-9533-E51E0116C803}"/>
                  </a:ext>
                </a:extLst>
              </p:cNvPr>
              <p:cNvSpPr/>
              <p:nvPr/>
            </p:nvSpPr>
            <p:spPr>
              <a:xfrm>
                <a:off x="6694869" y="3001560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08" name="Freeform 976">
                <a:extLst>
                  <a:ext uri="{FF2B5EF4-FFF2-40B4-BE49-F238E27FC236}">
                    <a16:creationId xmlns:a16="http://schemas.microsoft.com/office/drawing/2014/main" id="{7FFB7DFD-79DA-3170-76D2-A146DC770799}"/>
                  </a:ext>
                </a:extLst>
              </p:cNvPr>
              <p:cNvSpPr/>
              <p:nvPr/>
            </p:nvSpPr>
            <p:spPr>
              <a:xfrm>
                <a:off x="6732856" y="2963630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09" name="Freeform 977">
                <a:extLst>
                  <a:ext uri="{FF2B5EF4-FFF2-40B4-BE49-F238E27FC236}">
                    <a16:creationId xmlns:a16="http://schemas.microsoft.com/office/drawing/2014/main" id="{451D0A7D-3810-F969-56C6-50F2B4D35A41}"/>
                  </a:ext>
                </a:extLst>
              </p:cNvPr>
              <p:cNvSpPr/>
              <p:nvPr/>
            </p:nvSpPr>
            <p:spPr>
              <a:xfrm>
                <a:off x="6694869" y="3001560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10" name="Freeform 978">
                <a:extLst>
                  <a:ext uri="{FF2B5EF4-FFF2-40B4-BE49-F238E27FC236}">
                    <a16:creationId xmlns:a16="http://schemas.microsoft.com/office/drawing/2014/main" id="{653021F7-D588-DDA8-AE54-4E7A16475B4E}"/>
                  </a:ext>
                </a:extLst>
              </p:cNvPr>
              <p:cNvSpPr/>
              <p:nvPr/>
            </p:nvSpPr>
            <p:spPr>
              <a:xfrm>
                <a:off x="6862571" y="3020715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11" name="Freeform 979">
                <a:extLst>
                  <a:ext uri="{FF2B5EF4-FFF2-40B4-BE49-F238E27FC236}">
                    <a16:creationId xmlns:a16="http://schemas.microsoft.com/office/drawing/2014/main" id="{00DB9176-7E5E-B4D5-7A37-CB2ED9C51581}"/>
                  </a:ext>
                </a:extLst>
              </p:cNvPr>
              <p:cNvSpPr/>
              <p:nvPr/>
            </p:nvSpPr>
            <p:spPr>
              <a:xfrm>
                <a:off x="6824457" y="3058771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12" name="Freeform 980">
                <a:extLst>
                  <a:ext uri="{FF2B5EF4-FFF2-40B4-BE49-F238E27FC236}">
                    <a16:creationId xmlns:a16="http://schemas.microsoft.com/office/drawing/2014/main" id="{CCD4A5B4-B719-2FA9-083C-52DD273626CF}"/>
                  </a:ext>
                </a:extLst>
              </p:cNvPr>
              <p:cNvSpPr/>
              <p:nvPr/>
            </p:nvSpPr>
            <p:spPr>
              <a:xfrm>
                <a:off x="6862571" y="3020715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13" name="Freeform 981">
                <a:extLst>
                  <a:ext uri="{FF2B5EF4-FFF2-40B4-BE49-F238E27FC236}">
                    <a16:creationId xmlns:a16="http://schemas.microsoft.com/office/drawing/2014/main" id="{7ED3B6F9-EB6B-81A6-C68C-DE4DDC65B735}"/>
                  </a:ext>
                </a:extLst>
              </p:cNvPr>
              <p:cNvSpPr/>
              <p:nvPr/>
            </p:nvSpPr>
            <p:spPr>
              <a:xfrm>
                <a:off x="6824457" y="3058771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14" name="Freeform 982">
                <a:extLst>
                  <a:ext uri="{FF2B5EF4-FFF2-40B4-BE49-F238E27FC236}">
                    <a16:creationId xmlns:a16="http://schemas.microsoft.com/office/drawing/2014/main" id="{8D0C5045-CEF3-4164-C17C-A24F4CE2E3BC}"/>
                  </a:ext>
                </a:extLst>
              </p:cNvPr>
              <p:cNvSpPr/>
              <p:nvPr/>
            </p:nvSpPr>
            <p:spPr>
              <a:xfrm>
                <a:off x="8039282" y="3225458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15" name="Freeform 983">
                <a:extLst>
                  <a:ext uri="{FF2B5EF4-FFF2-40B4-BE49-F238E27FC236}">
                    <a16:creationId xmlns:a16="http://schemas.microsoft.com/office/drawing/2014/main" id="{2F425E47-766D-46E2-6684-516E2D69128D}"/>
                  </a:ext>
                </a:extLst>
              </p:cNvPr>
              <p:cNvSpPr/>
              <p:nvPr/>
            </p:nvSpPr>
            <p:spPr>
              <a:xfrm>
                <a:off x="8001295" y="3263387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16" name="Freeform 984">
                <a:extLst>
                  <a:ext uri="{FF2B5EF4-FFF2-40B4-BE49-F238E27FC236}">
                    <a16:creationId xmlns:a16="http://schemas.microsoft.com/office/drawing/2014/main" id="{9BA3E920-FCBA-3755-2E0F-5D0DC0C39674}"/>
                  </a:ext>
                </a:extLst>
              </p:cNvPr>
              <p:cNvSpPr/>
              <p:nvPr/>
            </p:nvSpPr>
            <p:spPr>
              <a:xfrm>
                <a:off x="8039282" y="3225458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17" name="Freeform 985">
                <a:extLst>
                  <a:ext uri="{FF2B5EF4-FFF2-40B4-BE49-F238E27FC236}">
                    <a16:creationId xmlns:a16="http://schemas.microsoft.com/office/drawing/2014/main" id="{196F649F-182C-63D2-F7CC-B4899F1013EE}"/>
                  </a:ext>
                </a:extLst>
              </p:cNvPr>
              <p:cNvSpPr/>
              <p:nvPr/>
            </p:nvSpPr>
            <p:spPr>
              <a:xfrm>
                <a:off x="8001295" y="3263387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18" name="Freeform 986">
                <a:extLst>
                  <a:ext uri="{FF2B5EF4-FFF2-40B4-BE49-F238E27FC236}">
                    <a16:creationId xmlns:a16="http://schemas.microsoft.com/office/drawing/2014/main" id="{B03A8240-45DE-B0A7-7841-2E83D6D4F393}"/>
                  </a:ext>
                </a:extLst>
              </p:cNvPr>
              <p:cNvSpPr/>
              <p:nvPr/>
            </p:nvSpPr>
            <p:spPr>
              <a:xfrm>
                <a:off x="8218673" y="3255395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19" name="Freeform 987">
                <a:extLst>
                  <a:ext uri="{FF2B5EF4-FFF2-40B4-BE49-F238E27FC236}">
                    <a16:creationId xmlns:a16="http://schemas.microsoft.com/office/drawing/2014/main" id="{35E4AFF9-831F-66A9-D53E-7647E659BF4B}"/>
                  </a:ext>
                </a:extLst>
              </p:cNvPr>
              <p:cNvSpPr/>
              <p:nvPr/>
            </p:nvSpPr>
            <p:spPr>
              <a:xfrm>
                <a:off x="8180686" y="3293325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20" name="Freeform 988">
                <a:extLst>
                  <a:ext uri="{FF2B5EF4-FFF2-40B4-BE49-F238E27FC236}">
                    <a16:creationId xmlns:a16="http://schemas.microsoft.com/office/drawing/2014/main" id="{9BB2F7B3-D274-0E50-FC50-9A1A7F1F190B}"/>
                  </a:ext>
                </a:extLst>
              </p:cNvPr>
              <p:cNvSpPr/>
              <p:nvPr/>
            </p:nvSpPr>
            <p:spPr>
              <a:xfrm>
                <a:off x="8218673" y="3255395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21" name="Freeform 989">
                <a:extLst>
                  <a:ext uri="{FF2B5EF4-FFF2-40B4-BE49-F238E27FC236}">
                    <a16:creationId xmlns:a16="http://schemas.microsoft.com/office/drawing/2014/main" id="{31F695A1-FE2B-2664-7FE7-5F4E6BE333EB}"/>
                  </a:ext>
                </a:extLst>
              </p:cNvPr>
              <p:cNvSpPr/>
              <p:nvPr/>
            </p:nvSpPr>
            <p:spPr>
              <a:xfrm>
                <a:off x="8180686" y="3293325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22" name="Freeform 990">
                <a:extLst>
                  <a:ext uri="{FF2B5EF4-FFF2-40B4-BE49-F238E27FC236}">
                    <a16:creationId xmlns:a16="http://schemas.microsoft.com/office/drawing/2014/main" id="{77E3DF12-20CF-A291-8F0D-632953F85E75}"/>
                  </a:ext>
                </a:extLst>
              </p:cNvPr>
              <p:cNvSpPr/>
              <p:nvPr/>
            </p:nvSpPr>
            <p:spPr>
              <a:xfrm>
                <a:off x="8358425" y="3286221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23" name="Freeform 991">
                <a:extLst>
                  <a:ext uri="{FF2B5EF4-FFF2-40B4-BE49-F238E27FC236}">
                    <a16:creationId xmlns:a16="http://schemas.microsoft.com/office/drawing/2014/main" id="{9221CDCE-E00D-C074-41B7-EA83F668314B}"/>
                  </a:ext>
                </a:extLst>
              </p:cNvPr>
              <p:cNvSpPr/>
              <p:nvPr/>
            </p:nvSpPr>
            <p:spPr>
              <a:xfrm>
                <a:off x="8320310" y="3324150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24" name="Freeform 992">
                <a:extLst>
                  <a:ext uri="{FF2B5EF4-FFF2-40B4-BE49-F238E27FC236}">
                    <a16:creationId xmlns:a16="http://schemas.microsoft.com/office/drawing/2014/main" id="{EAA7D4A3-FB2F-54BE-0F3B-63821308643A}"/>
                  </a:ext>
                </a:extLst>
              </p:cNvPr>
              <p:cNvSpPr/>
              <p:nvPr/>
            </p:nvSpPr>
            <p:spPr>
              <a:xfrm>
                <a:off x="8358425" y="3286221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25" name="Freeform 993">
                <a:extLst>
                  <a:ext uri="{FF2B5EF4-FFF2-40B4-BE49-F238E27FC236}">
                    <a16:creationId xmlns:a16="http://schemas.microsoft.com/office/drawing/2014/main" id="{D21EFCF9-2DBF-1E94-F4E6-08B966C7412B}"/>
                  </a:ext>
                </a:extLst>
              </p:cNvPr>
              <p:cNvSpPr/>
              <p:nvPr/>
            </p:nvSpPr>
            <p:spPr>
              <a:xfrm>
                <a:off x="8320310" y="3324150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26" name="Freeform 994">
                <a:extLst>
                  <a:ext uri="{FF2B5EF4-FFF2-40B4-BE49-F238E27FC236}">
                    <a16:creationId xmlns:a16="http://schemas.microsoft.com/office/drawing/2014/main" id="{F6400DA6-9113-CC33-9016-AFB1DE025208}"/>
                  </a:ext>
                </a:extLst>
              </p:cNvPr>
              <p:cNvSpPr/>
              <p:nvPr/>
            </p:nvSpPr>
            <p:spPr>
              <a:xfrm>
                <a:off x="8378244" y="3286221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27" name="Freeform 995">
                <a:extLst>
                  <a:ext uri="{FF2B5EF4-FFF2-40B4-BE49-F238E27FC236}">
                    <a16:creationId xmlns:a16="http://schemas.microsoft.com/office/drawing/2014/main" id="{900C7850-20DF-B427-02AD-90BAA4169D13}"/>
                  </a:ext>
                </a:extLst>
              </p:cNvPr>
              <p:cNvSpPr/>
              <p:nvPr/>
            </p:nvSpPr>
            <p:spPr>
              <a:xfrm>
                <a:off x="8340130" y="3324150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28" name="Freeform 996">
                <a:extLst>
                  <a:ext uri="{FF2B5EF4-FFF2-40B4-BE49-F238E27FC236}">
                    <a16:creationId xmlns:a16="http://schemas.microsoft.com/office/drawing/2014/main" id="{FCED4755-C8BF-A156-13D6-244B05241601}"/>
                  </a:ext>
                </a:extLst>
              </p:cNvPr>
              <p:cNvSpPr/>
              <p:nvPr/>
            </p:nvSpPr>
            <p:spPr>
              <a:xfrm>
                <a:off x="8378244" y="3286221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29" name="Freeform 997">
                <a:extLst>
                  <a:ext uri="{FF2B5EF4-FFF2-40B4-BE49-F238E27FC236}">
                    <a16:creationId xmlns:a16="http://schemas.microsoft.com/office/drawing/2014/main" id="{203F17F8-72FB-A8DA-A25A-0854DF0EC9F0}"/>
                  </a:ext>
                </a:extLst>
              </p:cNvPr>
              <p:cNvSpPr/>
              <p:nvPr/>
            </p:nvSpPr>
            <p:spPr>
              <a:xfrm>
                <a:off x="8340130" y="3324150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30" name="Freeform 998">
                <a:extLst>
                  <a:ext uri="{FF2B5EF4-FFF2-40B4-BE49-F238E27FC236}">
                    <a16:creationId xmlns:a16="http://schemas.microsoft.com/office/drawing/2014/main" id="{D7A10070-B7EE-1AB5-D2B8-C5C033D91711}"/>
                  </a:ext>
                </a:extLst>
              </p:cNvPr>
              <p:cNvSpPr/>
              <p:nvPr/>
            </p:nvSpPr>
            <p:spPr>
              <a:xfrm>
                <a:off x="8527779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31" name="Freeform 999">
                <a:extLst>
                  <a:ext uri="{FF2B5EF4-FFF2-40B4-BE49-F238E27FC236}">
                    <a16:creationId xmlns:a16="http://schemas.microsoft.com/office/drawing/2014/main" id="{09527351-1FF9-2DA5-A8CF-B62B9640B77F}"/>
                  </a:ext>
                </a:extLst>
              </p:cNvPr>
              <p:cNvSpPr/>
              <p:nvPr/>
            </p:nvSpPr>
            <p:spPr>
              <a:xfrm>
                <a:off x="8489791" y="3356879"/>
                <a:ext cx="76101" cy="12685"/>
              </a:xfrm>
              <a:custGeom>
                <a:avLst/>
                <a:gdLst>
                  <a:gd name="connsiteX0" fmla="*/ 76102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2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32" name="Freeform 1000">
                <a:extLst>
                  <a:ext uri="{FF2B5EF4-FFF2-40B4-BE49-F238E27FC236}">
                    <a16:creationId xmlns:a16="http://schemas.microsoft.com/office/drawing/2014/main" id="{5C254E15-6E59-8641-C67A-29079A3431A6}"/>
                  </a:ext>
                </a:extLst>
              </p:cNvPr>
              <p:cNvSpPr/>
              <p:nvPr/>
            </p:nvSpPr>
            <p:spPr>
              <a:xfrm>
                <a:off x="8527779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33" name="Freeform 1001">
                <a:extLst>
                  <a:ext uri="{FF2B5EF4-FFF2-40B4-BE49-F238E27FC236}">
                    <a16:creationId xmlns:a16="http://schemas.microsoft.com/office/drawing/2014/main" id="{BD80AECB-AA65-63AE-2A08-07C4DCD17498}"/>
                  </a:ext>
                </a:extLst>
              </p:cNvPr>
              <p:cNvSpPr/>
              <p:nvPr/>
            </p:nvSpPr>
            <p:spPr>
              <a:xfrm>
                <a:off x="8489791" y="3356879"/>
                <a:ext cx="76101" cy="12685"/>
              </a:xfrm>
              <a:custGeom>
                <a:avLst/>
                <a:gdLst>
                  <a:gd name="connsiteX0" fmla="*/ 76102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2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34" name="Freeform 1002">
                <a:extLst>
                  <a:ext uri="{FF2B5EF4-FFF2-40B4-BE49-F238E27FC236}">
                    <a16:creationId xmlns:a16="http://schemas.microsoft.com/office/drawing/2014/main" id="{EE85837D-0286-1BB1-A490-B669CF8072EC}"/>
                  </a:ext>
                </a:extLst>
              </p:cNvPr>
              <p:cNvSpPr/>
              <p:nvPr/>
            </p:nvSpPr>
            <p:spPr>
              <a:xfrm>
                <a:off x="8647584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35" name="Freeform 1003">
                <a:extLst>
                  <a:ext uri="{FF2B5EF4-FFF2-40B4-BE49-F238E27FC236}">
                    <a16:creationId xmlns:a16="http://schemas.microsoft.com/office/drawing/2014/main" id="{33C38FBA-C96D-A25C-AC6A-DFCF29DAEFED}"/>
                  </a:ext>
                </a:extLst>
              </p:cNvPr>
              <p:cNvSpPr/>
              <p:nvPr/>
            </p:nvSpPr>
            <p:spPr>
              <a:xfrm>
                <a:off x="8609597" y="3356879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36" name="Freeform 1004">
                <a:extLst>
                  <a:ext uri="{FF2B5EF4-FFF2-40B4-BE49-F238E27FC236}">
                    <a16:creationId xmlns:a16="http://schemas.microsoft.com/office/drawing/2014/main" id="{1E000452-5FDD-2724-6769-FDE2D8F8C9EB}"/>
                  </a:ext>
                </a:extLst>
              </p:cNvPr>
              <p:cNvSpPr/>
              <p:nvPr/>
            </p:nvSpPr>
            <p:spPr>
              <a:xfrm>
                <a:off x="8647584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37" name="Freeform 1005">
                <a:extLst>
                  <a:ext uri="{FF2B5EF4-FFF2-40B4-BE49-F238E27FC236}">
                    <a16:creationId xmlns:a16="http://schemas.microsoft.com/office/drawing/2014/main" id="{396DE277-B924-F8A6-65F3-8A799EF13CAF}"/>
                  </a:ext>
                </a:extLst>
              </p:cNvPr>
              <p:cNvSpPr/>
              <p:nvPr/>
            </p:nvSpPr>
            <p:spPr>
              <a:xfrm>
                <a:off x="8609597" y="3356879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38" name="Freeform 1006">
                <a:extLst>
                  <a:ext uri="{FF2B5EF4-FFF2-40B4-BE49-F238E27FC236}">
                    <a16:creationId xmlns:a16="http://schemas.microsoft.com/office/drawing/2014/main" id="{3F2D01D5-A2C7-286B-4349-B6701078EDA7}"/>
                  </a:ext>
                </a:extLst>
              </p:cNvPr>
              <p:cNvSpPr/>
              <p:nvPr/>
            </p:nvSpPr>
            <p:spPr>
              <a:xfrm>
                <a:off x="8687350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39" name="Freeform 1007">
                <a:extLst>
                  <a:ext uri="{FF2B5EF4-FFF2-40B4-BE49-F238E27FC236}">
                    <a16:creationId xmlns:a16="http://schemas.microsoft.com/office/drawing/2014/main" id="{1F325B76-35A1-9735-67F0-286BB297ECFB}"/>
                  </a:ext>
                </a:extLst>
              </p:cNvPr>
              <p:cNvSpPr/>
              <p:nvPr/>
            </p:nvSpPr>
            <p:spPr>
              <a:xfrm>
                <a:off x="8649363" y="3356879"/>
                <a:ext cx="76101" cy="12685"/>
              </a:xfrm>
              <a:custGeom>
                <a:avLst/>
                <a:gdLst>
                  <a:gd name="connsiteX0" fmla="*/ 76102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2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40" name="Freeform 1008">
                <a:extLst>
                  <a:ext uri="{FF2B5EF4-FFF2-40B4-BE49-F238E27FC236}">
                    <a16:creationId xmlns:a16="http://schemas.microsoft.com/office/drawing/2014/main" id="{84A6BF77-A2A1-AA3D-CB1C-12D4273F56C8}"/>
                  </a:ext>
                </a:extLst>
              </p:cNvPr>
              <p:cNvSpPr/>
              <p:nvPr/>
            </p:nvSpPr>
            <p:spPr>
              <a:xfrm>
                <a:off x="8687350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41" name="Freeform 1009">
                <a:extLst>
                  <a:ext uri="{FF2B5EF4-FFF2-40B4-BE49-F238E27FC236}">
                    <a16:creationId xmlns:a16="http://schemas.microsoft.com/office/drawing/2014/main" id="{A7194CDC-BD88-188E-AE7D-5E2E6358BF21}"/>
                  </a:ext>
                </a:extLst>
              </p:cNvPr>
              <p:cNvSpPr/>
              <p:nvPr/>
            </p:nvSpPr>
            <p:spPr>
              <a:xfrm>
                <a:off x="8649363" y="3356879"/>
                <a:ext cx="76101" cy="12685"/>
              </a:xfrm>
              <a:custGeom>
                <a:avLst/>
                <a:gdLst>
                  <a:gd name="connsiteX0" fmla="*/ 76102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2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42" name="Freeform 1010">
                <a:extLst>
                  <a:ext uri="{FF2B5EF4-FFF2-40B4-BE49-F238E27FC236}">
                    <a16:creationId xmlns:a16="http://schemas.microsoft.com/office/drawing/2014/main" id="{64A1274D-5D9B-613B-BC88-384AD43A2509}"/>
                  </a:ext>
                </a:extLst>
              </p:cNvPr>
              <p:cNvSpPr/>
              <p:nvPr/>
            </p:nvSpPr>
            <p:spPr>
              <a:xfrm>
                <a:off x="8697260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43" name="Freeform 1011">
                <a:extLst>
                  <a:ext uri="{FF2B5EF4-FFF2-40B4-BE49-F238E27FC236}">
                    <a16:creationId xmlns:a16="http://schemas.microsoft.com/office/drawing/2014/main" id="{B5B14BA0-9C76-9E67-C817-718B1C5BE15E}"/>
                  </a:ext>
                </a:extLst>
              </p:cNvPr>
              <p:cNvSpPr/>
              <p:nvPr/>
            </p:nvSpPr>
            <p:spPr>
              <a:xfrm>
                <a:off x="8659272" y="3356879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44" name="Freeform 1012">
                <a:extLst>
                  <a:ext uri="{FF2B5EF4-FFF2-40B4-BE49-F238E27FC236}">
                    <a16:creationId xmlns:a16="http://schemas.microsoft.com/office/drawing/2014/main" id="{EFDA28FB-4058-1772-B4D3-31D73AA1E3B5}"/>
                  </a:ext>
                </a:extLst>
              </p:cNvPr>
              <p:cNvSpPr/>
              <p:nvPr/>
            </p:nvSpPr>
            <p:spPr>
              <a:xfrm>
                <a:off x="8697260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45" name="Freeform 1013">
                <a:extLst>
                  <a:ext uri="{FF2B5EF4-FFF2-40B4-BE49-F238E27FC236}">
                    <a16:creationId xmlns:a16="http://schemas.microsoft.com/office/drawing/2014/main" id="{62783ADC-04B0-4721-AAC4-67DD25A0B110}"/>
                  </a:ext>
                </a:extLst>
              </p:cNvPr>
              <p:cNvSpPr/>
              <p:nvPr/>
            </p:nvSpPr>
            <p:spPr>
              <a:xfrm>
                <a:off x="8659272" y="3356879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46" name="Freeform 1014">
                <a:extLst>
                  <a:ext uri="{FF2B5EF4-FFF2-40B4-BE49-F238E27FC236}">
                    <a16:creationId xmlns:a16="http://schemas.microsoft.com/office/drawing/2014/main" id="{5CC55BA8-4700-A9D7-2547-9675D38232BD}"/>
                  </a:ext>
                </a:extLst>
              </p:cNvPr>
              <p:cNvSpPr/>
              <p:nvPr/>
            </p:nvSpPr>
            <p:spPr>
              <a:xfrm>
                <a:off x="8727243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47" name="Freeform 1015">
                <a:extLst>
                  <a:ext uri="{FF2B5EF4-FFF2-40B4-BE49-F238E27FC236}">
                    <a16:creationId xmlns:a16="http://schemas.microsoft.com/office/drawing/2014/main" id="{0C0AEC5A-16BC-4485-F531-949F21B21952}"/>
                  </a:ext>
                </a:extLst>
              </p:cNvPr>
              <p:cNvSpPr/>
              <p:nvPr/>
            </p:nvSpPr>
            <p:spPr>
              <a:xfrm>
                <a:off x="8689256" y="3356879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48" name="Freeform 1016">
                <a:extLst>
                  <a:ext uri="{FF2B5EF4-FFF2-40B4-BE49-F238E27FC236}">
                    <a16:creationId xmlns:a16="http://schemas.microsoft.com/office/drawing/2014/main" id="{57FCCFF5-08BE-58AA-3649-CE44E592DCEB}"/>
                  </a:ext>
                </a:extLst>
              </p:cNvPr>
              <p:cNvSpPr/>
              <p:nvPr/>
            </p:nvSpPr>
            <p:spPr>
              <a:xfrm>
                <a:off x="8727243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49" name="Freeform 1017">
                <a:extLst>
                  <a:ext uri="{FF2B5EF4-FFF2-40B4-BE49-F238E27FC236}">
                    <a16:creationId xmlns:a16="http://schemas.microsoft.com/office/drawing/2014/main" id="{AB3F24FB-B56A-4EDB-CAB5-2ABA160F468E}"/>
                  </a:ext>
                </a:extLst>
              </p:cNvPr>
              <p:cNvSpPr/>
              <p:nvPr/>
            </p:nvSpPr>
            <p:spPr>
              <a:xfrm>
                <a:off x="8689256" y="3356879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50" name="Freeform 1018">
                <a:extLst>
                  <a:ext uri="{FF2B5EF4-FFF2-40B4-BE49-F238E27FC236}">
                    <a16:creationId xmlns:a16="http://schemas.microsoft.com/office/drawing/2014/main" id="{F8A65493-E761-6365-34BE-72253A2F0310}"/>
                  </a:ext>
                </a:extLst>
              </p:cNvPr>
              <p:cNvSpPr/>
              <p:nvPr/>
            </p:nvSpPr>
            <p:spPr>
              <a:xfrm>
                <a:off x="8796992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51" name="Freeform 1019">
                <a:extLst>
                  <a:ext uri="{FF2B5EF4-FFF2-40B4-BE49-F238E27FC236}">
                    <a16:creationId xmlns:a16="http://schemas.microsoft.com/office/drawing/2014/main" id="{ECCE931F-2097-97B1-89E7-399F4B7D2927}"/>
                  </a:ext>
                </a:extLst>
              </p:cNvPr>
              <p:cNvSpPr/>
              <p:nvPr/>
            </p:nvSpPr>
            <p:spPr>
              <a:xfrm>
                <a:off x="8759004" y="3356879"/>
                <a:ext cx="75974" cy="12685"/>
              </a:xfrm>
              <a:custGeom>
                <a:avLst/>
                <a:gdLst>
                  <a:gd name="connsiteX0" fmla="*/ 75975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5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52" name="Freeform 1020">
                <a:extLst>
                  <a:ext uri="{FF2B5EF4-FFF2-40B4-BE49-F238E27FC236}">
                    <a16:creationId xmlns:a16="http://schemas.microsoft.com/office/drawing/2014/main" id="{83D6461F-85AA-CF81-CD78-8B4ED6E6898D}"/>
                  </a:ext>
                </a:extLst>
              </p:cNvPr>
              <p:cNvSpPr/>
              <p:nvPr/>
            </p:nvSpPr>
            <p:spPr>
              <a:xfrm>
                <a:off x="8796992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53" name="Freeform 1021">
                <a:extLst>
                  <a:ext uri="{FF2B5EF4-FFF2-40B4-BE49-F238E27FC236}">
                    <a16:creationId xmlns:a16="http://schemas.microsoft.com/office/drawing/2014/main" id="{9C6F2AF1-F3BB-598A-17EB-B7B7E820D56D}"/>
                  </a:ext>
                </a:extLst>
              </p:cNvPr>
              <p:cNvSpPr/>
              <p:nvPr/>
            </p:nvSpPr>
            <p:spPr>
              <a:xfrm>
                <a:off x="8759004" y="3356879"/>
                <a:ext cx="75974" cy="12685"/>
              </a:xfrm>
              <a:custGeom>
                <a:avLst/>
                <a:gdLst>
                  <a:gd name="connsiteX0" fmla="*/ 75975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5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54" name="Freeform 1022">
                <a:extLst>
                  <a:ext uri="{FF2B5EF4-FFF2-40B4-BE49-F238E27FC236}">
                    <a16:creationId xmlns:a16="http://schemas.microsoft.com/office/drawing/2014/main" id="{B3E323EC-8814-F5AD-2402-5AC82809734F}"/>
                  </a:ext>
                </a:extLst>
              </p:cNvPr>
              <p:cNvSpPr/>
              <p:nvPr/>
            </p:nvSpPr>
            <p:spPr>
              <a:xfrm>
                <a:off x="8826975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55" name="Freeform 1023">
                <a:extLst>
                  <a:ext uri="{FF2B5EF4-FFF2-40B4-BE49-F238E27FC236}">
                    <a16:creationId xmlns:a16="http://schemas.microsoft.com/office/drawing/2014/main" id="{F3B09409-D604-0B2D-9BBA-7B43ED72F0A6}"/>
                  </a:ext>
                </a:extLst>
              </p:cNvPr>
              <p:cNvSpPr/>
              <p:nvPr/>
            </p:nvSpPr>
            <p:spPr>
              <a:xfrm>
                <a:off x="8788861" y="3356879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56" name="Freeform 1024">
                <a:extLst>
                  <a:ext uri="{FF2B5EF4-FFF2-40B4-BE49-F238E27FC236}">
                    <a16:creationId xmlns:a16="http://schemas.microsoft.com/office/drawing/2014/main" id="{6D890A45-1C32-765B-3653-E792A2A84551}"/>
                  </a:ext>
                </a:extLst>
              </p:cNvPr>
              <p:cNvSpPr/>
              <p:nvPr/>
            </p:nvSpPr>
            <p:spPr>
              <a:xfrm>
                <a:off x="8826975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57" name="Freeform 1025">
                <a:extLst>
                  <a:ext uri="{FF2B5EF4-FFF2-40B4-BE49-F238E27FC236}">
                    <a16:creationId xmlns:a16="http://schemas.microsoft.com/office/drawing/2014/main" id="{EE71976F-478B-3BFD-0886-E3355452D0B7}"/>
                  </a:ext>
                </a:extLst>
              </p:cNvPr>
              <p:cNvSpPr/>
              <p:nvPr/>
            </p:nvSpPr>
            <p:spPr>
              <a:xfrm>
                <a:off x="8788861" y="3356879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58" name="Freeform 1026">
                <a:extLst>
                  <a:ext uri="{FF2B5EF4-FFF2-40B4-BE49-F238E27FC236}">
                    <a16:creationId xmlns:a16="http://schemas.microsoft.com/office/drawing/2014/main" id="{87ACBD81-11F4-F326-E4B6-76C63851D1B7}"/>
                  </a:ext>
                </a:extLst>
              </p:cNvPr>
              <p:cNvSpPr/>
              <p:nvPr/>
            </p:nvSpPr>
            <p:spPr>
              <a:xfrm>
                <a:off x="9016402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59" name="Freeform 1027">
                <a:extLst>
                  <a:ext uri="{FF2B5EF4-FFF2-40B4-BE49-F238E27FC236}">
                    <a16:creationId xmlns:a16="http://schemas.microsoft.com/office/drawing/2014/main" id="{9B6C22D3-425F-DD3A-69D1-2DFD2245C169}"/>
                  </a:ext>
                </a:extLst>
              </p:cNvPr>
              <p:cNvSpPr/>
              <p:nvPr/>
            </p:nvSpPr>
            <p:spPr>
              <a:xfrm>
                <a:off x="8978415" y="3356879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60" name="Freeform 1028">
                <a:extLst>
                  <a:ext uri="{FF2B5EF4-FFF2-40B4-BE49-F238E27FC236}">
                    <a16:creationId xmlns:a16="http://schemas.microsoft.com/office/drawing/2014/main" id="{F2308028-90D9-B18D-8411-F4169172AD6F}"/>
                  </a:ext>
                </a:extLst>
              </p:cNvPr>
              <p:cNvSpPr/>
              <p:nvPr/>
            </p:nvSpPr>
            <p:spPr>
              <a:xfrm>
                <a:off x="9016402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61" name="Freeform 1029">
                <a:extLst>
                  <a:ext uri="{FF2B5EF4-FFF2-40B4-BE49-F238E27FC236}">
                    <a16:creationId xmlns:a16="http://schemas.microsoft.com/office/drawing/2014/main" id="{2DE186C2-0FB9-FECE-90D9-EE136C3E30D1}"/>
                  </a:ext>
                </a:extLst>
              </p:cNvPr>
              <p:cNvSpPr/>
              <p:nvPr/>
            </p:nvSpPr>
            <p:spPr>
              <a:xfrm>
                <a:off x="8978415" y="3356879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62" name="Freeform 1030">
                <a:extLst>
                  <a:ext uri="{FF2B5EF4-FFF2-40B4-BE49-F238E27FC236}">
                    <a16:creationId xmlns:a16="http://schemas.microsoft.com/office/drawing/2014/main" id="{FC402510-CA61-B432-3630-725C5CB03AD9}"/>
                  </a:ext>
                </a:extLst>
              </p:cNvPr>
              <p:cNvSpPr/>
              <p:nvPr/>
            </p:nvSpPr>
            <p:spPr>
              <a:xfrm>
                <a:off x="9086151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63" name="Freeform 1031">
                <a:extLst>
                  <a:ext uri="{FF2B5EF4-FFF2-40B4-BE49-F238E27FC236}">
                    <a16:creationId xmlns:a16="http://schemas.microsoft.com/office/drawing/2014/main" id="{B99686A1-056B-2F0F-2795-F59AFDF40984}"/>
                  </a:ext>
                </a:extLst>
              </p:cNvPr>
              <p:cNvSpPr/>
              <p:nvPr/>
            </p:nvSpPr>
            <p:spPr>
              <a:xfrm>
                <a:off x="9048164" y="3356879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64" name="Freeform 1032">
                <a:extLst>
                  <a:ext uri="{FF2B5EF4-FFF2-40B4-BE49-F238E27FC236}">
                    <a16:creationId xmlns:a16="http://schemas.microsoft.com/office/drawing/2014/main" id="{0376E771-61E6-551C-AB63-D9E5A358679F}"/>
                  </a:ext>
                </a:extLst>
              </p:cNvPr>
              <p:cNvSpPr/>
              <p:nvPr/>
            </p:nvSpPr>
            <p:spPr>
              <a:xfrm>
                <a:off x="9086151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65" name="Freeform 1033">
                <a:extLst>
                  <a:ext uri="{FF2B5EF4-FFF2-40B4-BE49-F238E27FC236}">
                    <a16:creationId xmlns:a16="http://schemas.microsoft.com/office/drawing/2014/main" id="{927DADDB-BD9F-781F-54F5-ECF4E68ACB70}"/>
                  </a:ext>
                </a:extLst>
              </p:cNvPr>
              <p:cNvSpPr/>
              <p:nvPr/>
            </p:nvSpPr>
            <p:spPr>
              <a:xfrm>
                <a:off x="9048164" y="3356879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66" name="Freeform 1034">
                <a:extLst>
                  <a:ext uri="{FF2B5EF4-FFF2-40B4-BE49-F238E27FC236}">
                    <a16:creationId xmlns:a16="http://schemas.microsoft.com/office/drawing/2014/main" id="{C78C1A43-5670-86EB-8831-67219992F473}"/>
                  </a:ext>
                </a:extLst>
              </p:cNvPr>
              <p:cNvSpPr/>
              <p:nvPr/>
            </p:nvSpPr>
            <p:spPr>
              <a:xfrm>
                <a:off x="9096061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67" name="Freeform 1035">
                <a:extLst>
                  <a:ext uri="{FF2B5EF4-FFF2-40B4-BE49-F238E27FC236}">
                    <a16:creationId xmlns:a16="http://schemas.microsoft.com/office/drawing/2014/main" id="{5987C5AD-8C84-49A4-CFE0-DD579C8E9C23}"/>
                  </a:ext>
                </a:extLst>
              </p:cNvPr>
              <p:cNvSpPr/>
              <p:nvPr/>
            </p:nvSpPr>
            <p:spPr>
              <a:xfrm>
                <a:off x="9058074" y="3356879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68" name="Freeform 1036">
                <a:extLst>
                  <a:ext uri="{FF2B5EF4-FFF2-40B4-BE49-F238E27FC236}">
                    <a16:creationId xmlns:a16="http://schemas.microsoft.com/office/drawing/2014/main" id="{835524C4-A6A0-F9EB-EC8C-628BA0B0DC83}"/>
                  </a:ext>
                </a:extLst>
              </p:cNvPr>
              <p:cNvSpPr/>
              <p:nvPr/>
            </p:nvSpPr>
            <p:spPr>
              <a:xfrm>
                <a:off x="9096061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69" name="Freeform 1037">
                <a:extLst>
                  <a:ext uri="{FF2B5EF4-FFF2-40B4-BE49-F238E27FC236}">
                    <a16:creationId xmlns:a16="http://schemas.microsoft.com/office/drawing/2014/main" id="{D7413ED3-9B40-F818-C621-8ECDE82DA92E}"/>
                  </a:ext>
                </a:extLst>
              </p:cNvPr>
              <p:cNvSpPr/>
              <p:nvPr/>
            </p:nvSpPr>
            <p:spPr>
              <a:xfrm>
                <a:off x="9058074" y="3356879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70" name="Freeform 1038">
                <a:extLst>
                  <a:ext uri="{FF2B5EF4-FFF2-40B4-BE49-F238E27FC236}">
                    <a16:creationId xmlns:a16="http://schemas.microsoft.com/office/drawing/2014/main" id="{64CE54C5-44C2-0651-BB44-E8BBD3E21817}"/>
                  </a:ext>
                </a:extLst>
              </p:cNvPr>
              <p:cNvSpPr/>
              <p:nvPr/>
            </p:nvSpPr>
            <p:spPr>
              <a:xfrm>
                <a:off x="9185883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71" name="Freeform 1039">
                <a:extLst>
                  <a:ext uri="{FF2B5EF4-FFF2-40B4-BE49-F238E27FC236}">
                    <a16:creationId xmlns:a16="http://schemas.microsoft.com/office/drawing/2014/main" id="{56AF8DC3-01A6-5551-05E0-90AA7454EC51}"/>
                  </a:ext>
                </a:extLst>
              </p:cNvPr>
              <p:cNvSpPr/>
              <p:nvPr/>
            </p:nvSpPr>
            <p:spPr>
              <a:xfrm>
                <a:off x="9147896" y="3356879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72" name="Freeform 1040">
                <a:extLst>
                  <a:ext uri="{FF2B5EF4-FFF2-40B4-BE49-F238E27FC236}">
                    <a16:creationId xmlns:a16="http://schemas.microsoft.com/office/drawing/2014/main" id="{8872F559-6AF8-DAC7-796A-4BA64544BD91}"/>
                  </a:ext>
                </a:extLst>
              </p:cNvPr>
              <p:cNvSpPr/>
              <p:nvPr/>
            </p:nvSpPr>
            <p:spPr>
              <a:xfrm>
                <a:off x="9185883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73" name="Freeform 1041">
                <a:extLst>
                  <a:ext uri="{FF2B5EF4-FFF2-40B4-BE49-F238E27FC236}">
                    <a16:creationId xmlns:a16="http://schemas.microsoft.com/office/drawing/2014/main" id="{426F0F43-0EF7-F3E1-3F47-2F2F49D4C89D}"/>
                  </a:ext>
                </a:extLst>
              </p:cNvPr>
              <p:cNvSpPr/>
              <p:nvPr/>
            </p:nvSpPr>
            <p:spPr>
              <a:xfrm>
                <a:off x="9147896" y="3356879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74" name="Freeform 1042">
                <a:extLst>
                  <a:ext uri="{FF2B5EF4-FFF2-40B4-BE49-F238E27FC236}">
                    <a16:creationId xmlns:a16="http://schemas.microsoft.com/office/drawing/2014/main" id="{DF396099-2ACF-20B1-9EDE-CDEF93303B5B}"/>
                  </a:ext>
                </a:extLst>
              </p:cNvPr>
              <p:cNvSpPr/>
              <p:nvPr/>
            </p:nvSpPr>
            <p:spPr>
              <a:xfrm>
                <a:off x="9425367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75" name="Freeform 1043">
                <a:extLst>
                  <a:ext uri="{FF2B5EF4-FFF2-40B4-BE49-F238E27FC236}">
                    <a16:creationId xmlns:a16="http://schemas.microsoft.com/office/drawing/2014/main" id="{20EDA9D1-EB91-E269-C995-C2C833EEE899}"/>
                  </a:ext>
                </a:extLst>
              </p:cNvPr>
              <p:cNvSpPr/>
              <p:nvPr/>
            </p:nvSpPr>
            <p:spPr>
              <a:xfrm>
                <a:off x="9387253" y="3356879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76" name="Freeform 1044">
                <a:extLst>
                  <a:ext uri="{FF2B5EF4-FFF2-40B4-BE49-F238E27FC236}">
                    <a16:creationId xmlns:a16="http://schemas.microsoft.com/office/drawing/2014/main" id="{17A2418A-9DF4-A978-305C-909FDDA5EA6B}"/>
                  </a:ext>
                </a:extLst>
              </p:cNvPr>
              <p:cNvSpPr/>
              <p:nvPr/>
            </p:nvSpPr>
            <p:spPr>
              <a:xfrm>
                <a:off x="9425367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77" name="Freeform 1045">
                <a:extLst>
                  <a:ext uri="{FF2B5EF4-FFF2-40B4-BE49-F238E27FC236}">
                    <a16:creationId xmlns:a16="http://schemas.microsoft.com/office/drawing/2014/main" id="{39B3067D-ABA8-8730-65FA-68C4AE1138B7}"/>
                  </a:ext>
                </a:extLst>
              </p:cNvPr>
              <p:cNvSpPr/>
              <p:nvPr/>
            </p:nvSpPr>
            <p:spPr>
              <a:xfrm>
                <a:off x="9387253" y="3356879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78" name="Freeform 1046">
                <a:extLst>
                  <a:ext uri="{FF2B5EF4-FFF2-40B4-BE49-F238E27FC236}">
                    <a16:creationId xmlns:a16="http://schemas.microsoft.com/office/drawing/2014/main" id="{79B5BAA7-2FFD-F76C-FA54-B2F2D7BD39D6}"/>
                  </a:ext>
                </a:extLst>
              </p:cNvPr>
              <p:cNvSpPr/>
              <p:nvPr/>
            </p:nvSpPr>
            <p:spPr>
              <a:xfrm>
                <a:off x="9774366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79" name="Freeform 1047">
                <a:extLst>
                  <a:ext uri="{FF2B5EF4-FFF2-40B4-BE49-F238E27FC236}">
                    <a16:creationId xmlns:a16="http://schemas.microsoft.com/office/drawing/2014/main" id="{8DCBEAE9-85BD-418E-97C8-AFC9570521F1}"/>
                  </a:ext>
                </a:extLst>
              </p:cNvPr>
              <p:cNvSpPr/>
              <p:nvPr/>
            </p:nvSpPr>
            <p:spPr>
              <a:xfrm>
                <a:off x="9736379" y="3356879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80" name="Freeform 1048">
                <a:extLst>
                  <a:ext uri="{FF2B5EF4-FFF2-40B4-BE49-F238E27FC236}">
                    <a16:creationId xmlns:a16="http://schemas.microsoft.com/office/drawing/2014/main" id="{41AC2DFF-C473-BBE0-F46F-069C687EDE40}"/>
                  </a:ext>
                </a:extLst>
              </p:cNvPr>
              <p:cNvSpPr/>
              <p:nvPr/>
            </p:nvSpPr>
            <p:spPr>
              <a:xfrm>
                <a:off x="9774366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81" name="Freeform 1049">
                <a:extLst>
                  <a:ext uri="{FF2B5EF4-FFF2-40B4-BE49-F238E27FC236}">
                    <a16:creationId xmlns:a16="http://schemas.microsoft.com/office/drawing/2014/main" id="{173A3BBA-5427-CD01-7F92-9D29B41040C3}"/>
                  </a:ext>
                </a:extLst>
              </p:cNvPr>
              <p:cNvSpPr/>
              <p:nvPr/>
            </p:nvSpPr>
            <p:spPr>
              <a:xfrm>
                <a:off x="9736379" y="3356879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82" name="Freeform 1050">
                <a:extLst>
                  <a:ext uri="{FF2B5EF4-FFF2-40B4-BE49-F238E27FC236}">
                    <a16:creationId xmlns:a16="http://schemas.microsoft.com/office/drawing/2014/main" id="{BF6F68D3-6CB5-457A-15EE-FCFF3714444D}"/>
                  </a:ext>
                </a:extLst>
              </p:cNvPr>
              <p:cNvSpPr/>
              <p:nvPr/>
            </p:nvSpPr>
            <p:spPr>
              <a:xfrm>
                <a:off x="9804222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83" name="Freeform 1051">
                <a:extLst>
                  <a:ext uri="{FF2B5EF4-FFF2-40B4-BE49-F238E27FC236}">
                    <a16:creationId xmlns:a16="http://schemas.microsoft.com/office/drawing/2014/main" id="{625A5570-1E1A-26F8-A90C-787674C6F468}"/>
                  </a:ext>
                </a:extLst>
              </p:cNvPr>
              <p:cNvSpPr/>
              <p:nvPr/>
            </p:nvSpPr>
            <p:spPr>
              <a:xfrm>
                <a:off x="9766235" y="3356879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84" name="Freeform 1052">
                <a:extLst>
                  <a:ext uri="{FF2B5EF4-FFF2-40B4-BE49-F238E27FC236}">
                    <a16:creationId xmlns:a16="http://schemas.microsoft.com/office/drawing/2014/main" id="{B7974C5F-5B21-876F-8C06-9A0F0E4F0999}"/>
                  </a:ext>
                </a:extLst>
              </p:cNvPr>
              <p:cNvSpPr/>
              <p:nvPr/>
            </p:nvSpPr>
            <p:spPr>
              <a:xfrm>
                <a:off x="9804222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85" name="Freeform 1053">
                <a:extLst>
                  <a:ext uri="{FF2B5EF4-FFF2-40B4-BE49-F238E27FC236}">
                    <a16:creationId xmlns:a16="http://schemas.microsoft.com/office/drawing/2014/main" id="{185D21BB-D1BB-F0F1-D8AB-64680A05D6BA}"/>
                  </a:ext>
                </a:extLst>
              </p:cNvPr>
              <p:cNvSpPr/>
              <p:nvPr/>
            </p:nvSpPr>
            <p:spPr>
              <a:xfrm>
                <a:off x="9766235" y="3356879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86" name="Freeform 1054">
                <a:extLst>
                  <a:ext uri="{FF2B5EF4-FFF2-40B4-BE49-F238E27FC236}">
                    <a16:creationId xmlns:a16="http://schemas.microsoft.com/office/drawing/2014/main" id="{14C45182-DCC5-2C10-56EC-9ACDC0C44C74}"/>
                  </a:ext>
                </a:extLst>
              </p:cNvPr>
              <p:cNvSpPr/>
              <p:nvPr/>
            </p:nvSpPr>
            <p:spPr>
              <a:xfrm>
                <a:off x="9993522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87" name="Freeform 1055">
                <a:extLst>
                  <a:ext uri="{FF2B5EF4-FFF2-40B4-BE49-F238E27FC236}">
                    <a16:creationId xmlns:a16="http://schemas.microsoft.com/office/drawing/2014/main" id="{7702807E-5757-C9F2-9433-88CE227C9132}"/>
                  </a:ext>
                </a:extLst>
              </p:cNvPr>
              <p:cNvSpPr/>
              <p:nvPr/>
            </p:nvSpPr>
            <p:spPr>
              <a:xfrm>
                <a:off x="9955535" y="3356879"/>
                <a:ext cx="76101" cy="12685"/>
              </a:xfrm>
              <a:custGeom>
                <a:avLst/>
                <a:gdLst>
                  <a:gd name="connsiteX0" fmla="*/ 76102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2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88" name="Freeform 1056">
                <a:extLst>
                  <a:ext uri="{FF2B5EF4-FFF2-40B4-BE49-F238E27FC236}">
                    <a16:creationId xmlns:a16="http://schemas.microsoft.com/office/drawing/2014/main" id="{A5520786-2EEB-868C-7FF6-D723788D52AF}"/>
                  </a:ext>
                </a:extLst>
              </p:cNvPr>
              <p:cNvSpPr/>
              <p:nvPr/>
            </p:nvSpPr>
            <p:spPr>
              <a:xfrm>
                <a:off x="9993522" y="3318823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89" name="Freeform 1057">
                <a:extLst>
                  <a:ext uri="{FF2B5EF4-FFF2-40B4-BE49-F238E27FC236}">
                    <a16:creationId xmlns:a16="http://schemas.microsoft.com/office/drawing/2014/main" id="{AB20E716-6999-8020-6ED2-A36FD44ECD7F}"/>
                  </a:ext>
                </a:extLst>
              </p:cNvPr>
              <p:cNvSpPr/>
              <p:nvPr/>
            </p:nvSpPr>
            <p:spPr>
              <a:xfrm>
                <a:off x="9955535" y="3356879"/>
                <a:ext cx="76101" cy="12685"/>
              </a:xfrm>
              <a:custGeom>
                <a:avLst/>
                <a:gdLst>
                  <a:gd name="connsiteX0" fmla="*/ 76102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2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90" name="Freeform 1058">
                <a:extLst>
                  <a:ext uri="{FF2B5EF4-FFF2-40B4-BE49-F238E27FC236}">
                    <a16:creationId xmlns:a16="http://schemas.microsoft.com/office/drawing/2014/main" id="{1485A2AD-BC90-5580-C798-CF544D0094BB}"/>
                  </a:ext>
                </a:extLst>
              </p:cNvPr>
              <p:cNvSpPr/>
              <p:nvPr/>
            </p:nvSpPr>
            <p:spPr>
              <a:xfrm>
                <a:off x="10043452" y="3378571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91" name="Freeform 1059">
                <a:extLst>
                  <a:ext uri="{FF2B5EF4-FFF2-40B4-BE49-F238E27FC236}">
                    <a16:creationId xmlns:a16="http://schemas.microsoft.com/office/drawing/2014/main" id="{867B9ED0-3EC3-2501-3637-5A0967EAE506}"/>
                  </a:ext>
                </a:extLst>
              </p:cNvPr>
              <p:cNvSpPr/>
              <p:nvPr/>
            </p:nvSpPr>
            <p:spPr>
              <a:xfrm>
                <a:off x="10005465" y="3416627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92" name="Freeform 1060">
                <a:extLst>
                  <a:ext uri="{FF2B5EF4-FFF2-40B4-BE49-F238E27FC236}">
                    <a16:creationId xmlns:a16="http://schemas.microsoft.com/office/drawing/2014/main" id="{8BE0E5A5-4D0F-A85B-63D0-232EE03B35EC}"/>
                  </a:ext>
                </a:extLst>
              </p:cNvPr>
              <p:cNvSpPr/>
              <p:nvPr/>
            </p:nvSpPr>
            <p:spPr>
              <a:xfrm>
                <a:off x="10043452" y="3378571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93" name="Freeform 1061">
                <a:extLst>
                  <a:ext uri="{FF2B5EF4-FFF2-40B4-BE49-F238E27FC236}">
                    <a16:creationId xmlns:a16="http://schemas.microsoft.com/office/drawing/2014/main" id="{34E520E1-9988-18B0-2CC4-59EF1CE6411E}"/>
                  </a:ext>
                </a:extLst>
              </p:cNvPr>
              <p:cNvSpPr/>
              <p:nvPr/>
            </p:nvSpPr>
            <p:spPr>
              <a:xfrm>
                <a:off x="10005465" y="3416627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94" name="Freeform 1062">
                <a:extLst>
                  <a:ext uri="{FF2B5EF4-FFF2-40B4-BE49-F238E27FC236}">
                    <a16:creationId xmlns:a16="http://schemas.microsoft.com/office/drawing/2014/main" id="{F044BE60-EC26-01DA-BB73-40536951EC29}"/>
                  </a:ext>
                </a:extLst>
              </p:cNvPr>
              <p:cNvSpPr/>
              <p:nvPr/>
            </p:nvSpPr>
            <p:spPr>
              <a:xfrm>
                <a:off x="10414302" y="3442125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95" name="Freeform 1063">
                <a:extLst>
                  <a:ext uri="{FF2B5EF4-FFF2-40B4-BE49-F238E27FC236}">
                    <a16:creationId xmlns:a16="http://schemas.microsoft.com/office/drawing/2014/main" id="{034D164C-D9FC-DA9A-37A8-50D046D2B324}"/>
                  </a:ext>
                </a:extLst>
              </p:cNvPr>
              <p:cNvSpPr/>
              <p:nvPr/>
            </p:nvSpPr>
            <p:spPr>
              <a:xfrm>
                <a:off x="10376315" y="3480054"/>
                <a:ext cx="76101" cy="12685"/>
              </a:xfrm>
              <a:custGeom>
                <a:avLst/>
                <a:gdLst>
                  <a:gd name="connsiteX0" fmla="*/ 76102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2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96" name="Freeform 1064">
                <a:extLst>
                  <a:ext uri="{FF2B5EF4-FFF2-40B4-BE49-F238E27FC236}">
                    <a16:creationId xmlns:a16="http://schemas.microsoft.com/office/drawing/2014/main" id="{92391852-8B16-0F8C-83F9-C4E6172E80FD}"/>
                  </a:ext>
                </a:extLst>
              </p:cNvPr>
              <p:cNvSpPr/>
              <p:nvPr/>
            </p:nvSpPr>
            <p:spPr>
              <a:xfrm>
                <a:off x="10414302" y="3442125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97" name="Freeform 1065">
                <a:extLst>
                  <a:ext uri="{FF2B5EF4-FFF2-40B4-BE49-F238E27FC236}">
                    <a16:creationId xmlns:a16="http://schemas.microsoft.com/office/drawing/2014/main" id="{7A6FAEC8-9F1F-78E5-1AD0-E8C16AEA21AE}"/>
                  </a:ext>
                </a:extLst>
              </p:cNvPr>
              <p:cNvSpPr/>
              <p:nvPr/>
            </p:nvSpPr>
            <p:spPr>
              <a:xfrm>
                <a:off x="10376315" y="3480054"/>
                <a:ext cx="76101" cy="12685"/>
              </a:xfrm>
              <a:custGeom>
                <a:avLst/>
                <a:gdLst>
                  <a:gd name="connsiteX0" fmla="*/ 76102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2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98" name="Freeform 1066">
                <a:extLst>
                  <a:ext uri="{FF2B5EF4-FFF2-40B4-BE49-F238E27FC236}">
                    <a16:creationId xmlns:a16="http://schemas.microsoft.com/office/drawing/2014/main" id="{464562E1-DF4D-2C45-72F7-859B043E2EC0}"/>
                  </a:ext>
                </a:extLst>
              </p:cNvPr>
              <p:cNvSpPr/>
              <p:nvPr/>
            </p:nvSpPr>
            <p:spPr>
              <a:xfrm>
                <a:off x="10492182" y="3442125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499" name="Freeform 1067">
                <a:extLst>
                  <a:ext uri="{FF2B5EF4-FFF2-40B4-BE49-F238E27FC236}">
                    <a16:creationId xmlns:a16="http://schemas.microsoft.com/office/drawing/2014/main" id="{CE4E05A5-C3C8-5AE9-DDF0-7F709A75B673}"/>
                  </a:ext>
                </a:extLst>
              </p:cNvPr>
              <p:cNvSpPr/>
              <p:nvPr/>
            </p:nvSpPr>
            <p:spPr>
              <a:xfrm>
                <a:off x="10454195" y="3480054"/>
                <a:ext cx="76101" cy="12685"/>
              </a:xfrm>
              <a:custGeom>
                <a:avLst/>
                <a:gdLst>
                  <a:gd name="connsiteX0" fmla="*/ 76102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2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500" name="Freeform 1068">
                <a:extLst>
                  <a:ext uri="{FF2B5EF4-FFF2-40B4-BE49-F238E27FC236}">
                    <a16:creationId xmlns:a16="http://schemas.microsoft.com/office/drawing/2014/main" id="{CC2DD703-CADB-7002-FFA8-384C39900017}"/>
                  </a:ext>
                </a:extLst>
              </p:cNvPr>
              <p:cNvSpPr/>
              <p:nvPr/>
            </p:nvSpPr>
            <p:spPr>
              <a:xfrm>
                <a:off x="10492182" y="3442125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501" name="Freeform 1069">
                <a:extLst>
                  <a:ext uri="{FF2B5EF4-FFF2-40B4-BE49-F238E27FC236}">
                    <a16:creationId xmlns:a16="http://schemas.microsoft.com/office/drawing/2014/main" id="{8FFD32E3-A54C-EF9E-EEC0-BAA2D77050D9}"/>
                  </a:ext>
                </a:extLst>
              </p:cNvPr>
              <p:cNvSpPr/>
              <p:nvPr/>
            </p:nvSpPr>
            <p:spPr>
              <a:xfrm>
                <a:off x="10454195" y="3480054"/>
                <a:ext cx="76101" cy="12685"/>
              </a:xfrm>
              <a:custGeom>
                <a:avLst/>
                <a:gdLst>
                  <a:gd name="connsiteX0" fmla="*/ 76102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2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502" name="Freeform 1070">
                <a:extLst>
                  <a:ext uri="{FF2B5EF4-FFF2-40B4-BE49-F238E27FC236}">
                    <a16:creationId xmlns:a16="http://schemas.microsoft.com/office/drawing/2014/main" id="{FB60FDBE-EE88-5045-2F5C-F024A421721D}"/>
                  </a:ext>
                </a:extLst>
              </p:cNvPr>
              <p:cNvSpPr/>
              <p:nvPr/>
            </p:nvSpPr>
            <p:spPr>
              <a:xfrm>
                <a:off x="10701556" y="3515320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503" name="Freeform 1071">
                <a:extLst>
                  <a:ext uri="{FF2B5EF4-FFF2-40B4-BE49-F238E27FC236}">
                    <a16:creationId xmlns:a16="http://schemas.microsoft.com/office/drawing/2014/main" id="{8B2BE5A1-4699-9664-098D-7F970EB8D139}"/>
                  </a:ext>
                </a:extLst>
              </p:cNvPr>
              <p:cNvSpPr/>
              <p:nvPr/>
            </p:nvSpPr>
            <p:spPr>
              <a:xfrm>
                <a:off x="10663569" y="3553376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504" name="Freeform 1072">
                <a:extLst>
                  <a:ext uri="{FF2B5EF4-FFF2-40B4-BE49-F238E27FC236}">
                    <a16:creationId xmlns:a16="http://schemas.microsoft.com/office/drawing/2014/main" id="{0F79888B-F305-DC67-86A9-6F962E92AE0C}"/>
                  </a:ext>
                </a:extLst>
              </p:cNvPr>
              <p:cNvSpPr/>
              <p:nvPr/>
            </p:nvSpPr>
            <p:spPr>
              <a:xfrm>
                <a:off x="10701556" y="3515320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505" name="Freeform 1073">
                <a:extLst>
                  <a:ext uri="{FF2B5EF4-FFF2-40B4-BE49-F238E27FC236}">
                    <a16:creationId xmlns:a16="http://schemas.microsoft.com/office/drawing/2014/main" id="{D3FEE5DB-8950-FC3A-6815-804594B1E906}"/>
                  </a:ext>
                </a:extLst>
              </p:cNvPr>
              <p:cNvSpPr/>
              <p:nvPr/>
            </p:nvSpPr>
            <p:spPr>
              <a:xfrm>
                <a:off x="10663569" y="3553376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506" name="Freeform 1074">
                <a:extLst>
                  <a:ext uri="{FF2B5EF4-FFF2-40B4-BE49-F238E27FC236}">
                    <a16:creationId xmlns:a16="http://schemas.microsoft.com/office/drawing/2014/main" id="{90B1A424-F1EE-BD7E-EB5C-20BDC44EEBE8}"/>
                  </a:ext>
                </a:extLst>
              </p:cNvPr>
              <p:cNvSpPr/>
              <p:nvPr/>
            </p:nvSpPr>
            <p:spPr>
              <a:xfrm>
                <a:off x="10724679" y="3515320"/>
                <a:ext cx="12704" cy="75985"/>
              </a:xfrm>
              <a:custGeom>
                <a:avLst/>
                <a:gdLst>
                  <a:gd name="connsiteX0" fmla="*/ 0 w 12704"/>
                  <a:gd name="connsiteY0" fmla="*/ 0 h 75985"/>
                  <a:gd name="connsiteX1" fmla="*/ 0 w 12704"/>
                  <a:gd name="connsiteY1" fmla="*/ 75986 h 7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985">
                    <a:moveTo>
                      <a:pt x="0" y="0"/>
                    </a:moveTo>
                    <a:lnTo>
                      <a:pt x="0" y="75986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507" name="Freeform 1075">
                <a:extLst>
                  <a:ext uri="{FF2B5EF4-FFF2-40B4-BE49-F238E27FC236}">
                    <a16:creationId xmlns:a16="http://schemas.microsoft.com/office/drawing/2014/main" id="{402AB2B3-2172-B7A7-ED37-6C873B9F019D}"/>
                  </a:ext>
                </a:extLst>
              </p:cNvPr>
              <p:cNvSpPr/>
              <p:nvPr/>
            </p:nvSpPr>
            <p:spPr>
              <a:xfrm>
                <a:off x="10686692" y="3553376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508" name="Freeform 1076">
                <a:extLst>
                  <a:ext uri="{FF2B5EF4-FFF2-40B4-BE49-F238E27FC236}">
                    <a16:creationId xmlns:a16="http://schemas.microsoft.com/office/drawing/2014/main" id="{5537CD86-BC2B-1CD1-7A6A-CB08676E7963}"/>
                  </a:ext>
                </a:extLst>
              </p:cNvPr>
              <p:cNvSpPr/>
              <p:nvPr/>
            </p:nvSpPr>
            <p:spPr>
              <a:xfrm>
                <a:off x="10990716" y="3603357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509" name="Freeform 1077">
                <a:extLst>
                  <a:ext uri="{FF2B5EF4-FFF2-40B4-BE49-F238E27FC236}">
                    <a16:creationId xmlns:a16="http://schemas.microsoft.com/office/drawing/2014/main" id="{53186E9B-CCCD-C1CC-531D-633BFAD58F17}"/>
                  </a:ext>
                </a:extLst>
              </p:cNvPr>
              <p:cNvSpPr/>
              <p:nvPr/>
            </p:nvSpPr>
            <p:spPr>
              <a:xfrm>
                <a:off x="10952728" y="3641286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510" name="Freeform 1078">
                <a:extLst>
                  <a:ext uri="{FF2B5EF4-FFF2-40B4-BE49-F238E27FC236}">
                    <a16:creationId xmlns:a16="http://schemas.microsoft.com/office/drawing/2014/main" id="{9F787E95-5EBC-9664-9BC4-07D95B575CF7}"/>
                  </a:ext>
                </a:extLst>
              </p:cNvPr>
              <p:cNvSpPr/>
              <p:nvPr/>
            </p:nvSpPr>
            <p:spPr>
              <a:xfrm>
                <a:off x="10990716" y="3603357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511" name="Freeform 1079">
                <a:extLst>
                  <a:ext uri="{FF2B5EF4-FFF2-40B4-BE49-F238E27FC236}">
                    <a16:creationId xmlns:a16="http://schemas.microsoft.com/office/drawing/2014/main" id="{AC55F70B-07CE-5A99-14A3-FA3F27350E8A}"/>
                  </a:ext>
                </a:extLst>
              </p:cNvPr>
              <p:cNvSpPr/>
              <p:nvPr/>
            </p:nvSpPr>
            <p:spPr>
              <a:xfrm>
                <a:off x="10952728" y="3641286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512" name="Freeform 1080">
                <a:extLst>
                  <a:ext uri="{FF2B5EF4-FFF2-40B4-BE49-F238E27FC236}">
                    <a16:creationId xmlns:a16="http://schemas.microsoft.com/office/drawing/2014/main" id="{4410DF98-20BD-32D8-D6ED-C22C71F94E2F}"/>
                  </a:ext>
                </a:extLst>
              </p:cNvPr>
              <p:cNvSpPr/>
              <p:nvPr/>
            </p:nvSpPr>
            <p:spPr>
              <a:xfrm>
                <a:off x="11136947" y="3603357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513" name="Freeform 1081">
                <a:extLst>
                  <a:ext uri="{FF2B5EF4-FFF2-40B4-BE49-F238E27FC236}">
                    <a16:creationId xmlns:a16="http://schemas.microsoft.com/office/drawing/2014/main" id="{757BD067-DEBF-FA9A-78FA-8BAE5B28F178}"/>
                  </a:ext>
                </a:extLst>
              </p:cNvPr>
              <p:cNvSpPr/>
              <p:nvPr/>
            </p:nvSpPr>
            <p:spPr>
              <a:xfrm>
                <a:off x="11098960" y="3641286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514" name="Freeform 1082">
                <a:extLst>
                  <a:ext uri="{FF2B5EF4-FFF2-40B4-BE49-F238E27FC236}">
                    <a16:creationId xmlns:a16="http://schemas.microsoft.com/office/drawing/2014/main" id="{63EAE47A-E0F2-EC59-7ED9-3D56D095F573}"/>
                  </a:ext>
                </a:extLst>
              </p:cNvPr>
              <p:cNvSpPr/>
              <p:nvPr/>
            </p:nvSpPr>
            <p:spPr>
              <a:xfrm>
                <a:off x="11136947" y="3603357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515" name="Freeform 1083">
                <a:extLst>
                  <a:ext uri="{FF2B5EF4-FFF2-40B4-BE49-F238E27FC236}">
                    <a16:creationId xmlns:a16="http://schemas.microsoft.com/office/drawing/2014/main" id="{E977C786-2790-E500-3C57-5D8E01F8C2AA}"/>
                  </a:ext>
                </a:extLst>
              </p:cNvPr>
              <p:cNvSpPr/>
              <p:nvPr/>
            </p:nvSpPr>
            <p:spPr>
              <a:xfrm>
                <a:off x="11098960" y="3641286"/>
                <a:ext cx="75974" cy="12685"/>
              </a:xfrm>
              <a:custGeom>
                <a:avLst/>
                <a:gdLst>
                  <a:gd name="connsiteX0" fmla="*/ 75974 w 75974"/>
                  <a:gd name="connsiteY0" fmla="*/ 0 h 12685"/>
                  <a:gd name="connsiteX1" fmla="*/ 0 w 75974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974" h="12685">
                    <a:moveTo>
                      <a:pt x="75974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516" name="Freeform 1084">
                <a:extLst>
                  <a:ext uri="{FF2B5EF4-FFF2-40B4-BE49-F238E27FC236}">
                    <a16:creationId xmlns:a16="http://schemas.microsoft.com/office/drawing/2014/main" id="{6E167717-A68D-65EF-DC8D-1777B287BB43}"/>
                  </a:ext>
                </a:extLst>
              </p:cNvPr>
              <p:cNvSpPr/>
              <p:nvPr/>
            </p:nvSpPr>
            <p:spPr>
              <a:xfrm>
                <a:off x="11469429" y="3603357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517" name="Freeform 1085">
                <a:extLst>
                  <a:ext uri="{FF2B5EF4-FFF2-40B4-BE49-F238E27FC236}">
                    <a16:creationId xmlns:a16="http://schemas.microsoft.com/office/drawing/2014/main" id="{FD945E88-36FD-5522-C8E4-685B755740EA}"/>
                  </a:ext>
                </a:extLst>
              </p:cNvPr>
              <p:cNvSpPr/>
              <p:nvPr/>
            </p:nvSpPr>
            <p:spPr>
              <a:xfrm>
                <a:off x="11431315" y="3641286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518" name="Freeform 1086">
                <a:extLst>
                  <a:ext uri="{FF2B5EF4-FFF2-40B4-BE49-F238E27FC236}">
                    <a16:creationId xmlns:a16="http://schemas.microsoft.com/office/drawing/2014/main" id="{502E06AF-0ACC-81D2-7844-382FC99C43E8}"/>
                  </a:ext>
                </a:extLst>
              </p:cNvPr>
              <p:cNvSpPr/>
              <p:nvPr/>
            </p:nvSpPr>
            <p:spPr>
              <a:xfrm>
                <a:off x="11469429" y="3603357"/>
                <a:ext cx="12704" cy="75858"/>
              </a:xfrm>
              <a:custGeom>
                <a:avLst/>
                <a:gdLst>
                  <a:gd name="connsiteX0" fmla="*/ 0 w 12704"/>
                  <a:gd name="connsiteY0" fmla="*/ 0 h 75858"/>
                  <a:gd name="connsiteX1" fmla="*/ 0 w 12704"/>
                  <a:gd name="connsiteY1" fmla="*/ 75859 h 7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4" h="75858">
                    <a:moveTo>
                      <a:pt x="0" y="0"/>
                    </a:moveTo>
                    <a:lnTo>
                      <a:pt x="0" y="75859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  <p:sp>
            <p:nvSpPr>
              <p:cNvPr id="1519" name="Freeform 1087">
                <a:extLst>
                  <a:ext uri="{FF2B5EF4-FFF2-40B4-BE49-F238E27FC236}">
                    <a16:creationId xmlns:a16="http://schemas.microsoft.com/office/drawing/2014/main" id="{A1F91B99-F012-4AB9-A9AC-72CE3A2A8181}"/>
                  </a:ext>
                </a:extLst>
              </p:cNvPr>
              <p:cNvSpPr/>
              <p:nvPr/>
            </p:nvSpPr>
            <p:spPr>
              <a:xfrm>
                <a:off x="11431315" y="3641286"/>
                <a:ext cx="76101" cy="12685"/>
              </a:xfrm>
              <a:custGeom>
                <a:avLst/>
                <a:gdLst>
                  <a:gd name="connsiteX0" fmla="*/ 76101 w 76101"/>
                  <a:gd name="connsiteY0" fmla="*/ 0 h 12685"/>
                  <a:gd name="connsiteX1" fmla="*/ 0 w 76101"/>
                  <a:gd name="connsiteY1" fmla="*/ 0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01" h="12685">
                    <a:moveTo>
                      <a:pt x="76101" y="0"/>
                    </a:moveTo>
                    <a:lnTo>
                      <a:pt x="0" y="0"/>
                    </a:lnTo>
                  </a:path>
                </a:pathLst>
              </a:custGeom>
              <a:ln w="19055" cap="flat">
                <a:solidFill>
                  <a:srgbClr val="0B41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 dirty="0"/>
              </a:p>
            </p:txBody>
          </p:sp>
        </p:grpSp>
        <p:sp>
          <p:nvSpPr>
            <p:cNvPr id="1520" name="TextBox 1519">
              <a:extLst>
                <a:ext uri="{FF2B5EF4-FFF2-40B4-BE49-F238E27FC236}">
                  <a16:creationId xmlns:a16="http://schemas.microsoft.com/office/drawing/2014/main" id="{9A2CDB9E-DFAD-9803-9529-C6D3768D9AE1}"/>
                </a:ext>
              </a:extLst>
            </p:cNvPr>
            <p:cNvSpPr txBox="1"/>
            <p:nvPr/>
          </p:nvSpPr>
          <p:spPr>
            <a:xfrm>
              <a:off x="6729452" y="2643410"/>
              <a:ext cx="5110828" cy="3384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66" b="1" dirty="0">
                  <a:ln/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Stratified HR* 0.60 (95% CI: 0.43–0.83), p-value=0.0017</a:t>
              </a:r>
              <a:r>
                <a:rPr lang="en-US" sz="1466" b="1" baseline="30000" dirty="0"/>
                <a:t>†</a:t>
              </a:r>
              <a:endParaRPr lang="en-US" sz="1466" b="1" dirty="0">
                <a:ln/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03DF2F51-19D3-8066-AFC8-A467E642BD0E}"/>
              </a:ext>
            </a:extLst>
          </p:cNvPr>
          <p:cNvGrpSpPr/>
          <p:nvPr/>
        </p:nvGrpSpPr>
        <p:grpSpPr>
          <a:xfrm>
            <a:off x="1805698" y="4475354"/>
            <a:ext cx="1709233" cy="835935"/>
            <a:chOff x="1353280" y="3246178"/>
            <a:chExt cx="1282321" cy="627145"/>
          </a:xfrm>
        </p:grpSpPr>
        <p:sp>
          <p:nvSpPr>
            <p:cNvPr id="1534" name="TextBox 1533">
              <a:extLst>
                <a:ext uri="{FF2B5EF4-FFF2-40B4-BE49-F238E27FC236}">
                  <a16:creationId xmlns:a16="http://schemas.microsoft.com/office/drawing/2014/main" id="{57559D19-8E77-76D1-8C37-57C9B57E5D0C}"/>
                </a:ext>
              </a:extLst>
            </p:cNvPr>
            <p:cNvSpPr txBox="1"/>
            <p:nvPr/>
          </p:nvSpPr>
          <p:spPr>
            <a:xfrm>
              <a:off x="1353280" y="3246178"/>
              <a:ext cx="1049795" cy="2078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200" b="1" dirty="0">
                  <a:ln/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Treatment group</a:t>
              </a:r>
            </a:p>
          </p:txBody>
        </p:sp>
        <p:sp>
          <p:nvSpPr>
            <p:cNvPr id="2107" name="TextBox 2106">
              <a:extLst>
                <a:ext uri="{FF2B5EF4-FFF2-40B4-BE49-F238E27FC236}">
                  <a16:creationId xmlns:a16="http://schemas.microsoft.com/office/drawing/2014/main" id="{A3F46DB1-737B-342D-387A-BF9A132DD184}"/>
                </a:ext>
              </a:extLst>
            </p:cNvPr>
            <p:cNvSpPr txBox="1"/>
            <p:nvPr/>
          </p:nvSpPr>
          <p:spPr>
            <a:xfrm>
              <a:off x="1676869" y="3404733"/>
              <a:ext cx="958732" cy="2078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200" dirty="0">
                  <a:ln/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Pola-R-GemOx </a:t>
              </a:r>
            </a:p>
          </p:txBody>
        </p:sp>
        <p:sp>
          <p:nvSpPr>
            <p:cNvPr id="2108" name="TextBox 2107">
              <a:extLst>
                <a:ext uri="{FF2B5EF4-FFF2-40B4-BE49-F238E27FC236}">
                  <a16:creationId xmlns:a16="http://schemas.microsoft.com/office/drawing/2014/main" id="{3721010B-83D4-6712-ADE6-6A55CB143705}"/>
                </a:ext>
              </a:extLst>
            </p:cNvPr>
            <p:cNvSpPr txBox="1"/>
            <p:nvPr/>
          </p:nvSpPr>
          <p:spPr>
            <a:xfrm>
              <a:off x="1676869" y="3665510"/>
              <a:ext cx="636428" cy="2078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200" dirty="0">
                  <a:ln/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Censored</a:t>
              </a:r>
            </a:p>
          </p:txBody>
        </p:sp>
        <p:sp>
          <p:nvSpPr>
            <p:cNvPr id="2109" name="Freeform 674">
              <a:extLst>
                <a:ext uri="{FF2B5EF4-FFF2-40B4-BE49-F238E27FC236}">
                  <a16:creationId xmlns:a16="http://schemas.microsoft.com/office/drawing/2014/main" id="{0BA61810-77B0-2514-7BD4-BDD3984CF716}"/>
                </a:ext>
              </a:extLst>
            </p:cNvPr>
            <p:cNvSpPr/>
            <p:nvPr/>
          </p:nvSpPr>
          <p:spPr>
            <a:xfrm>
              <a:off x="1454539" y="3531706"/>
              <a:ext cx="252000" cy="9328"/>
            </a:xfrm>
            <a:custGeom>
              <a:avLst/>
              <a:gdLst>
                <a:gd name="connsiteX0" fmla="*/ 443871 w 443871"/>
                <a:gd name="connsiteY0" fmla="*/ 0 h 12708"/>
                <a:gd name="connsiteX1" fmla="*/ 0 w 443871"/>
                <a:gd name="connsiteY1" fmla="*/ 0 h 12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3871" h="12708">
                  <a:moveTo>
                    <a:pt x="443871" y="0"/>
                  </a:moveTo>
                  <a:lnTo>
                    <a:pt x="0" y="0"/>
                  </a:lnTo>
                </a:path>
              </a:pathLst>
            </a:custGeom>
            <a:ln w="19039" cap="flat">
              <a:solidFill>
                <a:srgbClr val="00996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200" dirty="0"/>
            </a:p>
          </p:txBody>
        </p:sp>
        <p:sp>
          <p:nvSpPr>
            <p:cNvPr id="2110" name="TextBox 2109">
              <a:extLst>
                <a:ext uri="{FF2B5EF4-FFF2-40B4-BE49-F238E27FC236}">
                  <a16:creationId xmlns:a16="http://schemas.microsoft.com/office/drawing/2014/main" id="{DCA75275-1D83-BBF5-1576-EB7986691FF1}"/>
                </a:ext>
              </a:extLst>
            </p:cNvPr>
            <p:cNvSpPr txBox="1"/>
            <p:nvPr/>
          </p:nvSpPr>
          <p:spPr>
            <a:xfrm>
              <a:off x="1676869" y="3544649"/>
              <a:ext cx="690547" cy="2078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200" dirty="0">
                  <a:ln/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R-GemOx </a:t>
              </a:r>
            </a:p>
          </p:txBody>
        </p:sp>
        <p:sp>
          <p:nvSpPr>
            <p:cNvPr id="2111" name="Freeform 673">
              <a:extLst>
                <a:ext uri="{FF2B5EF4-FFF2-40B4-BE49-F238E27FC236}">
                  <a16:creationId xmlns:a16="http://schemas.microsoft.com/office/drawing/2014/main" id="{1A0B5AD3-7711-A982-8BC8-D381A48942BD}"/>
                </a:ext>
              </a:extLst>
            </p:cNvPr>
            <p:cNvSpPr/>
            <p:nvPr/>
          </p:nvSpPr>
          <p:spPr>
            <a:xfrm>
              <a:off x="1449191" y="3667737"/>
              <a:ext cx="252000" cy="9328"/>
            </a:xfrm>
            <a:custGeom>
              <a:avLst/>
              <a:gdLst>
                <a:gd name="connsiteX0" fmla="*/ 443871 w 443871"/>
                <a:gd name="connsiteY0" fmla="*/ 0 h 12708"/>
                <a:gd name="connsiteX1" fmla="*/ 0 w 443871"/>
                <a:gd name="connsiteY1" fmla="*/ 0 h 12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3871" h="12708">
                  <a:moveTo>
                    <a:pt x="443871" y="0"/>
                  </a:moveTo>
                  <a:lnTo>
                    <a:pt x="0" y="0"/>
                  </a:lnTo>
                </a:path>
              </a:pathLst>
            </a:custGeom>
            <a:ln w="19039" cap="flat">
              <a:solidFill>
                <a:srgbClr val="0B41C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200" dirty="0"/>
            </a:p>
          </p:txBody>
        </p:sp>
        <p:sp>
          <p:nvSpPr>
            <p:cNvPr id="2112" name="Freeform 1482">
              <a:extLst>
                <a:ext uri="{FF2B5EF4-FFF2-40B4-BE49-F238E27FC236}">
                  <a16:creationId xmlns:a16="http://schemas.microsoft.com/office/drawing/2014/main" id="{5AB36A13-377E-AB8A-BCC3-3DAC0C1D49F6}"/>
                </a:ext>
              </a:extLst>
            </p:cNvPr>
            <p:cNvSpPr/>
            <p:nvPr/>
          </p:nvSpPr>
          <p:spPr>
            <a:xfrm>
              <a:off x="1669537" y="3751119"/>
              <a:ext cx="9815" cy="53552"/>
            </a:xfrm>
            <a:custGeom>
              <a:avLst/>
              <a:gdLst>
                <a:gd name="connsiteX0" fmla="*/ 0 w 12704"/>
                <a:gd name="connsiteY0" fmla="*/ 0 h 75985"/>
                <a:gd name="connsiteX1" fmla="*/ 0 w 12704"/>
                <a:gd name="connsiteY1" fmla="*/ 75986 h 75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04" h="75985">
                  <a:moveTo>
                    <a:pt x="0" y="0"/>
                  </a:moveTo>
                  <a:lnTo>
                    <a:pt x="0" y="75986"/>
                  </a:lnTo>
                </a:path>
              </a:pathLst>
            </a:custGeom>
            <a:ln w="1905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200" dirty="0"/>
            </a:p>
          </p:txBody>
        </p:sp>
        <p:sp>
          <p:nvSpPr>
            <p:cNvPr id="2113" name="Freeform 1483">
              <a:extLst>
                <a:ext uri="{FF2B5EF4-FFF2-40B4-BE49-F238E27FC236}">
                  <a16:creationId xmlns:a16="http://schemas.microsoft.com/office/drawing/2014/main" id="{11B81182-D5FB-86BE-2EF6-6C44BF666C03}"/>
                </a:ext>
              </a:extLst>
            </p:cNvPr>
            <p:cNvSpPr/>
            <p:nvPr/>
          </p:nvSpPr>
          <p:spPr>
            <a:xfrm>
              <a:off x="1640189" y="3777850"/>
              <a:ext cx="58794" cy="8940"/>
            </a:xfrm>
            <a:custGeom>
              <a:avLst/>
              <a:gdLst>
                <a:gd name="connsiteX0" fmla="*/ 76101 w 76101"/>
                <a:gd name="connsiteY0" fmla="*/ 0 h 12685"/>
                <a:gd name="connsiteX1" fmla="*/ 0 w 76101"/>
                <a:gd name="connsiteY1" fmla="*/ 0 h 12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101" h="12685">
                  <a:moveTo>
                    <a:pt x="76101" y="0"/>
                  </a:moveTo>
                  <a:lnTo>
                    <a:pt x="0" y="0"/>
                  </a:lnTo>
                </a:path>
              </a:pathLst>
            </a:custGeom>
            <a:ln w="1905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200" dirty="0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1FE028AE-D398-7148-CA0A-4137CAFE5799}"/>
              </a:ext>
            </a:extLst>
          </p:cNvPr>
          <p:cNvSpPr txBox="1"/>
          <p:nvPr/>
        </p:nvSpPr>
        <p:spPr>
          <a:xfrm>
            <a:off x="9312516" y="6550197"/>
            <a:ext cx="27728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/>
              <a:t>Matasar</a:t>
            </a:r>
            <a:r>
              <a:rPr lang="en-US" sz="1400" dirty="0"/>
              <a:t> EHA 2025;Abstract S101 </a:t>
            </a:r>
          </a:p>
        </p:txBody>
      </p:sp>
    </p:spTree>
    <p:extLst>
      <p:ext uri="{BB962C8B-B14F-4D97-AF65-F5344CB8AC3E}">
        <p14:creationId xmlns:p14="http://schemas.microsoft.com/office/powerpoint/2010/main" val="2580839507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F0A76B-6508-9360-D2B4-00713518A5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1D2DD4-49BA-D279-C986-4AD690B2A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777" y="241934"/>
            <a:ext cx="10229225" cy="907252"/>
          </a:xfrm>
        </p:spPr>
        <p:txBody>
          <a:bodyPr>
            <a:normAutofit fontScale="90000"/>
          </a:bodyPr>
          <a:lstStyle/>
          <a:p>
            <a:r>
              <a:rPr lang="en-US" sz="3199" dirty="0"/>
              <a:t>Survival benefit seen in both ABC and GCB </a:t>
            </a:r>
            <a:br>
              <a:rPr lang="en-US" sz="3199" dirty="0"/>
            </a:br>
            <a:r>
              <a:rPr lang="en-US" sz="3199" dirty="0"/>
              <a:t>cell of origin subgroups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88A456E-968D-4AFB-A2F4-60384F6ADC93}"/>
              </a:ext>
            </a:extLst>
          </p:cNvPr>
          <p:cNvSpPr/>
          <p:nvPr/>
        </p:nvSpPr>
        <p:spPr>
          <a:xfrm>
            <a:off x="516803" y="1575226"/>
            <a:ext cx="11138081" cy="225350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6923" fontAlgn="base">
              <a:spcBef>
                <a:spcPct val="0"/>
              </a:spcBef>
              <a:spcAft>
                <a:spcPct val="0"/>
              </a:spcAft>
            </a:pPr>
            <a:endParaRPr lang="en-US" sz="1866" i="1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8" name="Rounded Rectangle 2015">
            <a:extLst>
              <a:ext uri="{FF2B5EF4-FFF2-40B4-BE49-F238E27FC236}">
                <a16:creationId xmlns:a16="http://schemas.microsoft.com/office/drawing/2014/main" id="{4D01F62D-EC2C-EF63-4A03-FF2F3496E0D2}"/>
              </a:ext>
            </a:extLst>
          </p:cNvPr>
          <p:cNvSpPr/>
          <p:nvPr/>
        </p:nvSpPr>
        <p:spPr>
          <a:xfrm>
            <a:off x="515440" y="1356638"/>
            <a:ext cx="11138081" cy="358181"/>
          </a:xfrm>
          <a:prstGeom prst="round1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6923" fontAlgn="base">
              <a:spcBef>
                <a:spcPct val="0"/>
              </a:spcBef>
              <a:spcAft>
                <a:spcPct val="0"/>
              </a:spcAft>
            </a:pPr>
            <a:r>
              <a:rPr lang="en-US" sz="1599" b="1" dirty="0">
                <a:solidFill>
                  <a:srgbClr val="FFFFFF"/>
                </a:solidFill>
                <a:latin typeface="Arial" panose="020B0604020202020204"/>
              </a:rPr>
              <a:t>Overall survival </a:t>
            </a:r>
          </a:p>
        </p:txBody>
      </p:sp>
      <p:graphicFrame>
        <p:nvGraphicFramePr>
          <p:cNvPr id="10" name="object 2">
            <a:extLst>
              <a:ext uri="{FF2B5EF4-FFF2-40B4-BE49-F238E27FC236}">
                <a16:creationId xmlns:a16="http://schemas.microsoft.com/office/drawing/2014/main" id="{79C65198-397C-8A6B-A10F-7447C435382F}"/>
              </a:ext>
            </a:extLst>
          </p:cNvPr>
          <p:cNvGraphicFramePr>
            <a:graphicFrameLocks noGrp="1"/>
          </p:cNvGraphicFramePr>
          <p:nvPr/>
        </p:nvGraphicFramePr>
        <p:xfrm>
          <a:off x="575355" y="1750866"/>
          <a:ext cx="10894582" cy="17537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54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47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4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20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179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68958">
                  <a:extLst>
                    <a:ext uri="{9D8B030D-6E8A-4147-A177-3AD203B41FA5}">
                      <a16:colId xmlns:a16="http://schemas.microsoft.com/office/drawing/2014/main" val="2321697021"/>
                    </a:ext>
                  </a:extLst>
                </a:gridCol>
                <a:gridCol w="3689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563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7179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6393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8459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015378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2075002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308938">
                <a:tc>
                  <a:txBody>
                    <a:bodyPr/>
                    <a:lstStyle/>
                    <a:p>
                      <a:pPr marL="3442970" marR="89535" indent="283845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24546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900" noProof="0" dirty="0"/>
                    </a:p>
                  </a:txBody>
                  <a:tcPr marL="0" marR="0" marT="24546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900" b="1" noProof="0" dirty="0">
                          <a:solidFill>
                            <a:srgbClr val="00B050"/>
                          </a:solidFill>
                        </a:rPr>
                        <a:t>Pola-R-GemOx </a:t>
                      </a:r>
                      <a:br>
                        <a:rPr lang="en-US" sz="900" b="1" noProof="0" dirty="0">
                          <a:solidFill>
                            <a:srgbClr val="00B050"/>
                          </a:solidFill>
                        </a:rPr>
                      </a:br>
                      <a:r>
                        <a:rPr lang="en-US" sz="900" b="1" noProof="0" dirty="0">
                          <a:solidFill>
                            <a:srgbClr val="00B050"/>
                          </a:solidFill>
                        </a:rPr>
                        <a:t>(n=129)</a:t>
                      </a:r>
                    </a:p>
                  </a:txBody>
                  <a:tcPr marL="0" marR="0" marT="24546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184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184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1" noProof="0" dirty="0">
                        <a:solidFill>
                          <a:schemeClr val="tx2"/>
                        </a:solidFill>
                      </a:endParaRPr>
                    </a:p>
                  </a:txBody>
                  <a:tcPr marL="0" marR="0" marT="24546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900" b="1" noProof="0" dirty="0">
                          <a:solidFill>
                            <a:schemeClr val="tx2"/>
                          </a:solidFill>
                        </a:rPr>
                        <a:t>R-GemOx </a:t>
                      </a:r>
                      <a:br>
                        <a:rPr lang="en-US" sz="900" b="1" noProof="0" dirty="0">
                          <a:solidFill>
                            <a:schemeClr val="tx2"/>
                          </a:solidFill>
                        </a:rPr>
                      </a:br>
                      <a:r>
                        <a:rPr lang="en-US" sz="900" b="1" noProof="0" dirty="0">
                          <a:solidFill>
                            <a:schemeClr val="tx2"/>
                          </a:solidFill>
                        </a:rPr>
                        <a:t>(n=126)</a:t>
                      </a:r>
                    </a:p>
                  </a:txBody>
                  <a:tcPr marL="0" marR="0" marT="24546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1841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184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900" noProof="0" dirty="0"/>
                    </a:p>
                  </a:txBody>
                  <a:tcPr marL="0" marR="0" marT="24546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900" noProof="0" dirty="0"/>
                    </a:p>
                  </a:txBody>
                  <a:tcPr marL="0" marR="0" marT="24546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endParaRPr lang="en-US" sz="900" noProof="0" dirty="0"/>
                    </a:p>
                  </a:txBody>
                  <a:tcPr marL="0" marR="0" marT="24546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749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  <a:p>
                      <a:pPr marL="13716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en-US" sz="900" b="1" noProof="0" dirty="0">
                          <a:latin typeface="Arial"/>
                          <a:cs typeface="Arial"/>
                        </a:rPr>
                        <a:t>Biomarker</a:t>
                      </a:r>
                      <a:r>
                        <a:rPr lang="en-US" sz="900" b="1" spc="-5" noProof="0" dirty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900" b="1" noProof="0" dirty="0">
                          <a:latin typeface="Arial"/>
                          <a:cs typeface="Arial"/>
                        </a:rPr>
                        <a:t>risk </a:t>
                      </a:r>
                      <a:r>
                        <a:rPr lang="en-US" sz="900" b="1" spc="-10" noProof="0" dirty="0">
                          <a:latin typeface="Arial"/>
                          <a:cs typeface="Arial"/>
                        </a:rPr>
                        <a:t>factors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70252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54305" marR="61594" indent="-85725">
                        <a:lnSpc>
                          <a:spcPts val="780"/>
                        </a:lnSpc>
                        <a:spcBef>
                          <a:spcPts val="630"/>
                        </a:spcBef>
                      </a:pPr>
                      <a:r>
                        <a:rPr lang="en-US" sz="900" b="1" spc="-10" noProof="0" dirty="0">
                          <a:latin typeface="Arial"/>
                          <a:cs typeface="Arial"/>
                        </a:rPr>
                        <a:t>Total </a:t>
                      </a:r>
                      <a:r>
                        <a:rPr lang="en-US" sz="900" b="1" spc="-50" noProof="0" dirty="0">
                          <a:latin typeface="Arial"/>
                          <a:cs typeface="Arial"/>
                        </a:rPr>
                        <a:t>n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106647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en-US" sz="900" b="1" spc="-50" noProof="0" dirty="0">
                          <a:latin typeface="Arial"/>
                          <a:cs typeface="Arial"/>
                        </a:rPr>
                        <a:t>N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70252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en-US" sz="900" b="1" spc="-10" noProof="0" dirty="0">
                          <a:latin typeface="Arial"/>
                          <a:cs typeface="Arial"/>
                        </a:rPr>
                        <a:t>Events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70252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64135" marR="56515" indent="3683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lang="en-US" sz="900" b="1" spc="-10" noProof="0" dirty="0">
                          <a:latin typeface="Arial"/>
                          <a:cs typeface="Arial"/>
                        </a:rPr>
                        <a:t>Median (months)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52477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EF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70252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en-US" sz="900" b="1" spc="-50" noProof="0" dirty="0">
                          <a:latin typeface="Arial"/>
                          <a:cs typeface="Arial"/>
                        </a:rPr>
                        <a:t>n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70252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en-US" sz="900" b="1" spc="-10" noProof="0" dirty="0">
                          <a:latin typeface="Arial"/>
                          <a:cs typeface="Arial"/>
                        </a:rPr>
                        <a:t>Events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70252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690" marR="52069" indent="3683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lang="en-US" sz="900" b="1" spc="-10" noProof="0" dirty="0">
                          <a:latin typeface="Arial"/>
                          <a:cs typeface="Arial"/>
                        </a:rPr>
                        <a:t>Median (months)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52477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E4F4"/>
                    </a:solidFill>
                  </a:tcPr>
                </a:tc>
                <a:tc>
                  <a:txBody>
                    <a:bodyPr/>
                    <a:lstStyle/>
                    <a:p>
                      <a:pPr marL="106680" marR="59055" indent="-40640" algn="ctr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lang="en-US" sz="900" b="1" spc="-10" noProof="0" dirty="0">
                          <a:latin typeface="Arial"/>
                          <a:cs typeface="Arial"/>
                        </a:rPr>
                        <a:t>HR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52477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49530" indent="-176530" algn="ctr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lang="en-US" sz="900" b="1" noProof="0" dirty="0">
                          <a:latin typeface="Arial"/>
                          <a:cs typeface="Arial"/>
                        </a:rPr>
                        <a:t>95% </a:t>
                      </a:r>
                      <a:br>
                        <a:rPr lang="en-US" sz="900" b="1" noProof="0" dirty="0">
                          <a:latin typeface="Arial"/>
                          <a:cs typeface="Arial"/>
                        </a:rPr>
                      </a:br>
                      <a:r>
                        <a:rPr lang="en-US" sz="900" b="1" spc="-20" noProof="0" dirty="0">
                          <a:latin typeface="Arial"/>
                          <a:cs typeface="Arial"/>
                        </a:rPr>
                        <a:t>Wald </a:t>
                      </a:r>
                      <a:r>
                        <a:rPr lang="en-US" sz="900" b="1" spc="-25" noProof="0" dirty="0">
                          <a:latin typeface="Arial"/>
                          <a:cs typeface="Arial"/>
                        </a:rPr>
                        <a:t>CI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52477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54710" marR="79375" indent="219075" algn="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lang="en-US" sz="900" noProof="0" dirty="0">
                          <a:latin typeface="Arial"/>
                          <a:cs typeface="Arial"/>
                        </a:rPr>
                        <a:t>Pola-R-</a:t>
                      </a:r>
                      <a:r>
                        <a:rPr lang="en-US" sz="900" spc="-10" noProof="0" dirty="0">
                          <a:latin typeface="Arial"/>
                          <a:cs typeface="Arial"/>
                        </a:rPr>
                        <a:t>GemOx better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30471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055" marR="72834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lang="en-US" sz="900" noProof="0" dirty="0">
                          <a:latin typeface="Arial"/>
                          <a:cs typeface="Arial"/>
                        </a:rPr>
                        <a:t>R-</a:t>
                      </a:r>
                      <a:r>
                        <a:rPr lang="en-US" sz="900" spc="-10" noProof="0" dirty="0">
                          <a:latin typeface="Arial"/>
                          <a:cs typeface="Arial"/>
                        </a:rPr>
                        <a:t>GemOx </a:t>
                      </a:r>
                      <a:br>
                        <a:rPr lang="en-US" sz="900" spc="-10" noProof="0" dirty="0">
                          <a:latin typeface="Arial"/>
                          <a:cs typeface="Arial"/>
                        </a:rPr>
                      </a:br>
                      <a:r>
                        <a:rPr lang="en-US" sz="900" spc="-10" noProof="0" dirty="0">
                          <a:latin typeface="Arial"/>
                          <a:cs typeface="Arial"/>
                        </a:rPr>
                        <a:t>better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30471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693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  <a:p>
                      <a:pPr marL="137160">
                        <a:lnSpc>
                          <a:spcPct val="100000"/>
                        </a:lnSpc>
                      </a:pPr>
                      <a:r>
                        <a:rPr lang="en-US" sz="900" b="1" noProof="0" dirty="0">
                          <a:latin typeface="Arial"/>
                          <a:cs typeface="Arial"/>
                        </a:rPr>
                        <a:t>All </a:t>
                      </a:r>
                      <a:r>
                        <a:rPr lang="en-US" sz="900" b="1" spc="-10" noProof="0" dirty="0">
                          <a:latin typeface="Arial"/>
                          <a:cs typeface="Arial"/>
                        </a:rPr>
                        <a:t>patients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1693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900" spc="-25" noProof="0" dirty="0">
                          <a:latin typeface="Arial"/>
                          <a:cs typeface="Arial"/>
                        </a:rPr>
                        <a:t>255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2539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  <a:p>
                      <a:pPr marL="68580">
                        <a:lnSpc>
                          <a:spcPct val="100000"/>
                        </a:lnSpc>
                      </a:pPr>
                      <a:r>
                        <a:rPr lang="en-US" sz="900" spc="-25" noProof="0" dirty="0">
                          <a:latin typeface="Arial"/>
                          <a:cs typeface="Arial"/>
                        </a:rPr>
                        <a:t>129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2539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900" spc="-25" noProof="0" dirty="0">
                          <a:latin typeface="Arial"/>
                          <a:cs typeface="Arial"/>
                        </a:rPr>
                        <a:t>69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2539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lang="en-US" sz="900" b="1" noProof="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900" b="1" spc="-20" noProof="0" dirty="0">
                          <a:latin typeface="Arial"/>
                          <a:cs typeface="Arial"/>
                        </a:rPr>
                        <a:t>19.5</a:t>
                      </a:r>
                      <a:endParaRPr lang="en-US" sz="900" b="1" noProof="0" dirty="0">
                        <a:latin typeface="Arial"/>
                        <a:cs typeface="Arial"/>
                      </a:endParaRPr>
                    </a:p>
                  </a:txBody>
                  <a:tcPr marL="0" marR="0" marT="2539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EF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2539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900" spc="-25" noProof="0" dirty="0">
                          <a:latin typeface="Arial"/>
                          <a:cs typeface="Arial"/>
                        </a:rPr>
                        <a:t>126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2539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900" spc="-25" noProof="0" dirty="0">
                          <a:latin typeface="Arial"/>
                          <a:cs typeface="Arial"/>
                        </a:rPr>
                        <a:t>83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2539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lang="en-US" sz="900" b="1" noProof="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900" b="1" spc="-20" noProof="0" dirty="0">
                          <a:latin typeface="Arial"/>
                          <a:cs typeface="Arial"/>
                        </a:rPr>
                        <a:t>12.5</a:t>
                      </a:r>
                      <a:endParaRPr lang="en-US" sz="900" b="1" noProof="0" dirty="0">
                        <a:latin typeface="Arial"/>
                        <a:cs typeface="Arial"/>
                      </a:endParaRPr>
                    </a:p>
                  </a:txBody>
                  <a:tcPr marL="0" marR="0" marT="2539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E4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900" spc="-20" noProof="0" dirty="0">
                          <a:latin typeface="Arial"/>
                          <a:cs typeface="Arial"/>
                        </a:rPr>
                        <a:t>0.64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2539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900" spc="-10" noProof="0" dirty="0">
                          <a:latin typeface="Arial"/>
                          <a:cs typeface="Arial"/>
                        </a:rPr>
                        <a:t>(0.47–0.89)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2539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1600">
                <a:tc>
                  <a:txBody>
                    <a:bodyPr/>
                    <a:lstStyle/>
                    <a:p>
                      <a:pPr marL="137160">
                        <a:lnSpc>
                          <a:spcPct val="100000"/>
                        </a:lnSpc>
                        <a:spcBef>
                          <a:spcPts val="409"/>
                        </a:spcBef>
                      </a:pPr>
                      <a:r>
                        <a:rPr lang="en-US" sz="900" b="1" noProof="0" dirty="0">
                          <a:latin typeface="Arial"/>
                          <a:cs typeface="Arial"/>
                        </a:rPr>
                        <a:t>Cell</a:t>
                      </a:r>
                      <a:r>
                        <a:rPr lang="en-US" sz="900" b="1" spc="10" noProof="0" dirty="0">
                          <a:latin typeface="Arial"/>
                          <a:cs typeface="Arial"/>
                        </a:rPr>
                        <a:t> of origin </a:t>
                      </a:r>
                      <a:r>
                        <a:rPr lang="en-US" sz="900" b="1" noProof="0" dirty="0">
                          <a:latin typeface="Arial"/>
                          <a:cs typeface="Arial"/>
                        </a:rPr>
                        <a:t>(central</a:t>
                      </a:r>
                      <a:r>
                        <a:rPr lang="en-US" sz="900" b="1" spc="-10" noProof="0" dirty="0">
                          <a:latin typeface="Arial"/>
                          <a:cs typeface="Arial"/>
                        </a:rPr>
                        <a:t>)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6940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900" b="1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EF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900" b="1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E4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2196">
                <a:tc>
                  <a:txBody>
                    <a:bodyPr/>
                    <a:lstStyle/>
                    <a:p>
                      <a:pPr marL="328295">
                        <a:lnSpc>
                          <a:spcPts val="810"/>
                        </a:lnSpc>
                        <a:spcBef>
                          <a:spcPts val="5"/>
                        </a:spcBef>
                      </a:pPr>
                      <a:r>
                        <a:rPr lang="en-US" sz="900" spc="-25" noProof="0" dirty="0">
                          <a:latin typeface="Arial"/>
                          <a:cs typeface="Arial"/>
                        </a:rPr>
                        <a:t>ABC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846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0"/>
                        </a:lnSpc>
                        <a:spcBef>
                          <a:spcPts val="5"/>
                        </a:spcBef>
                      </a:pPr>
                      <a:r>
                        <a:rPr lang="en-US" sz="900" spc="-25" noProof="0" dirty="0">
                          <a:latin typeface="Arial"/>
                          <a:cs typeface="Arial"/>
                        </a:rPr>
                        <a:t>86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846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5250">
                        <a:lnSpc>
                          <a:spcPts val="810"/>
                        </a:lnSpc>
                        <a:spcBef>
                          <a:spcPts val="5"/>
                        </a:spcBef>
                      </a:pPr>
                      <a:r>
                        <a:rPr lang="en-US" sz="900" spc="-25" noProof="0" dirty="0">
                          <a:latin typeface="Arial"/>
                          <a:cs typeface="Arial"/>
                        </a:rPr>
                        <a:t>41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846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0"/>
                        </a:lnSpc>
                        <a:spcBef>
                          <a:spcPts val="5"/>
                        </a:spcBef>
                      </a:pPr>
                      <a:r>
                        <a:rPr lang="en-US" sz="900" spc="-25" noProof="0" dirty="0">
                          <a:latin typeface="Arial"/>
                          <a:cs typeface="Arial"/>
                        </a:rPr>
                        <a:t>22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846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0"/>
                        </a:lnSpc>
                        <a:spcBef>
                          <a:spcPts val="5"/>
                        </a:spcBef>
                      </a:pPr>
                      <a:r>
                        <a:rPr lang="en-US" sz="900" b="1" spc="-20" noProof="0" dirty="0">
                          <a:latin typeface="Arial"/>
                          <a:cs typeface="Arial"/>
                        </a:rPr>
                        <a:t>23.2</a:t>
                      </a:r>
                      <a:endParaRPr lang="en-US" sz="900" b="1" noProof="0" dirty="0">
                        <a:latin typeface="Arial"/>
                        <a:cs typeface="Arial"/>
                      </a:endParaRPr>
                    </a:p>
                  </a:txBody>
                  <a:tcPr marL="0" marR="0" marT="846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EF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0"/>
                        </a:lnSpc>
                        <a:spcBef>
                          <a:spcPts val="5"/>
                        </a:spcBef>
                      </a:pP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846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0"/>
                        </a:lnSpc>
                        <a:spcBef>
                          <a:spcPts val="5"/>
                        </a:spcBef>
                      </a:pPr>
                      <a:r>
                        <a:rPr lang="en-US" sz="900" spc="-25" noProof="0" dirty="0">
                          <a:latin typeface="Arial"/>
                          <a:cs typeface="Arial"/>
                        </a:rPr>
                        <a:t>45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846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0"/>
                        </a:lnSpc>
                        <a:spcBef>
                          <a:spcPts val="5"/>
                        </a:spcBef>
                      </a:pPr>
                      <a:r>
                        <a:rPr lang="en-US" sz="900" spc="-25" noProof="0" dirty="0">
                          <a:latin typeface="Arial"/>
                          <a:cs typeface="Arial"/>
                        </a:rPr>
                        <a:t>30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846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0"/>
                        </a:lnSpc>
                        <a:spcBef>
                          <a:spcPts val="5"/>
                        </a:spcBef>
                      </a:pPr>
                      <a:r>
                        <a:rPr lang="en-US" sz="900" b="1" spc="-20" noProof="0" dirty="0">
                          <a:latin typeface="Arial"/>
                          <a:cs typeface="Arial"/>
                        </a:rPr>
                        <a:t>10.5</a:t>
                      </a:r>
                      <a:endParaRPr lang="en-US" sz="900" b="1" noProof="0" dirty="0">
                        <a:latin typeface="Arial"/>
                        <a:cs typeface="Arial"/>
                      </a:endParaRPr>
                    </a:p>
                  </a:txBody>
                  <a:tcPr marL="0" marR="0" marT="846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E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0"/>
                        </a:lnSpc>
                        <a:spcBef>
                          <a:spcPts val="5"/>
                        </a:spcBef>
                      </a:pPr>
                      <a:r>
                        <a:rPr lang="en-US" sz="900" spc="-20" noProof="0" dirty="0">
                          <a:latin typeface="Arial"/>
                          <a:cs typeface="Arial"/>
                        </a:rPr>
                        <a:t>0.53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846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0"/>
                        </a:lnSpc>
                        <a:spcBef>
                          <a:spcPts val="5"/>
                        </a:spcBef>
                      </a:pPr>
                      <a:r>
                        <a:rPr lang="en-US" sz="900" spc="-10" noProof="0" dirty="0">
                          <a:latin typeface="Arial"/>
                          <a:cs typeface="Arial"/>
                        </a:rPr>
                        <a:t>(0.31–0.93)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846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2196">
                <a:tc>
                  <a:txBody>
                    <a:bodyPr/>
                    <a:lstStyle/>
                    <a:p>
                      <a:pPr marL="328295">
                        <a:lnSpc>
                          <a:spcPts val="815"/>
                        </a:lnSpc>
                      </a:pPr>
                      <a:r>
                        <a:rPr lang="en-US" sz="900" spc="-25" noProof="0" dirty="0">
                          <a:latin typeface="Arial"/>
                          <a:cs typeface="Arial"/>
                        </a:rPr>
                        <a:t>GCB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5"/>
                        </a:lnSpc>
                      </a:pPr>
                      <a:r>
                        <a:rPr lang="en-US" sz="900" spc="-25" noProof="0" dirty="0">
                          <a:latin typeface="Arial"/>
                          <a:cs typeface="Arial"/>
                        </a:rPr>
                        <a:t>98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5250">
                        <a:lnSpc>
                          <a:spcPts val="815"/>
                        </a:lnSpc>
                      </a:pPr>
                      <a:r>
                        <a:rPr lang="en-US" sz="900" spc="-25" noProof="0" dirty="0">
                          <a:latin typeface="Arial"/>
                          <a:cs typeface="Arial"/>
                        </a:rPr>
                        <a:t>48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5"/>
                        </a:lnSpc>
                      </a:pPr>
                      <a:r>
                        <a:rPr lang="en-US" sz="900" spc="-25" noProof="0" dirty="0">
                          <a:latin typeface="Arial"/>
                          <a:cs typeface="Arial"/>
                        </a:rPr>
                        <a:t>23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5"/>
                        </a:lnSpc>
                      </a:pPr>
                      <a:r>
                        <a:rPr lang="en-US" sz="900" b="1" spc="-20" noProof="0" dirty="0">
                          <a:latin typeface="Arial"/>
                          <a:cs typeface="Arial"/>
                        </a:rPr>
                        <a:t>23.9</a:t>
                      </a:r>
                      <a:endParaRPr lang="en-US" sz="900" b="1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EF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5"/>
                        </a:lnSpc>
                      </a:pP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5"/>
                        </a:lnSpc>
                      </a:pPr>
                      <a:r>
                        <a:rPr lang="en-US" sz="900" spc="-25" noProof="0" dirty="0">
                          <a:latin typeface="Arial"/>
                          <a:cs typeface="Arial"/>
                        </a:rPr>
                        <a:t>50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5"/>
                        </a:lnSpc>
                      </a:pPr>
                      <a:r>
                        <a:rPr lang="en-US" sz="900" spc="-25" noProof="0" dirty="0">
                          <a:latin typeface="Arial"/>
                          <a:cs typeface="Arial"/>
                        </a:rPr>
                        <a:t>33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5"/>
                        </a:lnSpc>
                      </a:pPr>
                      <a:r>
                        <a:rPr lang="en-US" sz="900" b="1" spc="-20" noProof="0" dirty="0">
                          <a:latin typeface="Arial"/>
                          <a:cs typeface="Arial"/>
                        </a:rPr>
                        <a:t>11.0</a:t>
                      </a:r>
                      <a:endParaRPr lang="en-US" sz="900" b="1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E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5"/>
                        </a:lnSpc>
                      </a:pPr>
                      <a:r>
                        <a:rPr lang="en-US" sz="900" spc="-20" noProof="0" dirty="0">
                          <a:latin typeface="Arial"/>
                          <a:cs typeface="Arial"/>
                        </a:rPr>
                        <a:t>0.54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5"/>
                        </a:lnSpc>
                      </a:pPr>
                      <a:r>
                        <a:rPr lang="en-US" sz="900" spc="-10" noProof="0" dirty="0">
                          <a:latin typeface="Arial"/>
                          <a:cs typeface="Arial"/>
                        </a:rPr>
                        <a:t>(0.32–0.93)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2196">
                <a:tc>
                  <a:txBody>
                    <a:bodyPr/>
                    <a:lstStyle/>
                    <a:p>
                      <a:pPr marL="328295">
                        <a:lnSpc>
                          <a:spcPts val="815"/>
                        </a:lnSpc>
                      </a:pPr>
                      <a:r>
                        <a:rPr lang="en-US" sz="900" spc="-10" noProof="0" dirty="0">
                          <a:latin typeface="Arial"/>
                          <a:cs typeface="Arial"/>
                        </a:rPr>
                        <a:t>Unclassified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5"/>
                        </a:lnSpc>
                      </a:pPr>
                      <a:r>
                        <a:rPr lang="en-US" sz="900" spc="-25" noProof="0" dirty="0">
                          <a:latin typeface="Arial"/>
                          <a:cs typeface="Arial"/>
                        </a:rPr>
                        <a:t>20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5250">
                        <a:lnSpc>
                          <a:spcPts val="815"/>
                        </a:lnSpc>
                      </a:pPr>
                      <a:r>
                        <a:rPr lang="en-US" sz="900" spc="-25" noProof="0" dirty="0">
                          <a:latin typeface="Arial"/>
                          <a:cs typeface="Arial"/>
                        </a:rPr>
                        <a:t>11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5"/>
                        </a:lnSpc>
                      </a:pPr>
                      <a:r>
                        <a:rPr lang="en-US" sz="900" spc="-50" noProof="0" dirty="0">
                          <a:latin typeface="Arial"/>
                          <a:cs typeface="Arial"/>
                        </a:rPr>
                        <a:t>6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5"/>
                        </a:lnSpc>
                      </a:pPr>
                      <a:r>
                        <a:rPr lang="en-US" sz="900" b="1" spc="-20" noProof="0" dirty="0">
                          <a:latin typeface="Arial"/>
                          <a:cs typeface="Arial"/>
                        </a:rPr>
                        <a:t>12.7</a:t>
                      </a:r>
                      <a:endParaRPr lang="en-US" sz="900" b="1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EF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5"/>
                        </a:lnSpc>
                      </a:pP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5"/>
                        </a:lnSpc>
                      </a:pPr>
                      <a:r>
                        <a:rPr lang="en-US" sz="900" spc="-50" noProof="0" dirty="0">
                          <a:latin typeface="Arial"/>
                          <a:cs typeface="Arial"/>
                        </a:rPr>
                        <a:t>9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5"/>
                        </a:lnSpc>
                      </a:pPr>
                      <a:r>
                        <a:rPr lang="en-US" sz="900" spc="-50" noProof="0" dirty="0">
                          <a:latin typeface="Arial"/>
                          <a:cs typeface="Arial"/>
                        </a:rPr>
                        <a:t>6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5"/>
                        </a:lnSpc>
                      </a:pPr>
                      <a:r>
                        <a:rPr lang="en-US" sz="900" b="1" spc="-20" noProof="0" dirty="0">
                          <a:latin typeface="Arial"/>
                          <a:cs typeface="Arial"/>
                        </a:rPr>
                        <a:t>14.2</a:t>
                      </a:r>
                      <a:endParaRPr lang="en-US" sz="900" b="1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E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5"/>
                        </a:lnSpc>
                      </a:pPr>
                      <a:r>
                        <a:rPr lang="en-US" sz="900" spc="-20" noProof="0" dirty="0">
                          <a:latin typeface="Arial"/>
                          <a:cs typeface="Arial"/>
                        </a:rPr>
                        <a:t>0.89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5"/>
                        </a:lnSpc>
                      </a:pPr>
                      <a:r>
                        <a:rPr lang="en-US" sz="900" spc="-10" noProof="0" dirty="0">
                          <a:latin typeface="Arial"/>
                          <a:cs typeface="Arial"/>
                        </a:rPr>
                        <a:t>(0.28–2.84)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2196">
                <a:tc>
                  <a:txBody>
                    <a:bodyPr/>
                    <a:lstStyle/>
                    <a:p>
                      <a:pPr marL="328295">
                        <a:lnSpc>
                          <a:spcPts val="805"/>
                        </a:lnSpc>
                      </a:pPr>
                      <a:r>
                        <a:rPr lang="en-US" sz="900" spc="-10" noProof="0" dirty="0">
                          <a:latin typeface="Arial"/>
                          <a:cs typeface="Arial"/>
                        </a:rPr>
                        <a:t>Unknown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05"/>
                        </a:lnSpc>
                      </a:pPr>
                      <a:r>
                        <a:rPr lang="en-US" sz="900" spc="-25" noProof="0" dirty="0">
                          <a:latin typeface="Arial"/>
                          <a:cs typeface="Arial"/>
                        </a:rPr>
                        <a:t>51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5250">
                        <a:lnSpc>
                          <a:spcPts val="805"/>
                        </a:lnSpc>
                      </a:pPr>
                      <a:r>
                        <a:rPr lang="en-US" sz="900" spc="-25" noProof="0" dirty="0">
                          <a:latin typeface="Arial"/>
                          <a:cs typeface="Arial"/>
                        </a:rPr>
                        <a:t>29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05"/>
                        </a:lnSpc>
                      </a:pPr>
                      <a:r>
                        <a:rPr lang="en-US" sz="900" spc="-25" noProof="0" dirty="0">
                          <a:latin typeface="Arial"/>
                          <a:cs typeface="Arial"/>
                        </a:rPr>
                        <a:t>18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05"/>
                        </a:lnSpc>
                      </a:pPr>
                      <a:r>
                        <a:rPr lang="en-US" sz="900" b="1" spc="-20" noProof="0" dirty="0">
                          <a:latin typeface="Arial"/>
                          <a:cs typeface="Arial"/>
                        </a:rPr>
                        <a:t>16.5</a:t>
                      </a:r>
                      <a:endParaRPr lang="en-US" sz="900" b="1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EF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05"/>
                        </a:lnSpc>
                      </a:pP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05"/>
                        </a:lnSpc>
                      </a:pPr>
                      <a:r>
                        <a:rPr lang="en-US" sz="900" spc="-25" noProof="0" dirty="0">
                          <a:latin typeface="Arial"/>
                          <a:cs typeface="Arial"/>
                        </a:rPr>
                        <a:t>22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05"/>
                        </a:lnSpc>
                      </a:pPr>
                      <a:r>
                        <a:rPr lang="en-US" sz="900" spc="-25" noProof="0" dirty="0">
                          <a:latin typeface="Arial"/>
                          <a:cs typeface="Arial"/>
                        </a:rPr>
                        <a:t>14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05"/>
                        </a:lnSpc>
                      </a:pPr>
                      <a:r>
                        <a:rPr lang="en-US" sz="900" b="1" spc="-20" noProof="0" dirty="0">
                          <a:latin typeface="Arial"/>
                          <a:cs typeface="Arial"/>
                        </a:rPr>
                        <a:t>18.2</a:t>
                      </a:r>
                      <a:endParaRPr lang="en-US" sz="900" b="1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E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05"/>
                        </a:lnSpc>
                      </a:pPr>
                      <a:r>
                        <a:rPr lang="en-US" sz="900" spc="-20" noProof="0" dirty="0">
                          <a:latin typeface="Arial"/>
                          <a:cs typeface="Arial"/>
                        </a:rPr>
                        <a:t>1.01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05"/>
                        </a:lnSpc>
                      </a:pPr>
                      <a:r>
                        <a:rPr lang="en-US" sz="900" spc="-10" noProof="0" dirty="0">
                          <a:latin typeface="Arial"/>
                          <a:cs typeface="Arial"/>
                        </a:rPr>
                        <a:t>(0.50–2.02)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3213" name="object 3">
            <a:extLst>
              <a:ext uri="{FF2B5EF4-FFF2-40B4-BE49-F238E27FC236}">
                <a16:creationId xmlns:a16="http://schemas.microsoft.com/office/drawing/2014/main" id="{B424A5A9-334E-6200-9F27-CA219226E5E3}"/>
              </a:ext>
            </a:extLst>
          </p:cNvPr>
          <p:cNvGraphicFramePr>
            <a:graphicFrameLocks noGrp="1"/>
          </p:cNvGraphicFramePr>
          <p:nvPr/>
        </p:nvGraphicFramePr>
        <p:xfrm>
          <a:off x="600448" y="4288604"/>
          <a:ext cx="11203423" cy="175290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551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5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39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19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19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69579">
                  <a:extLst>
                    <a:ext uri="{9D8B030D-6E8A-4147-A177-3AD203B41FA5}">
                      <a16:colId xmlns:a16="http://schemas.microsoft.com/office/drawing/2014/main" val="1996513934"/>
                    </a:ext>
                  </a:extLst>
                </a:gridCol>
                <a:gridCol w="36957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477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7196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6636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84475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30423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2093171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308938">
                <a:tc>
                  <a:txBody>
                    <a:bodyPr/>
                    <a:lstStyle/>
                    <a:p>
                      <a:pPr marL="3442970" marR="89535" indent="283845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24546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900" noProof="0" dirty="0"/>
                    </a:p>
                  </a:txBody>
                  <a:tcPr marL="0" marR="0" marT="24546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900" b="1" noProof="0" dirty="0">
                          <a:solidFill>
                            <a:srgbClr val="00B050"/>
                          </a:solidFill>
                        </a:rPr>
                        <a:t>Pola-R-GemOx </a:t>
                      </a:r>
                      <a:br>
                        <a:rPr lang="en-US" sz="900" b="1" noProof="0" dirty="0">
                          <a:solidFill>
                            <a:srgbClr val="00B050"/>
                          </a:solidFill>
                        </a:rPr>
                      </a:br>
                      <a:r>
                        <a:rPr lang="en-US" sz="900" b="1" noProof="0" dirty="0">
                          <a:solidFill>
                            <a:srgbClr val="00B050"/>
                          </a:solidFill>
                        </a:rPr>
                        <a:t>(n=129)</a:t>
                      </a:r>
                    </a:p>
                  </a:txBody>
                  <a:tcPr marL="0" marR="0" marT="24546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184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184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1" noProof="0" dirty="0">
                        <a:solidFill>
                          <a:schemeClr val="tx2"/>
                        </a:solidFill>
                      </a:endParaRPr>
                    </a:p>
                  </a:txBody>
                  <a:tcPr marL="0" marR="0" marT="24546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900" b="1" noProof="0" dirty="0">
                          <a:solidFill>
                            <a:schemeClr val="tx2"/>
                          </a:solidFill>
                        </a:rPr>
                        <a:t>R-GemOx </a:t>
                      </a:r>
                      <a:br>
                        <a:rPr lang="en-US" sz="900" b="1" noProof="0" dirty="0">
                          <a:solidFill>
                            <a:schemeClr val="tx2"/>
                          </a:solidFill>
                        </a:rPr>
                      </a:br>
                      <a:r>
                        <a:rPr lang="en-US" sz="900" b="1" noProof="0" dirty="0">
                          <a:solidFill>
                            <a:schemeClr val="tx2"/>
                          </a:solidFill>
                        </a:rPr>
                        <a:t>(n=126)</a:t>
                      </a:r>
                    </a:p>
                  </a:txBody>
                  <a:tcPr marL="0" marR="0" marT="24546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184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184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900" noProof="0" dirty="0"/>
                    </a:p>
                  </a:txBody>
                  <a:tcPr marL="0" marR="0" marT="24546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900" noProof="0" dirty="0"/>
                    </a:p>
                  </a:txBody>
                  <a:tcPr marL="0" marR="0" marT="24546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900" noProof="0" dirty="0"/>
                    </a:p>
                  </a:txBody>
                  <a:tcPr marL="0" marR="0" marT="24546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900" noProof="0" dirty="0"/>
                    </a:p>
                  </a:txBody>
                  <a:tcPr marL="0" marR="0" marT="24546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749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  <a:p>
                      <a:pPr marL="137160">
                        <a:lnSpc>
                          <a:spcPct val="100000"/>
                        </a:lnSpc>
                      </a:pPr>
                      <a:r>
                        <a:rPr lang="en-US" sz="900" b="1" noProof="0" dirty="0">
                          <a:latin typeface="Arial"/>
                          <a:cs typeface="Arial"/>
                        </a:rPr>
                        <a:t>Biomarker</a:t>
                      </a:r>
                      <a:r>
                        <a:rPr lang="en-US" sz="900" b="1" spc="-5" noProof="0" dirty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900" b="1" noProof="0" dirty="0">
                          <a:latin typeface="Arial"/>
                          <a:cs typeface="Arial"/>
                        </a:rPr>
                        <a:t>risk </a:t>
                      </a:r>
                      <a:r>
                        <a:rPr lang="en-US" sz="900" b="1" spc="-10" noProof="0" dirty="0">
                          <a:latin typeface="Arial"/>
                          <a:cs typeface="Arial"/>
                        </a:rPr>
                        <a:t>factors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70252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54305" marR="61594" indent="-85725">
                        <a:lnSpc>
                          <a:spcPts val="780"/>
                        </a:lnSpc>
                        <a:spcBef>
                          <a:spcPts val="630"/>
                        </a:spcBef>
                      </a:pPr>
                      <a:r>
                        <a:rPr lang="en-US" sz="900" b="1" spc="-10" noProof="0" dirty="0">
                          <a:latin typeface="Arial"/>
                          <a:cs typeface="Arial"/>
                        </a:rPr>
                        <a:t>Total </a:t>
                      </a:r>
                      <a:r>
                        <a:rPr lang="en-US" sz="900" b="1" spc="-50" noProof="0" dirty="0">
                          <a:latin typeface="Arial"/>
                          <a:cs typeface="Arial"/>
                        </a:rPr>
                        <a:t>n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106647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900" b="1" spc="-50" noProof="0" dirty="0">
                          <a:latin typeface="Arial"/>
                          <a:cs typeface="Arial"/>
                        </a:rPr>
                        <a:t>n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70252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900" b="1" spc="-10" noProof="0" dirty="0">
                          <a:latin typeface="Arial"/>
                          <a:cs typeface="Arial"/>
                        </a:rPr>
                        <a:t>Events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70252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64135" marR="56515" indent="3683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lang="en-US" sz="900" b="1" spc="-10" noProof="0" dirty="0">
                          <a:latin typeface="Arial"/>
                          <a:cs typeface="Arial"/>
                        </a:rPr>
                        <a:t>Median (months)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52477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EF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70252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900" b="1" spc="-50" noProof="0" dirty="0">
                          <a:latin typeface="Arial"/>
                          <a:cs typeface="Arial"/>
                        </a:rPr>
                        <a:t>n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70252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900" b="1" spc="-10" noProof="0" dirty="0">
                          <a:latin typeface="Arial"/>
                          <a:cs typeface="Arial"/>
                        </a:rPr>
                        <a:t>Events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70252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690" marR="52069" indent="3683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lang="en-US" sz="900" b="1" spc="-10" noProof="0" dirty="0">
                          <a:latin typeface="Arial"/>
                          <a:cs typeface="Arial"/>
                        </a:rPr>
                        <a:t>Median (months)</a:t>
                      </a:r>
                      <a:endParaRPr lang="en-US" sz="900" b="1" noProof="0" dirty="0">
                        <a:latin typeface="Arial"/>
                        <a:cs typeface="Arial"/>
                      </a:endParaRPr>
                    </a:p>
                  </a:txBody>
                  <a:tcPr marL="0" marR="0" marT="52477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E4F4"/>
                    </a:solidFill>
                  </a:tcPr>
                </a:tc>
                <a:tc>
                  <a:txBody>
                    <a:bodyPr/>
                    <a:lstStyle/>
                    <a:p>
                      <a:pPr marL="106680" marR="59055" indent="-4064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900" b="1" spc="-10" noProof="0" dirty="0">
                          <a:latin typeface="Arial"/>
                          <a:cs typeface="Arial"/>
                        </a:rPr>
                        <a:t>HR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52477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49530" indent="-176530" algn="ctr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lang="en-US" sz="900" b="1" noProof="0" dirty="0">
                          <a:latin typeface="Arial"/>
                          <a:cs typeface="Arial"/>
                        </a:rPr>
                        <a:t>95% </a:t>
                      </a:r>
                      <a:br>
                        <a:rPr lang="en-US" sz="900" b="1" noProof="0" dirty="0">
                          <a:latin typeface="Arial"/>
                          <a:cs typeface="Arial"/>
                        </a:rPr>
                      </a:br>
                      <a:r>
                        <a:rPr lang="en-US" sz="900" b="1" spc="-20" noProof="0" dirty="0">
                          <a:latin typeface="Arial"/>
                          <a:cs typeface="Arial"/>
                        </a:rPr>
                        <a:t>Wald </a:t>
                      </a:r>
                      <a:r>
                        <a:rPr lang="en-US" sz="900" b="1" spc="-25" noProof="0" dirty="0">
                          <a:latin typeface="Arial"/>
                          <a:cs typeface="Arial"/>
                        </a:rPr>
                        <a:t>CI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52477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54710" marR="79375" indent="219075" algn="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lang="en-US" sz="900" noProof="0" dirty="0">
                          <a:latin typeface="Arial"/>
                          <a:cs typeface="Arial"/>
                        </a:rPr>
                        <a:t>Pola-R-</a:t>
                      </a:r>
                      <a:r>
                        <a:rPr lang="en-US" sz="900" spc="-10" noProof="0" dirty="0">
                          <a:latin typeface="Arial"/>
                          <a:cs typeface="Arial"/>
                        </a:rPr>
                        <a:t>GemOx better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30471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055" marR="72834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lang="en-US" sz="900" noProof="0" dirty="0">
                          <a:latin typeface="Arial"/>
                          <a:cs typeface="Arial"/>
                        </a:rPr>
                        <a:t>R-</a:t>
                      </a:r>
                      <a:r>
                        <a:rPr lang="en-US" sz="900" spc="-10" noProof="0" dirty="0">
                          <a:latin typeface="Arial"/>
                          <a:cs typeface="Arial"/>
                        </a:rPr>
                        <a:t>GemOx </a:t>
                      </a:r>
                      <a:br>
                        <a:rPr lang="en-US" sz="900" spc="-10" noProof="0" dirty="0">
                          <a:latin typeface="Arial"/>
                          <a:cs typeface="Arial"/>
                        </a:rPr>
                      </a:br>
                      <a:r>
                        <a:rPr lang="en-US" sz="900" spc="-10" noProof="0" dirty="0">
                          <a:latin typeface="Arial"/>
                          <a:cs typeface="Arial"/>
                        </a:rPr>
                        <a:t>better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30471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60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  <a:p>
                      <a:pPr marL="137160">
                        <a:lnSpc>
                          <a:spcPct val="100000"/>
                        </a:lnSpc>
                      </a:pPr>
                      <a:r>
                        <a:rPr lang="en-US" sz="900" b="1" noProof="0" dirty="0">
                          <a:latin typeface="Arial"/>
                          <a:cs typeface="Arial"/>
                        </a:rPr>
                        <a:t>All </a:t>
                      </a:r>
                      <a:r>
                        <a:rPr lang="en-US" sz="900" b="1" spc="-10" noProof="0" dirty="0">
                          <a:latin typeface="Arial"/>
                          <a:cs typeface="Arial"/>
                        </a:rPr>
                        <a:t>patients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1693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en-US" sz="900" spc="-25" noProof="0" dirty="0">
                          <a:latin typeface="Arial"/>
                          <a:cs typeface="Arial"/>
                        </a:rPr>
                        <a:t>255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1693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  <a:p>
                      <a:pPr marL="6858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en-US" sz="900" spc="-25" noProof="0" dirty="0">
                          <a:latin typeface="Arial"/>
                          <a:cs typeface="Arial"/>
                        </a:rPr>
                        <a:t>129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1693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en-US" sz="900" spc="-25" noProof="0" dirty="0">
                          <a:latin typeface="Arial"/>
                          <a:cs typeface="Arial"/>
                        </a:rPr>
                        <a:t>84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1693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lang="en-US" sz="900" b="1" noProof="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en-US" sz="900" b="1" spc="-25" noProof="0" dirty="0">
                          <a:latin typeface="Arial"/>
                          <a:cs typeface="Arial"/>
                        </a:rPr>
                        <a:t>7.4</a:t>
                      </a:r>
                      <a:endParaRPr lang="en-US" sz="900" b="1" noProof="0" dirty="0">
                        <a:latin typeface="Arial"/>
                        <a:cs typeface="Arial"/>
                      </a:endParaRPr>
                    </a:p>
                  </a:txBody>
                  <a:tcPr marL="0" marR="0" marT="1693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EF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1693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en-US" sz="900" spc="-25" noProof="0" dirty="0">
                          <a:latin typeface="Arial"/>
                          <a:cs typeface="Arial"/>
                        </a:rPr>
                        <a:t>126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1693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en-US" sz="900" spc="-25" noProof="0" dirty="0">
                          <a:latin typeface="Arial"/>
                          <a:cs typeface="Arial"/>
                        </a:rPr>
                        <a:t>98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1693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lang="en-US" sz="900" b="1" noProof="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en-US" sz="900" b="1" spc="-25" noProof="0" dirty="0">
                          <a:latin typeface="Arial"/>
                          <a:cs typeface="Arial"/>
                        </a:rPr>
                        <a:t>2.7</a:t>
                      </a:r>
                      <a:endParaRPr lang="en-US" sz="900" b="1" noProof="0" dirty="0">
                        <a:latin typeface="Arial"/>
                        <a:cs typeface="Arial"/>
                      </a:endParaRPr>
                    </a:p>
                  </a:txBody>
                  <a:tcPr marL="0" marR="0" marT="1693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E4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en-US" sz="900" spc="-20" noProof="0" dirty="0">
                          <a:latin typeface="Arial"/>
                          <a:cs typeface="Arial"/>
                        </a:rPr>
                        <a:t>0.46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1693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en-US" sz="900" spc="-10" noProof="0" dirty="0">
                          <a:latin typeface="Arial"/>
                          <a:cs typeface="Arial"/>
                        </a:rPr>
                        <a:t>(0.34–0.62)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1693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1600">
                <a:tc>
                  <a:txBody>
                    <a:bodyPr/>
                    <a:lstStyle/>
                    <a:p>
                      <a:pPr marL="137160">
                        <a:lnSpc>
                          <a:spcPct val="100000"/>
                        </a:lnSpc>
                        <a:spcBef>
                          <a:spcPts val="409"/>
                        </a:spcBef>
                      </a:pPr>
                      <a:r>
                        <a:rPr lang="en-US" sz="900" b="1" noProof="0" dirty="0">
                          <a:latin typeface="Arial"/>
                          <a:cs typeface="Arial"/>
                        </a:rPr>
                        <a:t>Cell of origin</a:t>
                      </a:r>
                      <a:r>
                        <a:rPr lang="en-US" sz="900" b="1" spc="10" noProof="0" dirty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900" b="1" noProof="0" dirty="0">
                          <a:latin typeface="Arial"/>
                          <a:cs typeface="Arial"/>
                        </a:rPr>
                        <a:t>(central</a:t>
                      </a:r>
                      <a:r>
                        <a:rPr lang="en-US" sz="900" b="1" spc="15" noProof="0" dirty="0">
                          <a:latin typeface="Arial"/>
                          <a:cs typeface="Arial"/>
                        </a:rPr>
                        <a:t>)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6940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900" b="1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EF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900" b="1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E4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2196">
                <a:tc>
                  <a:txBody>
                    <a:bodyPr/>
                    <a:lstStyle/>
                    <a:p>
                      <a:pPr marL="328295">
                        <a:lnSpc>
                          <a:spcPts val="810"/>
                        </a:lnSpc>
                        <a:spcBef>
                          <a:spcPts val="5"/>
                        </a:spcBef>
                      </a:pPr>
                      <a:r>
                        <a:rPr lang="en-US" sz="900" spc="-25" noProof="0" dirty="0">
                          <a:latin typeface="Arial"/>
                          <a:cs typeface="Arial"/>
                        </a:rPr>
                        <a:t>ABC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846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0"/>
                        </a:lnSpc>
                        <a:spcBef>
                          <a:spcPts val="5"/>
                        </a:spcBef>
                      </a:pPr>
                      <a:r>
                        <a:rPr lang="en-US" sz="900" spc="-25" noProof="0" dirty="0">
                          <a:latin typeface="Arial"/>
                          <a:cs typeface="Arial"/>
                        </a:rPr>
                        <a:t>86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846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5250">
                        <a:lnSpc>
                          <a:spcPts val="810"/>
                        </a:lnSpc>
                        <a:spcBef>
                          <a:spcPts val="5"/>
                        </a:spcBef>
                      </a:pPr>
                      <a:r>
                        <a:rPr lang="en-US" sz="900" spc="-25" noProof="0" dirty="0">
                          <a:latin typeface="Arial"/>
                          <a:cs typeface="Arial"/>
                        </a:rPr>
                        <a:t>41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846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0"/>
                        </a:lnSpc>
                        <a:spcBef>
                          <a:spcPts val="5"/>
                        </a:spcBef>
                      </a:pPr>
                      <a:r>
                        <a:rPr lang="en-US" sz="900" spc="-25" noProof="0" dirty="0">
                          <a:latin typeface="Arial"/>
                          <a:cs typeface="Arial"/>
                        </a:rPr>
                        <a:t>31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846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0"/>
                        </a:lnSpc>
                        <a:spcBef>
                          <a:spcPts val="5"/>
                        </a:spcBef>
                      </a:pPr>
                      <a:r>
                        <a:rPr lang="en-US" sz="900" b="1" spc="-25" noProof="0" dirty="0">
                          <a:latin typeface="Arial"/>
                          <a:cs typeface="Arial"/>
                        </a:rPr>
                        <a:t>7.4</a:t>
                      </a:r>
                      <a:endParaRPr lang="en-US" sz="900" b="1" noProof="0" dirty="0">
                        <a:latin typeface="Arial"/>
                        <a:cs typeface="Arial"/>
                      </a:endParaRPr>
                    </a:p>
                  </a:txBody>
                  <a:tcPr marL="0" marR="0" marT="846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EF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0"/>
                        </a:lnSpc>
                        <a:spcBef>
                          <a:spcPts val="5"/>
                        </a:spcBef>
                      </a:pP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846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0"/>
                        </a:lnSpc>
                        <a:spcBef>
                          <a:spcPts val="5"/>
                        </a:spcBef>
                      </a:pPr>
                      <a:r>
                        <a:rPr lang="en-US" sz="900" spc="-25" noProof="0" dirty="0">
                          <a:latin typeface="Arial"/>
                          <a:cs typeface="Arial"/>
                        </a:rPr>
                        <a:t>45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846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0"/>
                        </a:lnSpc>
                        <a:spcBef>
                          <a:spcPts val="5"/>
                        </a:spcBef>
                      </a:pPr>
                      <a:r>
                        <a:rPr lang="en-US" sz="900" spc="-25" noProof="0" dirty="0">
                          <a:latin typeface="Arial"/>
                          <a:cs typeface="Arial"/>
                        </a:rPr>
                        <a:t>40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846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0"/>
                        </a:lnSpc>
                        <a:spcBef>
                          <a:spcPts val="5"/>
                        </a:spcBef>
                      </a:pPr>
                      <a:r>
                        <a:rPr lang="en-US" sz="900" b="1" spc="-25" noProof="0" dirty="0">
                          <a:latin typeface="Arial"/>
                          <a:cs typeface="Arial"/>
                        </a:rPr>
                        <a:t>2.6</a:t>
                      </a:r>
                      <a:endParaRPr lang="en-US" sz="900" b="1" noProof="0" dirty="0">
                        <a:latin typeface="Arial"/>
                        <a:cs typeface="Arial"/>
                      </a:endParaRPr>
                    </a:p>
                  </a:txBody>
                  <a:tcPr marL="0" marR="0" marT="846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E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0"/>
                        </a:lnSpc>
                        <a:spcBef>
                          <a:spcPts val="5"/>
                        </a:spcBef>
                      </a:pPr>
                      <a:r>
                        <a:rPr lang="en-US" sz="900" spc="-20" noProof="0" dirty="0">
                          <a:latin typeface="Arial"/>
                          <a:cs typeface="Arial"/>
                        </a:rPr>
                        <a:t>0.35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846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0"/>
                        </a:lnSpc>
                        <a:spcBef>
                          <a:spcPts val="5"/>
                        </a:spcBef>
                      </a:pPr>
                      <a:r>
                        <a:rPr lang="en-US" sz="900" spc="-10" noProof="0" dirty="0">
                          <a:latin typeface="Arial"/>
                          <a:cs typeface="Arial"/>
                        </a:rPr>
                        <a:t>(0.21–0.57)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846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2196">
                <a:tc>
                  <a:txBody>
                    <a:bodyPr/>
                    <a:lstStyle/>
                    <a:p>
                      <a:pPr marL="328295">
                        <a:lnSpc>
                          <a:spcPts val="815"/>
                        </a:lnSpc>
                      </a:pPr>
                      <a:r>
                        <a:rPr lang="en-US" sz="900" spc="-25" noProof="0" dirty="0">
                          <a:latin typeface="Arial"/>
                          <a:cs typeface="Arial"/>
                        </a:rPr>
                        <a:t>GCB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5"/>
                        </a:lnSpc>
                      </a:pPr>
                      <a:r>
                        <a:rPr lang="en-US" sz="900" spc="-25" noProof="0" dirty="0">
                          <a:latin typeface="Arial"/>
                          <a:cs typeface="Arial"/>
                        </a:rPr>
                        <a:t>98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5250">
                        <a:lnSpc>
                          <a:spcPts val="815"/>
                        </a:lnSpc>
                      </a:pPr>
                      <a:r>
                        <a:rPr lang="en-US" sz="900" spc="-25" noProof="0" dirty="0">
                          <a:latin typeface="Arial"/>
                          <a:cs typeface="Arial"/>
                        </a:rPr>
                        <a:t>48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5"/>
                        </a:lnSpc>
                      </a:pPr>
                      <a:r>
                        <a:rPr lang="en-US" sz="900" spc="-25" noProof="0" dirty="0">
                          <a:latin typeface="Arial"/>
                          <a:cs typeface="Arial"/>
                        </a:rPr>
                        <a:t>28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5"/>
                        </a:lnSpc>
                      </a:pPr>
                      <a:r>
                        <a:rPr lang="en-US" sz="900" b="1" spc="-25" noProof="0" dirty="0">
                          <a:latin typeface="Arial"/>
                          <a:cs typeface="Arial"/>
                        </a:rPr>
                        <a:t>7.9</a:t>
                      </a:r>
                      <a:endParaRPr lang="en-US" sz="900" b="1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EF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5"/>
                        </a:lnSpc>
                      </a:pP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5"/>
                        </a:lnSpc>
                      </a:pPr>
                      <a:r>
                        <a:rPr lang="en-US" sz="900" spc="-25" noProof="0" dirty="0">
                          <a:latin typeface="Arial"/>
                          <a:cs typeface="Arial"/>
                        </a:rPr>
                        <a:t>50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5"/>
                        </a:lnSpc>
                      </a:pPr>
                      <a:r>
                        <a:rPr lang="en-US" sz="900" spc="-25" noProof="0" dirty="0">
                          <a:latin typeface="Arial"/>
                          <a:cs typeface="Arial"/>
                        </a:rPr>
                        <a:t>36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5"/>
                        </a:lnSpc>
                      </a:pPr>
                      <a:r>
                        <a:rPr lang="en-US" sz="900" b="1" spc="-25" noProof="0" dirty="0">
                          <a:latin typeface="Arial"/>
                          <a:cs typeface="Arial"/>
                        </a:rPr>
                        <a:t>2.8</a:t>
                      </a:r>
                      <a:endParaRPr lang="en-US" sz="900" b="1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E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5"/>
                        </a:lnSpc>
                      </a:pPr>
                      <a:r>
                        <a:rPr lang="en-US" sz="900" spc="-20" noProof="0" dirty="0">
                          <a:latin typeface="Arial"/>
                          <a:cs typeface="Arial"/>
                        </a:rPr>
                        <a:t>0.47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5"/>
                        </a:lnSpc>
                      </a:pPr>
                      <a:r>
                        <a:rPr lang="en-US" sz="900" spc="-10" noProof="0" dirty="0">
                          <a:latin typeface="Arial"/>
                          <a:cs typeface="Arial"/>
                        </a:rPr>
                        <a:t>(0.28–0.77)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2196">
                <a:tc>
                  <a:txBody>
                    <a:bodyPr/>
                    <a:lstStyle/>
                    <a:p>
                      <a:pPr marL="328295">
                        <a:lnSpc>
                          <a:spcPts val="815"/>
                        </a:lnSpc>
                      </a:pPr>
                      <a:r>
                        <a:rPr lang="en-US" sz="900" spc="-10" noProof="0" dirty="0">
                          <a:latin typeface="Arial"/>
                          <a:cs typeface="Arial"/>
                        </a:rPr>
                        <a:t>Unclassified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5"/>
                        </a:lnSpc>
                      </a:pPr>
                      <a:r>
                        <a:rPr lang="en-US" sz="900" spc="-25" noProof="0" dirty="0">
                          <a:latin typeface="Arial"/>
                          <a:cs typeface="Arial"/>
                        </a:rPr>
                        <a:t>20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5250">
                        <a:lnSpc>
                          <a:spcPts val="815"/>
                        </a:lnSpc>
                      </a:pPr>
                      <a:r>
                        <a:rPr lang="en-US" sz="900" spc="-25" noProof="0" dirty="0">
                          <a:latin typeface="Arial"/>
                          <a:cs typeface="Arial"/>
                        </a:rPr>
                        <a:t>11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5"/>
                        </a:lnSpc>
                      </a:pPr>
                      <a:r>
                        <a:rPr lang="en-US" sz="900" spc="-50" noProof="0" dirty="0">
                          <a:latin typeface="Arial"/>
                          <a:cs typeface="Arial"/>
                        </a:rPr>
                        <a:t>6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5"/>
                        </a:lnSpc>
                      </a:pPr>
                      <a:r>
                        <a:rPr lang="en-US" sz="900" b="1" spc="-20" noProof="0" dirty="0">
                          <a:latin typeface="Arial"/>
                          <a:cs typeface="Arial"/>
                        </a:rPr>
                        <a:t>10.3</a:t>
                      </a:r>
                      <a:endParaRPr lang="en-US" sz="900" b="1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EF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5"/>
                        </a:lnSpc>
                      </a:pP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5"/>
                        </a:lnSpc>
                      </a:pPr>
                      <a:r>
                        <a:rPr lang="en-US" sz="900" spc="-50" noProof="0" dirty="0">
                          <a:latin typeface="Arial"/>
                          <a:cs typeface="Arial"/>
                        </a:rPr>
                        <a:t>9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5"/>
                        </a:lnSpc>
                      </a:pPr>
                      <a:r>
                        <a:rPr lang="en-US" sz="900" spc="-50" noProof="0" dirty="0">
                          <a:latin typeface="Arial"/>
                          <a:cs typeface="Arial"/>
                        </a:rPr>
                        <a:t>9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5"/>
                        </a:lnSpc>
                      </a:pPr>
                      <a:r>
                        <a:rPr lang="en-US" sz="900" b="1" spc="-25" noProof="0" dirty="0">
                          <a:latin typeface="Arial"/>
                          <a:cs typeface="Arial"/>
                        </a:rPr>
                        <a:t>2.6</a:t>
                      </a:r>
                      <a:endParaRPr lang="en-US" sz="900" b="1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E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5"/>
                        </a:lnSpc>
                      </a:pPr>
                      <a:r>
                        <a:rPr lang="en-US" sz="900" spc="-20" noProof="0" dirty="0">
                          <a:latin typeface="Arial"/>
                          <a:cs typeface="Arial"/>
                        </a:rPr>
                        <a:t>0.42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5"/>
                        </a:lnSpc>
                      </a:pPr>
                      <a:r>
                        <a:rPr lang="en-US" sz="900" spc="-10" noProof="0" dirty="0">
                          <a:latin typeface="Arial"/>
                          <a:cs typeface="Arial"/>
                        </a:rPr>
                        <a:t>(0.14–1.24)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2196">
                <a:tc>
                  <a:txBody>
                    <a:bodyPr/>
                    <a:lstStyle/>
                    <a:p>
                      <a:pPr marL="328295">
                        <a:lnSpc>
                          <a:spcPts val="805"/>
                        </a:lnSpc>
                      </a:pPr>
                      <a:r>
                        <a:rPr lang="en-US" sz="900" spc="-10" noProof="0" dirty="0">
                          <a:latin typeface="Arial"/>
                          <a:cs typeface="Arial"/>
                        </a:rPr>
                        <a:t>Unknown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05"/>
                        </a:lnSpc>
                      </a:pPr>
                      <a:r>
                        <a:rPr lang="en-US" sz="900" spc="-25" noProof="0" dirty="0">
                          <a:latin typeface="Arial"/>
                          <a:cs typeface="Arial"/>
                        </a:rPr>
                        <a:t>51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5250">
                        <a:lnSpc>
                          <a:spcPts val="805"/>
                        </a:lnSpc>
                      </a:pPr>
                      <a:r>
                        <a:rPr lang="en-US" sz="900" spc="-25" noProof="0" dirty="0">
                          <a:latin typeface="Arial"/>
                          <a:cs typeface="Arial"/>
                        </a:rPr>
                        <a:t>29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05"/>
                        </a:lnSpc>
                      </a:pPr>
                      <a:r>
                        <a:rPr lang="en-US" sz="900" spc="-25" noProof="0" dirty="0">
                          <a:latin typeface="Arial"/>
                          <a:cs typeface="Arial"/>
                        </a:rPr>
                        <a:t>19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05"/>
                        </a:lnSpc>
                      </a:pPr>
                      <a:r>
                        <a:rPr lang="en-US" sz="900" b="1" spc="-25" noProof="0" dirty="0">
                          <a:latin typeface="Arial"/>
                          <a:cs typeface="Arial"/>
                        </a:rPr>
                        <a:t>4.3</a:t>
                      </a:r>
                      <a:endParaRPr lang="en-US" sz="900" b="1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EF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05"/>
                        </a:lnSpc>
                      </a:pP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05"/>
                        </a:lnSpc>
                      </a:pPr>
                      <a:r>
                        <a:rPr lang="en-US" sz="900" spc="-25" noProof="0" dirty="0">
                          <a:latin typeface="Arial"/>
                          <a:cs typeface="Arial"/>
                        </a:rPr>
                        <a:t>22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05"/>
                        </a:lnSpc>
                      </a:pPr>
                      <a:r>
                        <a:rPr lang="en-US" sz="900" spc="-25" noProof="0" dirty="0">
                          <a:latin typeface="Arial"/>
                          <a:cs typeface="Arial"/>
                        </a:rPr>
                        <a:t>13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05"/>
                        </a:lnSpc>
                      </a:pPr>
                      <a:r>
                        <a:rPr lang="en-US" sz="900" b="1" spc="-25" noProof="0" dirty="0">
                          <a:latin typeface="Arial"/>
                          <a:cs typeface="Arial"/>
                        </a:rPr>
                        <a:t>4.7</a:t>
                      </a:r>
                      <a:endParaRPr lang="en-US" sz="900" b="1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E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05"/>
                        </a:lnSpc>
                      </a:pPr>
                      <a:r>
                        <a:rPr lang="en-US" sz="900" spc="-20" noProof="0" dirty="0">
                          <a:latin typeface="Arial"/>
                          <a:cs typeface="Arial"/>
                        </a:rPr>
                        <a:t>0.79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05"/>
                        </a:lnSpc>
                      </a:pPr>
                      <a:r>
                        <a:rPr lang="en-US" sz="900" spc="-10" noProof="0" dirty="0">
                          <a:latin typeface="Arial"/>
                          <a:cs typeface="Arial"/>
                        </a:rPr>
                        <a:t>(0.39–1.61)</a:t>
                      </a:r>
                      <a:endParaRPr lang="en-US" sz="900" noProof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91B27EF2-22F7-72C4-A5C1-8ECF2067E77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8767" y="6218099"/>
            <a:ext cx="8746331" cy="427189"/>
          </a:xfrm>
        </p:spPr>
        <p:txBody>
          <a:bodyPr/>
          <a:lstStyle/>
          <a:p>
            <a:r>
              <a:rPr lang="en-US" sz="800" dirty="0"/>
              <a:t>Cell of origin based on GEP.</a:t>
            </a:r>
          </a:p>
        </p:txBody>
      </p:sp>
      <p:grpSp>
        <p:nvGrpSpPr>
          <p:cNvPr id="3321" name="Group 3320">
            <a:extLst>
              <a:ext uri="{FF2B5EF4-FFF2-40B4-BE49-F238E27FC236}">
                <a16:creationId xmlns:a16="http://schemas.microsoft.com/office/drawing/2014/main" id="{0F50313A-AFB0-3A31-B690-003582233BF3}"/>
              </a:ext>
            </a:extLst>
          </p:cNvPr>
          <p:cNvGrpSpPr/>
          <p:nvPr/>
        </p:nvGrpSpPr>
        <p:grpSpPr>
          <a:xfrm>
            <a:off x="8188866" y="2440469"/>
            <a:ext cx="2460496" cy="3928355"/>
            <a:chOff x="6142133" y="1830917"/>
            <a:chExt cx="1845941" cy="2947175"/>
          </a:xfrm>
        </p:grpSpPr>
        <p:sp>
          <p:nvSpPr>
            <p:cNvPr id="15" name="Freeform 3220">
              <a:extLst>
                <a:ext uri="{FF2B5EF4-FFF2-40B4-BE49-F238E27FC236}">
                  <a16:creationId xmlns:a16="http://schemas.microsoft.com/office/drawing/2014/main" id="{B9ACE8C7-1917-4785-C760-1371A6903CBE}"/>
                </a:ext>
              </a:extLst>
            </p:cNvPr>
            <p:cNvSpPr/>
            <p:nvPr/>
          </p:nvSpPr>
          <p:spPr>
            <a:xfrm>
              <a:off x="6909723" y="1835657"/>
              <a:ext cx="12671" cy="864000"/>
            </a:xfrm>
            <a:custGeom>
              <a:avLst/>
              <a:gdLst>
                <a:gd name="connsiteX0" fmla="*/ 0 w 12671"/>
                <a:gd name="connsiteY0" fmla="*/ 969495 h 969495"/>
                <a:gd name="connsiteX1" fmla="*/ 0 w 12671"/>
                <a:gd name="connsiteY1" fmla="*/ 0 h 969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671" h="969495">
                  <a:moveTo>
                    <a:pt x="0" y="969495"/>
                  </a:moveTo>
                  <a:lnTo>
                    <a:pt x="0" y="0"/>
                  </a:lnTo>
                </a:path>
              </a:pathLst>
            </a:custGeom>
            <a:ln w="12667" cap="flat">
              <a:solidFill>
                <a:srgbClr val="009964"/>
              </a:solidFill>
              <a:custDash>
                <a:ds d="300000" sp="300000"/>
              </a:custDash>
              <a:round/>
            </a:ln>
          </p:spPr>
          <p:txBody>
            <a:bodyPr rtlCol="0" anchor="ctr"/>
            <a:lstStyle/>
            <a:p>
              <a:endParaRPr lang="en-US" sz="933" dirty="0"/>
            </a:p>
          </p:txBody>
        </p:sp>
        <p:grpSp>
          <p:nvGrpSpPr>
            <p:cNvPr id="17" name="Graphic 2">
              <a:extLst>
                <a:ext uri="{FF2B5EF4-FFF2-40B4-BE49-F238E27FC236}">
                  <a16:creationId xmlns:a16="http://schemas.microsoft.com/office/drawing/2014/main" id="{93001F68-3CBB-D48B-1C95-E6F8F2BF9D26}"/>
                </a:ext>
              </a:extLst>
            </p:cNvPr>
            <p:cNvGrpSpPr/>
            <p:nvPr/>
          </p:nvGrpSpPr>
          <p:grpSpPr>
            <a:xfrm>
              <a:off x="6794537" y="1962374"/>
              <a:ext cx="247984" cy="54182"/>
              <a:chOff x="8999169" y="1191386"/>
              <a:chExt cx="247984" cy="60806"/>
            </a:xfrm>
          </p:grpSpPr>
          <p:sp>
            <p:nvSpPr>
              <p:cNvPr id="45" name="Freeform 3247">
                <a:extLst>
                  <a:ext uri="{FF2B5EF4-FFF2-40B4-BE49-F238E27FC236}">
                    <a16:creationId xmlns:a16="http://schemas.microsoft.com/office/drawing/2014/main" id="{E900F88C-0144-9860-50FD-C3074B2566AC}"/>
                  </a:ext>
                </a:extLst>
              </p:cNvPr>
              <p:cNvSpPr/>
              <p:nvPr/>
            </p:nvSpPr>
            <p:spPr>
              <a:xfrm>
                <a:off x="8999169" y="1221726"/>
                <a:ext cx="235312" cy="12641"/>
              </a:xfrm>
              <a:custGeom>
                <a:avLst/>
                <a:gdLst>
                  <a:gd name="connsiteX0" fmla="*/ 235313 w 235312"/>
                  <a:gd name="connsiteY0" fmla="*/ 0 h 12641"/>
                  <a:gd name="connsiteX1" fmla="*/ 0 w 235312"/>
                  <a:gd name="connsiteY1" fmla="*/ 0 h 12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5312" h="12641">
                    <a:moveTo>
                      <a:pt x="235313" y="0"/>
                    </a:moveTo>
                    <a:lnTo>
                      <a:pt x="0" y="0"/>
                    </a:lnTo>
                  </a:path>
                </a:pathLst>
              </a:custGeom>
              <a:ln w="12667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  <p:sp>
            <p:nvSpPr>
              <p:cNvPr id="46" name="Freeform 3248">
                <a:extLst>
                  <a:ext uri="{FF2B5EF4-FFF2-40B4-BE49-F238E27FC236}">
                    <a16:creationId xmlns:a16="http://schemas.microsoft.com/office/drawing/2014/main" id="{5BDCD64E-82CB-657D-A008-7CE1D7417680}"/>
                  </a:ext>
                </a:extLst>
              </p:cNvPr>
              <p:cNvSpPr/>
              <p:nvPr/>
            </p:nvSpPr>
            <p:spPr>
              <a:xfrm>
                <a:off x="8999169" y="1191386"/>
                <a:ext cx="12671" cy="60806"/>
              </a:xfrm>
              <a:custGeom>
                <a:avLst/>
                <a:gdLst>
                  <a:gd name="connsiteX0" fmla="*/ 0 w 12671"/>
                  <a:gd name="connsiteY0" fmla="*/ 60807 h 60806"/>
                  <a:gd name="connsiteX1" fmla="*/ 0 w 12671"/>
                  <a:gd name="connsiteY1" fmla="*/ 0 h 60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71" h="60806">
                    <a:moveTo>
                      <a:pt x="0" y="60807"/>
                    </a:moveTo>
                    <a:lnTo>
                      <a:pt x="0" y="0"/>
                    </a:lnTo>
                  </a:path>
                </a:pathLst>
              </a:custGeom>
              <a:ln w="12667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  <p:sp>
            <p:nvSpPr>
              <p:cNvPr id="47" name="Freeform 3249">
                <a:extLst>
                  <a:ext uri="{FF2B5EF4-FFF2-40B4-BE49-F238E27FC236}">
                    <a16:creationId xmlns:a16="http://schemas.microsoft.com/office/drawing/2014/main" id="{E1F8620E-FD7B-EED3-182D-09D8ECBB76D2}"/>
                  </a:ext>
                </a:extLst>
              </p:cNvPr>
              <p:cNvSpPr/>
              <p:nvPr/>
            </p:nvSpPr>
            <p:spPr>
              <a:xfrm>
                <a:off x="8999169" y="1221726"/>
                <a:ext cx="235312" cy="12641"/>
              </a:xfrm>
              <a:custGeom>
                <a:avLst/>
                <a:gdLst>
                  <a:gd name="connsiteX0" fmla="*/ 0 w 235312"/>
                  <a:gd name="connsiteY0" fmla="*/ 0 h 12641"/>
                  <a:gd name="connsiteX1" fmla="*/ 235313 w 235312"/>
                  <a:gd name="connsiteY1" fmla="*/ 0 h 12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5312" h="12641">
                    <a:moveTo>
                      <a:pt x="0" y="0"/>
                    </a:moveTo>
                    <a:lnTo>
                      <a:pt x="235313" y="0"/>
                    </a:lnTo>
                  </a:path>
                </a:pathLst>
              </a:custGeom>
              <a:ln w="12667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  <p:sp>
            <p:nvSpPr>
              <p:cNvPr id="48" name="Freeform 3250">
                <a:extLst>
                  <a:ext uri="{FF2B5EF4-FFF2-40B4-BE49-F238E27FC236}">
                    <a16:creationId xmlns:a16="http://schemas.microsoft.com/office/drawing/2014/main" id="{930687F6-77C8-90E8-BFBB-096978133F9A}"/>
                  </a:ext>
                </a:extLst>
              </p:cNvPr>
              <p:cNvSpPr/>
              <p:nvPr/>
            </p:nvSpPr>
            <p:spPr>
              <a:xfrm>
                <a:off x="9234482" y="1191386"/>
                <a:ext cx="12671" cy="60806"/>
              </a:xfrm>
              <a:custGeom>
                <a:avLst/>
                <a:gdLst>
                  <a:gd name="connsiteX0" fmla="*/ 0 w 12671"/>
                  <a:gd name="connsiteY0" fmla="*/ 60807 h 60806"/>
                  <a:gd name="connsiteX1" fmla="*/ 0 w 12671"/>
                  <a:gd name="connsiteY1" fmla="*/ 0 h 60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71" h="60806">
                    <a:moveTo>
                      <a:pt x="0" y="60807"/>
                    </a:moveTo>
                    <a:lnTo>
                      <a:pt x="0" y="0"/>
                    </a:lnTo>
                  </a:path>
                </a:pathLst>
              </a:custGeom>
              <a:ln w="12667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  <p:sp>
            <p:nvSpPr>
              <p:cNvPr id="49" name="Freeform 3251">
                <a:extLst>
                  <a:ext uri="{FF2B5EF4-FFF2-40B4-BE49-F238E27FC236}">
                    <a16:creationId xmlns:a16="http://schemas.microsoft.com/office/drawing/2014/main" id="{12F4427B-50E3-E600-C24C-6724B81C10F4}"/>
                  </a:ext>
                </a:extLst>
              </p:cNvPr>
              <p:cNvSpPr/>
              <p:nvPr/>
            </p:nvSpPr>
            <p:spPr>
              <a:xfrm>
                <a:off x="8999169" y="1221726"/>
                <a:ext cx="235312" cy="12641"/>
              </a:xfrm>
              <a:custGeom>
                <a:avLst/>
                <a:gdLst>
                  <a:gd name="connsiteX0" fmla="*/ 0 w 235312"/>
                  <a:gd name="connsiteY0" fmla="*/ 0 h 12641"/>
                  <a:gd name="connsiteX1" fmla="*/ 235313 w 235312"/>
                  <a:gd name="connsiteY1" fmla="*/ 0 h 12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5312" h="12641">
                    <a:moveTo>
                      <a:pt x="0" y="0"/>
                    </a:moveTo>
                    <a:lnTo>
                      <a:pt x="235313" y="0"/>
                    </a:lnTo>
                  </a:path>
                </a:pathLst>
              </a:custGeom>
              <a:ln w="12667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</p:grpSp>
        <p:grpSp>
          <p:nvGrpSpPr>
            <p:cNvPr id="18" name="Graphic 2">
              <a:extLst>
                <a:ext uri="{FF2B5EF4-FFF2-40B4-BE49-F238E27FC236}">
                  <a16:creationId xmlns:a16="http://schemas.microsoft.com/office/drawing/2014/main" id="{377CB84D-E870-BCD1-AF4B-E924510B1615}"/>
                </a:ext>
              </a:extLst>
            </p:cNvPr>
            <p:cNvGrpSpPr/>
            <p:nvPr/>
          </p:nvGrpSpPr>
          <p:grpSpPr>
            <a:xfrm>
              <a:off x="6640957" y="2231334"/>
              <a:ext cx="424753" cy="54070"/>
              <a:chOff x="8845589" y="1533472"/>
              <a:chExt cx="424753" cy="60680"/>
            </a:xfrm>
          </p:grpSpPr>
          <p:sp>
            <p:nvSpPr>
              <p:cNvPr id="41" name="Freeform 3243">
                <a:extLst>
                  <a:ext uri="{FF2B5EF4-FFF2-40B4-BE49-F238E27FC236}">
                    <a16:creationId xmlns:a16="http://schemas.microsoft.com/office/drawing/2014/main" id="{8C22BE19-6057-B7C9-54C6-765117938CAC}"/>
                  </a:ext>
                </a:extLst>
              </p:cNvPr>
              <p:cNvSpPr/>
              <p:nvPr/>
            </p:nvSpPr>
            <p:spPr>
              <a:xfrm>
                <a:off x="8845589" y="1533472"/>
                <a:ext cx="12671" cy="60680"/>
              </a:xfrm>
              <a:custGeom>
                <a:avLst/>
                <a:gdLst>
                  <a:gd name="connsiteX0" fmla="*/ 0 w 12671"/>
                  <a:gd name="connsiteY0" fmla="*/ 60680 h 60680"/>
                  <a:gd name="connsiteX1" fmla="*/ 0 w 12671"/>
                  <a:gd name="connsiteY1" fmla="*/ 0 h 60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71" h="60680">
                    <a:moveTo>
                      <a:pt x="0" y="60680"/>
                    </a:moveTo>
                    <a:lnTo>
                      <a:pt x="0" y="0"/>
                    </a:lnTo>
                  </a:path>
                </a:pathLst>
              </a:custGeom>
              <a:ln w="12667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  <p:sp>
            <p:nvSpPr>
              <p:cNvPr id="43" name="Freeform 3245">
                <a:extLst>
                  <a:ext uri="{FF2B5EF4-FFF2-40B4-BE49-F238E27FC236}">
                    <a16:creationId xmlns:a16="http://schemas.microsoft.com/office/drawing/2014/main" id="{0E70DC4F-0B6A-97C0-4ACC-B56B2A62CD4A}"/>
                  </a:ext>
                </a:extLst>
              </p:cNvPr>
              <p:cNvSpPr/>
              <p:nvPr/>
            </p:nvSpPr>
            <p:spPr>
              <a:xfrm>
                <a:off x="9257671" y="1533472"/>
                <a:ext cx="12671" cy="60680"/>
              </a:xfrm>
              <a:custGeom>
                <a:avLst/>
                <a:gdLst>
                  <a:gd name="connsiteX0" fmla="*/ 0 w 12671"/>
                  <a:gd name="connsiteY0" fmla="*/ 60680 h 60680"/>
                  <a:gd name="connsiteX1" fmla="*/ 0 w 12671"/>
                  <a:gd name="connsiteY1" fmla="*/ 0 h 60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71" h="60680">
                    <a:moveTo>
                      <a:pt x="0" y="60680"/>
                    </a:moveTo>
                    <a:lnTo>
                      <a:pt x="0" y="0"/>
                    </a:lnTo>
                  </a:path>
                </a:pathLst>
              </a:custGeom>
              <a:ln w="12667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  <p:sp>
            <p:nvSpPr>
              <p:cNvPr id="44" name="Freeform 3246">
                <a:extLst>
                  <a:ext uri="{FF2B5EF4-FFF2-40B4-BE49-F238E27FC236}">
                    <a16:creationId xmlns:a16="http://schemas.microsoft.com/office/drawing/2014/main" id="{9BACA317-82F4-7FB6-26FB-B2E1A08DCF39}"/>
                  </a:ext>
                </a:extLst>
              </p:cNvPr>
              <p:cNvSpPr/>
              <p:nvPr/>
            </p:nvSpPr>
            <p:spPr>
              <a:xfrm>
                <a:off x="8845589" y="1555763"/>
                <a:ext cx="412082" cy="12641"/>
              </a:xfrm>
              <a:custGeom>
                <a:avLst/>
                <a:gdLst>
                  <a:gd name="connsiteX0" fmla="*/ 0 w 412082"/>
                  <a:gd name="connsiteY0" fmla="*/ 0 h 12641"/>
                  <a:gd name="connsiteX1" fmla="*/ 412083 w 412082"/>
                  <a:gd name="connsiteY1" fmla="*/ 0 h 12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082" h="12641">
                    <a:moveTo>
                      <a:pt x="0" y="0"/>
                    </a:moveTo>
                    <a:lnTo>
                      <a:pt x="412083" y="0"/>
                    </a:lnTo>
                  </a:path>
                </a:pathLst>
              </a:custGeom>
              <a:ln w="12667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</p:grpSp>
        <p:grpSp>
          <p:nvGrpSpPr>
            <p:cNvPr id="19" name="Graphic 2">
              <a:extLst>
                <a:ext uri="{FF2B5EF4-FFF2-40B4-BE49-F238E27FC236}">
                  <a16:creationId xmlns:a16="http://schemas.microsoft.com/office/drawing/2014/main" id="{2AC02310-6323-D409-E467-1E4C28BCE99F}"/>
                </a:ext>
              </a:extLst>
            </p:cNvPr>
            <p:cNvGrpSpPr/>
            <p:nvPr/>
          </p:nvGrpSpPr>
          <p:grpSpPr>
            <a:xfrm>
              <a:off x="6655276" y="2344374"/>
              <a:ext cx="405492" cy="54182"/>
              <a:chOff x="8859908" y="1648259"/>
              <a:chExt cx="405492" cy="60806"/>
            </a:xfrm>
          </p:grpSpPr>
          <p:sp>
            <p:nvSpPr>
              <p:cNvPr id="35" name="Freeform 3237">
                <a:extLst>
                  <a:ext uri="{FF2B5EF4-FFF2-40B4-BE49-F238E27FC236}">
                    <a16:creationId xmlns:a16="http://schemas.microsoft.com/office/drawing/2014/main" id="{409B3CA4-902F-BA06-3D5C-02426A518A40}"/>
                  </a:ext>
                </a:extLst>
              </p:cNvPr>
              <p:cNvSpPr/>
              <p:nvPr/>
            </p:nvSpPr>
            <p:spPr>
              <a:xfrm>
                <a:off x="8859908" y="1678599"/>
                <a:ext cx="392821" cy="12641"/>
              </a:xfrm>
              <a:custGeom>
                <a:avLst/>
                <a:gdLst>
                  <a:gd name="connsiteX0" fmla="*/ 392822 w 392821"/>
                  <a:gd name="connsiteY0" fmla="*/ 0 h 12641"/>
                  <a:gd name="connsiteX1" fmla="*/ 0 w 392821"/>
                  <a:gd name="connsiteY1" fmla="*/ 0 h 12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92821" h="12641">
                    <a:moveTo>
                      <a:pt x="392822" y="0"/>
                    </a:moveTo>
                    <a:lnTo>
                      <a:pt x="0" y="0"/>
                    </a:lnTo>
                  </a:path>
                </a:pathLst>
              </a:custGeom>
              <a:ln w="12667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  <p:sp>
            <p:nvSpPr>
              <p:cNvPr id="36" name="Freeform 3238">
                <a:extLst>
                  <a:ext uri="{FF2B5EF4-FFF2-40B4-BE49-F238E27FC236}">
                    <a16:creationId xmlns:a16="http://schemas.microsoft.com/office/drawing/2014/main" id="{BF564CA0-80E6-60FE-3E68-74F43883404F}"/>
                  </a:ext>
                </a:extLst>
              </p:cNvPr>
              <p:cNvSpPr/>
              <p:nvPr/>
            </p:nvSpPr>
            <p:spPr>
              <a:xfrm>
                <a:off x="8859908" y="1648259"/>
                <a:ext cx="12671" cy="60806"/>
              </a:xfrm>
              <a:custGeom>
                <a:avLst/>
                <a:gdLst>
                  <a:gd name="connsiteX0" fmla="*/ 0 w 12671"/>
                  <a:gd name="connsiteY0" fmla="*/ 60807 h 60806"/>
                  <a:gd name="connsiteX1" fmla="*/ 0 w 12671"/>
                  <a:gd name="connsiteY1" fmla="*/ 0 h 60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71" h="60806">
                    <a:moveTo>
                      <a:pt x="0" y="60807"/>
                    </a:moveTo>
                    <a:lnTo>
                      <a:pt x="0" y="0"/>
                    </a:lnTo>
                  </a:path>
                </a:pathLst>
              </a:custGeom>
              <a:ln w="12667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  <p:sp>
            <p:nvSpPr>
              <p:cNvPr id="37" name="Freeform 3239">
                <a:extLst>
                  <a:ext uri="{FF2B5EF4-FFF2-40B4-BE49-F238E27FC236}">
                    <a16:creationId xmlns:a16="http://schemas.microsoft.com/office/drawing/2014/main" id="{0CF1735F-9030-EA5F-6DA1-63AE81F3D657}"/>
                  </a:ext>
                </a:extLst>
              </p:cNvPr>
              <p:cNvSpPr/>
              <p:nvPr/>
            </p:nvSpPr>
            <p:spPr>
              <a:xfrm>
                <a:off x="8859908" y="1678599"/>
                <a:ext cx="392821" cy="12641"/>
              </a:xfrm>
              <a:custGeom>
                <a:avLst/>
                <a:gdLst>
                  <a:gd name="connsiteX0" fmla="*/ 0 w 392821"/>
                  <a:gd name="connsiteY0" fmla="*/ 0 h 12641"/>
                  <a:gd name="connsiteX1" fmla="*/ 392822 w 392821"/>
                  <a:gd name="connsiteY1" fmla="*/ 0 h 12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92821" h="12641">
                    <a:moveTo>
                      <a:pt x="0" y="0"/>
                    </a:moveTo>
                    <a:lnTo>
                      <a:pt x="392822" y="0"/>
                    </a:lnTo>
                  </a:path>
                </a:pathLst>
              </a:custGeom>
              <a:ln w="12667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  <p:sp>
            <p:nvSpPr>
              <p:cNvPr id="38" name="Freeform 3240">
                <a:extLst>
                  <a:ext uri="{FF2B5EF4-FFF2-40B4-BE49-F238E27FC236}">
                    <a16:creationId xmlns:a16="http://schemas.microsoft.com/office/drawing/2014/main" id="{1283B5EA-990F-B4CE-2CA0-DDAEF323DBE2}"/>
                  </a:ext>
                </a:extLst>
              </p:cNvPr>
              <p:cNvSpPr/>
              <p:nvPr/>
            </p:nvSpPr>
            <p:spPr>
              <a:xfrm>
                <a:off x="9252729" y="1648259"/>
                <a:ext cx="12671" cy="60806"/>
              </a:xfrm>
              <a:custGeom>
                <a:avLst/>
                <a:gdLst>
                  <a:gd name="connsiteX0" fmla="*/ 0 w 12671"/>
                  <a:gd name="connsiteY0" fmla="*/ 60807 h 60806"/>
                  <a:gd name="connsiteX1" fmla="*/ 0 w 12671"/>
                  <a:gd name="connsiteY1" fmla="*/ 0 h 60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71" h="60806">
                    <a:moveTo>
                      <a:pt x="0" y="60807"/>
                    </a:moveTo>
                    <a:lnTo>
                      <a:pt x="0" y="0"/>
                    </a:lnTo>
                  </a:path>
                </a:pathLst>
              </a:custGeom>
              <a:ln w="12667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  <p:sp>
            <p:nvSpPr>
              <p:cNvPr id="39" name="Freeform 3241">
                <a:extLst>
                  <a:ext uri="{FF2B5EF4-FFF2-40B4-BE49-F238E27FC236}">
                    <a16:creationId xmlns:a16="http://schemas.microsoft.com/office/drawing/2014/main" id="{8FB12AE4-6B3B-FDC1-6306-833C32D96701}"/>
                  </a:ext>
                </a:extLst>
              </p:cNvPr>
              <p:cNvSpPr/>
              <p:nvPr/>
            </p:nvSpPr>
            <p:spPr>
              <a:xfrm>
                <a:off x="8859908" y="1678599"/>
                <a:ext cx="392821" cy="12641"/>
              </a:xfrm>
              <a:custGeom>
                <a:avLst/>
                <a:gdLst>
                  <a:gd name="connsiteX0" fmla="*/ 0 w 392821"/>
                  <a:gd name="connsiteY0" fmla="*/ 0 h 12641"/>
                  <a:gd name="connsiteX1" fmla="*/ 392822 w 392821"/>
                  <a:gd name="connsiteY1" fmla="*/ 0 h 12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92821" h="12641">
                    <a:moveTo>
                      <a:pt x="0" y="0"/>
                    </a:moveTo>
                    <a:lnTo>
                      <a:pt x="392822" y="0"/>
                    </a:lnTo>
                  </a:path>
                </a:pathLst>
              </a:custGeom>
              <a:ln w="12667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</p:grpSp>
        <p:grpSp>
          <p:nvGrpSpPr>
            <p:cNvPr id="20" name="Graphic 2">
              <a:extLst>
                <a:ext uri="{FF2B5EF4-FFF2-40B4-BE49-F238E27FC236}">
                  <a16:creationId xmlns:a16="http://schemas.microsoft.com/office/drawing/2014/main" id="{C05F42B8-0255-2856-DBC5-C26006739BD5}"/>
                </a:ext>
              </a:extLst>
            </p:cNvPr>
            <p:cNvGrpSpPr/>
            <p:nvPr/>
          </p:nvGrpSpPr>
          <p:grpSpPr>
            <a:xfrm>
              <a:off x="6605983" y="2450355"/>
              <a:ext cx="875865" cy="54070"/>
              <a:chOff x="8810615" y="1763172"/>
              <a:chExt cx="875865" cy="60680"/>
            </a:xfrm>
          </p:grpSpPr>
          <p:sp>
            <p:nvSpPr>
              <p:cNvPr id="29" name="Freeform 3232">
                <a:extLst>
                  <a:ext uri="{FF2B5EF4-FFF2-40B4-BE49-F238E27FC236}">
                    <a16:creationId xmlns:a16="http://schemas.microsoft.com/office/drawing/2014/main" id="{E1B733BB-0FEA-7174-EA2F-A50991D51153}"/>
                  </a:ext>
                </a:extLst>
              </p:cNvPr>
              <p:cNvSpPr/>
              <p:nvPr/>
            </p:nvSpPr>
            <p:spPr>
              <a:xfrm>
                <a:off x="8810615" y="1793512"/>
                <a:ext cx="863194" cy="12641"/>
              </a:xfrm>
              <a:custGeom>
                <a:avLst/>
                <a:gdLst>
                  <a:gd name="connsiteX0" fmla="*/ 863195 w 863194"/>
                  <a:gd name="connsiteY0" fmla="*/ 0 h 12641"/>
                  <a:gd name="connsiteX1" fmla="*/ 0 w 863194"/>
                  <a:gd name="connsiteY1" fmla="*/ 0 h 12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63194" h="12641">
                    <a:moveTo>
                      <a:pt x="863195" y="0"/>
                    </a:moveTo>
                    <a:lnTo>
                      <a:pt x="0" y="0"/>
                    </a:lnTo>
                  </a:path>
                </a:pathLst>
              </a:custGeom>
              <a:ln w="12667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  <p:sp>
            <p:nvSpPr>
              <p:cNvPr id="31" name="Freeform 3233">
                <a:extLst>
                  <a:ext uri="{FF2B5EF4-FFF2-40B4-BE49-F238E27FC236}">
                    <a16:creationId xmlns:a16="http://schemas.microsoft.com/office/drawing/2014/main" id="{90C8EE1B-BD08-3FFB-AD93-B2623C2ED53C}"/>
                  </a:ext>
                </a:extLst>
              </p:cNvPr>
              <p:cNvSpPr/>
              <p:nvPr/>
            </p:nvSpPr>
            <p:spPr>
              <a:xfrm>
                <a:off x="8810615" y="1763172"/>
                <a:ext cx="12671" cy="60680"/>
              </a:xfrm>
              <a:custGeom>
                <a:avLst/>
                <a:gdLst>
                  <a:gd name="connsiteX0" fmla="*/ 0 w 12671"/>
                  <a:gd name="connsiteY0" fmla="*/ 60680 h 60680"/>
                  <a:gd name="connsiteX1" fmla="*/ 0 w 12671"/>
                  <a:gd name="connsiteY1" fmla="*/ 0 h 60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71" h="60680">
                    <a:moveTo>
                      <a:pt x="0" y="60680"/>
                    </a:moveTo>
                    <a:lnTo>
                      <a:pt x="0" y="0"/>
                    </a:lnTo>
                  </a:path>
                </a:pathLst>
              </a:custGeom>
              <a:ln w="12667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  <p:sp>
            <p:nvSpPr>
              <p:cNvPr id="32" name="Freeform 3234">
                <a:extLst>
                  <a:ext uri="{FF2B5EF4-FFF2-40B4-BE49-F238E27FC236}">
                    <a16:creationId xmlns:a16="http://schemas.microsoft.com/office/drawing/2014/main" id="{6EB6EDEB-FA06-EDF9-9856-C97AC128DD35}"/>
                  </a:ext>
                </a:extLst>
              </p:cNvPr>
              <p:cNvSpPr/>
              <p:nvPr/>
            </p:nvSpPr>
            <p:spPr>
              <a:xfrm>
                <a:off x="8810615" y="1793512"/>
                <a:ext cx="863194" cy="12641"/>
              </a:xfrm>
              <a:custGeom>
                <a:avLst/>
                <a:gdLst>
                  <a:gd name="connsiteX0" fmla="*/ 0 w 863194"/>
                  <a:gd name="connsiteY0" fmla="*/ 0 h 12641"/>
                  <a:gd name="connsiteX1" fmla="*/ 863195 w 863194"/>
                  <a:gd name="connsiteY1" fmla="*/ 0 h 12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63194" h="12641">
                    <a:moveTo>
                      <a:pt x="0" y="0"/>
                    </a:moveTo>
                    <a:lnTo>
                      <a:pt x="863195" y="0"/>
                    </a:lnTo>
                  </a:path>
                </a:pathLst>
              </a:custGeom>
              <a:ln w="12667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  <p:sp>
            <p:nvSpPr>
              <p:cNvPr id="33" name="Freeform 3235">
                <a:extLst>
                  <a:ext uri="{FF2B5EF4-FFF2-40B4-BE49-F238E27FC236}">
                    <a16:creationId xmlns:a16="http://schemas.microsoft.com/office/drawing/2014/main" id="{420F0041-73A0-B1D5-310E-9F8646C0E86A}"/>
                  </a:ext>
                </a:extLst>
              </p:cNvPr>
              <p:cNvSpPr/>
              <p:nvPr/>
            </p:nvSpPr>
            <p:spPr>
              <a:xfrm>
                <a:off x="9673809" y="1763172"/>
                <a:ext cx="12671" cy="60680"/>
              </a:xfrm>
              <a:custGeom>
                <a:avLst/>
                <a:gdLst>
                  <a:gd name="connsiteX0" fmla="*/ 0 w 12671"/>
                  <a:gd name="connsiteY0" fmla="*/ 60680 h 60680"/>
                  <a:gd name="connsiteX1" fmla="*/ 0 w 12671"/>
                  <a:gd name="connsiteY1" fmla="*/ 0 h 60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71" h="60680">
                    <a:moveTo>
                      <a:pt x="0" y="60680"/>
                    </a:moveTo>
                    <a:lnTo>
                      <a:pt x="0" y="0"/>
                    </a:lnTo>
                  </a:path>
                </a:pathLst>
              </a:custGeom>
              <a:ln w="12667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  <p:sp>
            <p:nvSpPr>
              <p:cNvPr id="34" name="Freeform 3236">
                <a:extLst>
                  <a:ext uri="{FF2B5EF4-FFF2-40B4-BE49-F238E27FC236}">
                    <a16:creationId xmlns:a16="http://schemas.microsoft.com/office/drawing/2014/main" id="{DD531B95-0210-5EA6-236A-5473C3C88ECE}"/>
                  </a:ext>
                </a:extLst>
              </p:cNvPr>
              <p:cNvSpPr/>
              <p:nvPr/>
            </p:nvSpPr>
            <p:spPr>
              <a:xfrm>
                <a:off x="8810615" y="1793512"/>
                <a:ext cx="863194" cy="12641"/>
              </a:xfrm>
              <a:custGeom>
                <a:avLst/>
                <a:gdLst>
                  <a:gd name="connsiteX0" fmla="*/ 0 w 863194"/>
                  <a:gd name="connsiteY0" fmla="*/ 0 h 12641"/>
                  <a:gd name="connsiteX1" fmla="*/ 863195 w 863194"/>
                  <a:gd name="connsiteY1" fmla="*/ 0 h 12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63194" h="12641">
                    <a:moveTo>
                      <a:pt x="0" y="0"/>
                    </a:moveTo>
                    <a:lnTo>
                      <a:pt x="863195" y="0"/>
                    </a:lnTo>
                  </a:path>
                </a:pathLst>
              </a:custGeom>
              <a:ln w="12667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</p:grpSp>
        <p:grpSp>
          <p:nvGrpSpPr>
            <p:cNvPr id="21" name="Graphic 2">
              <a:extLst>
                <a:ext uri="{FF2B5EF4-FFF2-40B4-BE49-F238E27FC236}">
                  <a16:creationId xmlns:a16="http://schemas.microsoft.com/office/drawing/2014/main" id="{BBC77AD8-1032-1C4B-ACCC-D20AED4D8976}"/>
                </a:ext>
              </a:extLst>
            </p:cNvPr>
            <p:cNvGrpSpPr/>
            <p:nvPr/>
          </p:nvGrpSpPr>
          <p:grpSpPr>
            <a:xfrm>
              <a:off x="6819627" y="2552637"/>
              <a:ext cx="533730" cy="54070"/>
              <a:chOff x="9024259" y="1877959"/>
              <a:chExt cx="533730" cy="60680"/>
            </a:xfrm>
          </p:grpSpPr>
          <p:sp>
            <p:nvSpPr>
              <p:cNvPr id="22" name="Freeform 3227">
                <a:extLst>
                  <a:ext uri="{FF2B5EF4-FFF2-40B4-BE49-F238E27FC236}">
                    <a16:creationId xmlns:a16="http://schemas.microsoft.com/office/drawing/2014/main" id="{0A4F2455-2CD7-4D82-4BF8-E21503E19154}"/>
                  </a:ext>
                </a:extLst>
              </p:cNvPr>
              <p:cNvSpPr/>
              <p:nvPr/>
            </p:nvSpPr>
            <p:spPr>
              <a:xfrm>
                <a:off x="9024259" y="1908299"/>
                <a:ext cx="521059" cy="12641"/>
              </a:xfrm>
              <a:custGeom>
                <a:avLst/>
                <a:gdLst>
                  <a:gd name="connsiteX0" fmla="*/ 521059 w 521059"/>
                  <a:gd name="connsiteY0" fmla="*/ 0 h 12641"/>
                  <a:gd name="connsiteX1" fmla="*/ 0 w 521059"/>
                  <a:gd name="connsiteY1" fmla="*/ 0 h 12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21059" h="12641">
                    <a:moveTo>
                      <a:pt x="521059" y="0"/>
                    </a:moveTo>
                    <a:lnTo>
                      <a:pt x="0" y="0"/>
                    </a:lnTo>
                  </a:path>
                </a:pathLst>
              </a:custGeom>
              <a:ln w="12667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  <p:sp>
            <p:nvSpPr>
              <p:cNvPr id="23" name="Freeform 3228">
                <a:extLst>
                  <a:ext uri="{FF2B5EF4-FFF2-40B4-BE49-F238E27FC236}">
                    <a16:creationId xmlns:a16="http://schemas.microsoft.com/office/drawing/2014/main" id="{C1F11815-0A5E-FFB0-2C0E-40D82218D27B}"/>
                  </a:ext>
                </a:extLst>
              </p:cNvPr>
              <p:cNvSpPr/>
              <p:nvPr/>
            </p:nvSpPr>
            <p:spPr>
              <a:xfrm>
                <a:off x="9024259" y="1877959"/>
                <a:ext cx="12671" cy="60680"/>
              </a:xfrm>
              <a:custGeom>
                <a:avLst/>
                <a:gdLst>
                  <a:gd name="connsiteX0" fmla="*/ 0 w 12671"/>
                  <a:gd name="connsiteY0" fmla="*/ 60680 h 60680"/>
                  <a:gd name="connsiteX1" fmla="*/ 0 w 12671"/>
                  <a:gd name="connsiteY1" fmla="*/ 0 h 60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71" h="60680">
                    <a:moveTo>
                      <a:pt x="0" y="60680"/>
                    </a:moveTo>
                    <a:lnTo>
                      <a:pt x="0" y="0"/>
                    </a:lnTo>
                  </a:path>
                </a:pathLst>
              </a:custGeom>
              <a:ln w="12667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  <p:sp>
            <p:nvSpPr>
              <p:cNvPr id="24" name="Freeform 3229">
                <a:extLst>
                  <a:ext uri="{FF2B5EF4-FFF2-40B4-BE49-F238E27FC236}">
                    <a16:creationId xmlns:a16="http://schemas.microsoft.com/office/drawing/2014/main" id="{5AA47311-B77B-52CE-DB8C-6090B482CA19}"/>
                  </a:ext>
                </a:extLst>
              </p:cNvPr>
              <p:cNvSpPr/>
              <p:nvPr/>
            </p:nvSpPr>
            <p:spPr>
              <a:xfrm>
                <a:off x="9024259" y="1908299"/>
                <a:ext cx="521059" cy="12641"/>
              </a:xfrm>
              <a:custGeom>
                <a:avLst/>
                <a:gdLst>
                  <a:gd name="connsiteX0" fmla="*/ 0 w 521059"/>
                  <a:gd name="connsiteY0" fmla="*/ 0 h 12641"/>
                  <a:gd name="connsiteX1" fmla="*/ 521059 w 521059"/>
                  <a:gd name="connsiteY1" fmla="*/ 0 h 12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21059" h="12641">
                    <a:moveTo>
                      <a:pt x="0" y="0"/>
                    </a:moveTo>
                    <a:lnTo>
                      <a:pt x="521059" y="0"/>
                    </a:lnTo>
                  </a:path>
                </a:pathLst>
              </a:custGeom>
              <a:ln w="12667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  <p:sp>
            <p:nvSpPr>
              <p:cNvPr id="25" name="Freeform 3230">
                <a:extLst>
                  <a:ext uri="{FF2B5EF4-FFF2-40B4-BE49-F238E27FC236}">
                    <a16:creationId xmlns:a16="http://schemas.microsoft.com/office/drawing/2014/main" id="{57996083-BAFC-C18A-9C7C-C82DCF451801}"/>
                  </a:ext>
                </a:extLst>
              </p:cNvPr>
              <p:cNvSpPr/>
              <p:nvPr/>
            </p:nvSpPr>
            <p:spPr>
              <a:xfrm>
                <a:off x="9545318" y="1877959"/>
                <a:ext cx="12671" cy="60680"/>
              </a:xfrm>
              <a:custGeom>
                <a:avLst/>
                <a:gdLst>
                  <a:gd name="connsiteX0" fmla="*/ 0 w 12671"/>
                  <a:gd name="connsiteY0" fmla="*/ 60680 h 60680"/>
                  <a:gd name="connsiteX1" fmla="*/ 0 w 12671"/>
                  <a:gd name="connsiteY1" fmla="*/ 0 h 60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71" h="60680">
                    <a:moveTo>
                      <a:pt x="0" y="60680"/>
                    </a:moveTo>
                    <a:lnTo>
                      <a:pt x="0" y="0"/>
                    </a:lnTo>
                  </a:path>
                </a:pathLst>
              </a:custGeom>
              <a:ln w="12667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  <p:sp>
            <p:nvSpPr>
              <p:cNvPr id="26" name="Freeform 3231">
                <a:extLst>
                  <a:ext uri="{FF2B5EF4-FFF2-40B4-BE49-F238E27FC236}">
                    <a16:creationId xmlns:a16="http://schemas.microsoft.com/office/drawing/2014/main" id="{93943C30-1381-528E-99BD-7028DFAD8243}"/>
                  </a:ext>
                </a:extLst>
              </p:cNvPr>
              <p:cNvSpPr/>
              <p:nvPr/>
            </p:nvSpPr>
            <p:spPr>
              <a:xfrm>
                <a:off x="9024259" y="1908299"/>
                <a:ext cx="521059" cy="12641"/>
              </a:xfrm>
              <a:custGeom>
                <a:avLst/>
                <a:gdLst>
                  <a:gd name="connsiteX0" fmla="*/ 0 w 521059"/>
                  <a:gd name="connsiteY0" fmla="*/ 0 h 12641"/>
                  <a:gd name="connsiteX1" fmla="*/ 521059 w 521059"/>
                  <a:gd name="connsiteY1" fmla="*/ 0 h 12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21059" h="12641">
                    <a:moveTo>
                      <a:pt x="0" y="0"/>
                    </a:moveTo>
                    <a:lnTo>
                      <a:pt x="521059" y="0"/>
                    </a:lnTo>
                  </a:path>
                </a:pathLst>
              </a:custGeom>
              <a:ln w="12667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</p:grpSp>
        <p:sp>
          <p:nvSpPr>
            <p:cNvPr id="51" name="Freeform 3253">
              <a:extLst>
                <a:ext uri="{FF2B5EF4-FFF2-40B4-BE49-F238E27FC236}">
                  <a16:creationId xmlns:a16="http://schemas.microsoft.com/office/drawing/2014/main" id="{67B048AA-E290-B887-5842-0A793A1217B9}"/>
                </a:ext>
              </a:extLst>
            </p:cNvPr>
            <p:cNvSpPr/>
            <p:nvPr/>
          </p:nvSpPr>
          <p:spPr>
            <a:xfrm>
              <a:off x="6852700" y="1941986"/>
              <a:ext cx="113918" cy="94960"/>
            </a:xfrm>
            <a:custGeom>
              <a:avLst/>
              <a:gdLst>
                <a:gd name="connsiteX0" fmla="*/ 112018 w 113918"/>
                <a:gd name="connsiteY0" fmla="*/ 0 h 106569"/>
                <a:gd name="connsiteX1" fmla="*/ 113919 w 113918"/>
                <a:gd name="connsiteY1" fmla="*/ 1896 h 106569"/>
                <a:gd name="connsiteX2" fmla="*/ 113919 w 113918"/>
                <a:gd name="connsiteY2" fmla="*/ 104674 h 106569"/>
                <a:gd name="connsiteX3" fmla="*/ 112018 w 113918"/>
                <a:gd name="connsiteY3" fmla="*/ 106570 h 106569"/>
                <a:gd name="connsiteX4" fmla="*/ 1901 w 113918"/>
                <a:gd name="connsiteY4" fmla="*/ 106570 h 106569"/>
                <a:gd name="connsiteX5" fmla="*/ 0 w 113918"/>
                <a:gd name="connsiteY5" fmla="*/ 104674 h 106569"/>
                <a:gd name="connsiteX6" fmla="*/ 0 w 113918"/>
                <a:gd name="connsiteY6" fmla="*/ 1896 h 106569"/>
                <a:gd name="connsiteX7" fmla="*/ 1901 w 113918"/>
                <a:gd name="connsiteY7" fmla="*/ 0 h 106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3918" h="106569">
                  <a:moveTo>
                    <a:pt x="112018" y="0"/>
                  </a:moveTo>
                  <a:cubicBezTo>
                    <a:pt x="113067" y="0"/>
                    <a:pt x="113919" y="849"/>
                    <a:pt x="113919" y="1896"/>
                  </a:cubicBezTo>
                  <a:lnTo>
                    <a:pt x="113919" y="104674"/>
                  </a:lnTo>
                  <a:cubicBezTo>
                    <a:pt x="113919" y="105721"/>
                    <a:pt x="113068" y="106570"/>
                    <a:pt x="112018" y="106570"/>
                  </a:cubicBezTo>
                  <a:lnTo>
                    <a:pt x="1901" y="106570"/>
                  </a:lnTo>
                  <a:cubicBezTo>
                    <a:pt x="852" y="106570"/>
                    <a:pt x="0" y="105721"/>
                    <a:pt x="0" y="104674"/>
                  </a:cubicBezTo>
                  <a:lnTo>
                    <a:pt x="0" y="1896"/>
                  </a:lnTo>
                  <a:cubicBezTo>
                    <a:pt x="0" y="849"/>
                    <a:pt x="851" y="0"/>
                    <a:pt x="1901" y="0"/>
                  </a:cubicBezTo>
                  <a:close/>
                </a:path>
              </a:pathLst>
            </a:custGeom>
            <a:solidFill>
              <a:srgbClr val="009964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933" dirty="0"/>
            </a:p>
          </p:txBody>
        </p:sp>
        <p:sp>
          <p:nvSpPr>
            <p:cNvPr id="52" name="Freeform 3254">
              <a:extLst>
                <a:ext uri="{FF2B5EF4-FFF2-40B4-BE49-F238E27FC236}">
                  <a16:creationId xmlns:a16="http://schemas.microsoft.com/office/drawing/2014/main" id="{382D3833-CF34-8788-3664-93044F21FA3D}"/>
                </a:ext>
              </a:extLst>
            </p:cNvPr>
            <p:cNvSpPr/>
            <p:nvPr/>
          </p:nvSpPr>
          <p:spPr>
            <a:xfrm>
              <a:off x="6807716" y="2218886"/>
              <a:ext cx="68933" cy="57562"/>
            </a:xfrm>
            <a:custGeom>
              <a:avLst/>
              <a:gdLst>
                <a:gd name="connsiteX0" fmla="*/ 67033 w 68933"/>
                <a:gd name="connsiteY0" fmla="*/ 0 h 64599"/>
                <a:gd name="connsiteX1" fmla="*/ 68934 w 68933"/>
                <a:gd name="connsiteY1" fmla="*/ 1896 h 64599"/>
                <a:gd name="connsiteX2" fmla="*/ 68934 w 68933"/>
                <a:gd name="connsiteY2" fmla="*/ 62703 h 64599"/>
                <a:gd name="connsiteX3" fmla="*/ 67033 w 68933"/>
                <a:gd name="connsiteY3" fmla="*/ 64599 h 64599"/>
                <a:gd name="connsiteX4" fmla="*/ 1900 w 68933"/>
                <a:gd name="connsiteY4" fmla="*/ 64599 h 64599"/>
                <a:gd name="connsiteX5" fmla="*/ -1 w 68933"/>
                <a:gd name="connsiteY5" fmla="*/ 62703 h 64599"/>
                <a:gd name="connsiteX6" fmla="*/ -1 w 68933"/>
                <a:gd name="connsiteY6" fmla="*/ 1896 h 64599"/>
                <a:gd name="connsiteX7" fmla="*/ 1900 w 68933"/>
                <a:gd name="connsiteY7" fmla="*/ 0 h 64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933" h="64599">
                  <a:moveTo>
                    <a:pt x="67033" y="0"/>
                  </a:moveTo>
                  <a:cubicBezTo>
                    <a:pt x="68083" y="0"/>
                    <a:pt x="68934" y="849"/>
                    <a:pt x="68934" y="1896"/>
                  </a:cubicBezTo>
                  <a:lnTo>
                    <a:pt x="68934" y="62703"/>
                  </a:lnTo>
                  <a:cubicBezTo>
                    <a:pt x="68934" y="63750"/>
                    <a:pt x="68083" y="64599"/>
                    <a:pt x="67033" y="64599"/>
                  </a:cubicBezTo>
                  <a:lnTo>
                    <a:pt x="1900" y="64599"/>
                  </a:lnTo>
                  <a:cubicBezTo>
                    <a:pt x="851" y="64599"/>
                    <a:pt x="-1" y="63750"/>
                    <a:pt x="-1" y="62703"/>
                  </a:cubicBezTo>
                  <a:lnTo>
                    <a:pt x="-1" y="1896"/>
                  </a:lnTo>
                  <a:cubicBezTo>
                    <a:pt x="-1" y="849"/>
                    <a:pt x="850" y="0"/>
                    <a:pt x="1900" y="0"/>
                  </a:cubicBezTo>
                  <a:close/>
                </a:path>
              </a:pathLst>
            </a:custGeom>
            <a:solidFill>
              <a:srgbClr val="009964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933" dirty="0"/>
            </a:p>
          </p:txBody>
        </p:sp>
        <p:sp>
          <p:nvSpPr>
            <p:cNvPr id="53" name="Freeform 3255">
              <a:extLst>
                <a:ext uri="{FF2B5EF4-FFF2-40B4-BE49-F238E27FC236}">
                  <a16:creationId xmlns:a16="http://schemas.microsoft.com/office/drawing/2014/main" id="{18386A51-AF4F-F155-48DB-1BFE2F711B9D}"/>
                </a:ext>
              </a:extLst>
            </p:cNvPr>
            <p:cNvSpPr/>
            <p:nvPr/>
          </p:nvSpPr>
          <p:spPr>
            <a:xfrm>
              <a:off x="6812658" y="2340657"/>
              <a:ext cx="73875" cy="61729"/>
            </a:xfrm>
            <a:custGeom>
              <a:avLst/>
              <a:gdLst>
                <a:gd name="connsiteX0" fmla="*/ 71975 w 73875"/>
                <a:gd name="connsiteY0" fmla="*/ 0 h 69276"/>
                <a:gd name="connsiteX1" fmla="*/ 73876 w 73875"/>
                <a:gd name="connsiteY1" fmla="*/ 1896 h 69276"/>
                <a:gd name="connsiteX2" fmla="*/ 73876 w 73875"/>
                <a:gd name="connsiteY2" fmla="*/ 67380 h 69276"/>
                <a:gd name="connsiteX3" fmla="*/ 71975 w 73875"/>
                <a:gd name="connsiteY3" fmla="*/ 69277 h 69276"/>
                <a:gd name="connsiteX4" fmla="*/ 1901 w 73875"/>
                <a:gd name="connsiteY4" fmla="*/ 69277 h 69276"/>
                <a:gd name="connsiteX5" fmla="*/ 0 w 73875"/>
                <a:gd name="connsiteY5" fmla="*/ 67380 h 69276"/>
                <a:gd name="connsiteX6" fmla="*/ 0 w 73875"/>
                <a:gd name="connsiteY6" fmla="*/ 1896 h 69276"/>
                <a:gd name="connsiteX7" fmla="*/ 1901 w 73875"/>
                <a:gd name="connsiteY7" fmla="*/ 0 h 69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875" h="69276">
                  <a:moveTo>
                    <a:pt x="71975" y="0"/>
                  </a:moveTo>
                  <a:cubicBezTo>
                    <a:pt x="73025" y="0"/>
                    <a:pt x="73876" y="849"/>
                    <a:pt x="73876" y="1896"/>
                  </a:cubicBezTo>
                  <a:lnTo>
                    <a:pt x="73876" y="67380"/>
                  </a:lnTo>
                  <a:cubicBezTo>
                    <a:pt x="73876" y="68428"/>
                    <a:pt x="73026" y="69277"/>
                    <a:pt x="71975" y="69277"/>
                  </a:cubicBezTo>
                  <a:lnTo>
                    <a:pt x="1901" y="69277"/>
                  </a:lnTo>
                  <a:cubicBezTo>
                    <a:pt x="851" y="69277"/>
                    <a:pt x="0" y="68428"/>
                    <a:pt x="0" y="67380"/>
                  </a:cubicBezTo>
                  <a:lnTo>
                    <a:pt x="0" y="1896"/>
                  </a:lnTo>
                  <a:cubicBezTo>
                    <a:pt x="0" y="849"/>
                    <a:pt x="850" y="0"/>
                    <a:pt x="1901" y="0"/>
                  </a:cubicBezTo>
                  <a:close/>
                </a:path>
              </a:pathLst>
            </a:custGeom>
            <a:solidFill>
              <a:srgbClr val="009964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933" dirty="0"/>
            </a:p>
          </p:txBody>
        </p:sp>
        <p:sp>
          <p:nvSpPr>
            <p:cNvPr id="54" name="Freeform 3256">
              <a:extLst>
                <a:ext uri="{FF2B5EF4-FFF2-40B4-BE49-F238E27FC236}">
                  <a16:creationId xmlns:a16="http://schemas.microsoft.com/office/drawing/2014/main" id="{073945D9-3BC1-F111-1D45-910361494062}"/>
                </a:ext>
              </a:extLst>
            </p:cNvPr>
            <p:cNvSpPr/>
            <p:nvPr/>
          </p:nvSpPr>
          <p:spPr>
            <a:xfrm>
              <a:off x="7015658" y="2461057"/>
              <a:ext cx="33833" cy="32554"/>
            </a:xfrm>
            <a:custGeom>
              <a:avLst/>
              <a:gdLst>
                <a:gd name="connsiteX0" fmla="*/ 31933 w 33833"/>
                <a:gd name="connsiteY0" fmla="*/ 0 h 36534"/>
                <a:gd name="connsiteX1" fmla="*/ 33834 w 33833"/>
                <a:gd name="connsiteY1" fmla="*/ 1896 h 36534"/>
                <a:gd name="connsiteX2" fmla="*/ 33834 w 33833"/>
                <a:gd name="connsiteY2" fmla="*/ 34638 h 36534"/>
                <a:gd name="connsiteX3" fmla="*/ 31933 w 33833"/>
                <a:gd name="connsiteY3" fmla="*/ 36534 h 36534"/>
                <a:gd name="connsiteX4" fmla="*/ 1901 w 33833"/>
                <a:gd name="connsiteY4" fmla="*/ 36534 h 36534"/>
                <a:gd name="connsiteX5" fmla="*/ 0 w 33833"/>
                <a:gd name="connsiteY5" fmla="*/ 34638 h 36534"/>
                <a:gd name="connsiteX6" fmla="*/ 0 w 33833"/>
                <a:gd name="connsiteY6" fmla="*/ 1896 h 36534"/>
                <a:gd name="connsiteX7" fmla="*/ 1901 w 33833"/>
                <a:gd name="connsiteY7" fmla="*/ 0 h 36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833" h="36534">
                  <a:moveTo>
                    <a:pt x="31933" y="0"/>
                  </a:moveTo>
                  <a:cubicBezTo>
                    <a:pt x="32982" y="0"/>
                    <a:pt x="33834" y="849"/>
                    <a:pt x="33834" y="1896"/>
                  </a:cubicBezTo>
                  <a:lnTo>
                    <a:pt x="33834" y="34638"/>
                  </a:lnTo>
                  <a:cubicBezTo>
                    <a:pt x="33834" y="35685"/>
                    <a:pt x="32983" y="36534"/>
                    <a:pt x="31933" y="36534"/>
                  </a:cubicBezTo>
                  <a:lnTo>
                    <a:pt x="1901" y="36534"/>
                  </a:lnTo>
                  <a:cubicBezTo>
                    <a:pt x="851" y="36534"/>
                    <a:pt x="0" y="35685"/>
                    <a:pt x="0" y="34638"/>
                  </a:cubicBezTo>
                  <a:lnTo>
                    <a:pt x="0" y="1896"/>
                  </a:lnTo>
                  <a:cubicBezTo>
                    <a:pt x="0" y="849"/>
                    <a:pt x="851" y="0"/>
                    <a:pt x="1901" y="0"/>
                  </a:cubicBezTo>
                  <a:close/>
                </a:path>
              </a:pathLst>
            </a:custGeom>
            <a:solidFill>
              <a:srgbClr val="009964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933" dirty="0"/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422FB2DB-5848-4E3D-5BC9-284433DF7F5A}"/>
                </a:ext>
              </a:extLst>
            </p:cNvPr>
            <p:cNvGrpSpPr/>
            <p:nvPr/>
          </p:nvGrpSpPr>
          <p:grpSpPr>
            <a:xfrm>
              <a:off x="6142133" y="2694797"/>
              <a:ext cx="1839197" cy="183003"/>
              <a:chOff x="6142133" y="2694797"/>
              <a:chExt cx="1839197" cy="183003"/>
            </a:xfrm>
          </p:grpSpPr>
          <p:sp>
            <p:nvSpPr>
              <p:cNvPr id="59" name="Freeform 3261">
                <a:extLst>
                  <a:ext uri="{FF2B5EF4-FFF2-40B4-BE49-F238E27FC236}">
                    <a16:creationId xmlns:a16="http://schemas.microsoft.com/office/drawing/2014/main" id="{38F94773-8370-48DB-58BC-9FB3FB1157BD}"/>
                  </a:ext>
                </a:extLst>
              </p:cNvPr>
              <p:cNvSpPr/>
              <p:nvPr/>
            </p:nvSpPr>
            <p:spPr>
              <a:xfrm>
                <a:off x="6294006" y="2694797"/>
                <a:ext cx="12671" cy="45959"/>
              </a:xfrm>
              <a:custGeom>
                <a:avLst/>
                <a:gdLst>
                  <a:gd name="connsiteX0" fmla="*/ 0 w 12671"/>
                  <a:gd name="connsiteY0" fmla="*/ 0 h 51578"/>
                  <a:gd name="connsiteX1" fmla="*/ 0 w 12671"/>
                  <a:gd name="connsiteY1" fmla="*/ 51578 h 515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71" h="51578">
                    <a:moveTo>
                      <a:pt x="0" y="0"/>
                    </a:moveTo>
                    <a:lnTo>
                      <a:pt x="0" y="51578"/>
                    </a:lnTo>
                  </a:path>
                </a:pathLst>
              </a:custGeom>
              <a:ln w="12667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  <p:sp>
            <p:nvSpPr>
              <p:cNvPr id="61" name="Freeform 3263">
                <a:extLst>
                  <a:ext uri="{FF2B5EF4-FFF2-40B4-BE49-F238E27FC236}">
                    <a16:creationId xmlns:a16="http://schemas.microsoft.com/office/drawing/2014/main" id="{0E05FE8D-0672-DD96-2D5D-292167D8947B}"/>
                  </a:ext>
                </a:extLst>
              </p:cNvPr>
              <p:cNvSpPr/>
              <p:nvPr/>
            </p:nvSpPr>
            <p:spPr>
              <a:xfrm>
                <a:off x="7074835" y="2694797"/>
                <a:ext cx="12671" cy="45959"/>
              </a:xfrm>
              <a:custGeom>
                <a:avLst/>
                <a:gdLst>
                  <a:gd name="connsiteX0" fmla="*/ 0 w 12671"/>
                  <a:gd name="connsiteY0" fmla="*/ 0 h 51578"/>
                  <a:gd name="connsiteX1" fmla="*/ 0 w 12671"/>
                  <a:gd name="connsiteY1" fmla="*/ 51578 h 515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71" h="51578">
                    <a:moveTo>
                      <a:pt x="0" y="0"/>
                    </a:moveTo>
                    <a:lnTo>
                      <a:pt x="0" y="51578"/>
                    </a:lnTo>
                  </a:path>
                </a:pathLst>
              </a:custGeom>
              <a:ln w="12667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  <p:sp>
            <p:nvSpPr>
              <p:cNvPr id="63" name="Freeform 3265">
                <a:extLst>
                  <a:ext uri="{FF2B5EF4-FFF2-40B4-BE49-F238E27FC236}">
                    <a16:creationId xmlns:a16="http://schemas.microsoft.com/office/drawing/2014/main" id="{73D73DF6-DAED-7D61-8749-3B412BD48974}"/>
                  </a:ext>
                </a:extLst>
              </p:cNvPr>
              <p:cNvSpPr/>
              <p:nvPr/>
            </p:nvSpPr>
            <p:spPr>
              <a:xfrm>
                <a:off x="7860082" y="2694797"/>
                <a:ext cx="12671" cy="45959"/>
              </a:xfrm>
              <a:custGeom>
                <a:avLst/>
                <a:gdLst>
                  <a:gd name="connsiteX0" fmla="*/ 0 w 12671"/>
                  <a:gd name="connsiteY0" fmla="*/ 0 h 51578"/>
                  <a:gd name="connsiteX1" fmla="*/ 0 w 12671"/>
                  <a:gd name="connsiteY1" fmla="*/ 51578 h 515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71" h="51578">
                    <a:moveTo>
                      <a:pt x="0" y="0"/>
                    </a:moveTo>
                    <a:lnTo>
                      <a:pt x="0" y="51578"/>
                    </a:lnTo>
                  </a:path>
                </a:pathLst>
              </a:custGeom>
              <a:ln w="12667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  <p:grpSp>
            <p:nvGrpSpPr>
              <p:cNvPr id="3104" name="Graphic 2">
                <a:extLst>
                  <a:ext uri="{FF2B5EF4-FFF2-40B4-BE49-F238E27FC236}">
                    <a16:creationId xmlns:a16="http://schemas.microsoft.com/office/drawing/2014/main" id="{D459F9AB-DB91-A21F-BE77-E723881B590F}"/>
                  </a:ext>
                </a:extLst>
              </p:cNvPr>
              <p:cNvGrpSpPr/>
              <p:nvPr/>
            </p:nvGrpSpPr>
            <p:grpSpPr>
              <a:xfrm>
                <a:off x="6142133" y="2700822"/>
                <a:ext cx="1839197" cy="176978"/>
                <a:chOff x="8346765" y="2039389"/>
                <a:chExt cx="1839197" cy="198615"/>
              </a:xfrm>
              <a:solidFill>
                <a:srgbClr val="000000"/>
              </a:solidFill>
            </p:grpSpPr>
            <p:sp>
              <p:nvSpPr>
                <p:cNvPr id="3107" name="TextBox 3106">
                  <a:extLst>
                    <a:ext uri="{FF2B5EF4-FFF2-40B4-BE49-F238E27FC236}">
                      <a16:creationId xmlns:a16="http://schemas.microsoft.com/office/drawing/2014/main" id="{0B65B953-AE83-5147-C78C-DB62CB49FE6C}"/>
                    </a:ext>
                  </a:extLst>
                </p:cNvPr>
                <p:cNvSpPr txBox="1"/>
                <p:nvPr/>
              </p:nvSpPr>
              <p:spPr>
                <a:xfrm>
                  <a:off x="8346765" y="2039389"/>
                  <a:ext cx="315327" cy="19861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933" dirty="0">
                      <a:ln/>
                      <a:solidFill>
                        <a:srgbClr val="000000"/>
                      </a:solidFill>
                      <a:latin typeface="Arial"/>
                      <a:cs typeface="Arial"/>
                      <a:sym typeface="Arial"/>
                      <a:rtl val="0"/>
                    </a:rPr>
                    <a:t>1/10</a:t>
                  </a:r>
                </a:p>
              </p:txBody>
            </p:sp>
            <p:sp>
              <p:nvSpPr>
                <p:cNvPr id="3109" name="TextBox 3108">
                  <a:extLst>
                    <a:ext uri="{FF2B5EF4-FFF2-40B4-BE49-F238E27FC236}">
                      <a16:creationId xmlns:a16="http://schemas.microsoft.com/office/drawing/2014/main" id="{EA577A78-3736-3059-C0BB-1EB120D534AB}"/>
                    </a:ext>
                  </a:extLst>
                </p:cNvPr>
                <p:cNvSpPr txBox="1"/>
                <p:nvPr/>
              </p:nvSpPr>
              <p:spPr>
                <a:xfrm>
                  <a:off x="9177922" y="2039389"/>
                  <a:ext cx="189052" cy="19861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933" dirty="0">
                      <a:ln/>
                      <a:solidFill>
                        <a:srgbClr val="000000"/>
                      </a:solidFill>
                      <a:latin typeface="Arial"/>
                      <a:cs typeface="Arial"/>
                      <a:sym typeface="Arial"/>
                      <a:rtl val="0"/>
                    </a:rPr>
                    <a:t>1</a:t>
                  </a:r>
                </a:p>
              </p:txBody>
            </p:sp>
            <p:sp>
              <p:nvSpPr>
                <p:cNvPr id="3111" name="TextBox 3110">
                  <a:extLst>
                    <a:ext uri="{FF2B5EF4-FFF2-40B4-BE49-F238E27FC236}">
                      <a16:creationId xmlns:a16="http://schemas.microsoft.com/office/drawing/2014/main" id="{FF9EF4E5-0F2F-7291-3825-7BEB13629F8E}"/>
                    </a:ext>
                  </a:extLst>
                </p:cNvPr>
                <p:cNvSpPr txBox="1"/>
                <p:nvPr/>
              </p:nvSpPr>
              <p:spPr>
                <a:xfrm>
                  <a:off x="9946400" y="2039389"/>
                  <a:ext cx="239562" cy="19861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933" dirty="0">
                      <a:ln/>
                      <a:solidFill>
                        <a:srgbClr val="000000"/>
                      </a:solidFill>
                      <a:latin typeface="Arial"/>
                      <a:cs typeface="Arial"/>
                      <a:sym typeface="Arial"/>
                      <a:rtl val="0"/>
                    </a:rPr>
                    <a:t>10</a:t>
                  </a:r>
                </a:p>
              </p:txBody>
            </p:sp>
          </p:grpSp>
        </p:grpSp>
        <p:grpSp>
          <p:nvGrpSpPr>
            <p:cNvPr id="3114" name="Graphic 2">
              <a:extLst>
                <a:ext uri="{FF2B5EF4-FFF2-40B4-BE49-F238E27FC236}">
                  <a16:creationId xmlns:a16="http://schemas.microsoft.com/office/drawing/2014/main" id="{037946B8-13D3-D884-D3BF-2C53EA8176DB}"/>
                </a:ext>
              </a:extLst>
            </p:cNvPr>
            <p:cNvGrpSpPr/>
            <p:nvPr/>
          </p:nvGrpSpPr>
          <p:grpSpPr>
            <a:xfrm>
              <a:off x="6293728" y="1830917"/>
              <a:ext cx="1566000" cy="875146"/>
              <a:chOff x="8498360" y="1043857"/>
              <a:chExt cx="1566000" cy="982138"/>
            </a:xfrm>
          </p:grpSpPr>
          <p:sp>
            <p:nvSpPr>
              <p:cNvPr id="3115" name="Freeform 3307">
                <a:extLst>
                  <a:ext uri="{FF2B5EF4-FFF2-40B4-BE49-F238E27FC236}">
                    <a16:creationId xmlns:a16="http://schemas.microsoft.com/office/drawing/2014/main" id="{B8EF3C75-3B6B-836A-F5AC-082EE903F733}"/>
                  </a:ext>
                </a:extLst>
              </p:cNvPr>
              <p:cNvSpPr/>
              <p:nvPr/>
            </p:nvSpPr>
            <p:spPr>
              <a:xfrm>
                <a:off x="9279467" y="1043857"/>
                <a:ext cx="12671" cy="969495"/>
              </a:xfrm>
              <a:custGeom>
                <a:avLst/>
                <a:gdLst>
                  <a:gd name="connsiteX0" fmla="*/ 0 w 12671"/>
                  <a:gd name="connsiteY0" fmla="*/ 969495 h 969495"/>
                  <a:gd name="connsiteX1" fmla="*/ 0 w 12671"/>
                  <a:gd name="connsiteY1" fmla="*/ 0 h 969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71" h="969495">
                    <a:moveTo>
                      <a:pt x="0" y="969495"/>
                    </a:moveTo>
                    <a:lnTo>
                      <a:pt x="0" y="0"/>
                    </a:lnTo>
                  </a:path>
                </a:pathLst>
              </a:custGeom>
              <a:ln w="12667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  <p:sp>
            <p:nvSpPr>
              <p:cNvPr id="3116" name="Freeform 3308">
                <a:extLst>
                  <a:ext uri="{FF2B5EF4-FFF2-40B4-BE49-F238E27FC236}">
                    <a16:creationId xmlns:a16="http://schemas.microsoft.com/office/drawing/2014/main" id="{F82ACF27-1B16-C750-2A1B-73074F58F233}"/>
                  </a:ext>
                </a:extLst>
              </p:cNvPr>
              <p:cNvSpPr/>
              <p:nvPr/>
            </p:nvSpPr>
            <p:spPr>
              <a:xfrm>
                <a:off x="8498360" y="2013354"/>
                <a:ext cx="1566000" cy="12641"/>
              </a:xfrm>
              <a:custGeom>
                <a:avLst/>
                <a:gdLst>
                  <a:gd name="connsiteX0" fmla="*/ 0 w 3123567"/>
                  <a:gd name="connsiteY0" fmla="*/ 0 h 12641"/>
                  <a:gd name="connsiteX1" fmla="*/ 3123568 w 3123567"/>
                  <a:gd name="connsiteY1" fmla="*/ 0 h 12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23567" h="12641">
                    <a:moveTo>
                      <a:pt x="0" y="0"/>
                    </a:moveTo>
                    <a:lnTo>
                      <a:pt x="3123568" y="0"/>
                    </a:lnTo>
                  </a:path>
                </a:pathLst>
              </a:custGeom>
              <a:ln w="12667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</p:grpSp>
        <p:sp>
          <p:nvSpPr>
            <p:cNvPr id="3214" name="Freeform 3313">
              <a:extLst>
                <a:ext uri="{FF2B5EF4-FFF2-40B4-BE49-F238E27FC236}">
                  <a16:creationId xmlns:a16="http://schemas.microsoft.com/office/drawing/2014/main" id="{4B482717-C603-5A88-0D41-FDD12596F2B5}"/>
                </a:ext>
              </a:extLst>
            </p:cNvPr>
            <p:cNvSpPr/>
            <p:nvPr/>
          </p:nvSpPr>
          <p:spPr>
            <a:xfrm>
              <a:off x="6776397" y="3726660"/>
              <a:ext cx="12671" cy="864000"/>
            </a:xfrm>
            <a:custGeom>
              <a:avLst/>
              <a:gdLst>
                <a:gd name="connsiteX0" fmla="*/ 0 w 12671"/>
                <a:gd name="connsiteY0" fmla="*/ 1038899 h 1038898"/>
                <a:gd name="connsiteX1" fmla="*/ 0 w 12671"/>
                <a:gd name="connsiteY1" fmla="*/ 0 h 1038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671" h="1038898">
                  <a:moveTo>
                    <a:pt x="0" y="1038899"/>
                  </a:moveTo>
                  <a:lnTo>
                    <a:pt x="0" y="0"/>
                  </a:lnTo>
                </a:path>
              </a:pathLst>
            </a:custGeom>
            <a:ln w="12667" cap="flat">
              <a:solidFill>
                <a:srgbClr val="009964"/>
              </a:solidFill>
              <a:custDash>
                <a:ds d="300000" sp="300000"/>
              </a:custDash>
              <a:miter/>
            </a:ln>
          </p:spPr>
          <p:txBody>
            <a:bodyPr rtlCol="0" anchor="ctr"/>
            <a:lstStyle/>
            <a:p>
              <a:endParaRPr lang="en-US" sz="933" dirty="0"/>
            </a:p>
          </p:txBody>
        </p:sp>
        <p:grpSp>
          <p:nvGrpSpPr>
            <p:cNvPr id="3216" name="Graphic 2">
              <a:extLst>
                <a:ext uri="{FF2B5EF4-FFF2-40B4-BE49-F238E27FC236}">
                  <a16:creationId xmlns:a16="http://schemas.microsoft.com/office/drawing/2014/main" id="{B0ACDF11-6BC3-26D0-4C09-E3AB0BD7B083}"/>
                </a:ext>
              </a:extLst>
            </p:cNvPr>
            <p:cNvGrpSpPr/>
            <p:nvPr/>
          </p:nvGrpSpPr>
          <p:grpSpPr>
            <a:xfrm>
              <a:off x="6664887" y="3859315"/>
              <a:ext cx="228470" cy="54217"/>
              <a:chOff x="8864850" y="3594455"/>
              <a:chExt cx="228470" cy="60680"/>
            </a:xfrm>
          </p:grpSpPr>
          <p:sp>
            <p:nvSpPr>
              <p:cNvPr id="3247" name="Freeform 3346">
                <a:extLst>
                  <a:ext uri="{FF2B5EF4-FFF2-40B4-BE49-F238E27FC236}">
                    <a16:creationId xmlns:a16="http://schemas.microsoft.com/office/drawing/2014/main" id="{2F076A48-C860-CF71-E21B-5A2E12AB0688}"/>
                  </a:ext>
                </a:extLst>
              </p:cNvPr>
              <p:cNvSpPr/>
              <p:nvPr/>
            </p:nvSpPr>
            <p:spPr>
              <a:xfrm>
                <a:off x="8864850" y="3624796"/>
                <a:ext cx="228470" cy="12641"/>
              </a:xfrm>
              <a:custGeom>
                <a:avLst/>
                <a:gdLst>
                  <a:gd name="connsiteX0" fmla="*/ 228471 w 228470"/>
                  <a:gd name="connsiteY0" fmla="*/ 0 h 12641"/>
                  <a:gd name="connsiteX1" fmla="*/ 0 w 228470"/>
                  <a:gd name="connsiteY1" fmla="*/ 0 h 12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8470" h="12641">
                    <a:moveTo>
                      <a:pt x="228471" y="0"/>
                    </a:moveTo>
                    <a:lnTo>
                      <a:pt x="0" y="0"/>
                    </a:lnTo>
                  </a:path>
                </a:pathLst>
              </a:custGeom>
              <a:ln w="12667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  <p:sp>
            <p:nvSpPr>
              <p:cNvPr id="3248" name="Freeform 3347">
                <a:extLst>
                  <a:ext uri="{FF2B5EF4-FFF2-40B4-BE49-F238E27FC236}">
                    <a16:creationId xmlns:a16="http://schemas.microsoft.com/office/drawing/2014/main" id="{F387F9FD-499C-0E8D-45BA-F78183861360}"/>
                  </a:ext>
                </a:extLst>
              </p:cNvPr>
              <p:cNvSpPr/>
              <p:nvPr/>
            </p:nvSpPr>
            <p:spPr>
              <a:xfrm>
                <a:off x="8864850" y="3594455"/>
                <a:ext cx="12671" cy="60680"/>
              </a:xfrm>
              <a:custGeom>
                <a:avLst/>
                <a:gdLst>
                  <a:gd name="connsiteX0" fmla="*/ 0 w 12671"/>
                  <a:gd name="connsiteY0" fmla="*/ 60680 h 60680"/>
                  <a:gd name="connsiteX1" fmla="*/ 0 w 12671"/>
                  <a:gd name="connsiteY1" fmla="*/ 0 h 60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71" h="60680">
                    <a:moveTo>
                      <a:pt x="0" y="60680"/>
                    </a:moveTo>
                    <a:lnTo>
                      <a:pt x="0" y="0"/>
                    </a:lnTo>
                  </a:path>
                </a:pathLst>
              </a:custGeom>
              <a:ln w="12667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  <p:sp>
            <p:nvSpPr>
              <p:cNvPr id="3249" name="Freeform 3348">
                <a:extLst>
                  <a:ext uri="{FF2B5EF4-FFF2-40B4-BE49-F238E27FC236}">
                    <a16:creationId xmlns:a16="http://schemas.microsoft.com/office/drawing/2014/main" id="{5942A390-B168-3ECD-6B58-E30A3E52E366}"/>
                  </a:ext>
                </a:extLst>
              </p:cNvPr>
              <p:cNvSpPr/>
              <p:nvPr/>
            </p:nvSpPr>
            <p:spPr>
              <a:xfrm>
                <a:off x="8864850" y="3624796"/>
                <a:ext cx="228470" cy="12641"/>
              </a:xfrm>
              <a:custGeom>
                <a:avLst/>
                <a:gdLst>
                  <a:gd name="connsiteX0" fmla="*/ 0 w 228470"/>
                  <a:gd name="connsiteY0" fmla="*/ 0 h 12641"/>
                  <a:gd name="connsiteX1" fmla="*/ 228471 w 228470"/>
                  <a:gd name="connsiteY1" fmla="*/ 0 h 12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8470" h="12641">
                    <a:moveTo>
                      <a:pt x="0" y="0"/>
                    </a:moveTo>
                    <a:lnTo>
                      <a:pt x="228471" y="0"/>
                    </a:lnTo>
                  </a:path>
                </a:pathLst>
              </a:custGeom>
              <a:ln w="12667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  <p:sp>
            <p:nvSpPr>
              <p:cNvPr id="3250" name="Freeform 3349">
                <a:extLst>
                  <a:ext uri="{FF2B5EF4-FFF2-40B4-BE49-F238E27FC236}">
                    <a16:creationId xmlns:a16="http://schemas.microsoft.com/office/drawing/2014/main" id="{953DEA15-EDD2-4C89-AD9A-ACDE4484D09C}"/>
                  </a:ext>
                </a:extLst>
              </p:cNvPr>
              <p:cNvSpPr/>
              <p:nvPr/>
            </p:nvSpPr>
            <p:spPr>
              <a:xfrm>
                <a:off x="9093320" y="3594455"/>
                <a:ext cx="12671" cy="60680"/>
              </a:xfrm>
              <a:custGeom>
                <a:avLst/>
                <a:gdLst>
                  <a:gd name="connsiteX0" fmla="*/ 0 w 12671"/>
                  <a:gd name="connsiteY0" fmla="*/ 60680 h 60680"/>
                  <a:gd name="connsiteX1" fmla="*/ 0 w 12671"/>
                  <a:gd name="connsiteY1" fmla="*/ 0 h 60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71" h="60680">
                    <a:moveTo>
                      <a:pt x="0" y="60680"/>
                    </a:moveTo>
                    <a:lnTo>
                      <a:pt x="0" y="0"/>
                    </a:lnTo>
                  </a:path>
                </a:pathLst>
              </a:custGeom>
              <a:ln w="12667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  <p:sp>
            <p:nvSpPr>
              <p:cNvPr id="3251" name="Freeform 3350">
                <a:extLst>
                  <a:ext uri="{FF2B5EF4-FFF2-40B4-BE49-F238E27FC236}">
                    <a16:creationId xmlns:a16="http://schemas.microsoft.com/office/drawing/2014/main" id="{D7251443-3D3F-6ABE-E9F9-B04A4BC4A165}"/>
                  </a:ext>
                </a:extLst>
              </p:cNvPr>
              <p:cNvSpPr/>
              <p:nvPr/>
            </p:nvSpPr>
            <p:spPr>
              <a:xfrm>
                <a:off x="8864850" y="3624796"/>
                <a:ext cx="228470" cy="12641"/>
              </a:xfrm>
              <a:custGeom>
                <a:avLst/>
                <a:gdLst>
                  <a:gd name="connsiteX0" fmla="*/ 0 w 228470"/>
                  <a:gd name="connsiteY0" fmla="*/ 0 h 12641"/>
                  <a:gd name="connsiteX1" fmla="*/ 228471 w 228470"/>
                  <a:gd name="connsiteY1" fmla="*/ 0 h 12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8470" h="12641">
                    <a:moveTo>
                      <a:pt x="0" y="0"/>
                    </a:moveTo>
                    <a:lnTo>
                      <a:pt x="228471" y="0"/>
                    </a:lnTo>
                  </a:path>
                </a:pathLst>
              </a:custGeom>
              <a:ln w="12667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</p:grpSp>
        <p:grpSp>
          <p:nvGrpSpPr>
            <p:cNvPr id="3217" name="Graphic 2">
              <a:extLst>
                <a:ext uri="{FF2B5EF4-FFF2-40B4-BE49-F238E27FC236}">
                  <a16:creationId xmlns:a16="http://schemas.microsoft.com/office/drawing/2014/main" id="{98BD9B6D-BAD7-1764-92A2-F78C2CF995D1}"/>
                </a:ext>
              </a:extLst>
            </p:cNvPr>
            <p:cNvGrpSpPr/>
            <p:nvPr/>
          </p:nvGrpSpPr>
          <p:grpSpPr>
            <a:xfrm>
              <a:off x="6474178" y="4131672"/>
              <a:ext cx="382177" cy="54217"/>
              <a:chOff x="8674141" y="3914418"/>
              <a:chExt cx="382177" cy="60680"/>
            </a:xfrm>
          </p:grpSpPr>
          <p:sp>
            <p:nvSpPr>
              <p:cNvPr id="3242" name="Freeform 3341">
                <a:extLst>
                  <a:ext uri="{FF2B5EF4-FFF2-40B4-BE49-F238E27FC236}">
                    <a16:creationId xmlns:a16="http://schemas.microsoft.com/office/drawing/2014/main" id="{BA3EB961-CAEF-16BE-FF80-D70A0F7AC0BA}"/>
                  </a:ext>
                </a:extLst>
              </p:cNvPr>
              <p:cNvSpPr/>
              <p:nvPr/>
            </p:nvSpPr>
            <p:spPr>
              <a:xfrm>
                <a:off x="8674141" y="3944758"/>
                <a:ext cx="382177" cy="12641"/>
              </a:xfrm>
              <a:custGeom>
                <a:avLst/>
                <a:gdLst>
                  <a:gd name="connsiteX0" fmla="*/ 382177 w 382177"/>
                  <a:gd name="connsiteY0" fmla="*/ 0 h 12641"/>
                  <a:gd name="connsiteX1" fmla="*/ 0 w 382177"/>
                  <a:gd name="connsiteY1" fmla="*/ 0 h 12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2177" h="12641">
                    <a:moveTo>
                      <a:pt x="382177" y="0"/>
                    </a:moveTo>
                    <a:lnTo>
                      <a:pt x="0" y="0"/>
                    </a:lnTo>
                  </a:path>
                </a:pathLst>
              </a:custGeom>
              <a:ln w="12667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  <p:sp>
            <p:nvSpPr>
              <p:cNvPr id="3243" name="Freeform 3342">
                <a:extLst>
                  <a:ext uri="{FF2B5EF4-FFF2-40B4-BE49-F238E27FC236}">
                    <a16:creationId xmlns:a16="http://schemas.microsoft.com/office/drawing/2014/main" id="{FFE402C4-F6C3-04DF-613D-108D7CA8E456}"/>
                  </a:ext>
                </a:extLst>
              </p:cNvPr>
              <p:cNvSpPr/>
              <p:nvPr/>
            </p:nvSpPr>
            <p:spPr>
              <a:xfrm>
                <a:off x="8674141" y="3914418"/>
                <a:ext cx="12671" cy="60680"/>
              </a:xfrm>
              <a:custGeom>
                <a:avLst/>
                <a:gdLst>
                  <a:gd name="connsiteX0" fmla="*/ 0 w 12671"/>
                  <a:gd name="connsiteY0" fmla="*/ 60680 h 60680"/>
                  <a:gd name="connsiteX1" fmla="*/ 0 w 12671"/>
                  <a:gd name="connsiteY1" fmla="*/ 0 h 60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71" h="60680">
                    <a:moveTo>
                      <a:pt x="0" y="60680"/>
                    </a:moveTo>
                    <a:lnTo>
                      <a:pt x="0" y="0"/>
                    </a:lnTo>
                  </a:path>
                </a:pathLst>
              </a:custGeom>
              <a:ln w="12667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  <p:sp>
            <p:nvSpPr>
              <p:cNvPr id="3244" name="Freeform 3343">
                <a:extLst>
                  <a:ext uri="{FF2B5EF4-FFF2-40B4-BE49-F238E27FC236}">
                    <a16:creationId xmlns:a16="http://schemas.microsoft.com/office/drawing/2014/main" id="{48D37D2A-1AF1-F006-E907-771C95EA7682}"/>
                  </a:ext>
                </a:extLst>
              </p:cNvPr>
              <p:cNvSpPr/>
              <p:nvPr/>
            </p:nvSpPr>
            <p:spPr>
              <a:xfrm>
                <a:off x="8674141" y="3944758"/>
                <a:ext cx="382177" cy="12641"/>
              </a:xfrm>
              <a:custGeom>
                <a:avLst/>
                <a:gdLst>
                  <a:gd name="connsiteX0" fmla="*/ 0 w 382177"/>
                  <a:gd name="connsiteY0" fmla="*/ 0 h 12641"/>
                  <a:gd name="connsiteX1" fmla="*/ 382177 w 382177"/>
                  <a:gd name="connsiteY1" fmla="*/ 0 h 12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2177" h="12641">
                    <a:moveTo>
                      <a:pt x="0" y="0"/>
                    </a:moveTo>
                    <a:lnTo>
                      <a:pt x="382177" y="0"/>
                    </a:lnTo>
                  </a:path>
                </a:pathLst>
              </a:custGeom>
              <a:ln w="12667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  <p:sp>
            <p:nvSpPr>
              <p:cNvPr id="3245" name="Freeform 3344">
                <a:extLst>
                  <a:ext uri="{FF2B5EF4-FFF2-40B4-BE49-F238E27FC236}">
                    <a16:creationId xmlns:a16="http://schemas.microsoft.com/office/drawing/2014/main" id="{1B55AF35-B361-A90A-230B-4B6777DC7B16}"/>
                  </a:ext>
                </a:extLst>
              </p:cNvPr>
              <p:cNvSpPr/>
              <p:nvPr/>
            </p:nvSpPr>
            <p:spPr>
              <a:xfrm>
                <a:off x="9056319" y="3914418"/>
                <a:ext cx="12671" cy="60680"/>
              </a:xfrm>
              <a:custGeom>
                <a:avLst/>
                <a:gdLst>
                  <a:gd name="connsiteX0" fmla="*/ 0 w 12671"/>
                  <a:gd name="connsiteY0" fmla="*/ 60680 h 60680"/>
                  <a:gd name="connsiteX1" fmla="*/ 0 w 12671"/>
                  <a:gd name="connsiteY1" fmla="*/ 0 h 60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71" h="60680">
                    <a:moveTo>
                      <a:pt x="0" y="60680"/>
                    </a:moveTo>
                    <a:lnTo>
                      <a:pt x="0" y="0"/>
                    </a:lnTo>
                  </a:path>
                </a:pathLst>
              </a:custGeom>
              <a:ln w="12667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  <p:sp>
            <p:nvSpPr>
              <p:cNvPr id="3246" name="Freeform 3345">
                <a:extLst>
                  <a:ext uri="{FF2B5EF4-FFF2-40B4-BE49-F238E27FC236}">
                    <a16:creationId xmlns:a16="http://schemas.microsoft.com/office/drawing/2014/main" id="{B2BE1416-DB9D-5397-2DD8-C6B8442C67CB}"/>
                  </a:ext>
                </a:extLst>
              </p:cNvPr>
              <p:cNvSpPr/>
              <p:nvPr/>
            </p:nvSpPr>
            <p:spPr>
              <a:xfrm>
                <a:off x="8674141" y="3944758"/>
                <a:ext cx="382177" cy="12641"/>
              </a:xfrm>
              <a:custGeom>
                <a:avLst/>
                <a:gdLst>
                  <a:gd name="connsiteX0" fmla="*/ 0 w 382177"/>
                  <a:gd name="connsiteY0" fmla="*/ 0 h 12641"/>
                  <a:gd name="connsiteX1" fmla="*/ 382177 w 382177"/>
                  <a:gd name="connsiteY1" fmla="*/ 0 h 12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2177" h="12641">
                    <a:moveTo>
                      <a:pt x="0" y="0"/>
                    </a:moveTo>
                    <a:lnTo>
                      <a:pt x="382177" y="0"/>
                    </a:lnTo>
                  </a:path>
                </a:pathLst>
              </a:custGeom>
              <a:ln w="12667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</p:grpSp>
        <p:grpSp>
          <p:nvGrpSpPr>
            <p:cNvPr id="3218" name="Graphic 2">
              <a:extLst>
                <a:ext uri="{FF2B5EF4-FFF2-40B4-BE49-F238E27FC236}">
                  <a16:creationId xmlns:a16="http://schemas.microsoft.com/office/drawing/2014/main" id="{FCC2FA57-4830-5E5E-4BEF-31F182B78092}"/>
                </a:ext>
              </a:extLst>
            </p:cNvPr>
            <p:cNvGrpSpPr/>
            <p:nvPr/>
          </p:nvGrpSpPr>
          <p:grpSpPr>
            <a:xfrm>
              <a:off x="6475952" y="4132011"/>
              <a:ext cx="380910" cy="54329"/>
              <a:chOff x="8675915" y="3914797"/>
              <a:chExt cx="380910" cy="60806"/>
            </a:xfrm>
          </p:grpSpPr>
          <p:sp>
            <p:nvSpPr>
              <p:cNvPr id="3237" name="Freeform 3336">
                <a:extLst>
                  <a:ext uri="{FF2B5EF4-FFF2-40B4-BE49-F238E27FC236}">
                    <a16:creationId xmlns:a16="http://schemas.microsoft.com/office/drawing/2014/main" id="{E96429D8-A9C7-E954-DE42-50901CE96AD2}"/>
                  </a:ext>
                </a:extLst>
              </p:cNvPr>
              <p:cNvSpPr/>
              <p:nvPr/>
            </p:nvSpPr>
            <p:spPr>
              <a:xfrm>
                <a:off x="8675915" y="3945137"/>
                <a:ext cx="380910" cy="12641"/>
              </a:xfrm>
              <a:custGeom>
                <a:avLst/>
                <a:gdLst>
                  <a:gd name="connsiteX0" fmla="*/ 380911 w 380910"/>
                  <a:gd name="connsiteY0" fmla="*/ 0 h 12641"/>
                  <a:gd name="connsiteX1" fmla="*/ 0 w 380910"/>
                  <a:gd name="connsiteY1" fmla="*/ 0 h 12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0910" h="12641">
                    <a:moveTo>
                      <a:pt x="380911" y="0"/>
                    </a:moveTo>
                    <a:lnTo>
                      <a:pt x="0" y="0"/>
                    </a:lnTo>
                  </a:path>
                </a:pathLst>
              </a:custGeom>
              <a:ln w="12667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  <p:sp>
            <p:nvSpPr>
              <p:cNvPr id="3238" name="Freeform 3337">
                <a:extLst>
                  <a:ext uri="{FF2B5EF4-FFF2-40B4-BE49-F238E27FC236}">
                    <a16:creationId xmlns:a16="http://schemas.microsoft.com/office/drawing/2014/main" id="{C22BBFD8-B47B-E8C3-5F9E-C1A6F4A58215}"/>
                  </a:ext>
                </a:extLst>
              </p:cNvPr>
              <p:cNvSpPr/>
              <p:nvPr/>
            </p:nvSpPr>
            <p:spPr>
              <a:xfrm>
                <a:off x="8675915" y="3914797"/>
                <a:ext cx="12671" cy="60806"/>
              </a:xfrm>
              <a:custGeom>
                <a:avLst/>
                <a:gdLst>
                  <a:gd name="connsiteX0" fmla="*/ 0 w 12671"/>
                  <a:gd name="connsiteY0" fmla="*/ 60807 h 60806"/>
                  <a:gd name="connsiteX1" fmla="*/ 0 w 12671"/>
                  <a:gd name="connsiteY1" fmla="*/ 0 h 60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71" h="60806">
                    <a:moveTo>
                      <a:pt x="0" y="60807"/>
                    </a:moveTo>
                    <a:lnTo>
                      <a:pt x="0" y="0"/>
                    </a:lnTo>
                  </a:path>
                </a:pathLst>
              </a:custGeom>
              <a:ln w="12667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  <p:sp>
            <p:nvSpPr>
              <p:cNvPr id="3239" name="Freeform 3338">
                <a:extLst>
                  <a:ext uri="{FF2B5EF4-FFF2-40B4-BE49-F238E27FC236}">
                    <a16:creationId xmlns:a16="http://schemas.microsoft.com/office/drawing/2014/main" id="{4316B9E2-5487-5268-3D71-246A7065A719}"/>
                  </a:ext>
                </a:extLst>
              </p:cNvPr>
              <p:cNvSpPr/>
              <p:nvPr/>
            </p:nvSpPr>
            <p:spPr>
              <a:xfrm>
                <a:off x="8675915" y="3945137"/>
                <a:ext cx="380910" cy="12641"/>
              </a:xfrm>
              <a:custGeom>
                <a:avLst/>
                <a:gdLst>
                  <a:gd name="connsiteX0" fmla="*/ 0 w 380910"/>
                  <a:gd name="connsiteY0" fmla="*/ 0 h 12641"/>
                  <a:gd name="connsiteX1" fmla="*/ 380911 w 380910"/>
                  <a:gd name="connsiteY1" fmla="*/ 0 h 12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0910" h="12641">
                    <a:moveTo>
                      <a:pt x="0" y="0"/>
                    </a:moveTo>
                    <a:lnTo>
                      <a:pt x="380911" y="0"/>
                    </a:lnTo>
                  </a:path>
                </a:pathLst>
              </a:custGeom>
              <a:ln w="12667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  <p:sp>
            <p:nvSpPr>
              <p:cNvPr id="3240" name="Freeform 3339">
                <a:extLst>
                  <a:ext uri="{FF2B5EF4-FFF2-40B4-BE49-F238E27FC236}">
                    <a16:creationId xmlns:a16="http://schemas.microsoft.com/office/drawing/2014/main" id="{D75791CD-C10C-ED6D-F825-3D2497ABCDA3}"/>
                  </a:ext>
                </a:extLst>
              </p:cNvPr>
              <p:cNvSpPr/>
              <p:nvPr/>
            </p:nvSpPr>
            <p:spPr>
              <a:xfrm>
                <a:off x="9056825" y="3914797"/>
                <a:ext cx="12671" cy="60806"/>
              </a:xfrm>
              <a:custGeom>
                <a:avLst/>
                <a:gdLst>
                  <a:gd name="connsiteX0" fmla="*/ 0 w 12671"/>
                  <a:gd name="connsiteY0" fmla="*/ 60807 h 60806"/>
                  <a:gd name="connsiteX1" fmla="*/ 0 w 12671"/>
                  <a:gd name="connsiteY1" fmla="*/ 0 h 60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71" h="60806">
                    <a:moveTo>
                      <a:pt x="0" y="60807"/>
                    </a:moveTo>
                    <a:lnTo>
                      <a:pt x="0" y="0"/>
                    </a:lnTo>
                  </a:path>
                </a:pathLst>
              </a:custGeom>
              <a:ln w="12667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  <p:sp>
            <p:nvSpPr>
              <p:cNvPr id="3241" name="Freeform 3340">
                <a:extLst>
                  <a:ext uri="{FF2B5EF4-FFF2-40B4-BE49-F238E27FC236}">
                    <a16:creationId xmlns:a16="http://schemas.microsoft.com/office/drawing/2014/main" id="{0D9B76B7-EA25-D520-9600-169298A3E7BA}"/>
                  </a:ext>
                </a:extLst>
              </p:cNvPr>
              <p:cNvSpPr/>
              <p:nvPr/>
            </p:nvSpPr>
            <p:spPr>
              <a:xfrm>
                <a:off x="8675915" y="3945137"/>
                <a:ext cx="380910" cy="12641"/>
              </a:xfrm>
              <a:custGeom>
                <a:avLst/>
                <a:gdLst>
                  <a:gd name="connsiteX0" fmla="*/ 0 w 380910"/>
                  <a:gd name="connsiteY0" fmla="*/ 0 h 12641"/>
                  <a:gd name="connsiteX1" fmla="*/ 380911 w 380910"/>
                  <a:gd name="connsiteY1" fmla="*/ 0 h 12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0910" h="12641">
                    <a:moveTo>
                      <a:pt x="0" y="0"/>
                    </a:moveTo>
                    <a:lnTo>
                      <a:pt x="380911" y="0"/>
                    </a:lnTo>
                  </a:path>
                </a:pathLst>
              </a:custGeom>
              <a:ln w="12667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</p:grpSp>
        <p:grpSp>
          <p:nvGrpSpPr>
            <p:cNvPr id="3219" name="Graphic 2">
              <a:extLst>
                <a:ext uri="{FF2B5EF4-FFF2-40B4-BE49-F238E27FC236}">
                  <a16:creationId xmlns:a16="http://schemas.microsoft.com/office/drawing/2014/main" id="{029F4150-FD2D-EFA6-4864-07173FAEBA9D}"/>
                </a:ext>
              </a:extLst>
            </p:cNvPr>
            <p:cNvGrpSpPr/>
            <p:nvPr/>
          </p:nvGrpSpPr>
          <p:grpSpPr>
            <a:xfrm>
              <a:off x="6325286" y="4344659"/>
              <a:ext cx="845073" cy="54217"/>
              <a:chOff x="8525249" y="4131603"/>
              <a:chExt cx="845073" cy="60680"/>
            </a:xfrm>
          </p:grpSpPr>
          <p:sp>
            <p:nvSpPr>
              <p:cNvPr id="3232" name="Freeform 3331">
                <a:extLst>
                  <a:ext uri="{FF2B5EF4-FFF2-40B4-BE49-F238E27FC236}">
                    <a16:creationId xmlns:a16="http://schemas.microsoft.com/office/drawing/2014/main" id="{E19A0CBB-BFE7-8D7C-793B-6171040EBF12}"/>
                  </a:ext>
                </a:extLst>
              </p:cNvPr>
              <p:cNvSpPr/>
              <p:nvPr/>
            </p:nvSpPr>
            <p:spPr>
              <a:xfrm>
                <a:off x="8525249" y="4161943"/>
                <a:ext cx="845073" cy="12641"/>
              </a:xfrm>
              <a:custGeom>
                <a:avLst/>
                <a:gdLst>
                  <a:gd name="connsiteX0" fmla="*/ 845074 w 845073"/>
                  <a:gd name="connsiteY0" fmla="*/ 0 h 12641"/>
                  <a:gd name="connsiteX1" fmla="*/ 0 w 845073"/>
                  <a:gd name="connsiteY1" fmla="*/ 0 h 12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45073" h="12641">
                    <a:moveTo>
                      <a:pt x="845074" y="0"/>
                    </a:moveTo>
                    <a:lnTo>
                      <a:pt x="0" y="0"/>
                    </a:lnTo>
                  </a:path>
                </a:pathLst>
              </a:custGeom>
              <a:ln w="12667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  <p:sp>
            <p:nvSpPr>
              <p:cNvPr id="3233" name="Freeform 3332">
                <a:extLst>
                  <a:ext uri="{FF2B5EF4-FFF2-40B4-BE49-F238E27FC236}">
                    <a16:creationId xmlns:a16="http://schemas.microsoft.com/office/drawing/2014/main" id="{9EC7986F-FE2A-358C-97F6-0E308851F8AC}"/>
                  </a:ext>
                </a:extLst>
              </p:cNvPr>
              <p:cNvSpPr/>
              <p:nvPr/>
            </p:nvSpPr>
            <p:spPr>
              <a:xfrm>
                <a:off x="8525249" y="4131603"/>
                <a:ext cx="12671" cy="60680"/>
              </a:xfrm>
              <a:custGeom>
                <a:avLst/>
                <a:gdLst>
                  <a:gd name="connsiteX0" fmla="*/ 0 w 12671"/>
                  <a:gd name="connsiteY0" fmla="*/ 60680 h 60680"/>
                  <a:gd name="connsiteX1" fmla="*/ 0 w 12671"/>
                  <a:gd name="connsiteY1" fmla="*/ 0 h 60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71" h="60680">
                    <a:moveTo>
                      <a:pt x="0" y="60680"/>
                    </a:moveTo>
                    <a:lnTo>
                      <a:pt x="0" y="0"/>
                    </a:lnTo>
                  </a:path>
                </a:pathLst>
              </a:custGeom>
              <a:ln w="12667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  <p:sp>
            <p:nvSpPr>
              <p:cNvPr id="3234" name="Freeform 3333">
                <a:extLst>
                  <a:ext uri="{FF2B5EF4-FFF2-40B4-BE49-F238E27FC236}">
                    <a16:creationId xmlns:a16="http://schemas.microsoft.com/office/drawing/2014/main" id="{7FD77754-2C8D-D2E8-916C-71390D9BBDD2}"/>
                  </a:ext>
                </a:extLst>
              </p:cNvPr>
              <p:cNvSpPr/>
              <p:nvPr/>
            </p:nvSpPr>
            <p:spPr>
              <a:xfrm>
                <a:off x="8525249" y="4161943"/>
                <a:ext cx="845073" cy="12641"/>
              </a:xfrm>
              <a:custGeom>
                <a:avLst/>
                <a:gdLst>
                  <a:gd name="connsiteX0" fmla="*/ 0 w 845073"/>
                  <a:gd name="connsiteY0" fmla="*/ 0 h 12641"/>
                  <a:gd name="connsiteX1" fmla="*/ 845074 w 845073"/>
                  <a:gd name="connsiteY1" fmla="*/ 0 h 12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45073" h="12641">
                    <a:moveTo>
                      <a:pt x="0" y="0"/>
                    </a:moveTo>
                    <a:lnTo>
                      <a:pt x="845074" y="0"/>
                    </a:lnTo>
                  </a:path>
                </a:pathLst>
              </a:custGeom>
              <a:ln w="12667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  <p:sp>
            <p:nvSpPr>
              <p:cNvPr id="3235" name="Freeform 3334">
                <a:extLst>
                  <a:ext uri="{FF2B5EF4-FFF2-40B4-BE49-F238E27FC236}">
                    <a16:creationId xmlns:a16="http://schemas.microsoft.com/office/drawing/2014/main" id="{65E64762-C762-A080-A785-5994E13DF07C}"/>
                  </a:ext>
                </a:extLst>
              </p:cNvPr>
              <p:cNvSpPr/>
              <p:nvPr/>
            </p:nvSpPr>
            <p:spPr>
              <a:xfrm>
                <a:off x="9370323" y="4131603"/>
                <a:ext cx="12671" cy="60680"/>
              </a:xfrm>
              <a:custGeom>
                <a:avLst/>
                <a:gdLst>
                  <a:gd name="connsiteX0" fmla="*/ 0 w 12671"/>
                  <a:gd name="connsiteY0" fmla="*/ 60680 h 60680"/>
                  <a:gd name="connsiteX1" fmla="*/ 0 w 12671"/>
                  <a:gd name="connsiteY1" fmla="*/ 0 h 60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71" h="60680">
                    <a:moveTo>
                      <a:pt x="0" y="60680"/>
                    </a:moveTo>
                    <a:lnTo>
                      <a:pt x="0" y="0"/>
                    </a:lnTo>
                  </a:path>
                </a:pathLst>
              </a:custGeom>
              <a:ln w="12667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  <p:sp>
            <p:nvSpPr>
              <p:cNvPr id="3236" name="Freeform 3335">
                <a:extLst>
                  <a:ext uri="{FF2B5EF4-FFF2-40B4-BE49-F238E27FC236}">
                    <a16:creationId xmlns:a16="http://schemas.microsoft.com/office/drawing/2014/main" id="{B3453351-839B-5F23-CE57-D77F641C0432}"/>
                  </a:ext>
                </a:extLst>
              </p:cNvPr>
              <p:cNvSpPr/>
              <p:nvPr/>
            </p:nvSpPr>
            <p:spPr>
              <a:xfrm>
                <a:off x="8525249" y="4161943"/>
                <a:ext cx="845073" cy="12641"/>
              </a:xfrm>
              <a:custGeom>
                <a:avLst/>
                <a:gdLst>
                  <a:gd name="connsiteX0" fmla="*/ 0 w 845073"/>
                  <a:gd name="connsiteY0" fmla="*/ 0 h 12641"/>
                  <a:gd name="connsiteX1" fmla="*/ 845074 w 845073"/>
                  <a:gd name="connsiteY1" fmla="*/ 0 h 12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45073" h="12641">
                    <a:moveTo>
                      <a:pt x="0" y="0"/>
                    </a:moveTo>
                    <a:lnTo>
                      <a:pt x="845074" y="0"/>
                    </a:lnTo>
                  </a:path>
                </a:pathLst>
              </a:custGeom>
              <a:ln w="12667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</p:grpSp>
        <p:grpSp>
          <p:nvGrpSpPr>
            <p:cNvPr id="3220" name="Graphic 2">
              <a:extLst>
                <a:ext uri="{FF2B5EF4-FFF2-40B4-BE49-F238E27FC236}">
                  <a16:creationId xmlns:a16="http://schemas.microsoft.com/office/drawing/2014/main" id="{42786F65-E971-EEE1-E6C5-240FBBEE2E5F}"/>
                </a:ext>
              </a:extLst>
            </p:cNvPr>
            <p:cNvGrpSpPr/>
            <p:nvPr/>
          </p:nvGrpSpPr>
          <p:grpSpPr>
            <a:xfrm>
              <a:off x="6705436" y="4451607"/>
              <a:ext cx="572125" cy="54219"/>
              <a:chOff x="8905399" y="4242218"/>
              <a:chExt cx="572125" cy="60683"/>
            </a:xfrm>
          </p:grpSpPr>
          <p:sp>
            <p:nvSpPr>
              <p:cNvPr id="3227" name="Freeform 3326">
                <a:extLst>
                  <a:ext uri="{FF2B5EF4-FFF2-40B4-BE49-F238E27FC236}">
                    <a16:creationId xmlns:a16="http://schemas.microsoft.com/office/drawing/2014/main" id="{005FD11E-9864-D2D3-DD53-9342A1CE7A27}"/>
                  </a:ext>
                </a:extLst>
              </p:cNvPr>
              <p:cNvSpPr/>
              <p:nvPr/>
            </p:nvSpPr>
            <p:spPr>
              <a:xfrm>
                <a:off x="8905399" y="4272559"/>
                <a:ext cx="559454" cy="12641"/>
              </a:xfrm>
              <a:custGeom>
                <a:avLst/>
                <a:gdLst>
                  <a:gd name="connsiteX0" fmla="*/ 559454 w 559454"/>
                  <a:gd name="connsiteY0" fmla="*/ 0 h 12641"/>
                  <a:gd name="connsiteX1" fmla="*/ 0 w 559454"/>
                  <a:gd name="connsiteY1" fmla="*/ 0 h 12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59454" h="12641">
                    <a:moveTo>
                      <a:pt x="559454" y="0"/>
                    </a:moveTo>
                    <a:lnTo>
                      <a:pt x="0" y="0"/>
                    </a:lnTo>
                  </a:path>
                </a:pathLst>
              </a:custGeom>
              <a:ln w="12667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  <p:sp>
            <p:nvSpPr>
              <p:cNvPr id="3228" name="Freeform 3327">
                <a:extLst>
                  <a:ext uri="{FF2B5EF4-FFF2-40B4-BE49-F238E27FC236}">
                    <a16:creationId xmlns:a16="http://schemas.microsoft.com/office/drawing/2014/main" id="{46C65477-0188-81C6-7FB4-A861529207F0}"/>
                  </a:ext>
                </a:extLst>
              </p:cNvPr>
              <p:cNvSpPr/>
              <p:nvPr/>
            </p:nvSpPr>
            <p:spPr>
              <a:xfrm>
                <a:off x="8905399" y="4242219"/>
                <a:ext cx="12671" cy="60682"/>
              </a:xfrm>
              <a:custGeom>
                <a:avLst/>
                <a:gdLst>
                  <a:gd name="connsiteX0" fmla="*/ 0 w 12671"/>
                  <a:gd name="connsiteY0" fmla="*/ 60680 h 60680"/>
                  <a:gd name="connsiteX1" fmla="*/ 0 w 12671"/>
                  <a:gd name="connsiteY1" fmla="*/ 0 h 60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71" h="60680">
                    <a:moveTo>
                      <a:pt x="0" y="60680"/>
                    </a:moveTo>
                    <a:lnTo>
                      <a:pt x="0" y="0"/>
                    </a:lnTo>
                  </a:path>
                </a:pathLst>
              </a:custGeom>
              <a:ln w="12667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  <p:sp>
            <p:nvSpPr>
              <p:cNvPr id="3229" name="Freeform 3328">
                <a:extLst>
                  <a:ext uri="{FF2B5EF4-FFF2-40B4-BE49-F238E27FC236}">
                    <a16:creationId xmlns:a16="http://schemas.microsoft.com/office/drawing/2014/main" id="{DFB2D445-FE54-7C18-EAC7-665599434EBD}"/>
                  </a:ext>
                </a:extLst>
              </p:cNvPr>
              <p:cNvSpPr/>
              <p:nvPr/>
            </p:nvSpPr>
            <p:spPr>
              <a:xfrm>
                <a:off x="8905399" y="4272559"/>
                <a:ext cx="559454" cy="12642"/>
              </a:xfrm>
              <a:custGeom>
                <a:avLst/>
                <a:gdLst>
                  <a:gd name="connsiteX0" fmla="*/ 0 w 559454"/>
                  <a:gd name="connsiteY0" fmla="*/ 0 h 12641"/>
                  <a:gd name="connsiteX1" fmla="*/ 559454 w 559454"/>
                  <a:gd name="connsiteY1" fmla="*/ 0 h 12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59454" h="12641">
                    <a:moveTo>
                      <a:pt x="0" y="0"/>
                    </a:moveTo>
                    <a:lnTo>
                      <a:pt x="559454" y="0"/>
                    </a:lnTo>
                  </a:path>
                </a:pathLst>
              </a:custGeom>
              <a:ln w="12667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  <p:sp>
            <p:nvSpPr>
              <p:cNvPr id="3230" name="Freeform 3329">
                <a:extLst>
                  <a:ext uri="{FF2B5EF4-FFF2-40B4-BE49-F238E27FC236}">
                    <a16:creationId xmlns:a16="http://schemas.microsoft.com/office/drawing/2014/main" id="{7A87F8F2-3D73-B126-7566-F26B14EE3721}"/>
                  </a:ext>
                </a:extLst>
              </p:cNvPr>
              <p:cNvSpPr/>
              <p:nvPr/>
            </p:nvSpPr>
            <p:spPr>
              <a:xfrm>
                <a:off x="9464853" y="4242218"/>
                <a:ext cx="12671" cy="60681"/>
              </a:xfrm>
              <a:custGeom>
                <a:avLst/>
                <a:gdLst>
                  <a:gd name="connsiteX0" fmla="*/ 0 w 12671"/>
                  <a:gd name="connsiteY0" fmla="*/ 60680 h 60680"/>
                  <a:gd name="connsiteX1" fmla="*/ 0 w 12671"/>
                  <a:gd name="connsiteY1" fmla="*/ 0 h 60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71" h="60680">
                    <a:moveTo>
                      <a:pt x="0" y="60680"/>
                    </a:moveTo>
                    <a:lnTo>
                      <a:pt x="0" y="0"/>
                    </a:lnTo>
                  </a:path>
                </a:pathLst>
              </a:custGeom>
              <a:ln w="12667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  <p:sp>
            <p:nvSpPr>
              <p:cNvPr id="3231" name="Freeform 3330">
                <a:extLst>
                  <a:ext uri="{FF2B5EF4-FFF2-40B4-BE49-F238E27FC236}">
                    <a16:creationId xmlns:a16="http://schemas.microsoft.com/office/drawing/2014/main" id="{BAA6580B-4513-CCFA-39A1-0140569705AA}"/>
                  </a:ext>
                </a:extLst>
              </p:cNvPr>
              <p:cNvSpPr/>
              <p:nvPr/>
            </p:nvSpPr>
            <p:spPr>
              <a:xfrm>
                <a:off x="8905399" y="4272558"/>
                <a:ext cx="559454" cy="12640"/>
              </a:xfrm>
              <a:custGeom>
                <a:avLst/>
                <a:gdLst>
                  <a:gd name="connsiteX0" fmla="*/ 0 w 559454"/>
                  <a:gd name="connsiteY0" fmla="*/ 0 h 12641"/>
                  <a:gd name="connsiteX1" fmla="*/ 559454 w 559454"/>
                  <a:gd name="connsiteY1" fmla="*/ 0 h 12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59454" h="12641">
                    <a:moveTo>
                      <a:pt x="0" y="0"/>
                    </a:moveTo>
                    <a:lnTo>
                      <a:pt x="559454" y="0"/>
                    </a:lnTo>
                  </a:path>
                </a:pathLst>
              </a:custGeom>
              <a:ln w="12667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</p:grpSp>
        <p:grpSp>
          <p:nvGrpSpPr>
            <p:cNvPr id="3221" name="Graphic 2">
              <a:extLst>
                <a:ext uri="{FF2B5EF4-FFF2-40B4-BE49-F238E27FC236}">
                  <a16:creationId xmlns:a16="http://schemas.microsoft.com/office/drawing/2014/main" id="{0A7A8422-D0D6-A06F-D716-E7207B4A857E}"/>
                </a:ext>
              </a:extLst>
            </p:cNvPr>
            <p:cNvGrpSpPr/>
            <p:nvPr/>
          </p:nvGrpSpPr>
          <p:grpSpPr>
            <a:xfrm>
              <a:off x="6586956" y="4242104"/>
              <a:ext cx="390034" cy="54329"/>
              <a:chOff x="8786919" y="4019850"/>
              <a:chExt cx="390034" cy="60806"/>
            </a:xfrm>
          </p:grpSpPr>
          <p:sp>
            <p:nvSpPr>
              <p:cNvPr id="3222" name="Freeform 3321">
                <a:extLst>
                  <a:ext uri="{FF2B5EF4-FFF2-40B4-BE49-F238E27FC236}">
                    <a16:creationId xmlns:a16="http://schemas.microsoft.com/office/drawing/2014/main" id="{EBF23862-819B-B230-7937-EEE2CACE6517}"/>
                  </a:ext>
                </a:extLst>
              </p:cNvPr>
              <p:cNvSpPr/>
              <p:nvPr/>
            </p:nvSpPr>
            <p:spPr>
              <a:xfrm>
                <a:off x="8786919" y="4050317"/>
                <a:ext cx="390034" cy="12641"/>
              </a:xfrm>
              <a:custGeom>
                <a:avLst/>
                <a:gdLst>
                  <a:gd name="connsiteX0" fmla="*/ 390034 w 390034"/>
                  <a:gd name="connsiteY0" fmla="*/ 0 h 12641"/>
                  <a:gd name="connsiteX1" fmla="*/ 0 w 390034"/>
                  <a:gd name="connsiteY1" fmla="*/ 0 h 12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90034" h="12641">
                    <a:moveTo>
                      <a:pt x="390034" y="0"/>
                    </a:moveTo>
                    <a:lnTo>
                      <a:pt x="0" y="0"/>
                    </a:lnTo>
                  </a:path>
                </a:pathLst>
              </a:custGeom>
              <a:ln w="12667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  <p:sp>
            <p:nvSpPr>
              <p:cNvPr id="3223" name="Freeform 3322">
                <a:extLst>
                  <a:ext uri="{FF2B5EF4-FFF2-40B4-BE49-F238E27FC236}">
                    <a16:creationId xmlns:a16="http://schemas.microsoft.com/office/drawing/2014/main" id="{5695CD0C-D486-CA34-B26A-1205CD821B0A}"/>
                  </a:ext>
                </a:extLst>
              </p:cNvPr>
              <p:cNvSpPr/>
              <p:nvPr/>
            </p:nvSpPr>
            <p:spPr>
              <a:xfrm>
                <a:off x="8786919" y="4019850"/>
                <a:ext cx="12671" cy="60806"/>
              </a:xfrm>
              <a:custGeom>
                <a:avLst/>
                <a:gdLst>
                  <a:gd name="connsiteX0" fmla="*/ 0 w 12671"/>
                  <a:gd name="connsiteY0" fmla="*/ 60807 h 60806"/>
                  <a:gd name="connsiteX1" fmla="*/ 0 w 12671"/>
                  <a:gd name="connsiteY1" fmla="*/ 0 h 60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71" h="60806">
                    <a:moveTo>
                      <a:pt x="0" y="60807"/>
                    </a:moveTo>
                    <a:lnTo>
                      <a:pt x="0" y="0"/>
                    </a:lnTo>
                  </a:path>
                </a:pathLst>
              </a:custGeom>
              <a:ln w="12667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  <p:sp>
            <p:nvSpPr>
              <p:cNvPr id="3224" name="Freeform 3323">
                <a:extLst>
                  <a:ext uri="{FF2B5EF4-FFF2-40B4-BE49-F238E27FC236}">
                    <a16:creationId xmlns:a16="http://schemas.microsoft.com/office/drawing/2014/main" id="{32B18A18-0450-0431-C8B7-DB446D759B0B}"/>
                  </a:ext>
                </a:extLst>
              </p:cNvPr>
              <p:cNvSpPr/>
              <p:nvPr/>
            </p:nvSpPr>
            <p:spPr>
              <a:xfrm>
                <a:off x="8786919" y="4050317"/>
                <a:ext cx="390034" cy="12641"/>
              </a:xfrm>
              <a:custGeom>
                <a:avLst/>
                <a:gdLst>
                  <a:gd name="connsiteX0" fmla="*/ 0 w 390034"/>
                  <a:gd name="connsiteY0" fmla="*/ 0 h 12641"/>
                  <a:gd name="connsiteX1" fmla="*/ 390034 w 390034"/>
                  <a:gd name="connsiteY1" fmla="*/ 0 h 12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90034" h="12641">
                    <a:moveTo>
                      <a:pt x="0" y="0"/>
                    </a:moveTo>
                    <a:lnTo>
                      <a:pt x="390034" y="0"/>
                    </a:lnTo>
                  </a:path>
                </a:pathLst>
              </a:custGeom>
              <a:ln w="12667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  <p:sp>
            <p:nvSpPr>
              <p:cNvPr id="3225" name="Freeform 3324">
                <a:extLst>
                  <a:ext uri="{FF2B5EF4-FFF2-40B4-BE49-F238E27FC236}">
                    <a16:creationId xmlns:a16="http://schemas.microsoft.com/office/drawing/2014/main" id="{47F86C2F-5E31-806B-CE07-D808138EF5A3}"/>
                  </a:ext>
                </a:extLst>
              </p:cNvPr>
              <p:cNvSpPr/>
              <p:nvPr/>
            </p:nvSpPr>
            <p:spPr>
              <a:xfrm>
                <a:off x="9176953" y="4019850"/>
                <a:ext cx="12671" cy="60806"/>
              </a:xfrm>
              <a:custGeom>
                <a:avLst/>
                <a:gdLst>
                  <a:gd name="connsiteX0" fmla="*/ 0 w 12671"/>
                  <a:gd name="connsiteY0" fmla="*/ 60807 h 60806"/>
                  <a:gd name="connsiteX1" fmla="*/ 0 w 12671"/>
                  <a:gd name="connsiteY1" fmla="*/ 0 h 60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71" h="60806">
                    <a:moveTo>
                      <a:pt x="0" y="60807"/>
                    </a:moveTo>
                    <a:lnTo>
                      <a:pt x="0" y="0"/>
                    </a:lnTo>
                  </a:path>
                </a:pathLst>
              </a:custGeom>
              <a:ln w="12667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  <p:sp>
            <p:nvSpPr>
              <p:cNvPr id="3226" name="Freeform 3325">
                <a:extLst>
                  <a:ext uri="{FF2B5EF4-FFF2-40B4-BE49-F238E27FC236}">
                    <a16:creationId xmlns:a16="http://schemas.microsoft.com/office/drawing/2014/main" id="{CC036583-24BC-FD22-39BC-706EE7EAD06D}"/>
                  </a:ext>
                </a:extLst>
              </p:cNvPr>
              <p:cNvSpPr/>
              <p:nvPr/>
            </p:nvSpPr>
            <p:spPr>
              <a:xfrm>
                <a:off x="8786919" y="4050317"/>
                <a:ext cx="390034" cy="12641"/>
              </a:xfrm>
              <a:custGeom>
                <a:avLst/>
                <a:gdLst>
                  <a:gd name="connsiteX0" fmla="*/ 0 w 390034"/>
                  <a:gd name="connsiteY0" fmla="*/ 0 h 12641"/>
                  <a:gd name="connsiteX1" fmla="*/ 390034 w 390034"/>
                  <a:gd name="connsiteY1" fmla="*/ 0 h 12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90034" h="12641">
                    <a:moveTo>
                      <a:pt x="0" y="0"/>
                    </a:moveTo>
                    <a:lnTo>
                      <a:pt x="390034" y="0"/>
                    </a:lnTo>
                  </a:path>
                </a:pathLst>
              </a:custGeom>
              <a:ln w="12667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933" dirty="0"/>
              </a:p>
            </p:txBody>
          </p:sp>
        </p:grpSp>
        <p:sp>
          <p:nvSpPr>
            <p:cNvPr id="3253" name="Freeform 3352">
              <a:extLst>
                <a:ext uri="{FF2B5EF4-FFF2-40B4-BE49-F238E27FC236}">
                  <a16:creationId xmlns:a16="http://schemas.microsoft.com/office/drawing/2014/main" id="{36614264-08CD-525A-C35E-AC5373AC7FC7}"/>
                </a:ext>
              </a:extLst>
            </p:cNvPr>
            <p:cNvSpPr/>
            <p:nvPr/>
          </p:nvSpPr>
          <p:spPr>
            <a:xfrm>
              <a:off x="6714053" y="3826559"/>
              <a:ext cx="129630" cy="118599"/>
            </a:xfrm>
            <a:custGeom>
              <a:avLst/>
              <a:gdLst>
                <a:gd name="connsiteX0" fmla="*/ 127477 w 129630"/>
                <a:gd name="connsiteY0" fmla="*/ 0 h 132738"/>
                <a:gd name="connsiteX1" fmla="*/ 2154 w 129630"/>
                <a:gd name="connsiteY1" fmla="*/ 0 h 132738"/>
                <a:gd name="connsiteX2" fmla="*/ 0 w 129630"/>
                <a:gd name="connsiteY2" fmla="*/ 2402 h 132738"/>
                <a:gd name="connsiteX3" fmla="*/ 0 w 129630"/>
                <a:gd name="connsiteY3" fmla="*/ 130336 h 132738"/>
                <a:gd name="connsiteX4" fmla="*/ 2154 w 129630"/>
                <a:gd name="connsiteY4" fmla="*/ 132738 h 132738"/>
                <a:gd name="connsiteX5" fmla="*/ 127477 w 129630"/>
                <a:gd name="connsiteY5" fmla="*/ 132738 h 132738"/>
                <a:gd name="connsiteX6" fmla="*/ 129631 w 129630"/>
                <a:gd name="connsiteY6" fmla="*/ 130336 h 132738"/>
                <a:gd name="connsiteX7" fmla="*/ 129631 w 129630"/>
                <a:gd name="connsiteY7" fmla="*/ 2402 h 132738"/>
                <a:gd name="connsiteX8" fmla="*/ 127477 w 129630"/>
                <a:gd name="connsiteY8" fmla="*/ 0 h 132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9630" h="132738">
                  <a:moveTo>
                    <a:pt x="127477" y="0"/>
                  </a:moveTo>
                  <a:lnTo>
                    <a:pt x="2154" y="0"/>
                  </a:lnTo>
                  <a:cubicBezTo>
                    <a:pt x="1014" y="0"/>
                    <a:pt x="0" y="1012"/>
                    <a:pt x="0" y="2402"/>
                  </a:cubicBezTo>
                  <a:lnTo>
                    <a:pt x="0" y="130336"/>
                  </a:lnTo>
                  <a:cubicBezTo>
                    <a:pt x="0" y="131601"/>
                    <a:pt x="1014" y="132738"/>
                    <a:pt x="2154" y="132738"/>
                  </a:cubicBezTo>
                  <a:lnTo>
                    <a:pt x="127477" y="132738"/>
                  </a:lnTo>
                  <a:cubicBezTo>
                    <a:pt x="128618" y="132738"/>
                    <a:pt x="129631" y="131727"/>
                    <a:pt x="129631" y="130336"/>
                  </a:cubicBezTo>
                  <a:lnTo>
                    <a:pt x="129631" y="2402"/>
                  </a:lnTo>
                  <a:cubicBezTo>
                    <a:pt x="129631" y="1138"/>
                    <a:pt x="128618" y="0"/>
                    <a:pt x="127477" y="0"/>
                  </a:cubicBezTo>
                  <a:close/>
                </a:path>
              </a:pathLst>
            </a:custGeom>
            <a:solidFill>
              <a:srgbClr val="009964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933" dirty="0"/>
            </a:p>
          </p:txBody>
        </p:sp>
        <p:sp>
          <p:nvSpPr>
            <p:cNvPr id="3254" name="Freeform 3353">
              <a:extLst>
                <a:ext uri="{FF2B5EF4-FFF2-40B4-BE49-F238E27FC236}">
                  <a16:creationId xmlns:a16="http://schemas.microsoft.com/office/drawing/2014/main" id="{E66EDA86-1247-EF54-27B5-F2794482A785}"/>
                </a:ext>
              </a:extLst>
            </p:cNvPr>
            <p:cNvSpPr/>
            <p:nvPr/>
          </p:nvSpPr>
          <p:spPr>
            <a:xfrm>
              <a:off x="6630420" y="4125233"/>
              <a:ext cx="78310" cy="73080"/>
            </a:xfrm>
            <a:custGeom>
              <a:avLst/>
              <a:gdLst>
                <a:gd name="connsiteX0" fmla="*/ 78311 w 78310"/>
                <a:gd name="connsiteY0" fmla="*/ 79390 h 81792"/>
                <a:gd name="connsiteX1" fmla="*/ 78311 w 78310"/>
                <a:gd name="connsiteY1" fmla="*/ 2402 h 81792"/>
                <a:gd name="connsiteX2" fmla="*/ 76156 w 78310"/>
                <a:gd name="connsiteY2" fmla="*/ 0 h 81792"/>
                <a:gd name="connsiteX3" fmla="*/ 2154 w 78310"/>
                <a:gd name="connsiteY3" fmla="*/ 0 h 81792"/>
                <a:gd name="connsiteX4" fmla="*/ 0 w 78310"/>
                <a:gd name="connsiteY4" fmla="*/ 2402 h 81792"/>
                <a:gd name="connsiteX5" fmla="*/ 0 w 78310"/>
                <a:gd name="connsiteY5" fmla="*/ 79390 h 81792"/>
                <a:gd name="connsiteX6" fmla="*/ 2154 w 78310"/>
                <a:gd name="connsiteY6" fmla="*/ 81792 h 81792"/>
                <a:gd name="connsiteX7" fmla="*/ 76156 w 78310"/>
                <a:gd name="connsiteY7" fmla="*/ 81792 h 81792"/>
                <a:gd name="connsiteX8" fmla="*/ 78311 w 78310"/>
                <a:gd name="connsiteY8" fmla="*/ 79390 h 81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8310" h="81792">
                  <a:moveTo>
                    <a:pt x="78311" y="79390"/>
                  </a:moveTo>
                  <a:lnTo>
                    <a:pt x="78311" y="2402"/>
                  </a:lnTo>
                  <a:cubicBezTo>
                    <a:pt x="78311" y="1011"/>
                    <a:pt x="77297" y="0"/>
                    <a:pt x="76156" y="0"/>
                  </a:cubicBezTo>
                  <a:lnTo>
                    <a:pt x="2154" y="0"/>
                  </a:lnTo>
                  <a:cubicBezTo>
                    <a:pt x="1013" y="0"/>
                    <a:pt x="0" y="1138"/>
                    <a:pt x="0" y="2402"/>
                  </a:cubicBezTo>
                  <a:lnTo>
                    <a:pt x="0" y="79390"/>
                  </a:lnTo>
                  <a:cubicBezTo>
                    <a:pt x="0" y="80781"/>
                    <a:pt x="1013" y="81792"/>
                    <a:pt x="2154" y="81792"/>
                  </a:cubicBezTo>
                  <a:lnTo>
                    <a:pt x="76156" y="81792"/>
                  </a:lnTo>
                  <a:cubicBezTo>
                    <a:pt x="77297" y="81792"/>
                    <a:pt x="78311" y="80654"/>
                    <a:pt x="78311" y="79390"/>
                  </a:cubicBezTo>
                  <a:close/>
                </a:path>
              </a:pathLst>
            </a:custGeom>
            <a:solidFill>
              <a:srgbClr val="009964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933" dirty="0"/>
            </a:p>
          </p:txBody>
        </p:sp>
        <p:sp>
          <p:nvSpPr>
            <p:cNvPr id="3255" name="Freeform 3354">
              <a:extLst>
                <a:ext uri="{FF2B5EF4-FFF2-40B4-BE49-F238E27FC236}">
                  <a16:creationId xmlns:a16="http://schemas.microsoft.com/office/drawing/2014/main" id="{6FD9B6FE-AFBD-99FF-0C2C-B6C1EE5E6D27}"/>
                </a:ext>
              </a:extLst>
            </p:cNvPr>
            <p:cNvSpPr/>
            <p:nvPr/>
          </p:nvSpPr>
          <p:spPr>
            <a:xfrm>
              <a:off x="6716840" y="4349069"/>
              <a:ext cx="41563" cy="39984"/>
            </a:xfrm>
            <a:custGeom>
              <a:avLst/>
              <a:gdLst>
                <a:gd name="connsiteX0" fmla="*/ 39155 w 41563"/>
                <a:gd name="connsiteY0" fmla="*/ 0 h 44751"/>
                <a:gd name="connsiteX1" fmla="*/ 41563 w 41563"/>
                <a:gd name="connsiteY1" fmla="*/ 2402 h 44751"/>
                <a:gd name="connsiteX2" fmla="*/ 41563 w 41563"/>
                <a:gd name="connsiteY2" fmla="*/ 42350 h 44751"/>
                <a:gd name="connsiteX3" fmla="*/ 39155 w 41563"/>
                <a:gd name="connsiteY3" fmla="*/ 44752 h 44751"/>
                <a:gd name="connsiteX4" fmla="*/ 2407 w 41563"/>
                <a:gd name="connsiteY4" fmla="*/ 44752 h 44751"/>
                <a:gd name="connsiteX5" fmla="*/ 0 w 41563"/>
                <a:gd name="connsiteY5" fmla="*/ 42350 h 44751"/>
                <a:gd name="connsiteX6" fmla="*/ 0 w 41563"/>
                <a:gd name="connsiteY6" fmla="*/ 2402 h 44751"/>
                <a:gd name="connsiteX7" fmla="*/ 2407 w 41563"/>
                <a:gd name="connsiteY7" fmla="*/ 0 h 44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563" h="44751">
                  <a:moveTo>
                    <a:pt x="39155" y="0"/>
                  </a:moveTo>
                  <a:cubicBezTo>
                    <a:pt x="40485" y="0"/>
                    <a:pt x="41563" y="1075"/>
                    <a:pt x="41563" y="2402"/>
                  </a:cubicBezTo>
                  <a:lnTo>
                    <a:pt x="41563" y="42350"/>
                  </a:lnTo>
                  <a:cubicBezTo>
                    <a:pt x="41563" y="43676"/>
                    <a:pt x="40485" y="44752"/>
                    <a:pt x="39155" y="44752"/>
                  </a:cubicBezTo>
                  <a:lnTo>
                    <a:pt x="2407" y="44752"/>
                  </a:lnTo>
                  <a:cubicBezTo>
                    <a:pt x="1078" y="44752"/>
                    <a:pt x="0" y="43677"/>
                    <a:pt x="0" y="42350"/>
                  </a:cubicBezTo>
                  <a:lnTo>
                    <a:pt x="0" y="2402"/>
                  </a:lnTo>
                  <a:cubicBezTo>
                    <a:pt x="0" y="1076"/>
                    <a:pt x="1078" y="0"/>
                    <a:pt x="2407" y="0"/>
                  </a:cubicBezTo>
                  <a:close/>
                </a:path>
              </a:pathLst>
            </a:custGeom>
            <a:solidFill>
              <a:srgbClr val="009964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933" dirty="0"/>
            </a:p>
          </p:txBody>
        </p:sp>
        <p:sp>
          <p:nvSpPr>
            <p:cNvPr id="3256" name="Freeform 3355">
              <a:extLst>
                <a:ext uri="{FF2B5EF4-FFF2-40B4-BE49-F238E27FC236}">
                  <a16:creationId xmlns:a16="http://schemas.microsoft.com/office/drawing/2014/main" id="{AF45FC25-A840-AFDE-E1FD-ACD046022C54}"/>
                </a:ext>
              </a:extLst>
            </p:cNvPr>
            <p:cNvSpPr/>
            <p:nvPr/>
          </p:nvSpPr>
          <p:spPr>
            <a:xfrm>
              <a:off x="6960770" y="4452624"/>
              <a:ext cx="62091" cy="52071"/>
            </a:xfrm>
            <a:custGeom>
              <a:avLst/>
              <a:gdLst>
                <a:gd name="connsiteX0" fmla="*/ 59937 w 62091"/>
                <a:gd name="connsiteY0" fmla="*/ 0 h 58278"/>
                <a:gd name="connsiteX1" fmla="*/ 62091 w 62091"/>
                <a:gd name="connsiteY1" fmla="*/ 2149 h 58278"/>
                <a:gd name="connsiteX2" fmla="*/ 62091 w 62091"/>
                <a:gd name="connsiteY2" fmla="*/ 56129 h 58278"/>
                <a:gd name="connsiteX3" fmla="*/ 59937 w 62091"/>
                <a:gd name="connsiteY3" fmla="*/ 58279 h 58278"/>
                <a:gd name="connsiteX4" fmla="*/ 2154 w 62091"/>
                <a:gd name="connsiteY4" fmla="*/ 58279 h 58278"/>
                <a:gd name="connsiteX5" fmla="*/ 0 w 62091"/>
                <a:gd name="connsiteY5" fmla="*/ 56129 h 58278"/>
                <a:gd name="connsiteX6" fmla="*/ 0 w 62091"/>
                <a:gd name="connsiteY6" fmla="*/ 2149 h 58278"/>
                <a:gd name="connsiteX7" fmla="*/ 2154 w 62091"/>
                <a:gd name="connsiteY7" fmla="*/ 0 h 58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091" h="58278">
                  <a:moveTo>
                    <a:pt x="59937" y="0"/>
                  </a:moveTo>
                  <a:cubicBezTo>
                    <a:pt x="61127" y="0"/>
                    <a:pt x="62091" y="962"/>
                    <a:pt x="62091" y="2149"/>
                  </a:cubicBezTo>
                  <a:lnTo>
                    <a:pt x="62091" y="56129"/>
                  </a:lnTo>
                  <a:cubicBezTo>
                    <a:pt x="62091" y="57317"/>
                    <a:pt x="61127" y="58279"/>
                    <a:pt x="59937" y="58279"/>
                  </a:cubicBezTo>
                  <a:lnTo>
                    <a:pt x="2154" y="58279"/>
                  </a:lnTo>
                  <a:cubicBezTo>
                    <a:pt x="965" y="58279"/>
                    <a:pt x="0" y="57317"/>
                    <a:pt x="0" y="56129"/>
                  </a:cubicBezTo>
                  <a:lnTo>
                    <a:pt x="0" y="2149"/>
                  </a:lnTo>
                  <a:cubicBezTo>
                    <a:pt x="0" y="962"/>
                    <a:pt x="965" y="0"/>
                    <a:pt x="2154" y="0"/>
                  </a:cubicBezTo>
                  <a:close/>
                </a:path>
              </a:pathLst>
            </a:custGeom>
            <a:solidFill>
              <a:srgbClr val="009964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933" dirty="0"/>
            </a:p>
          </p:txBody>
        </p:sp>
        <p:sp>
          <p:nvSpPr>
            <p:cNvPr id="3257" name="Freeform 3356">
              <a:extLst>
                <a:ext uri="{FF2B5EF4-FFF2-40B4-BE49-F238E27FC236}">
                  <a16:creationId xmlns:a16="http://schemas.microsoft.com/office/drawing/2014/main" id="{C96545F4-F103-3106-2BD5-EB0FB15B266F}"/>
                </a:ext>
              </a:extLst>
            </p:cNvPr>
            <p:cNvSpPr/>
            <p:nvPr/>
          </p:nvSpPr>
          <p:spPr>
            <a:xfrm>
              <a:off x="6743071" y="4234762"/>
              <a:ext cx="85153" cy="71385"/>
            </a:xfrm>
            <a:custGeom>
              <a:avLst/>
              <a:gdLst>
                <a:gd name="connsiteX0" fmla="*/ 82113 w 85153"/>
                <a:gd name="connsiteY0" fmla="*/ 0 h 79895"/>
                <a:gd name="connsiteX1" fmla="*/ 85154 w 85153"/>
                <a:gd name="connsiteY1" fmla="*/ 3034 h 79895"/>
                <a:gd name="connsiteX2" fmla="*/ 85154 w 85153"/>
                <a:gd name="connsiteY2" fmla="*/ 76861 h 79895"/>
                <a:gd name="connsiteX3" fmla="*/ 82113 w 85153"/>
                <a:gd name="connsiteY3" fmla="*/ 79895 h 79895"/>
                <a:gd name="connsiteX4" fmla="*/ 3042 w 85153"/>
                <a:gd name="connsiteY4" fmla="*/ 79895 h 79895"/>
                <a:gd name="connsiteX5" fmla="*/ 1 w 85153"/>
                <a:gd name="connsiteY5" fmla="*/ 76861 h 79895"/>
                <a:gd name="connsiteX6" fmla="*/ 1 w 85153"/>
                <a:gd name="connsiteY6" fmla="*/ 3034 h 79895"/>
                <a:gd name="connsiteX7" fmla="*/ 3042 w 85153"/>
                <a:gd name="connsiteY7" fmla="*/ 0 h 79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153" h="79895">
                  <a:moveTo>
                    <a:pt x="82113" y="0"/>
                  </a:moveTo>
                  <a:cubicBezTo>
                    <a:pt x="83793" y="0"/>
                    <a:pt x="85154" y="1358"/>
                    <a:pt x="85154" y="3034"/>
                  </a:cubicBezTo>
                  <a:lnTo>
                    <a:pt x="85154" y="76861"/>
                  </a:lnTo>
                  <a:cubicBezTo>
                    <a:pt x="85154" y="78537"/>
                    <a:pt x="83793" y="79895"/>
                    <a:pt x="82113" y="79895"/>
                  </a:cubicBezTo>
                  <a:lnTo>
                    <a:pt x="3042" y="79895"/>
                  </a:lnTo>
                  <a:cubicBezTo>
                    <a:pt x="1362" y="79895"/>
                    <a:pt x="1" y="78537"/>
                    <a:pt x="1" y="76861"/>
                  </a:cubicBezTo>
                  <a:lnTo>
                    <a:pt x="1" y="3034"/>
                  </a:lnTo>
                  <a:cubicBezTo>
                    <a:pt x="1" y="1358"/>
                    <a:pt x="1362" y="0"/>
                    <a:pt x="3042" y="0"/>
                  </a:cubicBezTo>
                  <a:close/>
                </a:path>
              </a:pathLst>
            </a:custGeom>
            <a:solidFill>
              <a:srgbClr val="009964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933" dirty="0"/>
            </a:p>
          </p:txBody>
        </p:sp>
        <p:sp>
          <p:nvSpPr>
            <p:cNvPr id="3307" name="Freeform 3406">
              <a:extLst>
                <a:ext uri="{FF2B5EF4-FFF2-40B4-BE49-F238E27FC236}">
                  <a16:creationId xmlns:a16="http://schemas.microsoft.com/office/drawing/2014/main" id="{E55C0F26-ED67-1B63-294E-50E774BCF219}"/>
                </a:ext>
              </a:extLst>
            </p:cNvPr>
            <p:cNvSpPr/>
            <p:nvPr/>
          </p:nvSpPr>
          <p:spPr>
            <a:xfrm>
              <a:off x="7079504" y="3725648"/>
              <a:ext cx="12671" cy="864000"/>
            </a:xfrm>
            <a:custGeom>
              <a:avLst/>
              <a:gdLst>
                <a:gd name="connsiteX0" fmla="*/ 0 w 12671"/>
                <a:gd name="connsiteY0" fmla="*/ 1038899 h 1038898"/>
                <a:gd name="connsiteX1" fmla="*/ 0 w 12671"/>
                <a:gd name="connsiteY1" fmla="*/ 0 h 1038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671" h="1038898">
                  <a:moveTo>
                    <a:pt x="0" y="1038899"/>
                  </a:moveTo>
                  <a:lnTo>
                    <a:pt x="0" y="0"/>
                  </a:lnTo>
                </a:path>
              </a:pathLst>
            </a:custGeom>
            <a:ln w="12667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933" dirty="0"/>
            </a:p>
          </p:txBody>
        </p:sp>
        <p:sp>
          <p:nvSpPr>
            <p:cNvPr id="7" name="Freeform 3261">
              <a:extLst>
                <a:ext uri="{FF2B5EF4-FFF2-40B4-BE49-F238E27FC236}">
                  <a16:creationId xmlns:a16="http://schemas.microsoft.com/office/drawing/2014/main" id="{DD3977BE-F82F-F365-2A7D-3E3197AEBD1F}"/>
                </a:ext>
              </a:extLst>
            </p:cNvPr>
            <p:cNvSpPr/>
            <p:nvPr/>
          </p:nvSpPr>
          <p:spPr>
            <a:xfrm>
              <a:off x="6300750" y="4588141"/>
              <a:ext cx="12671" cy="45959"/>
            </a:xfrm>
            <a:custGeom>
              <a:avLst/>
              <a:gdLst>
                <a:gd name="connsiteX0" fmla="*/ 0 w 12671"/>
                <a:gd name="connsiteY0" fmla="*/ 0 h 51578"/>
                <a:gd name="connsiteX1" fmla="*/ 0 w 12671"/>
                <a:gd name="connsiteY1" fmla="*/ 51578 h 51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671" h="51578">
                  <a:moveTo>
                    <a:pt x="0" y="0"/>
                  </a:moveTo>
                  <a:lnTo>
                    <a:pt x="0" y="51578"/>
                  </a:lnTo>
                </a:path>
              </a:pathLst>
            </a:custGeom>
            <a:ln w="12667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933" dirty="0"/>
            </a:p>
          </p:txBody>
        </p:sp>
        <p:sp>
          <p:nvSpPr>
            <p:cNvPr id="14" name="Freeform 3263">
              <a:extLst>
                <a:ext uri="{FF2B5EF4-FFF2-40B4-BE49-F238E27FC236}">
                  <a16:creationId xmlns:a16="http://schemas.microsoft.com/office/drawing/2014/main" id="{5B133660-9454-05DE-6118-5CCB86F863B4}"/>
                </a:ext>
              </a:extLst>
            </p:cNvPr>
            <p:cNvSpPr/>
            <p:nvPr/>
          </p:nvSpPr>
          <p:spPr>
            <a:xfrm>
              <a:off x="7078154" y="4588141"/>
              <a:ext cx="12671" cy="45959"/>
            </a:xfrm>
            <a:custGeom>
              <a:avLst/>
              <a:gdLst>
                <a:gd name="connsiteX0" fmla="*/ 0 w 12671"/>
                <a:gd name="connsiteY0" fmla="*/ 0 h 51578"/>
                <a:gd name="connsiteX1" fmla="*/ 0 w 12671"/>
                <a:gd name="connsiteY1" fmla="*/ 51578 h 51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671" h="51578">
                  <a:moveTo>
                    <a:pt x="0" y="0"/>
                  </a:moveTo>
                  <a:lnTo>
                    <a:pt x="0" y="51578"/>
                  </a:lnTo>
                </a:path>
              </a:pathLst>
            </a:custGeom>
            <a:ln w="12667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933" dirty="0"/>
            </a:p>
          </p:txBody>
        </p:sp>
        <p:sp>
          <p:nvSpPr>
            <p:cNvPr id="27" name="Freeform 3265">
              <a:extLst>
                <a:ext uri="{FF2B5EF4-FFF2-40B4-BE49-F238E27FC236}">
                  <a16:creationId xmlns:a16="http://schemas.microsoft.com/office/drawing/2014/main" id="{742A39E5-C671-FC35-AFA3-079AEB7A82B0}"/>
                </a:ext>
              </a:extLst>
            </p:cNvPr>
            <p:cNvSpPr/>
            <p:nvPr/>
          </p:nvSpPr>
          <p:spPr>
            <a:xfrm>
              <a:off x="7866826" y="4595069"/>
              <a:ext cx="12671" cy="45959"/>
            </a:xfrm>
            <a:custGeom>
              <a:avLst/>
              <a:gdLst>
                <a:gd name="connsiteX0" fmla="*/ 0 w 12671"/>
                <a:gd name="connsiteY0" fmla="*/ 0 h 51578"/>
                <a:gd name="connsiteX1" fmla="*/ 0 w 12671"/>
                <a:gd name="connsiteY1" fmla="*/ 51578 h 51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671" h="51578">
                  <a:moveTo>
                    <a:pt x="0" y="0"/>
                  </a:moveTo>
                  <a:lnTo>
                    <a:pt x="0" y="51578"/>
                  </a:lnTo>
                </a:path>
              </a:pathLst>
            </a:custGeom>
            <a:ln w="12667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933" dirty="0"/>
            </a:p>
          </p:txBody>
        </p:sp>
        <p:grpSp>
          <p:nvGrpSpPr>
            <p:cNvPr id="28" name="Graphic 2">
              <a:extLst>
                <a:ext uri="{FF2B5EF4-FFF2-40B4-BE49-F238E27FC236}">
                  <a16:creationId xmlns:a16="http://schemas.microsoft.com/office/drawing/2014/main" id="{FF49CB55-B9CD-2CB7-76CB-5D5E87B982B0}"/>
                </a:ext>
              </a:extLst>
            </p:cNvPr>
            <p:cNvGrpSpPr/>
            <p:nvPr/>
          </p:nvGrpSpPr>
          <p:grpSpPr>
            <a:xfrm>
              <a:off x="6148877" y="4590843"/>
              <a:ext cx="1839197" cy="187249"/>
              <a:chOff x="8346765" y="2027863"/>
              <a:chExt cx="1839197" cy="210140"/>
            </a:xfrm>
            <a:solidFill>
              <a:srgbClr val="000000"/>
            </a:solidFill>
          </p:grpSpPr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6F813448-DE55-482F-B60A-F6F0FB9B0B36}"/>
                  </a:ext>
                </a:extLst>
              </p:cNvPr>
              <p:cNvSpPr txBox="1"/>
              <p:nvPr/>
            </p:nvSpPr>
            <p:spPr>
              <a:xfrm>
                <a:off x="8346765" y="2039388"/>
                <a:ext cx="315327" cy="1986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933" dirty="0">
                    <a:ln/>
                    <a:solidFill>
                      <a:srgbClr val="000000"/>
                    </a:solidFill>
                    <a:latin typeface="Arial"/>
                    <a:cs typeface="Arial"/>
                    <a:sym typeface="Arial"/>
                    <a:rtl val="0"/>
                  </a:rPr>
                  <a:t>1/10</a:t>
                </a:r>
              </a:p>
            </p:txBody>
          </p:sp>
          <p:sp>
            <p:nvSpPr>
              <p:cNvPr id="3200" name="TextBox 3199">
                <a:extLst>
                  <a:ext uri="{FF2B5EF4-FFF2-40B4-BE49-F238E27FC236}">
                    <a16:creationId xmlns:a16="http://schemas.microsoft.com/office/drawing/2014/main" id="{27007CB6-8DD9-891C-B5A6-86B54530C1E0}"/>
                  </a:ext>
                </a:extLst>
              </p:cNvPr>
              <p:cNvSpPr txBox="1"/>
              <p:nvPr/>
            </p:nvSpPr>
            <p:spPr>
              <a:xfrm>
                <a:off x="9177922" y="2027863"/>
                <a:ext cx="189052" cy="1986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933" dirty="0">
                    <a:ln/>
                    <a:solidFill>
                      <a:srgbClr val="000000"/>
                    </a:solidFill>
                    <a:latin typeface="Arial"/>
                    <a:cs typeface="Arial"/>
                    <a:sym typeface="Arial"/>
                    <a:rtl val="0"/>
                  </a:rPr>
                  <a:t>1</a:t>
                </a:r>
              </a:p>
            </p:txBody>
          </p:sp>
          <p:sp>
            <p:nvSpPr>
              <p:cNvPr id="3201" name="TextBox 3200">
                <a:extLst>
                  <a:ext uri="{FF2B5EF4-FFF2-40B4-BE49-F238E27FC236}">
                    <a16:creationId xmlns:a16="http://schemas.microsoft.com/office/drawing/2014/main" id="{EA9FC318-A921-3F4B-2CF4-849BD928E7DC}"/>
                  </a:ext>
                </a:extLst>
              </p:cNvPr>
              <p:cNvSpPr txBox="1"/>
              <p:nvPr/>
            </p:nvSpPr>
            <p:spPr>
              <a:xfrm>
                <a:off x="9946400" y="2039389"/>
                <a:ext cx="239562" cy="1986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933" dirty="0">
                    <a:ln/>
                    <a:solidFill>
                      <a:srgbClr val="000000"/>
                    </a:solidFill>
                    <a:latin typeface="Arial"/>
                    <a:cs typeface="Arial"/>
                    <a:sym typeface="Arial"/>
                    <a:rtl val="0"/>
                  </a:rPr>
                  <a:t>10</a:t>
                </a:r>
              </a:p>
            </p:txBody>
          </p:sp>
        </p:grpSp>
        <p:sp>
          <p:nvSpPr>
            <p:cNvPr id="3202" name="Freeform 3308">
              <a:extLst>
                <a:ext uri="{FF2B5EF4-FFF2-40B4-BE49-F238E27FC236}">
                  <a16:creationId xmlns:a16="http://schemas.microsoft.com/office/drawing/2014/main" id="{67FC7D8D-0CEB-BD5B-41CA-CAD00FB50868}"/>
                </a:ext>
              </a:extLst>
            </p:cNvPr>
            <p:cNvSpPr/>
            <p:nvPr/>
          </p:nvSpPr>
          <p:spPr>
            <a:xfrm>
              <a:off x="6303077" y="4595071"/>
              <a:ext cx="1566000" cy="11264"/>
            </a:xfrm>
            <a:custGeom>
              <a:avLst/>
              <a:gdLst>
                <a:gd name="connsiteX0" fmla="*/ 0 w 3123567"/>
                <a:gd name="connsiteY0" fmla="*/ 0 h 12641"/>
                <a:gd name="connsiteX1" fmla="*/ 3123568 w 3123567"/>
                <a:gd name="connsiteY1" fmla="*/ 0 h 12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23567" h="12641">
                  <a:moveTo>
                    <a:pt x="0" y="0"/>
                  </a:moveTo>
                  <a:lnTo>
                    <a:pt x="3123568" y="0"/>
                  </a:lnTo>
                </a:path>
              </a:pathLst>
            </a:custGeom>
            <a:ln w="12667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933" dirty="0"/>
            </a:p>
          </p:txBody>
        </p:sp>
        <p:sp>
          <p:nvSpPr>
            <p:cNvPr id="55" name="Freeform 3257">
              <a:extLst>
                <a:ext uri="{FF2B5EF4-FFF2-40B4-BE49-F238E27FC236}">
                  <a16:creationId xmlns:a16="http://schemas.microsoft.com/office/drawing/2014/main" id="{2F4D0E22-9BB8-7392-5EF7-0CDD2385FF73}"/>
                </a:ext>
              </a:extLst>
            </p:cNvPr>
            <p:cNvSpPr/>
            <p:nvPr/>
          </p:nvSpPr>
          <p:spPr>
            <a:xfrm>
              <a:off x="7052913" y="2557144"/>
              <a:ext cx="53854" cy="45057"/>
            </a:xfrm>
            <a:custGeom>
              <a:avLst/>
              <a:gdLst>
                <a:gd name="connsiteX0" fmla="*/ 51954 w 53854"/>
                <a:gd name="connsiteY0" fmla="*/ 0 h 50566"/>
                <a:gd name="connsiteX1" fmla="*/ 53855 w 53854"/>
                <a:gd name="connsiteY1" fmla="*/ 1896 h 50566"/>
                <a:gd name="connsiteX2" fmla="*/ 53855 w 53854"/>
                <a:gd name="connsiteY2" fmla="*/ 48671 h 50566"/>
                <a:gd name="connsiteX3" fmla="*/ 51954 w 53854"/>
                <a:gd name="connsiteY3" fmla="*/ 50567 h 50566"/>
                <a:gd name="connsiteX4" fmla="*/ 1901 w 53854"/>
                <a:gd name="connsiteY4" fmla="*/ 50567 h 50566"/>
                <a:gd name="connsiteX5" fmla="*/ 0 w 53854"/>
                <a:gd name="connsiteY5" fmla="*/ 48671 h 50566"/>
                <a:gd name="connsiteX6" fmla="*/ 0 w 53854"/>
                <a:gd name="connsiteY6" fmla="*/ 1896 h 50566"/>
                <a:gd name="connsiteX7" fmla="*/ 1901 w 53854"/>
                <a:gd name="connsiteY7" fmla="*/ 0 h 50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854" h="50566">
                  <a:moveTo>
                    <a:pt x="51954" y="0"/>
                  </a:moveTo>
                  <a:cubicBezTo>
                    <a:pt x="53004" y="0"/>
                    <a:pt x="53855" y="849"/>
                    <a:pt x="53855" y="1896"/>
                  </a:cubicBezTo>
                  <a:lnTo>
                    <a:pt x="53855" y="48671"/>
                  </a:lnTo>
                  <a:cubicBezTo>
                    <a:pt x="53855" y="49718"/>
                    <a:pt x="53004" y="50567"/>
                    <a:pt x="51954" y="50567"/>
                  </a:cubicBezTo>
                  <a:lnTo>
                    <a:pt x="1901" y="50567"/>
                  </a:lnTo>
                  <a:cubicBezTo>
                    <a:pt x="851" y="50567"/>
                    <a:pt x="0" y="49718"/>
                    <a:pt x="0" y="48671"/>
                  </a:cubicBezTo>
                  <a:lnTo>
                    <a:pt x="0" y="1896"/>
                  </a:lnTo>
                  <a:cubicBezTo>
                    <a:pt x="0" y="849"/>
                    <a:pt x="851" y="0"/>
                    <a:pt x="1901" y="0"/>
                  </a:cubicBezTo>
                  <a:close/>
                </a:path>
              </a:pathLst>
            </a:custGeom>
            <a:solidFill>
              <a:srgbClr val="009964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933" dirty="0"/>
            </a:p>
          </p:txBody>
        </p:sp>
      </p:grpSp>
      <p:grpSp>
        <p:nvGrpSpPr>
          <p:cNvPr id="3209" name="Group 3208">
            <a:extLst>
              <a:ext uri="{FF2B5EF4-FFF2-40B4-BE49-F238E27FC236}">
                <a16:creationId xmlns:a16="http://schemas.microsoft.com/office/drawing/2014/main" id="{15283935-E666-DE58-C17F-87419FFA13F8}"/>
              </a:ext>
            </a:extLst>
          </p:cNvPr>
          <p:cNvGrpSpPr/>
          <p:nvPr/>
        </p:nvGrpSpPr>
        <p:grpSpPr>
          <a:xfrm>
            <a:off x="2466815" y="1733122"/>
            <a:ext cx="8803482" cy="659091"/>
            <a:chOff x="1849271" y="1300242"/>
            <a:chExt cx="6604649" cy="494471"/>
          </a:xfrm>
        </p:grpSpPr>
        <p:grpSp>
          <p:nvGrpSpPr>
            <p:cNvPr id="3203" name="Group 3202">
              <a:extLst>
                <a:ext uri="{FF2B5EF4-FFF2-40B4-BE49-F238E27FC236}">
                  <a16:creationId xmlns:a16="http://schemas.microsoft.com/office/drawing/2014/main" id="{0CE17226-0443-577C-D14E-33A86F39433C}"/>
                </a:ext>
              </a:extLst>
            </p:cNvPr>
            <p:cNvGrpSpPr/>
            <p:nvPr/>
          </p:nvGrpSpPr>
          <p:grpSpPr>
            <a:xfrm>
              <a:off x="1849271" y="1300242"/>
              <a:ext cx="3079024" cy="244418"/>
              <a:chOff x="2866030" y="1041743"/>
              <a:chExt cx="3079024" cy="244418"/>
            </a:xfrm>
          </p:grpSpPr>
          <p:sp>
            <p:nvSpPr>
              <p:cNvPr id="3204" name="Rectangle 3203">
                <a:extLst>
                  <a:ext uri="{FF2B5EF4-FFF2-40B4-BE49-F238E27FC236}">
                    <a16:creationId xmlns:a16="http://schemas.microsoft.com/office/drawing/2014/main" id="{8AF9D2B4-040E-6A0E-C980-49C337A9D2BC}"/>
                  </a:ext>
                </a:extLst>
              </p:cNvPr>
              <p:cNvSpPr/>
              <p:nvPr/>
            </p:nvSpPr>
            <p:spPr>
              <a:xfrm>
                <a:off x="2866030" y="1041743"/>
                <a:ext cx="2688609" cy="23447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33" i="1" dirty="0"/>
              </a:p>
            </p:txBody>
          </p:sp>
          <p:sp>
            <p:nvSpPr>
              <p:cNvPr id="3205" name="Rectangle 3204">
                <a:extLst>
                  <a:ext uri="{FF2B5EF4-FFF2-40B4-BE49-F238E27FC236}">
                    <a16:creationId xmlns:a16="http://schemas.microsoft.com/office/drawing/2014/main" id="{A39DB05D-37BF-7533-A7FD-5A6D0481E4D4}"/>
                  </a:ext>
                </a:extLst>
              </p:cNvPr>
              <p:cNvSpPr/>
              <p:nvPr/>
            </p:nvSpPr>
            <p:spPr>
              <a:xfrm>
                <a:off x="3118513" y="1046714"/>
                <a:ext cx="1405245" cy="23447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33" b="1" dirty="0">
                    <a:solidFill>
                      <a:srgbClr val="009964"/>
                    </a:solidFill>
                  </a:rPr>
                  <a:t>Pola-R-GemOx </a:t>
                </a:r>
                <a:br>
                  <a:rPr lang="en-US" sz="933" b="1" dirty="0">
                    <a:solidFill>
                      <a:srgbClr val="009964"/>
                    </a:solidFill>
                  </a:rPr>
                </a:br>
                <a:r>
                  <a:rPr lang="en-US" sz="933" b="1" dirty="0">
                    <a:solidFill>
                      <a:srgbClr val="009964"/>
                    </a:solidFill>
                  </a:rPr>
                  <a:t>(n=129)</a:t>
                </a:r>
              </a:p>
            </p:txBody>
          </p:sp>
          <p:sp>
            <p:nvSpPr>
              <p:cNvPr id="3206" name="Rectangle 3205">
                <a:extLst>
                  <a:ext uri="{FF2B5EF4-FFF2-40B4-BE49-F238E27FC236}">
                    <a16:creationId xmlns:a16="http://schemas.microsoft.com/office/drawing/2014/main" id="{F8575F29-E113-7803-1D30-F57AE2615B39}"/>
                  </a:ext>
                </a:extLst>
              </p:cNvPr>
              <p:cNvSpPr/>
              <p:nvPr/>
            </p:nvSpPr>
            <p:spPr>
              <a:xfrm>
                <a:off x="4539809" y="1051685"/>
                <a:ext cx="1405245" cy="23447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33" b="1" dirty="0">
                    <a:solidFill>
                      <a:schemeClr val="tx2"/>
                    </a:solidFill>
                  </a:rPr>
                  <a:t>R-GemOx </a:t>
                </a:r>
                <a:br>
                  <a:rPr lang="en-US" sz="933" b="1" dirty="0">
                    <a:solidFill>
                      <a:schemeClr val="tx2"/>
                    </a:solidFill>
                  </a:rPr>
                </a:br>
                <a:r>
                  <a:rPr lang="en-US" sz="933" b="1" dirty="0">
                    <a:solidFill>
                      <a:schemeClr val="tx2"/>
                    </a:solidFill>
                  </a:rPr>
                  <a:t>(n=126)</a:t>
                </a:r>
              </a:p>
            </p:txBody>
          </p:sp>
        </p:grpSp>
        <p:sp>
          <p:nvSpPr>
            <p:cNvPr id="3207" name="Rectangle 3206">
              <a:extLst>
                <a:ext uri="{FF2B5EF4-FFF2-40B4-BE49-F238E27FC236}">
                  <a16:creationId xmlns:a16="http://schemas.microsoft.com/office/drawing/2014/main" id="{C44ED646-B014-DBBF-218A-0881E16C8F14}"/>
                </a:ext>
              </a:extLst>
            </p:cNvPr>
            <p:cNvSpPr/>
            <p:nvPr/>
          </p:nvSpPr>
          <p:spPr>
            <a:xfrm>
              <a:off x="5702093" y="1560237"/>
              <a:ext cx="1405245" cy="2344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933" dirty="0">
                  <a:solidFill>
                    <a:schemeClr val="tx1"/>
                  </a:solidFill>
                </a:rPr>
                <a:t>Pola-R-GemOx </a:t>
              </a:r>
              <a:br>
                <a:rPr lang="en-US" sz="933" dirty="0">
                  <a:solidFill>
                    <a:schemeClr val="tx1"/>
                  </a:solidFill>
                </a:rPr>
              </a:br>
              <a:r>
                <a:rPr lang="en-US" sz="933" dirty="0">
                  <a:solidFill>
                    <a:schemeClr val="tx1"/>
                  </a:solidFill>
                </a:rPr>
                <a:t>better</a:t>
              </a:r>
            </a:p>
          </p:txBody>
        </p:sp>
        <p:sp>
          <p:nvSpPr>
            <p:cNvPr id="3208" name="Rectangle 3207">
              <a:extLst>
                <a:ext uri="{FF2B5EF4-FFF2-40B4-BE49-F238E27FC236}">
                  <a16:creationId xmlns:a16="http://schemas.microsoft.com/office/drawing/2014/main" id="{FA3F36CA-6042-FD0E-0C51-54363DDA488B}"/>
                </a:ext>
              </a:extLst>
            </p:cNvPr>
            <p:cNvSpPr/>
            <p:nvPr/>
          </p:nvSpPr>
          <p:spPr>
            <a:xfrm>
              <a:off x="7048675" y="1555685"/>
              <a:ext cx="1405245" cy="2344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933" dirty="0">
                  <a:solidFill>
                    <a:schemeClr val="tx1"/>
                  </a:solidFill>
                </a:rPr>
                <a:t>R-GemOx </a:t>
              </a:r>
              <a:br>
                <a:rPr lang="en-US" sz="933" dirty="0">
                  <a:solidFill>
                    <a:schemeClr val="tx1"/>
                  </a:solidFill>
                </a:rPr>
              </a:br>
              <a:r>
                <a:rPr lang="en-US" sz="933" dirty="0">
                  <a:solidFill>
                    <a:schemeClr val="tx1"/>
                  </a:solidFill>
                </a:rPr>
                <a:t>better</a:t>
              </a:r>
            </a:p>
          </p:txBody>
        </p:sp>
      </p:grpSp>
      <p:grpSp>
        <p:nvGrpSpPr>
          <p:cNvPr id="3210" name="Group 3209">
            <a:extLst>
              <a:ext uri="{FF2B5EF4-FFF2-40B4-BE49-F238E27FC236}">
                <a16:creationId xmlns:a16="http://schemas.microsoft.com/office/drawing/2014/main" id="{1687B492-09C0-2B36-DF8F-7EDAD13A436E}"/>
              </a:ext>
            </a:extLst>
          </p:cNvPr>
          <p:cNvGrpSpPr/>
          <p:nvPr/>
        </p:nvGrpSpPr>
        <p:grpSpPr>
          <a:xfrm>
            <a:off x="2469844" y="4282953"/>
            <a:ext cx="8803482" cy="659091"/>
            <a:chOff x="1849271" y="1300242"/>
            <a:chExt cx="6604649" cy="494471"/>
          </a:xfrm>
        </p:grpSpPr>
        <p:grpSp>
          <p:nvGrpSpPr>
            <p:cNvPr id="3211" name="Group 3210">
              <a:extLst>
                <a:ext uri="{FF2B5EF4-FFF2-40B4-BE49-F238E27FC236}">
                  <a16:creationId xmlns:a16="http://schemas.microsoft.com/office/drawing/2014/main" id="{00BCC98B-5BFA-576E-74AC-E40FF21B6543}"/>
                </a:ext>
              </a:extLst>
            </p:cNvPr>
            <p:cNvGrpSpPr/>
            <p:nvPr/>
          </p:nvGrpSpPr>
          <p:grpSpPr>
            <a:xfrm>
              <a:off x="1849271" y="1300242"/>
              <a:ext cx="3079024" cy="244418"/>
              <a:chOff x="2866030" y="1041743"/>
              <a:chExt cx="3079024" cy="244418"/>
            </a:xfrm>
          </p:grpSpPr>
          <p:sp>
            <p:nvSpPr>
              <p:cNvPr id="3315" name="Rectangle 3314">
                <a:extLst>
                  <a:ext uri="{FF2B5EF4-FFF2-40B4-BE49-F238E27FC236}">
                    <a16:creationId xmlns:a16="http://schemas.microsoft.com/office/drawing/2014/main" id="{7317A65C-2641-1CDD-7B08-61233596BA5B}"/>
                  </a:ext>
                </a:extLst>
              </p:cNvPr>
              <p:cNvSpPr/>
              <p:nvPr/>
            </p:nvSpPr>
            <p:spPr>
              <a:xfrm>
                <a:off x="2866030" y="1041743"/>
                <a:ext cx="2688609" cy="23447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33" i="1" dirty="0"/>
              </a:p>
            </p:txBody>
          </p:sp>
          <p:sp>
            <p:nvSpPr>
              <p:cNvPr id="3316" name="Rectangle 3315">
                <a:extLst>
                  <a:ext uri="{FF2B5EF4-FFF2-40B4-BE49-F238E27FC236}">
                    <a16:creationId xmlns:a16="http://schemas.microsoft.com/office/drawing/2014/main" id="{C5A5B2CE-C537-FD6F-DAB0-99E875AE220D}"/>
                  </a:ext>
                </a:extLst>
              </p:cNvPr>
              <p:cNvSpPr/>
              <p:nvPr/>
            </p:nvSpPr>
            <p:spPr>
              <a:xfrm>
                <a:off x="3118513" y="1046714"/>
                <a:ext cx="1405245" cy="23447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33" b="1" dirty="0">
                    <a:solidFill>
                      <a:srgbClr val="009964"/>
                    </a:solidFill>
                  </a:rPr>
                  <a:t>Pola-R-GemOx </a:t>
                </a:r>
                <a:br>
                  <a:rPr lang="en-US" sz="933" b="1" dirty="0">
                    <a:solidFill>
                      <a:srgbClr val="009964"/>
                    </a:solidFill>
                  </a:rPr>
                </a:br>
                <a:r>
                  <a:rPr lang="en-US" sz="933" b="1" dirty="0">
                    <a:solidFill>
                      <a:srgbClr val="009964"/>
                    </a:solidFill>
                  </a:rPr>
                  <a:t>(n=129)</a:t>
                </a:r>
              </a:p>
            </p:txBody>
          </p:sp>
          <p:sp>
            <p:nvSpPr>
              <p:cNvPr id="3317" name="Rectangle 3316">
                <a:extLst>
                  <a:ext uri="{FF2B5EF4-FFF2-40B4-BE49-F238E27FC236}">
                    <a16:creationId xmlns:a16="http://schemas.microsoft.com/office/drawing/2014/main" id="{8A20525D-1675-5F17-4090-248DEC003AAB}"/>
                  </a:ext>
                </a:extLst>
              </p:cNvPr>
              <p:cNvSpPr/>
              <p:nvPr/>
            </p:nvSpPr>
            <p:spPr>
              <a:xfrm>
                <a:off x="4539809" y="1051685"/>
                <a:ext cx="1405245" cy="23447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33" b="1" dirty="0">
                    <a:solidFill>
                      <a:schemeClr val="tx2"/>
                    </a:solidFill>
                  </a:rPr>
                  <a:t>R-GemOx </a:t>
                </a:r>
                <a:br>
                  <a:rPr lang="en-US" sz="933" b="1" dirty="0">
                    <a:solidFill>
                      <a:schemeClr val="tx2"/>
                    </a:solidFill>
                  </a:rPr>
                </a:br>
                <a:r>
                  <a:rPr lang="en-US" sz="933" b="1" dirty="0">
                    <a:solidFill>
                      <a:schemeClr val="tx2"/>
                    </a:solidFill>
                  </a:rPr>
                  <a:t>(n=126)</a:t>
                </a:r>
              </a:p>
            </p:txBody>
          </p:sp>
        </p:grpSp>
        <p:sp>
          <p:nvSpPr>
            <p:cNvPr id="3313" name="Rectangle 3312">
              <a:extLst>
                <a:ext uri="{FF2B5EF4-FFF2-40B4-BE49-F238E27FC236}">
                  <a16:creationId xmlns:a16="http://schemas.microsoft.com/office/drawing/2014/main" id="{B6F739D7-6517-B77A-2D12-E413EC1FF85D}"/>
                </a:ext>
              </a:extLst>
            </p:cNvPr>
            <p:cNvSpPr/>
            <p:nvPr/>
          </p:nvSpPr>
          <p:spPr>
            <a:xfrm>
              <a:off x="5702093" y="1560237"/>
              <a:ext cx="1405245" cy="2344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933" dirty="0">
                  <a:solidFill>
                    <a:schemeClr val="tx1"/>
                  </a:solidFill>
                </a:rPr>
                <a:t>Pola-R-GemOx </a:t>
              </a:r>
              <a:br>
                <a:rPr lang="en-US" sz="933" dirty="0">
                  <a:solidFill>
                    <a:schemeClr val="tx1"/>
                  </a:solidFill>
                </a:rPr>
              </a:br>
              <a:r>
                <a:rPr lang="en-US" sz="933" dirty="0">
                  <a:solidFill>
                    <a:schemeClr val="tx1"/>
                  </a:solidFill>
                </a:rPr>
                <a:t>better</a:t>
              </a:r>
            </a:p>
          </p:txBody>
        </p:sp>
        <p:sp>
          <p:nvSpPr>
            <p:cNvPr id="3314" name="Rectangle 3313">
              <a:extLst>
                <a:ext uri="{FF2B5EF4-FFF2-40B4-BE49-F238E27FC236}">
                  <a16:creationId xmlns:a16="http://schemas.microsoft.com/office/drawing/2014/main" id="{8C12D597-25E4-5398-FD35-8CA66E5D3940}"/>
                </a:ext>
              </a:extLst>
            </p:cNvPr>
            <p:cNvSpPr/>
            <p:nvPr/>
          </p:nvSpPr>
          <p:spPr>
            <a:xfrm>
              <a:off x="7048675" y="1555685"/>
              <a:ext cx="1405245" cy="2344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933" dirty="0">
                  <a:solidFill>
                    <a:schemeClr val="tx1"/>
                  </a:solidFill>
                </a:rPr>
                <a:t>R-GemOx </a:t>
              </a:r>
              <a:br>
                <a:rPr lang="en-US" sz="933" dirty="0">
                  <a:solidFill>
                    <a:schemeClr val="tx1"/>
                  </a:solidFill>
                </a:rPr>
              </a:br>
              <a:r>
                <a:rPr lang="en-US" sz="933" dirty="0">
                  <a:solidFill>
                    <a:schemeClr val="tx1"/>
                  </a:solidFill>
                </a:rPr>
                <a:t>better</a:t>
              </a:r>
            </a:p>
          </p:txBody>
        </p:sp>
      </p:grpSp>
      <p:cxnSp>
        <p:nvCxnSpPr>
          <p:cNvPr id="3320" name="Straight Connector 3319">
            <a:extLst>
              <a:ext uri="{FF2B5EF4-FFF2-40B4-BE49-F238E27FC236}">
                <a16:creationId xmlns:a16="http://schemas.microsoft.com/office/drawing/2014/main" id="{659014F5-9C9F-93FC-C7A1-0BE131FDA225}"/>
              </a:ext>
            </a:extLst>
          </p:cNvPr>
          <p:cNvCxnSpPr/>
          <p:nvPr/>
        </p:nvCxnSpPr>
        <p:spPr>
          <a:xfrm>
            <a:off x="575355" y="4978197"/>
            <a:ext cx="1089458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6B25AB7A-D010-9211-3003-1D9768AEBA1E}"/>
              </a:ext>
            </a:extLst>
          </p:cNvPr>
          <p:cNvSpPr/>
          <p:nvPr/>
        </p:nvSpPr>
        <p:spPr>
          <a:xfrm>
            <a:off x="512619" y="4191287"/>
            <a:ext cx="11138081" cy="215933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6923" fontAlgn="base">
              <a:spcBef>
                <a:spcPct val="0"/>
              </a:spcBef>
              <a:spcAft>
                <a:spcPct val="0"/>
              </a:spcAft>
            </a:pPr>
            <a:endParaRPr lang="en-US" sz="1866" i="1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9" name="Rounded Rectangle 2015">
            <a:extLst>
              <a:ext uri="{FF2B5EF4-FFF2-40B4-BE49-F238E27FC236}">
                <a16:creationId xmlns:a16="http://schemas.microsoft.com/office/drawing/2014/main" id="{F4A3CE47-3528-6086-BF22-DF483ED2D76B}"/>
              </a:ext>
            </a:extLst>
          </p:cNvPr>
          <p:cNvSpPr/>
          <p:nvPr/>
        </p:nvSpPr>
        <p:spPr>
          <a:xfrm>
            <a:off x="512619" y="3907852"/>
            <a:ext cx="11138081" cy="358181"/>
          </a:xfrm>
          <a:prstGeom prst="round1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6923" fontAlgn="base">
              <a:spcBef>
                <a:spcPct val="0"/>
              </a:spcBef>
              <a:spcAft>
                <a:spcPct val="0"/>
              </a:spcAft>
            </a:pPr>
            <a:r>
              <a:rPr lang="en-US" sz="1599" b="1" dirty="0">
                <a:solidFill>
                  <a:srgbClr val="FFFFFF"/>
                </a:solidFill>
                <a:latin typeface="Arial" panose="020B0604020202020204"/>
              </a:rPr>
              <a:t>Progression-free survival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BFB4175-7800-9E65-3AB1-ABBF81DB5456}"/>
              </a:ext>
            </a:extLst>
          </p:cNvPr>
          <p:cNvSpPr txBox="1"/>
          <p:nvPr/>
        </p:nvSpPr>
        <p:spPr>
          <a:xfrm>
            <a:off x="9312516" y="6550197"/>
            <a:ext cx="27728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/>
              <a:t>Matasar</a:t>
            </a:r>
            <a:r>
              <a:rPr lang="en-US" sz="1400" dirty="0"/>
              <a:t> EHA 2025;Abstract S101 </a:t>
            </a:r>
          </a:p>
        </p:txBody>
      </p:sp>
    </p:spTree>
    <p:extLst>
      <p:ext uri="{BB962C8B-B14F-4D97-AF65-F5344CB8AC3E}">
        <p14:creationId xmlns:p14="http://schemas.microsoft.com/office/powerpoint/2010/main" val="2054560224"/>
      </p:ext>
    </p:extLst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869F66-114C-DC6A-CB77-26C1CB5217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C3BD0A-5C5A-4BEE-DECE-6A61AC2360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646443"/>
            <a:ext cx="10972800" cy="1143000"/>
          </a:xfrm>
        </p:spPr>
        <p:txBody>
          <a:bodyPr/>
          <a:lstStyle/>
          <a:p>
            <a:pPr algn="ctr"/>
            <a:r>
              <a:rPr lang="en-US" dirty="0"/>
              <a:t>LOTIS-5</a:t>
            </a:r>
          </a:p>
        </p:txBody>
      </p:sp>
    </p:spTree>
    <p:extLst>
      <p:ext uri="{BB962C8B-B14F-4D97-AF65-F5344CB8AC3E}">
        <p14:creationId xmlns:p14="http://schemas.microsoft.com/office/powerpoint/2010/main" val="23478035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136328-F07D-FFF9-0B93-3361BB36F7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901521-83EE-E444-BE74-D6B6F8379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690688"/>
          </a:xfrm>
          <a:solidFill>
            <a:schemeClr val="tx2">
              <a:lumMod val="75000"/>
              <a:lumOff val="25000"/>
            </a:schemeClr>
          </a:solidFill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Phase III LOTIS-5 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41C6000-ACCC-F0DD-355D-C131D5DDD6E7}"/>
              </a:ext>
            </a:extLst>
          </p:cNvPr>
          <p:cNvGraphicFramePr>
            <a:graphicFrameLocks noGrp="1"/>
          </p:cNvGraphicFramePr>
          <p:nvPr/>
        </p:nvGraphicFramePr>
        <p:xfrm>
          <a:off x="5981522" y="4251545"/>
          <a:ext cx="5630444" cy="214884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tableStyleId>{F5AB1C69-6EDB-4FF4-983F-18BD219EF322}</a:tableStyleId>
              </a:tblPr>
              <a:tblGrid>
                <a:gridCol w="5630444">
                  <a:extLst>
                    <a:ext uri="{9D8B030D-6E8A-4147-A177-3AD203B41FA5}">
                      <a16:colId xmlns:a16="http://schemas.microsoft.com/office/drawing/2014/main" val="2081673507"/>
                    </a:ext>
                  </a:extLst>
                </a:gridCol>
              </a:tblGrid>
              <a:tr h="2062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>
                          <a:solidFill>
                            <a:schemeClr val="bg1"/>
                          </a:solidFill>
                        </a:rPr>
                        <a:t>KEY INCLUSION/EXCLUSION CRITERIA 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885B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8547673"/>
                  </a:ext>
                </a:extLst>
              </a:tr>
              <a:tr h="1649927">
                <a:tc>
                  <a:txBody>
                    <a:bodyPr/>
                    <a:lstStyle/>
                    <a:p>
                      <a:pPr marL="120650" indent="-120650" fontAlgn="base">
                        <a:spcAft>
                          <a:spcPts val="200"/>
                        </a:spcAft>
                        <a:buSzPct val="80000"/>
                        <a:buFont typeface="Wingdings" pitchFamily="2" charset="2"/>
                        <a:buChar char="§"/>
                        <a:defRPr/>
                      </a:pPr>
                      <a:r>
                        <a:rPr lang="en-US" sz="1050" b="1" dirty="0">
                          <a:solidFill>
                            <a:schemeClr val="tx1"/>
                          </a:solidFill>
                        </a:rPr>
                        <a:t>Adults with a pathologic diagnosis of R/R DLBCL (including DLBCL transformed from indolent lymphoma) or HGBCL, with </a:t>
                      </a:r>
                      <a:r>
                        <a:rPr lang="en-US" sz="1050" b="1" i="1" dirty="0">
                          <a:solidFill>
                            <a:schemeClr val="tx1"/>
                          </a:solidFill>
                        </a:rPr>
                        <a:t>MYC</a:t>
                      </a:r>
                      <a:r>
                        <a:rPr lang="en-US" sz="1050" b="1" dirty="0">
                          <a:solidFill>
                            <a:schemeClr val="tx1"/>
                          </a:solidFill>
                        </a:rPr>
                        <a:t> and </a:t>
                      </a:r>
                      <a:r>
                        <a:rPr lang="en-US" sz="1050" b="1" i="1" dirty="0">
                          <a:solidFill>
                            <a:schemeClr val="tx1"/>
                          </a:solidFill>
                        </a:rPr>
                        <a:t>BCL2</a:t>
                      </a:r>
                      <a:r>
                        <a:rPr lang="en-US" sz="1050" b="1" dirty="0">
                          <a:solidFill>
                            <a:schemeClr val="tx1"/>
                          </a:solidFill>
                        </a:rPr>
                        <a:t> and/or </a:t>
                      </a:r>
                      <a:r>
                        <a:rPr lang="en-US" sz="1050" b="1" i="1" dirty="0">
                          <a:solidFill>
                            <a:schemeClr val="tx1"/>
                          </a:solidFill>
                        </a:rPr>
                        <a:t>BCL6</a:t>
                      </a:r>
                      <a:r>
                        <a:rPr lang="en-US" sz="1050" b="1" dirty="0">
                          <a:solidFill>
                            <a:schemeClr val="tx1"/>
                          </a:solidFill>
                        </a:rPr>
                        <a:t> rearrangements</a:t>
                      </a:r>
                    </a:p>
                    <a:p>
                      <a:pPr marL="120650" indent="-120650" fontAlgn="base">
                        <a:spcAft>
                          <a:spcPts val="200"/>
                        </a:spcAft>
                        <a:buSzPct val="80000"/>
                        <a:buFont typeface="Wingdings" pitchFamily="2" charset="2"/>
                        <a:buChar char="§"/>
                        <a:defRPr/>
                      </a:pPr>
                      <a:r>
                        <a:rPr lang="en-US" sz="1050" b="1" dirty="0">
                          <a:solidFill>
                            <a:schemeClr val="tx1"/>
                          </a:solidFill>
                        </a:rPr>
                        <a:t>R/R disease following ≥1 multi-agent systemic treatment regimen </a:t>
                      </a:r>
                    </a:p>
                    <a:p>
                      <a:pPr marL="120650" indent="-120650" fontAlgn="base">
                        <a:spcAft>
                          <a:spcPts val="200"/>
                        </a:spcAft>
                        <a:buSzPct val="80000"/>
                        <a:buFont typeface="Wingdings" pitchFamily="2" charset="2"/>
                        <a:buChar char="§"/>
                        <a:defRPr/>
                      </a:pPr>
                      <a:r>
                        <a:rPr lang="en-US" sz="1050" b="1" dirty="0">
                          <a:solidFill>
                            <a:schemeClr val="tx1"/>
                          </a:solidFill>
                        </a:rPr>
                        <a:t>Measurable disease (2014 Lugano classification)</a:t>
                      </a:r>
                    </a:p>
                    <a:p>
                      <a:pPr marL="120650" indent="-120650" fontAlgn="base">
                        <a:spcAft>
                          <a:spcPts val="200"/>
                        </a:spcAft>
                        <a:buSzPct val="80000"/>
                        <a:buFont typeface="Wingdings" pitchFamily="2" charset="2"/>
                        <a:buChar char="§"/>
                        <a:defRPr/>
                      </a:pPr>
                      <a:r>
                        <a:rPr lang="en-US" sz="1050" b="1" dirty="0">
                          <a:solidFill>
                            <a:schemeClr val="tx1"/>
                          </a:solidFill>
                        </a:rPr>
                        <a:t>Not a candidate for SCT based on performance status, advanced age, and/or significant medical comorbidities (as considered by the investigator)</a:t>
                      </a:r>
                    </a:p>
                    <a:p>
                      <a:pPr marL="120650" indent="-120650" fontAlgn="base">
                        <a:spcAft>
                          <a:spcPts val="200"/>
                        </a:spcAft>
                        <a:buSzPct val="80000"/>
                        <a:buFont typeface="Wingdings" pitchFamily="2" charset="2"/>
                        <a:buChar char="§"/>
                        <a:defRPr/>
                      </a:pPr>
                      <a:r>
                        <a:rPr lang="en-US" sz="1050" b="1" dirty="0">
                          <a:solidFill>
                            <a:schemeClr val="tx1"/>
                          </a:solidFill>
                        </a:rPr>
                        <a:t>If patient had received previous CD19 directed therapy, biopsy proven CD19 expression required </a:t>
                      </a:r>
                    </a:p>
                    <a:p>
                      <a:pPr marL="120650" indent="-120650" fontAlgn="base">
                        <a:spcAft>
                          <a:spcPts val="200"/>
                        </a:spcAft>
                        <a:buSzPct val="80000"/>
                        <a:buFont typeface="Wingdings" pitchFamily="2" charset="2"/>
                        <a:buChar char="§"/>
                        <a:defRPr/>
                      </a:pPr>
                      <a:r>
                        <a:rPr lang="en-US" sz="1050" b="1" dirty="0">
                          <a:solidFill>
                            <a:schemeClr val="tx1"/>
                          </a:solidFill>
                        </a:rPr>
                        <a:t>ECOG performance status of 0-2</a:t>
                      </a:r>
                    </a:p>
                    <a:p>
                      <a:pPr marL="120650" indent="-120650" fontAlgn="base">
                        <a:spcAft>
                          <a:spcPts val="200"/>
                        </a:spcAft>
                        <a:buSzPct val="80000"/>
                        <a:buFont typeface="Wingdings" pitchFamily="2" charset="2"/>
                        <a:buChar char="§"/>
                        <a:defRPr/>
                      </a:pPr>
                      <a:r>
                        <a:rPr lang="en-US" sz="1050" b="1" dirty="0">
                          <a:solidFill>
                            <a:schemeClr val="tx1"/>
                          </a:solidFill>
                        </a:rPr>
                        <a:t>Excludes previous treatment with Lonca or R-</a:t>
                      </a:r>
                      <a:r>
                        <a:rPr lang="en-US" sz="1050" b="1" dirty="0" err="1">
                          <a:solidFill>
                            <a:schemeClr val="tx1"/>
                          </a:solidFill>
                        </a:rPr>
                        <a:t>GemOx</a:t>
                      </a:r>
                      <a:endParaRPr lang="en-US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6318467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498AD60C-96F7-07CE-ADCF-ACB52C118B48}"/>
              </a:ext>
            </a:extLst>
          </p:cNvPr>
          <p:cNvGrpSpPr/>
          <p:nvPr/>
        </p:nvGrpSpPr>
        <p:grpSpPr>
          <a:xfrm>
            <a:off x="336917" y="4257012"/>
            <a:ext cx="2578671" cy="1918295"/>
            <a:chOff x="8288667" y="1521297"/>
            <a:chExt cx="2741765" cy="1784978"/>
          </a:xfrm>
        </p:grpSpPr>
        <p:sp>
          <p:nvSpPr>
            <p:cNvPr id="8" name="Rounded Rectangle 25">
              <a:extLst>
                <a:ext uri="{FF2B5EF4-FFF2-40B4-BE49-F238E27FC236}">
                  <a16:creationId xmlns:a16="http://schemas.microsoft.com/office/drawing/2014/main" id="{F711FB80-4B28-492B-062A-96EAE49866C0}"/>
                </a:ext>
              </a:extLst>
            </p:cNvPr>
            <p:cNvSpPr/>
            <p:nvPr/>
          </p:nvSpPr>
          <p:spPr>
            <a:xfrm>
              <a:off x="8288667" y="1521297"/>
              <a:ext cx="2627968" cy="1784978"/>
            </a:xfrm>
            <a:prstGeom prst="roundRect">
              <a:avLst>
                <a:gd name="adj" fmla="val 4990"/>
              </a:avLst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Content Placeholder 2">
              <a:extLst>
                <a:ext uri="{FF2B5EF4-FFF2-40B4-BE49-F238E27FC236}">
                  <a16:creationId xmlns:a16="http://schemas.microsoft.com/office/drawing/2014/main" id="{92A0A81D-5307-686F-941F-D24D8165FABC}"/>
                </a:ext>
              </a:extLst>
            </p:cNvPr>
            <p:cNvSpPr txBox="1">
              <a:spLocks/>
            </p:cNvSpPr>
            <p:nvPr/>
          </p:nvSpPr>
          <p:spPr>
            <a:xfrm>
              <a:off x="8547161" y="1677200"/>
              <a:ext cx="2077174" cy="289932"/>
            </a:xfrm>
            <a:prstGeom prst="roundRect">
              <a:avLst/>
            </a:prstGeom>
            <a:solidFill>
              <a:srgbClr val="0885B7"/>
            </a:solidFill>
            <a:ln w="38100">
              <a:solidFill>
                <a:schemeClr val="accent2"/>
              </a:solidFill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txBody>
            <a:bodyPr vert="horz" lIns="182880" tIns="45720" rIns="91440" bIns="45720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PRIMARY ENDPOINTS</a:t>
              </a:r>
            </a:p>
          </p:txBody>
        </p:sp>
        <p:sp>
          <p:nvSpPr>
            <p:cNvPr id="11" name="TextBox 27">
              <a:extLst>
                <a:ext uri="{FF2B5EF4-FFF2-40B4-BE49-F238E27FC236}">
                  <a16:creationId xmlns:a16="http://schemas.microsoft.com/office/drawing/2014/main" id="{EABA34AC-C444-8607-CF7D-B442927134E1}"/>
                </a:ext>
              </a:extLst>
            </p:cNvPr>
            <p:cNvSpPr txBox="1"/>
            <p:nvPr/>
          </p:nvSpPr>
          <p:spPr>
            <a:xfrm>
              <a:off x="8288667" y="2060182"/>
              <a:ext cx="2741765" cy="1503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20650" marR="0" lvl="0" indent="-12065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200"/>
                </a:spcAft>
                <a:buClrTx/>
                <a:buSzPct val="80000"/>
                <a:buFont typeface="Wingdings" pitchFamily="2" charset="2"/>
                <a:buChar char="§"/>
                <a:tabLst/>
                <a:defRPr/>
              </a:pPr>
              <a:r>
                <a:rPr kumimoji="0" lang="en-US" sz="105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rPr>
                <a:t>PFS</a:t>
              </a:r>
              <a:r>
                <a:rPr kumimoji="0" lang="en-US" sz="1050" b="1" i="0" u="none" strike="noStrike" kern="1200" cap="none" spc="0" normalizeH="0" baseline="30000" noProof="0" dirty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rPr>
                <a:t>a</a:t>
              </a:r>
              <a:r>
                <a:rPr kumimoji="0" lang="en-US" sz="105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rPr>
                <a:t> by independent central review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4F0B219-20D6-6493-A7DB-3ABD1A36F9C0}"/>
              </a:ext>
            </a:extLst>
          </p:cNvPr>
          <p:cNvGrpSpPr/>
          <p:nvPr/>
        </p:nvGrpSpPr>
        <p:grpSpPr>
          <a:xfrm>
            <a:off x="3090841" y="4257012"/>
            <a:ext cx="2592056" cy="1931298"/>
            <a:chOff x="8199527" y="1426221"/>
            <a:chExt cx="2756979" cy="1897183"/>
          </a:xfrm>
        </p:grpSpPr>
        <p:sp>
          <p:nvSpPr>
            <p:cNvPr id="13" name="Rounded Rectangle 31">
              <a:extLst>
                <a:ext uri="{FF2B5EF4-FFF2-40B4-BE49-F238E27FC236}">
                  <a16:creationId xmlns:a16="http://schemas.microsoft.com/office/drawing/2014/main" id="{57F00DF7-AEA9-A96F-CB2D-D88BD82C628B}"/>
                </a:ext>
              </a:extLst>
            </p:cNvPr>
            <p:cNvSpPr/>
            <p:nvPr/>
          </p:nvSpPr>
          <p:spPr>
            <a:xfrm>
              <a:off x="8199527" y="1426221"/>
              <a:ext cx="2756979" cy="1897183"/>
            </a:xfrm>
            <a:prstGeom prst="roundRect">
              <a:avLst>
                <a:gd name="adj" fmla="val 4990"/>
              </a:avLst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Content Placeholder 2">
              <a:extLst>
                <a:ext uri="{FF2B5EF4-FFF2-40B4-BE49-F238E27FC236}">
                  <a16:creationId xmlns:a16="http://schemas.microsoft.com/office/drawing/2014/main" id="{A97BD4F5-50AC-91F2-3B7D-99706A4A9A06}"/>
                </a:ext>
              </a:extLst>
            </p:cNvPr>
            <p:cNvSpPr txBox="1">
              <a:spLocks/>
            </p:cNvSpPr>
            <p:nvPr/>
          </p:nvSpPr>
          <p:spPr>
            <a:xfrm>
              <a:off x="8439651" y="1600714"/>
              <a:ext cx="2278566" cy="289932"/>
            </a:xfrm>
            <a:prstGeom prst="roundRect">
              <a:avLst/>
            </a:prstGeom>
            <a:solidFill>
              <a:srgbClr val="0885B7"/>
            </a:solidFill>
            <a:ln w="38100">
              <a:solidFill>
                <a:schemeClr val="accent2"/>
              </a:solidFill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txBody>
            <a:bodyPr vert="horz" lIns="182880" tIns="45720" rIns="91440" bIns="45720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SECONDARY ENDPOINTS</a:t>
              </a:r>
            </a:p>
          </p:txBody>
        </p:sp>
        <p:sp>
          <p:nvSpPr>
            <p:cNvPr id="15" name="TextBox 33">
              <a:extLst>
                <a:ext uri="{FF2B5EF4-FFF2-40B4-BE49-F238E27FC236}">
                  <a16:creationId xmlns:a16="http://schemas.microsoft.com/office/drawing/2014/main" id="{22762A4B-BA7A-0F7A-07EA-33BED02B44A0}"/>
                </a:ext>
              </a:extLst>
            </p:cNvPr>
            <p:cNvSpPr txBox="1"/>
            <p:nvPr/>
          </p:nvSpPr>
          <p:spPr>
            <a:xfrm>
              <a:off x="8445570" y="2053576"/>
              <a:ext cx="2450148" cy="12698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20650" marR="0" lvl="0" indent="-12065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80000"/>
                <a:buFont typeface="Wingdings" pitchFamily="2" charset="2"/>
                <a:buChar char="§"/>
                <a:tabLst/>
                <a:defRPr/>
              </a:pPr>
              <a:r>
                <a:rPr kumimoji="0" lang="en-US" sz="105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rPr>
                <a:t>OS, ORR, CRR, DOR</a:t>
              </a:r>
            </a:p>
            <a:p>
              <a:pPr marL="120650" marR="0" lvl="0" indent="-12065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80000"/>
                <a:buFont typeface="Wingdings" pitchFamily="2" charset="2"/>
                <a:buChar char="§"/>
                <a:tabLst/>
                <a:defRPr/>
              </a:pPr>
              <a:r>
                <a:rPr kumimoji="0" lang="en-US" sz="105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rPr>
                <a:t>Frequency and severity of AEs and laboratory parameters</a:t>
              </a:r>
            </a:p>
            <a:p>
              <a:pPr marL="120650" marR="0" lvl="0" indent="-12065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80000"/>
                <a:buFont typeface="Wingdings" pitchFamily="2" charset="2"/>
                <a:buChar char="§"/>
                <a:tabLst/>
                <a:defRPr/>
              </a:pPr>
              <a:r>
                <a:rPr kumimoji="0" lang="en-US" sz="105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rPr>
                <a:t>PK parameters, for Lonca total Ab, </a:t>
              </a:r>
              <a:br>
                <a:rPr kumimoji="0" lang="en-US" sz="105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rPr>
              </a:br>
              <a:r>
                <a:rPr kumimoji="0" lang="en-US" sz="105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rPr>
                <a:t>PBD-conjugated Ab, and free SG3199</a:t>
              </a:r>
            </a:p>
            <a:p>
              <a:pPr marL="120650" marR="0" lvl="0" indent="-12065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80000"/>
                <a:buFont typeface="Wingdings" pitchFamily="2" charset="2"/>
                <a:buChar char="§"/>
                <a:tabLst/>
                <a:defRPr/>
              </a:pPr>
              <a:r>
                <a:rPr kumimoji="0" lang="en-US" sz="105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rPr>
                <a:t>ADA titers to Lonca</a:t>
              </a:r>
            </a:p>
            <a:p>
              <a:pPr marL="120650" marR="0" lvl="0" indent="-12065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80000"/>
                <a:buFont typeface="Wingdings" pitchFamily="2" charset="2"/>
                <a:buChar char="§"/>
                <a:tabLst/>
                <a:defRPr/>
              </a:pPr>
              <a:r>
                <a:rPr kumimoji="0" lang="en-US" sz="105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rPr>
                <a:t>Changes in PROs from baseline</a:t>
              </a:r>
            </a:p>
            <a:p>
              <a:pPr marL="120650" marR="0" lvl="0" indent="-12065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200"/>
                </a:spcAft>
                <a:buClrTx/>
                <a:buSzPct val="80000"/>
                <a:buFont typeface="Wingdings" pitchFamily="2" charset="2"/>
                <a:buChar char="§"/>
                <a:tabLst/>
                <a:defRPr/>
              </a:pPr>
              <a:endPara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6" name="Chevron 22">
            <a:extLst>
              <a:ext uri="{FF2B5EF4-FFF2-40B4-BE49-F238E27FC236}">
                <a16:creationId xmlns:a16="http://schemas.microsoft.com/office/drawing/2014/main" id="{34840792-A23F-DE66-1BFD-D37887C59F76}"/>
              </a:ext>
            </a:extLst>
          </p:cNvPr>
          <p:cNvSpPr/>
          <p:nvPr/>
        </p:nvSpPr>
        <p:spPr>
          <a:xfrm>
            <a:off x="4308007" y="1862206"/>
            <a:ext cx="3946264" cy="384732"/>
          </a:xfrm>
          <a:prstGeom prst="chevron">
            <a:avLst/>
          </a:prstGeom>
          <a:solidFill>
            <a:srgbClr val="368AC3"/>
          </a:solidFill>
          <a:ln w="38100">
            <a:solidFill>
              <a:schemeClr val="accent2"/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vert="horz" lIns="182880" tIns="45720" rIns="91440" bIns="4572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Treatment Period</a:t>
            </a:r>
          </a:p>
        </p:txBody>
      </p:sp>
      <p:sp>
        <p:nvSpPr>
          <p:cNvPr id="17" name="Chevron 23">
            <a:extLst>
              <a:ext uri="{FF2B5EF4-FFF2-40B4-BE49-F238E27FC236}">
                <a16:creationId xmlns:a16="http://schemas.microsoft.com/office/drawing/2014/main" id="{C239A5F0-0958-2FF7-4B96-2C86197CA502}"/>
              </a:ext>
            </a:extLst>
          </p:cNvPr>
          <p:cNvSpPr/>
          <p:nvPr/>
        </p:nvSpPr>
        <p:spPr>
          <a:xfrm>
            <a:off x="8208871" y="1875064"/>
            <a:ext cx="3089241" cy="355177"/>
          </a:xfrm>
          <a:prstGeom prst="chevron">
            <a:avLst/>
          </a:prstGeom>
          <a:solidFill>
            <a:srgbClr val="ED7D31"/>
          </a:solidFill>
          <a:ln w="38100">
            <a:solidFill>
              <a:schemeClr val="accent2"/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vert="horz" lIns="182880" tIns="45720" rIns="91440" bIns="4572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Follow-Up Period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8EC3233-B804-F8FC-B302-3A115A11AE9E}"/>
              </a:ext>
            </a:extLst>
          </p:cNvPr>
          <p:cNvCxnSpPr/>
          <p:nvPr/>
        </p:nvCxnSpPr>
        <p:spPr>
          <a:xfrm flipH="1">
            <a:off x="4116028" y="2233196"/>
            <a:ext cx="277040" cy="467592"/>
          </a:xfrm>
          <a:prstGeom prst="line">
            <a:avLst/>
          </a:prstGeom>
          <a:ln w="9525">
            <a:solidFill>
              <a:srgbClr val="F46B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7726F52-CB86-E37D-BF50-EE5E52AC0426}"/>
              </a:ext>
            </a:extLst>
          </p:cNvPr>
          <p:cNvCxnSpPr>
            <a:cxnSpLocks/>
          </p:cNvCxnSpPr>
          <p:nvPr/>
        </p:nvCxnSpPr>
        <p:spPr>
          <a:xfrm flipH="1" flipV="1">
            <a:off x="4116028" y="3399659"/>
            <a:ext cx="277040" cy="467592"/>
          </a:xfrm>
          <a:prstGeom prst="line">
            <a:avLst/>
          </a:prstGeom>
          <a:ln w="9525">
            <a:solidFill>
              <a:srgbClr val="368A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bject 24">
            <a:extLst>
              <a:ext uri="{FF2B5EF4-FFF2-40B4-BE49-F238E27FC236}">
                <a16:creationId xmlns:a16="http://schemas.microsoft.com/office/drawing/2014/main" id="{47A23664-7AB3-A5B5-CDFC-3204598044F8}"/>
              </a:ext>
            </a:extLst>
          </p:cNvPr>
          <p:cNvSpPr txBox="1"/>
          <p:nvPr/>
        </p:nvSpPr>
        <p:spPr>
          <a:xfrm rot="16200000" flipH="1">
            <a:off x="7565624" y="3009481"/>
            <a:ext cx="1658679" cy="409169"/>
          </a:xfrm>
          <a:prstGeom prst="rect">
            <a:avLst/>
          </a:prstGeom>
          <a:solidFill>
            <a:srgbClr val="ED7D31"/>
          </a:solidFill>
          <a:ln w="38100">
            <a:solidFill>
              <a:schemeClr val="accent2"/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vert="horz" lIns="182880" tIns="45720" rIns="91440" bIns="4572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End of Treatment</a:t>
            </a: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D54788F-2AC3-3EBA-DED8-B2A3DD321D22}"/>
              </a:ext>
            </a:extLst>
          </p:cNvPr>
          <p:cNvSpPr/>
          <p:nvPr/>
        </p:nvSpPr>
        <p:spPr>
          <a:xfrm rot="16200000">
            <a:off x="3113648" y="3001414"/>
            <a:ext cx="1669311" cy="425302"/>
          </a:xfrm>
          <a:prstGeom prst="rect">
            <a:avLst/>
          </a:prstGeom>
          <a:solidFill>
            <a:srgbClr val="19B0DD"/>
          </a:solidFill>
          <a:ln w="38100">
            <a:solidFill>
              <a:schemeClr val="accent2"/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vert="horz" lIns="182880" tIns="45720" rIns="91440" bIns="4572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Randomized 1:1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Target N=420</a:t>
            </a:r>
          </a:p>
        </p:txBody>
      </p:sp>
      <p:sp>
        <p:nvSpPr>
          <p:cNvPr id="22" name="TextBox 9">
            <a:extLst>
              <a:ext uri="{FF2B5EF4-FFF2-40B4-BE49-F238E27FC236}">
                <a16:creationId xmlns:a16="http://schemas.microsoft.com/office/drawing/2014/main" id="{2FDBE5E1-2EE9-4DD2-8823-38B8BF97712F}"/>
              </a:ext>
            </a:extLst>
          </p:cNvPr>
          <p:cNvSpPr txBox="1"/>
          <p:nvPr/>
        </p:nvSpPr>
        <p:spPr>
          <a:xfrm>
            <a:off x="1138818" y="2429699"/>
            <a:ext cx="2465186" cy="14136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Lonca 0.15 mg/kg +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rituximab 375 mg/m</a:t>
            </a:r>
            <a:r>
              <a:rPr kumimoji="0" lang="en-US" sz="1200" b="1" i="0" u="none" strike="noStrike" kern="1200" cap="none" spc="0" normalizeH="0" baseline="3000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Q3W for 2 cycles, then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Lonca 0.075 mg/kg +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rituximab 375 mg/m</a:t>
            </a:r>
            <a:r>
              <a:rPr kumimoji="0" lang="en-US" sz="1200" b="1" i="0" u="none" strike="noStrike" kern="1200" cap="none" spc="0" normalizeH="0" baseline="3000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Q3W for up to 6 additional cycles</a:t>
            </a:r>
          </a:p>
        </p:txBody>
      </p:sp>
      <p:sp>
        <p:nvSpPr>
          <p:cNvPr id="23" name="Rounded Rectangle 90">
            <a:extLst>
              <a:ext uri="{FF2B5EF4-FFF2-40B4-BE49-F238E27FC236}">
                <a16:creationId xmlns:a16="http://schemas.microsoft.com/office/drawing/2014/main" id="{EADC2D4E-4450-C57C-6C94-960128322970}"/>
              </a:ext>
            </a:extLst>
          </p:cNvPr>
          <p:cNvSpPr/>
          <p:nvPr/>
        </p:nvSpPr>
        <p:spPr bwMode="auto">
          <a:xfrm>
            <a:off x="4365273" y="2341246"/>
            <a:ext cx="3644665" cy="763961"/>
          </a:xfrm>
          <a:prstGeom prst="roundRect">
            <a:avLst/>
          </a:prstGeom>
          <a:solidFill>
            <a:srgbClr val="ED7D31"/>
          </a:solidFill>
          <a:ln w="38100">
            <a:solidFill>
              <a:schemeClr val="accent2"/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vert="horz" lIns="182880" tIns="45720" rIns="91440" bIns="4572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Lonca 0.15 mg/kg + rituximab 375 mg/m</a:t>
            </a:r>
            <a:r>
              <a:rPr kumimoji="0" lang="en-US" sz="1100" b="0" i="0" u="none" strike="noStrike" kern="120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Q3W for 2 cycles, then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Lonca 0.075 mg/kg + rituximab 375 mg/m</a:t>
            </a:r>
            <a:r>
              <a:rPr kumimoji="0" lang="en-US" sz="1100" b="0" i="0" u="none" strike="noStrike" kern="120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Q3W for up to 6 additional cycles</a:t>
            </a:r>
          </a:p>
        </p:txBody>
      </p:sp>
      <p:sp>
        <p:nvSpPr>
          <p:cNvPr id="24" name="Rounded Rectangle 90">
            <a:extLst>
              <a:ext uri="{FF2B5EF4-FFF2-40B4-BE49-F238E27FC236}">
                <a16:creationId xmlns:a16="http://schemas.microsoft.com/office/drawing/2014/main" id="{FBBBD1E8-C4FC-938B-42A4-7F2471C618FF}"/>
              </a:ext>
            </a:extLst>
          </p:cNvPr>
          <p:cNvSpPr/>
          <p:nvPr/>
        </p:nvSpPr>
        <p:spPr bwMode="auto">
          <a:xfrm>
            <a:off x="4365273" y="3253873"/>
            <a:ext cx="3644665" cy="763961"/>
          </a:xfrm>
          <a:prstGeom prst="roundRect">
            <a:avLst/>
          </a:prstGeom>
          <a:solidFill>
            <a:srgbClr val="368AC3"/>
          </a:solidFill>
          <a:ln w="38100">
            <a:solidFill>
              <a:schemeClr val="accent2"/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vert="horz" lIns="182880" tIns="45720" rIns="91440" bIns="4572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R-</a:t>
            </a:r>
            <a:r>
              <a:rPr kumimoji="0" lang="en-US" sz="11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GemOx</a:t>
            </a: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 rituximab 375 mg/m</a:t>
            </a:r>
            <a:r>
              <a:rPr kumimoji="0" lang="en-US" sz="1100" b="1" i="0" u="none" strike="noStrike" kern="1200" cap="none" spc="0" normalizeH="0" baseline="3000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+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gemcitabine 1000 mg/m</a:t>
            </a:r>
            <a:r>
              <a:rPr kumimoji="0" lang="en-US" sz="1100" b="1" i="0" u="none" strike="noStrike" kern="1200" cap="none" spc="0" normalizeH="0" baseline="3000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+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oxaliplatin 100 mg/m</a:t>
            </a:r>
            <a:r>
              <a:rPr kumimoji="0" lang="en-US" sz="1100" b="1" i="0" u="none" strike="noStrike" kern="1200" cap="none" spc="0" normalizeH="0" baseline="3000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Q2W for up to 8 cycles</a:t>
            </a:r>
          </a:p>
        </p:txBody>
      </p:sp>
      <p:sp>
        <p:nvSpPr>
          <p:cNvPr id="25" name="TextBox 27">
            <a:extLst>
              <a:ext uri="{FF2B5EF4-FFF2-40B4-BE49-F238E27FC236}">
                <a16:creationId xmlns:a16="http://schemas.microsoft.com/office/drawing/2014/main" id="{D07AA14A-ECBC-BB18-35E2-3D123A295ECA}"/>
              </a:ext>
            </a:extLst>
          </p:cNvPr>
          <p:cNvSpPr txBox="1"/>
          <p:nvPr/>
        </p:nvSpPr>
        <p:spPr>
          <a:xfrm>
            <a:off x="8240280" y="2521568"/>
            <a:ext cx="273402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For both parts of the study,</a:t>
            </a:r>
          </a:p>
          <a:p>
            <a:pPr marL="27432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irrespective of disease status,</a:t>
            </a:r>
          </a:p>
          <a:p>
            <a:pPr marL="27432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patients will be followed for </a:t>
            </a:r>
            <a:br>
              <a:rPr kumimoji="0" 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up to 4 years after EOT until withdrawal of consent,</a:t>
            </a:r>
          </a:p>
          <a:p>
            <a:pPr marL="27432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loss to follow-up, or death—whichever occurs first</a:t>
            </a:r>
          </a:p>
        </p:txBody>
      </p:sp>
      <p:sp>
        <p:nvSpPr>
          <p:cNvPr id="26" name="object 24">
            <a:extLst>
              <a:ext uri="{FF2B5EF4-FFF2-40B4-BE49-F238E27FC236}">
                <a16:creationId xmlns:a16="http://schemas.microsoft.com/office/drawing/2014/main" id="{D145B66E-A734-3856-097C-27971EEC962F}"/>
              </a:ext>
            </a:extLst>
          </p:cNvPr>
          <p:cNvSpPr txBox="1"/>
          <p:nvPr/>
        </p:nvSpPr>
        <p:spPr>
          <a:xfrm rot="16200000" flipH="1">
            <a:off x="-199883" y="2808025"/>
            <a:ext cx="1865320" cy="812081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vert="horz" lIns="182880" tIns="45720" rIns="91440" bIns="4572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68AC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Nonrandomized</a:t>
            </a:r>
            <a:b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68AC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68AC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Safety Run-in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68AC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N=20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F7FBA85-DC66-E6A4-D90F-8AE3E9455CFB}"/>
              </a:ext>
            </a:extLst>
          </p:cNvPr>
          <p:cNvSpPr txBox="1"/>
          <p:nvPr/>
        </p:nvSpPr>
        <p:spPr>
          <a:xfrm>
            <a:off x="9775371" y="6611778"/>
            <a:ext cx="24166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i="1" dirty="0">
                <a:latin typeface="+mj-lt"/>
                <a:cs typeface="Arial" panose="020B0604020202020204" pitchFamily="34" charset="0"/>
              </a:rPr>
              <a:t>Carlo-Stella C</a:t>
            </a:r>
            <a:r>
              <a:rPr lang="en-US" sz="1000" i="1" dirty="0">
                <a:latin typeface="+mj-lt"/>
                <a:cs typeface="Times New Roman" panose="02020603050405020304" pitchFamily="18" charset="0"/>
              </a:rPr>
              <a:t>. EHA 2025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850645B-BF36-3816-77D9-8DCF107E81EF}"/>
              </a:ext>
            </a:extLst>
          </p:cNvPr>
          <p:cNvSpPr/>
          <p:nvPr/>
        </p:nvSpPr>
        <p:spPr>
          <a:xfrm>
            <a:off x="6156960" y="4580710"/>
            <a:ext cx="5355770" cy="341065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7C9A7CC-B231-9138-FFAC-9D91B42BE0EF}"/>
              </a:ext>
            </a:extLst>
          </p:cNvPr>
          <p:cNvSpPr/>
          <p:nvPr/>
        </p:nvSpPr>
        <p:spPr>
          <a:xfrm>
            <a:off x="6156959" y="5324997"/>
            <a:ext cx="5355771" cy="341065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4163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716CEF-3758-3DF3-641D-4F114C5B56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FA0729-74BA-6D25-D70C-5B5A47914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690688"/>
          </a:xfrm>
          <a:solidFill>
            <a:schemeClr val="tx2">
              <a:lumMod val="75000"/>
              <a:lumOff val="25000"/>
            </a:schemeClr>
          </a:solidFill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Safety Run-in: Baseline Characteristics and Safety  </a:t>
            </a:r>
          </a:p>
        </p:txBody>
      </p:sp>
      <p:graphicFrame>
        <p:nvGraphicFramePr>
          <p:cNvPr id="5" name="Table 7">
            <a:extLst>
              <a:ext uri="{FF2B5EF4-FFF2-40B4-BE49-F238E27FC236}">
                <a16:creationId xmlns:a16="http://schemas.microsoft.com/office/drawing/2014/main" id="{870B63CF-8837-B35A-1029-98A545794495}"/>
              </a:ext>
            </a:extLst>
          </p:cNvPr>
          <p:cNvGraphicFramePr>
            <a:graphicFrameLocks noGrp="1"/>
          </p:cNvGraphicFramePr>
          <p:nvPr/>
        </p:nvGraphicFramePr>
        <p:xfrm>
          <a:off x="156928" y="1795197"/>
          <a:ext cx="5834570" cy="4884674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4507899">
                  <a:extLst>
                    <a:ext uri="{9D8B030D-6E8A-4147-A177-3AD203B41FA5}">
                      <a16:colId xmlns:a16="http://schemas.microsoft.com/office/drawing/2014/main" val="3116173618"/>
                    </a:ext>
                  </a:extLst>
                </a:gridCol>
                <a:gridCol w="1326671">
                  <a:extLst>
                    <a:ext uri="{9D8B030D-6E8A-4147-A177-3AD203B41FA5}">
                      <a16:colId xmlns:a16="http://schemas.microsoft.com/office/drawing/2014/main" val="40672308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600" dirty="0"/>
                        <a:t>Baseline characteristics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N=20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82314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Sex, female, n (%)</a:t>
                      </a:r>
                    </a:p>
                  </a:txBody>
                  <a:tcPr marT="18288" marB="1828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11 (55)</a:t>
                      </a:r>
                    </a:p>
                  </a:txBody>
                  <a:tcPr marT="18288" marB="18288"/>
                </a:tc>
                <a:extLst>
                  <a:ext uri="{0D108BD9-81ED-4DB2-BD59-A6C34878D82A}">
                    <a16:rowId xmlns:a16="http://schemas.microsoft.com/office/drawing/2014/main" val="34259624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Median (range) age, years</a:t>
                      </a:r>
                    </a:p>
                  </a:txBody>
                  <a:tcPr marT="18288" marB="1828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74.5 (35-93)</a:t>
                      </a:r>
                    </a:p>
                  </a:txBody>
                  <a:tcPr marT="18288" marB="18288"/>
                </a:tc>
                <a:extLst>
                  <a:ext uri="{0D108BD9-81ED-4DB2-BD59-A6C34878D82A}">
                    <a16:rowId xmlns:a16="http://schemas.microsoft.com/office/drawing/2014/main" val="17544566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Race, white, n (%)</a:t>
                      </a:r>
                    </a:p>
                  </a:txBody>
                  <a:tcPr marT="18288" marB="1828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20 (100)</a:t>
                      </a:r>
                    </a:p>
                  </a:txBody>
                  <a:tcPr marT="18288" marB="18288"/>
                </a:tc>
                <a:extLst>
                  <a:ext uri="{0D108BD9-81ED-4DB2-BD59-A6C34878D82A}">
                    <a16:rowId xmlns:a16="http://schemas.microsoft.com/office/drawing/2014/main" val="23739076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ECOG score, n (%)</a:t>
                      </a:r>
                    </a:p>
                    <a:p>
                      <a:pPr marL="171450" lvl="1" indent="0">
                        <a:lnSpc>
                          <a:spcPct val="90000"/>
                        </a:lnSpc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Grade 0-1</a:t>
                      </a:r>
                    </a:p>
                  </a:txBody>
                  <a:tcPr marT="18288" marB="1828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16 (80)</a:t>
                      </a:r>
                    </a:p>
                  </a:txBody>
                  <a:tcPr marT="18288" marB="18288"/>
                </a:tc>
                <a:extLst>
                  <a:ext uri="{0D108BD9-81ED-4DB2-BD59-A6C34878D82A}">
                    <a16:rowId xmlns:a16="http://schemas.microsoft.com/office/drawing/2014/main" val="26248805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Disease stage (Lugano criteria), n (%)</a:t>
                      </a:r>
                      <a:endParaRPr lang="en-US" sz="1600" b="1" baseline="30000" dirty="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     Stage III-IV</a:t>
                      </a:r>
                    </a:p>
                  </a:txBody>
                  <a:tcPr marT="18288" marB="1828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12 (60)</a:t>
                      </a:r>
                    </a:p>
                  </a:txBody>
                  <a:tcPr marT="18288" marB="18288"/>
                </a:tc>
                <a:extLst>
                  <a:ext uri="{0D108BD9-81ED-4DB2-BD59-A6C34878D82A}">
                    <a16:rowId xmlns:a16="http://schemas.microsoft.com/office/drawing/2014/main" val="42582599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Histology, n (%)</a:t>
                      </a:r>
                    </a:p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    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DLBCL, NOS</a:t>
                      </a:r>
                    </a:p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     HGBCL, with MYC and BCL2 and/or BCL6 rearrangements</a:t>
                      </a:r>
                    </a:p>
                  </a:txBody>
                  <a:tcPr marT="18288" marB="1828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18 (90)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2 (10)</a:t>
                      </a:r>
                    </a:p>
                  </a:txBody>
                  <a:tcPr marT="18288" marB="18288"/>
                </a:tc>
                <a:extLst>
                  <a:ext uri="{0D108BD9-81ED-4DB2-BD59-A6C34878D82A}">
                    <a16:rowId xmlns:a16="http://schemas.microsoft.com/office/drawing/2014/main" val="11165345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Median (range) number of prior therapy</a:t>
                      </a:r>
                    </a:p>
                  </a:txBody>
                  <a:tcPr marT="18288" marB="1828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1 (1-7)</a:t>
                      </a:r>
                    </a:p>
                  </a:txBody>
                  <a:tcPr marT="18288" marB="18288"/>
                </a:tc>
                <a:extLst>
                  <a:ext uri="{0D108BD9-81ED-4DB2-BD59-A6C34878D82A}">
                    <a16:rowId xmlns:a16="http://schemas.microsoft.com/office/drawing/2014/main" val="20889256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≥2 prior therapies, n (%)</a:t>
                      </a:r>
                    </a:p>
                  </a:txBody>
                  <a:tcPr marT="18288" marB="1828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1 (5)</a:t>
                      </a:r>
                    </a:p>
                  </a:txBody>
                  <a:tcPr marT="18288" marB="18288"/>
                </a:tc>
                <a:extLst>
                  <a:ext uri="{0D108BD9-81ED-4DB2-BD59-A6C34878D82A}">
                    <a16:rowId xmlns:a16="http://schemas.microsoft.com/office/drawing/2014/main" val="35030513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First line prior systemic response, n (%)</a:t>
                      </a:r>
                      <a:endParaRPr lang="en-US" sz="1600" b="1" baseline="30000" dirty="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    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Relapsed</a:t>
                      </a:r>
                    </a:p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     Refractory</a:t>
                      </a:r>
                    </a:p>
                  </a:txBody>
                  <a:tcPr marT="18288" marB="1828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18 (90)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2 (10)</a:t>
                      </a:r>
                    </a:p>
                  </a:txBody>
                  <a:tcPr marT="18288" marB="18288"/>
                </a:tc>
                <a:extLst>
                  <a:ext uri="{0D108BD9-81ED-4DB2-BD59-A6C34878D82A}">
                    <a16:rowId xmlns:a16="http://schemas.microsoft.com/office/drawing/2014/main" val="24684120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Response to last prior therapy, n (%)</a:t>
                      </a:r>
                    </a:p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    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Relapsed</a:t>
                      </a:r>
                    </a:p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     Refractory</a:t>
                      </a:r>
                    </a:p>
                  </a:txBody>
                  <a:tcPr marT="18288" marB="1828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9 (45)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11 (55)</a:t>
                      </a:r>
                    </a:p>
                  </a:txBody>
                  <a:tcPr marT="18288" marB="18288"/>
                </a:tc>
                <a:extLst>
                  <a:ext uri="{0D108BD9-81ED-4DB2-BD59-A6C34878D82A}">
                    <a16:rowId xmlns:a16="http://schemas.microsoft.com/office/drawing/2014/main" val="286792673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9CEEB866-EFF9-83E2-834B-5166A3BA2483}"/>
              </a:ext>
            </a:extLst>
          </p:cNvPr>
          <p:cNvSpPr txBox="1"/>
          <p:nvPr/>
        </p:nvSpPr>
        <p:spPr>
          <a:xfrm>
            <a:off x="9775371" y="6611778"/>
            <a:ext cx="24166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i="1" dirty="0">
                <a:latin typeface="+mj-lt"/>
                <a:cs typeface="Arial" panose="020B0604020202020204" pitchFamily="34" charset="0"/>
              </a:rPr>
              <a:t>Carlo Stella C</a:t>
            </a:r>
            <a:r>
              <a:rPr lang="en-US" sz="1000" i="1" dirty="0">
                <a:latin typeface="+mj-lt"/>
                <a:cs typeface="Times New Roman" panose="02020603050405020304" pitchFamily="18" charset="0"/>
              </a:rPr>
              <a:t>. EHA 2025</a:t>
            </a:r>
          </a:p>
        </p:txBody>
      </p:sp>
      <p:graphicFrame>
        <p:nvGraphicFramePr>
          <p:cNvPr id="10" name="Table 7">
            <a:extLst>
              <a:ext uri="{FF2B5EF4-FFF2-40B4-BE49-F238E27FC236}">
                <a16:creationId xmlns:a16="http://schemas.microsoft.com/office/drawing/2014/main" id="{DA49A96B-CDB0-6C2E-A22C-10ED290FC48E}"/>
              </a:ext>
            </a:extLst>
          </p:cNvPr>
          <p:cNvGraphicFramePr>
            <a:graphicFrameLocks noGrp="1"/>
          </p:cNvGraphicFramePr>
          <p:nvPr/>
        </p:nvGraphicFramePr>
        <p:xfrm>
          <a:off x="6517287" y="1803906"/>
          <a:ext cx="5195715" cy="3756025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4014308">
                  <a:extLst>
                    <a:ext uri="{9D8B030D-6E8A-4147-A177-3AD203B41FA5}">
                      <a16:colId xmlns:a16="http://schemas.microsoft.com/office/drawing/2014/main" val="3116173618"/>
                    </a:ext>
                  </a:extLst>
                </a:gridCol>
                <a:gridCol w="1181407">
                  <a:extLst>
                    <a:ext uri="{9D8B030D-6E8A-4147-A177-3AD203B41FA5}">
                      <a16:colId xmlns:a16="http://schemas.microsoft.com/office/drawing/2014/main" val="406723086"/>
                    </a:ext>
                  </a:extLst>
                </a:gridCol>
              </a:tblGrid>
              <a:tr h="3053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Safety endpoints, n 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N=20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8231405"/>
                  </a:ext>
                </a:extLst>
              </a:tr>
              <a:tr h="3053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All TEAEs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90000"/>
                        </a:lnSpc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20 (100)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5962431"/>
                  </a:ext>
                </a:extLst>
              </a:tr>
              <a:tr h="923064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Grade ≥3 TEAEs</a:t>
                      </a:r>
                      <a:endParaRPr lang="en-US" sz="1600" b="1" baseline="30000" dirty="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     Increased GGT</a:t>
                      </a:r>
                    </a:p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     Neutropenia </a:t>
                      </a:r>
                    </a:p>
                    <a:p>
                      <a:pPr marL="171450" lvl="1" indent="0">
                        <a:lnSpc>
                          <a:spcPct val="90000"/>
                        </a:lnSpc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COVID-19/COVID-19 pneumonia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11 (55)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5 (25)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4 (20)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3 (15)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8259927"/>
                  </a:ext>
                </a:extLst>
              </a:tr>
              <a:tr h="1540800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Serious AEs</a:t>
                      </a:r>
                    </a:p>
                    <a:p>
                      <a:pPr>
                        <a:lnSpc>
                          <a:spcPct val="90000"/>
                        </a:lnSpc>
                      </a:pPr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    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Infection</a:t>
                      </a:r>
                    </a:p>
                    <a:p>
                      <a:pPr marL="171450" lvl="1" indent="0">
                        <a:lnSpc>
                          <a:spcPct val="90000"/>
                        </a:lnSpc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Hyponatremia</a:t>
                      </a:r>
                    </a:p>
                    <a:p>
                      <a:pPr marL="171450" lvl="1" indent="0">
                        <a:lnSpc>
                          <a:spcPct val="90000"/>
                        </a:lnSpc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Anaphylactic shock</a:t>
                      </a:r>
                    </a:p>
                    <a:p>
                      <a:pPr marL="171450" lvl="1" indent="0">
                        <a:lnSpc>
                          <a:spcPct val="90000"/>
                        </a:lnSpc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Pleural effusion</a:t>
                      </a:r>
                    </a:p>
                    <a:p>
                      <a:pPr marL="171450" lvl="1" indent="0">
                        <a:lnSpc>
                          <a:spcPct val="90000"/>
                        </a:lnSpc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Malaise</a:t>
                      </a:r>
                    </a:p>
                    <a:p>
                      <a:pPr marL="171450" lvl="1" indent="0">
                        <a:lnSpc>
                          <a:spcPct val="90000"/>
                        </a:lnSpc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Neurological decompensation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9 (45)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 (30)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 (5)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 (5)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 (5)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 (5)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 (5)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5588890"/>
                  </a:ext>
                </a:extLst>
              </a:tr>
              <a:tr h="3053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TEAEs leading to any study drug withdrawal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8 (40)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81316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1F8821D-ED0A-7F40-90EA-32AE8D885A7C}"/>
              </a:ext>
            </a:extLst>
          </p:cNvPr>
          <p:cNvSpPr/>
          <p:nvPr/>
        </p:nvSpPr>
        <p:spPr>
          <a:xfrm>
            <a:off x="151494" y="2360024"/>
            <a:ext cx="5834569" cy="341065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8A5BA6D-1DBF-7BD7-BE02-379D0A9D59CC}"/>
              </a:ext>
            </a:extLst>
          </p:cNvPr>
          <p:cNvSpPr/>
          <p:nvPr/>
        </p:nvSpPr>
        <p:spPr>
          <a:xfrm>
            <a:off x="151493" y="5512527"/>
            <a:ext cx="5834569" cy="244383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290B233-88A3-F853-63F6-CE4A4AF59EE1}"/>
              </a:ext>
            </a:extLst>
          </p:cNvPr>
          <p:cNvSpPr/>
          <p:nvPr/>
        </p:nvSpPr>
        <p:spPr>
          <a:xfrm>
            <a:off x="6517287" y="2701089"/>
            <a:ext cx="5195715" cy="425287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512ECB5-259C-A2E8-C0C5-E136984D2D05}"/>
              </a:ext>
            </a:extLst>
          </p:cNvPr>
          <p:cNvSpPr/>
          <p:nvPr/>
        </p:nvSpPr>
        <p:spPr>
          <a:xfrm>
            <a:off x="6517287" y="3666309"/>
            <a:ext cx="5195715" cy="20900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4212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A853C7-DBBF-8A6A-7446-EA52D298F5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286BA-E6A4-E9C2-B8E6-616559402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690688"/>
          </a:xfrm>
          <a:solidFill>
            <a:schemeClr val="tx2">
              <a:lumMod val="75000"/>
              <a:lumOff val="25000"/>
            </a:schemeClr>
          </a:solidFill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Safety Run-in: Efficacy Assessment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3D1D7A7-5FD6-F132-0B08-EBDCDAC5BDAC}"/>
              </a:ext>
            </a:extLst>
          </p:cNvPr>
          <p:cNvSpPr txBox="1"/>
          <p:nvPr/>
        </p:nvSpPr>
        <p:spPr>
          <a:xfrm>
            <a:off x="9775371" y="6611778"/>
            <a:ext cx="24166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i="1" dirty="0">
                <a:latin typeface="+mj-lt"/>
                <a:cs typeface="Arial" panose="020B0604020202020204" pitchFamily="34" charset="0"/>
              </a:rPr>
              <a:t>Carlo Stella C</a:t>
            </a:r>
            <a:r>
              <a:rPr lang="en-US" sz="1000" i="1" dirty="0">
                <a:latin typeface="+mj-lt"/>
                <a:cs typeface="Times New Roman" panose="02020603050405020304" pitchFamily="18" charset="0"/>
              </a:rPr>
              <a:t>. EHA 2025</a:t>
            </a:r>
          </a:p>
        </p:txBody>
      </p:sp>
      <p:graphicFrame>
        <p:nvGraphicFramePr>
          <p:cNvPr id="4" name="Table 7">
            <a:extLst>
              <a:ext uri="{FF2B5EF4-FFF2-40B4-BE49-F238E27FC236}">
                <a16:creationId xmlns:a16="http://schemas.microsoft.com/office/drawing/2014/main" id="{57C74272-F783-74A5-2DB2-B781884A54FF}"/>
              </a:ext>
            </a:extLst>
          </p:cNvPr>
          <p:cNvGraphicFramePr>
            <a:graphicFrameLocks noGrp="1"/>
          </p:cNvGraphicFramePr>
          <p:nvPr/>
        </p:nvGraphicFramePr>
        <p:xfrm>
          <a:off x="106343" y="1951693"/>
          <a:ext cx="5340596" cy="426720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3366225">
                  <a:extLst>
                    <a:ext uri="{9D8B030D-6E8A-4147-A177-3AD203B41FA5}">
                      <a16:colId xmlns:a16="http://schemas.microsoft.com/office/drawing/2014/main" val="3116173618"/>
                    </a:ext>
                  </a:extLst>
                </a:gridCol>
                <a:gridCol w="1974371">
                  <a:extLst>
                    <a:ext uri="{9D8B030D-6E8A-4147-A177-3AD203B41FA5}">
                      <a16:colId xmlns:a16="http://schemas.microsoft.com/office/drawing/2014/main" val="2926806173"/>
                    </a:ext>
                  </a:extLst>
                </a:gridCol>
              </a:tblGrid>
              <a:tr h="219736">
                <a:tc gridSpan="2">
                  <a:txBody>
                    <a:bodyPr/>
                    <a:lstStyle/>
                    <a:p>
                      <a:r>
                        <a:rPr lang="en-US" sz="1400" dirty="0"/>
                        <a:t>Efficacy outcomes in safety run-in population (N=20)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sz="1500" dirty="0"/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8A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8231405"/>
                  </a:ext>
                </a:extLst>
              </a:tr>
              <a:tr h="219736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ORR (95%</a:t>
                      </a:r>
                      <a:r>
                        <a:rPr lang="en-US" sz="1400" b="1" baseline="300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="1" baseline="0" dirty="0">
                          <a:solidFill>
                            <a:schemeClr val="tx1"/>
                          </a:solidFill>
                        </a:rPr>
                        <a:t>CI), %</a:t>
                      </a:r>
                      <a:endParaRPr lang="en-US" sz="1400" b="1" baseline="30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>
                          <a:solidFill>
                            <a:schemeClr val="tx1"/>
                          </a:solidFill>
                        </a:rPr>
                        <a:t>80.0</a:t>
                      </a:r>
                      <a:r>
                        <a:rPr lang="en-US" sz="1400" b="1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>
                          <a:solidFill>
                            <a:schemeClr val="tx1"/>
                          </a:solidFill>
                        </a:rPr>
                        <a:t>(56.3, 94.3)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5962431"/>
                  </a:ext>
                </a:extLst>
              </a:tr>
              <a:tr h="219736">
                <a:tc>
                  <a:txBody>
                    <a:bodyPr/>
                    <a:lstStyle/>
                    <a:p>
                      <a:r>
                        <a:rPr lang="en-US" sz="1400" b="0" dirty="0">
                          <a:solidFill>
                            <a:schemeClr val="tx1"/>
                          </a:solidFill>
                        </a:rPr>
                        <a:t>     CR rate (95% CI), 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50.0 (27.2-72.8)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8259927"/>
                  </a:ext>
                </a:extLst>
              </a:tr>
              <a:tr h="219736">
                <a:tc>
                  <a:txBody>
                    <a:bodyPr/>
                    <a:lstStyle/>
                    <a:p>
                      <a:r>
                        <a:rPr lang="en-GB" sz="1400" b="1" dirty="0">
                          <a:solidFill>
                            <a:schemeClr val="tx1"/>
                          </a:solidFill>
                        </a:rPr>
                        <a:t>Median DOR (95% CI), months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8.0 (3.2-NE)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65701070"/>
                  </a:ext>
                </a:extLst>
              </a:tr>
              <a:tr h="219736">
                <a:tc>
                  <a:txBody>
                    <a:bodyPr/>
                    <a:lstStyle/>
                    <a:p>
                      <a:r>
                        <a:rPr lang="en-GB" sz="1400" b="1" dirty="0">
                          <a:solidFill>
                            <a:schemeClr val="tx1"/>
                          </a:solidFill>
                        </a:rPr>
                        <a:t>Median PFS (95% CI), months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8.3 (4.5, NE)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51731810"/>
                  </a:ext>
                </a:extLst>
              </a:tr>
              <a:tr h="219736"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Efficacy outcomes in responders (n=16)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sz="1500" b="1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8A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6161266"/>
                  </a:ext>
                </a:extLst>
              </a:tr>
              <a:tr h="219736">
                <a:tc>
                  <a:txBody>
                    <a:bodyPr/>
                    <a:lstStyle/>
                    <a:p>
                      <a:r>
                        <a:rPr lang="en-GB" sz="1400" b="1" dirty="0">
                          <a:solidFill>
                            <a:schemeClr val="tx1"/>
                          </a:solidFill>
                        </a:rPr>
                        <a:t>Median DOR (95% CI), months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8.0 (3.19-NE)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97570557"/>
                  </a:ext>
                </a:extLst>
              </a:tr>
              <a:tr h="219736"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Events (%), n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5 (31.3)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6902039"/>
                  </a:ext>
                </a:extLst>
              </a:tr>
              <a:tr h="219736"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Efficacy outcomes in complete responders (n=10)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sz="15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8A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6091603"/>
                  </a:ext>
                </a:extLst>
              </a:tr>
              <a:tr h="219736">
                <a:tc>
                  <a:txBody>
                    <a:bodyPr/>
                    <a:lstStyle/>
                    <a:p>
                      <a:r>
                        <a:rPr lang="en-GB" sz="1400" b="1" dirty="0">
                          <a:solidFill>
                            <a:schemeClr val="tx1"/>
                          </a:solidFill>
                        </a:rPr>
                        <a:t>Median DOR (95% CI), months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NE (3.19-NE)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94284324"/>
                  </a:ext>
                </a:extLst>
              </a:tr>
              <a:tr h="219736"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Events (%), n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3 (30.0)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59684413"/>
                  </a:ext>
                </a:extLst>
              </a:tr>
              <a:tr h="219736"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MRD results in patients with ctDNA measurements (n=8)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sz="15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8A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4256876"/>
                  </a:ext>
                </a:extLst>
              </a:tr>
              <a:tr h="219736">
                <a:tc>
                  <a:txBody>
                    <a:bodyPr/>
                    <a:lstStyle/>
                    <a:p>
                      <a:r>
                        <a:rPr lang="en-GB" sz="1400" b="1" dirty="0">
                          <a:solidFill>
                            <a:schemeClr val="tx1"/>
                          </a:solidFill>
                        </a:rPr>
                        <a:t>CR and MRD negative (%), n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4 (50.0)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75080074"/>
                  </a:ext>
                </a:extLst>
              </a:tr>
              <a:tr h="219736">
                <a:tc>
                  <a:txBody>
                    <a:bodyPr/>
                    <a:lstStyle/>
                    <a:p>
                      <a:r>
                        <a:rPr lang="en-GB" sz="1400" b="1" dirty="0">
                          <a:solidFill>
                            <a:schemeClr val="tx1"/>
                          </a:solidFill>
                        </a:rPr>
                        <a:t>MRD negative at end of treatment (%), n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4 (50.0)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10449793"/>
                  </a:ext>
                </a:extLst>
              </a:tr>
            </a:tbl>
          </a:graphicData>
        </a:graphic>
      </p:graphicFrame>
      <p:pic>
        <p:nvPicPr>
          <p:cNvPr id="13" name="Picture 12">
            <a:extLst>
              <a:ext uri="{FF2B5EF4-FFF2-40B4-BE49-F238E27FC236}">
                <a16:creationId xmlns:a16="http://schemas.microsoft.com/office/drawing/2014/main" id="{43E6EE12-0B29-AF2B-1443-3FB76E81BF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2145" y="2795452"/>
            <a:ext cx="6639855" cy="213359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23D2A74-8F28-96DA-7FB3-3FEA1E4F56F4}"/>
              </a:ext>
            </a:extLst>
          </p:cNvPr>
          <p:cNvSpPr/>
          <p:nvPr/>
        </p:nvSpPr>
        <p:spPr>
          <a:xfrm>
            <a:off x="106343" y="2586445"/>
            <a:ext cx="5340596" cy="287383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DFB04E3-0F92-19E9-10DC-CAE370D9D71D}"/>
              </a:ext>
            </a:extLst>
          </p:cNvPr>
          <p:cNvSpPr/>
          <p:nvPr/>
        </p:nvSpPr>
        <p:spPr>
          <a:xfrm>
            <a:off x="106343" y="3202112"/>
            <a:ext cx="5340596" cy="287383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0607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477DE5-DEB7-31F8-74FA-A9384444BB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9A9354-334D-075B-52CD-B0E10F5402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12544"/>
            <a:ext cx="10972800" cy="1143000"/>
          </a:xfrm>
        </p:spPr>
        <p:txBody>
          <a:bodyPr/>
          <a:lstStyle/>
          <a:p>
            <a:pPr algn="ctr"/>
            <a:r>
              <a:rPr lang="en-US" dirty="0"/>
              <a:t>LOTIS-7</a:t>
            </a:r>
          </a:p>
        </p:txBody>
      </p:sp>
    </p:spTree>
    <p:extLst>
      <p:ext uri="{BB962C8B-B14F-4D97-AF65-F5344CB8AC3E}">
        <p14:creationId xmlns:p14="http://schemas.microsoft.com/office/powerpoint/2010/main" val="8707004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1AED36-5657-F974-047D-A7EDEC0820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192D9E-83C8-DF82-12E4-0BD2FA57B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690688"/>
          </a:xfrm>
          <a:solidFill>
            <a:schemeClr val="tx2">
              <a:lumMod val="75000"/>
              <a:lumOff val="25000"/>
            </a:schemeClr>
          </a:solidFill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Phase Ib LOTIS-7 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92C8B7C-34D1-3D07-4396-1F47798704BE}"/>
              </a:ext>
            </a:extLst>
          </p:cNvPr>
          <p:cNvSpPr txBox="1"/>
          <p:nvPr/>
        </p:nvSpPr>
        <p:spPr>
          <a:xfrm>
            <a:off x="9775371" y="6611778"/>
            <a:ext cx="24166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i="1" dirty="0">
                <a:latin typeface="+mj-lt"/>
                <a:cs typeface="Arial" panose="020B0604020202020204" pitchFamily="34" charset="0"/>
              </a:rPr>
              <a:t>Alderuccio JP</a:t>
            </a:r>
            <a:r>
              <a:rPr lang="en-US" sz="1000" i="1" dirty="0">
                <a:latin typeface="+mj-lt"/>
                <a:cs typeface="Times New Roman" panose="02020603050405020304" pitchFamily="18" charset="0"/>
              </a:rPr>
              <a:t>. ICML 2025</a:t>
            </a:r>
          </a:p>
        </p:txBody>
      </p:sp>
      <p:sp>
        <p:nvSpPr>
          <p:cNvPr id="60" name="Rounded Rectangle 12">
            <a:extLst>
              <a:ext uri="{FF2B5EF4-FFF2-40B4-BE49-F238E27FC236}">
                <a16:creationId xmlns:a16="http://schemas.microsoft.com/office/drawing/2014/main" id="{CB400B69-3B75-9D43-5D00-F2E84AEA8B4F}"/>
              </a:ext>
            </a:extLst>
          </p:cNvPr>
          <p:cNvSpPr/>
          <p:nvPr/>
        </p:nvSpPr>
        <p:spPr>
          <a:xfrm>
            <a:off x="7962536" y="2077724"/>
            <a:ext cx="3619864" cy="4352821"/>
          </a:xfrm>
          <a:prstGeom prst="roundRect">
            <a:avLst>
              <a:gd name="adj" fmla="val 8165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en-US" sz="1600" b="1" dirty="0">
                <a:solidFill>
                  <a:schemeClr val="tx1"/>
                </a:solidFill>
                <a:cs typeface="Arial" panose="020B0604020202020204" pitchFamily="34" charset="0"/>
              </a:rPr>
              <a:t>Study population</a:t>
            </a:r>
          </a:p>
          <a:p>
            <a:pPr marL="171450" indent="-1714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cs typeface="Arial" panose="020B0604020202020204" pitchFamily="34" charset="0"/>
              </a:rPr>
              <a:t>Patients with 3L+ R/R B-NHL (part 1) and </a:t>
            </a:r>
            <a:br>
              <a:rPr lang="en-US" sz="1200" dirty="0">
                <a:solidFill>
                  <a:schemeClr val="tx1"/>
                </a:solidFill>
                <a:cs typeface="Arial" panose="020B0604020202020204" pitchFamily="34" charset="0"/>
              </a:rPr>
            </a:br>
            <a:r>
              <a:rPr lang="en-US" sz="1200" dirty="0">
                <a:solidFill>
                  <a:schemeClr val="tx1"/>
                </a:solidFill>
                <a:cs typeface="Arial" panose="020B0604020202020204" pitchFamily="34" charset="0"/>
              </a:rPr>
              <a:t>2L+ R/R LBCL (part 2)</a:t>
            </a:r>
          </a:p>
          <a:p>
            <a:pPr marL="171450" indent="-1714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cs typeface="Arial" panose="020B0604020202020204" pitchFamily="34" charset="0"/>
              </a:rPr>
              <a:t>ECOG PS score of 0-2</a:t>
            </a:r>
          </a:p>
          <a:p>
            <a:pPr marL="171450" indent="-1714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cs typeface="Arial" panose="020B0604020202020204" pitchFamily="34" charset="0"/>
              </a:rPr>
              <a:t>Prior autologous SCT (&gt;100 days) or </a:t>
            </a:r>
            <a:br>
              <a:rPr lang="en-US" sz="1200" dirty="0">
                <a:solidFill>
                  <a:schemeClr val="tx1"/>
                </a:solidFill>
                <a:cs typeface="Arial" panose="020B0604020202020204" pitchFamily="34" charset="0"/>
              </a:rPr>
            </a:br>
            <a:r>
              <a:rPr lang="en-US" sz="1200" dirty="0">
                <a:solidFill>
                  <a:schemeClr val="tx1"/>
                </a:solidFill>
                <a:cs typeface="Arial" panose="020B0604020202020204" pitchFamily="34" charset="0"/>
              </a:rPr>
              <a:t>CAR-T therapy (&gt;100 days) is allowed</a:t>
            </a:r>
          </a:p>
          <a:p>
            <a:pPr marL="171450" indent="-1714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cs typeface="Arial" panose="020B0604020202020204" pitchFamily="34" charset="0"/>
              </a:rPr>
              <a:t>Measurable disease (per 2014 Lugano Classification)</a:t>
            </a:r>
          </a:p>
          <a:p>
            <a:pPr marL="171450" indent="-1714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cs typeface="Arial" panose="020B0604020202020204" pitchFamily="34" charset="0"/>
              </a:rPr>
              <a:t>Excludes patients with clinically significant third-space fluid accumulation</a:t>
            </a:r>
          </a:p>
          <a:p>
            <a:pPr marL="285750" indent="-285750" algn="ctr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en-US" sz="1600" b="1" dirty="0">
                <a:solidFill>
                  <a:schemeClr val="tx1"/>
                </a:solidFill>
                <a:cs typeface="Arial" panose="020B0604020202020204" pitchFamily="34" charset="0"/>
              </a:rPr>
              <a:t>Endpoints</a:t>
            </a:r>
          </a:p>
          <a:p>
            <a:pPr marL="171450" indent="-1714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chemeClr val="tx1"/>
                </a:solidFill>
                <a:cs typeface="Arial" panose="020B0604020202020204" pitchFamily="34" charset="0"/>
              </a:rPr>
              <a:t>Primary</a:t>
            </a:r>
            <a:r>
              <a:rPr lang="en-US" sz="1200" dirty="0">
                <a:solidFill>
                  <a:schemeClr val="tx1"/>
                </a:solidFill>
                <a:cs typeface="Arial" panose="020B0604020202020204" pitchFamily="34" charset="0"/>
              </a:rPr>
              <a:t>: safety and tolerability; MTD </a:t>
            </a:r>
            <a:br>
              <a:rPr lang="en-US" sz="1200" dirty="0">
                <a:solidFill>
                  <a:schemeClr val="tx1"/>
                </a:solidFill>
                <a:cs typeface="Arial" panose="020B0604020202020204" pitchFamily="34" charset="0"/>
              </a:rPr>
            </a:br>
            <a:r>
              <a:rPr lang="en-US" sz="1200" dirty="0">
                <a:solidFill>
                  <a:schemeClr val="tx1"/>
                </a:solidFill>
                <a:cs typeface="Arial" panose="020B0604020202020204" pitchFamily="34" charset="0"/>
              </a:rPr>
              <a:t>and/or RDE</a:t>
            </a:r>
          </a:p>
          <a:p>
            <a:pPr marL="171450" indent="-1714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chemeClr val="tx1"/>
                </a:solidFill>
                <a:cs typeface="Arial" panose="020B0604020202020204" pitchFamily="34" charset="0"/>
              </a:rPr>
              <a:t>Secondary</a:t>
            </a:r>
            <a:r>
              <a:rPr lang="en-US" sz="1200" dirty="0">
                <a:solidFill>
                  <a:schemeClr val="tx1"/>
                </a:solidFill>
                <a:cs typeface="Arial" panose="020B0604020202020204" pitchFamily="34" charset="0"/>
              </a:rPr>
              <a:t>: ORR, DOR, CR rate, PFS, </a:t>
            </a:r>
            <a:br>
              <a:rPr lang="en-US" sz="1200" dirty="0">
                <a:solidFill>
                  <a:schemeClr val="tx1"/>
                </a:solidFill>
                <a:cs typeface="Arial" panose="020B0604020202020204" pitchFamily="34" charset="0"/>
              </a:rPr>
            </a:br>
            <a:r>
              <a:rPr lang="en-US" sz="1200" dirty="0">
                <a:solidFill>
                  <a:schemeClr val="tx1"/>
                </a:solidFill>
                <a:cs typeface="Arial" panose="020B0604020202020204" pitchFamily="34" charset="0"/>
              </a:rPr>
              <a:t>RFS, and OS; PK and immunogenicity</a:t>
            </a:r>
          </a:p>
          <a:p>
            <a:pPr marL="171450" indent="-1714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chemeClr val="tx1"/>
                </a:solidFill>
                <a:cs typeface="Arial" panose="020B0604020202020204" pitchFamily="34" charset="0"/>
              </a:rPr>
              <a:t>Exploratory</a:t>
            </a:r>
            <a:r>
              <a:rPr lang="en-US" sz="1200" dirty="0">
                <a:solidFill>
                  <a:schemeClr val="tx1"/>
                </a:solidFill>
                <a:cs typeface="Arial" panose="020B0604020202020204" pitchFamily="34" charset="0"/>
              </a:rPr>
              <a:t>: </a:t>
            </a:r>
            <a:r>
              <a:rPr lang="en-US" sz="1200" dirty="0" err="1">
                <a:solidFill>
                  <a:schemeClr val="tx1"/>
                </a:solidFill>
                <a:cs typeface="Arial" panose="020B0604020202020204" pitchFamily="34" charset="0"/>
              </a:rPr>
              <a:t>Glofit</a:t>
            </a:r>
            <a:r>
              <a:rPr lang="en-US" sz="1200" dirty="0">
                <a:solidFill>
                  <a:schemeClr val="tx1"/>
                </a:solidFill>
                <a:cs typeface="Arial" panose="020B0604020202020204" pitchFamily="34" charset="0"/>
              </a:rPr>
              <a:t> concentration in circulation; biomarker and PK correlations with clinical outcomes</a:t>
            </a:r>
          </a:p>
        </p:txBody>
      </p:sp>
      <p:pic>
        <p:nvPicPr>
          <p:cNvPr id="61" name="Picture 60">
            <a:extLst>
              <a:ext uri="{FF2B5EF4-FFF2-40B4-BE49-F238E27FC236}">
                <a16:creationId xmlns:a16="http://schemas.microsoft.com/office/drawing/2014/main" id="{4DA58F5B-3A29-5D58-86C5-6B1F16CEE9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731" y="1734387"/>
            <a:ext cx="7594765" cy="4352821"/>
          </a:xfrm>
          <a:prstGeom prst="rect">
            <a:avLst/>
          </a:prstGeom>
        </p:spPr>
      </p:pic>
      <p:sp>
        <p:nvSpPr>
          <p:cNvPr id="62" name="TextBox 61">
            <a:extLst>
              <a:ext uri="{FF2B5EF4-FFF2-40B4-BE49-F238E27FC236}">
                <a16:creationId xmlns:a16="http://schemas.microsoft.com/office/drawing/2014/main" id="{81CB42CB-E758-71E9-FB58-0B0CCA686A53}"/>
              </a:ext>
            </a:extLst>
          </p:cNvPr>
          <p:cNvSpPr txBox="1"/>
          <p:nvPr/>
        </p:nvSpPr>
        <p:spPr>
          <a:xfrm>
            <a:off x="160445" y="6212472"/>
            <a:ext cx="5164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/>
              <a:t>Dex:</a:t>
            </a:r>
          </a:p>
        </p:txBody>
      </p: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F016B67D-C437-5450-4C3D-17F9DB4D477A}"/>
              </a:ext>
            </a:extLst>
          </p:cNvPr>
          <p:cNvCxnSpPr/>
          <p:nvPr/>
        </p:nvCxnSpPr>
        <p:spPr>
          <a:xfrm flipV="1">
            <a:off x="1179872" y="6022766"/>
            <a:ext cx="0" cy="23505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3290011F-4391-D151-D421-DBE9282C24F2}"/>
              </a:ext>
            </a:extLst>
          </p:cNvPr>
          <p:cNvSpPr txBox="1"/>
          <p:nvPr/>
        </p:nvSpPr>
        <p:spPr>
          <a:xfrm>
            <a:off x="994841" y="6212472"/>
            <a:ext cx="3802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/>
              <a:t>D1</a:t>
            </a:r>
          </a:p>
        </p:txBody>
      </p: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45A8555E-585A-4D1C-3E0B-8F46AAF0878A}"/>
              </a:ext>
            </a:extLst>
          </p:cNvPr>
          <p:cNvCxnSpPr/>
          <p:nvPr/>
        </p:nvCxnSpPr>
        <p:spPr>
          <a:xfrm flipV="1">
            <a:off x="2616199" y="6022766"/>
            <a:ext cx="0" cy="23505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>
            <a:extLst>
              <a:ext uri="{FF2B5EF4-FFF2-40B4-BE49-F238E27FC236}">
                <a16:creationId xmlns:a16="http://schemas.microsoft.com/office/drawing/2014/main" id="{BFF8968B-68C6-DADD-4010-0F74417E24A9}"/>
              </a:ext>
            </a:extLst>
          </p:cNvPr>
          <p:cNvSpPr txBox="1"/>
          <p:nvPr/>
        </p:nvSpPr>
        <p:spPr>
          <a:xfrm>
            <a:off x="2431168" y="6212472"/>
            <a:ext cx="3802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/>
              <a:t>D8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0108D53A-FFD7-A5D7-3B42-C5FA4F40D55D}"/>
              </a:ext>
            </a:extLst>
          </p:cNvPr>
          <p:cNvCxnSpPr/>
          <p:nvPr/>
        </p:nvCxnSpPr>
        <p:spPr>
          <a:xfrm flipV="1">
            <a:off x="3409959" y="6022766"/>
            <a:ext cx="0" cy="23505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id="{DDB7FCB4-7E03-992C-02AC-735C9AFF4D2F}"/>
              </a:ext>
            </a:extLst>
          </p:cNvPr>
          <p:cNvSpPr txBox="1"/>
          <p:nvPr/>
        </p:nvSpPr>
        <p:spPr>
          <a:xfrm>
            <a:off x="3177363" y="6212472"/>
            <a:ext cx="4651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/>
              <a:t>D15</a:t>
            </a:r>
          </a:p>
        </p:txBody>
      </p: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5AF93083-364D-B953-FE33-942B9EFC455A}"/>
              </a:ext>
            </a:extLst>
          </p:cNvPr>
          <p:cNvCxnSpPr/>
          <p:nvPr/>
        </p:nvCxnSpPr>
        <p:spPr>
          <a:xfrm flipV="1">
            <a:off x="4711234" y="6032570"/>
            <a:ext cx="0" cy="23505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8702C9A0-EBD3-D2CF-B6BC-D966A45C5D8F}"/>
              </a:ext>
            </a:extLst>
          </p:cNvPr>
          <p:cNvSpPr txBox="1"/>
          <p:nvPr/>
        </p:nvSpPr>
        <p:spPr>
          <a:xfrm>
            <a:off x="4526203" y="6212472"/>
            <a:ext cx="3802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/>
              <a:t>D1</a:t>
            </a:r>
          </a:p>
        </p:txBody>
      </p: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39B7AAFE-96F7-F208-6ADB-3142031F3C91}"/>
              </a:ext>
            </a:extLst>
          </p:cNvPr>
          <p:cNvCxnSpPr/>
          <p:nvPr/>
        </p:nvCxnSpPr>
        <p:spPr>
          <a:xfrm flipV="1">
            <a:off x="1505398" y="6022766"/>
            <a:ext cx="0" cy="23505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>
            <a:extLst>
              <a:ext uri="{FF2B5EF4-FFF2-40B4-BE49-F238E27FC236}">
                <a16:creationId xmlns:a16="http://schemas.microsoft.com/office/drawing/2014/main" id="{9278DACB-1937-D78B-3703-EDE08724E343}"/>
              </a:ext>
            </a:extLst>
          </p:cNvPr>
          <p:cNvSpPr txBox="1"/>
          <p:nvPr/>
        </p:nvSpPr>
        <p:spPr>
          <a:xfrm>
            <a:off x="1320367" y="6212472"/>
            <a:ext cx="3802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/>
              <a:t>D2</a:t>
            </a:r>
          </a:p>
        </p:txBody>
      </p: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1121E400-DF28-3C73-074D-D2910A833CB9}"/>
              </a:ext>
            </a:extLst>
          </p:cNvPr>
          <p:cNvCxnSpPr/>
          <p:nvPr/>
        </p:nvCxnSpPr>
        <p:spPr>
          <a:xfrm flipV="1">
            <a:off x="1839087" y="6022766"/>
            <a:ext cx="0" cy="23505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D283F8F8-54AF-9F09-4C4A-EEE94DEA6028}"/>
              </a:ext>
            </a:extLst>
          </p:cNvPr>
          <p:cNvSpPr txBox="1"/>
          <p:nvPr/>
        </p:nvSpPr>
        <p:spPr>
          <a:xfrm>
            <a:off x="1654056" y="6212472"/>
            <a:ext cx="3802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/>
              <a:t>D3</a:t>
            </a:r>
          </a:p>
        </p:txBody>
      </p: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B622207E-3D67-B8ED-1D6F-A7F0A92D6028}"/>
              </a:ext>
            </a:extLst>
          </p:cNvPr>
          <p:cNvCxnSpPr/>
          <p:nvPr/>
        </p:nvCxnSpPr>
        <p:spPr>
          <a:xfrm flipV="1">
            <a:off x="5559696" y="6026741"/>
            <a:ext cx="0" cy="23505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2EAD39ED-88B7-E268-8E54-8EFF25CD863F}"/>
              </a:ext>
            </a:extLst>
          </p:cNvPr>
          <p:cNvSpPr txBox="1"/>
          <p:nvPr/>
        </p:nvSpPr>
        <p:spPr>
          <a:xfrm>
            <a:off x="5374665" y="6212472"/>
            <a:ext cx="3802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/>
              <a:t>D2</a:t>
            </a:r>
          </a:p>
        </p:txBody>
      </p:sp>
      <p:cxnSp>
        <p:nvCxnSpPr>
          <p:cNvPr id="77" name="Straight Arrow Connector 76">
            <a:extLst>
              <a:ext uri="{FF2B5EF4-FFF2-40B4-BE49-F238E27FC236}">
                <a16:creationId xmlns:a16="http://schemas.microsoft.com/office/drawing/2014/main" id="{28422111-5064-E548-7010-6F5A80B0E290}"/>
              </a:ext>
            </a:extLst>
          </p:cNvPr>
          <p:cNvCxnSpPr/>
          <p:nvPr/>
        </p:nvCxnSpPr>
        <p:spPr>
          <a:xfrm flipV="1">
            <a:off x="3924626" y="6032570"/>
            <a:ext cx="0" cy="23505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>
            <a:extLst>
              <a:ext uri="{FF2B5EF4-FFF2-40B4-BE49-F238E27FC236}">
                <a16:creationId xmlns:a16="http://schemas.microsoft.com/office/drawing/2014/main" id="{48AA95D2-AB43-86AD-1EEB-1AE41BA02DB2}"/>
              </a:ext>
            </a:extLst>
          </p:cNvPr>
          <p:cNvSpPr txBox="1"/>
          <p:nvPr/>
        </p:nvSpPr>
        <p:spPr>
          <a:xfrm>
            <a:off x="3739595" y="6212472"/>
            <a:ext cx="3802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/>
              <a:t>D0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6433249-B465-C528-0787-D37E4D0670B2}"/>
              </a:ext>
            </a:extLst>
          </p:cNvPr>
          <p:cNvSpPr txBox="1"/>
          <p:nvPr/>
        </p:nvSpPr>
        <p:spPr>
          <a:xfrm>
            <a:off x="6096000" y="3523890"/>
            <a:ext cx="649857" cy="146649"/>
          </a:xfrm>
          <a:prstGeom prst="rect">
            <a:avLst/>
          </a:prstGeom>
          <a:solidFill>
            <a:srgbClr val="358AC3"/>
          </a:solidFill>
        </p:spPr>
        <p:txBody>
          <a:bodyPr wrap="none" lIns="0" tIns="0" rIns="0" bIns="0" rtlCol="0">
            <a:no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Cycles ≥3: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A8044A-3462-BE53-DA11-7B30947A13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15" t="40131" r="5797" b="54331"/>
          <a:stretch>
            <a:fillRect/>
          </a:stretch>
        </p:blipFill>
        <p:spPr>
          <a:xfrm>
            <a:off x="6617365" y="3481506"/>
            <a:ext cx="940869" cy="241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674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61AA42-30CD-6B8F-CC49-0776546171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186572B-DBC7-0653-AB7F-78E7D1A61A14}"/>
              </a:ext>
            </a:extLst>
          </p:cNvPr>
          <p:cNvSpPr txBox="1"/>
          <p:nvPr/>
        </p:nvSpPr>
        <p:spPr>
          <a:xfrm>
            <a:off x="9775371" y="6611778"/>
            <a:ext cx="24166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i="1" dirty="0">
                <a:latin typeface="+mj-lt"/>
                <a:cs typeface="Arial" panose="020B0604020202020204" pitchFamily="34" charset="0"/>
              </a:rPr>
              <a:t>Alderuccio JP</a:t>
            </a:r>
            <a:r>
              <a:rPr lang="en-US" sz="1000" i="1" dirty="0">
                <a:latin typeface="+mj-lt"/>
                <a:cs typeface="Times New Roman" panose="02020603050405020304" pitchFamily="18" charset="0"/>
              </a:rPr>
              <a:t>. ICML 2025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ABF86C9-42BB-FE26-4D98-76D78AB94453}"/>
              </a:ext>
            </a:extLst>
          </p:cNvPr>
          <p:cNvGraphicFramePr>
            <a:graphicFrameLocks noGrp="1"/>
          </p:cNvGraphicFramePr>
          <p:nvPr/>
        </p:nvGraphicFramePr>
        <p:xfrm>
          <a:off x="530421" y="444863"/>
          <a:ext cx="10943599" cy="5968274"/>
        </p:xfrm>
        <a:graphic>
          <a:graphicData uri="http://schemas.openxmlformats.org/drawingml/2006/table">
            <a:tbl>
              <a:tblPr>
                <a:tableStyleId>{8EC20E35-A176-4012-BC5E-935CFFF8708E}</a:tableStyleId>
              </a:tblPr>
              <a:tblGrid>
                <a:gridCol w="4222759">
                  <a:extLst>
                    <a:ext uri="{9D8B030D-6E8A-4147-A177-3AD203B41FA5}">
                      <a16:colId xmlns:a16="http://schemas.microsoft.com/office/drawing/2014/main" val="1697686478"/>
                    </a:ext>
                  </a:extLst>
                </a:gridCol>
                <a:gridCol w="2240280">
                  <a:extLst>
                    <a:ext uri="{9D8B030D-6E8A-4147-A177-3AD203B41FA5}">
                      <a16:colId xmlns:a16="http://schemas.microsoft.com/office/drawing/2014/main" val="2972889026"/>
                    </a:ext>
                  </a:extLst>
                </a:gridCol>
                <a:gridCol w="2240280">
                  <a:extLst>
                    <a:ext uri="{9D8B030D-6E8A-4147-A177-3AD203B41FA5}">
                      <a16:colId xmlns:a16="http://schemas.microsoft.com/office/drawing/2014/main" val="3489924017"/>
                    </a:ext>
                  </a:extLst>
                </a:gridCol>
                <a:gridCol w="2240280">
                  <a:extLst>
                    <a:ext uri="{9D8B030D-6E8A-4147-A177-3AD203B41FA5}">
                      <a16:colId xmlns:a16="http://schemas.microsoft.com/office/drawing/2014/main" val="580266850"/>
                    </a:ext>
                  </a:extLst>
                </a:gridCol>
              </a:tblGrid>
              <a:tr h="497356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Safety Results</a:t>
                      </a:r>
                    </a:p>
                  </a:txBody>
                  <a:tcPr marL="7620" marR="7620" marT="7620" marB="0"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1" i="0" u="none" strike="noStrike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1" i="0" u="none" strike="noStrike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1" i="0" u="none" strike="noStrike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3867117"/>
                  </a:ext>
                </a:extLst>
              </a:tr>
              <a:tr h="4973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i="0" u="none" strike="noStrike" kern="1200" dirty="0">
                        <a:solidFill>
                          <a:srgbClr val="FFFFFF"/>
                        </a:solidFill>
                        <a:effectLst/>
                        <a:latin typeface="Arial" panose="020B0604020202020204"/>
                        <a:ea typeface="+mn-ea"/>
                        <a:cs typeface="+mn-cs"/>
                      </a:endParaRPr>
                    </a:p>
                    <a:p>
                      <a:pPr algn="l" fontAlgn="b"/>
                      <a:endParaRPr lang="en-US" sz="14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en-US" sz="1400" b="1" u="none" strike="noStrike" kern="1200" dirty="0">
                          <a:solidFill>
                            <a:srgbClr val="FFFFFF"/>
                          </a:solidFill>
                          <a:effectLst/>
                        </a:rPr>
                        <a:t>120 µg/</a:t>
                      </a:r>
                      <a:r>
                        <a:rPr lang="en-US" sz="1400" b="1" u="none" strike="noStrike" kern="1200" dirty="0" err="1">
                          <a:solidFill>
                            <a:srgbClr val="FFFFFF"/>
                          </a:solidFill>
                          <a:effectLst/>
                        </a:rPr>
                        <a:t>kg</a:t>
                      </a:r>
                      <a:r>
                        <a:rPr lang="en-US" sz="1400" b="0" u="none" strike="noStrike" kern="1200" baseline="30000" dirty="0" err="1">
                          <a:solidFill>
                            <a:srgbClr val="FFFFFF"/>
                          </a:solidFill>
                          <a:effectLst/>
                        </a:rPr>
                        <a:t>b</a:t>
                      </a:r>
                      <a:endParaRPr lang="en-US" sz="1400" b="0" u="none" strike="noStrike" kern="1200" baseline="30000" dirty="0">
                        <a:solidFill>
                          <a:srgbClr val="FFFFFF"/>
                        </a:solidFill>
                        <a:effectLst/>
                      </a:endParaRPr>
                    </a:p>
                    <a:p>
                      <a:pPr algn="ctr" fontAlgn="b"/>
                      <a:r>
                        <a:rPr lang="en-US" sz="1400" b="1" u="none" strike="noStrike" kern="1200" dirty="0">
                          <a:solidFill>
                            <a:srgbClr val="FFFFFF"/>
                          </a:solidFill>
                          <a:effectLst/>
                        </a:rPr>
                        <a:t>n = 20</a:t>
                      </a:r>
                      <a:endParaRPr lang="en-US" sz="1400" b="1" i="0" u="none" strike="noStrike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en-US" sz="1400" b="1" u="none" strike="noStrike" kern="1200" dirty="0">
                          <a:solidFill>
                            <a:srgbClr val="FFFFFF"/>
                          </a:solidFill>
                          <a:effectLst/>
                        </a:rPr>
                        <a:t>150 µg/</a:t>
                      </a:r>
                      <a:r>
                        <a:rPr lang="en-US" sz="1400" b="1" u="none" strike="noStrike" kern="1200" dirty="0" err="1">
                          <a:solidFill>
                            <a:srgbClr val="FFFFFF"/>
                          </a:solidFill>
                          <a:effectLst/>
                        </a:rPr>
                        <a:t>kg</a:t>
                      </a:r>
                      <a:r>
                        <a:rPr lang="en-US" sz="1400" b="0" u="none" strike="noStrike" kern="1200" baseline="30000" dirty="0" err="1">
                          <a:solidFill>
                            <a:srgbClr val="FFFFFF"/>
                          </a:solidFill>
                          <a:effectLst/>
                        </a:rPr>
                        <a:t>b</a:t>
                      </a:r>
                      <a:endParaRPr lang="en-US" sz="1400" b="1" u="none" strike="noStrike" kern="1200" dirty="0">
                        <a:solidFill>
                          <a:srgbClr val="FFFFFF"/>
                        </a:solidFill>
                        <a:effectLst/>
                      </a:endParaRPr>
                    </a:p>
                    <a:p>
                      <a:pPr algn="ctr" fontAlgn="b"/>
                      <a:r>
                        <a:rPr lang="en-US" sz="1400" b="1" u="none" strike="noStrike" kern="1200" dirty="0">
                          <a:solidFill>
                            <a:srgbClr val="FFFFFF"/>
                          </a:solidFill>
                          <a:effectLst/>
                        </a:rPr>
                        <a:t>n = 21</a:t>
                      </a:r>
                      <a:endParaRPr lang="en-US" sz="1400" b="1" i="0" u="none" strike="noStrike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en-US" sz="1400" b="1" u="none" strike="noStrike" kern="1200" dirty="0">
                          <a:solidFill>
                            <a:srgbClr val="FFFFFF"/>
                          </a:solidFill>
                          <a:effectLst/>
                        </a:rPr>
                        <a:t>All </a:t>
                      </a:r>
                    </a:p>
                    <a:p>
                      <a:pPr algn="ctr" fontAlgn="b"/>
                      <a:r>
                        <a:rPr lang="en-US" sz="1400" b="1" u="none" strike="noStrike" kern="1200" dirty="0">
                          <a:solidFill>
                            <a:srgbClr val="FFFFFF"/>
                          </a:solidFill>
                          <a:effectLst/>
                        </a:rPr>
                        <a:t>n = 41</a:t>
                      </a:r>
                      <a:endParaRPr lang="en-US" sz="1400" b="1" i="0" u="none" strike="noStrike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8490828"/>
                  </a:ext>
                </a:extLst>
              </a:tr>
              <a:tr h="2763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 Grade 3/4 TEAEs (&gt; 5% of patients)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11 (55%)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12 (57.1%)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23 (56.1%)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470470185"/>
                  </a:ext>
                </a:extLst>
              </a:tr>
              <a:tr h="2763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en-US" sz="1400" b="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     Neutropenia</a:t>
                      </a:r>
                      <a:endParaRPr lang="en-US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4 (20%)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6 (28.6%)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strike="noStrike">
                          <a:solidFill>
                            <a:schemeClr val="tx1"/>
                          </a:solidFill>
                          <a:effectLst/>
                        </a:rPr>
                        <a:t>10 (24.4%)</a:t>
                      </a:r>
                      <a:endParaRPr lang="en-US" sz="14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anchor="ctr"/>
                </a:tc>
                <a:extLst>
                  <a:ext uri="{0D108BD9-81ED-4DB2-BD59-A6C34878D82A}">
                    <a16:rowId xmlns:a16="http://schemas.microsoft.com/office/drawing/2014/main" val="2822766593"/>
                  </a:ext>
                </a:extLst>
              </a:tr>
              <a:tr h="2763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     Anemia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 (5%)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3 (14.3%)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4  (9.8%)</a:t>
                      </a:r>
                      <a:endPara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anchor="ctr"/>
                </a:tc>
                <a:extLst>
                  <a:ext uri="{0D108BD9-81ED-4DB2-BD59-A6C34878D82A}">
                    <a16:rowId xmlns:a16="http://schemas.microsoft.com/office/drawing/2014/main" val="3863349314"/>
                  </a:ext>
                </a:extLst>
              </a:tr>
              <a:tr h="2763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strike="noStrike">
                          <a:solidFill>
                            <a:schemeClr val="tx1"/>
                          </a:solidFill>
                          <a:effectLst/>
                        </a:rPr>
                        <a:t>     AST increased</a:t>
                      </a:r>
                      <a:endParaRPr lang="en-US" sz="14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strike="noStrike">
                          <a:solidFill>
                            <a:schemeClr val="tx1"/>
                          </a:solidFill>
                          <a:effectLst/>
                        </a:rPr>
                        <a:t>2 (10%)</a:t>
                      </a:r>
                      <a:endParaRPr lang="en-US" sz="14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1 (4.8%)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3 (7.3%)</a:t>
                      </a:r>
                      <a:endPara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anchor="ctr"/>
                </a:tc>
                <a:extLst>
                  <a:ext uri="{0D108BD9-81ED-4DB2-BD59-A6C34878D82A}">
                    <a16:rowId xmlns:a16="http://schemas.microsoft.com/office/drawing/2014/main" val="1457124730"/>
                  </a:ext>
                </a:extLst>
              </a:tr>
              <a:tr h="2763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strike="noStrike">
                          <a:solidFill>
                            <a:schemeClr val="tx1"/>
                          </a:solidFill>
                          <a:effectLst/>
                        </a:rPr>
                        <a:t>     GGT increase</a:t>
                      </a:r>
                      <a:endParaRPr lang="en-US" sz="14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strike="noStrike">
                          <a:solidFill>
                            <a:schemeClr val="tx1"/>
                          </a:solidFill>
                          <a:effectLst/>
                        </a:rPr>
                        <a:t>1 (5%)</a:t>
                      </a:r>
                      <a:endParaRPr lang="en-US" sz="14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2 (9.5%)</a:t>
                      </a:r>
                      <a:endParaRPr lang="en-US" sz="14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3 (7.3%)</a:t>
                      </a:r>
                      <a:endPara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anchor="ctr"/>
                </a:tc>
                <a:extLst>
                  <a:ext uri="{0D108BD9-81ED-4DB2-BD59-A6C34878D82A}">
                    <a16:rowId xmlns:a16="http://schemas.microsoft.com/office/drawing/2014/main" val="391730196"/>
                  </a:ext>
                </a:extLst>
              </a:tr>
              <a:tr h="2763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strike="noStrike">
                          <a:solidFill>
                            <a:schemeClr val="tx1"/>
                          </a:solidFill>
                          <a:effectLst/>
                        </a:rPr>
                        <a:t>     Thrombocytopenia</a:t>
                      </a:r>
                      <a:endParaRPr lang="en-US" sz="14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strike="noStrike">
                          <a:solidFill>
                            <a:schemeClr val="tx1"/>
                          </a:solidFill>
                          <a:effectLst/>
                        </a:rPr>
                        <a:t>2 (10%)</a:t>
                      </a:r>
                      <a:endParaRPr lang="en-US" sz="14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1 (4.8%)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3 (7.3%)</a:t>
                      </a:r>
                      <a:endPara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anchor="ctr"/>
                </a:tc>
                <a:extLst>
                  <a:ext uri="{0D108BD9-81ED-4DB2-BD59-A6C34878D82A}">
                    <a16:rowId xmlns:a16="http://schemas.microsoft.com/office/drawing/2014/main" val="1760332887"/>
                  </a:ext>
                </a:extLst>
              </a:tr>
              <a:tr h="2763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 Grade 3/4 AESI (all patients)</a:t>
                      </a:r>
                      <a:r>
                        <a:rPr lang="en-US" sz="1400" baseline="30000" dirty="0"/>
                        <a:t>a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1108926"/>
                  </a:ext>
                </a:extLst>
              </a:tr>
              <a:tr h="2763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strike="noStrike">
                          <a:solidFill>
                            <a:schemeClr val="tx1"/>
                          </a:solidFill>
                          <a:effectLst/>
                        </a:rPr>
                        <a:t>     Febrile neutropenia</a:t>
                      </a:r>
                      <a:endParaRPr lang="en-US" sz="14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1 (4.8%)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1 (2.4%)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4863240"/>
                  </a:ext>
                </a:extLst>
              </a:tr>
              <a:tr h="2763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strike="noStrike">
                          <a:solidFill>
                            <a:schemeClr val="tx1"/>
                          </a:solidFill>
                          <a:effectLst/>
                        </a:rPr>
                        <a:t>     Thrombocytopenia</a:t>
                      </a:r>
                      <a:endParaRPr lang="en-US" sz="14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strike="noStrike">
                          <a:solidFill>
                            <a:schemeClr val="tx1"/>
                          </a:solidFill>
                          <a:effectLst/>
                        </a:rPr>
                        <a:t>2 (10%)</a:t>
                      </a:r>
                      <a:endParaRPr lang="en-US" sz="14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1 (4.8%)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3 (7.3%)</a:t>
                      </a:r>
                      <a:endPara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4465228"/>
                  </a:ext>
                </a:extLst>
              </a:tr>
              <a:tr h="2763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en-US" sz="1400" b="0" u="none" strike="noStrike">
                          <a:solidFill>
                            <a:schemeClr val="tx1"/>
                          </a:solidFill>
                          <a:effectLst/>
                        </a:rPr>
                        <a:t>     GGT increase</a:t>
                      </a:r>
                      <a:endParaRPr lang="en-US" sz="14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strike="noStrike">
                          <a:solidFill>
                            <a:schemeClr val="tx1"/>
                          </a:solidFill>
                          <a:effectLst/>
                        </a:rPr>
                        <a:t>1 (5%)</a:t>
                      </a:r>
                      <a:endParaRPr lang="en-US" sz="14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2 (9.5%)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3 (7.3%)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2623740"/>
                  </a:ext>
                </a:extLst>
              </a:tr>
              <a:tr h="2763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en-US" sz="1400" b="0" u="none" strike="noStrike">
                          <a:solidFill>
                            <a:schemeClr val="tx1"/>
                          </a:solidFill>
                          <a:effectLst/>
                        </a:rPr>
                        <a:t>     Generalized oedema</a:t>
                      </a:r>
                      <a:endParaRPr lang="en-US" sz="14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strike="noStrike">
                          <a:solidFill>
                            <a:schemeClr val="tx1"/>
                          </a:solidFill>
                          <a:effectLst/>
                        </a:rPr>
                        <a:t>1 (5%)</a:t>
                      </a:r>
                      <a:endParaRPr lang="en-US" sz="14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1 (4.8%)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2 (4.9%)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7059941"/>
                  </a:ext>
                </a:extLst>
              </a:tr>
              <a:tr h="2763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strike="noStrike">
                          <a:solidFill>
                            <a:schemeClr val="tx1"/>
                          </a:solidFill>
                          <a:effectLst/>
                        </a:rPr>
                        <a:t>     Rash</a:t>
                      </a:r>
                      <a:endParaRPr lang="en-US" sz="14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strike="noStrike">
                          <a:solidFill>
                            <a:schemeClr val="tx1"/>
                          </a:solidFill>
                          <a:effectLst/>
                        </a:rPr>
                        <a:t>1 (5%)</a:t>
                      </a:r>
                      <a:endParaRPr lang="en-US" sz="14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0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1 (2.4%)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4601143"/>
                  </a:ext>
                </a:extLst>
              </a:tr>
              <a:tr h="2763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strike="noStrike">
                          <a:solidFill>
                            <a:schemeClr val="tx1"/>
                          </a:solidFill>
                          <a:effectLst/>
                        </a:rPr>
                        <a:t>     Photosensitivity reaction</a:t>
                      </a:r>
                      <a:endParaRPr lang="en-US" sz="14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strike="noStrike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4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1 (4.8%)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1 (2.4%)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8872896"/>
                  </a:ext>
                </a:extLst>
              </a:tr>
              <a:tr h="2763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strike="noStrike">
                          <a:solidFill>
                            <a:schemeClr val="tx1"/>
                          </a:solidFill>
                          <a:effectLst/>
                        </a:rPr>
                        <a:t>     Sepsis </a:t>
                      </a:r>
                      <a:endParaRPr lang="en-US" sz="14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strike="noStrike">
                          <a:solidFill>
                            <a:schemeClr val="tx1"/>
                          </a:solidFill>
                          <a:effectLst/>
                        </a:rPr>
                        <a:t>1 (5%)</a:t>
                      </a:r>
                      <a:endParaRPr lang="en-US" sz="14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0</a:t>
                      </a:r>
                      <a:endParaRPr lang="en-US" sz="14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1 (2.4%)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4956469"/>
                  </a:ext>
                </a:extLst>
              </a:tr>
              <a:tr h="2763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strike="noStrike">
                          <a:solidFill>
                            <a:schemeClr val="tx1"/>
                          </a:solidFill>
                          <a:effectLst/>
                        </a:rPr>
                        <a:t>     Upper respiratory infection</a:t>
                      </a:r>
                      <a:endParaRPr lang="en-US" sz="14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strike="noStrike">
                          <a:solidFill>
                            <a:schemeClr val="tx1"/>
                          </a:solidFill>
                          <a:effectLst/>
                        </a:rPr>
                        <a:t>1 (5%)</a:t>
                      </a:r>
                      <a:endParaRPr lang="en-US" sz="14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0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1 (2.4%)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503028"/>
                  </a:ext>
                </a:extLst>
              </a:tr>
              <a:tr h="2763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strike="noStrike">
                          <a:solidFill>
                            <a:schemeClr val="tx1"/>
                          </a:solidFill>
                          <a:effectLst/>
                        </a:rPr>
                        <a:t>     Pneumonia</a:t>
                      </a:r>
                      <a:endParaRPr lang="en-US" sz="14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strike="noStrike">
                          <a:solidFill>
                            <a:schemeClr val="tx1"/>
                          </a:solidFill>
                          <a:effectLst/>
                        </a:rPr>
                        <a:t>1 (5%)</a:t>
                      </a:r>
                      <a:endParaRPr lang="en-US" sz="14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0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1 (2.4%)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014719"/>
                  </a:ext>
                </a:extLst>
              </a:tr>
              <a:tr h="2763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Serious TEAE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11 (55%)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9  (42.9%)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20 (48.8%)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anchor="ctr"/>
                </a:tc>
                <a:extLst>
                  <a:ext uri="{0D108BD9-81ED-4DB2-BD59-A6C34878D82A}">
                    <a16:rowId xmlns:a16="http://schemas.microsoft.com/office/drawing/2014/main" val="541199290"/>
                  </a:ext>
                </a:extLst>
              </a:tr>
              <a:tr h="276309"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238125" marR="0" lvl="0" indent="-238125" algn="ctr" defTabSz="914318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>
                          <a:srgbClr val="898989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No Grade 5 TEAEs occurred 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Bierstadt" panose="020B0004020202020204" pitchFamily="34" charset="0"/>
                      </a:endParaRPr>
                    </a:p>
                  </a:txBody>
                  <a:tcPr marL="7620" marR="7620" marT="7620"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Bierstadt" panose="020B0004020202020204" pitchFamily="34" charset="0"/>
                      </a:endParaRPr>
                    </a:p>
                  </a:txBody>
                  <a:tcPr marL="7620" marR="7620" marT="7620"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Bierstadt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anchor="ctr"/>
                </a:tc>
                <a:extLst>
                  <a:ext uri="{0D108BD9-81ED-4DB2-BD59-A6C34878D82A}">
                    <a16:rowId xmlns:a16="http://schemas.microsoft.com/office/drawing/2014/main" val="4291313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40514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E86120-91B8-1065-62DA-F8D7828BF6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9A52080-62B8-F8CB-C14A-112FF8F7F0A5}"/>
              </a:ext>
            </a:extLst>
          </p:cNvPr>
          <p:cNvSpPr txBox="1"/>
          <p:nvPr/>
        </p:nvSpPr>
        <p:spPr>
          <a:xfrm>
            <a:off x="9775371" y="6611778"/>
            <a:ext cx="24166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i="1" dirty="0">
                <a:latin typeface="+mj-lt"/>
                <a:cs typeface="Arial" panose="020B0604020202020204" pitchFamily="34" charset="0"/>
              </a:rPr>
              <a:t>Alderuccio JP</a:t>
            </a:r>
            <a:r>
              <a:rPr lang="en-US" sz="1000" i="1" dirty="0">
                <a:latin typeface="+mj-lt"/>
                <a:cs typeface="Times New Roman" panose="02020603050405020304" pitchFamily="18" charset="0"/>
              </a:rPr>
              <a:t>. ICML 2025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D953A55-7852-7035-4602-F13310F7A9CE}"/>
              </a:ext>
            </a:extLst>
          </p:cNvPr>
          <p:cNvGraphicFramePr>
            <a:graphicFrameLocks noGrp="1"/>
          </p:cNvGraphicFramePr>
          <p:nvPr/>
        </p:nvGraphicFramePr>
        <p:xfrm>
          <a:off x="2575804" y="866460"/>
          <a:ext cx="6381521" cy="5271863"/>
        </p:xfrm>
        <a:graphic>
          <a:graphicData uri="http://schemas.openxmlformats.org/drawingml/2006/table">
            <a:tbl>
              <a:tblPr>
                <a:tableStyleId>{8EC20E35-A176-4012-BC5E-935CFFF8708E}</a:tableStyleId>
              </a:tblPr>
              <a:tblGrid>
                <a:gridCol w="2584007">
                  <a:extLst>
                    <a:ext uri="{9D8B030D-6E8A-4147-A177-3AD203B41FA5}">
                      <a16:colId xmlns:a16="http://schemas.microsoft.com/office/drawing/2014/main" val="1312928039"/>
                    </a:ext>
                  </a:extLst>
                </a:gridCol>
                <a:gridCol w="1265838">
                  <a:extLst>
                    <a:ext uri="{9D8B030D-6E8A-4147-A177-3AD203B41FA5}">
                      <a16:colId xmlns:a16="http://schemas.microsoft.com/office/drawing/2014/main" val="3714054697"/>
                    </a:ext>
                  </a:extLst>
                </a:gridCol>
                <a:gridCol w="1265838">
                  <a:extLst>
                    <a:ext uri="{9D8B030D-6E8A-4147-A177-3AD203B41FA5}">
                      <a16:colId xmlns:a16="http://schemas.microsoft.com/office/drawing/2014/main" val="4191754673"/>
                    </a:ext>
                  </a:extLst>
                </a:gridCol>
                <a:gridCol w="1265838">
                  <a:extLst>
                    <a:ext uri="{9D8B030D-6E8A-4147-A177-3AD203B41FA5}">
                      <a16:colId xmlns:a16="http://schemas.microsoft.com/office/drawing/2014/main" val="2683744216"/>
                    </a:ext>
                  </a:extLst>
                </a:gridCol>
              </a:tblGrid>
              <a:tr h="63677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en-US" sz="14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en-US" sz="1400" b="1" u="none" strike="noStrike" kern="1200" dirty="0">
                          <a:solidFill>
                            <a:srgbClr val="FFFFFF"/>
                          </a:solidFill>
                          <a:effectLst/>
                        </a:rPr>
                        <a:t>120 µg/kg</a:t>
                      </a:r>
                      <a:endParaRPr lang="en-US" sz="1400" b="0" u="none" strike="noStrike" kern="1200" baseline="30000" dirty="0">
                        <a:solidFill>
                          <a:srgbClr val="FFFFFF"/>
                        </a:solidFill>
                        <a:effectLst/>
                      </a:endParaRPr>
                    </a:p>
                    <a:p>
                      <a:pPr algn="ctr" fontAlgn="b"/>
                      <a:r>
                        <a:rPr lang="en-US" sz="1400" b="1" u="none" strike="noStrike" kern="1200" dirty="0">
                          <a:solidFill>
                            <a:srgbClr val="FFFFFF"/>
                          </a:solidFill>
                          <a:effectLst/>
                        </a:rPr>
                        <a:t>n = 20</a:t>
                      </a:r>
                      <a:endParaRPr lang="en-US" sz="1400" b="1" i="0" u="none" strike="noStrike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en-US" sz="1400" b="1" u="none" strike="noStrike" kern="1200" dirty="0">
                          <a:solidFill>
                            <a:srgbClr val="FFFFFF"/>
                          </a:solidFill>
                          <a:effectLst/>
                        </a:rPr>
                        <a:t>150 µg/kg</a:t>
                      </a:r>
                    </a:p>
                    <a:p>
                      <a:pPr algn="ctr" fontAlgn="b"/>
                      <a:r>
                        <a:rPr lang="en-US" sz="1400" b="1" u="none" strike="noStrike" kern="1200" dirty="0">
                          <a:solidFill>
                            <a:srgbClr val="FFFFFF"/>
                          </a:solidFill>
                          <a:effectLst/>
                        </a:rPr>
                        <a:t>n = 21</a:t>
                      </a:r>
                      <a:endParaRPr lang="en-US" sz="1400" b="1" i="0" u="none" strike="noStrike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en-US" sz="1400" b="1" u="none" strike="noStrike" kern="1200" dirty="0">
                          <a:solidFill>
                            <a:srgbClr val="FFFFFF"/>
                          </a:solidFill>
                          <a:effectLst/>
                        </a:rPr>
                        <a:t>All</a:t>
                      </a:r>
                    </a:p>
                    <a:p>
                      <a:pPr algn="ctr" fontAlgn="b"/>
                      <a:r>
                        <a:rPr lang="en-US" sz="1400" b="1" u="none" strike="noStrike" kern="1200" dirty="0">
                          <a:solidFill>
                            <a:srgbClr val="FFFFFF"/>
                          </a:solidFill>
                          <a:effectLst/>
                        </a:rPr>
                        <a:t>n = 41</a:t>
                      </a:r>
                      <a:endParaRPr lang="en-US" sz="1400" b="1" i="0" u="none" strike="noStrike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629382"/>
                  </a:ext>
                </a:extLst>
              </a:tr>
              <a:tr h="394363"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en-US" sz="1400" b="1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 Cytokine Release Syndrome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400" b="1" i="0" u="none" strike="noStrike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90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4293228"/>
                  </a:ext>
                </a:extLst>
              </a:tr>
              <a:tr h="42407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en-US" sz="14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     Any grade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en-US" sz="1400" b="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11 (55%)</a:t>
                      </a:r>
                      <a:endParaRPr lang="en-US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en-US" sz="1400" b="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5 (23.8%)</a:t>
                      </a:r>
                      <a:endParaRPr lang="en-US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en-US" sz="1400" b="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16 (39.0%)</a:t>
                      </a:r>
                      <a:endParaRPr lang="en-US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anchor="ctr"/>
                </a:tc>
                <a:extLst>
                  <a:ext uri="{0D108BD9-81ED-4DB2-BD59-A6C34878D82A}">
                    <a16:rowId xmlns:a16="http://schemas.microsoft.com/office/drawing/2014/main" val="1993463162"/>
                  </a:ext>
                </a:extLst>
              </a:tr>
              <a:tr h="42407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en-US" sz="1400" b="1" u="none" strike="noStrike">
                          <a:solidFill>
                            <a:srgbClr val="000000"/>
                          </a:solidFill>
                          <a:effectLst/>
                        </a:rPr>
                        <a:t>     Grade 1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en-US" sz="1400" b="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7 (35%)</a:t>
                      </a:r>
                      <a:endParaRPr lang="en-US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en-US" sz="1400" b="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5 (23.8%)</a:t>
                      </a:r>
                      <a:endParaRPr lang="en-US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en-US" sz="1400" b="0" u="none" strike="noStrike" kern="1200">
                          <a:solidFill>
                            <a:schemeClr val="tx1"/>
                          </a:solidFill>
                          <a:effectLst/>
                        </a:rPr>
                        <a:t> 12 (29.3%)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anchor="ctr"/>
                </a:tc>
                <a:extLst>
                  <a:ext uri="{0D108BD9-81ED-4DB2-BD59-A6C34878D82A}">
                    <a16:rowId xmlns:a16="http://schemas.microsoft.com/office/drawing/2014/main" val="3604302876"/>
                  </a:ext>
                </a:extLst>
              </a:tr>
              <a:tr h="42407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en-US" sz="1400" b="1" u="none" strike="noStrike">
                          <a:solidFill>
                            <a:srgbClr val="000000"/>
                          </a:solidFill>
                          <a:effectLst/>
                        </a:rPr>
                        <a:t>     Grade 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strike="noStrike" kern="1200">
                          <a:solidFill>
                            <a:schemeClr val="tx1"/>
                          </a:solidFill>
                          <a:effectLst/>
                        </a:rPr>
                        <a:t>3 (15%)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 0</a:t>
                      </a:r>
                      <a:endParaRPr lang="en-US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strike="noStrike" kern="1200">
                          <a:solidFill>
                            <a:schemeClr val="tx1"/>
                          </a:solidFill>
                          <a:effectLst/>
                        </a:rPr>
                        <a:t>3 (7.3%)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anchor="ctr"/>
                </a:tc>
                <a:extLst>
                  <a:ext uri="{0D108BD9-81ED-4DB2-BD59-A6C34878D82A}">
                    <a16:rowId xmlns:a16="http://schemas.microsoft.com/office/drawing/2014/main" val="3990532837"/>
                  </a:ext>
                </a:extLst>
              </a:tr>
              <a:tr h="42407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en-US" sz="1400" b="1" u="none" strike="noStrike">
                          <a:solidFill>
                            <a:srgbClr val="000000"/>
                          </a:solidFill>
                          <a:effectLst/>
                        </a:rPr>
                        <a:t>     Grade 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strike="noStrike" kern="1200">
                          <a:solidFill>
                            <a:schemeClr val="tx1"/>
                          </a:solidFill>
                          <a:effectLst/>
                        </a:rPr>
                        <a:t>1 (5%)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 0</a:t>
                      </a:r>
                      <a:endParaRPr lang="en-US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1 (2.4%)</a:t>
                      </a:r>
                      <a:endParaRPr lang="en-US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anchor="ctr"/>
                </a:tc>
                <a:extLst>
                  <a:ext uri="{0D108BD9-81ED-4DB2-BD59-A6C34878D82A}">
                    <a16:rowId xmlns:a16="http://schemas.microsoft.com/office/drawing/2014/main" val="3507146916"/>
                  </a:ext>
                </a:extLst>
              </a:tr>
              <a:tr h="42407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en-US" sz="1400" b="1" u="none" strike="noStrike">
                          <a:solidFill>
                            <a:srgbClr val="000000"/>
                          </a:solidFill>
                          <a:effectLst/>
                        </a:rPr>
                        <a:t>     Grade 4/5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en-US" sz="1400" b="0" u="none" strike="noStrike" kern="120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en-US" sz="1400" b="0" u="none" strike="noStrike" kern="120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en-US" sz="1400" b="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anchor="ctr"/>
                </a:tc>
                <a:extLst>
                  <a:ext uri="{0D108BD9-81ED-4DB2-BD59-A6C34878D82A}">
                    <a16:rowId xmlns:a16="http://schemas.microsoft.com/office/drawing/2014/main" val="2316509734"/>
                  </a:ext>
                </a:extLst>
              </a:tr>
              <a:tr h="424073"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en-US" sz="14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 ICANS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800" b="0" i="0" u="none" strike="noStrike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800" b="0" i="0" u="none" strike="noStrike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473561"/>
                  </a:ext>
                </a:extLst>
              </a:tr>
              <a:tr h="42407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     Any grade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2 (10%)</a:t>
                      </a:r>
                      <a:endParaRPr lang="en-US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1 (4.8%)</a:t>
                      </a:r>
                      <a:endParaRPr lang="en-US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3 (7.3%)</a:t>
                      </a:r>
                      <a:endParaRPr lang="en-US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447320"/>
                  </a:ext>
                </a:extLst>
              </a:tr>
              <a:tr h="42407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en-US" sz="1400" b="1" u="none" strike="noStrike">
                          <a:solidFill>
                            <a:schemeClr val="tx1"/>
                          </a:solidFill>
                          <a:effectLst/>
                        </a:rPr>
                        <a:t>     Grade 1</a:t>
                      </a:r>
                      <a:endParaRPr lang="en-US" sz="1400" b="1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1 (5%)</a:t>
                      </a:r>
                      <a:endParaRPr lang="en-US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 0</a:t>
                      </a:r>
                      <a:endParaRPr lang="en-US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1 (2.4%)</a:t>
                      </a:r>
                      <a:endParaRPr lang="en-US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877516"/>
                  </a:ext>
                </a:extLst>
              </a:tr>
              <a:tr h="42407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en-US" sz="1400" b="1" u="none" strike="noStrike">
                          <a:solidFill>
                            <a:schemeClr val="tx1"/>
                          </a:solidFill>
                          <a:effectLst/>
                        </a:rPr>
                        <a:t>     Grade 2</a:t>
                      </a:r>
                      <a:endParaRPr lang="en-US" sz="1400" b="1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1 (5%)</a:t>
                      </a:r>
                      <a:endParaRPr lang="en-US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1 (4.8%)</a:t>
                      </a:r>
                      <a:endParaRPr lang="en-US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2 (4.9%)</a:t>
                      </a:r>
                      <a:endParaRPr lang="en-US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9774590"/>
                  </a:ext>
                </a:extLst>
              </a:tr>
              <a:tr h="42407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     Grade </a:t>
                      </a:r>
                      <a:r>
                        <a:rPr lang="en-US" sz="1400" b="1" u="sng" strike="noStrike" dirty="0">
                          <a:solidFill>
                            <a:schemeClr val="tx1"/>
                          </a:solidFill>
                          <a:effectLst/>
                        </a:rPr>
                        <a:t>&gt;</a:t>
                      </a:r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 3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en-US" sz="1400" b="0" u="none" strike="noStrike" kern="120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en-US" sz="1400" b="0" u="none" strike="noStrike" kern="120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en-US" sz="1400" b="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3988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71917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7461" y="307185"/>
            <a:ext cx="11937076" cy="542370"/>
          </a:xfrm>
          <a:prstGeom prst="rect">
            <a:avLst/>
          </a:prstGeom>
        </p:spPr>
        <p:txBody>
          <a:bodyPr vert="horz" wrap="square" lIns="0" tIns="98213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16933" marR="6773" algn="ctr">
              <a:lnSpc>
                <a:spcPts val="3200"/>
              </a:lnSpc>
              <a:spcBef>
                <a:spcPts val="773"/>
              </a:spcBef>
            </a:pPr>
            <a:r>
              <a:rPr lang="en-US" sz="4000" dirty="0"/>
              <a:t>POLARIX: PFS benefit with 5y follow-up</a:t>
            </a:r>
            <a:endParaRPr sz="4000" dirty="0"/>
          </a:p>
        </p:txBody>
      </p:sp>
      <p:sp>
        <p:nvSpPr>
          <p:cNvPr id="3" name="object 3"/>
          <p:cNvSpPr/>
          <p:nvPr/>
        </p:nvSpPr>
        <p:spPr>
          <a:xfrm>
            <a:off x="505036" y="5193209"/>
            <a:ext cx="11181927" cy="690879"/>
          </a:xfrm>
          <a:custGeom>
            <a:avLst/>
            <a:gdLst/>
            <a:ahLst/>
            <a:cxnLst/>
            <a:rect l="l" t="t" r="r" b="b"/>
            <a:pathLst>
              <a:path w="8386445" h="518160">
                <a:moveTo>
                  <a:pt x="8301228" y="0"/>
                </a:moveTo>
                <a:lnTo>
                  <a:pt x="0" y="0"/>
                </a:lnTo>
                <a:lnTo>
                  <a:pt x="0" y="518033"/>
                </a:lnTo>
                <a:lnTo>
                  <a:pt x="8386445" y="518033"/>
                </a:lnTo>
                <a:lnTo>
                  <a:pt x="8386445" y="86868"/>
                </a:lnTo>
                <a:lnTo>
                  <a:pt x="8379755" y="53310"/>
                </a:lnTo>
                <a:lnTo>
                  <a:pt x="8361505" y="25669"/>
                </a:lnTo>
                <a:lnTo>
                  <a:pt x="8334420" y="6911"/>
                </a:lnTo>
                <a:lnTo>
                  <a:pt x="8301228" y="0"/>
                </a:lnTo>
                <a:close/>
              </a:path>
            </a:pathLst>
          </a:custGeom>
          <a:solidFill>
            <a:srgbClr val="CE0026"/>
          </a:solidFill>
        </p:spPr>
        <p:txBody>
          <a:bodyPr wrap="square" lIns="0" tIns="0" rIns="0" bIns="0" rtlCol="0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867" dirty="0">
                <a:solidFill>
                  <a:srgbClr val="FFFFFF"/>
                </a:solidFill>
                <a:latin typeface="Arial" panose="020B0604020202020204"/>
                <a:cs typeface="Arial MT"/>
              </a:rPr>
              <a:t>At</a:t>
            </a:r>
            <a:r>
              <a:rPr lang="en-US" sz="1867" spc="-47" dirty="0">
                <a:solidFill>
                  <a:srgbClr val="FFFFFF"/>
                </a:solidFill>
                <a:latin typeface="Arial" panose="020B0604020202020204"/>
                <a:cs typeface="Arial MT"/>
              </a:rPr>
              <a:t> </a:t>
            </a:r>
            <a:r>
              <a:rPr lang="en-US" sz="1867" dirty="0">
                <a:solidFill>
                  <a:srgbClr val="FFFFFF"/>
                </a:solidFill>
                <a:latin typeface="Arial" panose="020B0604020202020204"/>
                <a:cs typeface="Arial MT"/>
              </a:rPr>
              <a:t>the</a:t>
            </a:r>
            <a:r>
              <a:rPr lang="en-US" sz="1867" spc="-13" dirty="0">
                <a:solidFill>
                  <a:srgbClr val="FFFFFF"/>
                </a:solidFill>
                <a:latin typeface="Arial" panose="020B0604020202020204"/>
                <a:cs typeface="Arial MT"/>
              </a:rPr>
              <a:t> 5-</a:t>
            </a:r>
            <a:r>
              <a:rPr lang="en-US" sz="1867" dirty="0">
                <a:solidFill>
                  <a:srgbClr val="FFFFFF"/>
                </a:solidFill>
                <a:latin typeface="Arial" panose="020B0604020202020204"/>
                <a:cs typeface="Arial MT"/>
              </a:rPr>
              <a:t>year follow</a:t>
            </a:r>
            <a:r>
              <a:rPr lang="en-US" sz="1867" spc="-20" dirty="0">
                <a:solidFill>
                  <a:srgbClr val="FFFFFF"/>
                </a:solidFill>
                <a:latin typeface="Arial" panose="020B0604020202020204"/>
                <a:cs typeface="Arial MT"/>
              </a:rPr>
              <a:t> </a:t>
            </a:r>
            <a:r>
              <a:rPr lang="en-US" sz="1867" dirty="0">
                <a:solidFill>
                  <a:srgbClr val="FFFFFF"/>
                </a:solidFill>
                <a:latin typeface="Arial" panose="020B0604020202020204"/>
                <a:cs typeface="Arial MT"/>
              </a:rPr>
              <a:t>up,</a:t>
            </a:r>
            <a:r>
              <a:rPr lang="en-US" sz="1867" spc="-20" dirty="0">
                <a:solidFill>
                  <a:srgbClr val="FFFFFF"/>
                </a:solidFill>
                <a:latin typeface="Arial" panose="020B0604020202020204"/>
                <a:cs typeface="Arial MT"/>
              </a:rPr>
              <a:t> </a:t>
            </a:r>
            <a:r>
              <a:rPr lang="en-US" sz="1867" spc="-27" dirty="0">
                <a:solidFill>
                  <a:srgbClr val="FFFFFF"/>
                </a:solidFill>
                <a:latin typeface="Arial" panose="020B0604020202020204"/>
                <a:cs typeface="Arial MT"/>
              </a:rPr>
              <a:t>Pola-R-</a:t>
            </a:r>
            <a:r>
              <a:rPr lang="en-US" sz="1867" dirty="0">
                <a:solidFill>
                  <a:srgbClr val="FFFFFF"/>
                </a:solidFill>
                <a:latin typeface="Arial" panose="020B0604020202020204"/>
                <a:cs typeface="Arial MT"/>
              </a:rPr>
              <a:t>CHP</a:t>
            </a:r>
            <a:r>
              <a:rPr lang="en-US" sz="1867" spc="-40" dirty="0">
                <a:solidFill>
                  <a:srgbClr val="FFFFFF"/>
                </a:solidFill>
                <a:latin typeface="Arial" panose="020B0604020202020204"/>
                <a:cs typeface="Arial MT"/>
              </a:rPr>
              <a:t> </a:t>
            </a:r>
            <a:r>
              <a:rPr lang="en-US" sz="1867" dirty="0">
                <a:solidFill>
                  <a:srgbClr val="FFFFFF"/>
                </a:solidFill>
                <a:latin typeface="Arial" panose="020B0604020202020204"/>
                <a:cs typeface="Arial MT"/>
              </a:rPr>
              <a:t>had</a:t>
            </a:r>
            <a:r>
              <a:rPr lang="en-US" sz="1867" spc="-33" dirty="0">
                <a:solidFill>
                  <a:srgbClr val="FFFFFF"/>
                </a:solidFill>
                <a:latin typeface="Arial" panose="020B0604020202020204"/>
                <a:cs typeface="Arial MT"/>
              </a:rPr>
              <a:t> </a:t>
            </a:r>
            <a:r>
              <a:rPr lang="en-US" sz="1867" dirty="0">
                <a:solidFill>
                  <a:srgbClr val="FFFFFF"/>
                </a:solidFill>
                <a:latin typeface="Arial" panose="020B0604020202020204"/>
                <a:cs typeface="Arial MT"/>
              </a:rPr>
              <a:t>a</a:t>
            </a:r>
            <a:r>
              <a:rPr lang="en-US" sz="1867" spc="-20" dirty="0">
                <a:solidFill>
                  <a:srgbClr val="FFFFFF"/>
                </a:solidFill>
                <a:latin typeface="Arial" panose="020B0604020202020204"/>
                <a:cs typeface="Arial MT"/>
              </a:rPr>
              <a:t> </a:t>
            </a:r>
            <a:r>
              <a:rPr lang="en-US" sz="1867" b="1" dirty="0">
                <a:solidFill>
                  <a:srgbClr val="FFFFFF"/>
                </a:solidFill>
                <a:latin typeface="Arial" panose="020B0604020202020204"/>
                <a:cs typeface="Arial"/>
              </a:rPr>
              <a:t>sustained</a:t>
            </a:r>
            <a:r>
              <a:rPr lang="en-US" sz="1867" b="1" spc="13" dirty="0">
                <a:solidFill>
                  <a:srgbClr val="FFFFFF"/>
                </a:solidFill>
                <a:latin typeface="Arial" panose="020B0604020202020204"/>
                <a:cs typeface="Arial"/>
              </a:rPr>
              <a:t> </a:t>
            </a:r>
            <a:r>
              <a:rPr lang="en-US" sz="1867" b="1" dirty="0">
                <a:solidFill>
                  <a:srgbClr val="FFFFFF"/>
                </a:solidFill>
                <a:latin typeface="Arial" panose="020B0604020202020204"/>
                <a:cs typeface="Arial"/>
              </a:rPr>
              <a:t>and</a:t>
            </a:r>
            <a:r>
              <a:rPr lang="en-US" sz="1867" b="1" spc="-7" dirty="0">
                <a:solidFill>
                  <a:srgbClr val="FFFFFF"/>
                </a:solidFill>
                <a:latin typeface="Arial" panose="020B0604020202020204"/>
                <a:cs typeface="Arial"/>
              </a:rPr>
              <a:t> </a:t>
            </a:r>
            <a:r>
              <a:rPr lang="en-US" sz="1867" b="1" dirty="0">
                <a:solidFill>
                  <a:srgbClr val="FFFFFF"/>
                </a:solidFill>
                <a:latin typeface="Arial" panose="020B0604020202020204"/>
                <a:cs typeface="Arial"/>
              </a:rPr>
              <a:t>significant</a:t>
            </a:r>
            <a:r>
              <a:rPr lang="en-US" sz="1867" b="1" spc="27" dirty="0">
                <a:solidFill>
                  <a:srgbClr val="FFFFFF"/>
                </a:solidFill>
                <a:latin typeface="Arial" panose="020B0604020202020204"/>
                <a:cs typeface="Arial"/>
              </a:rPr>
              <a:t> </a:t>
            </a:r>
            <a:r>
              <a:rPr lang="en-US" sz="1867" b="1" dirty="0">
                <a:solidFill>
                  <a:srgbClr val="FFFFFF"/>
                </a:solidFill>
                <a:latin typeface="Arial" panose="020B0604020202020204"/>
                <a:cs typeface="Arial"/>
              </a:rPr>
              <a:t>PFS</a:t>
            </a:r>
            <a:r>
              <a:rPr lang="en-US" sz="1867" b="1" spc="-27" dirty="0">
                <a:solidFill>
                  <a:srgbClr val="FFFFFF"/>
                </a:solidFill>
                <a:latin typeface="Arial" panose="020B0604020202020204"/>
                <a:cs typeface="Arial"/>
              </a:rPr>
              <a:t> </a:t>
            </a:r>
            <a:r>
              <a:rPr lang="en-US" sz="1867" b="1" spc="-13" dirty="0">
                <a:solidFill>
                  <a:srgbClr val="FFFFFF"/>
                </a:solidFill>
                <a:latin typeface="Arial" panose="020B0604020202020204"/>
                <a:cs typeface="Arial"/>
              </a:rPr>
              <a:t>benefit</a:t>
            </a:r>
            <a:r>
              <a:rPr lang="en-US" sz="1867" spc="-13" dirty="0">
                <a:solidFill>
                  <a:srgbClr val="FFFFFF"/>
                </a:solidFill>
                <a:latin typeface="Arial" panose="020B0604020202020204"/>
                <a:cs typeface="Arial MT"/>
              </a:rPr>
              <a:t>, </a:t>
            </a:r>
            <a:br>
              <a:rPr lang="en-US" sz="1867" spc="-13" dirty="0">
                <a:solidFill>
                  <a:srgbClr val="FFFFFF"/>
                </a:solidFill>
                <a:latin typeface="Arial" panose="020B0604020202020204"/>
                <a:cs typeface="Arial MT"/>
              </a:rPr>
            </a:br>
            <a:r>
              <a:rPr lang="en-US" sz="1867" dirty="0">
                <a:solidFill>
                  <a:srgbClr val="FFFFFF"/>
                </a:solidFill>
                <a:latin typeface="Arial" panose="020B0604020202020204"/>
                <a:cs typeface="Arial MT"/>
              </a:rPr>
              <a:t>confirming</a:t>
            </a:r>
            <a:r>
              <a:rPr lang="en-US" sz="1867" spc="-13" dirty="0">
                <a:solidFill>
                  <a:srgbClr val="FFFFFF"/>
                </a:solidFill>
                <a:latin typeface="Arial" panose="020B0604020202020204"/>
                <a:cs typeface="Arial MT"/>
              </a:rPr>
              <a:t> </a:t>
            </a:r>
            <a:r>
              <a:rPr lang="en-US" sz="1867" dirty="0">
                <a:solidFill>
                  <a:srgbClr val="FFFFFF"/>
                </a:solidFill>
                <a:latin typeface="Arial" panose="020B0604020202020204"/>
                <a:cs typeface="Arial MT"/>
              </a:rPr>
              <a:t>results</a:t>
            </a:r>
            <a:r>
              <a:rPr lang="en-US" sz="1867" spc="-20" dirty="0">
                <a:solidFill>
                  <a:srgbClr val="FFFFFF"/>
                </a:solidFill>
                <a:latin typeface="Arial" panose="020B0604020202020204"/>
                <a:cs typeface="Arial MT"/>
              </a:rPr>
              <a:t> </a:t>
            </a:r>
            <a:r>
              <a:rPr lang="en-US" sz="1867" dirty="0">
                <a:solidFill>
                  <a:srgbClr val="FFFFFF"/>
                </a:solidFill>
                <a:latin typeface="Arial" panose="020B0604020202020204"/>
                <a:cs typeface="Arial MT"/>
              </a:rPr>
              <a:t>from</a:t>
            </a:r>
            <a:r>
              <a:rPr lang="en-US" sz="1867" spc="-20" dirty="0">
                <a:solidFill>
                  <a:srgbClr val="FFFFFF"/>
                </a:solidFill>
                <a:latin typeface="Arial" panose="020B0604020202020204"/>
                <a:cs typeface="Arial MT"/>
              </a:rPr>
              <a:t> </a:t>
            </a:r>
            <a:r>
              <a:rPr lang="en-US" sz="1867" dirty="0">
                <a:solidFill>
                  <a:srgbClr val="FFFFFF"/>
                </a:solidFill>
                <a:latin typeface="Arial" panose="020B0604020202020204"/>
                <a:cs typeface="Arial MT"/>
              </a:rPr>
              <a:t>the</a:t>
            </a:r>
            <a:r>
              <a:rPr lang="en-US" sz="1867" spc="-27" dirty="0">
                <a:solidFill>
                  <a:srgbClr val="FFFFFF"/>
                </a:solidFill>
                <a:latin typeface="Arial" panose="020B0604020202020204"/>
                <a:cs typeface="Arial MT"/>
              </a:rPr>
              <a:t> </a:t>
            </a:r>
            <a:r>
              <a:rPr lang="en-US" sz="1867" dirty="0">
                <a:solidFill>
                  <a:srgbClr val="FFFFFF"/>
                </a:solidFill>
                <a:latin typeface="Arial" panose="020B0604020202020204"/>
                <a:cs typeface="Arial MT"/>
              </a:rPr>
              <a:t>primary</a:t>
            </a:r>
            <a:r>
              <a:rPr lang="en-US" sz="1867" spc="-20" dirty="0">
                <a:solidFill>
                  <a:srgbClr val="FFFFFF"/>
                </a:solidFill>
                <a:latin typeface="Arial" panose="020B0604020202020204"/>
                <a:cs typeface="Arial MT"/>
              </a:rPr>
              <a:t> </a:t>
            </a:r>
            <a:r>
              <a:rPr lang="en-US" sz="1867" dirty="0">
                <a:solidFill>
                  <a:srgbClr val="FFFFFF"/>
                </a:solidFill>
                <a:latin typeface="Arial" panose="020B0604020202020204"/>
                <a:cs typeface="Arial MT"/>
              </a:rPr>
              <a:t>analysis</a:t>
            </a:r>
            <a:r>
              <a:rPr lang="en-US" sz="1867" spc="-7" dirty="0">
                <a:solidFill>
                  <a:srgbClr val="FFFFFF"/>
                </a:solidFill>
                <a:latin typeface="Arial" panose="020B0604020202020204"/>
                <a:cs typeface="Arial MT"/>
              </a:rPr>
              <a:t> </a:t>
            </a:r>
            <a:r>
              <a:rPr lang="en-US" sz="1867" dirty="0">
                <a:solidFill>
                  <a:srgbClr val="FFFFFF"/>
                </a:solidFill>
                <a:latin typeface="Arial" panose="020B0604020202020204"/>
                <a:cs typeface="Arial MT"/>
              </a:rPr>
              <a:t>of</a:t>
            </a:r>
            <a:r>
              <a:rPr lang="en-US" sz="1867" spc="-33" dirty="0">
                <a:solidFill>
                  <a:srgbClr val="FFFFFF"/>
                </a:solidFill>
                <a:latin typeface="Arial" panose="020B0604020202020204"/>
                <a:cs typeface="Arial MT"/>
              </a:rPr>
              <a:t> </a:t>
            </a:r>
            <a:r>
              <a:rPr lang="en-US" sz="1867" dirty="0">
                <a:solidFill>
                  <a:srgbClr val="FFFFFF"/>
                </a:solidFill>
                <a:latin typeface="Arial" panose="020B0604020202020204"/>
                <a:cs typeface="Arial MT"/>
              </a:rPr>
              <a:t>PFS</a:t>
            </a:r>
            <a:r>
              <a:rPr lang="en-US" sz="1867" spc="-33" dirty="0">
                <a:solidFill>
                  <a:srgbClr val="FFFFFF"/>
                </a:solidFill>
                <a:latin typeface="Arial" panose="020B0604020202020204"/>
                <a:cs typeface="Arial MT"/>
              </a:rPr>
              <a:t> </a:t>
            </a:r>
            <a:r>
              <a:rPr lang="en-US" sz="1867" dirty="0">
                <a:solidFill>
                  <a:srgbClr val="FFFFFF"/>
                </a:solidFill>
                <a:latin typeface="Arial" panose="020B0604020202020204"/>
                <a:cs typeface="Arial MT"/>
              </a:rPr>
              <a:t>at</a:t>
            </a:r>
            <a:r>
              <a:rPr lang="en-US" sz="1867" spc="-40" dirty="0">
                <a:solidFill>
                  <a:srgbClr val="FFFFFF"/>
                </a:solidFill>
                <a:latin typeface="Arial" panose="020B0604020202020204"/>
                <a:cs typeface="Arial MT"/>
              </a:rPr>
              <a:t> </a:t>
            </a:r>
            <a:r>
              <a:rPr lang="en-US" sz="1867" dirty="0">
                <a:solidFill>
                  <a:srgbClr val="FFFFFF"/>
                </a:solidFill>
                <a:latin typeface="Arial" panose="020B0604020202020204"/>
                <a:cs typeface="Arial MT"/>
              </a:rPr>
              <a:t>2</a:t>
            </a:r>
            <a:r>
              <a:rPr lang="en-US" sz="1867" spc="-53" dirty="0">
                <a:solidFill>
                  <a:srgbClr val="FFFFFF"/>
                </a:solidFill>
                <a:latin typeface="Arial" panose="020B0604020202020204"/>
                <a:cs typeface="Arial MT"/>
              </a:rPr>
              <a:t> </a:t>
            </a:r>
            <a:r>
              <a:rPr lang="en-US" sz="1867" dirty="0">
                <a:solidFill>
                  <a:srgbClr val="FFFFFF"/>
                </a:solidFill>
                <a:latin typeface="Arial" panose="020B0604020202020204"/>
                <a:cs typeface="Arial MT"/>
              </a:rPr>
              <a:t>years</a:t>
            </a:r>
            <a:r>
              <a:rPr lang="en-US" sz="1867" spc="-7" dirty="0">
                <a:solidFill>
                  <a:srgbClr val="FFFFFF"/>
                </a:solidFill>
                <a:latin typeface="Arial" panose="020B0604020202020204"/>
                <a:cs typeface="Arial MT"/>
              </a:rPr>
              <a:t> </a:t>
            </a:r>
            <a:r>
              <a:rPr lang="en-US" sz="1867" dirty="0">
                <a:solidFill>
                  <a:srgbClr val="FFFFFF"/>
                </a:solidFill>
                <a:latin typeface="Arial" panose="020B0604020202020204"/>
                <a:cs typeface="Arial MT"/>
              </a:rPr>
              <a:t>of</a:t>
            </a:r>
            <a:r>
              <a:rPr lang="en-US" sz="1867" spc="-40" dirty="0">
                <a:solidFill>
                  <a:srgbClr val="FFFFFF"/>
                </a:solidFill>
                <a:latin typeface="Arial" panose="020B0604020202020204"/>
                <a:cs typeface="Arial MT"/>
              </a:rPr>
              <a:t> </a:t>
            </a:r>
            <a:r>
              <a:rPr lang="en-US" sz="1867" dirty="0">
                <a:solidFill>
                  <a:srgbClr val="FFFFFF"/>
                </a:solidFill>
                <a:latin typeface="Arial" panose="020B0604020202020204"/>
                <a:cs typeface="Arial MT"/>
              </a:rPr>
              <a:t>follow</a:t>
            </a:r>
            <a:r>
              <a:rPr lang="en-US" sz="1867" spc="-33" dirty="0">
                <a:solidFill>
                  <a:srgbClr val="FFFFFF"/>
                </a:solidFill>
                <a:latin typeface="Arial" panose="020B0604020202020204"/>
                <a:cs typeface="Arial MT"/>
              </a:rPr>
              <a:t> </a:t>
            </a:r>
            <a:r>
              <a:rPr lang="en-US" sz="1867" dirty="0">
                <a:solidFill>
                  <a:srgbClr val="FFFFFF"/>
                </a:solidFill>
                <a:latin typeface="Arial" panose="020B0604020202020204"/>
                <a:cs typeface="Arial MT"/>
              </a:rPr>
              <a:t>up</a:t>
            </a:r>
            <a:r>
              <a:rPr lang="en-US" sz="1867" spc="-40" dirty="0">
                <a:solidFill>
                  <a:srgbClr val="FFFFFF"/>
                </a:solidFill>
                <a:latin typeface="Arial" panose="020B0604020202020204"/>
                <a:cs typeface="Arial MT"/>
              </a:rPr>
              <a:t> </a:t>
            </a:r>
            <a:r>
              <a:rPr lang="en-US" sz="1867" dirty="0">
                <a:solidFill>
                  <a:srgbClr val="FFFFFF"/>
                </a:solidFill>
                <a:latin typeface="Arial" panose="020B0604020202020204"/>
                <a:cs typeface="Arial MT"/>
              </a:rPr>
              <a:t>(HR</a:t>
            </a:r>
            <a:r>
              <a:rPr lang="en-US" sz="1867" spc="-33" dirty="0">
                <a:solidFill>
                  <a:srgbClr val="FFFFFF"/>
                </a:solidFill>
                <a:latin typeface="Arial" panose="020B0604020202020204"/>
                <a:cs typeface="Arial MT"/>
              </a:rPr>
              <a:t> </a:t>
            </a:r>
            <a:r>
              <a:rPr lang="en-US" sz="1867" spc="-13" dirty="0">
                <a:solidFill>
                  <a:srgbClr val="FFFFFF"/>
                </a:solidFill>
                <a:latin typeface="Arial" panose="020B0604020202020204"/>
                <a:cs typeface="Arial MT"/>
              </a:rPr>
              <a:t>0.73).</a:t>
            </a:r>
            <a:r>
              <a:rPr lang="en-US" sz="1867" spc="-20" baseline="26143" dirty="0">
                <a:solidFill>
                  <a:srgbClr val="FFFFFF"/>
                </a:solidFill>
                <a:latin typeface="Arial" panose="020B0604020202020204"/>
                <a:cs typeface="Arial MT"/>
              </a:rPr>
              <a:t>1</a:t>
            </a:r>
            <a:endParaRPr sz="1867" dirty="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035213" y="1040237"/>
            <a:ext cx="3645747" cy="304421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70" fontAlgn="base">
              <a:spcBef>
                <a:spcPts val="133"/>
              </a:spcBef>
              <a:spcAft>
                <a:spcPct val="0"/>
              </a:spcAft>
              <a:defRPr/>
            </a:pPr>
            <a:r>
              <a:rPr sz="1867" b="1" dirty="0">
                <a:solidFill>
                  <a:srgbClr val="2A2626"/>
                </a:solidFill>
                <a:latin typeface="Arial"/>
                <a:cs typeface="Arial"/>
              </a:rPr>
              <a:t>PFS</a:t>
            </a:r>
            <a:r>
              <a:rPr sz="1867" b="1" spc="-20" dirty="0">
                <a:solidFill>
                  <a:srgbClr val="2A2626"/>
                </a:solidFill>
                <a:latin typeface="Arial"/>
                <a:cs typeface="Arial"/>
              </a:rPr>
              <a:t> </a:t>
            </a:r>
            <a:r>
              <a:rPr sz="1867" b="1" dirty="0">
                <a:solidFill>
                  <a:srgbClr val="2A2626"/>
                </a:solidFill>
                <a:latin typeface="Arial"/>
                <a:cs typeface="Arial"/>
              </a:rPr>
              <a:t>in</a:t>
            </a:r>
            <a:r>
              <a:rPr sz="1867" b="1" spc="-27" dirty="0">
                <a:solidFill>
                  <a:srgbClr val="2A2626"/>
                </a:solidFill>
                <a:latin typeface="Arial"/>
                <a:cs typeface="Arial"/>
              </a:rPr>
              <a:t> </a:t>
            </a:r>
            <a:r>
              <a:rPr sz="1867" b="1" dirty="0">
                <a:solidFill>
                  <a:srgbClr val="2A2626"/>
                </a:solidFill>
                <a:latin typeface="Arial"/>
                <a:cs typeface="Arial"/>
              </a:rPr>
              <a:t>the</a:t>
            </a:r>
            <a:r>
              <a:rPr sz="1867" b="1" spc="-33" dirty="0">
                <a:solidFill>
                  <a:srgbClr val="2A2626"/>
                </a:solidFill>
                <a:latin typeface="Arial"/>
                <a:cs typeface="Arial"/>
              </a:rPr>
              <a:t> </a:t>
            </a:r>
            <a:r>
              <a:rPr sz="1867" b="1" dirty="0">
                <a:solidFill>
                  <a:srgbClr val="2A2626"/>
                </a:solidFill>
                <a:latin typeface="Arial"/>
                <a:cs typeface="Arial"/>
              </a:rPr>
              <a:t>global</a:t>
            </a:r>
            <a:r>
              <a:rPr sz="1867" b="1" spc="-47" dirty="0">
                <a:solidFill>
                  <a:srgbClr val="2A2626"/>
                </a:solidFill>
                <a:latin typeface="Arial"/>
                <a:cs typeface="Arial"/>
              </a:rPr>
              <a:t> </a:t>
            </a:r>
            <a:r>
              <a:rPr sz="1867" b="1" dirty="0">
                <a:solidFill>
                  <a:srgbClr val="2A2626"/>
                </a:solidFill>
                <a:latin typeface="Arial"/>
                <a:cs typeface="Arial"/>
              </a:rPr>
              <a:t>ITT</a:t>
            </a:r>
            <a:r>
              <a:rPr sz="1867" b="1" spc="-40" dirty="0">
                <a:solidFill>
                  <a:srgbClr val="2A2626"/>
                </a:solidFill>
                <a:latin typeface="Arial"/>
                <a:cs typeface="Arial"/>
              </a:rPr>
              <a:t> </a:t>
            </a:r>
            <a:r>
              <a:rPr sz="1867" b="1" spc="-13" dirty="0">
                <a:solidFill>
                  <a:srgbClr val="2A2626"/>
                </a:solidFill>
                <a:latin typeface="Arial"/>
                <a:cs typeface="Arial"/>
              </a:rPr>
              <a:t>population</a:t>
            </a:r>
            <a:endParaRPr sz="1867">
              <a:solidFill>
                <a:prstClr val="black"/>
              </a:solidFill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3078648" y="2950472"/>
            <a:ext cx="4152053" cy="1034627"/>
            <a:chOff x="2317875" y="2467230"/>
            <a:chExt cx="3114040" cy="775970"/>
          </a:xfrm>
        </p:grpSpPr>
        <p:sp>
          <p:nvSpPr>
            <p:cNvPr id="7" name="object 7"/>
            <p:cNvSpPr/>
            <p:nvPr/>
          </p:nvSpPr>
          <p:spPr>
            <a:xfrm>
              <a:off x="3186682" y="2470405"/>
              <a:ext cx="0" cy="769620"/>
            </a:xfrm>
            <a:custGeom>
              <a:avLst/>
              <a:gdLst/>
              <a:ahLst/>
              <a:cxnLst/>
              <a:rect l="l" t="t" r="r" b="b"/>
              <a:pathLst>
                <a:path h="769619">
                  <a:moveTo>
                    <a:pt x="0" y="0"/>
                  </a:moveTo>
                  <a:lnTo>
                    <a:pt x="0" y="769620"/>
                  </a:lnTo>
                </a:path>
              </a:pathLst>
            </a:custGeom>
            <a:ln w="609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3982082" y="2470405"/>
              <a:ext cx="0" cy="769620"/>
            </a:xfrm>
            <a:custGeom>
              <a:avLst/>
              <a:gdLst/>
              <a:ahLst/>
              <a:cxnLst/>
              <a:rect l="l" t="t" r="r" b="b"/>
              <a:pathLst>
                <a:path h="769619">
                  <a:moveTo>
                    <a:pt x="0" y="0"/>
                  </a:moveTo>
                  <a:lnTo>
                    <a:pt x="0" y="769620"/>
                  </a:lnTo>
                </a:path>
              </a:pathLst>
            </a:custGeom>
            <a:ln w="609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4719827" y="2470405"/>
              <a:ext cx="0" cy="769620"/>
            </a:xfrm>
            <a:custGeom>
              <a:avLst/>
              <a:gdLst/>
              <a:ahLst/>
              <a:cxnLst/>
              <a:rect l="l" t="t" r="r" b="b"/>
              <a:pathLst>
                <a:path h="769619">
                  <a:moveTo>
                    <a:pt x="0" y="0"/>
                  </a:moveTo>
                  <a:lnTo>
                    <a:pt x="0" y="769620"/>
                  </a:lnTo>
                </a:path>
              </a:pathLst>
            </a:custGeom>
            <a:ln w="609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2321050" y="2735579"/>
              <a:ext cx="3107690" cy="0"/>
            </a:xfrm>
            <a:custGeom>
              <a:avLst/>
              <a:gdLst/>
              <a:ahLst/>
              <a:cxnLst/>
              <a:rect l="l" t="t" r="r" b="b"/>
              <a:pathLst>
                <a:path w="3107690">
                  <a:moveTo>
                    <a:pt x="0" y="0"/>
                  </a:moveTo>
                  <a:lnTo>
                    <a:pt x="3107308" y="0"/>
                  </a:lnTo>
                </a:path>
              </a:pathLst>
            </a:custGeom>
            <a:ln w="609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2321050" y="2892680"/>
              <a:ext cx="3107690" cy="0"/>
            </a:xfrm>
            <a:custGeom>
              <a:avLst/>
              <a:gdLst/>
              <a:ahLst/>
              <a:cxnLst/>
              <a:rect l="l" t="t" r="r" b="b"/>
              <a:pathLst>
                <a:path w="3107690">
                  <a:moveTo>
                    <a:pt x="0" y="0"/>
                  </a:moveTo>
                  <a:lnTo>
                    <a:pt x="3107308" y="0"/>
                  </a:lnTo>
                </a:path>
              </a:pathLst>
            </a:custGeom>
            <a:ln w="609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2321050" y="3049652"/>
              <a:ext cx="3107690" cy="0"/>
            </a:xfrm>
            <a:custGeom>
              <a:avLst/>
              <a:gdLst/>
              <a:ahLst/>
              <a:cxnLst/>
              <a:rect l="l" t="t" r="r" b="b"/>
              <a:pathLst>
                <a:path w="3107690">
                  <a:moveTo>
                    <a:pt x="0" y="0"/>
                  </a:moveTo>
                  <a:lnTo>
                    <a:pt x="3107308" y="0"/>
                  </a:lnTo>
                </a:path>
              </a:pathLst>
            </a:custGeom>
            <a:ln w="609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3104387" y="2970280"/>
            <a:ext cx="1038860" cy="303374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marR="6773" defTabSz="1219170" fontAlgn="base">
              <a:spcBef>
                <a:spcPts val="127"/>
              </a:spcBef>
              <a:spcAft>
                <a:spcPct val="0"/>
              </a:spcAft>
              <a:defRPr/>
            </a:pPr>
            <a:r>
              <a:rPr sz="933" b="1" spc="-27" dirty="0">
                <a:solidFill>
                  <a:prstClr val="black"/>
                </a:solidFill>
                <a:latin typeface="Arial"/>
                <a:cs typeface="Arial"/>
              </a:rPr>
              <a:t>Event-</a:t>
            </a:r>
            <a:r>
              <a:rPr sz="933" b="1" dirty="0">
                <a:solidFill>
                  <a:prstClr val="black"/>
                </a:solidFill>
                <a:latin typeface="Arial"/>
                <a:cs typeface="Arial"/>
              </a:rPr>
              <a:t>free</a:t>
            </a:r>
            <a:r>
              <a:rPr sz="933" b="1" spc="5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933" b="1" dirty="0">
                <a:solidFill>
                  <a:prstClr val="black"/>
                </a:solidFill>
                <a:latin typeface="Arial"/>
                <a:cs typeface="Arial"/>
              </a:rPr>
              <a:t>rate,</a:t>
            </a:r>
            <a:r>
              <a:rPr sz="933" b="1" spc="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933" b="1" spc="-67" dirty="0">
                <a:solidFill>
                  <a:prstClr val="black"/>
                </a:solidFill>
                <a:latin typeface="Arial"/>
                <a:cs typeface="Arial"/>
              </a:rPr>
              <a:t>%</a:t>
            </a:r>
            <a:r>
              <a:rPr sz="933" b="1" spc="66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933" b="1" dirty="0">
                <a:solidFill>
                  <a:prstClr val="black"/>
                </a:solidFill>
                <a:latin typeface="Arial"/>
                <a:cs typeface="Arial"/>
              </a:rPr>
              <a:t>(95%</a:t>
            </a:r>
            <a:r>
              <a:rPr sz="933" b="1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933" b="1" spc="-33" dirty="0">
                <a:solidFill>
                  <a:prstClr val="black"/>
                </a:solidFill>
                <a:latin typeface="Arial"/>
                <a:cs typeface="Arial"/>
              </a:rPr>
              <a:t>CI)</a:t>
            </a:r>
            <a:endParaRPr sz="933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291245" y="2974514"/>
            <a:ext cx="969433" cy="159810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defTabSz="1219170" fontAlgn="base">
              <a:spcBef>
                <a:spcPts val="127"/>
              </a:spcBef>
              <a:spcAft>
                <a:spcPct val="0"/>
              </a:spcAft>
              <a:defRPr/>
            </a:pPr>
            <a:r>
              <a:rPr sz="933" b="1" dirty="0">
                <a:solidFill>
                  <a:prstClr val="black"/>
                </a:solidFill>
                <a:latin typeface="Arial"/>
                <a:cs typeface="Arial"/>
              </a:rPr>
              <a:t>Primary</a:t>
            </a:r>
            <a:r>
              <a:rPr sz="933" b="1" spc="-5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933" b="1" spc="-13" dirty="0">
                <a:solidFill>
                  <a:prstClr val="black"/>
                </a:solidFill>
                <a:latin typeface="Arial"/>
                <a:cs typeface="Arial"/>
              </a:rPr>
              <a:t>analysis</a:t>
            </a:r>
            <a:endParaRPr sz="933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463967" y="3116585"/>
            <a:ext cx="622300" cy="159810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defTabSz="1219170" fontAlgn="base">
              <a:spcBef>
                <a:spcPts val="127"/>
              </a:spcBef>
              <a:spcAft>
                <a:spcPct val="0"/>
              </a:spcAft>
              <a:defRPr/>
            </a:pPr>
            <a:r>
              <a:rPr sz="933" b="1" dirty="0">
                <a:solidFill>
                  <a:prstClr val="black"/>
                </a:solidFill>
                <a:latin typeface="Arial"/>
                <a:cs typeface="Arial"/>
              </a:rPr>
              <a:t>at 2 </a:t>
            </a:r>
            <a:r>
              <a:rPr sz="933" b="1" spc="-13" dirty="0">
                <a:solidFill>
                  <a:prstClr val="black"/>
                </a:solidFill>
                <a:latin typeface="Arial"/>
                <a:cs typeface="Arial"/>
              </a:rPr>
              <a:t>years*</a:t>
            </a:r>
            <a:endParaRPr sz="933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199889" y="3324018"/>
            <a:ext cx="694267" cy="159810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defTabSz="1219170" fontAlgn="base">
              <a:spcBef>
                <a:spcPts val="127"/>
              </a:spcBef>
              <a:spcAft>
                <a:spcPct val="0"/>
              </a:spcAft>
              <a:defRPr/>
            </a:pPr>
            <a:r>
              <a:rPr sz="933" b="1" spc="-13" dirty="0">
                <a:solidFill>
                  <a:prstClr val="black"/>
                </a:solidFill>
                <a:latin typeface="Arial"/>
                <a:cs typeface="Arial"/>
              </a:rPr>
              <a:t>Pola-R-</a:t>
            </a:r>
            <a:r>
              <a:rPr sz="933" b="1" spc="-33" dirty="0">
                <a:solidFill>
                  <a:prstClr val="black"/>
                </a:solidFill>
                <a:latin typeface="Arial"/>
                <a:cs typeface="Arial"/>
              </a:rPr>
              <a:t>CHP</a:t>
            </a:r>
            <a:endParaRPr sz="933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293952" y="3045464"/>
            <a:ext cx="2976880" cy="446939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098919" defTabSz="1219170" fontAlgn="base">
              <a:spcBef>
                <a:spcPts val="127"/>
              </a:spcBef>
              <a:spcAft>
                <a:spcPct val="0"/>
              </a:spcAft>
              <a:defRPr/>
            </a:pPr>
            <a:r>
              <a:rPr sz="933" b="1" spc="-27" dirty="0">
                <a:solidFill>
                  <a:prstClr val="black"/>
                </a:solidFill>
                <a:latin typeface="Arial"/>
                <a:cs typeface="Arial"/>
              </a:rPr>
              <a:t>3-</a:t>
            </a:r>
            <a:r>
              <a:rPr sz="933" b="1" dirty="0">
                <a:solidFill>
                  <a:prstClr val="black"/>
                </a:solidFill>
                <a:latin typeface="Arial"/>
                <a:cs typeface="Arial"/>
              </a:rPr>
              <a:t>year</a:t>
            </a:r>
            <a:r>
              <a:rPr sz="933" b="1" spc="4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933" b="1" dirty="0">
                <a:solidFill>
                  <a:prstClr val="black"/>
                </a:solidFill>
                <a:latin typeface="Arial"/>
                <a:cs typeface="Arial"/>
              </a:rPr>
              <a:t>update</a:t>
            </a:r>
            <a:r>
              <a:rPr sz="900" baseline="37037" dirty="0">
                <a:solidFill>
                  <a:prstClr val="black"/>
                </a:solidFill>
                <a:latin typeface="Arial MT"/>
                <a:cs typeface="Arial MT"/>
              </a:rPr>
              <a:t>†</a:t>
            </a:r>
            <a:r>
              <a:rPr sz="900" spc="579" baseline="37037" dirty="0">
                <a:solidFill>
                  <a:prstClr val="black"/>
                </a:solidFill>
                <a:latin typeface="Arial MT"/>
                <a:cs typeface="Arial MT"/>
              </a:rPr>
              <a:t>  </a:t>
            </a:r>
            <a:r>
              <a:rPr sz="933" b="1" spc="-27" dirty="0">
                <a:solidFill>
                  <a:prstClr val="black"/>
                </a:solidFill>
                <a:latin typeface="Arial"/>
                <a:cs typeface="Arial"/>
              </a:rPr>
              <a:t>5-</a:t>
            </a:r>
            <a:r>
              <a:rPr sz="933" b="1" dirty="0">
                <a:solidFill>
                  <a:prstClr val="black"/>
                </a:solidFill>
                <a:latin typeface="Arial"/>
                <a:cs typeface="Arial"/>
              </a:rPr>
              <a:t>year</a:t>
            </a:r>
            <a:r>
              <a:rPr sz="933" b="1" spc="6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933" b="1" spc="-13" dirty="0">
                <a:solidFill>
                  <a:prstClr val="black"/>
                </a:solidFill>
                <a:latin typeface="Arial"/>
                <a:cs typeface="Arial"/>
              </a:rPr>
              <a:t>update</a:t>
            </a:r>
            <a:r>
              <a:rPr sz="900" spc="-20" baseline="37037" dirty="0">
                <a:solidFill>
                  <a:prstClr val="black"/>
                </a:solidFill>
                <a:latin typeface="Arial MT"/>
                <a:cs typeface="Arial MT"/>
              </a:rPr>
              <a:t>‡</a:t>
            </a:r>
            <a:endParaRPr sz="900" baseline="37037" dirty="0">
              <a:solidFill>
                <a:prstClr val="black"/>
              </a:solidFill>
              <a:latin typeface="Arial MT"/>
              <a:cs typeface="Arial MT"/>
            </a:endParaRPr>
          </a:p>
          <a:p>
            <a:pPr defTabSz="1219170" fontAlgn="base">
              <a:spcBef>
                <a:spcPts val="27"/>
              </a:spcBef>
              <a:spcAft>
                <a:spcPct val="0"/>
              </a:spcAft>
              <a:defRPr/>
            </a:pPr>
            <a:endParaRPr sz="933" dirty="0">
              <a:solidFill>
                <a:prstClr val="black"/>
              </a:solidFill>
              <a:latin typeface="Arial MT"/>
              <a:cs typeface="Arial MT"/>
            </a:endParaRPr>
          </a:p>
          <a:p>
            <a:pPr marL="50797" defTabSz="1219170" fontAlgn="base">
              <a:spcBef>
                <a:spcPts val="7"/>
              </a:spcBef>
              <a:spcAft>
                <a:spcPct val="0"/>
              </a:spcAft>
              <a:defRPr/>
            </a:pPr>
            <a:r>
              <a:rPr sz="933" b="1" dirty="0">
                <a:solidFill>
                  <a:prstClr val="black"/>
                </a:solidFill>
                <a:latin typeface="Arial MT"/>
                <a:cs typeface="Arial MT"/>
              </a:rPr>
              <a:t>76.7</a:t>
            </a:r>
            <a:r>
              <a:rPr sz="933" b="1" spc="-27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b="1" dirty="0">
                <a:solidFill>
                  <a:prstClr val="black"/>
                </a:solidFill>
                <a:latin typeface="Arial MT"/>
                <a:cs typeface="Arial MT"/>
              </a:rPr>
              <a:t>(72.7–80.8)</a:t>
            </a:r>
            <a:r>
              <a:rPr sz="933" b="1" spc="287" dirty="0">
                <a:solidFill>
                  <a:prstClr val="black"/>
                </a:solidFill>
                <a:latin typeface="Arial MT"/>
                <a:cs typeface="Arial MT"/>
              </a:rPr>
              <a:t>  </a:t>
            </a:r>
            <a:r>
              <a:rPr sz="933" b="1" dirty="0">
                <a:solidFill>
                  <a:prstClr val="black"/>
                </a:solidFill>
                <a:latin typeface="Arial MT"/>
                <a:cs typeface="Arial MT"/>
              </a:rPr>
              <a:t>71.8</a:t>
            </a:r>
            <a:r>
              <a:rPr sz="933" b="1" spc="-13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b="1" dirty="0">
                <a:solidFill>
                  <a:prstClr val="black"/>
                </a:solidFill>
                <a:latin typeface="Arial MT"/>
                <a:cs typeface="Arial MT"/>
              </a:rPr>
              <a:t>(67.1–76.5)</a:t>
            </a:r>
            <a:r>
              <a:rPr sz="933" b="1" spc="447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b="1" dirty="0">
                <a:solidFill>
                  <a:prstClr val="black"/>
                </a:solidFill>
                <a:latin typeface="Arial MT"/>
                <a:cs typeface="Arial MT"/>
              </a:rPr>
              <a:t>64.9</a:t>
            </a:r>
            <a:r>
              <a:rPr sz="933" b="1" spc="-20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b="1" spc="-13" dirty="0">
                <a:solidFill>
                  <a:prstClr val="black"/>
                </a:solidFill>
                <a:latin typeface="Arial MT"/>
                <a:cs typeface="Arial MT"/>
              </a:rPr>
              <a:t>(59.8–70.0)</a:t>
            </a:r>
            <a:endParaRPr sz="933" b="1" dirty="0">
              <a:solidFill>
                <a:prstClr val="black"/>
              </a:solidFill>
              <a:latin typeface="Arial MT"/>
              <a:cs typeface="Arial MT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199891" y="3533314"/>
            <a:ext cx="499533" cy="159810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defTabSz="1219170" fontAlgn="base">
              <a:spcBef>
                <a:spcPts val="127"/>
              </a:spcBef>
              <a:spcAft>
                <a:spcPct val="0"/>
              </a:spcAft>
              <a:defRPr/>
            </a:pPr>
            <a:r>
              <a:rPr sz="933" b="1" spc="-13" dirty="0">
                <a:solidFill>
                  <a:prstClr val="black"/>
                </a:solidFill>
                <a:latin typeface="Arial"/>
                <a:cs typeface="Arial"/>
              </a:rPr>
              <a:t>R-</a:t>
            </a:r>
            <a:r>
              <a:rPr sz="933" b="1" spc="-27" dirty="0">
                <a:solidFill>
                  <a:prstClr val="black"/>
                </a:solidFill>
                <a:latin typeface="Arial"/>
                <a:cs typeface="Arial"/>
              </a:rPr>
              <a:t>CHOP</a:t>
            </a:r>
            <a:endParaRPr sz="933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327819" y="3537213"/>
            <a:ext cx="896620" cy="159810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defTabSz="1219170" fontAlgn="base">
              <a:spcBef>
                <a:spcPts val="127"/>
              </a:spcBef>
              <a:spcAft>
                <a:spcPct val="0"/>
              </a:spcAft>
              <a:defRPr/>
            </a:pP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70.2</a:t>
            </a:r>
            <a:r>
              <a:rPr sz="933" spc="-27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spc="-13" dirty="0">
                <a:solidFill>
                  <a:prstClr val="black"/>
                </a:solidFill>
                <a:latin typeface="Arial MT"/>
                <a:cs typeface="Arial MT"/>
              </a:rPr>
              <a:t>(65.8–74.6)</a:t>
            </a:r>
            <a:endParaRPr sz="933" dirty="0">
              <a:solidFill>
                <a:prstClr val="black"/>
              </a:solidFill>
              <a:latin typeface="Arial MT"/>
              <a:cs typeface="Arial MT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349919" y="3537213"/>
            <a:ext cx="1861820" cy="159810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defTabSz="1219170" fontAlgn="base">
              <a:spcBef>
                <a:spcPts val="127"/>
              </a:spcBef>
              <a:spcAft>
                <a:spcPct val="0"/>
              </a:spcAft>
              <a:defRPr/>
            </a:pP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64.1</a:t>
            </a:r>
            <a:r>
              <a:rPr sz="933" spc="-33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(59.1–69.1)</a:t>
            </a:r>
            <a:r>
              <a:rPr sz="933" spc="427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59.1</a:t>
            </a:r>
            <a:r>
              <a:rPr sz="933" spc="-27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spc="-13" dirty="0">
                <a:solidFill>
                  <a:prstClr val="black"/>
                </a:solidFill>
                <a:latin typeface="Arial MT"/>
                <a:cs typeface="Arial MT"/>
              </a:rPr>
              <a:t>(54.0–64.3)</a:t>
            </a:r>
            <a:endParaRPr sz="933">
              <a:solidFill>
                <a:prstClr val="black"/>
              </a:solidFill>
              <a:latin typeface="Arial MT"/>
              <a:cs typeface="Arial MT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104388" y="3766994"/>
            <a:ext cx="705273" cy="159810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defTabSz="1219170" fontAlgn="base">
              <a:spcBef>
                <a:spcPts val="127"/>
              </a:spcBef>
              <a:spcAft>
                <a:spcPct val="0"/>
              </a:spcAft>
              <a:defRPr/>
            </a:pPr>
            <a:r>
              <a:rPr sz="933" b="1" dirty="0">
                <a:solidFill>
                  <a:prstClr val="black"/>
                </a:solidFill>
                <a:latin typeface="Arial"/>
                <a:cs typeface="Arial"/>
              </a:rPr>
              <a:t>HR</a:t>
            </a:r>
            <a:r>
              <a:rPr sz="933" b="1" spc="-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933" b="1" dirty="0">
                <a:solidFill>
                  <a:prstClr val="black"/>
                </a:solidFill>
                <a:latin typeface="Arial"/>
                <a:cs typeface="Arial"/>
              </a:rPr>
              <a:t>(95%</a:t>
            </a:r>
            <a:r>
              <a:rPr sz="933" b="1" spc="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933" b="1" spc="-33" dirty="0">
                <a:solidFill>
                  <a:prstClr val="black"/>
                </a:solidFill>
                <a:latin typeface="Arial"/>
                <a:cs typeface="Arial"/>
              </a:rPr>
              <a:t>CI)</a:t>
            </a:r>
            <a:endParaRPr sz="933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327819" y="3770889"/>
            <a:ext cx="896620" cy="159810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defTabSz="1219170" fontAlgn="base">
              <a:spcBef>
                <a:spcPts val="127"/>
              </a:spcBef>
              <a:spcAft>
                <a:spcPct val="0"/>
              </a:spcAft>
              <a:defRPr/>
            </a:pP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0.73</a:t>
            </a:r>
            <a:r>
              <a:rPr sz="933" spc="-27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spc="-13" dirty="0">
                <a:solidFill>
                  <a:prstClr val="black"/>
                </a:solidFill>
                <a:latin typeface="Arial MT"/>
                <a:cs typeface="Arial MT"/>
              </a:rPr>
              <a:t>(0.57–0.95)</a:t>
            </a:r>
            <a:endParaRPr sz="933">
              <a:solidFill>
                <a:prstClr val="black"/>
              </a:solidFill>
              <a:latin typeface="Arial MT"/>
              <a:cs typeface="Arial MT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349919" y="3770889"/>
            <a:ext cx="1861820" cy="159810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defTabSz="1219170" fontAlgn="base">
              <a:spcBef>
                <a:spcPts val="127"/>
              </a:spcBef>
              <a:spcAft>
                <a:spcPct val="0"/>
              </a:spcAft>
              <a:defRPr/>
            </a:pP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0.76</a:t>
            </a:r>
            <a:r>
              <a:rPr sz="933" spc="-33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(0.60–0.97)</a:t>
            </a:r>
            <a:r>
              <a:rPr sz="933" spc="427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0.77</a:t>
            </a:r>
            <a:r>
              <a:rPr sz="933" spc="-27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spc="-13" dirty="0">
                <a:solidFill>
                  <a:prstClr val="black"/>
                </a:solidFill>
                <a:latin typeface="Arial MT"/>
                <a:cs typeface="Arial MT"/>
              </a:rPr>
              <a:t>(0.62–0.97)</a:t>
            </a:r>
            <a:endParaRPr sz="933">
              <a:solidFill>
                <a:prstClr val="black"/>
              </a:solidFill>
              <a:latin typeface="Arial MT"/>
              <a:cs typeface="Arial MT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3001266" y="1503685"/>
            <a:ext cx="6311900" cy="2494280"/>
            <a:chOff x="2259838" y="1382141"/>
            <a:chExt cx="4733925" cy="1870710"/>
          </a:xfrm>
        </p:grpSpPr>
        <p:sp>
          <p:nvSpPr>
            <p:cNvPr id="25" name="object 25"/>
            <p:cNvSpPr/>
            <p:nvPr/>
          </p:nvSpPr>
          <p:spPr>
            <a:xfrm>
              <a:off x="2304288" y="1435610"/>
              <a:ext cx="4505325" cy="1774189"/>
            </a:xfrm>
            <a:custGeom>
              <a:avLst/>
              <a:gdLst/>
              <a:ahLst/>
              <a:cxnLst/>
              <a:rect l="l" t="t" r="r" b="b"/>
              <a:pathLst>
                <a:path w="4505325" h="1774189">
                  <a:moveTo>
                    <a:pt x="0" y="0"/>
                  </a:moveTo>
                  <a:lnTo>
                    <a:pt x="2920" y="0"/>
                  </a:lnTo>
                  <a:lnTo>
                    <a:pt x="36448" y="0"/>
                  </a:lnTo>
                  <a:lnTo>
                    <a:pt x="36448" y="4445"/>
                  </a:lnTo>
                  <a:lnTo>
                    <a:pt x="80645" y="4445"/>
                  </a:lnTo>
                  <a:lnTo>
                    <a:pt x="80645" y="7620"/>
                  </a:lnTo>
                  <a:lnTo>
                    <a:pt x="112648" y="7620"/>
                  </a:lnTo>
                  <a:lnTo>
                    <a:pt x="112648" y="12192"/>
                  </a:lnTo>
                  <a:lnTo>
                    <a:pt x="124841" y="12192"/>
                  </a:lnTo>
                  <a:lnTo>
                    <a:pt x="124841" y="19811"/>
                  </a:lnTo>
                  <a:lnTo>
                    <a:pt x="129413" y="19811"/>
                  </a:lnTo>
                  <a:lnTo>
                    <a:pt x="129413" y="24383"/>
                  </a:lnTo>
                  <a:lnTo>
                    <a:pt x="141732" y="24383"/>
                  </a:lnTo>
                  <a:lnTo>
                    <a:pt x="141732" y="28955"/>
                  </a:lnTo>
                  <a:lnTo>
                    <a:pt x="143129" y="28955"/>
                  </a:lnTo>
                  <a:lnTo>
                    <a:pt x="143129" y="36576"/>
                  </a:lnTo>
                  <a:lnTo>
                    <a:pt x="152400" y="36576"/>
                  </a:lnTo>
                  <a:lnTo>
                    <a:pt x="156845" y="36576"/>
                  </a:lnTo>
                  <a:lnTo>
                    <a:pt x="156845" y="41148"/>
                  </a:lnTo>
                  <a:lnTo>
                    <a:pt x="158495" y="41148"/>
                  </a:lnTo>
                  <a:lnTo>
                    <a:pt x="159892" y="41148"/>
                  </a:lnTo>
                  <a:lnTo>
                    <a:pt x="169164" y="41148"/>
                  </a:lnTo>
                  <a:lnTo>
                    <a:pt x="170561" y="41148"/>
                  </a:lnTo>
                  <a:lnTo>
                    <a:pt x="170561" y="45720"/>
                  </a:lnTo>
                  <a:lnTo>
                    <a:pt x="173608" y="45720"/>
                  </a:lnTo>
                  <a:lnTo>
                    <a:pt x="173608" y="48641"/>
                  </a:lnTo>
                  <a:lnTo>
                    <a:pt x="178180" y="48641"/>
                  </a:lnTo>
                  <a:lnTo>
                    <a:pt x="178180" y="57911"/>
                  </a:lnTo>
                  <a:lnTo>
                    <a:pt x="181229" y="57911"/>
                  </a:lnTo>
                  <a:lnTo>
                    <a:pt x="181229" y="60960"/>
                  </a:lnTo>
                  <a:lnTo>
                    <a:pt x="184276" y="60960"/>
                  </a:lnTo>
                  <a:lnTo>
                    <a:pt x="197992" y="60960"/>
                  </a:lnTo>
                  <a:lnTo>
                    <a:pt x="223901" y="60960"/>
                  </a:lnTo>
                  <a:lnTo>
                    <a:pt x="223901" y="65532"/>
                  </a:lnTo>
                  <a:lnTo>
                    <a:pt x="225425" y="65532"/>
                  </a:lnTo>
                  <a:lnTo>
                    <a:pt x="225425" y="69976"/>
                  </a:lnTo>
                  <a:lnTo>
                    <a:pt x="229997" y="69976"/>
                  </a:lnTo>
                  <a:lnTo>
                    <a:pt x="229997" y="74676"/>
                  </a:lnTo>
                  <a:lnTo>
                    <a:pt x="239140" y="74676"/>
                  </a:lnTo>
                  <a:lnTo>
                    <a:pt x="239140" y="77723"/>
                  </a:lnTo>
                  <a:lnTo>
                    <a:pt x="246761" y="77723"/>
                  </a:lnTo>
                  <a:lnTo>
                    <a:pt x="246761" y="82295"/>
                  </a:lnTo>
                  <a:lnTo>
                    <a:pt x="277241" y="82295"/>
                  </a:lnTo>
                  <a:lnTo>
                    <a:pt x="277241" y="86741"/>
                  </a:lnTo>
                  <a:lnTo>
                    <a:pt x="281813" y="86741"/>
                  </a:lnTo>
                  <a:lnTo>
                    <a:pt x="281813" y="91313"/>
                  </a:lnTo>
                  <a:lnTo>
                    <a:pt x="312292" y="91313"/>
                  </a:lnTo>
                  <a:lnTo>
                    <a:pt x="312292" y="94488"/>
                  </a:lnTo>
                  <a:lnTo>
                    <a:pt x="327533" y="94488"/>
                  </a:lnTo>
                  <a:lnTo>
                    <a:pt x="327533" y="99060"/>
                  </a:lnTo>
                  <a:lnTo>
                    <a:pt x="329057" y="99060"/>
                  </a:lnTo>
                  <a:lnTo>
                    <a:pt x="329057" y="103632"/>
                  </a:lnTo>
                  <a:lnTo>
                    <a:pt x="332232" y="103632"/>
                  </a:lnTo>
                  <a:lnTo>
                    <a:pt x="333629" y="103632"/>
                  </a:lnTo>
                  <a:lnTo>
                    <a:pt x="333629" y="106679"/>
                  </a:lnTo>
                  <a:lnTo>
                    <a:pt x="338201" y="106679"/>
                  </a:lnTo>
                  <a:lnTo>
                    <a:pt x="338201" y="111251"/>
                  </a:lnTo>
                  <a:lnTo>
                    <a:pt x="342900" y="111251"/>
                  </a:lnTo>
                  <a:lnTo>
                    <a:pt x="342900" y="115823"/>
                  </a:lnTo>
                  <a:lnTo>
                    <a:pt x="348995" y="115823"/>
                  </a:lnTo>
                  <a:lnTo>
                    <a:pt x="371729" y="115823"/>
                  </a:lnTo>
                  <a:lnTo>
                    <a:pt x="371729" y="120395"/>
                  </a:lnTo>
                  <a:lnTo>
                    <a:pt x="382397" y="120395"/>
                  </a:lnTo>
                  <a:lnTo>
                    <a:pt x="382397" y="132588"/>
                  </a:lnTo>
                  <a:lnTo>
                    <a:pt x="383920" y="132588"/>
                  </a:lnTo>
                  <a:lnTo>
                    <a:pt x="394589" y="132588"/>
                  </a:lnTo>
                  <a:lnTo>
                    <a:pt x="394589" y="137160"/>
                  </a:lnTo>
                  <a:lnTo>
                    <a:pt x="399161" y="137160"/>
                  </a:lnTo>
                  <a:lnTo>
                    <a:pt x="399161" y="149351"/>
                  </a:lnTo>
                  <a:lnTo>
                    <a:pt x="400685" y="149351"/>
                  </a:lnTo>
                  <a:lnTo>
                    <a:pt x="400685" y="156845"/>
                  </a:lnTo>
                  <a:lnTo>
                    <a:pt x="403733" y="156845"/>
                  </a:lnTo>
                  <a:lnTo>
                    <a:pt x="403733" y="166116"/>
                  </a:lnTo>
                  <a:lnTo>
                    <a:pt x="405257" y="166116"/>
                  </a:lnTo>
                  <a:lnTo>
                    <a:pt x="405257" y="175260"/>
                  </a:lnTo>
                  <a:lnTo>
                    <a:pt x="408431" y="175260"/>
                  </a:lnTo>
                  <a:lnTo>
                    <a:pt x="408431" y="192023"/>
                  </a:lnTo>
                  <a:lnTo>
                    <a:pt x="409829" y="192023"/>
                  </a:lnTo>
                  <a:lnTo>
                    <a:pt x="409829" y="194945"/>
                  </a:lnTo>
                  <a:lnTo>
                    <a:pt x="414401" y="194945"/>
                  </a:lnTo>
                  <a:lnTo>
                    <a:pt x="414401" y="204215"/>
                  </a:lnTo>
                  <a:lnTo>
                    <a:pt x="415925" y="204215"/>
                  </a:lnTo>
                  <a:lnTo>
                    <a:pt x="415925" y="208788"/>
                  </a:lnTo>
                  <a:lnTo>
                    <a:pt x="420497" y="208788"/>
                  </a:lnTo>
                  <a:lnTo>
                    <a:pt x="420497" y="211708"/>
                  </a:lnTo>
                  <a:lnTo>
                    <a:pt x="422020" y="211708"/>
                  </a:lnTo>
                  <a:lnTo>
                    <a:pt x="422020" y="216280"/>
                  </a:lnTo>
                  <a:lnTo>
                    <a:pt x="425195" y="216280"/>
                  </a:lnTo>
                  <a:lnTo>
                    <a:pt x="425195" y="220979"/>
                  </a:lnTo>
                  <a:lnTo>
                    <a:pt x="426592" y="220979"/>
                  </a:lnTo>
                  <a:lnTo>
                    <a:pt x="426592" y="237744"/>
                  </a:lnTo>
                  <a:lnTo>
                    <a:pt x="431164" y="237744"/>
                  </a:lnTo>
                  <a:lnTo>
                    <a:pt x="431164" y="246888"/>
                  </a:lnTo>
                  <a:lnTo>
                    <a:pt x="432689" y="246888"/>
                  </a:lnTo>
                  <a:lnTo>
                    <a:pt x="432689" y="249808"/>
                  </a:lnTo>
                  <a:lnTo>
                    <a:pt x="437261" y="249808"/>
                  </a:lnTo>
                  <a:lnTo>
                    <a:pt x="437261" y="254380"/>
                  </a:lnTo>
                  <a:lnTo>
                    <a:pt x="441833" y="254380"/>
                  </a:lnTo>
                  <a:lnTo>
                    <a:pt x="441833" y="259079"/>
                  </a:lnTo>
                  <a:lnTo>
                    <a:pt x="446531" y="259079"/>
                  </a:lnTo>
                  <a:lnTo>
                    <a:pt x="446531" y="263651"/>
                  </a:lnTo>
                  <a:lnTo>
                    <a:pt x="454025" y="263651"/>
                  </a:lnTo>
                  <a:lnTo>
                    <a:pt x="454025" y="266700"/>
                  </a:lnTo>
                  <a:lnTo>
                    <a:pt x="476884" y="266700"/>
                  </a:lnTo>
                  <a:lnTo>
                    <a:pt x="476884" y="271145"/>
                  </a:lnTo>
                  <a:lnTo>
                    <a:pt x="528701" y="271145"/>
                  </a:lnTo>
                  <a:lnTo>
                    <a:pt x="528701" y="275844"/>
                  </a:lnTo>
                  <a:lnTo>
                    <a:pt x="530225" y="275844"/>
                  </a:lnTo>
                  <a:lnTo>
                    <a:pt x="530225" y="280416"/>
                  </a:lnTo>
                  <a:lnTo>
                    <a:pt x="572897" y="280416"/>
                  </a:lnTo>
                  <a:lnTo>
                    <a:pt x="572897" y="284988"/>
                  </a:lnTo>
                  <a:lnTo>
                    <a:pt x="577595" y="284988"/>
                  </a:lnTo>
                  <a:lnTo>
                    <a:pt x="577595" y="287908"/>
                  </a:lnTo>
                  <a:lnTo>
                    <a:pt x="578992" y="287908"/>
                  </a:lnTo>
                  <a:lnTo>
                    <a:pt x="578992" y="292480"/>
                  </a:lnTo>
                  <a:lnTo>
                    <a:pt x="585089" y="292480"/>
                  </a:lnTo>
                  <a:lnTo>
                    <a:pt x="585089" y="297179"/>
                  </a:lnTo>
                  <a:lnTo>
                    <a:pt x="588264" y="297179"/>
                  </a:lnTo>
                  <a:lnTo>
                    <a:pt x="588264" y="301751"/>
                  </a:lnTo>
                  <a:lnTo>
                    <a:pt x="601852" y="301751"/>
                  </a:lnTo>
                  <a:lnTo>
                    <a:pt x="601852" y="304800"/>
                  </a:lnTo>
                  <a:lnTo>
                    <a:pt x="607948" y="304800"/>
                  </a:lnTo>
                  <a:lnTo>
                    <a:pt x="607948" y="309245"/>
                  </a:lnTo>
                  <a:lnTo>
                    <a:pt x="610997" y="309245"/>
                  </a:lnTo>
                  <a:lnTo>
                    <a:pt x="610997" y="313944"/>
                  </a:lnTo>
                  <a:lnTo>
                    <a:pt x="618617" y="313944"/>
                  </a:lnTo>
                  <a:lnTo>
                    <a:pt x="618617" y="318516"/>
                  </a:lnTo>
                  <a:lnTo>
                    <a:pt x="621664" y="318516"/>
                  </a:lnTo>
                  <a:lnTo>
                    <a:pt x="621664" y="323088"/>
                  </a:lnTo>
                  <a:lnTo>
                    <a:pt x="643001" y="323088"/>
                  </a:lnTo>
                  <a:lnTo>
                    <a:pt x="643001" y="326008"/>
                  </a:lnTo>
                  <a:lnTo>
                    <a:pt x="720725" y="326008"/>
                  </a:lnTo>
                  <a:lnTo>
                    <a:pt x="720725" y="330580"/>
                  </a:lnTo>
                  <a:lnTo>
                    <a:pt x="731392" y="330580"/>
                  </a:lnTo>
                  <a:lnTo>
                    <a:pt x="731392" y="335279"/>
                  </a:lnTo>
                  <a:lnTo>
                    <a:pt x="732917" y="335279"/>
                  </a:lnTo>
                  <a:lnTo>
                    <a:pt x="732917" y="339851"/>
                  </a:lnTo>
                  <a:lnTo>
                    <a:pt x="737489" y="339851"/>
                  </a:lnTo>
                  <a:lnTo>
                    <a:pt x="755776" y="339851"/>
                  </a:lnTo>
                  <a:lnTo>
                    <a:pt x="755776" y="342900"/>
                  </a:lnTo>
                  <a:lnTo>
                    <a:pt x="760348" y="342900"/>
                  </a:lnTo>
                  <a:lnTo>
                    <a:pt x="760348" y="347345"/>
                  </a:lnTo>
                  <a:lnTo>
                    <a:pt x="762000" y="347345"/>
                  </a:lnTo>
                  <a:lnTo>
                    <a:pt x="762000" y="352044"/>
                  </a:lnTo>
                  <a:lnTo>
                    <a:pt x="764920" y="352044"/>
                  </a:lnTo>
                  <a:lnTo>
                    <a:pt x="764920" y="356616"/>
                  </a:lnTo>
                  <a:lnTo>
                    <a:pt x="766445" y="356616"/>
                  </a:lnTo>
                  <a:lnTo>
                    <a:pt x="766445" y="361188"/>
                  </a:lnTo>
                  <a:lnTo>
                    <a:pt x="771017" y="361188"/>
                  </a:lnTo>
                  <a:lnTo>
                    <a:pt x="771017" y="364108"/>
                  </a:lnTo>
                  <a:lnTo>
                    <a:pt x="772541" y="364108"/>
                  </a:lnTo>
                  <a:lnTo>
                    <a:pt x="772541" y="373379"/>
                  </a:lnTo>
                  <a:lnTo>
                    <a:pt x="777113" y="373379"/>
                  </a:lnTo>
                  <a:lnTo>
                    <a:pt x="777113" y="377951"/>
                  </a:lnTo>
                  <a:lnTo>
                    <a:pt x="780161" y="377951"/>
                  </a:lnTo>
                  <a:lnTo>
                    <a:pt x="780161" y="381000"/>
                  </a:lnTo>
                  <a:lnTo>
                    <a:pt x="781685" y="381000"/>
                  </a:lnTo>
                  <a:lnTo>
                    <a:pt x="781685" y="385445"/>
                  </a:lnTo>
                  <a:lnTo>
                    <a:pt x="792352" y="385445"/>
                  </a:lnTo>
                  <a:lnTo>
                    <a:pt x="792352" y="390144"/>
                  </a:lnTo>
                  <a:lnTo>
                    <a:pt x="793876" y="390144"/>
                  </a:lnTo>
                  <a:lnTo>
                    <a:pt x="793876" y="394716"/>
                  </a:lnTo>
                  <a:lnTo>
                    <a:pt x="798448" y="394716"/>
                  </a:lnTo>
                  <a:lnTo>
                    <a:pt x="798448" y="402208"/>
                  </a:lnTo>
                  <a:lnTo>
                    <a:pt x="803020" y="402208"/>
                  </a:lnTo>
                  <a:lnTo>
                    <a:pt x="803020" y="406780"/>
                  </a:lnTo>
                  <a:lnTo>
                    <a:pt x="810641" y="406780"/>
                  </a:lnTo>
                  <a:lnTo>
                    <a:pt x="810641" y="416051"/>
                  </a:lnTo>
                  <a:lnTo>
                    <a:pt x="824357" y="416051"/>
                  </a:lnTo>
                  <a:lnTo>
                    <a:pt x="824357" y="420623"/>
                  </a:lnTo>
                  <a:lnTo>
                    <a:pt x="827532" y="420623"/>
                  </a:lnTo>
                  <a:lnTo>
                    <a:pt x="827532" y="423545"/>
                  </a:lnTo>
                  <a:lnTo>
                    <a:pt x="847216" y="423545"/>
                  </a:lnTo>
                  <a:lnTo>
                    <a:pt x="848741" y="423545"/>
                  </a:lnTo>
                  <a:lnTo>
                    <a:pt x="848741" y="428244"/>
                  </a:lnTo>
                  <a:lnTo>
                    <a:pt x="862457" y="428244"/>
                  </a:lnTo>
                  <a:lnTo>
                    <a:pt x="862457" y="432816"/>
                  </a:lnTo>
                  <a:lnTo>
                    <a:pt x="879221" y="432816"/>
                  </a:lnTo>
                  <a:lnTo>
                    <a:pt x="879221" y="437388"/>
                  </a:lnTo>
                  <a:lnTo>
                    <a:pt x="893063" y="437388"/>
                  </a:lnTo>
                  <a:lnTo>
                    <a:pt x="893063" y="441959"/>
                  </a:lnTo>
                  <a:lnTo>
                    <a:pt x="923416" y="441959"/>
                  </a:lnTo>
                  <a:lnTo>
                    <a:pt x="967613" y="441959"/>
                  </a:lnTo>
                  <a:lnTo>
                    <a:pt x="979932" y="441959"/>
                  </a:lnTo>
                  <a:lnTo>
                    <a:pt x="1013333" y="441959"/>
                  </a:lnTo>
                  <a:lnTo>
                    <a:pt x="1013333" y="444880"/>
                  </a:lnTo>
                  <a:lnTo>
                    <a:pt x="1033144" y="444880"/>
                  </a:lnTo>
                  <a:lnTo>
                    <a:pt x="1033144" y="449580"/>
                  </a:lnTo>
                  <a:lnTo>
                    <a:pt x="1057529" y="449580"/>
                  </a:lnTo>
                  <a:lnTo>
                    <a:pt x="1057529" y="454151"/>
                  </a:lnTo>
                  <a:lnTo>
                    <a:pt x="1088008" y="454151"/>
                  </a:lnTo>
                  <a:lnTo>
                    <a:pt x="1088008" y="458723"/>
                  </a:lnTo>
                  <a:lnTo>
                    <a:pt x="1092580" y="458723"/>
                  </a:lnTo>
                  <a:lnTo>
                    <a:pt x="1092580" y="466344"/>
                  </a:lnTo>
                  <a:lnTo>
                    <a:pt x="1153541" y="466344"/>
                  </a:lnTo>
                  <a:lnTo>
                    <a:pt x="1153541" y="470916"/>
                  </a:lnTo>
                  <a:lnTo>
                    <a:pt x="1164208" y="470916"/>
                  </a:lnTo>
                  <a:lnTo>
                    <a:pt x="1164208" y="475488"/>
                  </a:lnTo>
                  <a:lnTo>
                    <a:pt x="1165733" y="475488"/>
                  </a:lnTo>
                  <a:lnTo>
                    <a:pt x="1165733" y="484631"/>
                  </a:lnTo>
                  <a:lnTo>
                    <a:pt x="1168780" y="484631"/>
                  </a:lnTo>
                  <a:lnTo>
                    <a:pt x="1168780" y="489076"/>
                  </a:lnTo>
                  <a:lnTo>
                    <a:pt x="1170432" y="489076"/>
                  </a:lnTo>
                  <a:lnTo>
                    <a:pt x="1170432" y="492251"/>
                  </a:lnTo>
                  <a:lnTo>
                    <a:pt x="1171829" y="492251"/>
                  </a:lnTo>
                  <a:lnTo>
                    <a:pt x="1171829" y="496823"/>
                  </a:lnTo>
                  <a:lnTo>
                    <a:pt x="1176401" y="496823"/>
                  </a:lnTo>
                  <a:lnTo>
                    <a:pt x="1176401" y="501395"/>
                  </a:lnTo>
                  <a:lnTo>
                    <a:pt x="1187196" y="501395"/>
                  </a:lnTo>
                  <a:lnTo>
                    <a:pt x="1187196" y="505841"/>
                  </a:lnTo>
                  <a:lnTo>
                    <a:pt x="1202308" y="505841"/>
                  </a:lnTo>
                  <a:lnTo>
                    <a:pt x="1202308" y="510413"/>
                  </a:lnTo>
                  <a:lnTo>
                    <a:pt x="1212977" y="510413"/>
                  </a:lnTo>
                  <a:lnTo>
                    <a:pt x="1212977" y="518159"/>
                  </a:lnTo>
                  <a:lnTo>
                    <a:pt x="1214501" y="518159"/>
                  </a:lnTo>
                  <a:lnTo>
                    <a:pt x="1237361" y="518159"/>
                  </a:lnTo>
                  <a:lnTo>
                    <a:pt x="1237361" y="522731"/>
                  </a:lnTo>
                  <a:lnTo>
                    <a:pt x="1241933" y="522731"/>
                  </a:lnTo>
                  <a:lnTo>
                    <a:pt x="1316608" y="522731"/>
                  </a:lnTo>
                  <a:lnTo>
                    <a:pt x="1316608" y="527176"/>
                  </a:lnTo>
                  <a:lnTo>
                    <a:pt x="1546733" y="527176"/>
                  </a:lnTo>
                  <a:lnTo>
                    <a:pt x="1546733" y="531876"/>
                  </a:lnTo>
                  <a:lnTo>
                    <a:pt x="1557401" y="531876"/>
                  </a:lnTo>
                  <a:lnTo>
                    <a:pt x="1557401" y="536448"/>
                  </a:lnTo>
                  <a:lnTo>
                    <a:pt x="1565021" y="536448"/>
                  </a:lnTo>
                  <a:lnTo>
                    <a:pt x="1565021" y="541020"/>
                  </a:lnTo>
                  <a:lnTo>
                    <a:pt x="1575689" y="541020"/>
                  </a:lnTo>
                  <a:lnTo>
                    <a:pt x="1629029" y="541020"/>
                  </a:lnTo>
                  <a:lnTo>
                    <a:pt x="1629029" y="545592"/>
                  </a:lnTo>
                  <a:lnTo>
                    <a:pt x="1677797" y="545592"/>
                  </a:lnTo>
                  <a:lnTo>
                    <a:pt x="1778380" y="545592"/>
                  </a:lnTo>
                  <a:lnTo>
                    <a:pt x="1778380" y="548513"/>
                  </a:lnTo>
                  <a:lnTo>
                    <a:pt x="1821052" y="548513"/>
                  </a:lnTo>
                  <a:lnTo>
                    <a:pt x="1821052" y="553211"/>
                  </a:lnTo>
                  <a:lnTo>
                    <a:pt x="1833245" y="553211"/>
                  </a:lnTo>
                  <a:lnTo>
                    <a:pt x="1833245" y="557783"/>
                  </a:lnTo>
                  <a:lnTo>
                    <a:pt x="1850008" y="557783"/>
                  </a:lnTo>
                  <a:lnTo>
                    <a:pt x="1850008" y="562355"/>
                  </a:lnTo>
                  <a:lnTo>
                    <a:pt x="1860676" y="562355"/>
                  </a:lnTo>
                  <a:lnTo>
                    <a:pt x="1860676" y="566927"/>
                  </a:lnTo>
                  <a:lnTo>
                    <a:pt x="1927732" y="566927"/>
                  </a:lnTo>
                  <a:lnTo>
                    <a:pt x="1935352" y="566927"/>
                  </a:lnTo>
                  <a:lnTo>
                    <a:pt x="1935352" y="571500"/>
                  </a:lnTo>
                  <a:lnTo>
                    <a:pt x="1964308" y="571500"/>
                  </a:lnTo>
                  <a:lnTo>
                    <a:pt x="1964308" y="575945"/>
                  </a:lnTo>
                  <a:lnTo>
                    <a:pt x="1970532" y="575945"/>
                  </a:lnTo>
                  <a:lnTo>
                    <a:pt x="1970532" y="580644"/>
                  </a:lnTo>
                  <a:lnTo>
                    <a:pt x="1973452" y="580644"/>
                  </a:lnTo>
                  <a:lnTo>
                    <a:pt x="1979548" y="580644"/>
                  </a:lnTo>
                  <a:lnTo>
                    <a:pt x="1979548" y="585216"/>
                  </a:lnTo>
                  <a:lnTo>
                    <a:pt x="1990217" y="585216"/>
                  </a:lnTo>
                  <a:lnTo>
                    <a:pt x="2003932" y="585216"/>
                  </a:lnTo>
                  <a:lnTo>
                    <a:pt x="2003932" y="589788"/>
                  </a:lnTo>
                  <a:lnTo>
                    <a:pt x="2133600" y="589788"/>
                  </a:lnTo>
                  <a:lnTo>
                    <a:pt x="2133600" y="594360"/>
                  </a:lnTo>
                  <a:lnTo>
                    <a:pt x="2148713" y="594360"/>
                  </a:lnTo>
                  <a:lnTo>
                    <a:pt x="2148713" y="601980"/>
                  </a:lnTo>
                  <a:lnTo>
                    <a:pt x="2304160" y="601980"/>
                  </a:lnTo>
                  <a:lnTo>
                    <a:pt x="2310257" y="601980"/>
                  </a:lnTo>
                  <a:lnTo>
                    <a:pt x="2430652" y="601980"/>
                  </a:lnTo>
                  <a:lnTo>
                    <a:pt x="2430652" y="606551"/>
                  </a:lnTo>
                  <a:lnTo>
                    <a:pt x="2567813" y="606551"/>
                  </a:lnTo>
                  <a:lnTo>
                    <a:pt x="2567813" y="611123"/>
                  </a:lnTo>
                  <a:lnTo>
                    <a:pt x="2583052" y="611123"/>
                  </a:lnTo>
                  <a:lnTo>
                    <a:pt x="2583052" y="615695"/>
                  </a:lnTo>
                  <a:lnTo>
                    <a:pt x="2604389" y="615695"/>
                  </a:lnTo>
                  <a:lnTo>
                    <a:pt x="2636392" y="615695"/>
                  </a:lnTo>
                  <a:lnTo>
                    <a:pt x="2636392" y="620141"/>
                  </a:lnTo>
                  <a:lnTo>
                    <a:pt x="2648585" y="620141"/>
                  </a:lnTo>
                  <a:lnTo>
                    <a:pt x="2648585" y="624713"/>
                  </a:lnTo>
                  <a:lnTo>
                    <a:pt x="2682113" y="624713"/>
                  </a:lnTo>
                  <a:lnTo>
                    <a:pt x="2701925" y="624713"/>
                  </a:lnTo>
                  <a:lnTo>
                    <a:pt x="2701925" y="629411"/>
                  </a:lnTo>
                  <a:lnTo>
                    <a:pt x="2724785" y="629411"/>
                  </a:lnTo>
                  <a:lnTo>
                    <a:pt x="2736976" y="629411"/>
                  </a:lnTo>
                  <a:lnTo>
                    <a:pt x="2740025" y="629411"/>
                  </a:lnTo>
                  <a:lnTo>
                    <a:pt x="2749295" y="629411"/>
                  </a:lnTo>
                  <a:lnTo>
                    <a:pt x="2749295" y="633983"/>
                  </a:lnTo>
                  <a:lnTo>
                    <a:pt x="2942717" y="633983"/>
                  </a:lnTo>
                  <a:lnTo>
                    <a:pt x="2942717" y="638555"/>
                  </a:lnTo>
                  <a:lnTo>
                    <a:pt x="3200400" y="638555"/>
                  </a:lnTo>
                  <a:lnTo>
                    <a:pt x="3200400" y="644651"/>
                  </a:lnTo>
                  <a:lnTo>
                    <a:pt x="3206495" y="644651"/>
                  </a:lnTo>
                  <a:lnTo>
                    <a:pt x="3207892" y="644651"/>
                  </a:lnTo>
                  <a:lnTo>
                    <a:pt x="3229229" y="644651"/>
                  </a:lnTo>
                  <a:lnTo>
                    <a:pt x="3229229" y="649223"/>
                  </a:lnTo>
                  <a:lnTo>
                    <a:pt x="3398392" y="649223"/>
                  </a:lnTo>
                  <a:lnTo>
                    <a:pt x="3398392" y="653795"/>
                  </a:lnTo>
                  <a:lnTo>
                    <a:pt x="3491357" y="653795"/>
                  </a:lnTo>
                  <a:lnTo>
                    <a:pt x="3491357" y="659892"/>
                  </a:lnTo>
                  <a:lnTo>
                    <a:pt x="3508121" y="659892"/>
                  </a:lnTo>
                  <a:lnTo>
                    <a:pt x="3508121" y="667511"/>
                  </a:lnTo>
                  <a:lnTo>
                    <a:pt x="3514216" y="667511"/>
                  </a:lnTo>
                  <a:lnTo>
                    <a:pt x="3517265" y="667511"/>
                  </a:lnTo>
                  <a:lnTo>
                    <a:pt x="3518789" y="667511"/>
                  </a:lnTo>
                  <a:lnTo>
                    <a:pt x="3520313" y="667511"/>
                  </a:lnTo>
                  <a:lnTo>
                    <a:pt x="3520313" y="675132"/>
                  </a:lnTo>
                  <a:lnTo>
                    <a:pt x="3523360" y="675132"/>
                  </a:lnTo>
                  <a:lnTo>
                    <a:pt x="3526409" y="675132"/>
                  </a:lnTo>
                  <a:lnTo>
                    <a:pt x="3529457" y="675132"/>
                  </a:lnTo>
                  <a:lnTo>
                    <a:pt x="3534028" y="675132"/>
                  </a:lnTo>
                  <a:lnTo>
                    <a:pt x="3534028" y="684276"/>
                  </a:lnTo>
                  <a:lnTo>
                    <a:pt x="3602609" y="684276"/>
                  </a:lnTo>
                  <a:lnTo>
                    <a:pt x="3602609" y="693420"/>
                  </a:lnTo>
                  <a:lnTo>
                    <a:pt x="3649853" y="693420"/>
                  </a:lnTo>
                  <a:lnTo>
                    <a:pt x="3649853" y="702564"/>
                  </a:lnTo>
                  <a:lnTo>
                    <a:pt x="3687953" y="702564"/>
                  </a:lnTo>
                  <a:lnTo>
                    <a:pt x="3694048" y="702564"/>
                  </a:lnTo>
                  <a:lnTo>
                    <a:pt x="3726053" y="702564"/>
                  </a:lnTo>
                  <a:lnTo>
                    <a:pt x="3738245" y="702564"/>
                  </a:lnTo>
                  <a:lnTo>
                    <a:pt x="3738245" y="713232"/>
                  </a:lnTo>
                  <a:lnTo>
                    <a:pt x="3843401" y="713232"/>
                  </a:lnTo>
                  <a:lnTo>
                    <a:pt x="3843401" y="725423"/>
                  </a:lnTo>
                  <a:lnTo>
                    <a:pt x="3878453" y="725423"/>
                  </a:lnTo>
                  <a:lnTo>
                    <a:pt x="3887596" y="725423"/>
                  </a:lnTo>
                  <a:lnTo>
                    <a:pt x="3887596" y="736092"/>
                  </a:lnTo>
                  <a:lnTo>
                    <a:pt x="4105528" y="736092"/>
                  </a:lnTo>
                  <a:lnTo>
                    <a:pt x="4105528" y="748283"/>
                  </a:lnTo>
                  <a:lnTo>
                    <a:pt x="4110101" y="748283"/>
                  </a:lnTo>
                  <a:lnTo>
                    <a:pt x="4122292" y="748283"/>
                  </a:lnTo>
                  <a:lnTo>
                    <a:pt x="4125340" y="748283"/>
                  </a:lnTo>
                  <a:lnTo>
                    <a:pt x="4126865" y="748283"/>
                  </a:lnTo>
                  <a:lnTo>
                    <a:pt x="4126865" y="762000"/>
                  </a:lnTo>
                  <a:lnTo>
                    <a:pt x="4175633" y="762000"/>
                  </a:lnTo>
                  <a:lnTo>
                    <a:pt x="4175633" y="777113"/>
                  </a:lnTo>
                  <a:lnTo>
                    <a:pt x="4286884" y="777113"/>
                  </a:lnTo>
                  <a:lnTo>
                    <a:pt x="4286884" y="815213"/>
                  </a:lnTo>
                  <a:lnTo>
                    <a:pt x="4302125" y="815213"/>
                  </a:lnTo>
                  <a:lnTo>
                    <a:pt x="4302125" y="874776"/>
                  </a:lnTo>
                  <a:lnTo>
                    <a:pt x="4504816" y="874776"/>
                  </a:lnTo>
                  <a:lnTo>
                    <a:pt x="4504816" y="1773808"/>
                  </a:lnTo>
                </a:path>
              </a:pathLst>
            </a:custGeom>
            <a:ln w="12192">
              <a:solidFill>
                <a:srgbClr val="0A41CD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2304288" y="1435610"/>
              <a:ext cx="4533900" cy="1774189"/>
            </a:xfrm>
            <a:custGeom>
              <a:avLst/>
              <a:gdLst/>
              <a:ahLst/>
              <a:cxnLst/>
              <a:rect l="l" t="t" r="r" b="b"/>
              <a:pathLst>
                <a:path w="4533900" h="1774189">
                  <a:moveTo>
                    <a:pt x="0" y="0"/>
                  </a:moveTo>
                  <a:lnTo>
                    <a:pt x="2920" y="0"/>
                  </a:lnTo>
                  <a:lnTo>
                    <a:pt x="16764" y="0"/>
                  </a:lnTo>
                  <a:lnTo>
                    <a:pt x="16764" y="4445"/>
                  </a:lnTo>
                  <a:lnTo>
                    <a:pt x="21208" y="4445"/>
                  </a:lnTo>
                  <a:lnTo>
                    <a:pt x="21208" y="7620"/>
                  </a:lnTo>
                  <a:lnTo>
                    <a:pt x="50164" y="7620"/>
                  </a:lnTo>
                  <a:lnTo>
                    <a:pt x="50164" y="12192"/>
                  </a:lnTo>
                  <a:lnTo>
                    <a:pt x="54864" y="12192"/>
                  </a:lnTo>
                  <a:lnTo>
                    <a:pt x="54864" y="16764"/>
                  </a:lnTo>
                  <a:lnTo>
                    <a:pt x="63880" y="16764"/>
                  </a:lnTo>
                  <a:lnTo>
                    <a:pt x="63880" y="19811"/>
                  </a:lnTo>
                  <a:lnTo>
                    <a:pt x="140080" y="19811"/>
                  </a:lnTo>
                  <a:lnTo>
                    <a:pt x="140080" y="24383"/>
                  </a:lnTo>
                  <a:lnTo>
                    <a:pt x="162941" y="24383"/>
                  </a:lnTo>
                  <a:lnTo>
                    <a:pt x="162941" y="28955"/>
                  </a:lnTo>
                  <a:lnTo>
                    <a:pt x="167513" y="28955"/>
                  </a:lnTo>
                  <a:lnTo>
                    <a:pt x="170561" y="28955"/>
                  </a:lnTo>
                  <a:lnTo>
                    <a:pt x="170561" y="31876"/>
                  </a:lnTo>
                  <a:lnTo>
                    <a:pt x="178180" y="31876"/>
                  </a:lnTo>
                  <a:lnTo>
                    <a:pt x="178180" y="36576"/>
                  </a:lnTo>
                  <a:lnTo>
                    <a:pt x="184276" y="36576"/>
                  </a:lnTo>
                  <a:lnTo>
                    <a:pt x="196595" y="36576"/>
                  </a:lnTo>
                  <a:lnTo>
                    <a:pt x="196595" y="41148"/>
                  </a:lnTo>
                  <a:lnTo>
                    <a:pt x="201041" y="41148"/>
                  </a:lnTo>
                  <a:lnTo>
                    <a:pt x="201041" y="44195"/>
                  </a:lnTo>
                  <a:lnTo>
                    <a:pt x="207264" y="44195"/>
                  </a:lnTo>
                  <a:lnTo>
                    <a:pt x="207264" y="48641"/>
                  </a:lnTo>
                  <a:lnTo>
                    <a:pt x="228600" y="48641"/>
                  </a:lnTo>
                  <a:lnTo>
                    <a:pt x="228600" y="53213"/>
                  </a:lnTo>
                  <a:lnTo>
                    <a:pt x="245364" y="53213"/>
                  </a:lnTo>
                  <a:lnTo>
                    <a:pt x="245364" y="56388"/>
                  </a:lnTo>
                  <a:lnTo>
                    <a:pt x="266700" y="56388"/>
                  </a:lnTo>
                  <a:lnTo>
                    <a:pt x="266700" y="60960"/>
                  </a:lnTo>
                  <a:lnTo>
                    <a:pt x="268097" y="60960"/>
                  </a:lnTo>
                  <a:lnTo>
                    <a:pt x="268097" y="65532"/>
                  </a:lnTo>
                  <a:lnTo>
                    <a:pt x="277241" y="65532"/>
                  </a:lnTo>
                  <a:lnTo>
                    <a:pt x="277241" y="68579"/>
                  </a:lnTo>
                  <a:lnTo>
                    <a:pt x="278764" y="68579"/>
                  </a:lnTo>
                  <a:lnTo>
                    <a:pt x="278764" y="73151"/>
                  </a:lnTo>
                  <a:lnTo>
                    <a:pt x="283464" y="73151"/>
                  </a:lnTo>
                  <a:lnTo>
                    <a:pt x="283464" y="77723"/>
                  </a:lnTo>
                  <a:lnTo>
                    <a:pt x="287908" y="77723"/>
                  </a:lnTo>
                  <a:lnTo>
                    <a:pt x="287908" y="80645"/>
                  </a:lnTo>
                  <a:lnTo>
                    <a:pt x="294132" y="80645"/>
                  </a:lnTo>
                  <a:lnTo>
                    <a:pt x="294132" y="89916"/>
                  </a:lnTo>
                  <a:lnTo>
                    <a:pt x="304800" y="89916"/>
                  </a:lnTo>
                  <a:lnTo>
                    <a:pt x="304800" y="92964"/>
                  </a:lnTo>
                  <a:lnTo>
                    <a:pt x="306197" y="92964"/>
                  </a:lnTo>
                  <a:lnTo>
                    <a:pt x="306197" y="97408"/>
                  </a:lnTo>
                  <a:lnTo>
                    <a:pt x="327533" y="97408"/>
                  </a:lnTo>
                  <a:lnTo>
                    <a:pt x="327533" y="101980"/>
                  </a:lnTo>
                  <a:lnTo>
                    <a:pt x="339725" y="101980"/>
                  </a:lnTo>
                  <a:lnTo>
                    <a:pt x="339725" y="105155"/>
                  </a:lnTo>
                  <a:lnTo>
                    <a:pt x="373252" y="105155"/>
                  </a:lnTo>
                  <a:lnTo>
                    <a:pt x="373252" y="109727"/>
                  </a:lnTo>
                  <a:lnTo>
                    <a:pt x="376301" y="109727"/>
                  </a:lnTo>
                  <a:lnTo>
                    <a:pt x="387095" y="109727"/>
                  </a:lnTo>
                  <a:lnTo>
                    <a:pt x="387095" y="114300"/>
                  </a:lnTo>
                  <a:lnTo>
                    <a:pt x="388492" y="114300"/>
                  </a:lnTo>
                  <a:lnTo>
                    <a:pt x="388492" y="121920"/>
                  </a:lnTo>
                  <a:lnTo>
                    <a:pt x="397764" y="121920"/>
                  </a:lnTo>
                  <a:lnTo>
                    <a:pt x="397764" y="126492"/>
                  </a:lnTo>
                  <a:lnTo>
                    <a:pt x="400685" y="126492"/>
                  </a:lnTo>
                  <a:lnTo>
                    <a:pt x="400685" y="134111"/>
                  </a:lnTo>
                  <a:lnTo>
                    <a:pt x="403733" y="134111"/>
                  </a:lnTo>
                  <a:lnTo>
                    <a:pt x="403733" y="150876"/>
                  </a:lnTo>
                  <a:lnTo>
                    <a:pt x="405257" y="150876"/>
                  </a:lnTo>
                  <a:lnTo>
                    <a:pt x="405257" y="162941"/>
                  </a:lnTo>
                  <a:lnTo>
                    <a:pt x="408431" y="162941"/>
                  </a:lnTo>
                  <a:lnTo>
                    <a:pt x="408431" y="170688"/>
                  </a:lnTo>
                  <a:lnTo>
                    <a:pt x="409829" y="170688"/>
                  </a:lnTo>
                  <a:lnTo>
                    <a:pt x="409829" y="179832"/>
                  </a:lnTo>
                  <a:lnTo>
                    <a:pt x="411352" y="179832"/>
                  </a:lnTo>
                  <a:lnTo>
                    <a:pt x="411352" y="187451"/>
                  </a:lnTo>
                  <a:lnTo>
                    <a:pt x="415925" y="187451"/>
                  </a:lnTo>
                  <a:lnTo>
                    <a:pt x="415925" y="196595"/>
                  </a:lnTo>
                  <a:lnTo>
                    <a:pt x="425195" y="196595"/>
                  </a:lnTo>
                  <a:lnTo>
                    <a:pt x="425195" y="199644"/>
                  </a:lnTo>
                  <a:lnTo>
                    <a:pt x="429641" y="199644"/>
                  </a:lnTo>
                  <a:lnTo>
                    <a:pt x="429641" y="204215"/>
                  </a:lnTo>
                  <a:lnTo>
                    <a:pt x="432689" y="204215"/>
                  </a:lnTo>
                  <a:lnTo>
                    <a:pt x="437261" y="204215"/>
                  </a:lnTo>
                  <a:lnTo>
                    <a:pt x="440308" y="204215"/>
                  </a:lnTo>
                  <a:lnTo>
                    <a:pt x="440308" y="208788"/>
                  </a:lnTo>
                  <a:lnTo>
                    <a:pt x="441833" y="208788"/>
                  </a:lnTo>
                  <a:lnTo>
                    <a:pt x="441833" y="211708"/>
                  </a:lnTo>
                  <a:lnTo>
                    <a:pt x="454025" y="211708"/>
                  </a:lnTo>
                  <a:lnTo>
                    <a:pt x="454025" y="216280"/>
                  </a:lnTo>
                  <a:lnTo>
                    <a:pt x="460120" y="216280"/>
                  </a:lnTo>
                  <a:lnTo>
                    <a:pt x="460120" y="220979"/>
                  </a:lnTo>
                  <a:lnTo>
                    <a:pt x="484631" y="220979"/>
                  </a:lnTo>
                  <a:lnTo>
                    <a:pt x="484631" y="225551"/>
                  </a:lnTo>
                  <a:lnTo>
                    <a:pt x="531748" y="225551"/>
                  </a:lnTo>
                  <a:lnTo>
                    <a:pt x="531748" y="228600"/>
                  </a:lnTo>
                  <a:lnTo>
                    <a:pt x="589661" y="228600"/>
                  </a:lnTo>
                  <a:lnTo>
                    <a:pt x="589661" y="233045"/>
                  </a:lnTo>
                  <a:lnTo>
                    <a:pt x="610997" y="233045"/>
                  </a:lnTo>
                  <a:lnTo>
                    <a:pt x="610997" y="237744"/>
                  </a:lnTo>
                  <a:lnTo>
                    <a:pt x="621664" y="237744"/>
                  </a:lnTo>
                  <a:lnTo>
                    <a:pt x="621664" y="242315"/>
                  </a:lnTo>
                  <a:lnTo>
                    <a:pt x="661289" y="242315"/>
                  </a:lnTo>
                  <a:lnTo>
                    <a:pt x="661289" y="245364"/>
                  </a:lnTo>
                  <a:lnTo>
                    <a:pt x="679576" y="245364"/>
                  </a:lnTo>
                  <a:lnTo>
                    <a:pt x="679576" y="249808"/>
                  </a:lnTo>
                  <a:lnTo>
                    <a:pt x="682625" y="249808"/>
                  </a:lnTo>
                  <a:lnTo>
                    <a:pt x="682625" y="254380"/>
                  </a:lnTo>
                  <a:lnTo>
                    <a:pt x="703961" y="254380"/>
                  </a:lnTo>
                  <a:lnTo>
                    <a:pt x="703961" y="257555"/>
                  </a:lnTo>
                  <a:lnTo>
                    <a:pt x="716152" y="257555"/>
                  </a:lnTo>
                  <a:lnTo>
                    <a:pt x="716152" y="262127"/>
                  </a:lnTo>
                  <a:lnTo>
                    <a:pt x="717676" y="262127"/>
                  </a:lnTo>
                  <a:lnTo>
                    <a:pt x="717676" y="266700"/>
                  </a:lnTo>
                  <a:lnTo>
                    <a:pt x="745108" y="266700"/>
                  </a:lnTo>
                  <a:lnTo>
                    <a:pt x="745108" y="271145"/>
                  </a:lnTo>
                  <a:lnTo>
                    <a:pt x="760348" y="271145"/>
                  </a:lnTo>
                  <a:lnTo>
                    <a:pt x="760348" y="274320"/>
                  </a:lnTo>
                  <a:lnTo>
                    <a:pt x="771017" y="274320"/>
                  </a:lnTo>
                  <a:lnTo>
                    <a:pt x="771017" y="283464"/>
                  </a:lnTo>
                  <a:lnTo>
                    <a:pt x="775589" y="283464"/>
                  </a:lnTo>
                  <a:lnTo>
                    <a:pt x="775589" y="287908"/>
                  </a:lnTo>
                  <a:lnTo>
                    <a:pt x="780161" y="287908"/>
                  </a:lnTo>
                  <a:lnTo>
                    <a:pt x="780161" y="291083"/>
                  </a:lnTo>
                  <a:lnTo>
                    <a:pt x="781685" y="291083"/>
                  </a:lnTo>
                  <a:lnTo>
                    <a:pt x="781685" y="295655"/>
                  </a:lnTo>
                  <a:lnTo>
                    <a:pt x="786257" y="295655"/>
                  </a:lnTo>
                  <a:lnTo>
                    <a:pt x="786257" y="300227"/>
                  </a:lnTo>
                  <a:lnTo>
                    <a:pt x="787780" y="300227"/>
                  </a:lnTo>
                  <a:lnTo>
                    <a:pt x="787780" y="304800"/>
                  </a:lnTo>
                  <a:lnTo>
                    <a:pt x="790829" y="304800"/>
                  </a:lnTo>
                  <a:lnTo>
                    <a:pt x="790829" y="307848"/>
                  </a:lnTo>
                  <a:lnTo>
                    <a:pt x="803020" y="307848"/>
                  </a:lnTo>
                  <a:lnTo>
                    <a:pt x="803020" y="312420"/>
                  </a:lnTo>
                  <a:lnTo>
                    <a:pt x="825880" y="312420"/>
                  </a:lnTo>
                  <a:lnTo>
                    <a:pt x="825880" y="316992"/>
                  </a:lnTo>
                  <a:lnTo>
                    <a:pt x="848741" y="316992"/>
                  </a:lnTo>
                  <a:lnTo>
                    <a:pt x="868552" y="316992"/>
                  </a:lnTo>
                  <a:lnTo>
                    <a:pt x="868552" y="321564"/>
                  </a:lnTo>
                  <a:lnTo>
                    <a:pt x="876300" y="321564"/>
                  </a:lnTo>
                  <a:lnTo>
                    <a:pt x="886841" y="321564"/>
                  </a:lnTo>
                  <a:lnTo>
                    <a:pt x="886841" y="324611"/>
                  </a:lnTo>
                  <a:lnTo>
                    <a:pt x="946277" y="324611"/>
                  </a:lnTo>
                  <a:lnTo>
                    <a:pt x="955421" y="324611"/>
                  </a:lnTo>
                  <a:lnTo>
                    <a:pt x="955421" y="329183"/>
                  </a:lnTo>
                  <a:lnTo>
                    <a:pt x="979932" y="329183"/>
                  </a:lnTo>
                  <a:lnTo>
                    <a:pt x="979932" y="333755"/>
                  </a:lnTo>
                  <a:lnTo>
                    <a:pt x="1068197" y="333755"/>
                  </a:lnTo>
                  <a:lnTo>
                    <a:pt x="1068197" y="338327"/>
                  </a:lnTo>
                  <a:lnTo>
                    <a:pt x="1092580" y="338327"/>
                  </a:lnTo>
                  <a:lnTo>
                    <a:pt x="1092580" y="341376"/>
                  </a:lnTo>
                  <a:lnTo>
                    <a:pt x="1138301" y="341376"/>
                  </a:lnTo>
                  <a:lnTo>
                    <a:pt x="1138301" y="345948"/>
                  </a:lnTo>
                  <a:lnTo>
                    <a:pt x="1143000" y="345948"/>
                  </a:lnTo>
                  <a:lnTo>
                    <a:pt x="1143000" y="355092"/>
                  </a:lnTo>
                  <a:lnTo>
                    <a:pt x="1147445" y="355092"/>
                  </a:lnTo>
                  <a:lnTo>
                    <a:pt x="1159764" y="355092"/>
                  </a:lnTo>
                  <a:lnTo>
                    <a:pt x="1159764" y="359664"/>
                  </a:lnTo>
                  <a:lnTo>
                    <a:pt x="1185545" y="359664"/>
                  </a:lnTo>
                  <a:lnTo>
                    <a:pt x="1185545" y="362711"/>
                  </a:lnTo>
                  <a:lnTo>
                    <a:pt x="1191641" y="362711"/>
                  </a:lnTo>
                  <a:lnTo>
                    <a:pt x="1191641" y="367283"/>
                  </a:lnTo>
                  <a:lnTo>
                    <a:pt x="1212977" y="367283"/>
                  </a:lnTo>
                  <a:lnTo>
                    <a:pt x="1212977" y="371855"/>
                  </a:lnTo>
                  <a:lnTo>
                    <a:pt x="1220597" y="371855"/>
                  </a:lnTo>
                  <a:lnTo>
                    <a:pt x="1220597" y="376427"/>
                  </a:lnTo>
                  <a:lnTo>
                    <a:pt x="1280033" y="376427"/>
                  </a:lnTo>
                  <a:lnTo>
                    <a:pt x="1280033" y="379476"/>
                  </a:lnTo>
                  <a:lnTo>
                    <a:pt x="1302892" y="379476"/>
                  </a:lnTo>
                  <a:lnTo>
                    <a:pt x="1302892" y="384048"/>
                  </a:lnTo>
                  <a:lnTo>
                    <a:pt x="1319657" y="384048"/>
                  </a:lnTo>
                  <a:lnTo>
                    <a:pt x="1319657" y="388620"/>
                  </a:lnTo>
                  <a:lnTo>
                    <a:pt x="1344041" y="388620"/>
                  </a:lnTo>
                  <a:lnTo>
                    <a:pt x="1347089" y="388620"/>
                  </a:lnTo>
                  <a:lnTo>
                    <a:pt x="1347089" y="393192"/>
                  </a:lnTo>
                  <a:lnTo>
                    <a:pt x="1366901" y="393192"/>
                  </a:lnTo>
                  <a:lnTo>
                    <a:pt x="1366901" y="397764"/>
                  </a:lnTo>
                  <a:lnTo>
                    <a:pt x="1379092" y="397764"/>
                  </a:lnTo>
                  <a:lnTo>
                    <a:pt x="1385189" y="397764"/>
                  </a:lnTo>
                  <a:lnTo>
                    <a:pt x="1467485" y="397764"/>
                  </a:lnTo>
                  <a:lnTo>
                    <a:pt x="1467485" y="400811"/>
                  </a:lnTo>
                  <a:lnTo>
                    <a:pt x="1530096" y="400811"/>
                  </a:lnTo>
                  <a:lnTo>
                    <a:pt x="1530096" y="405383"/>
                  </a:lnTo>
                  <a:lnTo>
                    <a:pt x="1533017" y="405383"/>
                  </a:lnTo>
                  <a:lnTo>
                    <a:pt x="1533017" y="409955"/>
                  </a:lnTo>
                  <a:lnTo>
                    <a:pt x="1537589" y="409955"/>
                  </a:lnTo>
                  <a:lnTo>
                    <a:pt x="1548257" y="409955"/>
                  </a:lnTo>
                  <a:lnTo>
                    <a:pt x="1574164" y="409955"/>
                  </a:lnTo>
                  <a:lnTo>
                    <a:pt x="1575689" y="409955"/>
                  </a:lnTo>
                  <a:lnTo>
                    <a:pt x="1575689" y="414527"/>
                  </a:lnTo>
                  <a:lnTo>
                    <a:pt x="1603121" y="414527"/>
                  </a:lnTo>
                  <a:lnTo>
                    <a:pt x="1603121" y="419100"/>
                  </a:lnTo>
                  <a:lnTo>
                    <a:pt x="1618361" y="419100"/>
                  </a:lnTo>
                  <a:lnTo>
                    <a:pt x="1618361" y="422148"/>
                  </a:lnTo>
                  <a:lnTo>
                    <a:pt x="1630552" y="422148"/>
                  </a:lnTo>
                  <a:lnTo>
                    <a:pt x="1630552" y="426720"/>
                  </a:lnTo>
                  <a:lnTo>
                    <a:pt x="1641220" y="426720"/>
                  </a:lnTo>
                  <a:lnTo>
                    <a:pt x="1641220" y="431292"/>
                  </a:lnTo>
                  <a:lnTo>
                    <a:pt x="1647317" y="431292"/>
                  </a:lnTo>
                  <a:lnTo>
                    <a:pt x="1647317" y="435864"/>
                  </a:lnTo>
                  <a:lnTo>
                    <a:pt x="1723517" y="435864"/>
                  </a:lnTo>
                  <a:lnTo>
                    <a:pt x="1723517" y="440308"/>
                  </a:lnTo>
                  <a:lnTo>
                    <a:pt x="1746376" y="440308"/>
                  </a:lnTo>
                  <a:lnTo>
                    <a:pt x="1746376" y="444880"/>
                  </a:lnTo>
                  <a:lnTo>
                    <a:pt x="1795145" y="444880"/>
                  </a:lnTo>
                  <a:lnTo>
                    <a:pt x="1795145" y="448055"/>
                  </a:lnTo>
                  <a:lnTo>
                    <a:pt x="1825625" y="448055"/>
                  </a:lnTo>
                  <a:lnTo>
                    <a:pt x="1825625" y="452627"/>
                  </a:lnTo>
                  <a:lnTo>
                    <a:pt x="2036064" y="452627"/>
                  </a:lnTo>
                  <a:lnTo>
                    <a:pt x="2036064" y="457200"/>
                  </a:lnTo>
                  <a:lnTo>
                    <a:pt x="2048129" y="457200"/>
                  </a:lnTo>
                  <a:lnTo>
                    <a:pt x="2048129" y="461645"/>
                  </a:lnTo>
                  <a:lnTo>
                    <a:pt x="2074164" y="461645"/>
                  </a:lnTo>
                  <a:lnTo>
                    <a:pt x="2084832" y="461645"/>
                  </a:lnTo>
                  <a:lnTo>
                    <a:pt x="2139695" y="461645"/>
                  </a:lnTo>
                  <a:lnTo>
                    <a:pt x="2139695" y="466344"/>
                  </a:lnTo>
                  <a:lnTo>
                    <a:pt x="2259964" y="466344"/>
                  </a:lnTo>
                  <a:lnTo>
                    <a:pt x="2259964" y="470916"/>
                  </a:lnTo>
                  <a:lnTo>
                    <a:pt x="2413889" y="470916"/>
                  </a:lnTo>
                  <a:lnTo>
                    <a:pt x="2413889" y="475488"/>
                  </a:lnTo>
                  <a:lnTo>
                    <a:pt x="2439797" y="475488"/>
                  </a:lnTo>
                  <a:lnTo>
                    <a:pt x="2439797" y="480059"/>
                  </a:lnTo>
                  <a:lnTo>
                    <a:pt x="2458085" y="480059"/>
                  </a:lnTo>
                  <a:lnTo>
                    <a:pt x="2458085" y="484631"/>
                  </a:lnTo>
                  <a:lnTo>
                    <a:pt x="2505329" y="484631"/>
                  </a:lnTo>
                  <a:lnTo>
                    <a:pt x="2505329" y="489076"/>
                  </a:lnTo>
                  <a:lnTo>
                    <a:pt x="2567813" y="489076"/>
                  </a:lnTo>
                  <a:lnTo>
                    <a:pt x="2567813" y="493776"/>
                  </a:lnTo>
                  <a:lnTo>
                    <a:pt x="2598292" y="493776"/>
                  </a:lnTo>
                  <a:lnTo>
                    <a:pt x="2598292" y="498348"/>
                  </a:lnTo>
                  <a:lnTo>
                    <a:pt x="2621152" y="498348"/>
                  </a:lnTo>
                  <a:lnTo>
                    <a:pt x="2621152" y="501395"/>
                  </a:lnTo>
                  <a:lnTo>
                    <a:pt x="2630297" y="501395"/>
                  </a:lnTo>
                  <a:lnTo>
                    <a:pt x="2650108" y="501395"/>
                  </a:lnTo>
                  <a:lnTo>
                    <a:pt x="2650108" y="510413"/>
                  </a:lnTo>
                  <a:lnTo>
                    <a:pt x="2676017" y="510413"/>
                  </a:lnTo>
                  <a:lnTo>
                    <a:pt x="2676017" y="515111"/>
                  </a:lnTo>
                  <a:lnTo>
                    <a:pt x="2740025" y="515111"/>
                  </a:lnTo>
                  <a:lnTo>
                    <a:pt x="2740025" y="519683"/>
                  </a:lnTo>
                  <a:lnTo>
                    <a:pt x="2915285" y="519683"/>
                  </a:lnTo>
                  <a:lnTo>
                    <a:pt x="2915285" y="525780"/>
                  </a:lnTo>
                  <a:lnTo>
                    <a:pt x="3070732" y="525780"/>
                  </a:lnTo>
                  <a:lnTo>
                    <a:pt x="3070732" y="530351"/>
                  </a:lnTo>
                  <a:lnTo>
                    <a:pt x="3104260" y="530351"/>
                  </a:lnTo>
                  <a:lnTo>
                    <a:pt x="3338957" y="530351"/>
                  </a:lnTo>
                  <a:lnTo>
                    <a:pt x="3338957" y="534923"/>
                  </a:lnTo>
                  <a:lnTo>
                    <a:pt x="3389248" y="534923"/>
                  </a:lnTo>
                  <a:lnTo>
                    <a:pt x="3389248" y="539495"/>
                  </a:lnTo>
                  <a:lnTo>
                    <a:pt x="3492880" y="539495"/>
                  </a:lnTo>
                  <a:lnTo>
                    <a:pt x="3492880" y="547116"/>
                  </a:lnTo>
                  <a:lnTo>
                    <a:pt x="3506596" y="547116"/>
                  </a:lnTo>
                  <a:lnTo>
                    <a:pt x="3506596" y="553211"/>
                  </a:lnTo>
                  <a:lnTo>
                    <a:pt x="3508121" y="553211"/>
                  </a:lnTo>
                  <a:lnTo>
                    <a:pt x="3509645" y="553211"/>
                  </a:lnTo>
                  <a:lnTo>
                    <a:pt x="3512692" y="553211"/>
                  </a:lnTo>
                  <a:lnTo>
                    <a:pt x="3512692" y="560832"/>
                  </a:lnTo>
                  <a:lnTo>
                    <a:pt x="3546221" y="560832"/>
                  </a:lnTo>
                  <a:lnTo>
                    <a:pt x="3546221" y="569976"/>
                  </a:lnTo>
                  <a:lnTo>
                    <a:pt x="3562984" y="569976"/>
                  </a:lnTo>
                  <a:lnTo>
                    <a:pt x="3562984" y="579120"/>
                  </a:lnTo>
                  <a:lnTo>
                    <a:pt x="3678809" y="579120"/>
                  </a:lnTo>
                  <a:lnTo>
                    <a:pt x="3678809" y="589788"/>
                  </a:lnTo>
                  <a:lnTo>
                    <a:pt x="3694048" y="589788"/>
                  </a:lnTo>
                  <a:lnTo>
                    <a:pt x="3695700" y="589788"/>
                  </a:lnTo>
                  <a:lnTo>
                    <a:pt x="3709289" y="589788"/>
                  </a:lnTo>
                  <a:lnTo>
                    <a:pt x="3709289" y="600455"/>
                  </a:lnTo>
                  <a:lnTo>
                    <a:pt x="3716909" y="600455"/>
                  </a:lnTo>
                  <a:lnTo>
                    <a:pt x="3723132" y="600455"/>
                  </a:lnTo>
                  <a:lnTo>
                    <a:pt x="3723132" y="611123"/>
                  </a:lnTo>
                  <a:lnTo>
                    <a:pt x="3736721" y="611123"/>
                  </a:lnTo>
                  <a:lnTo>
                    <a:pt x="3747389" y="611123"/>
                  </a:lnTo>
                  <a:lnTo>
                    <a:pt x="3759580" y="611123"/>
                  </a:lnTo>
                  <a:lnTo>
                    <a:pt x="3812921" y="611123"/>
                  </a:lnTo>
                  <a:lnTo>
                    <a:pt x="3812921" y="621792"/>
                  </a:lnTo>
                  <a:lnTo>
                    <a:pt x="3947033" y="621792"/>
                  </a:lnTo>
                  <a:lnTo>
                    <a:pt x="3947033" y="633983"/>
                  </a:lnTo>
                  <a:lnTo>
                    <a:pt x="4114800" y="633983"/>
                  </a:lnTo>
                  <a:lnTo>
                    <a:pt x="4114800" y="647700"/>
                  </a:lnTo>
                  <a:lnTo>
                    <a:pt x="4224401" y="647700"/>
                  </a:lnTo>
                  <a:lnTo>
                    <a:pt x="4224401" y="664464"/>
                  </a:lnTo>
                  <a:lnTo>
                    <a:pt x="4533900" y="664464"/>
                  </a:lnTo>
                  <a:lnTo>
                    <a:pt x="4533900" y="1773808"/>
                  </a:lnTo>
                </a:path>
              </a:pathLst>
            </a:custGeom>
            <a:ln w="12192">
              <a:solidFill>
                <a:srgbClr val="009963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2304288" y="1388491"/>
              <a:ext cx="4683125" cy="1821180"/>
            </a:xfrm>
            <a:custGeom>
              <a:avLst/>
              <a:gdLst/>
              <a:ahLst/>
              <a:cxnLst/>
              <a:rect l="l" t="t" r="r" b="b"/>
              <a:pathLst>
                <a:path w="4683125" h="1821180">
                  <a:moveTo>
                    <a:pt x="0" y="0"/>
                  </a:moveTo>
                  <a:lnTo>
                    <a:pt x="0" y="1821052"/>
                  </a:lnTo>
                  <a:lnTo>
                    <a:pt x="4683125" y="1821052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2304288" y="3209545"/>
              <a:ext cx="0" cy="36830"/>
            </a:xfrm>
            <a:custGeom>
              <a:avLst/>
              <a:gdLst/>
              <a:ahLst/>
              <a:cxnLst/>
              <a:rect l="l" t="t" r="r" b="b"/>
              <a:pathLst>
                <a:path h="36830">
                  <a:moveTo>
                    <a:pt x="0" y="0"/>
                  </a:moveTo>
                  <a:lnTo>
                    <a:pt x="0" y="36576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2689860" y="3209545"/>
              <a:ext cx="0" cy="36830"/>
            </a:xfrm>
            <a:custGeom>
              <a:avLst/>
              <a:gdLst/>
              <a:ahLst/>
              <a:cxnLst/>
              <a:rect l="l" t="t" r="r" b="b"/>
              <a:pathLst>
                <a:path h="36830">
                  <a:moveTo>
                    <a:pt x="0" y="0"/>
                  </a:moveTo>
                  <a:lnTo>
                    <a:pt x="0" y="36576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3075432" y="3209545"/>
              <a:ext cx="0" cy="36830"/>
            </a:xfrm>
            <a:custGeom>
              <a:avLst/>
              <a:gdLst/>
              <a:ahLst/>
              <a:cxnLst/>
              <a:rect l="l" t="t" r="r" b="b"/>
              <a:pathLst>
                <a:path h="36830">
                  <a:moveTo>
                    <a:pt x="0" y="0"/>
                  </a:moveTo>
                  <a:lnTo>
                    <a:pt x="0" y="36576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3460877" y="3209545"/>
              <a:ext cx="0" cy="36830"/>
            </a:xfrm>
            <a:custGeom>
              <a:avLst/>
              <a:gdLst/>
              <a:ahLst/>
              <a:cxnLst/>
              <a:rect l="l" t="t" r="r" b="b"/>
              <a:pathLst>
                <a:path h="36830">
                  <a:moveTo>
                    <a:pt x="0" y="0"/>
                  </a:moveTo>
                  <a:lnTo>
                    <a:pt x="0" y="36576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3848100" y="3209545"/>
              <a:ext cx="0" cy="36830"/>
            </a:xfrm>
            <a:custGeom>
              <a:avLst/>
              <a:gdLst/>
              <a:ahLst/>
              <a:cxnLst/>
              <a:rect l="l" t="t" r="r" b="b"/>
              <a:pathLst>
                <a:path h="36830">
                  <a:moveTo>
                    <a:pt x="0" y="0"/>
                  </a:moveTo>
                  <a:lnTo>
                    <a:pt x="0" y="36576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4233545" y="3209545"/>
              <a:ext cx="0" cy="36830"/>
            </a:xfrm>
            <a:custGeom>
              <a:avLst/>
              <a:gdLst/>
              <a:ahLst/>
              <a:cxnLst/>
              <a:rect l="l" t="t" r="r" b="b"/>
              <a:pathLst>
                <a:path h="36830">
                  <a:moveTo>
                    <a:pt x="0" y="0"/>
                  </a:moveTo>
                  <a:lnTo>
                    <a:pt x="0" y="36576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4619114" y="3209545"/>
              <a:ext cx="0" cy="36830"/>
            </a:xfrm>
            <a:custGeom>
              <a:avLst/>
              <a:gdLst/>
              <a:ahLst/>
              <a:cxnLst/>
              <a:rect l="l" t="t" r="r" b="b"/>
              <a:pathLst>
                <a:path h="36830">
                  <a:moveTo>
                    <a:pt x="0" y="0"/>
                  </a:moveTo>
                  <a:lnTo>
                    <a:pt x="0" y="36576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5004689" y="3209545"/>
              <a:ext cx="0" cy="36830"/>
            </a:xfrm>
            <a:custGeom>
              <a:avLst/>
              <a:gdLst/>
              <a:ahLst/>
              <a:cxnLst/>
              <a:rect l="l" t="t" r="r" b="b"/>
              <a:pathLst>
                <a:path h="36830">
                  <a:moveTo>
                    <a:pt x="0" y="0"/>
                  </a:moveTo>
                  <a:lnTo>
                    <a:pt x="0" y="36576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5390388" y="3209545"/>
              <a:ext cx="0" cy="36830"/>
            </a:xfrm>
            <a:custGeom>
              <a:avLst/>
              <a:gdLst/>
              <a:ahLst/>
              <a:cxnLst/>
              <a:rect l="l" t="t" r="r" b="b"/>
              <a:pathLst>
                <a:path h="36830">
                  <a:moveTo>
                    <a:pt x="0" y="0"/>
                  </a:moveTo>
                  <a:lnTo>
                    <a:pt x="0" y="36576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5775957" y="3209545"/>
              <a:ext cx="0" cy="36830"/>
            </a:xfrm>
            <a:custGeom>
              <a:avLst/>
              <a:gdLst/>
              <a:ahLst/>
              <a:cxnLst/>
              <a:rect l="l" t="t" r="r" b="b"/>
              <a:pathLst>
                <a:path h="36830">
                  <a:moveTo>
                    <a:pt x="0" y="0"/>
                  </a:moveTo>
                  <a:lnTo>
                    <a:pt x="0" y="36576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6161532" y="3209545"/>
              <a:ext cx="0" cy="36830"/>
            </a:xfrm>
            <a:custGeom>
              <a:avLst/>
              <a:gdLst/>
              <a:ahLst/>
              <a:cxnLst/>
              <a:rect l="l" t="t" r="r" b="b"/>
              <a:pathLst>
                <a:path h="36830">
                  <a:moveTo>
                    <a:pt x="0" y="0"/>
                  </a:moveTo>
                  <a:lnTo>
                    <a:pt x="0" y="36576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6546977" y="3209545"/>
              <a:ext cx="0" cy="36830"/>
            </a:xfrm>
            <a:custGeom>
              <a:avLst/>
              <a:gdLst/>
              <a:ahLst/>
              <a:cxnLst/>
              <a:rect l="l" t="t" r="r" b="b"/>
              <a:pathLst>
                <a:path h="36830">
                  <a:moveTo>
                    <a:pt x="0" y="0"/>
                  </a:moveTo>
                  <a:lnTo>
                    <a:pt x="0" y="36576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6932546" y="3209545"/>
              <a:ext cx="0" cy="36830"/>
            </a:xfrm>
            <a:custGeom>
              <a:avLst/>
              <a:gdLst/>
              <a:ahLst/>
              <a:cxnLst/>
              <a:rect l="l" t="t" r="r" b="b"/>
              <a:pathLst>
                <a:path h="36830">
                  <a:moveTo>
                    <a:pt x="0" y="0"/>
                  </a:moveTo>
                  <a:lnTo>
                    <a:pt x="0" y="36576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2266188" y="3209545"/>
              <a:ext cx="38100" cy="0"/>
            </a:xfrm>
            <a:custGeom>
              <a:avLst/>
              <a:gdLst/>
              <a:ahLst/>
              <a:cxnLst/>
              <a:rect l="l" t="t" r="r" b="b"/>
              <a:pathLst>
                <a:path w="38100">
                  <a:moveTo>
                    <a:pt x="38100" y="0"/>
                  </a:moveTo>
                  <a:lnTo>
                    <a:pt x="0" y="0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42" name="object 42"/>
            <p:cNvSpPr/>
            <p:nvPr/>
          </p:nvSpPr>
          <p:spPr>
            <a:xfrm>
              <a:off x="2266188" y="2854580"/>
              <a:ext cx="38100" cy="0"/>
            </a:xfrm>
            <a:custGeom>
              <a:avLst/>
              <a:gdLst/>
              <a:ahLst/>
              <a:cxnLst/>
              <a:rect l="l" t="t" r="r" b="b"/>
              <a:pathLst>
                <a:path w="38100">
                  <a:moveTo>
                    <a:pt x="38100" y="0"/>
                  </a:moveTo>
                  <a:lnTo>
                    <a:pt x="0" y="0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43" name="object 43"/>
            <p:cNvSpPr/>
            <p:nvPr/>
          </p:nvSpPr>
          <p:spPr>
            <a:xfrm>
              <a:off x="2266188" y="2499487"/>
              <a:ext cx="38100" cy="0"/>
            </a:xfrm>
            <a:custGeom>
              <a:avLst/>
              <a:gdLst/>
              <a:ahLst/>
              <a:cxnLst/>
              <a:rect l="l" t="t" r="r" b="b"/>
              <a:pathLst>
                <a:path w="38100">
                  <a:moveTo>
                    <a:pt x="38100" y="0"/>
                  </a:moveTo>
                  <a:lnTo>
                    <a:pt x="0" y="0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44" name="object 44"/>
            <p:cNvSpPr/>
            <p:nvPr/>
          </p:nvSpPr>
          <p:spPr>
            <a:xfrm>
              <a:off x="2266188" y="2145920"/>
              <a:ext cx="38100" cy="0"/>
            </a:xfrm>
            <a:custGeom>
              <a:avLst/>
              <a:gdLst/>
              <a:ahLst/>
              <a:cxnLst/>
              <a:rect l="l" t="t" r="r" b="b"/>
              <a:pathLst>
                <a:path w="38100">
                  <a:moveTo>
                    <a:pt x="38100" y="0"/>
                  </a:moveTo>
                  <a:lnTo>
                    <a:pt x="0" y="0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45" name="object 45"/>
            <p:cNvSpPr/>
            <p:nvPr/>
          </p:nvSpPr>
          <p:spPr>
            <a:xfrm>
              <a:off x="2266188" y="1790700"/>
              <a:ext cx="38100" cy="0"/>
            </a:xfrm>
            <a:custGeom>
              <a:avLst/>
              <a:gdLst/>
              <a:ahLst/>
              <a:cxnLst/>
              <a:rect l="l" t="t" r="r" b="b"/>
              <a:pathLst>
                <a:path w="38100">
                  <a:moveTo>
                    <a:pt x="38100" y="0"/>
                  </a:moveTo>
                  <a:lnTo>
                    <a:pt x="0" y="0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46" name="object 46"/>
            <p:cNvSpPr/>
            <p:nvPr/>
          </p:nvSpPr>
          <p:spPr>
            <a:xfrm>
              <a:off x="2266188" y="1435610"/>
              <a:ext cx="38100" cy="0"/>
            </a:xfrm>
            <a:custGeom>
              <a:avLst/>
              <a:gdLst/>
              <a:ahLst/>
              <a:cxnLst/>
              <a:rect l="l" t="t" r="r" b="b"/>
              <a:pathLst>
                <a:path w="38100">
                  <a:moveTo>
                    <a:pt x="38100" y="0"/>
                  </a:moveTo>
                  <a:lnTo>
                    <a:pt x="0" y="0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47" name="object 47"/>
            <p:cNvSpPr/>
            <p:nvPr/>
          </p:nvSpPr>
          <p:spPr>
            <a:xfrm>
              <a:off x="5850509" y="1714500"/>
              <a:ext cx="0" cy="42545"/>
            </a:xfrm>
            <a:custGeom>
              <a:avLst/>
              <a:gdLst/>
              <a:ahLst/>
              <a:cxnLst/>
              <a:rect l="l" t="t" r="r" b="b"/>
              <a:pathLst>
                <a:path h="42544">
                  <a:moveTo>
                    <a:pt x="0" y="0"/>
                  </a:moveTo>
                  <a:lnTo>
                    <a:pt x="0" y="42545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48" name="object 48"/>
            <p:cNvSpPr/>
            <p:nvPr/>
          </p:nvSpPr>
          <p:spPr>
            <a:xfrm>
              <a:off x="5829300" y="1737487"/>
              <a:ext cx="42545" cy="0"/>
            </a:xfrm>
            <a:custGeom>
              <a:avLst/>
              <a:gdLst/>
              <a:ahLst/>
              <a:cxnLst/>
              <a:rect l="l" t="t" r="r" b="b"/>
              <a:pathLst>
                <a:path w="42545">
                  <a:moveTo>
                    <a:pt x="0" y="0"/>
                  </a:moveTo>
                  <a:lnTo>
                    <a:pt x="42545" y="0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49" name="object 49"/>
            <p:cNvSpPr/>
            <p:nvPr/>
          </p:nvSpPr>
          <p:spPr>
            <a:xfrm>
              <a:off x="2284336" y="1414271"/>
              <a:ext cx="463550" cy="254635"/>
            </a:xfrm>
            <a:custGeom>
              <a:avLst/>
              <a:gdLst/>
              <a:ahLst/>
              <a:cxnLst/>
              <a:rect l="l" t="t" r="r" b="b"/>
              <a:pathLst>
                <a:path w="463550" h="254635">
                  <a:moveTo>
                    <a:pt x="45720" y="15252"/>
                  </a:moveTo>
                  <a:lnTo>
                    <a:pt x="28956" y="15252"/>
                  </a:lnTo>
                  <a:lnTo>
                    <a:pt x="28956" y="0"/>
                  </a:lnTo>
                  <a:lnTo>
                    <a:pt x="16764" y="0"/>
                  </a:lnTo>
                  <a:lnTo>
                    <a:pt x="16764" y="15252"/>
                  </a:lnTo>
                  <a:lnTo>
                    <a:pt x="0" y="15252"/>
                  </a:lnTo>
                  <a:lnTo>
                    <a:pt x="0" y="27444"/>
                  </a:lnTo>
                  <a:lnTo>
                    <a:pt x="16764" y="27444"/>
                  </a:lnTo>
                  <a:lnTo>
                    <a:pt x="16764" y="42545"/>
                  </a:lnTo>
                  <a:lnTo>
                    <a:pt x="28956" y="42545"/>
                  </a:lnTo>
                  <a:lnTo>
                    <a:pt x="28956" y="27444"/>
                  </a:lnTo>
                  <a:lnTo>
                    <a:pt x="45720" y="27444"/>
                  </a:lnTo>
                  <a:lnTo>
                    <a:pt x="45720" y="15252"/>
                  </a:lnTo>
                  <a:close/>
                </a:path>
                <a:path w="463550" h="254635">
                  <a:moveTo>
                    <a:pt x="242316" y="76200"/>
                  </a:moveTo>
                  <a:lnTo>
                    <a:pt x="227215" y="76200"/>
                  </a:lnTo>
                  <a:lnTo>
                    <a:pt x="224028" y="76200"/>
                  </a:lnTo>
                  <a:lnTo>
                    <a:pt x="224028" y="61099"/>
                  </a:lnTo>
                  <a:lnTo>
                    <a:pt x="211836" y="61099"/>
                  </a:lnTo>
                  <a:lnTo>
                    <a:pt x="211836" y="68719"/>
                  </a:lnTo>
                  <a:lnTo>
                    <a:pt x="211836" y="76200"/>
                  </a:lnTo>
                  <a:lnTo>
                    <a:pt x="210451" y="76200"/>
                  </a:lnTo>
                  <a:lnTo>
                    <a:pt x="210451" y="68719"/>
                  </a:lnTo>
                  <a:lnTo>
                    <a:pt x="211836" y="68719"/>
                  </a:lnTo>
                  <a:lnTo>
                    <a:pt x="211836" y="61099"/>
                  </a:lnTo>
                  <a:lnTo>
                    <a:pt x="211836" y="56527"/>
                  </a:lnTo>
                  <a:lnTo>
                    <a:pt x="204216" y="56527"/>
                  </a:lnTo>
                  <a:lnTo>
                    <a:pt x="201168" y="56527"/>
                  </a:lnTo>
                  <a:lnTo>
                    <a:pt x="198259" y="56527"/>
                  </a:lnTo>
                  <a:lnTo>
                    <a:pt x="198259" y="68719"/>
                  </a:lnTo>
                  <a:lnTo>
                    <a:pt x="198259" y="76200"/>
                  </a:lnTo>
                  <a:lnTo>
                    <a:pt x="195199" y="76200"/>
                  </a:lnTo>
                  <a:lnTo>
                    <a:pt x="195199" y="68719"/>
                  </a:lnTo>
                  <a:lnTo>
                    <a:pt x="198259" y="68719"/>
                  </a:lnTo>
                  <a:lnTo>
                    <a:pt x="198259" y="56527"/>
                  </a:lnTo>
                  <a:lnTo>
                    <a:pt x="195199" y="56527"/>
                  </a:lnTo>
                  <a:lnTo>
                    <a:pt x="195199" y="41275"/>
                  </a:lnTo>
                  <a:lnTo>
                    <a:pt x="185928" y="41275"/>
                  </a:lnTo>
                  <a:lnTo>
                    <a:pt x="184531" y="41275"/>
                  </a:lnTo>
                  <a:lnTo>
                    <a:pt x="183007" y="41275"/>
                  </a:lnTo>
                  <a:lnTo>
                    <a:pt x="178447" y="41275"/>
                  </a:lnTo>
                  <a:lnTo>
                    <a:pt x="178447" y="36576"/>
                  </a:lnTo>
                  <a:lnTo>
                    <a:pt x="166255" y="36576"/>
                  </a:lnTo>
                  <a:lnTo>
                    <a:pt x="166255" y="51943"/>
                  </a:lnTo>
                  <a:lnTo>
                    <a:pt x="149479" y="51943"/>
                  </a:lnTo>
                  <a:lnTo>
                    <a:pt x="149479" y="64135"/>
                  </a:lnTo>
                  <a:lnTo>
                    <a:pt x="155575" y="64135"/>
                  </a:lnTo>
                  <a:lnTo>
                    <a:pt x="155575" y="68719"/>
                  </a:lnTo>
                  <a:lnTo>
                    <a:pt x="156972" y="68719"/>
                  </a:lnTo>
                  <a:lnTo>
                    <a:pt x="166255" y="68719"/>
                  </a:lnTo>
                  <a:lnTo>
                    <a:pt x="166255" y="79248"/>
                  </a:lnTo>
                  <a:lnTo>
                    <a:pt x="172339" y="79248"/>
                  </a:lnTo>
                  <a:lnTo>
                    <a:pt x="172339" y="83820"/>
                  </a:lnTo>
                  <a:lnTo>
                    <a:pt x="173736" y="83820"/>
                  </a:lnTo>
                  <a:lnTo>
                    <a:pt x="181495" y="83820"/>
                  </a:lnTo>
                  <a:lnTo>
                    <a:pt x="181495" y="88392"/>
                  </a:lnTo>
                  <a:lnTo>
                    <a:pt x="195072" y="88392"/>
                  </a:lnTo>
                  <a:lnTo>
                    <a:pt x="198259" y="88392"/>
                  </a:lnTo>
                  <a:lnTo>
                    <a:pt x="198259" y="103644"/>
                  </a:lnTo>
                  <a:lnTo>
                    <a:pt x="210451" y="103644"/>
                  </a:lnTo>
                  <a:lnTo>
                    <a:pt x="210451" y="88392"/>
                  </a:lnTo>
                  <a:lnTo>
                    <a:pt x="211836" y="88392"/>
                  </a:lnTo>
                  <a:lnTo>
                    <a:pt x="211836" y="103644"/>
                  </a:lnTo>
                  <a:lnTo>
                    <a:pt x="224028" y="103644"/>
                  </a:lnTo>
                  <a:lnTo>
                    <a:pt x="224028" y="88392"/>
                  </a:lnTo>
                  <a:lnTo>
                    <a:pt x="227215" y="88392"/>
                  </a:lnTo>
                  <a:lnTo>
                    <a:pt x="242316" y="88392"/>
                  </a:lnTo>
                  <a:lnTo>
                    <a:pt x="242316" y="76200"/>
                  </a:lnTo>
                  <a:close/>
                </a:path>
                <a:path w="463550" h="254635">
                  <a:moveTo>
                    <a:pt x="391668" y="131203"/>
                  </a:moveTo>
                  <a:lnTo>
                    <a:pt x="375031" y="131203"/>
                  </a:lnTo>
                  <a:lnTo>
                    <a:pt x="375031" y="115951"/>
                  </a:lnTo>
                  <a:lnTo>
                    <a:pt x="362839" y="115951"/>
                  </a:lnTo>
                  <a:lnTo>
                    <a:pt x="362839" y="118884"/>
                  </a:lnTo>
                  <a:lnTo>
                    <a:pt x="362839" y="131076"/>
                  </a:lnTo>
                  <a:lnTo>
                    <a:pt x="362839" y="131203"/>
                  </a:lnTo>
                  <a:lnTo>
                    <a:pt x="358279" y="131203"/>
                  </a:lnTo>
                  <a:lnTo>
                    <a:pt x="358279" y="131076"/>
                  </a:lnTo>
                  <a:lnTo>
                    <a:pt x="362839" y="131076"/>
                  </a:lnTo>
                  <a:lnTo>
                    <a:pt x="362839" y="118884"/>
                  </a:lnTo>
                  <a:lnTo>
                    <a:pt x="358279" y="118884"/>
                  </a:lnTo>
                  <a:lnTo>
                    <a:pt x="358279" y="103632"/>
                  </a:lnTo>
                  <a:lnTo>
                    <a:pt x="346087" y="103632"/>
                  </a:lnTo>
                  <a:lnTo>
                    <a:pt x="346087" y="118884"/>
                  </a:lnTo>
                  <a:lnTo>
                    <a:pt x="329323" y="118884"/>
                  </a:lnTo>
                  <a:lnTo>
                    <a:pt x="329323" y="131076"/>
                  </a:lnTo>
                  <a:lnTo>
                    <a:pt x="346087" y="131076"/>
                  </a:lnTo>
                  <a:lnTo>
                    <a:pt x="346087" y="131203"/>
                  </a:lnTo>
                  <a:lnTo>
                    <a:pt x="346075" y="143395"/>
                  </a:lnTo>
                  <a:lnTo>
                    <a:pt x="346087" y="146177"/>
                  </a:lnTo>
                  <a:lnTo>
                    <a:pt x="358279" y="146177"/>
                  </a:lnTo>
                  <a:lnTo>
                    <a:pt x="358279" y="143395"/>
                  </a:lnTo>
                  <a:lnTo>
                    <a:pt x="362839" y="143395"/>
                  </a:lnTo>
                  <a:lnTo>
                    <a:pt x="362839" y="158496"/>
                  </a:lnTo>
                  <a:lnTo>
                    <a:pt x="375031" y="158496"/>
                  </a:lnTo>
                  <a:lnTo>
                    <a:pt x="375031" y="143395"/>
                  </a:lnTo>
                  <a:lnTo>
                    <a:pt x="391668" y="143395"/>
                  </a:lnTo>
                  <a:lnTo>
                    <a:pt x="391668" y="131203"/>
                  </a:lnTo>
                  <a:close/>
                </a:path>
                <a:path w="463550" h="254635">
                  <a:moveTo>
                    <a:pt x="441972" y="164719"/>
                  </a:moveTo>
                  <a:lnTo>
                    <a:pt x="425196" y="164719"/>
                  </a:lnTo>
                  <a:lnTo>
                    <a:pt x="425196" y="160147"/>
                  </a:lnTo>
                  <a:lnTo>
                    <a:pt x="428244" y="160147"/>
                  </a:lnTo>
                  <a:lnTo>
                    <a:pt x="428244" y="147955"/>
                  </a:lnTo>
                  <a:lnTo>
                    <a:pt x="413004" y="147955"/>
                  </a:lnTo>
                  <a:lnTo>
                    <a:pt x="413004" y="160147"/>
                  </a:lnTo>
                  <a:lnTo>
                    <a:pt x="413004" y="164719"/>
                  </a:lnTo>
                  <a:lnTo>
                    <a:pt x="409956" y="164719"/>
                  </a:lnTo>
                  <a:lnTo>
                    <a:pt x="409956" y="160147"/>
                  </a:lnTo>
                  <a:lnTo>
                    <a:pt x="413004" y="160147"/>
                  </a:lnTo>
                  <a:lnTo>
                    <a:pt x="413004" y="147955"/>
                  </a:lnTo>
                  <a:lnTo>
                    <a:pt x="409956" y="147955"/>
                  </a:lnTo>
                  <a:lnTo>
                    <a:pt x="409956" y="132715"/>
                  </a:lnTo>
                  <a:lnTo>
                    <a:pt x="397764" y="132715"/>
                  </a:lnTo>
                  <a:lnTo>
                    <a:pt x="397764" y="147955"/>
                  </a:lnTo>
                  <a:lnTo>
                    <a:pt x="381000" y="147955"/>
                  </a:lnTo>
                  <a:lnTo>
                    <a:pt x="381000" y="160147"/>
                  </a:lnTo>
                  <a:lnTo>
                    <a:pt x="397764" y="160147"/>
                  </a:lnTo>
                  <a:lnTo>
                    <a:pt x="397764" y="164719"/>
                  </a:lnTo>
                  <a:lnTo>
                    <a:pt x="396252" y="164719"/>
                  </a:lnTo>
                  <a:lnTo>
                    <a:pt x="396252" y="176911"/>
                  </a:lnTo>
                  <a:lnTo>
                    <a:pt x="413004" y="176911"/>
                  </a:lnTo>
                  <a:lnTo>
                    <a:pt x="413004" y="192036"/>
                  </a:lnTo>
                  <a:lnTo>
                    <a:pt x="425196" y="192036"/>
                  </a:lnTo>
                  <a:lnTo>
                    <a:pt x="425196" y="176911"/>
                  </a:lnTo>
                  <a:lnTo>
                    <a:pt x="441972" y="176911"/>
                  </a:lnTo>
                  <a:lnTo>
                    <a:pt x="441972" y="164719"/>
                  </a:lnTo>
                  <a:close/>
                </a:path>
                <a:path w="463550" h="254635">
                  <a:moveTo>
                    <a:pt x="463296" y="227088"/>
                  </a:moveTo>
                  <a:lnTo>
                    <a:pt x="446544" y="227088"/>
                  </a:lnTo>
                  <a:lnTo>
                    <a:pt x="446544" y="211848"/>
                  </a:lnTo>
                  <a:lnTo>
                    <a:pt x="434352" y="211848"/>
                  </a:lnTo>
                  <a:lnTo>
                    <a:pt x="434352" y="227088"/>
                  </a:lnTo>
                  <a:lnTo>
                    <a:pt x="417703" y="227088"/>
                  </a:lnTo>
                  <a:lnTo>
                    <a:pt x="417703" y="239280"/>
                  </a:lnTo>
                  <a:lnTo>
                    <a:pt x="434352" y="239280"/>
                  </a:lnTo>
                  <a:lnTo>
                    <a:pt x="434352" y="254393"/>
                  </a:lnTo>
                  <a:lnTo>
                    <a:pt x="446544" y="254393"/>
                  </a:lnTo>
                  <a:lnTo>
                    <a:pt x="446544" y="239280"/>
                  </a:lnTo>
                  <a:lnTo>
                    <a:pt x="463296" y="239280"/>
                  </a:lnTo>
                  <a:lnTo>
                    <a:pt x="463296" y="227088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50" name="object 50"/>
            <p:cNvSpPr/>
            <p:nvPr/>
          </p:nvSpPr>
          <p:spPr>
            <a:xfrm>
              <a:off x="2702039" y="1626120"/>
              <a:ext cx="1598930" cy="402590"/>
            </a:xfrm>
            <a:custGeom>
              <a:avLst/>
              <a:gdLst/>
              <a:ahLst/>
              <a:cxnLst/>
              <a:rect l="l" t="t" r="r" b="b"/>
              <a:pathLst>
                <a:path w="1598929" h="402589">
                  <a:moveTo>
                    <a:pt x="45593" y="15240"/>
                  </a:moveTo>
                  <a:lnTo>
                    <a:pt x="28841" y="15240"/>
                  </a:lnTo>
                  <a:lnTo>
                    <a:pt x="28841" y="0"/>
                  </a:lnTo>
                  <a:lnTo>
                    <a:pt x="16649" y="0"/>
                  </a:lnTo>
                  <a:lnTo>
                    <a:pt x="16649" y="15240"/>
                  </a:lnTo>
                  <a:lnTo>
                    <a:pt x="0" y="15240"/>
                  </a:lnTo>
                  <a:lnTo>
                    <a:pt x="0" y="27432"/>
                  </a:lnTo>
                  <a:lnTo>
                    <a:pt x="16649" y="27432"/>
                  </a:lnTo>
                  <a:lnTo>
                    <a:pt x="16649" y="42545"/>
                  </a:lnTo>
                  <a:lnTo>
                    <a:pt x="28841" y="42545"/>
                  </a:lnTo>
                  <a:lnTo>
                    <a:pt x="28841" y="27432"/>
                  </a:lnTo>
                  <a:lnTo>
                    <a:pt x="45593" y="27432"/>
                  </a:lnTo>
                  <a:lnTo>
                    <a:pt x="45593" y="15240"/>
                  </a:lnTo>
                  <a:close/>
                </a:path>
                <a:path w="1598929" h="402589">
                  <a:moveTo>
                    <a:pt x="62369" y="57899"/>
                  </a:moveTo>
                  <a:lnTo>
                    <a:pt x="45593" y="57899"/>
                  </a:lnTo>
                  <a:lnTo>
                    <a:pt x="45593" y="42659"/>
                  </a:lnTo>
                  <a:lnTo>
                    <a:pt x="33401" y="42659"/>
                  </a:lnTo>
                  <a:lnTo>
                    <a:pt x="33401" y="57899"/>
                  </a:lnTo>
                  <a:lnTo>
                    <a:pt x="16649" y="57899"/>
                  </a:lnTo>
                  <a:lnTo>
                    <a:pt x="16649" y="70091"/>
                  </a:lnTo>
                  <a:lnTo>
                    <a:pt x="33401" y="70091"/>
                  </a:lnTo>
                  <a:lnTo>
                    <a:pt x="33401" y="85331"/>
                  </a:lnTo>
                  <a:lnTo>
                    <a:pt x="45593" y="85331"/>
                  </a:lnTo>
                  <a:lnTo>
                    <a:pt x="45593" y="70091"/>
                  </a:lnTo>
                  <a:lnTo>
                    <a:pt x="62369" y="70091"/>
                  </a:lnTo>
                  <a:lnTo>
                    <a:pt x="62369" y="57899"/>
                  </a:lnTo>
                  <a:close/>
                </a:path>
                <a:path w="1598929" h="402589">
                  <a:moveTo>
                    <a:pt x="362597" y="143370"/>
                  </a:moveTo>
                  <a:lnTo>
                    <a:pt x="345821" y="143370"/>
                  </a:lnTo>
                  <a:lnTo>
                    <a:pt x="345821" y="126479"/>
                  </a:lnTo>
                  <a:lnTo>
                    <a:pt x="333629" y="126479"/>
                  </a:lnTo>
                  <a:lnTo>
                    <a:pt x="333629" y="143370"/>
                  </a:lnTo>
                  <a:lnTo>
                    <a:pt x="316877" y="143370"/>
                  </a:lnTo>
                  <a:lnTo>
                    <a:pt x="316877" y="155562"/>
                  </a:lnTo>
                  <a:lnTo>
                    <a:pt x="333629" y="155562"/>
                  </a:lnTo>
                  <a:lnTo>
                    <a:pt x="333629" y="170675"/>
                  </a:lnTo>
                  <a:lnTo>
                    <a:pt x="345821" y="170675"/>
                  </a:lnTo>
                  <a:lnTo>
                    <a:pt x="345821" y="155562"/>
                  </a:lnTo>
                  <a:lnTo>
                    <a:pt x="362597" y="155562"/>
                  </a:lnTo>
                  <a:lnTo>
                    <a:pt x="362597" y="143370"/>
                  </a:lnTo>
                  <a:close/>
                </a:path>
                <a:path w="1598929" h="402589">
                  <a:moveTo>
                    <a:pt x="472325" y="227063"/>
                  </a:moveTo>
                  <a:lnTo>
                    <a:pt x="455688" y="227063"/>
                  </a:lnTo>
                  <a:lnTo>
                    <a:pt x="455688" y="211836"/>
                  </a:lnTo>
                  <a:lnTo>
                    <a:pt x="443496" y="211836"/>
                  </a:lnTo>
                  <a:lnTo>
                    <a:pt x="443496" y="227063"/>
                  </a:lnTo>
                  <a:lnTo>
                    <a:pt x="426605" y="227063"/>
                  </a:lnTo>
                  <a:lnTo>
                    <a:pt x="426605" y="239255"/>
                  </a:lnTo>
                  <a:lnTo>
                    <a:pt x="443496" y="239255"/>
                  </a:lnTo>
                  <a:lnTo>
                    <a:pt x="443496" y="254381"/>
                  </a:lnTo>
                  <a:lnTo>
                    <a:pt x="455688" y="254381"/>
                  </a:lnTo>
                  <a:lnTo>
                    <a:pt x="455688" y="239255"/>
                  </a:lnTo>
                  <a:lnTo>
                    <a:pt x="472325" y="239255"/>
                  </a:lnTo>
                  <a:lnTo>
                    <a:pt x="472325" y="227063"/>
                  </a:lnTo>
                  <a:close/>
                </a:path>
                <a:path w="1598929" h="402589">
                  <a:moveTo>
                    <a:pt x="604901" y="245351"/>
                  </a:moveTo>
                  <a:lnTo>
                    <a:pt x="592721" y="245351"/>
                  </a:lnTo>
                  <a:lnTo>
                    <a:pt x="588276" y="245351"/>
                  </a:lnTo>
                  <a:lnTo>
                    <a:pt x="588276" y="228600"/>
                  </a:lnTo>
                  <a:lnTo>
                    <a:pt x="576084" y="228600"/>
                  </a:lnTo>
                  <a:lnTo>
                    <a:pt x="563892" y="228600"/>
                  </a:lnTo>
                  <a:lnTo>
                    <a:pt x="563892" y="245351"/>
                  </a:lnTo>
                  <a:lnTo>
                    <a:pt x="559308" y="245351"/>
                  </a:lnTo>
                  <a:lnTo>
                    <a:pt x="548525" y="245351"/>
                  </a:lnTo>
                  <a:lnTo>
                    <a:pt x="547001" y="245351"/>
                  </a:lnTo>
                  <a:lnTo>
                    <a:pt x="531888" y="245351"/>
                  </a:lnTo>
                  <a:lnTo>
                    <a:pt x="531888" y="228600"/>
                  </a:lnTo>
                  <a:lnTo>
                    <a:pt x="519696" y="228600"/>
                  </a:lnTo>
                  <a:lnTo>
                    <a:pt x="519696" y="245351"/>
                  </a:lnTo>
                  <a:lnTo>
                    <a:pt x="504317" y="245351"/>
                  </a:lnTo>
                  <a:lnTo>
                    <a:pt x="504317" y="240906"/>
                  </a:lnTo>
                  <a:lnTo>
                    <a:pt x="487553" y="240906"/>
                  </a:lnTo>
                  <a:lnTo>
                    <a:pt x="487553" y="225666"/>
                  </a:lnTo>
                  <a:lnTo>
                    <a:pt x="475361" y="225666"/>
                  </a:lnTo>
                  <a:lnTo>
                    <a:pt x="475361" y="240906"/>
                  </a:lnTo>
                  <a:lnTo>
                    <a:pt x="458597" y="240906"/>
                  </a:lnTo>
                  <a:lnTo>
                    <a:pt x="458597" y="253098"/>
                  </a:lnTo>
                  <a:lnTo>
                    <a:pt x="475361" y="253098"/>
                  </a:lnTo>
                  <a:lnTo>
                    <a:pt x="475361" y="268211"/>
                  </a:lnTo>
                  <a:lnTo>
                    <a:pt x="487553" y="268211"/>
                  </a:lnTo>
                  <a:lnTo>
                    <a:pt x="487553" y="253098"/>
                  </a:lnTo>
                  <a:lnTo>
                    <a:pt x="502805" y="253098"/>
                  </a:lnTo>
                  <a:lnTo>
                    <a:pt x="502805" y="257543"/>
                  </a:lnTo>
                  <a:lnTo>
                    <a:pt x="519696" y="257543"/>
                  </a:lnTo>
                  <a:lnTo>
                    <a:pt x="519696" y="272796"/>
                  </a:lnTo>
                  <a:lnTo>
                    <a:pt x="531888" y="272796"/>
                  </a:lnTo>
                  <a:lnTo>
                    <a:pt x="531888" y="257543"/>
                  </a:lnTo>
                  <a:lnTo>
                    <a:pt x="547001" y="257543"/>
                  </a:lnTo>
                  <a:lnTo>
                    <a:pt x="548525" y="257543"/>
                  </a:lnTo>
                  <a:lnTo>
                    <a:pt x="559308" y="257543"/>
                  </a:lnTo>
                  <a:lnTo>
                    <a:pt x="563892" y="257543"/>
                  </a:lnTo>
                  <a:lnTo>
                    <a:pt x="563892" y="272796"/>
                  </a:lnTo>
                  <a:lnTo>
                    <a:pt x="576084" y="272796"/>
                  </a:lnTo>
                  <a:lnTo>
                    <a:pt x="588276" y="272796"/>
                  </a:lnTo>
                  <a:lnTo>
                    <a:pt x="588276" y="257543"/>
                  </a:lnTo>
                  <a:lnTo>
                    <a:pt x="592721" y="257543"/>
                  </a:lnTo>
                  <a:lnTo>
                    <a:pt x="604901" y="257543"/>
                  </a:lnTo>
                  <a:lnTo>
                    <a:pt x="604901" y="245351"/>
                  </a:lnTo>
                  <a:close/>
                </a:path>
                <a:path w="1598929" h="402589">
                  <a:moveTo>
                    <a:pt x="867029" y="326123"/>
                  </a:moveTo>
                  <a:lnTo>
                    <a:pt x="850277" y="326123"/>
                  </a:lnTo>
                  <a:lnTo>
                    <a:pt x="850277" y="310896"/>
                  </a:lnTo>
                  <a:lnTo>
                    <a:pt x="838085" y="310896"/>
                  </a:lnTo>
                  <a:lnTo>
                    <a:pt x="838085" y="321551"/>
                  </a:lnTo>
                  <a:lnTo>
                    <a:pt x="822845" y="321551"/>
                  </a:lnTo>
                  <a:lnTo>
                    <a:pt x="822845" y="306438"/>
                  </a:lnTo>
                  <a:lnTo>
                    <a:pt x="810653" y="306438"/>
                  </a:lnTo>
                  <a:lnTo>
                    <a:pt x="810653" y="321551"/>
                  </a:lnTo>
                  <a:lnTo>
                    <a:pt x="794004" y="321551"/>
                  </a:lnTo>
                  <a:lnTo>
                    <a:pt x="794004" y="333743"/>
                  </a:lnTo>
                  <a:lnTo>
                    <a:pt x="810653" y="333743"/>
                  </a:lnTo>
                  <a:lnTo>
                    <a:pt x="810653" y="350634"/>
                  </a:lnTo>
                  <a:lnTo>
                    <a:pt x="822845" y="350634"/>
                  </a:lnTo>
                  <a:lnTo>
                    <a:pt x="822845" y="338315"/>
                  </a:lnTo>
                  <a:lnTo>
                    <a:pt x="838085" y="338315"/>
                  </a:lnTo>
                  <a:lnTo>
                    <a:pt x="838085" y="353441"/>
                  </a:lnTo>
                  <a:lnTo>
                    <a:pt x="850277" y="353441"/>
                  </a:lnTo>
                  <a:lnTo>
                    <a:pt x="850277" y="338315"/>
                  </a:lnTo>
                  <a:lnTo>
                    <a:pt x="867029" y="338315"/>
                  </a:lnTo>
                  <a:lnTo>
                    <a:pt x="867029" y="326123"/>
                  </a:lnTo>
                  <a:close/>
                </a:path>
                <a:path w="1598929" h="402589">
                  <a:moveTo>
                    <a:pt x="1200785" y="344538"/>
                  </a:moveTo>
                  <a:lnTo>
                    <a:pt x="1184033" y="344538"/>
                  </a:lnTo>
                  <a:lnTo>
                    <a:pt x="1184033" y="329311"/>
                  </a:lnTo>
                  <a:lnTo>
                    <a:pt x="1171841" y="329311"/>
                  </a:lnTo>
                  <a:lnTo>
                    <a:pt x="1171841" y="344538"/>
                  </a:lnTo>
                  <a:lnTo>
                    <a:pt x="1155065" y="344538"/>
                  </a:lnTo>
                  <a:lnTo>
                    <a:pt x="1155065" y="356730"/>
                  </a:lnTo>
                  <a:lnTo>
                    <a:pt x="1171841" y="356730"/>
                  </a:lnTo>
                  <a:lnTo>
                    <a:pt x="1171841" y="371856"/>
                  </a:lnTo>
                  <a:lnTo>
                    <a:pt x="1184033" y="371856"/>
                  </a:lnTo>
                  <a:lnTo>
                    <a:pt x="1184033" y="356730"/>
                  </a:lnTo>
                  <a:lnTo>
                    <a:pt x="1200785" y="356730"/>
                  </a:lnTo>
                  <a:lnTo>
                    <a:pt x="1200785" y="344538"/>
                  </a:lnTo>
                  <a:close/>
                </a:path>
                <a:path w="1598929" h="402589">
                  <a:moveTo>
                    <a:pt x="1302905" y="348983"/>
                  </a:moveTo>
                  <a:lnTo>
                    <a:pt x="1286129" y="348983"/>
                  </a:lnTo>
                  <a:lnTo>
                    <a:pt x="1286129" y="332219"/>
                  </a:lnTo>
                  <a:lnTo>
                    <a:pt x="1273937" y="332219"/>
                  </a:lnTo>
                  <a:lnTo>
                    <a:pt x="1273937" y="348983"/>
                  </a:lnTo>
                  <a:lnTo>
                    <a:pt x="1255788" y="348983"/>
                  </a:lnTo>
                  <a:lnTo>
                    <a:pt x="1255788" y="361175"/>
                  </a:lnTo>
                  <a:lnTo>
                    <a:pt x="1273937" y="361175"/>
                  </a:lnTo>
                  <a:lnTo>
                    <a:pt x="1273937" y="376415"/>
                  </a:lnTo>
                  <a:lnTo>
                    <a:pt x="1286129" y="376415"/>
                  </a:lnTo>
                  <a:lnTo>
                    <a:pt x="1286129" y="361175"/>
                  </a:lnTo>
                  <a:lnTo>
                    <a:pt x="1302905" y="361175"/>
                  </a:lnTo>
                  <a:lnTo>
                    <a:pt x="1302905" y="348983"/>
                  </a:lnTo>
                  <a:close/>
                </a:path>
                <a:path w="1598929" h="402589">
                  <a:moveTo>
                    <a:pt x="1458480" y="361315"/>
                  </a:moveTo>
                  <a:lnTo>
                    <a:pt x="1441704" y="361315"/>
                  </a:lnTo>
                  <a:lnTo>
                    <a:pt x="1441704" y="346062"/>
                  </a:lnTo>
                  <a:lnTo>
                    <a:pt x="1429512" y="346062"/>
                  </a:lnTo>
                  <a:lnTo>
                    <a:pt x="1429512" y="361315"/>
                  </a:lnTo>
                  <a:lnTo>
                    <a:pt x="1412760" y="361315"/>
                  </a:lnTo>
                  <a:lnTo>
                    <a:pt x="1412760" y="373507"/>
                  </a:lnTo>
                  <a:lnTo>
                    <a:pt x="1429512" y="373507"/>
                  </a:lnTo>
                  <a:lnTo>
                    <a:pt x="1429512" y="388607"/>
                  </a:lnTo>
                  <a:lnTo>
                    <a:pt x="1441704" y="388607"/>
                  </a:lnTo>
                  <a:lnTo>
                    <a:pt x="1441704" y="373507"/>
                  </a:lnTo>
                  <a:lnTo>
                    <a:pt x="1458480" y="373507"/>
                  </a:lnTo>
                  <a:lnTo>
                    <a:pt x="1458480" y="361315"/>
                  </a:lnTo>
                  <a:close/>
                </a:path>
                <a:path w="1598929" h="402589">
                  <a:moveTo>
                    <a:pt x="1598561" y="384175"/>
                  </a:moveTo>
                  <a:lnTo>
                    <a:pt x="1583309" y="384175"/>
                  </a:lnTo>
                  <a:lnTo>
                    <a:pt x="1583309" y="374891"/>
                  </a:lnTo>
                  <a:lnTo>
                    <a:pt x="1581797" y="374891"/>
                  </a:lnTo>
                  <a:lnTo>
                    <a:pt x="1566684" y="374891"/>
                  </a:lnTo>
                  <a:lnTo>
                    <a:pt x="1566684" y="359664"/>
                  </a:lnTo>
                  <a:lnTo>
                    <a:pt x="1563509" y="359664"/>
                  </a:lnTo>
                  <a:lnTo>
                    <a:pt x="1554492" y="359664"/>
                  </a:lnTo>
                  <a:lnTo>
                    <a:pt x="1551317" y="359664"/>
                  </a:lnTo>
                  <a:lnTo>
                    <a:pt x="1551317" y="370319"/>
                  </a:lnTo>
                  <a:lnTo>
                    <a:pt x="1546745" y="370319"/>
                  </a:lnTo>
                  <a:lnTo>
                    <a:pt x="1546745" y="359664"/>
                  </a:lnTo>
                  <a:lnTo>
                    <a:pt x="1545336" y="359664"/>
                  </a:lnTo>
                  <a:lnTo>
                    <a:pt x="1536077" y="359664"/>
                  </a:lnTo>
                  <a:lnTo>
                    <a:pt x="1536077" y="355079"/>
                  </a:lnTo>
                  <a:lnTo>
                    <a:pt x="1523885" y="355079"/>
                  </a:lnTo>
                  <a:lnTo>
                    <a:pt x="1523885" y="370319"/>
                  </a:lnTo>
                  <a:lnTo>
                    <a:pt x="1507248" y="370319"/>
                  </a:lnTo>
                  <a:lnTo>
                    <a:pt x="1507248" y="382511"/>
                  </a:lnTo>
                  <a:lnTo>
                    <a:pt x="1516392" y="382511"/>
                  </a:lnTo>
                  <a:lnTo>
                    <a:pt x="1516392" y="387083"/>
                  </a:lnTo>
                  <a:lnTo>
                    <a:pt x="1517904" y="387083"/>
                  </a:lnTo>
                  <a:lnTo>
                    <a:pt x="1523885" y="387083"/>
                  </a:lnTo>
                  <a:lnTo>
                    <a:pt x="1523885" y="397624"/>
                  </a:lnTo>
                  <a:lnTo>
                    <a:pt x="1533144" y="397624"/>
                  </a:lnTo>
                  <a:lnTo>
                    <a:pt x="1533144" y="402209"/>
                  </a:lnTo>
                  <a:lnTo>
                    <a:pt x="1534553" y="402209"/>
                  </a:lnTo>
                  <a:lnTo>
                    <a:pt x="1545336" y="402209"/>
                  </a:lnTo>
                  <a:lnTo>
                    <a:pt x="1546745" y="402209"/>
                  </a:lnTo>
                  <a:lnTo>
                    <a:pt x="1546745" y="387083"/>
                  </a:lnTo>
                  <a:lnTo>
                    <a:pt x="1551317" y="387083"/>
                  </a:lnTo>
                  <a:lnTo>
                    <a:pt x="1551317" y="402209"/>
                  </a:lnTo>
                  <a:lnTo>
                    <a:pt x="1554492" y="402209"/>
                  </a:lnTo>
                  <a:lnTo>
                    <a:pt x="1563509" y="402209"/>
                  </a:lnTo>
                  <a:lnTo>
                    <a:pt x="1566684" y="402209"/>
                  </a:lnTo>
                  <a:lnTo>
                    <a:pt x="1566684" y="396367"/>
                  </a:lnTo>
                  <a:lnTo>
                    <a:pt x="1598561" y="396367"/>
                  </a:lnTo>
                  <a:lnTo>
                    <a:pt x="1598561" y="384175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51" name="object 51"/>
            <p:cNvSpPr/>
            <p:nvPr/>
          </p:nvSpPr>
          <p:spPr>
            <a:xfrm>
              <a:off x="4253484" y="1994928"/>
              <a:ext cx="1329055" cy="111760"/>
            </a:xfrm>
            <a:custGeom>
              <a:avLst/>
              <a:gdLst/>
              <a:ahLst/>
              <a:cxnLst/>
              <a:rect l="l" t="t" r="r" b="b"/>
              <a:pathLst>
                <a:path w="1329054" h="111760">
                  <a:moveTo>
                    <a:pt x="63881" y="19939"/>
                  </a:moveTo>
                  <a:lnTo>
                    <a:pt x="47244" y="19939"/>
                  </a:lnTo>
                  <a:lnTo>
                    <a:pt x="47244" y="4686"/>
                  </a:lnTo>
                  <a:lnTo>
                    <a:pt x="35052" y="4686"/>
                  </a:lnTo>
                  <a:lnTo>
                    <a:pt x="35052" y="15367"/>
                  </a:lnTo>
                  <a:lnTo>
                    <a:pt x="30340" y="15367"/>
                  </a:lnTo>
                  <a:lnTo>
                    <a:pt x="30340" y="0"/>
                  </a:lnTo>
                  <a:lnTo>
                    <a:pt x="18148" y="0"/>
                  </a:lnTo>
                  <a:lnTo>
                    <a:pt x="18148" y="15367"/>
                  </a:lnTo>
                  <a:lnTo>
                    <a:pt x="0" y="15367"/>
                  </a:lnTo>
                  <a:lnTo>
                    <a:pt x="0" y="27559"/>
                  </a:lnTo>
                  <a:lnTo>
                    <a:pt x="16637" y="27559"/>
                  </a:lnTo>
                  <a:lnTo>
                    <a:pt x="16637" y="32131"/>
                  </a:lnTo>
                  <a:lnTo>
                    <a:pt x="18148" y="32131"/>
                  </a:lnTo>
                  <a:lnTo>
                    <a:pt x="18148" y="42672"/>
                  </a:lnTo>
                  <a:lnTo>
                    <a:pt x="30340" y="42672"/>
                  </a:lnTo>
                  <a:lnTo>
                    <a:pt x="30340" y="32131"/>
                  </a:lnTo>
                  <a:lnTo>
                    <a:pt x="35052" y="32131"/>
                  </a:lnTo>
                  <a:lnTo>
                    <a:pt x="35052" y="47231"/>
                  </a:lnTo>
                  <a:lnTo>
                    <a:pt x="47244" y="47231"/>
                  </a:lnTo>
                  <a:lnTo>
                    <a:pt x="47244" y="32131"/>
                  </a:lnTo>
                  <a:lnTo>
                    <a:pt x="63881" y="32131"/>
                  </a:lnTo>
                  <a:lnTo>
                    <a:pt x="63881" y="19939"/>
                  </a:lnTo>
                  <a:close/>
                </a:path>
                <a:path w="1329054" h="111760">
                  <a:moveTo>
                    <a:pt x="383908" y="36690"/>
                  </a:moveTo>
                  <a:lnTo>
                    <a:pt x="377825" y="36690"/>
                  </a:lnTo>
                  <a:lnTo>
                    <a:pt x="367157" y="36690"/>
                  </a:lnTo>
                  <a:lnTo>
                    <a:pt x="367157" y="21463"/>
                  </a:lnTo>
                  <a:lnTo>
                    <a:pt x="361048" y="21463"/>
                  </a:lnTo>
                  <a:lnTo>
                    <a:pt x="354965" y="21463"/>
                  </a:lnTo>
                  <a:lnTo>
                    <a:pt x="348856" y="21463"/>
                  </a:lnTo>
                  <a:lnTo>
                    <a:pt x="348856" y="36690"/>
                  </a:lnTo>
                  <a:lnTo>
                    <a:pt x="338188" y="36690"/>
                  </a:lnTo>
                  <a:lnTo>
                    <a:pt x="332105" y="36690"/>
                  </a:lnTo>
                  <a:lnTo>
                    <a:pt x="332105" y="48882"/>
                  </a:lnTo>
                  <a:lnTo>
                    <a:pt x="338188" y="48882"/>
                  </a:lnTo>
                  <a:lnTo>
                    <a:pt x="348856" y="48882"/>
                  </a:lnTo>
                  <a:lnTo>
                    <a:pt x="348856" y="65532"/>
                  </a:lnTo>
                  <a:lnTo>
                    <a:pt x="354965" y="65532"/>
                  </a:lnTo>
                  <a:lnTo>
                    <a:pt x="361048" y="65532"/>
                  </a:lnTo>
                  <a:lnTo>
                    <a:pt x="367157" y="65532"/>
                  </a:lnTo>
                  <a:lnTo>
                    <a:pt x="367157" y="48882"/>
                  </a:lnTo>
                  <a:lnTo>
                    <a:pt x="377825" y="48882"/>
                  </a:lnTo>
                  <a:lnTo>
                    <a:pt x="383908" y="48882"/>
                  </a:lnTo>
                  <a:lnTo>
                    <a:pt x="383908" y="36690"/>
                  </a:lnTo>
                  <a:close/>
                </a:path>
                <a:path w="1329054" h="111760">
                  <a:moveTo>
                    <a:pt x="678040" y="50292"/>
                  </a:moveTo>
                  <a:lnTo>
                    <a:pt x="661289" y="50292"/>
                  </a:lnTo>
                  <a:lnTo>
                    <a:pt x="661289" y="35039"/>
                  </a:lnTo>
                  <a:lnTo>
                    <a:pt x="649097" y="35039"/>
                  </a:lnTo>
                  <a:lnTo>
                    <a:pt x="649097" y="50292"/>
                  </a:lnTo>
                  <a:lnTo>
                    <a:pt x="632320" y="50292"/>
                  </a:lnTo>
                  <a:lnTo>
                    <a:pt x="632320" y="62484"/>
                  </a:lnTo>
                  <a:lnTo>
                    <a:pt x="649097" y="62484"/>
                  </a:lnTo>
                  <a:lnTo>
                    <a:pt x="649097" y="79235"/>
                  </a:lnTo>
                  <a:lnTo>
                    <a:pt x="661289" y="79235"/>
                  </a:lnTo>
                  <a:lnTo>
                    <a:pt x="661289" y="62484"/>
                  </a:lnTo>
                  <a:lnTo>
                    <a:pt x="678040" y="62484"/>
                  </a:lnTo>
                  <a:lnTo>
                    <a:pt x="678040" y="50292"/>
                  </a:lnTo>
                  <a:close/>
                </a:path>
                <a:path w="1329054" h="111760">
                  <a:moveTo>
                    <a:pt x="918845" y="68707"/>
                  </a:moveTo>
                  <a:lnTo>
                    <a:pt x="906653" y="68707"/>
                  </a:lnTo>
                  <a:lnTo>
                    <a:pt x="902208" y="68707"/>
                  </a:lnTo>
                  <a:lnTo>
                    <a:pt x="902208" y="53454"/>
                  </a:lnTo>
                  <a:lnTo>
                    <a:pt x="890016" y="53454"/>
                  </a:lnTo>
                  <a:lnTo>
                    <a:pt x="890016" y="68707"/>
                  </a:lnTo>
                  <a:lnTo>
                    <a:pt x="889889" y="68707"/>
                  </a:lnTo>
                  <a:lnTo>
                    <a:pt x="889889" y="53454"/>
                  </a:lnTo>
                  <a:lnTo>
                    <a:pt x="877697" y="53454"/>
                  </a:lnTo>
                  <a:lnTo>
                    <a:pt x="877697" y="68707"/>
                  </a:lnTo>
                  <a:lnTo>
                    <a:pt x="873125" y="68707"/>
                  </a:lnTo>
                  <a:lnTo>
                    <a:pt x="862444" y="68707"/>
                  </a:lnTo>
                  <a:lnTo>
                    <a:pt x="859536" y="68707"/>
                  </a:lnTo>
                  <a:lnTo>
                    <a:pt x="854824" y="68707"/>
                  </a:lnTo>
                  <a:lnTo>
                    <a:pt x="844296" y="68707"/>
                  </a:lnTo>
                  <a:lnTo>
                    <a:pt x="844296" y="53454"/>
                  </a:lnTo>
                  <a:lnTo>
                    <a:pt x="838200" y="53454"/>
                  </a:lnTo>
                  <a:lnTo>
                    <a:pt x="832104" y="53454"/>
                  </a:lnTo>
                  <a:lnTo>
                    <a:pt x="826008" y="53454"/>
                  </a:lnTo>
                  <a:lnTo>
                    <a:pt x="826008" y="68707"/>
                  </a:lnTo>
                  <a:lnTo>
                    <a:pt x="815327" y="68707"/>
                  </a:lnTo>
                  <a:lnTo>
                    <a:pt x="813689" y="68707"/>
                  </a:lnTo>
                  <a:lnTo>
                    <a:pt x="813689" y="53454"/>
                  </a:lnTo>
                  <a:lnTo>
                    <a:pt x="801497" y="53454"/>
                  </a:lnTo>
                  <a:lnTo>
                    <a:pt x="801497" y="64135"/>
                  </a:lnTo>
                  <a:lnTo>
                    <a:pt x="798449" y="64135"/>
                  </a:lnTo>
                  <a:lnTo>
                    <a:pt x="796925" y="64135"/>
                  </a:lnTo>
                  <a:lnTo>
                    <a:pt x="796925" y="48882"/>
                  </a:lnTo>
                  <a:lnTo>
                    <a:pt x="793991" y="48882"/>
                  </a:lnTo>
                  <a:lnTo>
                    <a:pt x="784733" y="48882"/>
                  </a:lnTo>
                  <a:lnTo>
                    <a:pt x="781812" y="48882"/>
                  </a:lnTo>
                  <a:lnTo>
                    <a:pt x="769620" y="48882"/>
                  </a:lnTo>
                  <a:lnTo>
                    <a:pt x="769620" y="64135"/>
                  </a:lnTo>
                  <a:lnTo>
                    <a:pt x="766559" y="64135"/>
                  </a:lnTo>
                  <a:lnTo>
                    <a:pt x="765048" y="64135"/>
                  </a:lnTo>
                  <a:lnTo>
                    <a:pt x="755764" y="64135"/>
                  </a:lnTo>
                  <a:lnTo>
                    <a:pt x="755764" y="59436"/>
                  </a:lnTo>
                  <a:lnTo>
                    <a:pt x="739140" y="59436"/>
                  </a:lnTo>
                  <a:lnTo>
                    <a:pt x="739140" y="44183"/>
                  </a:lnTo>
                  <a:lnTo>
                    <a:pt x="726948" y="44183"/>
                  </a:lnTo>
                  <a:lnTo>
                    <a:pt x="726948" y="59436"/>
                  </a:lnTo>
                  <a:lnTo>
                    <a:pt x="710044" y="59436"/>
                  </a:lnTo>
                  <a:lnTo>
                    <a:pt x="710044" y="71628"/>
                  </a:lnTo>
                  <a:lnTo>
                    <a:pt x="726948" y="71628"/>
                  </a:lnTo>
                  <a:lnTo>
                    <a:pt x="726948" y="88379"/>
                  </a:lnTo>
                  <a:lnTo>
                    <a:pt x="739140" y="88379"/>
                  </a:lnTo>
                  <a:lnTo>
                    <a:pt x="739140" y="71628"/>
                  </a:lnTo>
                  <a:lnTo>
                    <a:pt x="752729" y="71628"/>
                  </a:lnTo>
                  <a:lnTo>
                    <a:pt x="752729" y="76327"/>
                  </a:lnTo>
                  <a:lnTo>
                    <a:pt x="765048" y="76327"/>
                  </a:lnTo>
                  <a:lnTo>
                    <a:pt x="766559" y="76327"/>
                  </a:lnTo>
                  <a:lnTo>
                    <a:pt x="769620" y="76327"/>
                  </a:lnTo>
                  <a:lnTo>
                    <a:pt x="769620" y="92951"/>
                  </a:lnTo>
                  <a:lnTo>
                    <a:pt x="796925" y="92951"/>
                  </a:lnTo>
                  <a:lnTo>
                    <a:pt x="796925" y="80899"/>
                  </a:lnTo>
                  <a:lnTo>
                    <a:pt x="801497" y="80899"/>
                  </a:lnTo>
                  <a:lnTo>
                    <a:pt x="801497" y="97650"/>
                  </a:lnTo>
                  <a:lnTo>
                    <a:pt x="813689" y="97650"/>
                  </a:lnTo>
                  <a:lnTo>
                    <a:pt x="813689" y="80899"/>
                  </a:lnTo>
                  <a:lnTo>
                    <a:pt x="815327" y="80899"/>
                  </a:lnTo>
                  <a:lnTo>
                    <a:pt x="826008" y="80899"/>
                  </a:lnTo>
                  <a:lnTo>
                    <a:pt x="826008" y="97650"/>
                  </a:lnTo>
                  <a:lnTo>
                    <a:pt x="832104" y="97650"/>
                  </a:lnTo>
                  <a:lnTo>
                    <a:pt x="838200" y="97650"/>
                  </a:lnTo>
                  <a:lnTo>
                    <a:pt x="844296" y="97650"/>
                  </a:lnTo>
                  <a:lnTo>
                    <a:pt x="844296" y="80899"/>
                  </a:lnTo>
                  <a:lnTo>
                    <a:pt x="854824" y="80899"/>
                  </a:lnTo>
                  <a:lnTo>
                    <a:pt x="859536" y="80899"/>
                  </a:lnTo>
                  <a:lnTo>
                    <a:pt x="862444" y="80899"/>
                  </a:lnTo>
                  <a:lnTo>
                    <a:pt x="873125" y="80899"/>
                  </a:lnTo>
                  <a:lnTo>
                    <a:pt x="877697" y="80899"/>
                  </a:lnTo>
                  <a:lnTo>
                    <a:pt x="877697" y="97650"/>
                  </a:lnTo>
                  <a:lnTo>
                    <a:pt x="889889" y="97650"/>
                  </a:lnTo>
                  <a:lnTo>
                    <a:pt x="889889" y="80899"/>
                  </a:lnTo>
                  <a:lnTo>
                    <a:pt x="890016" y="80899"/>
                  </a:lnTo>
                  <a:lnTo>
                    <a:pt x="890016" y="97650"/>
                  </a:lnTo>
                  <a:lnTo>
                    <a:pt x="902208" y="97650"/>
                  </a:lnTo>
                  <a:lnTo>
                    <a:pt x="902208" y="80899"/>
                  </a:lnTo>
                  <a:lnTo>
                    <a:pt x="906653" y="80899"/>
                  </a:lnTo>
                  <a:lnTo>
                    <a:pt x="918845" y="80899"/>
                  </a:lnTo>
                  <a:lnTo>
                    <a:pt x="918845" y="68707"/>
                  </a:lnTo>
                  <a:close/>
                </a:path>
                <a:path w="1329054" h="111760">
                  <a:moveTo>
                    <a:pt x="1281557" y="79362"/>
                  </a:moveTo>
                  <a:lnTo>
                    <a:pt x="1280020" y="79362"/>
                  </a:lnTo>
                  <a:lnTo>
                    <a:pt x="1273924" y="79362"/>
                  </a:lnTo>
                  <a:lnTo>
                    <a:pt x="1264780" y="79362"/>
                  </a:lnTo>
                  <a:lnTo>
                    <a:pt x="1264780" y="64135"/>
                  </a:lnTo>
                  <a:lnTo>
                    <a:pt x="1245108" y="64135"/>
                  </a:lnTo>
                  <a:lnTo>
                    <a:pt x="1245108" y="79362"/>
                  </a:lnTo>
                  <a:lnTo>
                    <a:pt x="1235837" y="79362"/>
                  </a:lnTo>
                  <a:lnTo>
                    <a:pt x="1234427" y="79362"/>
                  </a:lnTo>
                  <a:lnTo>
                    <a:pt x="1228344" y="79362"/>
                  </a:lnTo>
                  <a:lnTo>
                    <a:pt x="1228344" y="91554"/>
                  </a:lnTo>
                  <a:lnTo>
                    <a:pt x="1234427" y="91554"/>
                  </a:lnTo>
                  <a:lnTo>
                    <a:pt x="1235837" y="91554"/>
                  </a:lnTo>
                  <a:lnTo>
                    <a:pt x="1245108" y="91554"/>
                  </a:lnTo>
                  <a:lnTo>
                    <a:pt x="1245108" y="106680"/>
                  </a:lnTo>
                  <a:lnTo>
                    <a:pt x="1264780" y="106680"/>
                  </a:lnTo>
                  <a:lnTo>
                    <a:pt x="1264780" y="91554"/>
                  </a:lnTo>
                  <a:lnTo>
                    <a:pt x="1273924" y="91554"/>
                  </a:lnTo>
                  <a:lnTo>
                    <a:pt x="1280020" y="91554"/>
                  </a:lnTo>
                  <a:lnTo>
                    <a:pt x="1281557" y="91554"/>
                  </a:lnTo>
                  <a:lnTo>
                    <a:pt x="1281557" y="79362"/>
                  </a:lnTo>
                  <a:close/>
                </a:path>
                <a:path w="1329054" h="111760">
                  <a:moveTo>
                    <a:pt x="1328788" y="83934"/>
                  </a:moveTo>
                  <a:lnTo>
                    <a:pt x="1312164" y="83934"/>
                  </a:lnTo>
                  <a:lnTo>
                    <a:pt x="1312164" y="68707"/>
                  </a:lnTo>
                  <a:lnTo>
                    <a:pt x="1299972" y="68707"/>
                  </a:lnTo>
                  <a:lnTo>
                    <a:pt x="1299972" y="83934"/>
                  </a:lnTo>
                  <a:lnTo>
                    <a:pt x="1283195" y="83934"/>
                  </a:lnTo>
                  <a:lnTo>
                    <a:pt x="1283195" y="96126"/>
                  </a:lnTo>
                  <a:lnTo>
                    <a:pt x="1299972" y="96126"/>
                  </a:lnTo>
                  <a:lnTo>
                    <a:pt x="1299972" y="111252"/>
                  </a:lnTo>
                  <a:lnTo>
                    <a:pt x="1312164" y="111252"/>
                  </a:lnTo>
                  <a:lnTo>
                    <a:pt x="1312164" y="96126"/>
                  </a:lnTo>
                  <a:lnTo>
                    <a:pt x="1328788" y="96126"/>
                  </a:lnTo>
                  <a:lnTo>
                    <a:pt x="1328788" y="83934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52" name="object 52"/>
            <p:cNvSpPr/>
            <p:nvPr/>
          </p:nvSpPr>
          <p:spPr>
            <a:xfrm>
              <a:off x="5536679" y="2063635"/>
              <a:ext cx="218440" cy="46990"/>
            </a:xfrm>
            <a:custGeom>
              <a:avLst/>
              <a:gdLst/>
              <a:ahLst/>
              <a:cxnLst/>
              <a:rect l="l" t="t" r="r" b="b"/>
              <a:pathLst>
                <a:path w="218439" h="46989">
                  <a:moveTo>
                    <a:pt x="77482" y="15227"/>
                  </a:moveTo>
                  <a:lnTo>
                    <a:pt x="60960" y="15227"/>
                  </a:lnTo>
                  <a:lnTo>
                    <a:pt x="60960" y="0"/>
                  </a:lnTo>
                  <a:lnTo>
                    <a:pt x="48768" y="0"/>
                  </a:lnTo>
                  <a:lnTo>
                    <a:pt x="48768" y="15227"/>
                  </a:lnTo>
                  <a:lnTo>
                    <a:pt x="45593" y="15227"/>
                  </a:lnTo>
                  <a:lnTo>
                    <a:pt x="30365" y="15227"/>
                  </a:lnTo>
                  <a:lnTo>
                    <a:pt x="28968" y="15227"/>
                  </a:lnTo>
                  <a:lnTo>
                    <a:pt x="28968" y="0"/>
                  </a:lnTo>
                  <a:lnTo>
                    <a:pt x="16776" y="0"/>
                  </a:lnTo>
                  <a:lnTo>
                    <a:pt x="16776" y="15227"/>
                  </a:lnTo>
                  <a:lnTo>
                    <a:pt x="0" y="15227"/>
                  </a:lnTo>
                  <a:lnTo>
                    <a:pt x="0" y="27419"/>
                  </a:lnTo>
                  <a:lnTo>
                    <a:pt x="16776" y="27419"/>
                  </a:lnTo>
                  <a:lnTo>
                    <a:pt x="16776" y="42545"/>
                  </a:lnTo>
                  <a:lnTo>
                    <a:pt x="28968" y="42545"/>
                  </a:lnTo>
                  <a:lnTo>
                    <a:pt x="28968" y="27419"/>
                  </a:lnTo>
                  <a:lnTo>
                    <a:pt x="30365" y="27419"/>
                  </a:lnTo>
                  <a:lnTo>
                    <a:pt x="45593" y="27419"/>
                  </a:lnTo>
                  <a:lnTo>
                    <a:pt x="48768" y="27419"/>
                  </a:lnTo>
                  <a:lnTo>
                    <a:pt x="48768" y="42545"/>
                  </a:lnTo>
                  <a:lnTo>
                    <a:pt x="60960" y="42545"/>
                  </a:lnTo>
                  <a:lnTo>
                    <a:pt x="60960" y="27419"/>
                  </a:lnTo>
                  <a:lnTo>
                    <a:pt x="77482" y="27419"/>
                  </a:lnTo>
                  <a:lnTo>
                    <a:pt x="77482" y="15227"/>
                  </a:lnTo>
                  <a:close/>
                </a:path>
                <a:path w="218439" h="46989">
                  <a:moveTo>
                    <a:pt x="217817" y="19685"/>
                  </a:moveTo>
                  <a:lnTo>
                    <a:pt x="217817" y="19685"/>
                  </a:lnTo>
                  <a:lnTo>
                    <a:pt x="199529" y="19685"/>
                  </a:lnTo>
                  <a:lnTo>
                    <a:pt x="199529" y="4432"/>
                  </a:lnTo>
                  <a:lnTo>
                    <a:pt x="161556" y="4432"/>
                  </a:lnTo>
                  <a:lnTo>
                    <a:pt x="161556" y="15227"/>
                  </a:lnTo>
                  <a:lnTo>
                    <a:pt x="161429" y="15227"/>
                  </a:lnTo>
                  <a:lnTo>
                    <a:pt x="159905" y="15227"/>
                  </a:lnTo>
                  <a:lnTo>
                    <a:pt x="159905" y="0"/>
                  </a:lnTo>
                  <a:lnTo>
                    <a:pt x="147713" y="0"/>
                  </a:lnTo>
                  <a:lnTo>
                    <a:pt x="147713" y="15227"/>
                  </a:lnTo>
                  <a:lnTo>
                    <a:pt x="146316" y="15227"/>
                  </a:lnTo>
                  <a:lnTo>
                    <a:pt x="146316" y="0"/>
                  </a:lnTo>
                  <a:lnTo>
                    <a:pt x="144653" y="0"/>
                  </a:lnTo>
                  <a:lnTo>
                    <a:pt x="134124" y="0"/>
                  </a:lnTo>
                  <a:lnTo>
                    <a:pt x="132461" y="0"/>
                  </a:lnTo>
                  <a:lnTo>
                    <a:pt x="132461" y="15227"/>
                  </a:lnTo>
                  <a:lnTo>
                    <a:pt x="131064" y="15227"/>
                  </a:lnTo>
                  <a:lnTo>
                    <a:pt x="117233" y="15227"/>
                  </a:lnTo>
                  <a:lnTo>
                    <a:pt x="115709" y="15227"/>
                  </a:lnTo>
                  <a:lnTo>
                    <a:pt x="115709" y="27419"/>
                  </a:lnTo>
                  <a:lnTo>
                    <a:pt x="117233" y="27419"/>
                  </a:lnTo>
                  <a:lnTo>
                    <a:pt x="131064" y="27419"/>
                  </a:lnTo>
                  <a:lnTo>
                    <a:pt x="132461" y="27419"/>
                  </a:lnTo>
                  <a:lnTo>
                    <a:pt x="132461" y="42545"/>
                  </a:lnTo>
                  <a:lnTo>
                    <a:pt x="134124" y="42545"/>
                  </a:lnTo>
                  <a:lnTo>
                    <a:pt x="144653" y="42545"/>
                  </a:lnTo>
                  <a:lnTo>
                    <a:pt x="146316" y="42545"/>
                  </a:lnTo>
                  <a:lnTo>
                    <a:pt x="146316" y="31877"/>
                  </a:lnTo>
                  <a:lnTo>
                    <a:pt x="147713" y="31877"/>
                  </a:lnTo>
                  <a:lnTo>
                    <a:pt x="147713" y="42545"/>
                  </a:lnTo>
                  <a:lnTo>
                    <a:pt x="159905" y="42545"/>
                  </a:lnTo>
                  <a:lnTo>
                    <a:pt x="159905" y="31877"/>
                  </a:lnTo>
                  <a:lnTo>
                    <a:pt x="161556" y="31877"/>
                  </a:lnTo>
                  <a:lnTo>
                    <a:pt x="161556" y="46977"/>
                  </a:lnTo>
                  <a:lnTo>
                    <a:pt x="164477" y="46977"/>
                  </a:lnTo>
                  <a:lnTo>
                    <a:pt x="199529" y="46977"/>
                  </a:lnTo>
                  <a:lnTo>
                    <a:pt x="199529" y="31877"/>
                  </a:lnTo>
                  <a:lnTo>
                    <a:pt x="217817" y="31877"/>
                  </a:lnTo>
                  <a:lnTo>
                    <a:pt x="217817" y="19685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53" name="object 53"/>
            <p:cNvSpPr/>
            <p:nvPr/>
          </p:nvSpPr>
          <p:spPr>
            <a:xfrm>
              <a:off x="5708777" y="2068067"/>
              <a:ext cx="81280" cy="42545"/>
            </a:xfrm>
            <a:custGeom>
              <a:avLst/>
              <a:gdLst/>
              <a:ahLst/>
              <a:cxnLst/>
              <a:rect l="l" t="t" r="r" b="b"/>
              <a:pathLst>
                <a:path w="81279" h="42544">
                  <a:moveTo>
                    <a:pt x="80772" y="15252"/>
                  </a:moveTo>
                  <a:lnTo>
                    <a:pt x="80772" y="15252"/>
                  </a:lnTo>
                  <a:lnTo>
                    <a:pt x="62598" y="15252"/>
                  </a:lnTo>
                  <a:lnTo>
                    <a:pt x="62598" y="0"/>
                  </a:lnTo>
                  <a:lnTo>
                    <a:pt x="16891" y="0"/>
                  </a:lnTo>
                  <a:lnTo>
                    <a:pt x="16891" y="15252"/>
                  </a:lnTo>
                  <a:lnTo>
                    <a:pt x="0" y="15252"/>
                  </a:lnTo>
                  <a:lnTo>
                    <a:pt x="0" y="27444"/>
                  </a:lnTo>
                  <a:lnTo>
                    <a:pt x="16891" y="27444"/>
                  </a:lnTo>
                  <a:lnTo>
                    <a:pt x="16891" y="42545"/>
                  </a:lnTo>
                  <a:lnTo>
                    <a:pt x="62598" y="42545"/>
                  </a:lnTo>
                  <a:lnTo>
                    <a:pt x="62598" y="27444"/>
                  </a:lnTo>
                  <a:lnTo>
                    <a:pt x="80772" y="27444"/>
                  </a:lnTo>
                  <a:lnTo>
                    <a:pt x="80772" y="15252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54" name="object 54"/>
            <p:cNvSpPr/>
            <p:nvPr/>
          </p:nvSpPr>
          <p:spPr>
            <a:xfrm>
              <a:off x="5742432" y="2068067"/>
              <a:ext cx="68580" cy="42545"/>
            </a:xfrm>
            <a:custGeom>
              <a:avLst/>
              <a:gdLst/>
              <a:ahLst/>
              <a:cxnLst/>
              <a:rect l="l" t="t" r="r" b="b"/>
              <a:pathLst>
                <a:path w="68579" h="42544">
                  <a:moveTo>
                    <a:pt x="68313" y="15252"/>
                  </a:moveTo>
                  <a:lnTo>
                    <a:pt x="68313" y="15252"/>
                  </a:lnTo>
                  <a:lnTo>
                    <a:pt x="50292" y="15252"/>
                  </a:lnTo>
                  <a:lnTo>
                    <a:pt x="50292" y="0"/>
                  </a:lnTo>
                  <a:lnTo>
                    <a:pt x="16751" y="0"/>
                  </a:lnTo>
                  <a:lnTo>
                    <a:pt x="16751" y="15252"/>
                  </a:lnTo>
                  <a:lnTo>
                    <a:pt x="0" y="15252"/>
                  </a:lnTo>
                  <a:lnTo>
                    <a:pt x="0" y="27444"/>
                  </a:lnTo>
                  <a:lnTo>
                    <a:pt x="16751" y="27444"/>
                  </a:lnTo>
                  <a:lnTo>
                    <a:pt x="16751" y="42545"/>
                  </a:lnTo>
                  <a:lnTo>
                    <a:pt x="50292" y="42545"/>
                  </a:lnTo>
                  <a:lnTo>
                    <a:pt x="50292" y="27444"/>
                  </a:lnTo>
                  <a:lnTo>
                    <a:pt x="68313" y="27444"/>
                  </a:lnTo>
                  <a:lnTo>
                    <a:pt x="68313" y="15252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55" name="object 55"/>
            <p:cNvSpPr/>
            <p:nvPr/>
          </p:nvSpPr>
          <p:spPr>
            <a:xfrm>
              <a:off x="5763628" y="2068067"/>
              <a:ext cx="64135" cy="48895"/>
            </a:xfrm>
            <a:custGeom>
              <a:avLst/>
              <a:gdLst/>
              <a:ahLst/>
              <a:cxnLst/>
              <a:rect l="l" t="t" r="r" b="b"/>
              <a:pathLst>
                <a:path w="64135" h="48894">
                  <a:moveTo>
                    <a:pt x="64020" y="21336"/>
                  </a:moveTo>
                  <a:lnTo>
                    <a:pt x="59436" y="21336"/>
                  </a:lnTo>
                  <a:lnTo>
                    <a:pt x="56400" y="21336"/>
                  </a:lnTo>
                  <a:lnTo>
                    <a:pt x="54864" y="21336"/>
                  </a:lnTo>
                  <a:lnTo>
                    <a:pt x="53352" y="21336"/>
                  </a:lnTo>
                  <a:lnTo>
                    <a:pt x="53352" y="15252"/>
                  </a:lnTo>
                  <a:lnTo>
                    <a:pt x="50304" y="15252"/>
                  </a:lnTo>
                  <a:lnTo>
                    <a:pt x="48780" y="15252"/>
                  </a:lnTo>
                  <a:lnTo>
                    <a:pt x="47117" y="15252"/>
                  </a:lnTo>
                  <a:lnTo>
                    <a:pt x="45847" y="15252"/>
                  </a:lnTo>
                  <a:lnTo>
                    <a:pt x="45847" y="6235"/>
                  </a:lnTo>
                  <a:lnTo>
                    <a:pt x="42672" y="6235"/>
                  </a:lnTo>
                  <a:lnTo>
                    <a:pt x="39763" y="6235"/>
                  </a:lnTo>
                  <a:lnTo>
                    <a:pt x="38112" y="6235"/>
                  </a:lnTo>
                  <a:lnTo>
                    <a:pt x="36588" y="6235"/>
                  </a:lnTo>
                  <a:lnTo>
                    <a:pt x="36588" y="0"/>
                  </a:lnTo>
                  <a:lnTo>
                    <a:pt x="16903" y="0"/>
                  </a:lnTo>
                  <a:lnTo>
                    <a:pt x="16903" y="15252"/>
                  </a:lnTo>
                  <a:lnTo>
                    <a:pt x="6235" y="15252"/>
                  </a:lnTo>
                  <a:lnTo>
                    <a:pt x="4584" y="15252"/>
                  </a:lnTo>
                  <a:lnTo>
                    <a:pt x="3060" y="15252"/>
                  </a:lnTo>
                  <a:lnTo>
                    <a:pt x="0" y="15252"/>
                  </a:lnTo>
                  <a:lnTo>
                    <a:pt x="0" y="27444"/>
                  </a:lnTo>
                  <a:lnTo>
                    <a:pt x="3060" y="27444"/>
                  </a:lnTo>
                  <a:lnTo>
                    <a:pt x="4584" y="27444"/>
                  </a:lnTo>
                  <a:lnTo>
                    <a:pt x="6235" y="27444"/>
                  </a:lnTo>
                  <a:lnTo>
                    <a:pt x="9144" y="27444"/>
                  </a:lnTo>
                  <a:lnTo>
                    <a:pt x="9144" y="33528"/>
                  </a:lnTo>
                  <a:lnTo>
                    <a:pt x="10680" y="33528"/>
                  </a:lnTo>
                  <a:lnTo>
                    <a:pt x="13855" y="33528"/>
                  </a:lnTo>
                  <a:lnTo>
                    <a:pt x="16903" y="33528"/>
                  </a:lnTo>
                  <a:lnTo>
                    <a:pt x="16903" y="42545"/>
                  </a:lnTo>
                  <a:lnTo>
                    <a:pt x="19812" y="42545"/>
                  </a:lnTo>
                  <a:lnTo>
                    <a:pt x="21475" y="42545"/>
                  </a:lnTo>
                  <a:lnTo>
                    <a:pt x="24396" y="42545"/>
                  </a:lnTo>
                  <a:lnTo>
                    <a:pt x="25920" y="42545"/>
                  </a:lnTo>
                  <a:lnTo>
                    <a:pt x="25920" y="48780"/>
                  </a:lnTo>
                  <a:lnTo>
                    <a:pt x="45847" y="48780"/>
                  </a:lnTo>
                  <a:lnTo>
                    <a:pt x="45847" y="33528"/>
                  </a:lnTo>
                  <a:lnTo>
                    <a:pt x="54864" y="33528"/>
                  </a:lnTo>
                  <a:lnTo>
                    <a:pt x="56400" y="33528"/>
                  </a:lnTo>
                  <a:lnTo>
                    <a:pt x="59436" y="33528"/>
                  </a:lnTo>
                  <a:lnTo>
                    <a:pt x="64020" y="33528"/>
                  </a:lnTo>
                  <a:lnTo>
                    <a:pt x="64020" y="21336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56" name="object 56"/>
            <p:cNvSpPr/>
            <p:nvPr/>
          </p:nvSpPr>
          <p:spPr>
            <a:xfrm>
              <a:off x="5780532" y="2074303"/>
              <a:ext cx="65405" cy="50165"/>
            </a:xfrm>
            <a:custGeom>
              <a:avLst/>
              <a:gdLst/>
              <a:ahLst/>
              <a:cxnLst/>
              <a:rect l="l" t="t" r="r" b="b"/>
              <a:pathLst>
                <a:path w="65404" h="50164">
                  <a:moveTo>
                    <a:pt x="65392" y="22860"/>
                  </a:moveTo>
                  <a:lnTo>
                    <a:pt x="63881" y="22860"/>
                  </a:lnTo>
                  <a:lnTo>
                    <a:pt x="60833" y="22860"/>
                  </a:lnTo>
                  <a:lnTo>
                    <a:pt x="54724" y="22860"/>
                  </a:lnTo>
                  <a:lnTo>
                    <a:pt x="53200" y="22860"/>
                  </a:lnTo>
                  <a:lnTo>
                    <a:pt x="53200" y="15100"/>
                  </a:lnTo>
                  <a:lnTo>
                    <a:pt x="50165" y="15100"/>
                  </a:lnTo>
                  <a:lnTo>
                    <a:pt x="48641" y="15100"/>
                  </a:lnTo>
                  <a:lnTo>
                    <a:pt x="48641" y="7607"/>
                  </a:lnTo>
                  <a:lnTo>
                    <a:pt x="36436" y="7607"/>
                  </a:lnTo>
                  <a:lnTo>
                    <a:pt x="36436" y="0"/>
                  </a:lnTo>
                  <a:lnTo>
                    <a:pt x="16751" y="0"/>
                  </a:lnTo>
                  <a:lnTo>
                    <a:pt x="16751" y="15100"/>
                  </a:lnTo>
                  <a:lnTo>
                    <a:pt x="7620" y="15100"/>
                  </a:lnTo>
                  <a:lnTo>
                    <a:pt x="4445" y="15100"/>
                  </a:lnTo>
                  <a:lnTo>
                    <a:pt x="2921" y="15100"/>
                  </a:lnTo>
                  <a:lnTo>
                    <a:pt x="0" y="15100"/>
                  </a:lnTo>
                  <a:lnTo>
                    <a:pt x="0" y="27292"/>
                  </a:lnTo>
                  <a:lnTo>
                    <a:pt x="2921" y="27292"/>
                  </a:lnTo>
                  <a:lnTo>
                    <a:pt x="4445" y="27292"/>
                  </a:lnTo>
                  <a:lnTo>
                    <a:pt x="7620" y="27292"/>
                  </a:lnTo>
                  <a:lnTo>
                    <a:pt x="9004" y="27292"/>
                  </a:lnTo>
                  <a:lnTo>
                    <a:pt x="9004" y="35052"/>
                  </a:lnTo>
                  <a:lnTo>
                    <a:pt x="15113" y="35052"/>
                  </a:lnTo>
                  <a:lnTo>
                    <a:pt x="16751" y="35052"/>
                  </a:lnTo>
                  <a:lnTo>
                    <a:pt x="16751" y="42545"/>
                  </a:lnTo>
                  <a:lnTo>
                    <a:pt x="19685" y="42545"/>
                  </a:lnTo>
                  <a:lnTo>
                    <a:pt x="21336" y="42545"/>
                  </a:lnTo>
                  <a:lnTo>
                    <a:pt x="24244" y="42545"/>
                  </a:lnTo>
                  <a:lnTo>
                    <a:pt x="25781" y="42545"/>
                  </a:lnTo>
                  <a:lnTo>
                    <a:pt x="25781" y="50152"/>
                  </a:lnTo>
                  <a:lnTo>
                    <a:pt x="48641" y="50152"/>
                  </a:lnTo>
                  <a:lnTo>
                    <a:pt x="48641" y="35052"/>
                  </a:lnTo>
                  <a:lnTo>
                    <a:pt x="54724" y="35052"/>
                  </a:lnTo>
                  <a:lnTo>
                    <a:pt x="60833" y="35052"/>
                  </a:lnTo>
                  <a:lnTo>
                    <a:pt x="63881" y="35052"/>
                  </a:lnTo>
                  <a:lnTo>
                    <a:pt x="65392" y="35052"/>
                  </a:lnTo>
                  <a:lnTo>
                    <a:pt x="65392" y="22860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57" name="object 57"/>
            <p:cNvSpPr/>
            <p:nvPr/>
          </p:nvSpPr>
          <p:spPr>
            <a:xfrm>
              <a:off x="5800204" y="2081910"/>
              <a:ext cx="79375" cy="59690"/>
            </a:xfrm>
            <a:custGeom>
              <a:avLst/>
              <a:gdLst/>
              <a:ahLst/>
              <a:cxnLst/>
              <a:rect l="l" t="t" r="r" b="b"/>
              <a:pathLst>
                <a:path w="79375" h="59689">
                  <a:moveTo>
                    <a:pt x="79260" y="32004"/>
                  </a:moveTo>
                  <a:lnTo>
                    <a:pt x="79260" y="32004"/>
                  </a:lnTo>
                  <a:lnTo>
                    <a:pt x="62623" y="32004"/>
                  </a:lnTo>
                  <a:lnTo>
                    <a:pt x="62623" y="15252"/>
                  </a:lnTo>
                  <a:lnTo>
                    <a:pt x="39636" y="15252"/>
                  </a:lnTo>
                  <a:lnTo>
                    <a:pt x="39636" y="7505"/>
                  </a:lnTo>
                  <a:lnTo>
                    <a:pt x="36703" y="7505"/>
                  </a:lnTo>
                  <a:lnTo>
                    <a:pt x="33528" y="7505"/>
                  </a:lnTo>
                  <a:lnTo>
                    <a:pt x="28968" y="7505"/>
                  </a:lnTo>
                  <a:lnTo>
                    <a:pt x="28968" y="0"/>
                  </a:lnTo>
                  <a:lnTo>
                    <a:pt x="16776" y="0"/>
                  </a:lnTo>
                  <a:lnTo>
                    <a:pt x="16776" y="15252"/>
                  </a:lnTo>
                  <a:lnTo>
                    <a:pt x="0" y="15252"/>
                  </a:lnTo>
                  <a:lnTo>
                    <a:pt x="0" y="27444"/>
                  </a:lnTo>
                  <a:lnTo>
                    <a:pt x="4584" y="27444"/>
                  </a:lnTo>
                  <a:lnTo>
                    <a:pt x="4584" y="34925"/>
                  </a:lnTo>
                  <a:lnTo>
                    <a:pt x="7759" y="34925"/>
                  </a:lnTo>
                  <a:lnTo>
                    <a:pt x="10668" y="34925"/>
                  </a:lnTo>
                  <a:lnTo>
                    <a:pt x="15379" y="34925"/>
                  </a:lnTo>
                  <a:lnTo>
                    <a:pt x="15379" y="44196"/>
                  </a:lnTo>
                  <a:lnTo>
                    <a:pt x="16764" y="44196"/>
                  </a:lnTo>
                  <a:lnTo>
                    <a:pt x="18427" y="44196"/>
                  </a:lnTo>
                  <a:lnTo>
                    <a:pt x="21336" y="44196"/>
                  </a:lnTo>
                  <a:lnTo>
                    <a:pt x="21336" y="50050"/>
                  </a:lnTo>
                  <a:lnTo>
                    <a:pt x="24511" y="50050"/>
                  </a:lnTo>
                  <a:lnTo>
                    <a:pt x="27444" y="50050"/>
                  </a:lnTo>
                  <a:lnTo>
                    <a:pt x="32004" y="50050"/>
                  </a:lnTo>
                  <a:lnTo>
                    <a:pt x="32004" y="59448"/>
                  </a:lnTo>
                  <a:lnTo>
                    <a:pt x="62623" y="59448"/>
                  </a:lnTo>
                  <a:lnTo>
                    <a:pt x="62623" y="44196"/>
                  </a:lnTo>
                  <a:lnTo>
                    <a:pt x="79260" y="44196"/>
                  </a:lnTo>
                  <a:lnTo>
                    <a:pt x="79260" y="32004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58" name="object 58"/>
            <p:cNvSpPr/>
            <p:nvPr/>
          </p:nvSpPr>
          <p:spPr>
            <a:xfrm>
              <a:off x="5833745" y="2097163"/>
              <a:ext cx="143510" cy="53340"/>
            </a:xfrm>
            <a:custGeom>
              <a:avLst/>
              <a:gdLst/>
              <a:ahLst/>
              <a:cxnLst/>
              <a:rect l="l" t="t" r="r" b="b"/>
              <a:pathLst>
                <a:path w="143510" h="53339">
                  <a:moveTo>
                    <a:pt x="143243" y="34925"/>
                  </a:moveTo>
                  <a:lnTo>
                    <a:pt x="138684" y="34925"/>
                  </a:lnTo>
                  <a:lnTo>
                    <a:pt x="138684" y="25895"/>
                  </a:lnTo>
                  <a:lnTo>
                    <a:pt x="137147" y="25895"/>
                  </a:lnTo>
                  <a:lnTo>
                    <a:pt x="134239" y="25895"/>
                  </a:lnTo>
                  <a:lnTo>
                    <a:pt x="126479" y="25895"/>
                  </a:lnTo>
                  <a:lnTo>
                    <a:pt x="122047" y="25895"/>
                  </a:lnTo>
                  <a:lnTo>
                    <a:pt x="122047" y="10668"/>
                  </a:lnTo>
                  <a:lnTo>
                    <a:pt x="97536" y="10668"/>
                  </a:lnTo>
                  <a:lnTo>
                    <a:pt x="97536" y="25895"/>
                  </a:lnTo>
                  <a:lnTo>
                    <a:pt x="92964" y="25895"/>
                  </a:lnTo>
                  <a:lnTo>
                    <a:pt x="92964" y="10668"/>
                  </a:lnTo>
                  <a:lnTo>
                    <a:pt x="88379" y="10668"/>
                  </a:lnTo>
                  <a:lnTo>
                    <a:pt x="85471" y="10668"/>
                  </a:lnTo>
                  <a:lnTo>
                    <a:pt x="80772" y="10668"/>
                  </a:lnTo>
                  <a:lnTo>
                    <a:pt x="76187" y="10668"/>
                  </a:lnTo>
                  <a:lnTo>
                    <a:pt x="73279" y="10668"/>
                  </a:lnTo>
                  <a:lnTo>
                    <a:pt x="73279" y="16751"/>
                  </a:lnTo>
                  <a:lnTo>
                    <a:pt x="73152" y="16751"/>
                  </a:lnTo>
                  <a:lnTo>
                    <a:pt x="71628" y="16751"/>
                  </a:lnTo>
                  <a:lnTo>
                    <a:pt x="62598" y="16751"/>
                  </a:lnTo>
                  <a:lnTo>
                    <a:pt x="62598" y="0"/>
                  </a:lnTo>
                  <a:lnTo>
                    <a:pt x="16891" y="0"/>
                  </a:lnTo>
                  <a:lnTo>
                    <a:pt x="16891" y="16751"/>
                  </a:lnTo>
                  <a:lnTo>
                    <a:pt x="15227" y="16751"/>
                  </a:lnTo>
                  <a:lnTo>
                    <a:pt x="12319" y="16751"/>
                  </a:lnTo>
                  <a:lnTo>
                    <a:pt x="10668" y="16751"/>
                  </a:lnTo>
                  <a:lnTo>
                    <a:pt x="0" y="16751"/>
                  </a:lnTo>
                  <a:lnTo>
                    <a:pt x="0" y="28943"/>
                  </a:lnTo>
                  <a:lnTo>
                    <a:pt x="10668" y="28943"/>
                  </a:lnTo>
                  <a:lnTo>
                    <a:pt x="12319" y="28943"/>
                  </a:lnTo>
                  <a:lnTo>
                    <a:pt x="15227" y="28943"/>
                  </a:lnTo>
                  <a:lnTo>
                    <a:pt x="16891" y="28943"/>
                  </a:lnTo>
                  <a:lnTo>
                    <a:pt x="16891" y="44196"/>
                  </a:lnTo>
                  <a:lnTo>
                    <a:pt x="62598" y="44196"/>
                  </a:lnTo>
                  <a:lnTo>
                    <a:pt x="62598" y="38087"/>
                  </a:lnTo>
                  <a:lnTo>
                    <a:pt x="64008" y="38087"/>
                  </a:lnTo>
                  <a:lnTo>
                    <a:pt x="73279" y="38087"/>
                  </a:lnTo>
                  <a:lnTo>
                    <a:pt x="73279" y="53213"/>
                  </a:lnTo>
                  <a:lnTo>
                    <a:pt x="92964" y="53213"/>
                  </a:lnTo>
                  <a:lnTo>
                    <a:pt x="92964" y="38087"/>
                  </a:lnTo>
                  <a:lnTo>
                    <a:pt x="97523" y="38087"/>
                  </a:lnTo>
                  <a:lnTo>
                    <a:pt x="97523" y="47117"/>
                  </a:lnTo>
                  <a:lnTo>
                    <a:pt x="97536" y="53213"/>
                  </a:lnTo>
                  <a:lnTo>
                    <a:pt x="105270" y="53213"/>
                  </a:lnTo>
                  <a:lnTo>
                    <a:pt x="108204" y="53213"/>
                  </a:lnTo>
                  <a:lnTo>
                    <a:pt x="122047" y="53213"/>
                  </a:lnTo>
                  <a:lnTo>
                    <a:pt x="122047" y="47117"/>
                  </a:lnTo>
                  <a:lnTo>
                    <a:pt x="143243" y="47117"/>
                  </a:lnTo>
                  <a:lnTo>
                    <a:pt x="143243" y="34925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59" name="object 59"/>
            <p:cNvSpPr/>
            <p:nvPr/>
          </p:nvSpPr>
          <p:spPr>
            <a:xfrm>
              <a:off x="5931268" y="2116835"/>
              <a:ext cx="407034" cy="76835"/>
            </a:xfrm>
            <a:custGeom>
              <a:avLst/>
              <a:gdLst/>
              <a:ahLst/>
              <a:cxnLst/>
              <a:rect l="l" t="t" r="r" b="b"/>
              <a:pathLst>
                <a:path w="407035" h="76835">
                  <a:moveTo>
                    <a:pt x="219468" y="25908"/>
                  </a:moveTo>
                  <a:lnTo>
                    <a:pt x="214896" y="25908"/>
                  </a:lnTo>
                  <a:lnTo>
                    <a:pt x="201180" y="25908"/>
                  </a:lnTo>
                  <a:lnTo>
                    <a:pt x="201180" y="10680"/>
                  </a:lnTo>
                  <a:lnTo>
                    <a:pt x="198259" y="10680"/>
                  </a:lnTo>
                  <a:lnTo>
                    <a:pt x="188988" y="10680"/>
                  </a:lnTo>
                  <a:lnTo>
                    <a:pt x="186067" y="10680"/>
                  </a:lnTo>
                  <a:lnTo>
                    <a:pt x="186067" y="25908"/>
                  </a:lnTo>
                  <a:lnTo>
                    <a:pt x="160159" y="25908"/>
                  </a:lnTo>
                  <a:lnTo>
                    <a:pt x="160159" y="10680"/>
                  </a:lnTo>
                  <a:lnTo>
                    <a:pt x="147967" y="10680"/>
                  </a:lnTo>
                  <a:lnTo>
                    <a:pt x="147967" y="25908"/>
                  </a:lnTo>
                  <a:lnTo>
                    <a:pt x="146316" y="25908"/>
                  </a:lnTo>
                  <a:lnTo>
                    <a:pt x="146316" y="10680"/>
                  </a:lnTo>
                  <a:lnTo>
                    <a:pt x="134124" y="10680"/>
                  </a:lnTo>
                  <a:lnTo>
                    <a:pt x="134124" y="25908"/>
                  </a:lnTo>
                  <a:lnTo>
                    <a:pt x="131076" y="25908"/>
                  </a:lnTo>
                  <a:lnTo>
                    <a:pt x="121920" y="25908"/>
                  </a:lnTo>
                  <a:lnTo>
                    <a:pt x="121920" y="15252"/>
                  </a:lnTo>
                  <a:lnTo>
                    <a:pt x="105156" y="15252"/>
                  </a:lnTo>
                  <a:lnTo>
                    <a:pt x="105156" y="0"/>
                  </a:lnTo>
                  <a:lnTo>
                    <a:pt x="92964" y="0"/>
                  </a:lnTo>
                  <a:lnTo>
                    <a:pt x="92964" y="15252"/>
                  </a:lnTo>
                  <a:lnTo>
                    <a:pt x="89928" y="15252"/>
                  </a:lnTo>
                  <a:lnTo>
                    <a:pt x="83820" y="15252"/>
                  </a:lnTo>
                  <a:lnTo>
                    <a:pt x="76200" y="15252"/>
                  </a:lnTo>
                  <a:lnTo>
                    <a:pt x="73291" y="15252"/>
                  </a:lnTo>
                  <a:lnTo>
                    <a:pt x="73291" y="0"/>
                  </a:lnTo>
                  <a:lnTo>
                    <a:pt x="67056" y="0"/>
                  </a:lnTo>
                  <a:lnTo>
                    <a:pt x="61099" y="0"/>
                  </a:lnTo>
                  <a:lnTo>
                    <a:pt x="54864" y="0"/>
                  </a:lnTo>
                  <a:lnTo>
                    <a:pt x="54864" y="15252"/>
                  </a:lnTo>
                  <a:lnTo>
                    <a:pt x="45720" y="15252"/>
                  </a:lnTo>
                  <a:lnTo>
                    <a:pt x="44208" y="15252"/>
                  </a:lnTo>
                  <a:lnTo>
                    <a:pt x="38100" y="15252"/>
                  </a:lnTo>
                  <a:lnTo>
                    <a:pt x="28956" y="15252"/>
                  </a:lnTo>
                  <a:lnTo>
                    <a:pt x="28956" y="0"/>
                  </a:lnTo>
                  <a:lnTo>
                    <a:pt x="16764" y="0"/>
                  </a:lnTo>
                  <a:lnTo>
                    <a:pt x="16764" y="15252"/>
                  </a:lnTo>
                  <a:lnTo>
                    <a:pt x="0" y="15252"/>
                  </a:lnTo>
                  <a:lnTo>
                    <a:pt x="0" y="27444"/>
                  </a:lnTo>
                  <a:lnTo>
                    <a:pt x="16764" y="27444"/>
                  </a:lnTo>
                  <a:lnTo>
                    <a:pt x="16764" y="42545"/>
                  </a:lnTo>
                  <a:lnTo>
                    <a:pt x="28956" y="42545"/>
                  </a:lnTo>
                  <a:lnTo>
                    <a:pt x="28956" y="27444"/>
                  </a:lnTo>
                  <a:lnTo>
                    <a:pt x="38100" y="27444"/>
                  </a:lnTo>
                  <a:lnTo>
                    <a:pt x="44208" y="27444"/>
                  </a:lnTo>
                  <a:lnTo>
                    <a:pt x="45720" y="27444"/>
                  </a:lnTo>
                  <a:lnTo>
                    <a:pt x="54864" y="27444"/>
                  </a:lnTo>
                  <a:lnTo>
                    <a:pt x="54864" y="42545"/>
                  </a:lnTo>
                  <a:lnTo>
                    <a:pt x="61099" y="42545"/>
                  </a:lnTo>
                  <a:lnTo>
                    <a:pt x="67056" y="42545"/>
                  </a:lnTo>
                  <a:lnTo>
                    <a:pt x="73291" y="42545"/>
                  </a:lnTo>
                  <a:lnTo>
                    <a:pt x="73291" y="27444"/>
                  </a:lnTo>
                  <a:lnTo>
                    <a:pt x="76200" y="27444"/>
                  </a:lnTo>
                  <a:lnTo>
                    <a:pt x="83820" y="27444"/>
                  </a:lnTo>
                  <a:lnTo>
                    <a:pt x="89928" y="27444"/>
                  </a:lnTo>
                  <a:lnTo>
                    <a:pt x="92964" y="27444"/>
                  </a:lnTo>
                  <a:lnTo>
                    <a:pt x="92964" y="42545"/>
                  </a:lnTo>
                  <a:lnTo>
                    <a:pt x="105156" y="42545"/>
                  </a:lnTo>
                  <a:lnTo>
                    <a:pt x="105156" y="27444"/>
                  </a:lnTo>
                  <a:lnTo>
                    <a:pt x="117475" y="27444"/>
                  </a:lnTo>
                  <a:lnTo>
                    <a:pt x="117475" y="38100"/>
                  </a:lnTo>
                  <a:lnTo>
                    <a:pt x="131076" y="38100"/>
                  </a:lnTo>
                  <a:lnTo>
                    <a:pt x="134124" y="38100"/>
                  </a:lnTo>
                  <a:lnTo>
                    <a:pt x="134124" y="53225"/>
                  </a:lnTo>
                  <a:lnTo>
                    <a:pt x="146316" y="53225"/>
                  </a:lnTo>
                  <a:lnTo>
                    <a:pt x="146316" y="38100"/>
                  </a:lnTo>
                  <a:lnTo>
                    <a:pt x="147967" y="38100"/>
                  </a:lnTo>
                  <a:lnTo>
                    <a:pt x="147967" y="53225"/>
                  </a:lnTo>
                  <a:lnTo>
                    <a:pt x="160159" y="53225"/>
                  </a:lnTo>
                  <a:lnTo>
                    <a:pt x="160159" y="38100"/>
                  </a:lnTo>
                  <a:lnTo>
                    <a:pt x="164592" y="38100"/>
                  </a:lnTo>
                  <a:lnTo>
                    <a:pt x="169176" y="38100"/>
                  </a:lnTo>
                  <a:lnTo>
                    <a:pt x="172351" y="38100"/>
                  </a:lnTo>
                  <a:lnTo>
                    <a:pt x="176796" y="38100"/>
                  </a:lnTo>
                  <a:lnTo>
                    <a:pt x="186067" y="38100"/>
                  </a:lnTo>
                  <a:lnTo>
                    <a:pt x="186067" y="53225"/>
                  </a:lnTo>
                  <a:lnTo>
                    <a:pt x="188988" y="53225"/>
                  </a:lnTo>
                  <a:lnTo>
                    <a:pt x="198259" y="53225"/>
                  </a:lnTo>
                  <a:lnTo>
                    <a:pt x="201180" y="53225"/>
                  </a:lnTo>
                  <a:lnTo>
                    <a:pt x="201180" y="38100"/>
                  </a:lnTo>
                  <a:lnTo>
                    <a:pt x="214896" y="38100"/>
                  </a:lnTo>
                  <a:lnTo>
                    <a:pt x="219468" y="38100"/>
                  </a:lnTo>
                  <a:lnTo>
                    <a:pt x="219468" y="25908"/>
                  </a:lnTo>
                  <a:close/>
                </a:path>
                <a:path w="407035" h="76835">
                  <a:moveTo>
                    <a:pt x="292608" y="48768"/>
                  </a:moveTo>
                  <a:lnTo>
                    <a:pt x="275971" y="48768"/>
                  </a:lnTo>
                  <a:lnTo>
                    <a:pt x="275971" y="33667"/>
                  </a:lnTo>
                  <a:lnTo>
                    <a:pt x="263779" y="33667"/>
                  </a:lnTo>
                  <a:lnTo>
                    <a:pt x="263779" y="38227"/>
                  </a:lnTo>
                  <a:lnTo>
                    <a:pt x="257556" y="38227"/>
                  </a:lnTo>
                  <a:lnTo>
                    <a:pt x="257556" y="21348"/>
                  </a:lnTo>
                  <a:lnTo>
                    <a:pt x="245364" y="21348"/>
                  </a:lnTo>
                  <a:lnTo>
                    <a:pt x="245364" y="38227"/>
                  </a:lnTo>
                  <a:lnTo>
                    <a:pt x="227215" y="38227"/>
                  </a:lnTo>
                  <a:lnTo>
                    <a:pt x="227215" y="50419"/>
                  </a:lnTo>
                  <a:lnTo>
                    <a:pt x="245364" y="50419"/>
                  </a:lnTo>
                  <a:lnTo>
                    <a:pt x="245364" y="65544"/>
                  </a:lnTo>
                  <a:lnTo>
                    <a:pt x="257556" y="65544"/>
                  </a:lnTo>
                  <a:lnTo>
                    <a:pt x="257556" y="60960"/>
                  </a:lnTo>
                  <a:lnTo>
                    <a:pt x="263779" y="60960"/>
                  </a:lnTo>
                  <a:lnTo>
                    <a:pt x="263779" y="76212"/>
                  </a:lnTo>
                  <a:lnTo>
                    <a:pt x="275971" y="76212"/>
                  </a:lnTo>
                  <a:lnTo>
                    <a:pt x="275971" y="60960"/>
                  </a:lnTo>
                  <a:lnTo>
                    <a:pt x="292608" y="60960"/>
                  </a:lnTo>
                  <a:lnTo>
                    <a:pt x="292608" y="48768"/>
                  </a:lnTo>
                  <a:close/>
                </a:path>
                <a:path w="407035" h="76835">
                  <a:moveTo>
                    <a:pt x="406908" y="48768"/>
                  </a:moveTo>
                  <a:lnTo>
                    <a:pt x="402336" y="48768"/>
                  </a:lnTo>
                  <a:lnTo>
                    <a:pt x="396240" y="48768"/>
                  </a:lnTo>
                  <a:lnTo>
                    <a:pt x="390271" y="48768"/>
                  </a:lnTo>
                  <a:lnTo>
                    <a:pt x="390271" y="33667"/>
                  </a:lnTo>
                  <a:lnTo>
                    <a:pt x="350647" y="33667"/>
                  </a:lnTo>
                  <a:lnTo>
                    <a:pt x="350647" y="48768"/>
                  </a:lnTo>
                  <a:lnTo>
                    <a:pt x="341515" y="48768"/>
                  </a:lnTo>
                  <a:lnTo>
                    <a:pt x="333895" y="48768"/>
                  </a:lnTo>
                  <a:lnTo>
                    <a:pt x="333895" y="60960"/>
                  </a:lnTo>
                  <a:lnTo>
                    <a:pt x="341515" y="60960"/>
                  </a:lnTo>
                  <a:lnTo>
                    <a:pt x="350647" y="60960"/>
                  </a:lnTo>
                  <a:lnTo>
                    <a:pt x="350647" y="76212"/>
                  </a:lnTo>
                  <a:lnTo>
                    <a:pt x="390271" y="76212"/>
                  </a:lnTo>
                  <a:lnTo>
                    <a:pt x="390271" y="60960"/>
                  </a:lnTo>
                  <a:lnTo>
                    <a:pt x="396240" y="60960"/>
                  </a:lnTo>
                  <a:lnTo>
                    <a:pt x="402336" y="60960"/>
                  </a:lnTo>
                  <a:lnTo>
                    <a:pt x="406908" y="60960"/>
                  </a:lnTo>
                  <a:lnTo>
                    <a:pt x="406908" y="48768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60" name="object 60"/>
            <p:cNvSpPr/>
            <p:nvPr/>
          </p:nvSpPr>
          <p:spPr>
            <a:xfrm>
              <a:off x="6292596" y="2150503"/>
              <a:ext cx="220979" cy="83820"/>
            </a:xfrm>
            <a:custGeom>
              <a:avLst/>
              <a:gdLst/>
              <a:ahLst/>
              <a:cxnLst/>
              <a:rect l="l" t="t" r="r" b="b"/>
              <a:pathLst>
                <a:path w="220979" h="83819">
                  <a:moveTo>
                    <a:pt x="111112" y="15100"/>
                  </a:moveTo>
                  <a:lnTo>
                    <a:pt x="101968" y="15100"/>
                  </a:lnTo>
                  <a:lnTo>
                    <a:pt x="94488" y="15100"/>
                  </a:lnTo>
                  <a:lnTo>
                    <a:pt x="94488" y="0"/>
                  </a:lnTo>
                  <a:lnTo>
                    <a:pt x="85204" y="0"/>
                  </a:lnTo>
                  <a:lnTo>
                    <a:pt x="82296" y="0"/>
                  </a:lnTo>
                  <a:lnTo>
                    <a:pt x="73012" y="0"/>
                  </a:lnTo>
                  <a:lnTo>
                    <a:pt x="73012" y="15100"/>
                  </a:lnTo>
                  <a:lnTo>
                    <a:pt x="65532" y="15100"/>
                  </a:lnTo>
                  <a:lnTo>
                    <a:pt x="62484" y="15100"/>
                  </a:lnTo>
                  <a:lnTo>
                    <a:pt x="62484" y="0"/>
                  </a:lnTo>
                  <a:lnTo>
                    <a:pt x="50292" y="0"/>
                  </a:lnTo>
                  <a:lnTo>
                    <a:pt x="50292" y="15100"/>
                  </a:lnTo>
                  <a:lnTo>
                    <a:pt x="45580" y="15100"/>
                  </a:lnTo>
                  <a:lnTo>
                    <a:pt x="33515" y="15100"/>
                  </a:lnTo>
                  <a:lnTo>
                    <a:pt x="28943" y="15100"/>
                  </a:lnTo>
                  <a:lnTo>
                    <a:pt x="28943" y="0"/>
                  </a:lnTo>
                  <a:lnTo>
                    <a:pt x="16751" y="0"/>
                  </a:lnTo>
                  <a:lnTo>
                    <a:pt x="16751" y="15100"/>
                  </a:lnTo>
                  <a:lnTo>
                    <a:pt x="0" y="15100"/>
                  </a:lnTo>
                  <a:lnTo>
                    <a:pt x="0" y="27292"/>
                  </a:lnTo>
                  <a:lnTo>
                    <a:pt x="16751" y="27292"/>
                  </a:lnTo>
                  <a:lnTo>
                    <a:pt x="16751" y="42545"/>
                  </a:lnTo>
                  <a:lnTo>
                    <a:pt x="28943" y="42545"/>
                  </a:lnTo>
                  <a:lnTo>
                    <a:pt x="28943" y="27292"/>
                  </a:lnTo>
                  <a:lnTo>
                    <a:pt x="33515" y="27292"/>
                  </a:lnTo>
                  <a:lnTo>
                    <a:pt x="45580" y="27292"/>
                  </a:lnTo>
                  <a:lnTo>
                    <a:pt x="50292" y="27292"/>
                  </a:lnTo>
                  <a:lnTo>
                    <a:pt x="50292" y="42545"/>
                  </a:lnTo>
                  <a:lnTo>
                    <a:pt x="62484" y="42545"/>
                  </a:lnTo>
                  <a:lnTo>
                    <a:pt x="62484" y="27292"/>
                  </a:lnTo>
                  <a:lnTo>
                    <a:pt x="65532" y="27292"/>
                  </a:lnTo>
                  <a:lnTo>
                    <a:pt x="73012" y="27292"/>
                  </a:lnTo>
                  <a:lnTo>
                    <a:pt x="73012" y="42545"/>
                  </a:lnTo>
                  <a:lnTo>
                    <a:pt x="82296" y="42545"/>
                  </a:lnTo>
                  <a:lnTo>
                    <a:pt x="85204" y="42545"/>
                  </a:lnTo>
                  <a:lnTo>
                    <a:pt x="94488" y="42545"/>
                  </a:lnTo>
                  <a:lnTo>
                    <a:pt x="94488" y="27292"/>
                  </a:lnTo>
                  <a:lnTo>
                    <a:pt x="101968" y="27292"/>
                  </a:lnTo>
                  <a:lnTo>
                    <a:pt x="111112" y="27292"/>
                  </a:lnTo>
                  <a:lnTo>
                    <a:pt x="111112" y="15100"/>
                  </a:lnTo>
                  <a:close/>
                </a:path>
                <a:path w="220979" h="83819">
                  <a:moveTo>
                    <a:pt x="220840" y="56261"/>
                  </a:moveTo>
                  <a:lnTo>
                    <a:pt x="220840" y="56261"/>
                  </a:lnTo>
                  <a:lnTo>
                    <a:pt x="204089" y="56261"/>
                  </a:lnTo>
                  <a:lnTo>
                    <a:pt x="204089" y="41008"/>
                  </a:lnTo>
                  <a:lnTo>
                    <a:pt x="184277" y="41008"/>
                  </a:lnTo>
                  <a:lnTo>
                    <a:pt x="184277" y="25781"/>
                  </a:lnTo>
                  <a:lnTo>
                    <a:pt x="173609" y="25781"/>
                  </a:lnTo>
                  <a:lnTo>
                    <a:pt x="172085" y="25781"/>
                  </a:lnTo>
                  <a:lnTo>
                    <a:pt x="161417" y="25781"/>
                  </a:lnTo>
                  <a:lnTo>
                    <a:pt x="161417" y="41008"/>
                  </a:lnTo>
                  <a:lnTo>
                    <a:pt x="161404" y="25781"/>
                  </a:lnTo>
                  <a:lnTo>
                    <a:pt x="155321" y="25781"/>
                  </a:lnTo>
                  <a:lnTo>
                    <a:pt x="149352" y="25781"/>
                  </a:lnTo>
                  <a:lnTo>
                    <a:pt x="149212" y="25781"/>
                  </a:lnTo>
                  <a:lnTo>
                    <a:pt x="143243" y="25781"/>
                  </a:lnTo>
                  <a:lnTo>
                    <a:pt x="143243" y="12179"/>
                  </a:lnTo>
                  <a:lnTo>
                    <a:pt x="115697" y="12179"/>
                  </a:lnTo>
                  <a:lnTo>
                    <a:pt x="115697" y="27432"/>
                  </a:lnTo>
                  <a:lnTo>
                    <a:pt x="114300" y="27432"/>
                  </a:lnTo>
                  <a:lnTo>
                    <a:pt x="111125" y="27432"/>
                  </a:lnTo>
                  <a:lnTo>
                    <a:pt x="99047" y="27432"/>
                  </a:lnTo>
                  <a:lnTo>
                    <a:pt x="99047" y="39624"/>
                  </a:lnTo>
                  <a:lnTo>
                    <a:pt x="111125" y="39624"/>
                  </a:lnTo>
                  <a:lnTo>
                    <a:pt x="114300" y="39624"/>
                  </a:lnTo>
                  <a:lnTo>
                    <a:pt x="115697" y="39624"/>
                  </a:lnTo>
                  <a:lnTo>
                    <a:pt x="115697" y="54724"/>
                  </a:lnTo>
                  <a:lnTo>
                    <a:pt x="127876" y="54724"/>
                  </a:lnTo>
                  <a:lnTo>
                    <a:pt x="131051" y="54724"/>
                  </a:lnTo>
                  <a:lnTo>
                    <a:pt x="137160" y="54724"/>
                  </a:lnTo>
                  <a:lnTo>
                    <a:pt x="137160" y="68326"/>
                  </a:lnTo>
                  <a:lnTo>
                    <a:pt x="161404" y="68326"/>
                  </a:lnTo>
                  <a:lnTo>
                    <a:pt x="161404" y="53200"/>
                  </a:lnTo>
                  <a:lnTo>
                    <a:pt x="161417" y="68326"/>
                  </a:lnTo>
                  <a:lnTo>
                    <a:pt x="165976" y="68326"/>
                  </a:lnTo>
                  <a:lnTo>
                    <a:pt x="165976" y="68453"/>
                  </a:lnTo>
                  <a:lnTo>
                    <a:pt x="169151" y="68453"/>
                  </a:lnTo>
                  <a:lnTo>
                    <a:pt x="170688" y="68453"/>
                  </a:lnTo>
                  <a:lnTo>
                    <a:pt x="172072" y="68453"/>
                  </a:lnTo>
                  <a:lnTo>
                    <a:pt x="175247" y="68453"/>
                  </a:lnTo>
                  <a:lnTo>
                    <a:pt x="182753" y="68453"/>
                  </a:lnTo>
                  <a:lnTo>
                    <a:pt x="182753" y="83680"/>
                  </a:lnTo>
                  <a:lnTo>
                    <a:pt x="204089" y="83680"/>
                  </a:lnTo>
                  <a:lnTo>
                    <a:pt x="204089" y="68453"/>
                  </a:lnTo>
                  <a:lnTo>
                    <a:pt x="220840" y="68453"/>
                  </a:lnTo>
                  <a:lnTo>
                    <a:pt x="220840" y="56261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6467843" y="2191511"/>
              <a:ext cx="119380" cy="43180"/>
            </a:xfrm>
            <a:custGeom>
              <a:avLst/>
              <a:gdLst/>
              <a:ahLst/>
              <a:cxnLst/>
              <a:rect l="l" t="t" r="r" b="b"/>
              <a:pathLst>
                <a:path w="119379" h="43180">
                  <a:moveTo>
                    <a:pt x="118757" y="15252"/>
                  </a:moveTo>
                  <a:lnTo>
                    <a:pt x="118757" y="15252"/>
                  </a:lnTo>
                  <a:lnTo>
                    <a:pt x="101993" y="15252"/>
                  </a:lnTo>
                  <a:lnTo>
                    <a:pt x="101993" y="0"/>
                  </a:lnTo>
                  <a:lnTo>
                    <a:pt x="33413" y="0"/>
                  </a:lnTo>
                  <a:lnTo>
                    <a:pt x="33413" y="15252"/>
                  </a:lnTo>
                  <a:lnTo>
                    <a:pt x="28841" y="15252"/>
                  </a:lnTo>
                  <a:lnTo>
                    <a:pt x="28841" y="0"/>
                  </a:lnTo>
                  <a:lnTo>
                    <a:pt x="16649" y="0"/>
                  </a:lnTo>
                  <a:lnTo>
                    <a:pt x="16649" y="15252"/>
                  </a:lnTo>
                  <a:lnTo>
                    <a:pt x="0" y="15252"/>
                  </a:lnTo>
                  <a:lnTo>
                    <a:pt x="0" y="27444"/>
                  </a:lnTo>
                  <a:lnTo>
                    <a:pt x="16649" y="27444"/>
                  </a:lnTo>
                  <a:lnTo>
                    <a:pt x="16649" y="42672"/>
                  </a:lnTo>
                  <a:lnTo>
                    <a:pt x="28841" y="42672"/>
                  </a:lnTo>
                  <a:lnTo>
                    <a:pt x="28841" y="27444"/>
                  </a:lnTo>
                  <a:lnTo>
                    <a:pt x="33413" y="27444"/>
                  </a:lnTo>
                  <a:lnTo>
                    <a:pt x="33413" y="42672"/>
                  </a:lnTo>
                  <a:lnTo>
                    <a:pt x="39497" y="42672"/>
                  </a:lnTo>
                  <a:lnTo>
                    <a:pt x="101993" y="42672"/>
                  </a:lnTo>
                  <a:lnTo>
                    <a:pt x="101993" y="27444"/>
                  </a:lnTo>
                  <a:lnTo>
                    <a:pt x="118757" y="27444"/>
                  </a:lnTo>
                  <a:lnTo>
                    <a:pt x="118757" y="15252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62" name="object 62"/>
            <p:cNvSpPr/>
            <p:nvPr/>
          </p:nvSpPr>
          <p:spPr>
            <a:xfrm>
              <a:off x="6540881" y="2191511"/>
              <a:ext cx="67310" cy="43180"/>
            </a:xfrm>
            <a:custGeom>
              <a:avLst/>
              <a:gdLst/>
              <a:ahLst/>
              <a:cxnLst/>
              <a:rect l="l" t="t" r="r" b="b"/>
              <a:pathLst>
                <a:path w="67309" h="43180">
                  <a:moveTo>
                    <a:pt x="67056" y="15252"/>
                  </a:moveTo>
                  <a:lnTo>
                    <a:pt x="67056" y="15252"/>
                  </a:lnTo>
                  <a:lnTo>
                    <a:pt x="44196" y="15252"/>
                  </a:lnTo>
                  <a:lnTo>
                    <a:pt x="44196" y="0"/>
                  </a:lnTo>
                  <a:lnTo>
                    <a:pt x="16764" y="0"/>
                  </a:lnTo>
                  <a:lnTo>
                    <a:pt x="16764" y="15252"/>
                  </a:lnTo>
                  <a:lnTo>
                    <a:pt x="0" y="15252"/>
                  </a:lnTo>
                  <a:lnTo>
                    <a:pt x="0" y="27444"/>
                  </a:lnTo>
                  <a:lnTo>
                    <a:pt x="16764" y="27444"/>
                  </a:lnTo>
                  <a:lnTo>
                    <a:pt x="16764" y="42672"/>
                  </a:lnTo>
                  <a:lnTo>
                    <a:pt x="44196" y="42672"/>
                  </a:lnTo>
                  <a:lnTo>
                    <a:pt x="44196" y="27444"/>
                  </a:lnTo>
                  <a:lnTo>
                    <a:pt x="67056" y="27444"/>
                  </a:lnTo>
                  <a:lnTo>
                    <a:pt x="67056" y="15252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63" name="object 63"/>
            <p:cNvSpPr/>
            <p:nvPr/>
          </p:nvSpPr>
          <p:spPr>
            <a:xfrm>
              <a:off x="6562217" y="2191511"/>
              <a:ext cx="86995" cy="140335"/>
            </a:xfrm>
            <a:custGeom>
              <a:avLst/>
              <a:gdLst/>
              <a:ahLst/>
              <a:cxnLst/>
              <a:rect l="l" t="t" r="r" b="b"/>
              <a:pathLst>
                <a:path w="86995" h="140335">
                  <a:moveTo>
                    <a:pt x="62484" y="53352"/>
                  </a:moveTo>
                  <a:lnTo>
                    <a:pt x="62484" y="53352"/>
                  </a:lnTo>
                  <a:lnTo>
                    <a:pt x="45720" y="53352"/>
                  </a:lnTo>
                  <a:lnTo>
                    <a:pt x="45720" y="38100"/>
                  </a:lnTo>
                  <a:lnTo>
                    <a:pt x="33515" y="38100"/>
                  </a:lnTo>
                  <a:lnTo>
                    <a:pt x="33515" y="27444"/>
                  </a:lnTo>
                  <a:lnTo>
                    <a:pt x="45720" y="27444"/>
                  </a:lnTo>
                  <a:lnTo>
                    <a:pt x="50292" y="27444"/>
                  </a:lnTo>
                  <a:lnTo>
                    <a:pt x="50292" y="15252"/>
                  </a:lnTo>
                  <a:lnTo>
                    <a:pt x="45720" y="15252"/>
                  </a:lnTo>
                  <a:lnTo>
                    <a:pt x="33515" y="15252"/>
                  </a:lnTo>
                  <a:lnTo>
                    <a:pt x="33515" y="0"/>
                  </a:lnTo>
                  <a:lnTo>
                    <a:pt x="28956" y="0"/>
                  </a:lnTo>
                  <a:lnTo>
                    <a:pt x="21323" y="0"/>
                  </a:lnTo>
                  <a:lnTo>
                    <a:pt x="16764" y="0"/>
                  </a:lnTo>
                  <a:lnTo>
                    <a:pt x="16764" y="15252"/>
                  </a:lnTo>
                  <a:lnTo>
                    <a:pt x="4572" y="15252"/>
                  </a:lnTo>
                  <a:lnTo>
                    <a:pt x="0" y="15252"/>
                  </a:lnTo>
                  <a:lnTo>
                    <a:pt x="0" y="27444"/>
                  </a:lnTo>
                  <a:lnTo>
                    <a:pt x="4572" y="27444"/>
                  </a:lnTo>
                  <a:lnTo>
                    <a:pt x="16764" y="27444"/>
                  </a:lnTo>
                  <a:lnTo>
                    <a:pt x="16764" y="42672"/>
                  </a:lnTo>
                  <a:lnTo>
                    <a:pt x="21323" y="42672"/>
                  </a:lnTo>
                  <a:lnTo>
                    <a:pt x="22987" y="42672"/>
                  </a:lnTo>
                  <a:lnTo>
                    <a:pt x="22987" y="53352"/>
                  </a:lnTo>
                  <a:lnTo>
                    <a:pt x="6096" y="53352"/>
                  </a:lnTo>
                  <a:lnTo>
                    <a:pt x="6096" y="65544"/>
                  </a:lnTo>
                  <a:lnTo>
                    <a:pt x="22987" y="65544"/>
                  </a:lnTo>
                  <a:lnTo>
                    <a:pt x="22987" y="80772"/>
                  </a:lnTo>
                  <a:lnTo>
                    <a:pt x="45720" y="80772"/>
                  </a:lnTo>
                  <a:lnTo>
                    <a:pt x="45720" y="65544"/>
                  </a:lnTo>
                  <a:lnTo>
                    <a:pt x="62484" y="65544"/>
                  </a:lnTo>
                  <a:lnTo>
                    <a:pt x="62484" y="53352"/>
                  </a:lnTo>
                  <a:close/>
                </a:path>
                <a:path w="86995" h="140335">
                  <a:moveTo>
                    <a:pt x="86741" y="112903"/>
                  </a:moveTo>
                  <a:lnTo>
                    <a:pt x="79235" y="112903"/>
                  </a:lnTo>
                  <a:lnTo>
                    <a:pt x="76200" y="112903"/>
                  </a:lnTo>
                  <a:lnTo>
                    <a:pt x="73139" y="112903"/>
                  </a:lnTo>
                  <a:lnTo>
                    <a:pt x="70231" y="112903"/>
                  </a:lnTo>
                  <a:lnTo>
                    <a:pt x="70231" y="97548"/>
                  </a:lnTo>
                  <a:lnTo>
                    <a:pt x="44183" y="97548"/>
                  </a:lnTo>
                  <a:lnTo>
                    <a:pt x="44183" y="112903"/>
                  </a:lnTo>
                  <a:lnTo>
                    <a:pt x="39624" y="112903"/>
                  </a:lnTo>
                  <a:lnTo>
                    <a:pt x="33515" y="112903"/>
                  </a:lnTo>
                  <a:lnTo>
                    <a:pt x="29083" y="112903"/>
                  </a:lnTo>
                  <a:lnTo>
                    <a:pt x="27419" y="112903"/>
                  </a:lnTo>
                  <a:lnTo>
                    <a:pt x="27419" y="125095"/>
                  </a:lnTo>
                  <a:lnTo>
                    <a:pt x="29083" y="125095"/>
                  </a:lnTo>
                  <a:lnTo>
                    <a:pt x="33515" y="125095"/>
                  </a:lnTo>
                  <a:lnTo>
                    <a:pt x="39624" y="125095"/>
                  </a:lnTo>
                  <a:lnTo>
                    <a:pt x="44183" y="125095"/>
                  </a:lnTo>
                  <a:lnTo>
                    <a:pt x="44183" y="140220"/>
                  </a:lnTo>
                  <a:lnTo>
                    <a:pt x="70231" y="140220"/>
                  </a:lnTo>
                  <a:lnTo>
                    <a:pt x="70231" y="125095"/>
                  </a:lnTo>
                  <a:lnTo>
                    <a:pt x="73139" y="125095"/>
                  </a:lnTo>
                  <a:lnTo>
                    <a:pt x="76200" y="125095"/>
                  </a:lnTo>
                  <a:lnTo>
                    <a:pt x="79235" y="125095"/>
                  </a:lnTo>
                  <a:lnTo>
                    <a:pt x="86741" y="125095"/>
                  </a:lnTo>
                  <a:lnTo>
                    <a:pt x="86741" y="112903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64" name="object 64"/>
            <p:cNvSpPr/>
            <p:nvPr/>
          </p:nvSpPr>
          <p:spPr>
            <a:xfrm>
              <a:off x="2284336" y="1414271"/>
              <a:ext cx="4470400" cy="917575"/>
            </a:xfrm>
            <a:custGeom>
              <a:avLst/>
              <a:gdLst/>
              <a:ahLst/>
              <a:cxnLst/>
              <a:rect l="l" t="t" r="r" b="b"/>
              <a:pathLst>
                <a:path w="4470400" h="917575">
                  <a:moveTo>
                    <a:pt x="45720" y="15252"/>
                  </a:moveTo>
                  <a:lnTo>
                    <a:pt x="28956" y="15252"/>
                  </a:lnTo>
                  <a:lnTo>
                    <a:pt x="28956" y="0"/>
                  </a:lnTo>
                  <a:lnTo>
                    <a:pt x="16764" y="0"/>
                  </a:lnTo>
                  <a:lnTo>
                    <a:pt x="16764" y="15252"/>
                  </a:lnTo>
                  <a:lnTo>
                    <a:pt x="0" y="15252"/>
                  </a:lnTo>
                  <a:lnTo>
                    <a:pt x="0" y="27444"/>
                  </a:lnTo>
                  <a:lnTo>
                    <a:pt x="16764" y="27444"/>
                  </a:lnTo>
                  <a:lnTo>
                    <a:pt x="16764" y="42545"/>
                  </a:lnTo>
                  <a:lnTo>
                    <a:pt x="28956" y="42545"/>
                  </a:lnTo>
                  <a:lnTo>
                    <a:pt x="28956" y="27444"/>
                  </a:lnTo>
                  <a:lnTo>
                    <a:pt x="45720" y="27444"/>
                  </a:lnTo>
                  <a:lnTo>
                    <a:pt x="45720" y="15252"/>
                  </a:lnTo>
                  <a:close/>
                </a:path>
                <a:path w="4470400" h="917575">
                  <a:moveTo>
                    <a:pt x="211836" y="56527"/>
                  </a:moveTo>
                  <a:lnTo>
                    <a:pt x="204216" y="56527"/>
                  </a:lnTo>
                  <a:lnTo>
                    <a:pt x="201168" y="56527"/>
                  </a:lnTo>
                  <a:lnTo>
                    <a:pt x="195072" y="56527"/>
                  </a:lnTo>
                  <a:lnTo>
                    <a:pt x="195072" y="51943"/>
                  </a:lnTo>
                  <a:lnTo>
                    <a:pt x="185928" y="51943"/>
                  </a:lnTo>
                  <a:lnTo>
                    <a:pt x="185928" y="41275"/>
                  </a:lnTo>
                  <a:lnTo>
                    <a:pt x="184531" y="41275"/>
                  </a:lnTo>
                  <a:lnTo>
                    <a:pt x="178447" y="41275"/>
                  </a:lnTo>
                  <a:lnTo>
                    <a:pt x="178447" y="36576"/>
                  </a:lnTo>
                  <a:lnTo>
                    <a:pt x="166255" y="36576"/>
                  </a:lnTo>
                  <a:lnTo>
                    <a:pt x="166255" y="51943"/>
                  </a:lnTo>
                  <a:lnTo>
                    <a:pt x="149479" y="51943"/>
                  </a:lnTo>
                  <a:lnTo>
                    <a:pt x="149479" y="64135"/>
                  </a:lnTo>
                  <a:lnTo>
                    <a:pt x="155575" y="64135"/>
                  </a:lnTo>
                  <a:lnTo>
                    <a:pt x="155575" y="68719"/>
                  </a:lnTo>
                  <a:lnTo>
                    <a:pt x="156972" y="68719"/>
                  </a:lnTo>
                  <a:lnTo>
                    <a:pt x="166255" y="68719"/>
                  </a:lnTo>
                  <a:lnTo>
                    <a:pt x="166255" y="79248"/>
                  </a:lnTo>
                  <a:lnTo>
                    <a:pt x="172339" y="79248"/>
                  </a:lnTo>
                  <a:lnTo>
                    <a:pt x="172339" y="83820"/>
                  </a:lnTo>
                  <a:lnTo>
                    <a:pt x="173736" y="83820"/>
                  </a:lnTo>
                  <a:lnTo>
                    <a:pt x="184531" y="83820"/>
                  </a:lnTo>
                  <a:lnTo>
                    <a:pt x="185928" y="83820"/>
                  </a:lnTo>
                  <a:lnTo>
                    <a:pt x="185928" y="68719"/>
                  </a:lnTo>
                  <a:lnTo>
                    <a:pt x="201168" y="68719"/>
                  </a:lnTo>
                  <a:lnTo>
                    <a:pt x="204216" y="68719"/>
                  </a:lnTo>
                  <a:lnTo>
                    <a:pt x="211836" y="68719"/>
                  </a:lnTo>
                  <a:lnTo>
                    <a:pt x="211836" y="56527"/>
                  </a:lnTo>
                  <a:close/>
                </a:path>
                <a:path w="4470400" h="917575">
                  <a:moveTo>
                    <a:pt x="4469892" y="890143"/>
                  </a:moveTo>
                  <a:lnTo>
                    <a:pt x="4453140" y="890143"/>
                  </a:lnTo>
                  <a:lnTo>
                    <a:pt x="4453140" y="874788"/>
                  </a:lnTo>
                  <a:lnTo>
                    <a:pt x="4440948" y="874788"/>
                  </a:lnTo>
                  <a:lnTo>
                    <a:pt x="4440948" y="890143"/>
                  </a:lnTo>
                  <a:lnTo>
                    <a:pt x="4433316" y="890143"/>
                  </a:lnTo>
                  <a:lnTo>
                    <a:pt x="4431792" y="890143"/>
                  </a:lnTo>
                  <a:lnTo>
                    <a:pt x="4427220" y="890143"/>
                  </a:lnTo>
                  <a:lnTo>
                    <a:pt x="4424172" y="890143"/>
                  </a:lnTo>
                  <a:lnTo>
                    <a:pt x="4416679" y="890143"/>
                  </a:lnTo>
                  <a:lnTo>
                    <a:pt x="4416679" y="874788"/>
                  </a:lnTo>
                  <a:lnTo>
                    <a:pt x="4398264" y="874788"/>
                  </a:lnTo>
                  <a:lnTo>
                    <a:pt x="4398264" y="890143"/>
                  </a:lnTo>
                  <a:lnTo>
                    <a:pt x="4392180" y="890143"/>
                  </a:lnTo>
                  <a:lnTo>
                    <a:pt x="4392168" y="874788"/>
                  </a:lnTo>
                  <a:lnTo>
                    <a:pt x="4379976" y="874788"/>
                  </a:lnTo>
                  <a:lnTo>
                    <a:pt x="4379976" y="890143"/>
                  </a:lnTo>
                  <a:lnTo>
                    <a:pt x="4376928" y="890143"/>
                  </a:lnTo>
                  <a:lnTo>
                    <a:pt x="4374007" y="890143"/>
                  </a:lnTo>
                  <a:lnTo>
                    <a:pt x="4374007" y="874788"/>
                  </a:lnTo>
                  <a:lnTo>
                    <a:pt x="4366272" y="874788"/>
                  </a:lnTo>
                  <a:lnTo>
                    <a:pt x="4335919" y="874788"/>
                  </a:lnTo>
                  <a:lnTo>
                    <a:pt x="4335919" y="890143"/>
                  </a:lnTo>
                  <a:lnTo>
                    <a:pt x="4331335" y="890143"/>
                  </a:lnTo>
                  <a:lnTo>
                    <a:pt x="4317504" y="890143"/>
                  </a:lnTo>
                  <a:lnTo>
                    <a:pt x="4317504" y="902335"/>
                  </a:lnTo>
                  <a:lnTo>
                    <a:pt x="4331335" y="902335"/>
                  </a:lnTo>
                  <a:lnTo>
                    <a:pt x="4335919" y="902335"/>
                  </a:lnTo>
                  <a:lnTo>
                    <a:pt x="4335919" y="917460"/>
                  </a:lnTo>
                  <a:lnTo>
                    <a:pt x="4374007" y="917460"/>
                  </a:lnTo>
                  <a:lnTo>
                    <a:pt x="4374007" y="902335"/>
                  </a:lnTo>
                  <a:lnTo>
                    <a:pt x="4376928" y="902335"/>
                  </a:lnTo>
                  <a:lnTo>
                    <a:pt x="4379976" y="902335"/>
                  </a:lnTo>
                  <a:lnTo>
                    <a:pt x="4379976" y="917460"/>
                  </a:lnTo>
                  <a:lnTo>
                    <a:pt x="4392168" y="917460"/>
                  </a:lnTo>
                  <a:lnTo>
                    <a:pt x="4392168" y="902335"/>
                  </a:lnTo>
                  <a:lnTo>
                    <a:pt x="4398264" y="902335"/>
                  </a:lnTo>
                  <a:lnTo>
                    <a:pt x="4398264" y="917460"/>
                  </a:lnTo>
                  <a:lnTo>
                    <a:pt x="4402848" y="917460"/>
                  </a:lnTo>
                  <a:lnTo>
                    <a:pt x="4404487" y="917460"/>
                  </a:lnTo>
                  <a:lnTo>
                    <a:pt x="4410456" y="917460"/>
                  </a:lnTo>
                  <a:lnTo>
                    <a:pt x="4415040" y="917460"/>
                  </a:lnTo>
                  <a:lnTo>
                    <a:pt x="4416679" y="917460"/>
                  </a:lnTo>
                  <a:lnTo>
                    <a:pt x="4416679" y="902335"/>
                  </a:lnTo>
                  <a:lnTo>
                    <a:pt x="4440948" y="902335"/>
                  </a:lnTo>
                  <a:lnTo>
                    <a:pt x="4440948" y="917460"/>
                  </a:lnTo>
                  <a:lnTo>
                    <a:pt x="4453140" y="917460"/>
                  </a:lnTo>
                  <a:lnTo>
                    <a:pt x="4453140" y="902335"/>
                  </a:lnTo>
                  <a:lnTo>
                    <a:pt x="4469892" y="902335"/>
                  </a:lnTo>
                  <a:lnTo>
                    <a:pt x="4469892" y="890143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65" name="object 65"/>
            <p:cNvSpPr/>
            <p:nvPr/>
          </p:nvSpPr>
          <p:spPr>
            <a:xfrm>
              <a:off x="2450592" y="1455546"/>
              <a:ext cx="1118870" cy="524510"/>
            </a:xfrm>
            <a:custGeom>
              <a:avLst/>
              <a:gdLst/>
              <a:ahLst/>
              <a:cxnLst/>
              <a:rect l="l" t="t" r="r" b="b"/>
              <a:pathLst>
                <a:path w="1118870" h="524510">
                  <a:moveTo>
                    <a:pt x="76060" y="34925"/>
                  </a:moveTo>
                  <a:lnTo>
                    <a:pt x="60960" y="34925"/>
                  </a:lnTo>
                  <a:lnTo>
                    <a:pt x="57772" y="34925"/>
                  </a:lnTo>
                  <a:lnTo>
                    <a:pt x="57772" y="19824"/>
                  </a:lnTo>
                  <a:lnTo>
                    <a:pt x="45580" y="19824"/>
                  </a:lnTo>
                  <a:lnTo>
                    <a:pt x="45580" y="27444"/>
                  </a:lnTo>
                  <a:lnTo>
                    <a:pt x="45580" y="34925"/>
                  </a:lnTo>
                  <a:lnTo>
                    <a:pt x="44196" y="34925"/>
                  </a:lnTo>
                  <a:lnTo>
                    <a:pt x="44196" y="27444"/>
                  </a:lnTo>
                  <a:lnTo>
                    <a:pt x="45580" y="27444"/>
                  </a:lnTo>
                  <a:lnTo>
                    <a:pt x="45580" y="19824"/>
                  </a:lnTo>
                  <a:lnTo>
                    <a:pt x="45580" y="15252"/>
                  </a:lnTo>
                  <a:lnTo>
                    <a:pt x="32004" y="15252"/>
                  </a:lnTo>
                  <a:lnTo>
                    <a:pt x="32004" y="27444"/>
                  </a:lnTo>
                  <a:lnTo>
                    <a:pt x="32004" y="34925"/>
                  </a:lnTo>
                  <a:lnTo>
                    <a:pt x="28943" y="34925"/>
                  </a:lnTo>
                  <a:lnTo>
                    <a:pt x="28943" y="27444"/>
                  </a:lnTo>
                  <a:lnTo>
                    <a:pt x="32004" y="27444"/>
                  </a:lnTo>
                  <a:lnTo>
                    <a:pt x="32004" y="15252"/>
                  </a:lnTo>
                  <a:lnTo>
                    <a:pt x="28943" y="15252"/>
                  </a:lnTo>
                  <a:lnTo>
                    <a:pt x="28943" y="0"/>
                  </a:lnTo>
                  <a:lnTo>
                    <a:pt x="16751" y="0"/>
                  </a:lnTo>
                  <a:lnTo>
                    <a:pt x="16751" y="15252"/>
                  </a:lnTo>
                  <a:lnTo>
                    <a:pt x="0" y="15252"/>
                  </a:lnTo>
                  <a:lnTo>
                    <a:pt x="0" y="27444"/>
                  </a:lnTo>
                  <a:lnTo>
                    <a:pt x="16751" y="27444"/>
                  </a:lnTo>
                  <a:lnTo>
                    <a:pt x="16751" y="34925"/>
                  </a:lnTo>
                  <a:lnTo>
                    <a:pt x="15240" y="34925"/>
                  </a:lnTo>
                  <a:lnTo>
                    <a:pt x="15240" y="47117"/>
                  </a:lnTo>
                  <a:lnTo>
                    <a:pt x="28816" y="47117"/>
                  </a:lnTo>
                  <a:lnTo>
                    <a:pt x="32004" y="47117"/>
                  </a:lnTo>
                  <a:lnTo>
                    <a:pt x="32004" y="62369"/>
                  </a:lnTo>
                  <a:lnTo>
                    <a:pt x="44196" y="62369"/>
                  </a:lnTo>
                  <a:lnTo>
                    <a:pt x="44196" y="47117"/>
                  </a:lnTo>
                  <a:lnTo>
                    <a:pt x="45580" y="47117"/>
                  </a:lnTo>
                  <a:lnTo>
                    <a:pt x="45580" y="62369"/>
                  </a:lnTo>
                  <a:lnTo>
                    <a:pt x="57772" y="62369"/>
                  </a:lnTo>
                  <a:lnTo>
                    <a:pt x="57772" y="47117"/>
                  </a:lnTo>
                  <a:lnTo>
                    <a:pt x="60960" y="47117"/>
                  </a:lnTo>
                  <a:lnTo>
                    <a:pt x="76060" y="47117"/>
                  </a:lnTo>
                  <a:lnTo>
                    <a:pt x="76060" y="34925"/>
                  </a:lnTo>
                  <a:close/>
                </a:path>
                <a:path w="1118870" h="524510">
                  <a:moveTo>
                    <a:pt x="225412" y="89928"/>
                  </a:moveTo>
                  <a:lnTo>
                    <a:pt x="208775" y="89928"/>
                  </a:lnTo>
                  <a:lnTo>
                    <a:pt x="208775" y="74676"/>
                  </a:lnTo>
                  <a:lnTo>
                    <a:pt x="196583" y="74676"/>
                  </a:lnTo>
                  <a:lnTo>
                    <a:pt x="196583" y="77609"/>
                  </a:lnTo>
                  <a:lnTo>
                    <a:pt x="196583" y="89801"/>
                  </a:lnTo>
                  <a:lnTo>
                    <a:pt x="196583" y="89928"/>
                  </a:lnTo>
                  <a:lnTo>
                    <a:pt x="192024" y="89928"/>
                  </a:lnTo>
                  <a:lnTo>
                    <a:pt x="192024" y="89801"/>
                  </a:lnTo>
                  <a:lnTo>
                    <a:pt x="196583" y="89801"/>
                  </a:lnTo>
                  <a:lnTo>
                    <a:pt x="196583" y="77609"/>
                  </a:lnTo>
                  <a:lnTo>
                    <a:pt x="192024" y="77609"/>
                  </a:lnTo>
                  <a:lnTo>
                    <a:pt x="192024" y="62357"/>
                  </a:lnTo>
                  <a:lnTo>
                    <a:pt x="179832" y="62357"/>
                  </a:lnTo>
                  <a:lnTo>
                    <a:pt x="179832" y="77609"/>
                  </a:lnTo>
                  <a:lnTo>
                    <a:pt x="163068" y="77609"/>
                  </a:lnTo>
                  <a:lnTo>
                    <a:pt x="163068" y="89801"/>
                  </a:lnTo>
                  <a:lnTo>
                    <a:pt x="179832" y="89801"/>
                  </a:lnTo>
                  <a:lnTo>
                    <a:pt x="179832" y="89928"/>
                  </a:lnTo>
                  <a:lnTo>
                    <a:pt x="179819" y="102120"/>
                  </a:lnTo>
                  <a:lnTo>
                    <a:pt x="179832" y="104902"/>
                  </a:lnTo>
                  <a:lnTo>
                    <a:pt x="192024" y="104902"/>
                  </a:lnTo>
                  <a:lnTo>
                    <a:pt x="192024" y="102120"/>
                  </a:lnTo>
                  <a:lnTo>
                    <a:pt x="196583" y="102120"/>
                  </a:lnTo>
                  <a:lnTo>
                    <a:pt x="196583" y="117221"/>
                  </a:lnTo>
                  <a:lnTo>
                    <a:pt x="208775" y="117221"/>
                  </a:lnTo>
                  <a:lnTo>
                    <a:pt x="208775" y="102120"/>
                  </a:lnTo>
                  <a:lnTo>
                    <a:pt x="225412" y="102120"/>
                  </a:lnTo>
                  <a:lnTo>
                    <a:pt x="225412" y="89928"/>
                  </a:lnTo>
                  <a:close/>
                </a:path>
                <a:path w="1118870" h="524510">
                  <a:moveTo>
                    <a:pt x="275717" y="123444"/>
                  </a:moveTo>
                  <a:lnTo>
                    <a:pt x="258940" y="123444"/>
                  </a:lnTo>
                  <a:lnTo>
                    <a:pt x="258940" y="118872"/>
                  </a:lnTo>
                  <a:lnTo>
                    <a:pt x="261988" y="118872"/>
                  </a:lnTo>
                  <a:lnTo>
                    <a:pt x="261988" y="106680"/>
                  </a:lnTo>
                  <a:lnTo>
                    <a:pt x="246748" y="106680"/>
                  </a:lnTo>
                  <a:lnTo>
                    <a:pt x="246748" y="118872"/>
                  </a:lnTo>
                  <a:lnTo>
                    <a:pt x="246748" y="123444"/>
                  </a:lnTo>
                  <a:lnTo>
                    <a:pt x="243700" y="123444"/>
                  </a:lnTo>
                  <a:lnTo>
                    <a:pt x="243700" y="118872"/>
                  </a:lnTo>
                  <a:lnTo>
                    <a:pt x="246748" y="118872"/>
                  </a:lnTo>
                  <a:lnTo>
                    <a:pt x="246748" y="106680"/>
                  </a:lnTo>
                  <a:lnTo>
                    <a:pt x="243700" y="106680"/>
                  </a:lnTo>
                  <a:lnTo>
                    <a:pt x="243700" y="91440"/>
                  </a:lnTo>
                  <a:lnTo>
                    <a:pt x="231508" y="91440"/>
                  </a:lnTo>
                  <a:lnTo>
                    <a:pt x="231508" y="106680"/>
                  </a:lnTo>
                  <a:lnTo>
                    <a:pt x="214744" y="106680"/>
                  </a:lnTo>
                  <a:lnTo>
                    <a:pt x="214744" y="118872"/>
                  </a:lnTo>
                  <a:lnTo>
                    <a:pt x="231508" y="118872"/>
                  </a:lnTo>
                  <a:lnTo>
                    <a:pt x="231508" y="123444"/>
                  </a:lnTo>
                  <a:lnTo>
                    <a:pt x="229997" y="123444"/>
                  </a:lnTo>
                  <a:lnTo>
                    <a:pt x="229997" y="135636"/>
                  </a:lnTo>
                  <a:lnTo>
                    <a:pt x="246748" y="135636"/>
                  </a:lnTo>
                  <a:lnTo>
                    <a:pt x="246748" y="150761"/>
                  </a:lnTo>
                  <a:lnTo>
                    <a:pt x="258940" y="150761"/>
                  </a:lnTo>
                  <a:lnTo>
                    <a:pt x="258940" y="135636"/>
                  </a:lnTo>
                  <a:lnTo>
                    <a:pt x="275717" y="135636"/>
                  </a:lnTo>
                  <a:lnTo>
                    <a:pt x="275717" y="123444"/>
                  </a:lnTo>
                  <a:close/>
                </a:path>
                <a:path w="1118870" h="524510">
                  <a:moveTo>
                    <a:pt x="297040" y="185813"/>
                  </a:moveTo>
                  <a:lnTo>
                    <a:pt x="280289" y="185813"/>
                  </a:lnTo>
                  <a:lnTo>
                    <a:pt x="280289" y="170573"/>
                  </a:lnTo>
                  <a:lnTo>
                    <a:pt x="268097" y="170573"/>
                  </a:lnTo>
                  <a:lnTo>
                    <a:pt x="268097" y="185813"/>
                  </a:lnTo>
                  <a:lnTo>
                    <a:pt x="251447" y="185813"/>
                  </a:lnTo>
                  <a:lnTo>
                    <a:pt x="251447" y="198005"/>
                  </a:lnTo>
                  <a:lnTo>
                    <a:pt x="268097" y="198005"/>
                  </a:lnTo>
                  <a:lnTo>
                    <a:pt x="268097" y="213118"/>
                  </a:lnTo>
                  <a:lnTo>
                    <a:pt x="280289" y="213118"/>
                  </a:lnTo>
                  <a:lnTo>
                    <a:pt x="280289" y="198005"/>
                  </a:lnTo>
                  <a:lnTo>
                    <a:pt x="297040" y="198005"/>
                  </a:lnTo>
                  <a:lnTo>
                    <a:pt x="297040" y="185813"/>
                  </a:lnTo>
                  <a:close/>
                </a:path>
                <a:path w="1118870" h="524510">
                  <a:moveTo>
                    <a:pt x="313817" y="228473"/>
                  </a:moveTo>
                  <a:lnTo>
                    <a:pt x="297040" y="228473"/>
                  </a:lnTo>
                  <a:lnTo>
                    <a:pt x="297040" y="213233"/>
                  </a:lnTo>
                  <a:lnTo>
                    <a:pt x="284848" y="213233"/>
                  </a:lnTo>
                  <a:lnTo>
                    <a:pt x="284848" y="228473"/>
                  </a:lnTo>
                  <a:lnTo>
                    <a:pt x="268097" y="228473"/>
                  </a:lnTo>
                  <a:lnTo>
                    <a:pt x="268097" y="240665"/>
                  </a:lnTo>
                  <a:lnTo>
                    <a:pt x="284848" y="240665"/>
                  </a:lnTo>
                  <a:lnTo>
                    <a:pt x="284848" y="255905"/>
                  </a:lnTo>
                  <a:lnTo>
                    <a:pt x="297040" y="255905"/>
                  </a:lnTo>
                  <a:lnTo>
                    <a:pt x="297040" y="240665"/>
                  </a:lnTo>
                  <a:lnTo>
                    <a:pt x="313817" y="240665"/>
                  </a:lnTo>
                  <a:lnTo>
                    <a:pt x="313817" y="228473"/>
                  </a:lnTo>
                  <a:close/>
                </a:path>
                <a:path w="1118870" h="524510">
                  <a:moveTo>
                    <a:pt x="614045" y="313944"/>
                  </a:moveTo>
                  <a:lnTo>
                    <a:pt x="597268" y="313944"/>
                  </a:lnTo>
                  <a:lnTo>
                    <a:pt x="597268" y="297053"/>
                  </a:lnTo>
                  <a:lnTo>
                    <a:pt x="585076" y="297053"/>
                  </a:lnTo>
                  <a:lnTo>
                    <a:pt x="585076" y="313944"/>
                  </a:lnTo>
                  <a:lnTo>
                    <a:pt x="568325" y="313944"/>
                  </a:lnTo>
                  <a:lnTo>
                    <a:pt x="568325" y="326136"/>
                  </a:lnTo>
                  <a:lnTo>
                    <a:pt x="585076" y="326136"/>
                  </a:lnTo>
                  <a:lnTo>
                    <a:pt x="585076" y="341249"/>
                  </a:lnTo>
                  <a:lnTo>
                    <a:pt x="597268" y="341249"/>
                  </a:lnTo>
                  <a:lnTo>
                    <a:pt x="597268" y="326136"/>
                  </a:lnTo>
                  <a:lnTo>
                    <a:pt x="614045" y="326136"/>
                  </a:lnTo>
                  <a:lnTo>
                    <a:pt x="614045" y="313944"/>
                  </a:lnTo>
                  <a:close/>
                </a:path>
                <a:path w="1118870" h="524510">
                  <a:moveTo>
                    <a:pt x="723773" y="397637"/>
                  </a:moveTo>
                  <a:lnTo>
                    <a:pt x="707136" y="397637"/>
                  </a:lnTo>
                  <a:lnTo>
                    <a:pt x="707136" y="382409"/>
                  </a:lnTo>
                  <a:lnTo>
                    <a:pt x="694944" y="382409"/>
                  </a:lnTo>
                  <a:lnTo>
                    <a:pt x="694944" y="397637"/>
                  </a:lnTo>
                  <a:lnTo>
                    <a:pt x="678053" y="397637"/>
                  </a:lnTo>
                  <a:lnTo>
                    <a:pt x="678053" y="409829"/>
                  </a:lnTo>
                  <a:lnTo>
                    <a:pt x="694944" y="409829"/>
                  </a:lnTo>
                  <a:lnTo>
                    <a:pt x="694944" y="424954"/>
                  </a:lnTo>
                  <a:lnTo>
                    <a:pt x="707136" y="424954"/>
                  </a:lnTo>
                  <a:lnTo>
                    <a:pt x="707136" y="409829"/>
                  </a:lnTo>
                  <a:lnTo>
                    <a:pt x="723773" y="409829"/>
                  </a:lnTo>
                  <a:lnTo>
                    <a:pt x="723773" y="397637"/>
                  </a:lnTo>
                  <a:close/>
                </a:path>
                <a:path w="1118870" h="524510">
                  <a:moveTo>
                    <a:pt x="856348" y="415925"/>
                  </a:moveTo>
                  <a:lnTo>
                    <a:pt x="844169" y="415925"/>
                  </a:lnTo>
                  <a:lnTo>
                    <a:pt x="839724" y="415925"/>
                  </a:lnTo>
                  <a:lnTo>
                    <a:pt x="839724" y="399173"/>
                  </a:lnTo>
                  <a:lnTo>
                    <a:pt x="827532" y="399173"/>
                  </a:lnTo>
                  <a:lnTo>
                    <a:pt x="815340" y="399173"/>
                  </a:lnTo>
                  <a:lnTo>
                    <a:pt x="815340" y="415925"/>
                  </a:lnTo>
                  <a:lnTo>
                    <a:pt x="810755" y="415925"/>
                  </a:lnTo>
                  <a:lnTo>
                    <a:pt x="799973" y="415925"/>
                  </a:lnTo>
                  <a:lnTo>
                    <a:pt x="798449" y="415925"/>
                  </a:lnTo>
                  <a:lnTo>
                    <a:pt x="783336" y="415925"/>
                  </a:lnTo>
                  <a:lnTo>
                    <a:pt x="783336" y="399173"/>
                  </a:lnTo>
                  <a:lnTo>
                    <a:pt x="771144" y="399173"/>
                  </a:lnTo>
                  <a:lnTo>
                    <a:pt x="771144" y="415925"/>
                  </a:lnTo>
                  <a:lnTo>
                    <a:pt x="755764" y="415925"/>
                  </a:lnTo>
                  <a:lnTo>
                    <a:pt x="755764" y="411480"/>
                  </a:lnTo>
                  <a:lnTo>
                    <a:pt x="739000" y="411480"/>
                  </a:lnTo>
                  <a:lnTo>
                    <a:pt x="739000" y="396240"/>
                  </a:lnTo>
                  <a:lnTo>
                    <a:pt x="726808" y="396240"/>
                  </a:lnTo>
                  <a:lnTo>
                    <a:pt x="726808" y="411480"/>
                  </a:lnTo>
                  <a:lnTo>
                    <a:pt x="710044" y="411480"/>
                  </a:lnTo>
                  <a:lnTo>
                    <a:pt x="710044" y="423672"/>
                  </a:lnTo>
                  <a:lnTo>
                    <a:pt x="726808" y="423672"/>
                  </a:lnTo>
                  <a:lnTo>
                    <a:pt x="726808" y="438785"/>
                  </a:lnTo>
                  <a:lnTo>
                    <a:pt x="739000" y="438785"/>
                  </a:lnTo>
                  <a:lnTo>
                    <a:pt x="739000" y="423672"/>
                  </a:lnTo>
                  <a:lnTo>
                    <a:pt x="754253" y="423672"/>
                  </a:lnTo>
                  <a:lnTo>
                    <a:pt x="754253" y="428117"/>
                  </a:lnTo>
                  <a:lnTo>
                    <a:pt x="771144" y="428117"/>
                  </a:lnTo>
                  <a:lnTo>
                    <a:pt x="771144" y="443369"/>
                  </a:lnTo>
                  <a:lnTo>
                    <a:pt x="783336" y="443369"/>
                  </a:lnTo>
                  <a:lnTo>
                    <a:pt x="783336" y="428117"/>
                  </a:lnTo>
                  <a:lnTo>
                    <a:pt x="798449" y="428117"/>
                  </a:lnTo>
                  <a:lnTo>
                    <a:pt x="799973" y="428117"/>
                  </a:lnTo>
                  <a:lnTo>
                    <a:pt x="810755" y="428117"/>
                  </a:lnTo>
                  <a:lnTo>
                    <a:pt x="815340" y="428117"/>
                  </a:lnTo>
                  <a:lnTo>
                    <a:pt x="815340" y="443369"/>
                  </a:lnTo>
                  <a:lnTo>
                    <a:pt x="827532" y="443369"/>
                  </a:lnTo>
                  <a:lnTo>
                    <a:pt x="839724" y="443369"/>
                  </a:lnTo>
                  <a:lnTo>
                    <a:pt x="839724" y="428117"/>
                  </a:lnTo>
                  <a:lnTo>
                    <a:pt x="844169" y="428117"/>
                  </a:lnTo>
                  <a:lnTo>
                    <a:pt x="856348" y="428117"/>
                  </a:lnTo>
                  <a:lnTo>
                    <a:pt x="856348" y="415925"/>
                  </a:lnTo>
                  <a:close/>
                </a:path>
                <a:path w="1118870" h="524510">
                  <a:moveTo>
                    <a:pt x="1118476" y="496697"/>
                  </a:moveTo>
                  <a:lnTo>
                    <a:pt x="1101725" y="496697"/>
                  </a:lnTo>
                  <a:lnTo>
                    <a:pt x="1101725" y="481469"/>
                  </a:lnTo>
                  <a:lnTo>
                    <a:pt x="1089533" y="481469"/>
                  </a:lnTo>
                  <a:lnTo>
                    <a:pt x="1089533" y="492125"/>
                  </a:lnTo>
                  <a:lnTo>
                    <a:pt x="1074293" y="492125"/>
                  </a:lnTo>
                  <a:lnTo>
                    <a:pt x="1074293" y="477012"/>
                  </a:lnTo>
                  <a:lnTo>
                    <a:pt x="1062101" y="477012"/>
                  </a:lnTo>
                  <a:lnTo>
                    <a:pt x="1062101" y="492125"/>
                  </a:lnTo>
                  <a:lnTo>
                    <a:pt x="1045451" y="492125"/>
                  </a:lnTo>
                  <a:lnTo>
                    <a:pt x="1045451" y="504317"/>
                  </a:lnTo>
                  <a:lnTo>
                    <a:pt x="1062101" y="504317"/>
                  </a:lnTo>
                  <a:lnTo>
                    <a:pt x="1062101" y="521208"/>
                  </a:lnTo>
                  <a:lnTo>
                    <a:pt x="1074293" y="521208"/>
                  </a:lnTo>
                  <a:lnTo>
                    <a:pt x="1074293" y="508889"/>
                  </a:lnTo>
                  <a:lnTo>
                    <a:pt x="1089533" y="508889"/>
                  </a:lnTo>
                  <a:lnTo>
                    <a:pt x="1089533" y="524014"/>
                  </a:lnTo>
                  <a:lnTo>
                    <a:pt x="1101725" y="524014"/>
                  </a:lnTo>
                  <a:lnTo>
                    <a:pt x="1101725" y="508889"/>
                  </a:lnTo>
                  <a:lnTo>
                    <a:pt x="1118476" y="508889"/>
                  </a:lnTo>
                  <a:lnTo>
                    <a:pt x="1118476" y="496697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66" name="object 66"/>
            <p:cNvSpPr/>
            <p:nvPr/>
          </p:nvSpPr>
          <p:spPr>
            <a:xfrm>
              <a:off x="3523488" y="1937016"/>
              <a:ext cx="1560830" cy="151130"/>
            </a:xfrm>
            <a:custGeom>
              <a:avLst/>
              <a:gdLst/>
              <a:ahLst/>
              <a:cxnLst/>
              <a:rect l="l" t="t" r="r" b="b"/>
              <a:pathLst>
                <a:path w="1560829" h="151130">
                  <a:moveTo>
                    <a:pt x="45580" y="15227"/>
                  </a:moveTo>
                  <a:lnTo>
                    <a:pt x="28829" y="15227"/>
                  </a:lnTo>
                  <a:lnTo>
                    <a:pt x="28829" y="0"/>
                  </a:lnTo>
                  <a:lnTo>
                    <a:pt x="16637" y="0"/>
                  </a:lnTo>
                  <a:lnTo>
                    <a:pt x="16637" y="15227"/>
                  </a:lnTo>
                  <a:lnTo>
                    <a:pt x="0" y="15227"/>
                  </a:lnTo>
                  <a:lnTo>
                    <a:pt x="0" y="27419"/>
                  </a:lnTo>
                  <a:lnTo>
                    <a:pt x="16637" y="27419"/>
                  </a:lnTo>
                  <a:lnTo>
                    <a:pt x="16637" y="42545"/>
                  </a:lnTo>
                  <a:lnTo>
                    <a:pt x="28829" y="42545"/>
                  </a:lnTo>
                  <a:lnTo>
                    <a:pt x="28829" y="27419"/>
                  </a:lnTo>
                  <a:lnTo>
                    <a:pt x="45580" y="27419"/>
                  </a:lnTo>
                  <a:lnTo>
                    <a:pt x="45580" y="15227"/>
                  </a:lnTo>
                  <a:close/>
                </a:path>
                <a:path w="1560829" h="151130">
                  <a:moveTo>
                    <a:pt x="379336" y="33642"/>
                  </a:moveTo>
                  <a:lnTo>
                    <a:pt x="362585" y="33642"/>
                  </a:lnTo>
                  <a:lnTo>
                    <a:pt x="362585" y="18415"/>
                  </a:lnTo>
                  <a:lnTo>
                    <a:pt x="350393" y="18415"/>
                  </a:lnTo>
                  <a:lnTo>
                    <a:pt x="350393" y="33642"/>
                  </a:lnTo>
                  <a:lnTo>
                    <a:pt x="333616" y="33642"/>
                  </a:lnTo>
                  <a:lnTo>
                    <a:pt x="333616" y="45834"/>
                  </a:lnTo>
                  <a:lnTo>
                    <a:pt x="350393" y="45834"/>
                  </a:lnTo>
                  <a:lnTo>
                    <a:pt x="350393" y="60960"/>
                  </a:lnTo>
                  <a:lnTo>
                    <a:pt x="362585" y="60960"/>
                  </a:lnTo>
                  <a:lnTo>
                    <a:pt x="362585" y="45834"/>
                  </a:lnTo>
                  <a:lnTo>
                    <a:pt x="379336" y="45834"/>
                  </a:lnTo>
                  <a:lnTo>
                    <a:pt x="379336" y="33642"/>
                  </a:lnTo>
                  <a:close/>
                </a:path>
                <a:path w="1560829" h="151130">
                  <a:moveTo>
                    <a:pt x="481457" y="38087"/>
                  </a:moveTo>
                  <a:lnTo>
                    <a:pt x="464680" y="38087"/>
                  </a:lnTo>
                  <a:lnTo>
                    <a:pt x="464680" y="21323"/>
                  </a:lnTo>
                  <a:lnTo>
                    <a:pt x="452488" y="21323"/>
                  </a:lnTo>
                  <a:lnTo>
                    <a:pt x="452488" y="38087"/>
                  </a:lnTo>
                  <a:lnTo>
                    <a:pt x="434340" y="38087"/>
                  </a:lnTo>
                  <a:lnTo>
                    <a:pt x="434340" y="50279"/>
                  </a:lnTo>
                  <a:lnTo>
                    <a:pt x="452488" y="50279"/>
                  </a:lnTo>
                  <a:lnTo>
                    <a:pt x="452488" y="65519"/>
                  </a:lnTo>
                  <a:lnTo>
                    <a:pt x="464680" y="65519"/>
                  </a:lnTo>
                  <a:lnTo>
                    <a:pt x="464680" y="50279"/>
                  </a:lnTo>
                  <a:lnTo>
                    <a:pt x="481457" y="50279"/>
                  </a:lnTo>
                  <a:lnTo>
                    <a:pt x="481457" y="38087"/>
                  </a:lnTo>
                  <a:close/>
                </a:path>
                <a:path w="1560829" h="151130">
                  <a:moveTo>
                    <a:pt x="637032" y="50419"/>
                  </a:moveTo>
                  <a:lnTo>
                    <a:pt x="620255" y="50419"/>
                  </a:lnTo>
                  <a:lnTo>
                    <a:pt x="620255" y="35166"/>
                  </a:lnTo>
                  <a:lnTo>
                    <a:pt x="608063" y="35166"/>
                  </a:lnTo>
                  <a:lnTo>
                    <a:pt x="608063" y="50419"/>
                  </a:lnTo>
                  <a:lnTo>
                    <a:pt x="591312" y="50419"/>
                  </a:lnTo>
                  <a:lnTo>
                    <a:pt x="591312" y="62611"/>
                  </a:lnTo>
                  <a:lnTo>
                    <a:pt x="608063" y="62611"/>
                  </a:lnTo>
                  <a:lnTo>
                    <a:pt x="608063" y="77711"/>
                  </a:lnTo>
                  <a:lnTo>
                    <a:pt x="620255" y="77711"/>
                  </a:lnTo>
                  <a:lnTo>
                    <a:pt x="620255" y="62611"/>
                  </a:lnTo>
                  <a:lnTo>
                    <a:pt x="637032" y="62611"/>
                  </a:lnTo>
                  <a:lnTo>
                    <a:pt x="637032" y="50419"/>
                  </a:lnTo>
                  <a:close/>
                </a:path>
                <a:path w="1560829" h="151130">
                  <a:moveTo>
                    <a:pt x="793877" y="77851"/>
                  </a:moveTo>
                  <a:lnTo>
                    <a:pt x="777240" y="77851"/>
                  </a:lnTo>
                  <a:lnTo>
                    <a:pt x="777240" y="62598"/>
                  </a:lnTo>
                  <a:lnTo>
                    <a:pt x="765048" y="62598"/>
                  </a:lnTo>
                  <a:lnTo>
                    <a:pt x="765048" y="73279"/>
                  </a:lnTo>
                  <a:lnTo>
                    <a:pt x="761860" y="73279"/>
                  </a:lnTo>
                  <a:lnTo>
                    <a:pt x="761860" y="63995"/>
                  </a:lnTo>
                  <a:lnTo>
                    <a:pt x="760349" y="63995"/>
                  </a:lnTo>
                  <a:lnTo>
                    <a:pt x="760336" y="57912"/>
                  </a:lnTo>
                  <a:lnTo>
                    <a:pt x="748144" y="57912"/>
                  </a:lnTo>
                  <a:lnTo>
                    <a:pt x="748144" y="63995"/>
                  </a:lnTo>
                  <a:lnTo>
                    <a:pt x="745236" y="63995"/>
                  </a:lnTo>
                  <a:lnTo>
                    <a:pt x="745236" y="48768"/>
                  </a:lnTo>
                  <a:lnTo>
                    <a:pt x="742061" y="48768"/>
                  </a:lnTo>
                  <a:lnTo>
                    <a:pt x="733044" y="48768"/>
                  </a:lnTo>
                  <a:lnTo>
                    <a:pt x="729869" y="48768"/>
                  </a:lnTo>
                  <a:lnTo>
                    <a:pt x="729869" y="59423"/>
                  </a:lnTo>
                  <a:lnTo>
                    <a:pt x="725297" y="59423"/>
                  </a:lnTo>
                  <a:lnTo>
                    <a:pt x="725297" y="48768"/>
                  </a:lnTo>
                  <a:lnTo>
                    <a:pt x="723887" y="48768"/>
                  </a:lnTo>
                  <a:lnTo>
                    <a:pt x="714629" y="48768"/>
                  </a:lnTo>
                  <a:lnTo>
                    <a:pt x="714629" y="44183"/>
                  </a:lnTo>
                  <a:lnTo>
                    <a:pt x="702437" y="44183"/>
                  </a:lnTo>
                  <a:lnTo>
                    <a:pt x="702437" y="59423"/>
                  </a:lnTo>
                  <a:lnTo>
                    <a:pt x="685800" y="59423"/>
                  </a:lnTo>
                  <a:lnTo>
                    <a:pt x="685800" y="71615"/>
                  </a:lnTo>
                  <a:lnTo>
                    <a:pt x="694944" y="71615"/>
                  </a:lnTo>
                  <a:lnTo>
                    <a:pt x="694944" y="76187"/>
                  </a:lnTo>
                  <a:lnTo>
                    <a:pt x="696455" y="76187"/>
                  </a:lnTo>
                  <a:lnTo>
                    <a:pt x="702437" y="76187"/>
                  </a:lnTo>
                  <a:lnTo>
                    <a:pt x="702437" y="86728"/>
                  </a:lnTo>
                  <a:lnTo>
                    <a:pt x="711695" y="86728"/>
                  </a:lnTo>
                  <a:lnTo>
                    <a:pt x="711695" y="91313"/>
                  </a:lnTo>
                  <a:lnTo>
                    <a:pt x="713105" y="91313"/>
                  </a:lnTo>
                  <a:lnTo>
                    <a:pt x="723887" y="91313"/>
                  </a:lnTo>
                  <a:lnTo>
                    <a:pt x="725297" y="91313"/>
                  </a:lnTo>
                  <a:lnTo>
                    <a:pt x="725297" y="76187"/>
                  </a:lnTo>
                  <a:lnTo>
                    <a:pt x="729869" y="76187"/>
                  </a:lnTo>
                  <a:lnTo>
                    <a:pt x="729869" y="91313"/>
                  </a:lnTo>
                  <a:lnTo>
                    <a:pt x="733044" y="91313"/>
                  </a:lnTo>
                  <a:lnTo>
                    <a:pt x="742061" y="91313"/>
                  </a:lnTo>
                  <a:lnTo>
                    <a:pt x="745236" y="91313"/>
                  </a:lnTo>
                  <a:lnTo>
                    <a:pt x="745236" y="85471"/>
                  </a:lnTo>
                  <a:lnTo>
                    <a:pt x="746633" y="85471"/>
                  </a:lnTo>
                  <a:lnTo>
                    <a:pt x="746633" y="90043"/>
                  </a:lnTo>
                  <a:lnTo>
                    <a:pt x="748144" y="90043"/>
                  </a:lnTo>
                  <a:lnTo>
                    <a:pt x="748144" y="100584"/>
                  </a:lnTo>
                  <a:lnTo>
                    <a:pt x="760336" y="100584"/>
                  </a:lnTo>
                  <a:lnTo>
                    <a:pt x="760336" y="90043"/>
                  </a:lnTo>
                  <a:lnTo>
                    <a:pt x="765048" y="90043"/>
                  </a:lnTo>
                  <a:lnTo>
                    <a:pt x="765048" y="105143"/>
                  </a:lnTo>
                  <a:lnTo>
                    <a:pt x="777240" y="105143"/>
                  </a:lnTo>
                  <a:lnTo>
                    <a:pt x="777240" y="90043"/>
                  </a:lnTo>
                  <a:lnTo>
                    <a:pt x="793877" y="90043"/>
                  </a:lnTo>
                  <a:lnTo>
                    <a:pt x="793877" y="77851"/>
                  </a:lnTo>
                  <a:close/>
                </a:path>
                <a:path w="1560829" h="151130">
                  <a:moveTo>
                    <a:pt x="1113904" y="94602"/>
                  </a:moveTo>
                  <a:lnTo>
                    <a:pt x="1107821" y="94602"/>
                  </a:lnTo>
                  <a:lnTo>
                    <a:pt x="1097153" y="94602"/>
                  </a:lnTo>
                  <a:lnTo>
                    <a:pt x="1097153" y="79375"/>
                  </a:lnTo>
                  <a:lnTo>
                    <a:pt x="1091044" y="79375"/>
                  </a:lnTo>
                  <a:lnTo>
                    <a:pt x="1084961" y="79375"/>
                  </a:lnTo>
                  <a:lnTo>
                    <a:pt x="1078852" y="79375"/>
                  </a:lnTo>
                  <a:lnTo>
                    <a:pt x="1078852" y="94602"/>
                  </a:lnTo>
                  <a:lnTo>
                    <a:pt x="1068184" y="94602"/>
                  </a:lnTo>
                  <a:lnTo>
                    <a:pt x="1062101" y="94602"/>
                  </a:lnTo>
                  <a:lnTo>
                    <a:pt x="1062101" y="106794"/>
                  </a:lnTo>
                  <a:lnTo>
                    <a:pt x="1068184" y="106794"/>
                  </a:lnTo>
                  <a:lnTo>
                    <a:pt x="1078852" y="106794"/>
                  </a:lnTo>
                  <a:lnTo>
                    <a:pt x="1078852" y="123444"/>
                  </a:lnTo>
                  <a:lnTo>
                    <a:pt x="1084961" y="123444"/>
                  </a:lnTo>
                  <a:lnTo>
                    <a:pt x="1091044" y="123444"/>
                  </a:lnTo>
                  <a:lnTo>
                    <a:pt x="1097153" y="123444"/>
                  </a:lnTo>
                  <a:lnTo>
                    <a:pt x="1097153" y="106794"/>
                  </a:lnTo>
                  <a:lnTo>
                    <a:pt x="1107821" y="106794"/>
                  </a:lnTo>
                  <a:lnTo>
                    <a:pt x="1113904" y="106794"/>
                  </a:lnTo>
                  <a:lnTo>
                    <a:pt x="1113904" y="94602"/>
                  </a:lnTo>
                  <a:close/>
                </a:path>
                <a:path w="1560829" h="151130">
                  <a:moveTo>
                    <a:pt x="1408036" y="108204"/>
                  </a:moveTo>
                  <a:lnTo>
                    <a:pt x="1391285" y="108204"/>
                  </a:lnTo>
                  <a:lnTo>
                    <a:pt x="1391285" y="92951"/>
                  </a:lnTo>
                  <a:lnTo>
                    <a:pt x="1379093" y="92951"/>
                  </a:lnTo>
                  <a:lnTo>
                    <a:pt x="1379093" y="108204"/>
                  </a:lnTo>
                  <a:lnTo>
                    <a:pt x="1362316" y="108204"/>
                  </a:lnTo>
                  <a:lnTo>
                    <a:pt x="1362316" y="120396"/>
                  </a:lnTo>
                  <a:lnTo>
                    <a:pt x="1379093" y="120396"/>
                  </a:lnTo>
                  <a:lnTo>
                    <a:pt x="1379093" y="137147"/>
                  </a:lnTo>
                  <a:lnTo>
                    <a:pt x="1391285" y="137147"/>
                  </a:lnTo>
                  <a:lnTo>
                    <a:pt x="1391285" y="120396"/>
                  </a:lnTo>
                  <a:lnTo>
                    <a:pt x="1408036" y="120396"/>
                  </a:lnTo>
                  <a:lnTo>
                    <a:pt x="1408036" y="108204"/>
                  </a:lnTo>
                  <a:close/>
                </a:path>
                <a:path w="1560829" h="151130">
                  <a:moveTo>
                    <a:pt x="1560436" y="126619"/>
                  </a:moveTo>
                  <a:lnTo>
                    <a:pt x="1543672" y="126619"/>
                  </a:lnTo>
                  <a:lnTo>
                    <a:pt x="1543672" y="122047"/>
                  </a:lnTo>
                  <a:lnTo>
                    <a:pt x="1540764" y="122047"/>
                  </a:lnTo>
                  <a:lnTo>
                    <a:pt x="1528445" y="122047"/>
                  </a:lnTo>
                  <a:lnTo>
                    <a:pt x="1526921" y="122047"/>
                  </a:lnTo>
                  <a:lnTo>
                    <a:pt x="1526921" y="106794"/>
                  </a:lnTo>
                  <a:lnTo>
                    <a:pt x="1499616" y="106794"/>
                  </a:lnTo>
                  <a:lnTo>
                    <a:pt x="1499616" y="122047"/>
                  </a:lnTo>
                  <a:lnTo>
                    <a:pt x="1496555" y="122047"/>
                  </a:lnTo>
                  <a:lnTo>
                    <a:pt x="1495044" y="122047"/>
                  </a:lnTo>
                  <a:lnTo>
                    <a:pt x="1485760" y="122047"/>
                  </a:lnTo>
                  <a:lnTo>
                    <a:pt x="1485760" y="117348"/>
                  </a:lnTo>
                  <a:lnTo>
                    <a:pt x="1469136" y="117348"/>
                  </a:lnTo>
                  <a:lnTo>
                    <a:pt x="1469136" y="102095"/>
                  </a:lnTo>
                  <a:lnTo>
                    <a:pt x="1456944" y="102095"/>
                  </a:lnTo>
                  <a:lnTo>
                    <a:pt x="1456944" y="117348"/>
                  </a:lnTo>
                  <a:lnTo>
                    <a:pt x="1440040" y="117348"/>
                  </a:lnTo>
                  <a:lnTo>
                    <a:pt x="1440040" y="129540"/>
                  </a:lnTo>
                  <a:lnTo>
                    <a:pt x="1456944" y="129540"/>
                  </a:lnTo>
                  <a:lnTo>
                    <a:pt x="1456944" y="146291"/>
                  </a:lnTo>
                  <a:lnTo>
                    <a:pt x="1469136" y="146291"/>
                  </a:lnTo>
                  <a:lnTo>
                    <a:pt x="1469136" y="129540"/>
                  </a:lnTo>
                  <a:lnTo>
                    <a:pt x="1482725" y="129540"/>
                  </a:lnTo>
                  <a:lnTo>
                    <a:pt x="1482725" y="134239"/>
                  </a:lnTo>
                  <a:lnTo>
                    <a:pt x="1495044" y="134239"/>
                  </a:lnTo>
                  <a:lnTo>
                    <a:pt x="1496555" y="134239"/>
                  </a:lnTo>
                  <a:lnTo>
                    <a:pt x="1499616" y="134239"/>
                  </a:lnTo>
                  <a:lnTo>
                    <a:pt x="1499616" y="150863"/>
                  </a:lnTo>
                  <a:lnTo>
                    <a:pt x="1526921" y="150863"/>
                  </a:lnTo>
                  <a:lnTo>
                    <a:pt x="1526921" y="138811"/>
                  </a:lnTo>
                  <a:lnTo>
                    <a:pt x="1560436" y="138811"/>
                  </a:lnTo>
                  <a:lnTo>
                    <a:pt x="1560436" y="126619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67" name="object 67"/>
            <p:cNvSpPr/>
            <p:nvPr/>
          </p:nvSpPr>
          <p:spPr>
            <a:xfrm>
              <a:off x="5038204" y="2048382"/>
              <a:ext cx="692150" cy="62230"/>
            </a:xfrm>
            <a:custGeom>
              <a:avLst/>
              <a:gdLst/>
              <a:ahLst/>
              <a:cxnLst/>
              <a:rect l="l" t="t" r="r" b="b"/>
              <a:pathLst>
                <a:path w="692150" h="62230">
                  <a:moveTo>
                    <a:pt x="134124" y="15252"/>
                  </a:moveTo>
                  <a:lnTo>
                    <a:pt x="121932" y="15252"/>
                  </a:lnTo>
                  <a:lnTo>
                    <a:pt x="117487" y="15252"/>
                  </a:lnTo>
                  <a:lnTo>
                    <a:pt x="117487" y="0"/>
                  </a:lnTo>
                  <a:lnTo>
                    <a:pt x="105295" y="0"/>
                  </a:lnTo>
                  <a:lnTo>
                    <a:pt x="105295" y="15252"/>
                  </a:lnTo>
                  <a:lnTo>
                    <a:pt x="105168" y="15252"/>
                  </a:lnTo>
                  <a:lnTo>
                    <a:pt x="105168" y="0"/>
                  </a:lnTo>
                  <a:lnTo>
                    <a:pt x="92976" y="0"/>
                  </a:lnTo>
                  <a:lnTo>
                    <a:pt x="92976" y="15252"/>
                  </a:lnTo>
                  <a:lnTo>
                    <a:pt x="88404" y="15252"/>
                  </a:lnTo>
                  <a:lnTo>
                    <a:pt x="77724" y="15252"/>
                  </a:lnTo>
                  <a:lnTo>
                    <a:pt x="74815" y="15252"/>
                  </a:lnTo>
                  <a:lnTo>
                    <a:pt x="70104" y="15252"/>
                  </a:lnTo>
                  <a:lnTo>
                    <a:pt x="59575" y="15252"/>
                  </a:lnTo>
                  <a:lnTo>
                    <a:pt x="59575" y="0"/>
                  </a:lnTo>
                  <a:lnTo>
                    <a:pt x="53479" y="0"/>
                  </a:lnTo>
                  <a:lnTo>
                    <a:pt x="47383" y="0"/>
                  </a:lnTo>
                  <a:lnTo>
                    <a:pt x="41287" y="0"/>
                  </a:lnTo>
                  <a:lnTo>
                    <a:pt x="41287" y="15252"/>
                  </a:lnTo>
                  <a:lnTo>
                    <a:pt x="30607" y="15252"/>
                  </a:lnTo>
                  <a:lnTo>
                    <a:pt x="28968" y="15252"/>
                  </a:lnTo>
                  <a:lnTo>
                    <a:pt x="28968" y="0"/>
                  </a:lnTo>
                  <a:lnTo>
                    <a:pt x="16776" y="0"/>
                  </a:lnTo>
                  <a:lnTo>
                    <a:pt x="16776" y="15252"/>
                  </a:lnTo>
                  <a:lnTo>
                    <a:pt x="0" y="15252"/>
                  </a:lnTo>
                  <a:lnTo>
                    <a:pt x="0" y="27444"/>
                  </a:lnTo>
                  <a:lnTo>
                    <a:pt x="16776" y="27444"/>
                  </a:lnTo>
                  <a:lnTo>
                    <a:pt x="16776" y="44196"/>
                  </a:lnTo>
                  <a:lnTo>
                    <a:pt x="28968" y="44196"/>
                  </a:lnTo>
                  <a:lnTo>
                    <a:pt x="28968" y="27444"/>
                  </a:lnTo>
                  <a:lnTo>
                    <a:pt x="30607" y="27444"/>
                  </a:lnTo>
                  <a:lnTo>
                    <a:pt x="41287" y="27444"/>
                  </a:lnTo>
                  <a:lnTo>
                    <a:pt x="41287" y="44196"/>
                  </a:lnTo>
                  <a:lnTo>
                    <a:pt x="47383" y="44196"/>
                  </a:lnTo>
                  <a:lnTo>
                    <a:pt x="53479" y="44196"/>
                  </a:lnTo>
                  <a:lnTo>
                    <a:pt x="59575" y="44196"/>
                  </a:lnTo>
                  <a:lnTo>
                    <a:pt x="59575" y="27444"/>
                  </a:lnTo>
                  <a:lnTo>
                    <a:pt x="92976" y="27444"/>
                  </a:lnTo>
                  <a:lnTo>
                    <a:pt x="92976" y="44196"/>
                  </a:lnTo>
                  <a:lnTo>
                    <a:pt x="105168" y="44196"/>
                  </a:lnTo>
                  <a:lnTo>
                    <a:pt x="105168" y="27444"/>
                  </a:lnTo>
                  <a:lnTo>
                    <a:pt x="105295" y="27444"/>
                  </a:lnTo>
                  <a:lnTo>
                    <a:pt x="105295" y="44196"/>
                  </a:lnTo>
                  <a:lnTo>
                    <a:pt x="117487" y="44196"/>
                  </a:lnTo>
                  <a:lnTo>
                    <a:pt x="117487" y="27444"/>
                  </a:lnTo>
                  <a:lnTo>
                    <a:pt x="121932" y="27444"/>
                  </a:lnTo>
                  <a:lnTo>
                    <a:pt x="134124" y="27444"/>
                  </a:lnTo>
                  <a:lnTo>
                    <a:pt x="134124" y="15252"/>
                  </a:lnTo>
                  <a:close/>
                </a:path>
                <a:path w="692150" h="62230">
                  <a:moveTo>
                    <a:pt x="496836" y="25908"/>
                  </a:moveTo>
                  <a:lnTo>
                    <a:pt x="495300" y="25908"/>
                  </a:lnTo>
                  <a:lnTo>
                    <a:pt x="489204" y="25908"/>
                  </a:lnTo>
                  <a:lnTo>
                    <a:pt x="480060" y="25908"/>
                  </a:lnTo>
                  <a:lnTo>
                    <a:pt x="480060" y="10680"/>
                  </a:lnTo>
                  <a:lnTo>
                    <a:pt x="460387" y="10680"/>
                  </a:lnTo>
                  <a:lnTo>
                    <a:pt x="460387" y="25908"/>
                  </a:lnTo>
                  <a:lnTo>
                    <a:pt x="451116" y="25908"/>
                  </a:lnTo>
                  <a:lnTo>
                    <a:pt x="449707" y="25908"/>
                  </a:lnTo>
                  <a:lnTo>
                    <a:pt x="443623" y="25908"/>
                  </a:lnTo>
                  <a:lnTo>
                    <a:pt x="443623" y="38100"/>
                  </a:lnTo>
                  <a:lnTo>
                    <a:pt x="449707" y="38100"/>
                  </a:lnTo>
                  <a:lnTo>
                    <a:pt x="451116" y="38100"/>
                  </a:lnTo>
                  <a:lnTo>
                    <a:pt x="460387" y="38100"/>
                  </a:lnTo>
                  <a:lnTo>
                    <a:pt x="460387" y="53225"/>
                  </a:lnTo>
                  <a:lnTo>
                    <a:pt x="480060" y="53225"/>
                  </a:lnTo>
                  <a:lnTo>
                    <a:pt x="480060" y="38100"/>
                  </a:lnTo>
                  <a:lnTo>
                    <a:pt x="489204" y="38100"/>
                  </a:lnTo>
                  <a:lnTo>
                    <a:pt x="495300" y="38100"/>
                  </a:lnTo>
                  <a:lnTo>
                    <a:pt x="496836" y="38100"/>
                  </a:lnTo>
                  <a:lnTo>
                    <a:pt x="496836" y="25908"/>
                  </a:lnTo>
                  <a:close/>
                </a:path>
                <a:path w="692150" h="62230">
                  <a:moveTo>
                    <a:pt x="575957" y="30480"/>
                  </a:moveTo>
                  <a:lnTo>
                    <a:pt x="559435" y="30480"/>
                  </a:lnTo>
                  <a:lnTo>
                    <a:pt x="559435" y="15252"/>
                  </a:lnTo>
                  <a:lnTo>
                    <a:pt x="547243" y="15252"/>
                  </a:lnTo>
                  <a:lnTo>
                    <a:pt x="547243" y="30480"/>
                  </a:lnTo>
                  <a:lnTo>
                    <a:pt x="544068" y="30480"/>
                  </a:lnTo>
                  <a:lnTo>
                    <a:pt x="528840" y="30480"/>
                  </a:lnTo>
                  <a:lnTo>
                    <a:pt x="527443" y="30480"/>
                  </a:lnTo>
                  <a:lnTo>
                    <a:pt x="527443" y="15252"/>
                  </a:lnTo>
                  <a:lnTo>
                    <a:pt x="515251" y="15252"/>
                  </a:lnTo>
                  <a:lnTo>
                    <a:pt x="515251" y="30480"/>
                  </a:lnTo>
                  <a:lnTo>
                    <a:pt x="498475" y="30480"/>
                  </a:lnTo>
                  <a:lnTo>
                    <a:pt x="498475" y="42672"/>
                  </a:lnTo>
                  <a:lnTo>
                    <a:pt x="515251" y="42672"/>
                  </a:lnTo>
                  <a:lnTo>
                    <a:pt x="515251" y="57797"/>
                  </a:lnTo>
                  <a:lnTo>
                    <a:pt x="527443" y="57797"/>
                  </a:lnTo>
                  <a:lnTo>
                    <a:pt x="527443" y="42672"/>
                  </a:lnTo>
                  <a:lnTo>
                    <a:pt x="528840" y="42672"/>
                  </a:lnTo>
                  <a:lnTo>
                    <a:pt x="544068" y="42672"/>
                  </a:lnTo>
                  <a:lnTo>
                    <a:pt x="547243" y="42672"/>
                  </a:lnTo>
                  <a:lnTo>
                    <a:pt x="547243" y="57797"/>
                  </a:lnTo>
                  <a:lnTo>
                    <a:pt x="559435" y="57797"/>
                  </a:lnTo>
                  <a:lnTo>
                    <a:pt x="559435" y="42672"/>
                  </a:lnTo>
                  <a:lnTo>
                    <a:pt x="575957" y="42672"/>
                  </a:lnTo>
                  <a:lnTo>
                    <a:pt x="575957" y="30480"/>
                  </a:lnTo>
                  <a:close/>
                </a:path>
                <a:path w="692150" h="62230">
                  <a:moveTo>
                    <a:pt x="691896" y="34937"/>
                  </a:moveTo>
                  <a:lnTo>
                    <a:pt x="688860" y="34937"/>
                  </a:lnTo>
                  <a:lnTo>
                    <a:pt x="675144" y="34937"/>
                  </a:lnTo>
                  <a:lnTo>
                    <a:pt x="675144" y="19685"/>
                  </a:lnTo>
                  <a:lnTo>
                    <a:pt x="672223" y="19685"/>
                  </a:lnTo>
                  <a:lnTo>
                    <a:pt x="662952" y="19685"/>
                  </a:lnTo>
                  <a:lnTo>
                    <a:pt x="660031" y="19685"/>
                  </a:lnTo>
                  <a:lnTo>
                    <a:pt x="660031" y="30480"/>
                  </a:lnTo>
                  <a:lnTo>
                    <a:pt x="659904" y="30480"/>
                  </a:lnTo>
                  <a:lnTo>
                    <a:pt x="658380" y="30480"/>
                  </a:lnTo>
                  <a:lnTo>
                    <a:pt x="658380" y="15252"/>
                  </a:lnTo>
                  <a:lnTo>
                    <a:pt x="646188" y="15252"/>
                  </a:lnTo>
                  <a:lnTo>
                    <a:pt x="646188" y="30480"/>
                  </a:lnTo>
                  <a:lnTo>
                    <a:pt x="644791" y="30480"/>
                  </a:lnTo>
                  <a:lnTo>
                    <a:pt x="644791" y="15252"/>
                  </a:lnTo>
                  <a:lnTo>
                    <a:pt x="643128" y="15252"/>
                  </a:lnTo>
                  <a:lnTo>
                    <a:pt x="632599" y="15252"/>
                  </a:lnTo>
                  <a:lnTo>
                    <a:pt x="630936" y="15252"/>
                  </a:lnTo>
                  <a:lnTo>
                    <a:pt x="630936" y="30480"/>
                  </a:lnTo>
                  <a:lnTo>
                    <a:pt x="629539" y="30480"/>
                  </a:lnTo>
                  <a:lnTo>
                    <a:pt x="615708" y="30480"/>
                  </a:lnTo>
                  <a:lnTo>
                    <a:pt x="614184" y="30480"/>
                  </a:lnTo>
                  <a:lnTo>
                    <a:pt x="614184" y="42672"/>
                  </a:lnTo>
                  <a:lnTo>
                    <a:pt x="615708" y="42672"/>
                  </a:lnTo>
                  <a:lnTo>
                    <a:pt x="629539" y="42672"/>
                  </a:lnTo>
                  <a:lnTo>
                    <a:pt x="630936" y="42672"/>
                  </a:lnTo>
                  <a:lnTo>
                    <a:pt x="630936" y="57797"/>
                  </a:lnTo>
                  <a:lnTo>
                    <a:pt x="632599" y="57797"/>
                  </a:lnTo>
                  <a:lnTo>
                    <a:pt x="643128" y="57797"/>
                  </a:lnTo>
                  <a:lnTo>
                    <a:pt x="644791" y="57797"/>
                  </a:lnTo>
                  <a:lnTo>
                    <a:pt x="644791" y="47129"/>
                  </a:lnTo>
                  <a:lnTo>
                    <a:pt x="646188" y="47129"/>
                  </a:lnTo>
                  <a:lnTo>
                    <a:pt x="646188" y="57797"/>
                  </a:lnTo>
                  <a:lnTo>
                    <a:pt x="658380" y="57797"/>
                  </a:lnTo>
                  <a:lnTo>
                    <a:pt x="658380" y="47129"/>
                  </a:lnTo>
                  <a:lnTo>
                    <a:pt x="660031" y="47129"/>
                  </a:lnTo>
                  <a:lnTo>
                    <a:pt x="660031" y="62230"/>
                  </a:lnTo>
                  <a:lnTo>
                    <a:pt x="662952" y="62230"/>
                  </a:lnTo>
                  <a:lnTo>
                    <a:pt x="672223" y="62230"/>
                  </a:lnTo>
                  <a:lnTo>
                    <a:pt x="675144" y="62230"/>
                  </a:lnTo>
                  <a:lnTo>
                    <a:pt x="675144" y="47129"/>
                  </a:lnTo>
                  <a:lnTo>
                    <a:pt x="688860" y="47129"/>
                  </a:lnTo>
                  <a:lnTo>
                    <a:pt x="691896" y="47129"/>
                  </a:lnTo>
                  <a:lnTo>
                    <a:pt x="691896" y="34937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68" name="object 68"/>
            <p:cNvSpPr/>
            <p:nvPr/>
          </p:nvSpPr>
          <p:spPr>
            <a:xfrm>
              <a:off x="5684520" y="2068067"/>
              <a:ext cx="94615" cy="42545"/>
            </a:xfrm>
            <a:custGeom>
              <a:avLst/>
              <a:gdLst/>
              <a:ahLst/>
              <a:cxnLst/>
              <a:rect l="l" t="t" r="r" b="b"/>
              <a:pathLst>
                <a:path w="94614" h="42544">
                  <a:moveTo>
                    <a:pt x="94348" y="15252"/>
                  </a:moveTo>
                  <a:lnTo>
                    <a:pt x="94348" y="15252"/>
                  </a:lnTo>
                  <a:lnTo>
                    <a:pt x="74676" y="15252"/>
                  </a:lnTo>
                  <a:lnTo>
                    <a:pt x="74676" y="0"/>
                  </a:lnTo>
                  <a:lnTo>
                    <a:pt x="16637" y="0"/>
                  </a:lnTo>
                  <a:lnTo>
                    <a:pt x="16637" y="15252"/>
                  </a:lnTo>
                  <a:lnTo>
                    <a:pt x="7493" y="15252"/>
                  </a:lnTo>
                  <a:lnTo>
                    <a:pt x="5969" y="15252"/>
                  </a:lnTo>
                  <a:lnTo>
                    <a:pt x="0" y="15252"/>
                  </a:lnTo>
                  <a:lnTo>
                    <a:pt x="0" y="27444"/>
                  </a:lnTo>
                  <a:lnTo>
                    <a:pt x="5969" y="27444"/>
                  </a:lnTo>
                  <a:lnTo>
                    <a:pt x="7493" y="27444"/>
                  </a:lnTo>
                  <a:lnTo>
                    <a:pt x="16637" y="27444"/>
                  </a:lnTo>
                  <a:lnTo>
                    <a:pt x="16637" y="42545"/>
                  </a:lnTo>
                  <a:lnTo>
                    <a:pt x="74676" y="42545"/>
                  </a:lnTo>
                  <a:lnTo>
                    <a:pt x="74676" y="27444"/>
                  </a:lnTo>
                  <a:lnTo>
                    <a:pt x="94348" y="27444"/>
                  </a:lnTo>
                  <a:lnTo>
                    <a:pt x="94348" y="15252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69" name="object 69"/>
            <p:cNvSpPr/>
            <p:nvPr/>
          </p:nvSpPr>
          <p:spPr>
            <a:xfrm>
              <a:off x="5733288" y="2068067"/>
              <a:ext cx="70485" cy="42545"/>
            </a:xfrm>
            <a:custGeom>
              <a:avLst/>
              <a:gdLst/>
              <a:ahLst/>
              <a:cxnLst/>
              <a:rect l="l" t="t" r="r" b="b"/>
              <a:pathLst>
                <a:path w="70485" h="42544">
                  <a:moveTo>
                    <a:pt x="69977" y="15252"/>
                  </a:moveTo>
                  <a:lnTo>
                    <a:pt x="69977" y="15252"/>
                  </a:lnTo>
                  <a:lnTo>
                    <a:pt x="53340" y="15252"/>
                  </a:lnTo>
                  <a:lnTo>
                    <a:pt x="53340" y="0"/>
                  </a:lnTo>
                  <a:lnTo>
                    <a:pt x="16637" y="0"/>
                  </a:lnTo>
                  <a:lnTo>
                    <a:pt x="16637" y="15252"/>
                  </a:lnTo>
                  <a:lnTo>
                    <a:pt x="0" y="15252"/>
                  </a:lnTo>
                  <a:lnTo>
                    <a:pt x="0" y="27444"/>
                  </a:lnTo>
                  <a:lnTo>
                    <a:pt x="16637" y="27444"/>
                  </a:lnTo>
                  <a:lnTo>
                    <a:pt x="16637" y="42545"/>
                  </a:lnTo>
                  <a:lnTo>
                    <a:pt x="53340" y="42545"/>
                  </a:lnTo>
                  <a:lnTo>
                    <a:pt x="53340" y="27444"/>
                  </a:lnTo>
                  <a:lnTo>
                    <a:pt x="69977" y="27444"/>
                  </a:lnTo>
                  <a:lnTo>
                    <a:pt x="69977" y="15252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70" name="object 70"/>
            <p:cNvSpPr/>
            <p:nvPr/>
          </p:nvSpPr>
          <p:spPr>
            <a:xfrm>
              <a:off x="5757545" y="2068067"/>
              <a:ext cx="60960" cy="42545"/>
            </a:xfrm>
            <a:custGeom>
              <a:avLst/>
              <a:gdLst/>
              <a:ahLst/>
              <a:cxnLst/>
              <a:rect l="l" t="t" r="r" b="b"/>
              <a:pathLst>
                <a:path w="60960" h="42544">
                  <a:moveTo>
                    <a:pt x="60947" y="21336"/>
                  </a:moveTo>
                  <a:lnTo>
                    <a:pt x="59436" y="21336"/>
                  </a:lnTo>
                  <a:lnTo>
                    <a:pt x="59436" y="15252"/>
                  </a:lnTo>
                  <a:lnTo>
                    <a:pt x="56388" y="15252"/>
                  </a:lnTo>
                  <a:lnTo>
                    <a:pt x="42672" y="15252"/>
                  </a:lnTo>
                  <a:lnTo>
                    <a:pt x="42672" y="0"/>
                  </a:lnTo>
                  <a:lnTo>
                    <a:pt x="16891" y="0"/>
                  </a:lnTo>
                  <a:lnTo>
                    <a:pt x="16891" y="15252"/>
                  </a:lnTo>
                  <a:lnTo>
                    <a:pt x="0" y="15252"/>
                  </a:lnTo>
                  <a:lnTo>
                    <a:pt x="0" y="27444"/>
                  </a:lnTo>
                  <a:lnTo>
                    <a:pt x="15227" y="27444"/>
                  </a:lnTo>
                  <a:lnTo>
                    <a:pt x="15227" y="33528"/>
                  </a:lnTo>
                  <a:lnTo>
                    <a:pt x="16891" y="33528"/>
                  </a:lnTo>
                  <a:lnTo>
                    <a:pt x="16891" y="42545"/>
                  </a:lnTo>
                  <a:lnTo>
                    <a:pt x="19812" y="42545"/>
                  </a:lnTo>
                  <a:lnTo>
                    <a:pt x="42672" y="42545"/>
                  </a:lnTo>
                  <a:lnTo>
                    <a:pt x="42672" y="33528"/>
                  </a:lnTo>
                  <a:lnTo>
                    <a:pt x="60947" y="33528"/>
                  </a:lnTo>
                  <a:lnTo>
                    <a:pt x="60947" y="21336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71" name="object 71"/>
            <p:cNvSpPr/>
            <p:nvPr/>
          </p:nvSpPr>
          <p:spPr>
            <a:xfrm>
              <a:off x="5772772" y="2074303"/>
              <a:ext cx="62865" cy="50165"/>
            </a:xfrm>
            <a:custGeom>
              <a:avLst/>
              <a:gdLst/>
              <a:ahLst/>
              <a:cxnLst/>
              <a:rect l="l" t="t" r="r" b="b"/>
              <a:pathLst>
                <a:path w="62864" h="50164">
                  <a:moveTo>
                    <a:pt x="62484" y="22860"/>
                  </a:moveTo>
                  <a:lnTo>
                    <a:pt x="60960" y="22860"/>
                  </a:lnTo>
                  <a:lnTo>
                    <a:pt x="60960" y="15100"/>
                  </a:lnTo>
                  <a:lnTo>
                    <a:pt x="57924" y="15100"/>
                  </a:lnTo>
                  <a:lnTo>
                    <a:pt x="45732" y="15100"/>
                  </a:lnTo>
                  <a:lnTo>
                    <a:pt x="45732" y="7607"/>
                  </a:lnTo>
                  <a:lnTo>
                    <a:pt x="44196" y="7607"/>
                  </a:lnTo>
                  <a:lnTo>
                    <a:pt x="44196" y="0"/>
                  </a:lnTo>
                  <a:lnTo>
                    <a:pt x="41287" y="0"/>
                  </a:lnTo>
                  <a:lnTo>
                    <a:pt x="16776" y="0"/>
                  </a:lnTo>
                  <a:lnTo>
                    <a:pt x="16776" y="15100"/>
                  </a:lnTo>
                  <a:lnTo>
                    <a:pt x="0" y="15100"/>
                  </a:lnTo>
                  <a:lnTo>
                    <a:pt x="0" y="27292"/>
                  </a:lnTo>
                  <a:lnTo>
                    <a:pt x="16764" y="27292"/>
                  </a:lnTo>
                  <a:lnTo>
                    <a:pt x="16764" y="35052"/>
                  </a:lnTo>
                  <a:lnTo>
                    <a:pt x="16776" y="42545"/>
                  </a:lnTo>
                  <a:lnTo>
                    <a:pt x="18427" y="42545"/>
                  </a:lnTo>
                  <a:lnTo>
                    <a:pt x="33540" y="42545"/>
                  </a:lnTo>
                  <a:lnTo>
                    <a:pt x="33540" y="50152"/>
                  </a:lnTo>
                  <a:lnTo>
                    <a:pt x="45732" y="50152"/>
                  </a:lnTo>
                  <a:lnTo>
                    <a:pt x="45732" y="35052"/>
                  </a:lnTo>
                  <a:lnTo>
                    <a:pt x="62484" y="35052"/>
                  </a:lnTo>
                  <a:lnTo>
                    <a:pt x="62484" y="22860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72" name="object 72"/>
            <p:cNvSpPr/>
            <p:nvPr/>
          </p:nvSpPr>
          <p:spPr>
            <a:xfrm>
              <a:off x="5789536" y="2081910"/>
              <a:ext cx="67310" cy="50165"/>
            </a:xfrm>
            <a:custGeom>
              <a:avLst/>
              <a:gdLst/>
              <a:ahLst/>
              <a:cxnLst/>
              <a:rect l="l" t="t" r="r" b="b"/>
              <a:pathLst>
                <a:path w="67310" h="50164">
                  <a:moveTo>
                    <a:pt x="67056" y="22733"/>
                  </a:moveTo>
                  <a:lnTo>
                    <a:pt x="65544" y="22733"/>
                  </a:lnTo>
                  <a:lnTo>
                    <a:pt x="60972" y="22733"/>
                  </a:lnTo>
                  <a:lnTo>
                    <a:pt x="56388" y="22733"/>
                  </a:lnTo>
                  <a:lnTo>
                    <a:pt x="56388" y="15252"/>
                  </a:lnTo>
                  <a:lnTo>
                    <a:pt x="54876" y="15252"/>
                  </a:lnTo>
                  <a:lnTo>
                    <a:pt x="51828" y="15252"/>
                  </a:lnTo>
                  <a:lnTo>
                    <a:pt x="47371" y="15252"/>
                  </a:lnTo>
                  <a:lnTo>
                    <a:pt x="47371" y="7505"/>
                  </a:lnTo>
                  <a:lnTo>
                    <a:pt x="44196" y="7505"/>
                  </a:lnTo>
                  <a:lnTo>
                    <a:pt x="39636" y="7505"/>
                  </a:lnTo>
                  <a:lnTo>
                    <a:pt x="39636" y="0"/>
                  </a:lnTo>
                  <a:lnTo>
                    <a:pt x="16776" y="0"/>
                  </a:lnTo>
                  <a:lnTo>
                    <a:pt x="16776" y="15252"/>
                  </a:lnTo>
                  <a:lnTo>
                    <a:pt x="10668" y="15252"/>
                  </a:lnTo>
                  <a:lnTo>
                    <a:pt x="7759" y="15252"/>
                  </a:lnTo>
                  <a:lnTo>
                    <a:pt x="6108" y="15252"/>
                  </a:lnTo>
                  <a:lnTo>
                    <a:pt x="0" y="15252"/>
                  </a:lnTo>
                  <a:lnTo>
                    <a:pt x="0" y="27444"/>
                  </a:lnTo>
                  <a:lnTo>
                    <a:pt x="6108" y="27444"/>
                  </a:lnTo>
                  <a:lnTo>
                    <a:pt x="7759" y="27444"/>
                  </a:lnTo>
                  <a:lnTo>
                    <a:pt x="10668" y="27444"/>
                  </a:lnTo>
                  <a:lnTo>
                    <a:pt x="15252" y="27444"/>
                  </a:lnTo>
                  <a:lnTo>
                    <a:pt x="15252" y="34925"/>
                  </a:lnTo>
                  <a:lnTo>
                    <a:pt x="16776" y="34925"/>
                  </a:lnTo>
                  <a:lnTo>
                    <a:pt x="16776" y="42545"/>
                  </a:lnTo>
                  <a:lnTo>
                    <a:pt x="22999" y="42545"/>
                  </a:lnTo>
                  <a:lnTo>
                    <a:pt x="25920" y="42545"/>
                  </a:lnTo>
                  <a:lnTo>
                    <a:pt x="27444" y="42545"/>
                  </a:lnTo>
                  <a:lnTo>
                    <a:pt x="28968" y="42545"/>
                  </a:lnTo>
                  <a:lnTo>
                    <a:pt x="32004" y="42545"/>
                  </a:lnTo>
                  <a:lnTo>
                    <a:pt x="32004" y="50050"/>
                  </a:lnTo>
                  <a:lnTo>
                    <a:pt x="35179" y="50050"/>
                  </a:lnTo>
                  <a:lnTo>
                    <a:pt x="44196" y="50050"/>
                  </a:lnTo>
                  <a:lnTo>
                    <a:pt x="47371" y="50050"/>
                  </a:lnTo>
                  <a:lnTo>
                    <a:pt x="47371" y="34925"/>
                  </a:lnTo>
                  <a:lnTo>
                    <a:pt x="60972" y="34925"/>
                  </a:lnTo>
                  <a:lnTo>
                    <a:pt x="65544" y="34925"/>
                  </a:lnTo>
                  <a:lnTo>
                    <a:pt x="67056" y="34925"/>
                  </a:lnTo>
                  <a:lnTo>
                    <a:pt x="67056" y="22733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73" name="object 73"/>
            <p:cNvSpPr/>
            <p:nvPr/>
          </p:nvSpPr>
          <p:spPr>
            <a:xfrm>
              <a:off x="5810872" y="2089416"/>
              <a:ext cx="127000" cy="60960"/>
            </a:xfrm>
            <a:custGeom>
              <a:avLst/>
              <a:gdLst/>
              <a:ahLst/>
              <a:cxnLst/>
              <a:rect l="l" t="t" r="r" b="b"/>
              <a:pathLst>
                <a:path w="127000" h="60960">
                  <a:moveTo>
                    <a:pt x="126492" y="33642"/>
                  </a:moveTo>
                  <a:lnTo>
                    <a:pt x="108343" y="33642"/>
                  </a:lnTo>
                  <a:lnTo>
                    <a:pt x="108343" y="18415"/>
                  </a:lnTo>
                  <a:lnTo>
                    <a:pt x="96151" y="18415"/>
                  </a:lnTo>
                  <a:lnTo>
                    <a:pt x="96151" y="24498"/>
                  </a:lnTo>
                  <a:lnTo>
                    <a:pt x="96024" y="24498"/>
                  </a:lnTo>
                  <a:lnTo>
                    <a:pt x="94500" y="24498"/>
                  </a:lnTo>
                  <a:lnTo>
                    <a:pt x="85471" y="24498"/>
                  </a:lnTo>
                  <a:lnTo>
                    <a:pt x="85471" y="7747"/>
                  </a:lnTo>
                  <a:lnTo>
                    <a:pt x="79387" y="7747"/>
                  </a:lnTo>
                  <a:lnTo>
                    <a:pt x="28968" y="7747"/>
                  </a:lnTo>
                  <a:lnTo>
                    <a:pt x="28968" y="0"/>
                  </a:lnTo>
                  <a:lnTo>
                    <a:pt x="16776" y="0"/>
                  </a:lnTo>
                  <a:lnTo>
                    <a:pt x="16776" y="15227"/>
                  </a:lnTo>
                  <a:lnTo>
                    <a:pt x="0" y="15227"/>
                  </a:lnTo>
                  <a:lnTo>
                    <a:pt x="0" y="27419"/>
                  </a:lnTo>
                  <a:lnTo>
                    <a:pt x="4711" y="27419"/>
                  </a:lnTo>
                  <a:lnTo>
                    <a:pt x="4711" y="36690"/>
                  </a:lnTo>
                  <a:lnTo>
                    <a:pt x="16776" y="36690"/>
                  </a:lnTo>
                  <a:lnTo>
                    <a:pt x="16776" y="42545"/>
                  </a:lnTo>
                  <a:lnTo>
                    <a:pt x="21336" y="42545"/>
                  </a:lnTo>
                  <a:lnTo>
                    <a:pt x="21336" y="51943"/>
                  </a:lnTo>
                  <a:lnTo>
                    <a:pt x="22860" y="51943"/>
                  </a:lnTo>
                  <a:lnTo>
                    <a:pt x="85471" y="51943"/>
                  </a:lnTo>
                  <a:lnTo>
                    <a:pt x="85471" y="45834"/>
                  </a:lnTo>
                  <a:lnTo>
                    <a:pt x="96151" y="45834"/>
                  </a:lnTo>
                  <a:lnTo>
                    <a:pt x="96151" y="60960"/>
                  </a:lnTo>
                  <a:lnTo>
                    <a:pt x="108343" y="60960"/>
                  </a:lnTo>
                  <a:lnTo>
                    <a:pt x="108343" y="45834"/>
                  </a:lnTo>
                  <a:lnTo>
                    <a:pt x="126492" y="45834"/>
                  </a:lnTo>
                  <a:lnTo>
                    <a:pt x="126492" y="33642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74" name="object 74"/>
            <p:cNvSpPr/>
            <p:nvPr/>
          </p:nvSpPr>
          <p:spPr>
            <a:xfrm>
              <a:off x="5890247" y="2107831"/>
              <a:ext cx="334010" cy="74930"/>
            </a:xfrm>
            <a:custGeom>
              <a:avLst/>
              <a:gdLst/>
              <a:ahLst/>
              <a:cxnLst/>
              <a:rect l="l" t="t" r="r" b="b"/>
              <a:pathLst>
                <a:path w="334010" h="74930">
                  <a:moveTo>
                    <a:pt x="260489" y="34912"/>
                  </a:moveTo>
                  <a:lnTo>
                    <a:pt x="255917" y="34912"/>
                  </a:lnTo>
                  <a:lnTo>
                    <a:pt x="242201" y="34912"/>
                  </a:lnTo>
                  <a:lnTo>
                    <a:pt x="242201" y="19685"/>
                  </a:lnTo>
                  <a:lnTo>
                    <a:pt x="239280" y="19685"/>
                  </a:lnTo>
                  <a:lnTo>
                    <a:pt x="230009" y="19685"/>
                  </a:lnTo>
                  <a:lnTo>
                    <a:pt x="227088" y="19685"/>
                  </a:lnTo>
                  <a:lnTo>
                    <a:pt x="227088" y="34912"/>
                  </a:lnTo>
                  <a:lnTo>
                    <a:pt x="201180" y="34912"/>
                  </a:lnTo>
                  <a:lnTo>
                    <a:pt x="201180" y="19685"/>
                  </a:lnTo>
                  <a:lnTo>
                    <a:pt x="188988" y="19685"/>
                  </a:lnTo>
                  <a:lnTo>
                    <a:pt x="188988" y="34912"/>
                  </a:lnTo>
                  <a:lnTo>
                    <a:pt x="187337" y="34912"/>
                  </a:lnTo>
                  <a:lnTo>
                    <a:pt x="187337" y="19685"/>
                  </a:lnTo>
                  <a:lnTo>
                    <a:pt x="175145" y="19685"/>
                  </a:lnTo>
                  <a:lnTo>
                    <a:pt x="175145" y="34912"/>
                  </a:lnTo>
                  <a:lnTo>
                    <a:pt x="172097" y="34912"/>
                  </a:lnTo>
                  <a:lnTo>
                    <a:pt x="162941" y="34912"/>
                  </a:lnTo>
                  <a:lnTo>
                    <a:pt x="162941" y="24257"/>
                  </a:lnTo>
                  <a:lnTo>
                    <a:pt x="146177" y="24257"/>
                  </a:lnTo>
                  <a:lnTo>
                    <a:pt x="146177" y="9004"/>
                  </a:lnTo>
                  <a:lnTo>
                    <a:pt x="133985" y="9004"/>
                  </a:lnTo>
                  <a:lnTo>
                    <a:pt x="133985" y="24257"/>
                  </a:lnTo>
                  <a:lnTo>
                    <a:pt x="130949" y="24257"/>
                  </a:lnTo>
                  <a:lnTo>
                    <a:pt x="124841" y="24257"/>
                  </a:lnTo>
                  <a:lnTo>
                    <a:pt x="117221" y="24257"/>
                  </a:lnTo>
                  <a:lnTo>
                    <a:pt x="114312" y="24257"/>
                  </a:lnTo>
                  <a:lnTo>
                    <a:pt x="114312" y="9004"/>
                  </a:lnTo>
                  <a:lnTo>
                    <a:pt x="108077" y="9004"/>
                  </a:lnTo>
                  <a:lnTo>
                    <a:pt x="102120" y="9004"/>
                  </a:lnTo>
                  <a:lnTo>
                    <a:pt x="95885" y="9004"/>
                  </a:lnTo>
                  <a:lnTo>
                    <a:pt x="95885" y="24257"/>
                  </a:lnTo>
                  <a:lnTo>
                    <a:pt x="86741" y="24257"/>
                  </a:lnTo>
                  <a:lnTo>
                    <a:pt x="85229" y="24257"/>
                  </a:lnTo>
                  <a:lnTo>
                    <a:pt x="82181" y="24257"/>
                  </a:lnTo>
                  <a:lnTo>
                    <a:pt x="82181" y="15227"/>
                  </a:lnTo>
                  <a:lnTo>
                    <a:pt x="80645" y="15227"/>
                  </a:lnTo>
                  <a:lnTo>
                    <a:pt x="77736" y="15227"/>
                  </a:lnTo>
                  <a:lnTo>
                    <a:pt x="69977" y="15227"/>
                  </a:lnTo>
                  <a:lnTo>
                    <a:pt x="69977" y="9004"/>
                  </a:lnTo>
                  <a:lnTo>
                    <a:pt x="65544" y="9004"/>
                  </a:lnTo>
                  <a:lnTo>
                    <a:pt x="65544" y="0"/>
                  </a:lnTo>
                  <a:lnTo>
                    <a:pt x="63893" y="0"/>
                  </a:lnTo>
                  <a:lnTo>
                    <a:pt x="41033" y="0"/>
                  </a:lnTo>
                  <a:lnTo>
                    <a:pt x="41033" y="15227"/>
                  </a:lnTo>
                  <a:lnTo>
                    <a:pt x="36461" y="15227"/>
                  </a:lnTo>
                  <a:lnTo>
                    <a:pt x="36461" y="0"/>
                  </a:lnTo>
                  <a:lnTo>
                    <a:pt x="31877" y="0"/>
                  </a:lnTo>
                  <a:lnTo>
                    <a:pt x="28968" y="0"/>
                  </a:lnTo>
                  <a:lnTo>
                    <a:pt x="24269" y="0"/>
                  </a:lnTo>
                  <a:lnTo>
                    <a:pt x="19685" y="0"/>
                  </a:lnTo>
                  <a:lnTo>
                    <a:pt x="16776" y="0"/>
                  </a:lnTo>
                  <a:lnTo>
                    <a:pt x="16776" y="15227"/>
                  </a:lnTo>
                  <a:lnTo>
                    <a:pt x="7505" y="15227"/>
                  </a:lnTo>
                  <a:lnTo>
                    <a:pt x="2921" y="15227"/>
                  </a:lnTo>
                  <a:lnTo>
                    <a:pt x="0" y="15227"/>
                  </a:lnTo>
                  <a:lnTo>
                    <a:pt x="0" y="27419"/>
                  </a:lnTo>
                  <a:lnTo>
                    <a:pt x="2921" y="27419"/>
                  </a:lnTo>
                  <a:lnTo>
                    <a:pt x="7505" y="27419"/>
                  </a:lnTo>
                  <a:lnTo>
                    <a:pt x="16776" y="27419"/>
                  </a:lnTo>
                  <a:lnTo>
                    <a:pt x="16776" y="42545"/>
                  </a:lnTo>
                  <a:lnTo>
                    <a:pt x="36461" y="42545"/>
                  </a:lnTo>
                  <a:lnTo>
                    <a:pt x="36461" y="27419"/>
                  </a:lnTo>
                  <a:lnTo>
                    <a:pt x="41021" y="27419"/>
                  </a:lnTo>
                  <a:lnTo>
                    <a:pt x="41021" y="36449"/>
                  </a:lnTo>
                  <a:lnTo>
                    <a:pt x="41033" y="42545"/>
                  </a:lnTo>
                  <a:lnTo>
                    <a:pt x="48768" y="42545"/>
                  </a:lnTo>
                  <a:lnTo>
                    <a:pt x="51701" y="42545"/>
                  </a:lnTo>
                  <a:lnTo>
                    <a:pt x="53225" y="42545"/>
                  </a:lnTo>
                  <a:lnTo>
                    <a:pt x="53352" y="42545"/>
                  </a:lnTo>
                  <a:lnTo>
                    <a:pt x="57785" y="42545"/>
                  </a:lnTo>
                  <a:lnTo>
                    <a:pt x="57785" y="51549"/>
                  </a:lnTo>
                  <a:lnTo>
                    <a:pt x="69977" y="51549"/>
                  </a:lnTo>
                  <a:lnTo>
                    <a:pt x="69977" y="36449"/>
                  </a:lnTo>
                  <a:lnTo>
                    <a:pt x="79121" y="36449"/>
                  </a:lnTo>
                  <a:lnTo>
                    <a:pt x="85229" y="36449"/>
                  </a:lnTo>
                  <a:lnTo>
                    <a:pt x="86741" y="36449"/>
                  </a:lnTo>
                  <a:lnTo>
                    <a:pt x="95885" y="36449"/>
                  </a:lnTo>
                  <a:lnTo>
                    <a:pt x="95885" y="51549"/>
                  </a:lnTo>
                  <a:lnTo>
                    <a:pt x="102120" y="51549"/>
                  </a:lnTo>
                  <a:lnTo>
                    <a:pt x="108077" y="51549"/>
                  </a:lnTo>
                  <a:lnTo>
                    <a:pt x="114312" y="51549"/>
                  </a:lnTo>
                  <a:lnTo>
                    <a:pt x="114312" y="36449"/>
                  </a:lnTo>
                  <a:lnTo>
                    <a:pt x="117221" y="36449"/>
                  </a:lnTo>
                  <a:lnTo>
                    <a:pt x="124841" y="36449"/>
                  </a:lnTo>
                  <a:lnTo>
                    <a:pt x="130949" y="36449"/>
                  </a:lnTo>
                  <a:lnTo>
                    <a:pt x="133985" y="36449"/>
                  </a:lnTo>
                  <a:lnTo>
                    <a:pt x="133985" y="51549"/>
                  </a:lnTo>
                  <a:lnTo>
                    <a:pt x="146177" y="51549"/>
                  </a:lnTo>
                  <a:lnTo>
                    <a:pt x="146177" y="36449"/>
                  </a:lnTo>
                  <a:lnTo>
                    <a:pt x="158496" y="36449"/>
                  </a:lnTo>
                  <a:lnTo>
                    <a:pt x="158496" y="47104"/>
                  </a:lnTo>
                  <a:lnTo>
                    <a:pt x="172097" y="47104"/>
                  </a:lnTo>
                  <a:lnTo>
                    <a:pt x="175145" y="47104"/>
                  </a:lnTo>
                  <a:lnTo>
                    <a:pt x="175145" y="62230"/>
                  </a:lnTo>
                  <a:lnTo>
                    <a:pt x="187337" y="62230"/>
                  </a:lnTo>
                  <a:lnTo>
                    <a:pt x="187337" y="47104"/>
                  </a:lnTo>
                  <a:lnTo>
                    <a:pt x="188988" y="47104"/>
                  </a:lnTo>
                  <a:lnTo>
                    <a:pt x="188988" y="62230"/>
                  </a:lnTo>
                  <a:lnTo>
                    <a:pt x="201180" y="62230"/>
                  </a:lnTo>
                  <a:lnTo>
                    <a:pt x="201180" y="47104"/>
                  </a:lnTo>
                  <a:lnTo>
                    <a:pt x="205613" y="47104"/>
                  </a:lnTo>
                  <a:lnTo>
                    <a:pt x="210197" y="47104"/>
                  </a:lnTo>
                  <a:lnTo>
                    <a:pt x="213372" y="47104"/>
                  </a:lnTo>
                  <a:lnTo>
                    <a:pt x="217817" y="47104"/>
                  </a:lnTo>
                  <a:lnTo>
                    <a:pt x="227088" y="47104"/>
                  </a:lnTo>
                  <a:lnTo>
                    <a:pt x="227088" y="62230"/>
                  </a:lnTo>
                  <a:lnTo>
                    <a:pt x="230009" y="62230"/>
                  </a:lnTo>
                  <a:lnTo>
                    <a:pt x="239280" y="62230"/>
                  </a:lnTo>
                  <a:lnTo>
                    <a:pt x="242201" y="62230"/>
                  </a:lnTo>
                  <a:lnTo>
                    <a:pt x="242201" y="47104"/>
                  </a:lnTo>
                  <a:lnTo>
                    <a:pt x="255917" y="47104"/>
                  </a:lnTo>
                  <a:lnTo>
                    <a:pt x="260489" y="47104"/>
                  </a:lnTo>
                  <a:lnTo>
                    <a:pt x="260489" y="34912"/>
                  </a:lnTo>
                  <a:close/>
                </a:path>
                <a:path w="334010" h="74930">
                  <a:moveTo>
                    <a:pt x="333629" y="57772"/>
                  </a:moveTo>
                  <a:lnTo>
                    <a:pt x="315353" y="57772"/>
                  </a:lnTo>
                  <a:lnTo>
                    <a:pt x="315353" y="47231"/>
                  </a:lnTo>
                  <a:lnTo>
                    <a:pt x="298577" y="47231"/>
                  </a:lnTo>
                  <a:lnTo>
                    <a:pt x="298577" y="30353"/>
                  </a:lnTo>
                  <a:lnTo>
                    <a:pt x="286385" y="30353"/>
                  </a:lnTo>
                  <a:lnTo>
                    <a:pt x="286385" y="47231"/>
                  </a:lnTo>
                  <a:lnTo>
                    <a:pt x="268236" y="47231"/>
                  </a:lnTo>
                  <a:lnTo>
                    <a:pt x="268236" y="59423"/>
                  </a:lnTo>
                  <a:lnTo>
                    <a:pt x="286385" y="59423"/>
                  </a:lnTo>
                  <a:lnTo>
                    <a:pt x="286385" y="74549"/>
                  </a:lnTo>
                  <a:lnTo>
                    <a:pt x="298577" y="74549"/>
                  </a:lnTo>
                  <a:lnTo>
                    <a:pt x="298577" y="69964"/>
                  </a:lnTo>
                  <a:lnTo>
                    <a:pt x="333629" y="69964"/>
                  </a:lnTo>
                  <a:lnTo>
                    <a:pt x="333629" y="57772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75" name="object 75"/>
            <p:cNvSpPr/>
            <p:nvPr/>
          </p:nvSpPr>
          <p:spPr>
            <a:xfrm>
              <a:off x="6178296" y="2150503"/>
              <a:ext cx="286385" cy="68580"/>
            </a:xfrm>
            <a:custGeom>
              <a:avLst/>
              <a:gdLst/>
              <a:ahLst/>
              <a:cxnLst/>
              <a:rect l="l" t="t" r="r" b="b"/>
              <a:pathLst>
                <a:path w="286385" h="68580">
                  <a:moveTo>
                    <a:pt x="45580" y="15100"/>
                  </a:moveTo>
                  <a:lnTo>
                    <a:pt x="28943" y="15100"/>
                  </a:lnTo>
                  <a:lnTo>
                    <a:pt x="28943" y="0"/>
                  </a:lnTo>
                  <a:lnTo>
                    <a:pt x="16751" y="0"/>
                  </a:lnTo>
                  <a:lnTo>
                    <a:pt x="16751" y="15100"/>
                  </a:lnTo>
                  <a:lnTo>
                    <a:pt x="0" y="15100"/>
                  </a:lnTo>
                  <a:lnTo>
                    <a:pt x="0" y="27292"/>
                  </a:lnTo>
                  <a:lnTo>
                    <a:pt x="16751" y="27292"/>
                  </a:lnTo>
                  <a:lnTo>
                    <a:pt x="16751" y="42545"/>
                  </a:lnTo>
                  <a:lnTo>
                    <a:pt x="28943" y="42545"/>
                  </a:lnTo>
                  <a:lnTo>
                    <a:pt x="28943" y="27292"/>
                  </a:lnTo>
                  <a:lnTo>
                    <a:pt x="45580" y="27292"/>
                  </a:lnTo>
                  <a:lnTo>
                    <a:pt x="45580" y="15100"/>
                  </a:lnTo>
                  <a:close/>
                </a:path>
                <a:path w="286385" h="68580">
                  <a:moveTo>
                    <a:pt x="225412" y="15100"/>
                  </a:moveTo>
                  <a:lnTo>
                    <a:pt x="216268" y="15100"/>
                  </a:lnTo>
                  <a:lnTo>
                    <a:pt x="208788" y="15100"/>
                  </a:lnTo>
                  <a:lnTo>
                    <a:pt x="208788" y="0"/>
                  </a:lnTo>
                  <a:lnTo>
                    <a:pt x="199504" y="0"/>
                  </a:lnTo>
                  <a:lnTo>
                    <a:pt x="196596" y="0"/>
                  </a:lnTo>
                  <a:lnTo>
                    <a:pt x="187312" y="0"/>
                  </a:lnTo>
                  <a:lnTo>
                    <a:pt x="187312" y="15100"/>
                  </a:lnTo>
                  <a:lnTo>
                    <a:pt x="179832" y="15100"/>
                  </a:lnTo>
                  <a:lnTo>
                    <a:pt x="176784" y="15100"/>
                  </a:lnTo>
                  <a:lnTo>
                    <a:pt x="176784" y="0"/>
                  </a:lnTo>
                  <a:lnTo>
                    <a:pt x="164592" y="0"/>
                  </a:lnTo>
                  <a:lnTo>
                    <a:pt x="164592" y="15100"/>
                  </a:lnTo>
                  <a:lnTo>
                    <a:pt x="159880" y="15100"/>
                  </a:lnTo>
                  <a:lnTo>
                    <a:pt x="155308" y="15100"/>
                  </a:lnTo>
                  <a:lnTo>
                    <a:pt x="149212" y="15100"/>
                  </a:lnTo>
                  <a:lnTo>
                    <a:pt x="147815" y="15100"/>
                  </a:lnTo>
                  <a:lnTo>
                    <a:pt x="143243" y="15100"/>
                  </a:lnTo>
                  <a:lnTo>
                    <a:pt x="143243" y="0"/>
                  </a:lnTo>
                  <a:lnTo>
                    <a:pt x="103619" y="0"/>
                  </a:lnTo>
                  <a:lnTo>
                    <a:pt x="103619" y="15100"/>
                  </a:lnTo>
                  <a:lnTo>
                    <a:pt x="94488" y="15100"/>
                  </a:lnTo>
                  <a:lnTo>
                    <a:pt x="86868" y="15100"/>
                  </a:lnTo>
                  <a:lnTo>
                    <a:pt x="86868" y="27292"/>
                  </a:lnTo>
                  <a:lnTo>
                    <a:pt x="94488" y="27292"/>
                  </a:lnTo>
                  <a:lnTo>
                    <a:pt x="103619" y="27292"/>
                  </a:lnTo>
                  <a:lnTo>
                    <a:pt x="103619" y="42545"/>
                  </a:lnTo>
                  <a:lnTo>
                    <a:pt x="143243" y="42545"/>
                  </a:lnTo>
                  <a:lnTo>
                    <a:pt x="143243" y="27292"/>
                  </a:lnTo>
                  <a:lnTo>
                    <a:pt x="164592" y="27292"/>
                  </a:lnTo>
                  <a:lnTo>
                    <a:pt x="164592" y="42545"/>
                  </a:lnTo>
                  <a:lnTo>
                    <a:pt x="176784" y="42545"/>
                  </a:lnTo>
                  <a:lnTo>
                    <a:pt x="176784" y="27292"/>
                  </a:lnTo>
                  <a:lnTo>
                    <a:pt x="179832" y="27292"/>
                  </a:lnTo>
                  <a:lnTo>
                    <a:pt x="187312" y="27292"/>
                  </a:lnTo>
                  <a:lnTo>
                    <a:pt x="187312" y="42545"/>
                  </a:lnTo>
                  <a:lnTo>
                    <a:pt x="196596" y="42545"/>
                  </a:lnTo>
                  <a:lnTo>
                    <a:pt x="199504" y="42545"/>
                  </a:lnTo>
                  <a:lnTo>
                    <a:pt x="208788" y="42545"/>
                  </a:lnTo>
                  <a:lnTo>
                    <a:pt x="208788" y="27292"/>
                  </a:lnTo>
                  <a:lnTo>
                    <a:pt x="216268" y="27292"/>
                  </a:lnTo>
                  <a:lnTo>
                    <a:pt x="225412" y="27292"/>
                  </a:lnTo>
                  <a:lnTo>
                    <a:pt x="225412" y="15100"/>
                  </a:lnTo>
                  <a:close/>
                </a:path>
                <a:path w="286385" h="68580">
                  <a:moveTo>
                    <a:pt x="286372" y="41008"/>
                  </a:moveTo>
                  <a:lnTo>
                    <a:pt x="280276" y="41008"/>
                  </a:lnTo>
                  <a:lnTo>
                    <a:pt x="269621" y="41008"/>
                  </a:lnTo>
                  <a:lnTo>
                    <a:pt x="269621" y="39624"/>
                  </a:lnTo>
                  <a:lnTo>
                    <a:pt x="271145" y="39624"/>
                  </a:lnTo>
                  <a:lnTo>
                    <a:pt x="274180" y="39624"/>
                  </a:lnTo>
                  <a:lnTo>
                    <a:pt x="274180" y="27432"/>
                  </a:lnTo>
                  <a:lnTo>
                    <a:pt x="271145" y="27432"/>
                  </a:lnTo>
                  <a:lnTo>
                    <a:pt x="269621" y="27432"/>
                  </a:lnTo>
                  <a:lnTo>
                    <a:pt x="269621" y="25781"/>
                  </a:lnTo>
                  <a:lnTo>
                    <a:pt x="263652" y="25781"/>
                  </a:lnTo>
                  <a:lnTo>
                    <a:pt x="257543" y="25781"/>
                  </a:lnTo>
                  <a:lnTo>
                    <a:pt x="257543" y="12179"/>
                  </a:lnTo>
                  <a:lnTo>
                    <a:pt x="229997" y="12179"/>
                  </a:lnTo>
                  <a:lnTo>
                    <a:pt x="229997" y="27432"/>
                  </a:lnTo>
                  <a:lnTo>
                    <a:pt x="228600" y="27432"/>
                  </a:lnTo>
                  <a:lnTo>
                    <a:pt x="225425" y="27432"/>
                  </a:lnTo>
                  <a:lnTo>
                    <a:pt x="213347" y="27432"/>
                  </a:lnTo>
                  <a:lnTo>
                    <a:pt x="213347" y="39624"/>
                  </a:lnTo>
                  <a:lnTo>
                    <a:pt x="225425" y="39624"/>
                  </a:lnTo>
                  <a:lnTo>
                    <a:pt x="228600" y="39624"/>
                  </a:lnTo>
                  <a:lnTo>
                    <a:pt x="229997" y="39624"/>
                  </a:lnTo>
                  <a:lnTo>
                    <a:pt x="229997" y="54724"/>
                  </a:lnTo>
                  <a:lnTo>
                    <a:pt x="242176" y="54724"/>
                  </a:lnTo>
                  <a:lnTo>
                    <a:pt x="245351" y="54724"/>
                  </a:lnTo>
                  <a:lnTo>
                    <a:pt x="251460" y="54724"/>
                  </a:lnTo>
                  <a:lnTo>
                    <a:pt x="251460" y="68326"/>
                  </a:lnTo>
                  <a:lnTo>
                    <a:pt x="257429" y="68326"/>
                  </a:lnTo>
                  <a:lnTo>
                    <a:pt x="263652" y="68326"/>
                  </a:lnTo>
                  <a:lnTo>
                    <a:pt x="269621" y="68326"/>
                  </a:lnTo>
                  <a:lnTo>
                    <a:pt x="269621" y="53200"/>
                  </a:lnTo>
                  <a:lnTo>
                    <a:pt x="280276" y="53200"/>
                  </a:lnTo>
                  <a:lnTo>
                    <a:pt x="286372" y="53200"/>
                  </a:lnTo>
                  <a:lnTo>
                    <a:pt x="286372" y="41008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76" name="object 76"/>
            <p:cNvSpPr/>
            <p:nvPr/>
          </p:nvSpPr>
          <p:spPr>
            <a:xfrm>
              <a:off x="6419088" y="2176284"/>
              <a:ext cx="149225" cy="58419"/>
            </a:xfrm>
            <a:custGeom>
              <a:avLst/>
              <a:gdLst/>
              <a:ahLst/>
              <a:cxnLst/>
              <a:rect l="l" t="t" r="r" b="b"/>
              <a:pathLst>
                <a:path w="149225" h="58419">
                  <a:moveTo>
                    <a:pt x="149212" y="30480"/>
                  </a:moveTo>
                  <a:lnTo>
                    <a:pt x="147561" y="30480"/>
                  </a:lnTo>
                  <a:lnTo>
                    <a:pt x="138544" y="30480"/>
                  </a:lnTo>
                  <a:lnTo>
                    <a:pt x="132448" y="30480"/>
                  </a:lnTo>
                  <a:lnTo>
                    <a:pt x="129527" y="30480"/>
                  </a:lnTo>
                  <a:lnTo>
                    <a:pt x="129527" y="15227"/>
                  </a:lnTo>
                  <a:lnTo>
                    <a:pt x="82169" y="15227"/>
                  </a:lnTo>
                  <a:lnTo>
                    <a:pt x="82169" y="30480"/>
                  </a:lnTo>
                  <a:lnTo>
                    <a:pt x="77597" y="30480"/>
                  </a:lnTo>
                  <a:lnTo>
                    <a:pt x="77597" y="15227"/>
                  </a:lnTo>
                  <a:lnTo>
                    <a:pt x="74536" y="15227"/>
                  </a:lnTo>
                  <a:lnTo>
                    <a:pt x="57785" y="15227"/>
                  </a:lnTo>
                  <a:lnTo>
                    <a:pt x="57785" y="0"/>
                  </a:lnTo>
                  <a:lnTo>
                    <a:pt x="47117" y="0"/>
                  </a:lnTo>
                  <a:lnTo>
                    <a:pt x="45593" y="0"/>
                  </a:lnTo>
                  <a:lnTo>
                    <a:pt x="34925" y="0"/>
                  </a:lnTo>
                  <a:lnTo>
                    <a:pt x="34925" y="15227"/>
                  </a:lnTo>
                  <a:lnTo>
                    <a:pt x="34912" y="0"/>
                  </a:lnTo>
                  <a:lnTo>
                    <a:pt x="28829" y="0"/>
                  </a:lnTo>
                  <a:lnTo>
                    <a:pt x="22720" y="0"/>
                  </a:lnTo>
                  <a:lnTo>
                    <a:pt x="16637" y="0"/>
                  </a:lnTo>
                  <a:lnTo>
                    <a:pt x="16637" y="15227"/>
                  </a:lnTo>
                  <a:lnTo>
                    <a:pt x="6096" y="15227"/>
                  </a:lnTo>
                  <a:lnTo>
                    <a:pt x="0" y="15227"/>
                  </a:lnTo>
                  <a:lnTo>
                    <a:pt x="0" y="27419"/>
                  </a:lnTo>
                  <a:lnTo>
                    <a:pt x="6096" y="27419"/>
                  </a:lnTo>
                  <a:lnTo>
                    <a:pt x="16637" y="27419"/>
                  </a:lnTo>
                  <a:lnTo>
                    <a:pt x="16637" y="42545"/>
                  </a:lnTo>
                  <a:lnTo>
                    <a:pt x="22720" y="42545"/>
                  </a:lnTo>
                  <a:lnTo>
                    <a:pt x="28829" y="42545"/>
                  </a:lnTo>
                  <a:lnTo>
                    <a:pt x="34912" y="42545"/>
                  </a:lnTo>
                  <a:lnTo>
                    <a:pt x="34912" y="27419"/>
                  </a:lnTo>
                  <a:lnTo>
                    <a:pt x="34925" y="42545"/>
                  </a:lnTo>
                  <a:lnTo>
                    <a:pt x="39484" y="42545"/>
                  </a:lnTo>
                  <a:lnTo>
                    <a:pt x="39484" y="42672"/>
                  </a:lnTo>
                  <a:lnTo>
                    <a:pt x="42659" y="42672"/>
                  </a:lnTo>
                  <a:lnTo>
                    <a:pt x="44196" y="42672"/>
                  </a:lnTo>
                  <a:lnTo>
                    <a:pt x="45580" y="42672"/>
                  </a:lnTo>
                  <a:lnTo>
                    <a:pt x="48755" y="42672"/>
                  </a:lnTo>
                  <a:lnTo>
                    <a:pt x="56261" y="42672"/>
                  </a:lnTo>
                  <a:lnTo>
                    <a:pt x="56261" y="57899"/>
                  </a:lnTo>
                  <a:lnTo>
                    <a:pt x="77597" y="57899"/>
                  </a:lnTo>
                  <a:lnTo>
                    <a:pt x="77597" y="42672"/>
                  </a:lnTo>
                  <a:lnTo>
                    <a:pt x="82169" y="42672"/>
                  </a:lnTo>
                  <a:lnTo>
                    <a:pt x="82169" y="57899"/>
                  </a:lnTo>
                  <a:lnTo>
                    <a:pt x="88252" y="57899"/>
                  </a:lnTo>
                  <a:lnTo>
                    <a:pt x="129527" y="57899"/>
                  </a:lnTo>
                  <a:lnTo>
                    <a:pt x="129527" y="42672"/>
                  </a:lnTo>
                  <a:lnTo>
                    <a:pt x="132448" y="42672"/>
                  </a:lnTo>
                  <a:lnTo>
                    <a:pt x="138544" y="42672"/>
                  </a:lnTo>
                  <a:lnTo>
                    <a:pt x="147561" y="42672"/>
                  </a:lnTo>
                  <a:lnTo>
                    <a:pt x="149212" y="42672"/>
                  </a:lnTo>
                  <a:lnTo>
                    <a:pt x="149212" y="30480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77" name="object 77"/>
            <p:cNvSpPr/>
            <p:nvPr/>
          </p:nvSpPr>
          <p:spPr>
            <a:xfrm>
              <a:off x="6522707" y="2191511"/>
              <a:ext cx="74930" cy="43180"/>
            </a:xfrm>
            <a:custGeom>
              <a:avLst/>
              <a:gdLst/>
              <a:ahLst/>
              <a:cxnLst/>
              <a:rect l="l" t="t" r="r" b="b"/>
              <a:pathLst>
                <a:path w="74929" h="43180">
                  <a:moveTo>
                    <a:pt x="74549" y="15252"/>
                  </a:moveTo>
                  <a:lnTo>
                    <a:pt x="74549" y="15252"/>
                  </a:lnTo>
                  <a:lnTo>
                    <a:pt x="57785" y="15252"/>
                  </a:lnTo>
                  <a:lnTo>
                    <a:pt x="57785" y="0"/>
                  </a:lnTo>
                  <a:lnTo>
                    <a:pt x="16649" y="0"/>
                  </a:lnTo>
                  <a:lnTo>
                    <a:pt x="16649" y="15252"/>
                  </a:lnTo>
                  <a:lnTo>
                    <a:pt x="0" y="15252"/>
                  </a:lnTo>
                  <a:lnTo>
                    <a:pt x="0" y="27444"/>
                  </a:lnTo>
                  <a:lnTo>
                    <a:pt x="16649" y="27444"/>
                  </a:lnTo>
                  <a:lnTo>
                    <a:pt x="16649" y="42672"/>
                  </a:lnTo>
                  <a:lnTo>
                    <a:pt x="57785" y="42672"/>
                  </a:lnTo>
                  <a:lnTo>
                    <a:pt x="57785" y="27444"/>
                  </a:lnTo>
                  <a:lnTo>
                    <a:pt x="74549" y="27444"/>
                  </a:lnTo>
                  <a:lnTo>
                    <a:pt x="74549" y="15252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78" name="object 78"/>
            <p:cNvSpPr/>
            <p:nvPr/>
          </p:nvSpPr>
          <p:spPr>
            <a:xfrm>
              <a:off x="6551536" y="2191511"/>
              <a:ext cx="73660" cy="81280"/>
            </a:xfrm>
            <a:custGeom>
              <a:avLst/>
              <a:gdLst/>
              <a:ahLst/>
              <a:cxnLst/>
              <a:rect l="l" t="t" r="r" b="b"/>
              <a:pathLst>
                <a:path w="73659" h="81280">
                  <a:moveTo>
                    <a:pt x="73164" y="53352"/>
                  </a:moveTo>
                  <a:lnTo>
                    <a:pt x="73164" y="53352"/>
                  </a:lnTo>
                  <a:lnTo>
                    <a:pt x="56400" y="53352"/>
                  </a:lnTo>
                  <a:lnTo>
                    <a:pt x="56400" y="38100"/>
                  </a:lnTo>
                  <a:lnTo>
                    <a:pt x="44196" y="38100"/>
                  </a:lnTo>
                  <a:lnTo>
                    <a:pt x="44196" y="27444"/>
                  </a:lnTo>
                  <a:lnTo>
                    <a:pt x="60972" y="27444"/>
                  </a:lnTo>
                  <a:lnTo>
                    <a:pt x="60972" y="15252"/>
                  </a:lnTo>
                  <a:lnTo>
                    <a:pt x="44196" y="15252"/>
                  </a:lnTo>
                  <a:lnTo>
                    <a:pt x="44196" y="0"/>
                  </a:lnTo>
                  <a:lnTo>
                    <a:pt x="16764" y="0"/>
                  </a:lnTo>
                  <a:lnTo>
                    <a:pt x="16764" y="15252"/>
                  </a:lnTo>
                  <a:lnTo>
                    <a:pt x="0" y="15252"/>
                  </a:lnTo>
                  <a:lnTo>
                    <a:pt x="0" y="27444"/>
                  </a:lnTo>
                  <a:lnTo>
                    <a:pt x="16764" y="27444"/>
                  </a:lnTo>
                  <a:lnTo>
                    <a:pt x="16764" y="42672"/>
                  </a:lnTo>
                  <a:lnTo>
                    <a:pt x="33667" y="42672"/>
                  </a:lnTo>
                  <a:lnTo>
                    <a:pt x="33667" y="53352"/>
                  </a:lnTo>
                  <a:lnTo>
                    <a:pt x="16776" y="53352"/>
                  </a:lnTo>
                  <a:lnTo>
                    <a:pt x="16776" y="65544"/>
                  </a:lnTo>
                  <a:lnTo>
                    <a:pt x="33667" y="65544"/>
                  </a:lnTo>
                  <a:lnTo>
                    <a:pt x="33667" y="80772"/>
                  </a:lnTo>
                  <a:lnTo>
                    <a:pt x="56400" y="80772"/>
                  </a:lnTo>
                  <a:lnTo>
                    <a:pt x="56400" y="65544"/>
                  </a:lnTo>
                  <a:lnTo>
                    <a:pt x="73164" y="65544"/>
                  </a:lnTo>
                  <a:lnTo>
                    <a:pt x="73164" y="53352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79" name="object 79"/>
            <p:cNvSpPr/>
            <p:nvPr/>
          </p:nvSpPr>
          <p:spPr>
            <a:xfrm>
              <a:off x="6578981" y="2229611"/>
              <a:ext cx="175260" cy="102235"/>
            </a:xfrm>
            <a:custGeom>
              <a:avLst/>
              <a:gdLst/>
              <a:ahLst/>
              <a:cxnLst/>
              <a:rect l="l" t="t" r="r" b="b"/>
              <a:pathLst>
                <a:path w="175259" h="102235">
                  <a:moveTo>
                    <a:pt x="45720" y="15252"/>
                  </a:moveTo>
                  <a:lnTo>
                    <a:pt x="28956" y="15252"/>
                  </a:lnTo>
                  <a:lnTo>
                    <a:pt x="28956" y="0"/>
                  </a:lnTo>
                  <a:lnTo>
                    <a:pt x="16764" y="0"/>
                  </a:lnTo>
                  <a:lnTo>
                    <a:pt x="16764" y="15252"/>
                  </a:lnTo>
                  <a:lnTo>
                    <a:pt x="0" y="15252"/>
                  </a:lnTo>
                  <a:lnTo>
                    <a:pt x="0" y="27444"/>
                  </a:lnTo>
                  <a:lnTo>
                    <a:pt x="16764" y="27444"/>
                  </a:lnTo>
                  <a:lnTo>
                    <a:pt x="16764" y="42672"/>
                  </a:lnTo>
                  <a:lnTo>
                    <a:pt x="28956" y="42672"/>
                  </a:lnTo>
                  <a:lnTo>
                    <a:pt x="28956" y="27444"/>
                  </a:lnTo>
                  <a:lnTo>
                    <a:pt x="45720" y="27444"/>
                  </a:lnTo>
                  <a:lnTo>
                    <a:pt x="45720" y="15252"/>
                  </a:lnTo>
                  <a:close/>
                </a:path>
                <a:path w="175259" h="102235">
                  <a:moveTo>
                    <a:pt x="175247" y="74803"/>
                  </a:moveTo>
                  <a:lnTo>
                    <a:pt x="158496" y="74803"/>
                  </a:lnTo>
                  <a:lnTo>
                    <a:pt x="158496" y="59448"/>
                  </a:lnTo>
                  <a:lnTo>
                    <a:pt x="146304" y="59448"/>
                  </a:lnTo>
                  <a:lnTo>
                    <a:pt x="146304" y="74803"/>
                  </a:lnTo>
                  <a:lnTo>
                    <a:pt x="138671" y="74803"/>
                  </a:lnTo>
                  <a:lnTo>
                    <a:pt x="137147" y="74803"/>
                  </a:lnTo>
                  <a:lnTo>
                    <a:pt x="132575" y="74803"/>
                  </a:lnTo>
                  <a:lnTo>
                    <a:pt x="129527" y="74803"/>
                  </a:lnTo>
                  <a:lnTo>
                    <a:pt x="122034" y="74803"/>
                  </a:lnTo>
                  <a:lnTo>
                    <a:pt x="122034" y="59448"/>
                  </a:lnTo>
                  <a:lnTo>
                    <a:pt x="103619" y="59448"/>
                  </a:lnTo>
                  <a:lnTo>
                    <a:pt x="103619" y="74803"/>
                  </a:lnTo>
                  <a:lnTo>
                    <a:pt x="97536" y="74803"/>
                  </a:lnTo>
                  <a:lnTo>
                    <a:pt x="97523" y="59448"/>
                  </a:lnTo>
                  <a:lnTo>
                    <a:pt x="85331" y="59448"/>
                  </a:lnTo>
                  <a:lnTo>
                    <a:pt x="85331" y="74803"/>
                  </a:lnTo>
                  <a:lnTo>
                    <a:pt x="82283" y="74803"/>
                  </a:lnTo>
                  <a:lnTo>
                    <a:pt x="79362" y="74803"/>
                  </a:lnTo>
                  <a:lnTo>
                    <a:pt x="79362" y="59448"/>
                  </a:lnTo>
                  <a:lnTo>
                    <a:pt x="71628" y="59448"/>
                  </a:lnTo>
                  <a:lnTo>
                    <a:pt x="27419" y="59448"/>
                  </a:lnTo>
                  <a:lnTo>
                    <a:pt x="27419" y="74803"/>
                  </a:lnTo>
                  <a:lnTo>
                    <a:pt x="22860" y="74803"/>
                  </a:lnTo>
                  <a:lnTo>
                    <a:pt x="16751" y="74803"/>
                  </a:lnTo>
                  <a:lnTo>
                    <a:pt x="12319" y="74803"/>
                  </a:lnTo>
                  <a:lnTo>
                    <a:pt x="10655" y="74803"/>
                  </a:lnTo>
                  <a:lnTo>
                    <a:pt x="10655" y="86995"/>
                  </a:lnTo>
                  <a:lnTo>
                    <a:pt x="12319" y="86995"/>
                  </a:lnTo>
                  <a:lnTo>
                    <a:pt x="16751" y="86995"/>
                  </a:lnTo>
                  <a:lnTo>
                    <a:pt x="22860" y="86995"/>
                  </a:lnTo>
                  <a:lnTo>
                    <a:pt x="27419" y="86995"/>
                  </a:lnTo>
                  <a:lnTo>
                    <a:pt x="27419" y="102120"/>
                  </a:lnTo>
                  <a:lnTo>
                    <a:pt x="79362" y="102120"/>
                  </a:lnTo>
                  <a:lnTo>
                    <a:pt x="79362" y="86995"/>
                  </a:lnTo>
                  <a:lnTo>
                    <a:pt x="82283" y="86995"/>
                  </a:lnTo>
                  <a:lnTo>
                    <a:pt x="85331" y="86995"/>
                  </a:lnTo>
                  <a:lnTo>
                    <a:pt x="85331" y="102120"/>
                  </a:lnTo>
                  <a:lnTo>
                    <a:pt x="97523" y="102120"/>
                  </a:lnTo>
                  <a:lnTo>
                    <a:pt x="97523" y="86995"/>
                  </a:lnTo>
                  <a:lnTo>
                    <a:pt x="103619" y="86995"/>
                  </a:lnTo>
                  <a:lnTo>
                    <a:pt x="103619" y="102120"/>
                  </a:lnTo>
                  <a:lnTo>
                    <a:pt x="108204" y="102120"/>
                  </a:lnTo>
                  <a:lnTo>
                    <a:pt x="109842" y="102120"/>
                  </a:lnTo>
                  <a:lnTo>
                    <a:pt x="115811" y="102120"/>
                  </a:lnTo>
                  <a:lnTo>
                    <a:pt x="120396" y="102120"/>
                  </a:lnTo>
                  <a:lnTo>
                    <a:pt x="122034" y="102120"/>
                  </a:lnTo>
                  <a:lnTo>
                    <a:pt x="122034" y="86995"/>
                  </a:lnTo>
                  <a:lnTo>
                    <a:pt x="146304" y="86995"/>
                  </a:lnTo>
                  <a:lnTo>
                    <a:pt x="146304" y="102120"/>
                  </a:lnTo>
                  <a:lnTo>
                    <a:pt x="158496" y="102120"/>
                  </a:lnTo>
                  <a:lnTo>
                    <a:pt x="158496" y="86995"/>
                  </a:lnTo>
                  <a:lnTo>
                    <a:pt x="175247" y="86995"/>
                  </a:lnTo>
                  <a:lnTo>
                    <a:pt x="175247" y="74803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80" name="object 80"/>
            <p:cNvSpPr/>
            <p:nvPr/>
          </p:nvSpPr>
          <p:spPr>
            <a:xfrm>
              <a:off x="2284336" y="1414271"/>
              <a:ext cx="1186180" cy="398145"/>
            </a:xfrm>
            <a:custGeom>
              <a:avLst/>
              <a:gdLst/>
              <a:ahLst/>
              <a:cxnLst/>
              <a:rect l="l" t="t" r="r" b="b"/>
              <a:pathLst>
                <a:path w="1186179" h="398144">
                  <a:moveTo>
                    <a:pt x="45720" y="15252"/>
                  </a:moveTo>
                  <a:lnTo>
                    <a:pt x="28956" y="15252"/>
                  </a:lnTo>
                  <a:lnTo>
                    <a:pt x="28956" y="0"/>
                  </a:lnTo>
                  <a:lnTo>
                    <a:pt x="16764" y="0"/>
                  </a:lnTo>
                  <a:lnTo>
                    <a:pt x="16764" y="15252"/>
                  </a:lnTo>
                  <a:lnTo>
                    <a:pt x="0" y="15252"/>
                  </a:lnTo>
                  <a:lnTo>
                    <a:pt x="0" y="27444"/>
                  </a:lnTo>
                  <a:lnTo>
                    <a:pt x="16764" y="27444"/>
                  </a:lnTo>
                  <a:lnTo>
                    <a:pt x="16764" y="42545"/>
                  </a:lnTo>
                  <a:lnTo>
                    <a:pt x="28956" y="42545"/>
                  </a:lnTo>
                  <a:lnTo>
                    <a:pt x="28956" y="27444"/>
                  </a:lnTo>
                  <a:lnTo>
                    <a:pt x="45720" y="27444"/>
                  </a:lnTo>
                  <a:lnTo>
                    <a:pt x="45720" y="15252"/>
                  </a:lnTo>
                  <a:close/>
                </a:path>
                <a:path w="1186179" h="398144">
                  <a:moveTo>
                    <a:pt x="227215" y="51943"/>
                  </a:moveTo>
                  <a:lnTo>
                    <a:pt x="210451" y="51943"/>
                  </a:lnTo>
                  <a:lnTo>
                    <a:pt x="210451" y="36576"/>
                  </a:lnTo>
                  <a:lnTo>
                    <a:pt x="198259" y="36576"/>
                  </a:lnTo>
                  <a:lnTo>
                    <a:pt x="198259" y="44323"/>
                  </a:lnTo>
                  <a:lnTo>
                    <a:pt x="193675" y="44323"/>
                  </a:lnTo>
                  <a:lnTo>
                    <a:pt x="193675" y="27432"/>
                  </a:lnTo>
                  <a:lnTo>
                    <a:pt x="181483" y="27432"/>
                  </a:lnTo>
                  <a:lnTo>
                    <a:pt x="181483" y="44323"/>
                  </a:lnTo>
                  <a:lnTo>
                    <a:pt x="164604" y="44323"/>
                  </a:lnTo>
                  <a:lnTo>
                    <a:pt x="164604" y="56515"/>
                  </a:lnTo>
                  <a:lnTo>
                    <a:pt x="181483" y="56515"/>
                  </a:lnTo>
                  <a:lnTo>
                    <a:pt x="181483" y="71628"/>
                  </a:lnTo>
                  <a:lnTo>
                    <a:pt x="193675" y="71628"/>
                  </a:lnTo>
                  <a:lnTo>
                    <a:pt x="193675" y="64135"/>
                  </a:lnTo>
                  <a:lnTo>
                    <a:pt x="198259" y="64135"/>
                  </a:lnTo>
                  <a:lnTo>
                    <a:pt x="198259" y="79248"/>
                  </a:lnTo>
                  <a:lnTo>
                    <a:pt x="210451" y="79248"/>
                  </a:lnTo>
                  <a:lnTo>
                    <a:pt x="210451" y="64135"/>
                  </a:lnTo>
                  <a:lnTo>
                    <a:pt x="227215" y="64135"/>
                  </a:lnTo>
                  <a:lnTo>
                    <a:pt x="227215" y="51943"/>
                  </a:lnTo>
                  <a:close/>
                </a:path>
                <a:path w="1186179" h="398144">
                  <a:moveTo>
                    <a:pt x="419100" y="124968"/>
                  </a:moveTo>
                  <a:lnTo>
                    <a:pt x="402348" y="124968"/>
                  </a:lnTo>
                  <a:lnTo>
                    <a:pt x="402348" y="109728"/>
                  </a:lnTo>
                  <a:lnTo>
                    <a:pt x="390156" y="109728"/>
                  </a:lnTo>
                  <a:lnTo>
                    <a:pt x="390156" y="124968"/>
                  </a:lnTo>
                  <a:lnTo>
                    <a:pt x="373507" y="124968"/>
                  </a:lnTo>
                  <a:lnTo>
                    <a:pt x="373507" y="137160"/>
                  </a:lnTo>
                  <a:lnTo>
                    <a:pt x="390156" y="137160"/>
                  </a:lnTo>
                  <a:lnTo>
                    <a:pt x="390156" y="152273"/>
                  </a:lnTo>
                  <a:lnTo>
                    <a:pt x="402348" y="152273"/>
                  </a:lnTo>
                  <a:lnTo>
                    <a:pt x="402348" y="137160"/>
                  </a:lnTo>
                  <a:lnTo>
                    <a:pt x="419100" y="137160"/>
                  </a:lnTo>
                  <a:lnTo>
                    <a:pt x="419100" y="124968"/>
                  </a:lnTo>
                  <a:close/>
                </a:path>
                <a:path w="1186179" h="398144">
                  <a:moveTo>
                    <a:pt x="451104" y="186055"/>
                  </a:moveTo>
                  <a:lnTo>
                    <a:pt x="448068" y="186055"/>
                  </a:lnTo>
                  <a:lnTo>
                    <a:pt x="448068" y="178320"/>
                  </a:lnTo>
                  <a:lnTo>
                    <a:pt x="446532" y="178320"/>
                  </a:lnTo>
                  <a:lnTo>
                    <a:pt x="446532" y="166243"/>
                  </a:lnTo>
                  <a:lnTo>
                    <a:pt x="431304" y="166243"/>
                  </a:lnTo>
                  <a:lnTo>
                    <a:pt x="431304" y="163080"/>
                  </a:lnTo>
                  <a:lnTo>
                    <a:pt x="429768" y="163080"/>
                  </a:lnTo>
                  <a:lnTo>
                    <a:pt x="429768" y="150876"/>
                  </a:lnTo>
                  <a:lnTo>
                    <a:pt x="417576" y="150876"/>
                  </a:lnTo>
                  <a:lnTo>
                    <a:pt x="417576" y="166243"/>
                  </a:lnTo>
                  <a:lnTo>
                    <a:pt x="400951" y="166243"/>
                  </a:lnTo>
                  <a:lnTo>
                    <a:pt x="400951" y="178435"/>
                  </a:lnTo>
                  <a:lnTo>
                    <a:pt x="402348" y="178435"/>
                  </a:lnTo>
                  <a:lnTo>
                    <a:pt x="402348" y="190512"/>
                  </a:lnTo>
                  <a:lnTo>
                    <a:pt x="405523" y="190512"/>
                  </a:lnTo>
                  <a:lnTo>
                    <a:pt x="405523" y="198247"/>
                  </a:lnTo>
                  <a:lnTo>
                    <a:pt x="419112" y="198247"/>
                  </a:lnTo>
                  <a:lnTo>
                    <a:pt x="419112" y="205625"/>
                  </a:lnTo>
                  <a:lnTo>
                    <a:pt x="422287" y="205625"/>
                  </a:lnTo>
                  <a:lnTo>
                    <a:pt x="422287" y="213360"/>
                  </a:lnTo>
                  <a:lnTo>
                    <a:pt x="434479" y="213360"/>
                  </a:lnTo>
                  <a:lnTo>
                    <a:pt x="434479" y="198247"/>
                  </a:lnTo>
                  <a:lnTo>
                    <a:pt x="451104" y="198247"/>
                  </a:lnTo>
                  <a:lnTo>
                    <a:pt x="451104" y="186055"/>
                  </a:lnTo>
                  <a:close/>
                </a:path>
                <a:path w="1186179" h="398144">
                  <a:moveTo>
                    <a:pt x="483120" y="224155"/>
                  </a:moveTo>
                  <a:lnTo>
                    <a:pt x="480072" y="224155"/>
                  </a:lnTo>
                  <a:lnTo>
                    <a:pt x="480072" y="219595"/>
                  </a:lnTo>
                  <a:lnTo>
                    <a:pt x="475500" y="219595"/>
                  </a:lnTo>
                  <a:lnTo>
                    <a:pt x="466471" y="219595"/>
                  </a:lnTo>
                  <a:lnTo>
                    <a:pt x="466471" y="208915"/>
                  </a:lnTo>
                  <a:lnTo>
                    <a:pt x="463296" y="208915"/>
                  </a:lnTo>
                  <a:lnTo>
                    <a:pt x="463296" y="204355"/>
                  </a:lnTo>
                  <a:lnTo>
                    <a:pt x="458724" y="204355"/>
                  </a:lnTo>
                  <a:lnTo>
                    <a:pt x="451104" y="204355"/>
                  </a:lnTo>
                  <a:lnTo>
                    <a:pt x="446532" y="204355"/>
                  </a:lnTo>
                  <a:lnTo>
                    <a:pt x="446532" y="219595"/>
                  </a:lnTo>
                  <a:lnTo>
                    <a:pt x="434352" y="219595"/>
                  </a:lnTo>
                  <a:lnTo>
                    <a:pt x="429780" y="219595"/>
                  </a:lnTo>
                  <a:lnTo>
                    <a:pt x="429780" y="231787"/>
                  </a:lnTo>
                  <a:lnTo>
                    <a:pt x="434352" y="231787"/>
                  </a:lnTo>
                  <a:lnTo>
                    <a:pt x="435876" y="231787"/>
                  </a:lnTo>
                  <a:lnTo>
                    <a:pt x="435876" y="236347"/>
                  </a:lnTo>
                  <a:lnTo>
                    <a:pt x="446532" y="236347"/>
                  </a:lnTo>
                  <a:lnTo>
                    <a:pt x="446532" y="246900"/>
                  </a:lnTo>
                  <a:lnTo>
                    <a:pt x="451104" y="246900"/>
                  </a:lnTo>
                  <a:lnTo>
                    <a:pt x="454279" y="246900"/>
                  </a:lnTo>
                  <a:lnTo>
                    <a:pt x="454279" y="251460"/>
                  </a:lnTo>
                  <a:lnTo>
                    <a:pt x="466471" y="251460"/>
                  </a:lnTo>
                  <a:lnTo>
                    <a:pt x="466471" y="236347"/>
                  </a:lnTo>
                  <a:lnTo>
                    <a:pt x="483120" y="236347"/>
                  </a:lnTo>
                  <a:lnTo>
                    <a:pt x="483120" y="224155"/>
                  </a:lnTo>
                  <a:close/>
                </a:path>
                <a:path w="1186179" h="398144">
                  <a:moveTo>
                    <a:pt x="813828" y="298704"/>
                  </a:moveTo>
                  <a:lnTo>
                    <a:pt x="797191" y="298704"/>
                  </a:lnTo>
                  <a:lnTo>
                    <a:pt x="797191" y="283464"/>
                  </a:lnTo>
                  <a:lnTo>
                    <a:pt x="784999" y="283464"/>
                  </a:lnTo>
                  <a:lnTo>
                    <a:pt x="784999" y="298704"/>
                  </a:lnTo>
                  <a:lnTo>
                    <a:pt x="768108" y="298704"/>
                  </a:lnTo>
                  <a:lnTo>
                    <a:pt x="768108" y="310896"/>
                  </a:lnTo>
                  <a:lnTo>
                    <a:pt x="784999" y="310896"/>
                  </a:lnTo>
                  <a:lnTo>
                    <a:pt x="784999" y="326009"/>
                  </a:lnTo>
                  <a:lnTo>
                    <a:pt x="797191" y="326009"/>
                  </a:lnTo>
                  <a:lnTo>
                    <a:pt x="797191" y="310896"/>
                  </a:lnTo>
                  <a:lnTo>
                    <a:pt x="813828" y="310896"/>
                  </a:lnTo>
                  <a:lnTo>
                    <a:pt x="813828" y="298704"/>
                  </a:lnTo>
                  <a:close/>
                </a:path>
                <a:path w="1186179" h="398144">
                  <a:moveTo>
                    <a:pt x="918972" y="336804"/>
                  </a:moveTo>
                  <a:lnTo>
                    <a:pt x="902347" y="336804"/>
                  </a:lnTo>
                  <a:lnTo>
                    <a:pt x="902347" y="320040"/>
                  </a:lnTo>
                  <a:lnTo>
                    <a:pt x="890155" y="320040"/>
                  </a:lnTo>
                  <a:lnTo>
                    <a:pt x="890155" y="332232"/>
                  </a:lnTo>
                  <a:lnTo>
                    <a:pt x="874903" y="332232"/>
                  </a:lnTo>
                  <a:lnTo>
                    <a:pt x="874903" y="317119"/>
                  </a:lnTo>
                  <a:lnTo>
                    <a:pt x="862711" y="317119"/>
                  </a:lnTo>
                  <a:lnTo>
                    <a:pt x="862711" y="332232"/>
                  </a:lnTo>
                  <a:lnTo>
                    <a:pt x="845947" y="332232"/>
                  </a:lnTo>
                  <a:lnTo>
                    <a:pt x="845947" y="344424"/>
                  </a:lnTo>
                  <a:lnTo>
                    <a:pt x="862711" y="344424"/>
                  </a:lnTo>
                  <a:lnTo>
                    <a:pt x="862711" y="359664"/>
                  </a:lnTo>
                  <a:lnTo>
                    <a:pt x="874903" y="359664"/>
                  </a:lnTo>
                  <a:lnTo>
                    <a:pt x="874903" y="348996"/>
                  </a:lnTo>
                  <a:lnTo>
                    <a:pt x="890155" y="348996"/>
                  </a:lnTo>
                  <a:lnTo>
                    <a:pt x="890155" y="364236"/>
                  </a:lnTo>
                  <a:lnTo>
                    <a:pt x="902347" y="364236"/>
                  </a:lnTo>
                  <a:lnTo>
                    <a:pt x="902347" y="348996"/>
                  </a:lnTo>
                  <a:lnTo>
                    <a:pt x="918972" y="348996"/>
                  </a:lnTo>
                  <a:lnTo>
                    <a:pt x="918972" y="336804"/>
                  </a:lnTo>
                  <a:close/>
                </a:path>
                <a:path w="1186179" h="398144">
                  <a:moveTo>
                    <a:pt x="989215" y="339979"/>
                  </a:moveTo>
                  <a:lnTo>
                    <a:pt x="972451" y="339979"/>
                  </a:lnTo>
                  <a:lnTo>
                    <a:pt x="972451" y="324739"/>
                  </a:lnTo>
                  <a:lnTo>
                    <a:pt x="960259" y="324739"/>
                  </a:lnTo>
                  <a:lnTo>
                    <a:pt x="960259" y="339979"/>
                  </a:lnTo>
                  <a:lnTo>
                    <a:pt x="943495" y="339979"/>
                  </a:lnTo>
                  <a:lnTo>
                    <a:pt x="943495" y="352171"/>
                  </a:lnTo>
                  <a:lnTo>
                    <a:pt x="960259" y="352171"/>
                  </a:lnTo>
                  <a:lnTo>
                    <a:pt x="960259" y="367284"/>
                  </a:lnTo>
                  <a:lnTo>
                    <a:pt x="972451" y="367284"/>
                  </a:lnTo>
                  <a:lnTo>
                    <a:pt x="972451" y="352171"/>
                  </a:lnTo>
                  <a:lnTo>
                    <a:pt x="989215" y="352171"/>
                  </a:lnTo>
                  <a:lnTo>
                    <a:pt x="989215" y="339979"/>
                  </a:lnTo>
                  <a:close/>
                </a:path>
                <a:path w="1186179" h="398144">
                  <a:moveTo>
                    <a:pt x="1185672" y="370332"/>
                  </a:moveTo>
                  <a:lnTo>
                    <a:pt x="1169047" y="370332"/>
                  </a:lnTo>
                  <a:lnTo>
                    <a:pt x="1169047" y="355219"/>
                  </a:lnTo>
                  <a:lnTo>
                    <a:pt x="1156855" y="355219"/>
                  </a:lnTo>
                  <a:lnTo>
                    <a:pt x="1156855" y="370332"/>
                  </a:lnTo>
                  <a:lnTo>
                    <a:pt x="1140091" y="370332"/>
                  </a:lnTo>
                  <a:lnTo>
                    <a:pt x="1140091" y="382524"/>
                  </a:lnTo>
                  <a:lnTo>
                    <a:pt x="1156855" y="382524"/>
                  </a:lnTo>
                  <a:lnTo>
                    <a:pt x="1156855" y="397764"/>
                  </a:lnTo>
                  <a:lnTo>
                    <a:pt x="1169047" y="397764"/>
                  </a:lnTo>
                  <a:lnTo>
                    <a:pt x="1169047" y="382524"/>
                  </a:lnTo>
                  <a:lnTo>
                    <a:pt x="1185672" y="382524"/>
                  </a:lnTo>
                  <a:lnTo>
                    <a:pt x="1185672" y="370332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81" name="object 81"/>
            <p:cNvSpPr/>
            <p:nvPr/>
          </p:nvSpPr>
          <p:spPr>
            <a:xfrm>
              <a:off x="3424428" y="1769490"/>
              <a:ext cx="1533525" cy="173990"/>
            </a:xfrm>
            <a:custGeom>
              <a:avLst/>
              <a:gdLst/>
              <a:ahLst/>
              <a:cxnLst/>
              <a:rect l="l" t="t" r="r" b="b"/>
              <a:pathLst>
                <a:path w="1533525" h="173989">
                  <a:moveTo>
                    <a:pt x="50292" y="15113"/>
                  </a:moveTo>
                  <a:lnTo>
                    <a:pt x="45580" y="15113"/>
                  </a:lnTo>
                  <a:lnTo>
                    <a:pt x="33515" y="15113"/>
                  </a:lnTo>
                  <a:lnTo>
                    <a:pt x="33515" y="0"/>
                  </a:lnTo>
                  <a:lnTo>
                    <a:pt x="28956" y="0"/>
                  </a:lnTo>
                  <a:lnTo>
                    <a:pt x="21323" y="0"/>
                  </a:lnTo>
                  <a:lnTo>
                    <a:pt x="16764" y="0"/>
                  </a:lnTo>
                  <a:lnTo>
                    <a:pt x="16764" y="15113"/>
                  </a:lnTo>
                  <a:lnTo>
                    <a:pt x="4572" y="15113"/>
                  </a:lnTo>
                  <a:lnTo>
                    <a:pt x="0" y="15113"/>
                  </a:lnTo>
                  <a:lnTo>
                    <a:pt x="0" y="27305"/>
                  </a:lnTo>
                  <a:lnTo>
                    <a:pt x="4572" y="27305"/>
                  </a:lnTo>
                  <a:lnTo>
                    <a:pt x="16764" y="27305"/>
                  </a:lnTo>
                  <a:lnTo>
                    <a:pt x="16764" y="42545"/>
                  </a:lnTo>
                  <a:lnTo>
                    <a:pt x="21323" y="42545"/>
                  </a:lnTo>
                  <a:lnTo>
                    <a:pt x="28956" y="42545"/>
                  </a:lnTo>
                  <a:lnTo>
                    <a:pt x="33515" y="42545"/>
                  </a:lnTo>
                  <a:lnTo>
                    <a:pt x="33515" y="27305"/>
                  </a:lnTo>
                  <a:lnTo>
                    <a:pt x="45580" y="27305"/>
                  </a:lnTo>
                  <a:lnTo>
                    <a:pt x="50292" y="27305"/>
                  </a:lnTo>
                  <a:lnTo>
                    <a:pt x="50292" y="15113"/>
                  </a:lnTo>
                  <a:close/>
                </a:path>
                <a:path w="1533525" h="173989">
                  <a:moveTo>
                    <a:pt x="287896" y="57785"/>
                  </a:moveTo>
                  <a:lnTo>
                    <a:pt x="281813" y="57785"/>
                  </a:lnTo>
                  <a:lnTo>
                    <a:pt x="271145" y="57785"/>
                  </a:lnTo>
                  <a:lnTo>
                    <a:pt x="271145" y="41021"/>
                  </a:lnTo>
                  <a:lnTo>
                    <a:pt x="265036" y="41021"/>
                  </a:lnTo>
                  <a:lnTo>
                    <a:pt x="258953" y="41021"/>
                  </a:lnTo>
                  <a:lnTo>
                    <a:pt x="252844" y="41021"/>
                  </a:lnTo>
                  <a:lnTo>
                    <a:pt x="252844" y="57785"/>
                  </a:lnTo>
                  <a:lnTo>
                    <a:pt x="246634" y="57785"/>
                  </a:lnTo>
                  <a:lnTo>
                    <a:pt x="246634" y="48768"/>
                  </a:lnTo>
                  <a:lnTo>
                    <a:pt x="230111" y="48768"/>
                  </a:lnTo>
                  <a:lnTo>
                    <a:pt x="230111" y="33540"/>
                  </a:lnTo>
                  <a:lnTo>
                    <a:pt x="217919" y="33540"/>
                  </a:lnTo>
                  <a:lnTo>
                    <a:pt x="217919" y="48768"/>
                  </a:lnTo>
                  <a:lnTo>
                    <a:pt x="199517" y="48768"/>
                  </a:lnTo>
                  <a:lnTo>
                    <a:pt x="199517" y="60960"/>
                  </a:lnTo>
                  <a:lnTo>
                    <a:pt x="217919" y="60960"/>
                  </a:lnTo>
                  <a:lnTo>
                    <a:pt x="217919" y="76085"/>
                  </a:lnTo>
                  <a:lnTo>
                    <a:pt x="230111" y="76085"/>
                  </a:lnTo>
                  <a:lnTo>
                    <a:pt x="230111" y="60960"/>
                  </a:lnTo>
                  <a:lnTo>
                    <a:pt x="236093" y="60960"/>
                  </a:lnTo>
                  <a:lnTo>
                    <a:pt x="236093" y="69977"/>
                  </a:lnTo>
                  <a:lnTo>
                    <a:pt x="242176" y="69977"/>
                  </a:lnTo>
                  <a:lnTo>
                    <a:pt x="252844" y="69977"/>
                  </a:lnTo>
                  <a:lnTo>
                    <a:pt x="252844" y="85217"/>
                  </a:lnTo>
                  <a:lnTo>
                    <a:pt x="258953" y="85217"/>
                  </a:lnTo>
                  <a:lnTo>
                    <a:pt x="265036" y="85217"/>
                  </a:lnTo>
                  <a:lnTo>
                    <a:pt x="271145" y="85217"/>
                  </a:lnTo>
                  <a:lnTo>
                    <a:pt x="271145" y="69977"/>
                  </a:lnTo>
                  <a:lnTo>
                    <a:pt x="281813" y="69977"/>
                  </a:lnTo>
                  <a:lnTo>
                    <a:pt x="287896" y="69977"/>
                  </a:lnTo>
                  <a:lnTo>
                    <a:pt x="287896" y="57785"/>
                  </a:lnTo>
                  <a:close/>
                </a:path>
                <a:path w="1533525" h="173989">
                  <a:moveTo>
                    <a:pt x="476872" y="70104"/>
                  </a:moveTo>
                  <a:lnTo>
                    <a:pt x="460121" y="70104"/>
                  </a:lnTo>
                  <a:lnTo>
                    <a:pt x="460121" y="54864"/>
                  </a:lnTo>
                  <a:lnTo>
                    <a:pt x="447929" y="54864"/>
                  </a:lnTo>
                  <a:lnTo>
                    <a:pt x="447929" y="70104"/>
                  </a:lnTo>
                  <a:lnTo>
                    <a:pt x="440296" y="70104"/>
                  </a:lnTo>
                  <a:lnTo>
                    <a:pt x="434213" y="70104"/>
                  </a:lnTo>
                  <a:lnTo>
                    <a:pt x="434213" y="54864"/>
                  </a:lnTo>
                  <a:lnTo>
                    <a:pt x="423545" y="54864"/>
                  </a:lnTo>
                  <a:lnTo>
                    <a:pt x="422021" y="54864"/>
                  </a:lnTo>
                  <a:lnTo>
                    <a:pt x="411353" y="54864"/>
                  </a:lnTo>
                  <a:lnTo>
                    <a:pt x="411353" y="70104"/>
                  </a:lnTo>
                  <a:lnTo>
                    <a:pt x="405244" y="70104"/>
                  </a:lnTo>
                  <a:lnTo>
                    <a:pt x="394576" y="70104"/>
                  </a:lnTo>
                  <a:lnTo>
                    <a:pt x="394576" y="82296"/>
                  </a:lnTo>
                  <a:lnTo>
                    <a:pt x="405244" y="82296"/>
                  </a:lnTo>
                  <a:lnTo>
                    <a:pt x="411353" y="82296"/>
                  </a:lnTo>
                  <a:lnTo>
                    <a:pt x="411353" y="97409"/>
                  </a:lnTo>
                  <a:lnTo>
                    <a:pt x="422021" y="97409"/>
                  </a:lnTo>
                  <a:lnTo>
                    <a:pt x="423545" y="97409"/>
                  </a:lnTo>
                  <a:lnTo>
                    <a:pt x="434213" y="97409"/>
                  </a:lnTo>
                  <a:lnTo>
                    <a:pt x="434213" y="82296"/>
                  </a:lnTo>
                  <a:lnTo>
                    <a:pt x="440296" y="82296"/>
                  </a:lnTo>
                  <a:lnTo>
                    <a:pt x="447929" y="82296"/>
                  </a:lnTo>
                  <a:lnTo>
                    <a:pt x="447929" y="97409"/>
                  </a:lnTo>
                  <a:lnTo>
                    <a:pt x="460121" y="97409"/>
                  </a:lnTo>
                  <a:lnTo>
                    <a:pt x="460121" y="82296"/>
                  </a:lnTo>
                  <a:lnTo>
                    <a:pt x="476872" y="82296"/>
                  </a:lnTo>
                  <a:lnTo>
                    <a:pt x="476872" y="70104"/>
                  </a:lnTo>
                  <a:close/>
                </a:path>
                <a:path w="1533525" h="173989">
                  <a:moveTo>
                    <a:pt x="789305" y="112649"/>
                  </a:moveTo>
                  <a:lnTo>
                    <a:pt x="772668" y="112649"/>
                  </a:lnTo>
                  <a:lnTo>
                    <a:pt x="772668" y="97409"/>
                  </a:lnTo>
                  <a:lnTo>
                    <a:pt x="760476" y="97409"/>
                  </a:lnTo>
                  <a:lnTo>
                    <a:pt x="760476" y="112649"/>
                  </a:lnTo>
                  <a:lnTo>
                    <a:pt x="752856" y="112649"/>
                  </a:lnTo>
                  <a:lnTo>
                    <a:pt x="743585" y="112649"/>
                  </a:lnTo>
                  <a:lnTo>
                    <a:pt x="740537" y="112649"/>
                  </a:lnTo>
                  <a:lnTo>
                    <a:pt x="736079" y="112649"/>
                  </a:lnTo>
                  <a:lnTo>
                    <a:pt x="736079" y="97409"/>
                  </a:lnTo>
                  <a:lnTo>
                    <a:pt x="723900" y="97409"/>
                  </a:lnTo>
                  <a:lnTo>
                    <a:pt x="711708" y="97409"/>
                  </a:lnTo>
                  <a:lnTo>
                    <a:pt x="711708" y="112649"/>
                  </a:lnTo>
                  <a:lnTo>
                    <a:pt x="707136" y="112649"/>
                  </a:lnTo>
                  <a:lnTo>
                    <a:pt x="694817" y="112649"/>
                  </a:lnTo>
                  <a:lnTo>
                    <a:pt x="694817" y="124841"/>
                  </a:lnTo>
                  <a:lnTo>
                    <a:pt x="707136" y="124841"/>
                  </a:lnTo>
                  <a:lnTo>
                    <a:pt x="711708" y="124841"/>
                  </a:lnTo>
                  <a:lnTo>
                    <a:pt x="711708" y="139954"/>
                  </a:lnTo>
                  <a:lnTo>
                    <a:pt x="723887" y="139954"/>
                  </a:lnTo>
                  <a:lnTo>
                    <a:pt x="736079" y="139954"/>
                  </a:lnTo>
                  <a:lnTo>
                    <a:pt x="736079" y="124841"/>
                  </a:lnTo>
                  <a:lnTo>
                    <a:pt x="740537" y="124841"/>
                  </a:lnTo>
                  <a:lnTo>
                    <a:pt x="743585" y="124841"/>
                  </a:lnTo>
                  <a:lnTo>
                    <a:pt x="752856" y="124841"/>
                  </a:lnTo>
                  <a:lnTo>
                    <a:pt x="760476" y="124841"/>
                  </a:lnTo>
                  <a:lnTo>
                    <a:pt x="760476" y="139954"/>
                  </a:lnTo>
                  <a:lnTo>
                    <a:pt x="772668" y="139954"/>
                  </a:lnTo>
                  <a:lnTo>
                    <a:pt x="772668" y="124841"/>
                  </a:lnTo>
                  <a:lnTo>
                    <a:pt x="789305" y="124841"/>
                  </a:lnTo>
                  <a:lnTo>
                    <a:pt x="789305" y="112649"/>
                  </a:lnTo>
                  <a:close/>
                </a:path>
                <a:path w="1533525" h="173989">
                  <a:moveTo>
                    <a:pt x="894448" y="112649"/>
                  </a:moveTo>
                  <a:lnTo>
                    <a:pt x="889876" y="112649"/>
                  </a:lnTo>
                  <a:lnTo>
                    <a:pt x="877811" y="112649"/>
                  </a:lnTo>
                  <a:lnTo>
                    <a:pt x="877811" y="97409"/>
                  </a:lnTo>
                  <a:lnTo>
                    <a:pt x="873252" y="97409"/>
                  </a:lnTo>
                  <a:lnTo>
                    <a:pt x="865619" y="97409"/>
                  </a:lnTo>
                  <a:lnTo>
                    <a:pt x="861060" y="97409"/>
                  </a:lnTo>
                  <a:lnTo>
                    <a:pt x="861060" y="112649"/>
                  </a:lnTo>
                  <a:lnTo>
                    <a:pt x="841121" y="112649"/>
                  </a:lnTo>
                  <a:lnTo>
                    <a:pt x="841121" y="97409"/>
                  </a:lnTo>
                  <a:lnTo>
                    <a:pt x="822960" y="97409"/>
                  </a:lnTo>
                  <a:lnTo>
                    <a:pt x="822960" y="112649"/>
                  </a:lnTo>
                  <a:lnTo>
                    <a:pt x="812292" y="112649"/>
                  </a:lnTo>
                  <a:lnTo>
                    <a:pt x="809117" y="112649"/>
                  </a:lnTo>
                  <a:lnTo>
                    <a:pt x="806183" y="112649"/>
                  </a:lnTo>
                  <a:lnTo>
                    <a:pt x="806183" y="124841"/>
                  </a:lnTo>
                  <a:lnTo>
                    <a:pt x="809117" y="124841"/>
                  </a:lnTo>
                  <a:lnTo>
                    <a:pt x="812292" y="124841"/>
                  </a:lnTo>
                  <a:lnTo>
                    <a:pt x="822960" y="124841"/>
                  </a:lnTo>
                  <a:lnTo>
                    <a:pt x="822960" y="139954"/>
                  </a:lnTo>
                  <a:lnTo>
                    <a:pt x="841121" y="139954"/>
                  </a:lnTo>
                  <a:lnTo>
                    <a:pt x="841121" y="124841"/>
                  </a:lnTo>
                  <a:lnTo>
                    <a:pt x="861060" y="124841"/>
                  </a:lnTo>
                  <a:lnTo>
                    <a:pt x="861060" y="139954"/>
                  </a:lnTo>
                  <a:lnTo>
                    <a:pt x="865619" y="139954"/>
                  </a:lnTo>
                  <a:lnTo>
                    <a:pt x="873252" y="139954"/>
                  </a:lnTo>
                  <a:lnTo>
                    <a:pt x="877811" y="139954"/>
                  </a:lnTo>
                  <a:lnTo>
                    <a:pt x="877811" y="124841"/>
                  </a:lnTo>
                  <a:lnTo>
                    <a:pt x="889876" y="124841"/>
                  </a:lnTo>
                  <a:lnTo>
                    <a:pt x="894448" y="124841"/>
                  </a:lnTo>
                  <a:lnTo>
                    <a:pt x="894448" y="112649"/>
                  </a:lnTo>
                  <a:close/>
                </a:path>
                <a:path w="1533525" h="173989">
                  <a:moveTo>
                    <a:pt x="987412" y="121793"/>
                  </a:moveTo>
                  <a:lnTo>
                    <a:pt x="976744" y="121793"/>
                  </a:lnTo>
                  <a:lnTo>
                    <a:pt x="970788" y="121793"/>
                  </a:lnTo>
                  <a:lnTo>
                    <a:pt x="970788" y="106565"/>
                  </a:lnTo>
                  <a:lnTo>
                    <a:pt x="960120" y="106565"/>
                  </a:lnTo>
                  <a:lnTo>
                    <a:pt x="958596" y="106565"/>
                  </a:lnTo>
                  <a:lnTo>
                    <a:pt x="947928" y="106565"/>
                  </a:lnTo>
                  <a:lnTo>
                    <a:pt x="947928" y="121793"/>
                  </a:lnTo>
                  <a:lnTo>
                    <a:pt x="941819" y="121793"/>
                  </a:lnTo>
                  <a:lnTo>
                    <a:pt x="931151" y="121793"/>
                  </a:lnTo>
                  <a:lnTo>
                    <a:pt x="931151" y="133985"/>
                  </a:lnTo>
                  <a:lnTo>
                    <a:pt x="941819" y="133985"/>
                  </a:lnTo>
                  <a:lnTo>
                    <a:pt x="947928" y="133985"/>
                  </a:lnTo>
                  <a:lnTo>
                    <a:pt x="947928" y="149110"/>
                  </a:lnTo>
                  <a:lnTo>
                    <a:pt x="958596" y="149110"/>
                  </a:lnTo>
                  <a:lnTo>
                    <a:pt x="960120" y="149110"/>
                  </a:lnTo>
                  <a:lnTo>
                    <a:pt x="970788" y="149110"/>
                  </a:lnTo>
                  <a:lnTo>
                    <a:pt x="970788" y="133985"/>
                  </a:lnTo>
                  <a:lnTo>
                    <a:pt x="976744" y="133985"/>
                  </a:lnTo>
                  <a:lnTo>
                    <a:pt x="987412" y="133985"/>
                  </a:lnTo>
                  <a:lnTo>
                    <a:pt x="987412" y="121793"/>
                  </a:lnTo>
                  <a:close/>
                </a:path>
                <a:path w="1533525" h="173989">
                  <a:moveTo>
                    <a:pt x="1533017" y="161429"/>
                  </a:moveTo>
                  <a:lnTo>
                    <a:pt x="1485900" y="161429"/>
                  </a:lnTo>
                  <a:lnTo>
                    <a:pt x="1485900" y="173621"/>
                  </a:lnTo>
                  <a:lnTo>
                    <a:pt x="1533017" y="173621"/>
                  </a:lnTo>
                  <a:lnTo>
                    <a:pt x="1533017" y="161429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82" name="object 82"/>
            <p:cNvSpPr/>
            <p:nvPr/>
          </p:nvSpPr>
          <p:spPr>
            <a:xfrm>
              <a:off x="4910328" y="1915667"/>
              <a:ext cx="190500" cy="60960"/>
            </a:xfrm>
            <a:custGeom>
              <a:avLst/>
              <a:gdLst/>
              <a:ahLst/>
              <a:cxnLst/>
              <a:rect l="l" t="t" r="r" b="b"/>
              <a:pathLst>
                <a:path w="190500" h="60960">
                  <a:moveTo>
                    <a:pt x="47117" y="15252"/>
                  </a:moveTo>
                  <a:lnTo>
                    <a:pt x="30340" y="15252"/>
                  </a:lnTo>
                  <a:lnTo>
                    <a:pt x="30340" y="0"/>
                  </a:lnTo>
                  <a:lnTo>
                    <a:pt x="18148" y="0"/>
                  </a:lnTo>
                  <a:lnTo>
                    <a:pt x="18148" y="15252"/>
                  </a:lnTo>
                  <a:lnTo>
                    <a:pt x="0" y="15252"/>
                  </a:lnTo>
                  <a:lnTo>
                    <a:pt x="0" y="27444"/>
                  </a:lnTo>
                  <a:lnTo>
                    <a:pt x="18148" y="27444"/>
                  </a:lnTo>
                  <a:lnTo>
                    <a:pt x="18148" y="44196"/>
                  </a:lnTo>
                  <a:lnTo>
                    <a:pt x="30340" y="44196"/>
                  </a:lnTo>
                  <a:lnTo>
                    <a:pt x="30340" y="27444"/>
                  </a:lnTo>
                  <a:lnTo>
                    <a:pt x="47117" y="27444"/>
                  </a:lnTo>
                  <a:lnTo>
                    <a:pt x="47117" y="15252"/>
                  </a:lnTo>
                  <a:close/>
                </a:path>
                <a:path w="190500" h="60960">
                  <a:moveTo>
                    <a:pt x="190360" y="33667"/>
                  </a:moveTo>
                  <a:lnTo>
                    <a:pt x="185801" y="33667"/>
                  </a:lnTo>
                  <a:lnTo>
                    <a:pt x="175120" y="33667"/>
                  </a:lnTo>
                  <a:lnTo>
                    <a:pt x="173596" y="33667"/>
                  </a:lnTo>
                  <a:lnTo>
                    <a:pt x="173596" y="18415"/>
                  </a:lnTo>
                  <a:lnTo>
                    <a:pt x="137147" y="18415"/>
                  </a:lnTo>
                  <a:lnTo>
                    <a:pt x="137147" y="13843"/>
                  </a:lnTo>
                  <a:lnTo>
                    <a:pt x="95885" y="13843"/>
                  </a:lnTo>
                  <a:lnTo>
                    <a:pt x="95885" y="29095"/>
                  </a:lnTo>
                  <a:lnTo>
                    <a:pt x="92951" y="29095"/>
                  </a:lnTo>
                  <a:lnTo>
                    <a:pt x="91313" y="29095"/>
                  </a:lnTo>
                  <a:lnTo>
                    <a:pt x="91313" y="13843"/>
                  </a:lnTo>
                  <a:lnTo>
                    <a:pt x="79121" y="13843"/>
                  </a:lnTo>
                  <a:lnTo>
                    <a:pt x="79121" y="29095"/>
                  </a:lnTo>
                  <a:lnTo>
                    <a:pt x="62344" y="29095"/>
                  </a:lnTo>
                  <a:lnTo>
                    <a:pt x="62344" y="41287"/>
                  </a:lnTo>
                  <a:lnTo>
                    <a:pt x="79108" y="41287"/>
                  </a:lnTo>
                  <a:lnTo>
                    <a:pt x="79121" y="56388"/>
                  </a:lnTo>
                  <a:lnTo>
                    <a:pt x="91313" y="56388"/>
                  </a:lnTo>
                  <a:lnTo>
                    <a:pt x="91313" y="41287"/>
                  </a:lnTo>
                  <a:lnTo>
                    <a:pt x="92951" y="41287"/>
                  </a:lnTo>
                  <a:lnTo>
                    <a:pt x="95885" y="41287"/>
                  </a:lnTo>
                  <a:lnTo>
                    <a:pt x="95885" y="56388"/>
                  </a:lnTo>
                  <a:lnTo>
                    <a:pt x="102108" y="56388"/>
                  </a:lnTo>
                  <a:lnTo>
                    <a:pt x="127889" y="56388"/>
                  </a:lnTo>
                  <a:lnTo>
                    <a:pt x="127889" y="60960"/>
                  </a:lnTo>
                  <a:lnTo>
                    <a:pt x="173596" y="60960"/>
                  </a:lnTo>
                  <a:lnTo>
                    <a:pt x="173596" y="45859"/>
                  </a:lnTo>
                  <a:lnTo>
                    <a:pt x="175120" y="45859"/>
                  </a:lnTo>
                  <a:lnTo>
                    <a:pt x="185801" y="45859"/>
                  </a:lnTo>
                  <a:lnTo>
                    <a:pt x="190360" y="45859"/>
                  </a:lnTo>
                  <a:lnTo>
                    <a:pt x="190360" y="33667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83" name="object 83"/>
            <p:cNvSpPr/>
            <p:nvPr/>
          </p:nvSpPr>
          <p:spPr>
            <a:xfrm>
              <a:off x="5054968" y="1934082"/>
              <a:ext cx="685800" cy="62230"/>
            </a:xfrm>
            <a:custGeom>
              <a:avLst/>
              <a:gdLst/>
              <a:ahLst/>
              <a:cxnLst/>
              <a:rect l="l" t="t" r="r" b="b"/>
              <a:pathLst>
                <a:path w="685800" h="62230">
                  <a:moveTo>
                    <a:pt x="71628" y="15252"/>
                  </a:moveTo>
                  <a:lnTo>
                    <a:pt x="53479" y="15252"/>
                  </a:lnTo>
                  <a:lnTo>
                    <a:pt x="53479" y="0"/>
                  </a:lnTo>
                  <a:lnTo>
                    <a:pt x="41287" y="0"/>
                  </a:lnTo>
                  <a:lnTo>
                    <a:pt x="41287" y="15252"/>
                  </a:lnTo>
                  <a:lnTo>
                    <a:pt x="28956" y="15252"/>
                  </a:lnTo>
                  <a:lnTo>
                    <a:pt x="28956" y="0"/>
                  </a:lnTo>
                  <a:lnTo>
                    <a:pt x="16764" y="0"/>
                  </a:lnTo>
                  <a:lnTo>
                    <a:pt x="16764" y="15252"/>
                  </a:lnTo>
                  <a:lnTo>
                    <a:pt x="0" y="15252"/>
                  </a:lnTo>
                  <a:lnTo>
                    <a:pt x="0" y="27444"/>
                  </a:lnTo>
                  <a:lnTo>
                    <a:pt x="16764" y="27444"/>
                  </a:lnTo>
                  <a:lnTo>
                    <a:pt x="16764" y="42545"/>
                  </a:lnTo>
                  <a:lnTo>
                    <a:pt x="28956" y="42545"/>
                  </a:lnTo>
                  <a:lnTo>
                    <a:pt x="28956" y="27444"/>
                  </a:lnTo>
                  <a:lnTo>
                    <a:pt x="41287" y="27444"/>
                  </a:lnTo>
                  <a:lnTo>
                    <a:pt x="41287" y="42545"/>
                  </a:lnTo>
                  <a:lnTo>
                    <a:pt x="53479" y="42545"/>
                  </a:lnTo>
                  <a:lnTo>
                    <a:pt x="53479" y="27444"/>
                  </a:lnTo>
                  <a:lnTo>
                    <a:pt x="71628" y="27444"/>
                  </a:lnTo>
                  <a:lnTo>
                    <a:pt x="71628" y="15252"/>
                  </a:lnTo>
                  <a:close/>
                </a:path>
                <a:path w="685800" h="62230">
                  <a:moveTo>
                    <a:pt x="126492" y="15252"/>
                  </a:moveTo>
                  <a:lnTo>
                    <a:pt x="121920" y="15252"/>
                  </a:lnTo>
                  <a:lnTo>
                    <a:pt x="108216" y="15252"/>
                  </a:lnTo>
                  <a:lnTo>
                    <a:pt x="108216" y="0"/>
                  </a:lnTo>
                  <a:lnTo>
                    <a:pt x="105156" y="0"/>
                  </a:lnTo>
                  <a:lnTo>
                    <a:pt x="96024" y="0"/>
                  </a:lnTo>
                  <a:lnTo>
                    <a:pt x="92964" y="0"/>
                  </a:lnTo>
                  <a:lnTo>
                    <a:pt x="92964" y="15252"/>
                  </a:lnTo>
                  <a:lnTo>
                    <a:pt x="79375" y="15252"/>
                  </a:lnTo>
                  <a:lnTo>
                    <a:pt x="76200" y="15252"/>
                  </a:lnTo>
                  <a:lnTo>
                    <a:pt x="76200" y="27444"/>
                  </a:lnTo>
                  <a:lnTo>
                    <a:pt x="79375" y="27444"/>
                  </a:lnTo>
                  <a:lnTo>
                    <a:pt x="92964" y="27444"/>
                  </a:lnTo>
                  <a:lnTo>
                    <a:pt x="92964" y="42545"/>
                  </a:lnTo>
                  <a:lnTo>
                    <a:pt x="96024" y="42545"/>
                  </a:lnTo>
                  <a:lnTo>
                    <a:pt x="105156" y="42545"/>
                  </a:lnTo>
                  <a:lnTo>
                    <a:pt x="108216" y="42545"/>
                  </a:lnTo>
                  <a:lnTo>
                    <a:pt x="108216" y="27444"/>
                  </a:lnTo>
                  <a:lnTo>
                    <a:pt x="121920" y="27444"/>
                  </a:lnTo>
                  <a:lnTo>
                    <a:pt x="126492" y="27444"/>
                  </a:lnTo>
                  <a:lnTo>
                    <a:pt x="126492" y="15252"/>
                  </a:lnTo>
                  <a:close/>
                </a:path>
                <a:path w="685800" h="62230">
                  <a:moveTo>
                    <a:pt x="400812" y="25908"/>
                  </a:moveTo>
                  <a:lnTo>
                    <a:pt x="384175" y="25908"/>
                  </a:lnTo>
                  <a:lnTo>
                    <a:pt x="384175" y="10680"/>
                  </a:lnTo>
                  <a:lnTo>
                    <a:pt x="371983" y="10680"/>
                  </a:lnTo>
                  <a:lnTo>
                    <a:pt x="371983" y="25908"/>
                  </a:lnTo>
                  <a:lnTo>
                    <a:pt x="359664" y="25908"/>
                  </a:lnTo>
                  <a:lnTo>
                    <a:pt x="359664" y="10680"/>
                  </a:lnTo>
                  <a:lnTo>
                    <a:pt x="347472" y="10680"/>
                  </a:lnTo>
                  <a:lnTo>
                    <a:pt x="347472" y="25908"/>
                  </a:lnTo>
                  <a:lnTo>
                    <a:pt x="330720" y="25908"/>
                  </a:lnTo>
                  <a:lnTo>
                    <a:pt x="330720" y="38100"/>
                  </a:lnTo>
                  <a:lnTo>
                    <a:pt x="347472" y="38100"/>
                  </a:lnTo>
                  <a:lnTo>
                    <a:pt x="347472" y="53225"/>
                  </a:lnTo>
                  <a:lnTo>
                    <a:pt x="359664" y="53225"/>
                  </a:lnTo>
                  <a:lnTo>
                    <a:pt x="359664" y="38100"/>
                  </a:lnTo>
                  <a:lnTo>
                    <a:pt x="371983" y="38100"/>
                  </a:lnTo>
                  <a:lnTo>
                    <a:pt x="371983" y="53225"/>
                  </a:lnTo>
                  <a:lnTo>
                    <a:pt x="384175" y="53225"/>
                  </a:lnTo>
                  <a:lnTo>
                    <a:pt x="384175" y="38100"/>
                  </a:lnTo>
                  <a:lnTo>
                    <a:pt x="400812" y="38100"/>
                  </a:lnTo>
                  <a:lnTo>
                    <a:pt x="400812" y="25908"/>
                  </a:lnTo>
                  <a:close/>
                </a:path>
                <a:path w="685800" h="62230">
                  <a:moveTo>
                    <a:pt x="482993" y="25908"/>
                  </a:moveTo>
                  <a:lnTo>
                    <a:pt x="466471" y="25908"/>
                  </a:lnTo>
                  <a:lnTo>
                    <a:pt x="466471" y="10680"/>
                  </a:lnTo>
                  <a:lnTo>
                    <a:pt x="454279" y="10680"/>
                  </a:lnTo>
                  <a:lnTo>
                    <a:pt x="454279" y="25908"/>
                  </a:lnTo>
                  <a:lnTo>
                    <a:pt x="435876" y="25908"/>
                  </a:lnTo>
                  <a:lnTo>
                    <a:pt x="435876" y="38100"/>
                  </a:lnTo>
                  <a:lnTo>
                    <a:pt x="454279" y="38100"/>
                  </a:lnTo>
                  <a:lnTo>
                    <a:pt x="454279" y="53225"/>
                  </a:lnTo>
                  <a:lnTo>
                    <a:pt x="466471" y="53225"/>
                  </a:lnTo>
                  <a:lnTo>
                    <a:pt x="466471" y="38100"/>
                  </a:lnTo>
                  <a:lnTo>
                    <a:pt x="482993" y="38100"/>
                  </a:lnTo>
                  <a:lnTo>
                    <a:pt x="482993" y="25908"/>
                  </a:lnTo>
                  <a:close/>
                </a:path>
                <a:path w="685800" h="62230">
                  <a:moveTo>
                    <a:pt x="685800" y="34937"/>
                  </a:moveTo>
                  <a:lnTo>
                    <a:pt x="672096" y="34937"/>
                  </a:lnTo>
                  <a:lnTo>
                    <a:pt x="655459" y="34937"/>
                  </a:lnTo>
                  <a:lnTo>
                    <a:pt x="655459" y="19685"/>
                  </a:lnTo>
                  <a:lnTo>
                    <a:pt x="643267" y="19685"/>
                  </a:lnTo>
                  <a:lnTo>
                    <a:pt x="643267" y="30480"/>
                  </a:lnTo>
                  <a:lnTo>
                    <a:pt x="637032" y="30480"/>
                  </a:lnTo>
                  <a:lnTo>
                    <a:pt x="637032" y="15252"/>
                  </a:lnTo>
                  <a:lnTo>
                    <a:pt x="624840" y="15252"/>
                  </a:lnTo>
                  <a:lnTo>
                    <a:pt x="624840" y="30480"/>
                  </a:lnTo>
                  <a:lnTo>
                    <a:pt x="621804" y="30480"/>
                  </a:lnTo>
                  <a:lnTo>
                    <a:pt x="617359" y="30480"/>
                  </a:lnTo>
                  <a:lnTo>
                    <a:pt x="617359" y="15252"/>
                  </a:lnTo>
                  <a:lnTo>
                    <a:pt x="615696" y="15252"/>
                  </a:lnTo>
                  <a:lnTo>
                    <a:pt x="592848" y="15252"/>
                  </a:lnTo>
                  <a:lnTo>
                    <a:pt x="592848" y="25908"/>
                  </a:lnTo>
                  <a:lnTo>
                    <a:pt x="577596" y="25908"/>
                  </a:lnTo>
                  <a:lnTo>
                    <a:pt x="577596" y="10680"/>
                  </a:lnTo>
                  <a:lnTo>
                    <a:pt x="565404" y="10680"/>
                  </a:lnTo>
                  <a:lnTo>
                    <a:pt x="565404" y="25908"/>
                  </a:lnTo>
                  <a:lnTo>
                    <a:pt x="556272" y="25908"/>
                  </a:lnTo>
                  <a:lnTo>
                    <a:pt x="554748" y="25908"/>
                  </a:lnTo>
                  <a:lnTo>
                    <a:pt x="554748" y="10680"/>
                  </a:lnTo>
                  <a:lnTo>
                    <a:pt x="542556" y="10680"/>
                  </a:lnTo>
                  <a:lnTo>
                    <a:pt x="542556" y="25908"/>
                  </a:lnTo>
                  <a:lnTo>
                    <a:pt x="539496" y="25908"/>
                  </a:lnTo>
                  <a:lnTo>
                    <a:pt x="539496" y="10680"/>
                  </a:lnTo>
                  <a:lnTo>
                    <a:pt x="527304" y="10680"/>
                  </a:lnTo>
                  <a:lnTo>
                    <a:pt x="527304" y="25908"/>
                  </a:lnTo>
                  <a:lnTo>
                    <a:pt x="525919" y="25908"/>
                  </a:lnTo>
                  <a:lnTo>
                    <a:pt x="524256" y="25908"/>
                  </a:lnTo>
                  <a:lnTo>
                    <a:pt x="524256" y="10680"/>
                  </a:lnTo>
                  <a:lnTo>
                    <a:pt x="512064" y="10680"/>
                  </a:lnTo>
                  <a:lnTo>
                    <a:pt x="512064" y="25908"/>
                  </a:lnTo>
                  <a:lnTo>
                    <a:pt x="510552" y="25908"/>
                  </a:lnTo>
                  <a:lnTo>
                    <a:pt x="495300" y="25908"/>
                  </a:lnTo>
                  <a:lnTo>
                    <a:pt x="495300" y="38100"/>
                  </a:lnTo>
                  <a:lnTo>
                    <a:pt x="510552" y="38100"/>
                  </a:lnTo>
                  <a:lnTo>
                    <a:pt x="512064" y="38100"/>
                  </a:lnTo>
                  <a:lnTo>
                    <a:pt x="512064" y="53225"/>
                  </a:lnTo>
                  <a:lnTo>
                    <a:pt x="524256" y="53225"/>
                  </a:lnTo>
                  <a:lnTo>
                    <a:pt x="524256" y="38100"/>
                  </a:lnTo>
                  <a:lnTo>
                    <a:pt x="525919" y="38100"/>
                  </a:lnTo>
                  <a:lnTo>
                    <a:pt x="527304" y="38100"/>
                  </a:lnTo>
                  <a:lnTo>
                    <a:pt x="527304" y="53225"/>
                  </a:lnTo>
                  <a:lnTo>
                    <a:pt x="539496" y="53225"/>
                  </a:lnTo>
                  <a:lnTo>
                    <a:pt x="539496" y="38100"/>
                  </a:lnTo>
                  <a:lnTo>
                    <a:pt x="542544" y="38100"/>
                  </a:lnTo>
                  <a:lnTo>
                    <a:pt x="542556" y="53225"/>
                  </a:lnTo>
                  <a:lnTo>
                    <a:pt x="554748" y="53225"/>
                  </a:lnTo>
                  <a:lnTo>
                    <a:pt x="554748" y="38100"/>
                  </a:lnTo>
                  <a:lnTo>
                    <a:pt x="556272" y="38100"/>
                  </a:lnTo>
                  <a:lnTo>
                    <a:pt x="565404" y="38100"/>
                  </a:lnTo>
                  <a:lnTo>
                    <a:pt x="565404" y="53225"/>
                  </a:lnTo>
                  <a:lnTo>
                    <a:pt x="577596" y="53225"/>
                  </a:lnTo>
                  <a:lnTo>
                    <a:pt x="577596" y="42672"/>
                  </a:lnTo>
                  <a:lnTo>
                    <a:pt x="585343" y="42672"/>
                  </a:lnTo>
                  <a:lnTo>
                    <a:pt x="586752" y="42672"/>
                  </a:lnTo>
                  <a:lnTo>
                    <a:pt x="588276" y="42672"/>
                  </a:lnTo>
                  <a:lnTo>
                    <a:pt x="592848" y="42672"/>
                  </a:lnTo>
                  <a:lnTo>
                    <a:pt x="592848" y="57797"/>
                  </a:lnTo>
                  <a:lnTo>
                    <a:pt x="617359" y="57797"/>
                  </a:lnTo>
                  <a:lnTo>
                    <a:pt x="617359" y="42672"/>
                  </a:lnTo>
                  <a:lnTo>
                    <a:pt x="621804" y="42672"/>
                  </a:lnTo>
                  <a:lnTo>
                    <a:pt x="624840" y="42672"/>
                  </a:lnTo>
                  <a:lnTo>
                    <a:pt x="624840" y="57797"/>
                  </a:lnTo>
                  <a:lnTo>
                    <a:pt x="637032" y="57797"/>
                  </a:lnTo>
                  <a:lnTo>
                    <a:pt x="637032" y="47129"/>
                  </a:lnTo>
                  <a:lnTo>
                    <a:pt x="640219" y="47129"/>
                  </a:lnTo>
                  <a:lnTo>
                    <a:pt x="643267" y="47129"/>
                  </a:lnTo>
                  <a:lnTo>
                    <a:pt x="643267" y="62230"/>
                  </a:lnTo>
                  <a:lnTo>
                    <a:pt x="655459" y="62230"/>
                  </a:lnTo>
                  <a:lnTo>
                    <a:pt x="655459" y="47129"/>
                  </a:lnTo>
                  <a:lnTo>
                    <a:pt x="672096" y="47129"/>
                  </a:lnTo>
                  <a:lnTo>
                    <a:pt x="685800" y="47129"/>
                  </a:lnTo>
                  <a:lnTo>
                    <a:pt x="685800" y="34937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84" name="object 84"/>
            <p:cNvSpPr/>
            <p:nvPr/>
          </p:nvSpPr>
          <p:spPr>
            <a:xfrm>
              <a:off x="5695188" y="1953767"/>
              <a:ext cx="91440" cy="42545"/>
            </a:xfrm>
            <a:custGeom>
              <a:avLst/>
              <a:gdLst/>
              <a:ahLst/>
              <a:cxnLst/>
              <a:rect l="l" t="t" r="r" b="b"/>
              <a:pathLst>
                <a:path w="91439" h="42544">
                  <a:moveTo>
                    <a:pt x="91300" y="15252"/>
                  </a:moveTo>
                  <a:lnTo>
                    <a:pt x="91300" y="15252"/>
                  </a:lnTo>
                  <a:lnTo>
                    <a:pt x="74536" y="15252"/>
                  </a:lnTo>
                  <a:lnTo>
                    <a:pt x="74536" y="0"/>
                  </a:lnTo>
                  <a:lnTo>
                    <a:pt x="45593" y="0"/>
                  </a:lnTo>
                  <a:lnTo>
                    <a:pt x="45593" y="15252"/>
                  </a:lnTo>
                  <a:lnTo>
                    <a:pt x="41021" y="15252"/>
                  </a:lnTo>
                  <a:lnTo>
                    <a:pt x="39497" y="15252"/>
                  </a:lnTo>
                  <a:lnTo>
                    <a:pt x="39497" y="0"/>
                  </a:lnTo>
                  <a:lnTo>
                    <a:pt x="16637" y="0"/>
                  </a:lnTo>
                  <a:lnTo>
                    <a:pt x="16637" y="15252"/>
                  </a:lnTo>
                  <a:lnTo>
                    <a:pt x="0" y="15252"/>
                  </a:lnTo>
                  <a:lnTo>
                    <a:pt x="0" y="27444"/>
                  </a:lnTo>
                  <a:lnTo>
                    <a:pt x="16637" y="27444"/>
                  </a:lnTo>
                  <a:lnTo>
                    <a:pt x="16637" y="42545"/>
                  </a:lnTo>
                  <a:lnTo>
                    <a:pt x="39497" y="42545"/>
                  </a:lnTo>
                  <a:lnTo>
                    <a:pt x="39497" y="27444"/>
                  </a:lnTo>
                  <a:lnTo>
                    <a:pt x="41021" y="27444"/>
                  </a:lnTo>
                  <a:lnTo>
                    <a:pt x="45580" y="27444"/>
                  </a:lnTo>
                  <a:lnTo>
                    <a:pt x="45593" y="42545"/>
                  </a:lnTo>
                  <a:lnTo>
                    <a:pt x="74536" y="42545"/>
                  </a:lnTo>
                  <a:lnTo>
                    <a:pt x="74536" y="27444"/>
                  </a:lnTo>
                  <a:lnTo>
                    <a:pt x="91300" y="27444"/>
                  </a:lnTo>
                  <a:lnTo>
                    <a:pt x="91300" y="15252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85" name="object 85"/>
            <p:cNvSpPr/>
            <p:nvPr/>
          </p:nvSpPr>
          <p:spPr>
            <a:xfrm>
              <a:off x="5740768" y="1953767"/>
              <a:ext cx="62865" cy="42545"/>
            </a:xfrm>
            <a:custGeom>
              <a:avLst/>
              <a:gdLst/>
              <a:ahLst/>
              <a:cxnLst/>
              <a:rect l="l" t="t" r="r" b="b"/>
              <a:pathLst>
                <a:path w="62864" h="42544">
                  <a:moveTo>
                    <a:pt x="62496" y="15252"/>
                  </a:moveTo>
                  <a:lnTo>
                    <a:pt x="62496" y="15252"/>
                  </a:lnTo>
                  <a:lnTo>
                    <a:pt x="45859" y="15252"/>
                  </a:lnTo>
                  <a:lnTo>
                    <a:pt x="45859" y="0"/>
                  </a:lnTo>
                  <a:lnTo>
                    <a:pt x="16764" y="0"/>
                  </a:lnTo>
                  <a:lnTo>
                    <a:pt x="16764" y="15252"/>
                  </a:lnTo>
                  <a:lnTo>
                    <a:pt x="0" y="15252"/>
                  </a:lnTo>
                  <a:lnTo>
                    <a:pt x="0" y="27444"/>
                  </a:lnTo>
                  <a:lnTo>
                    <a:pt x="16764" y="27444"/>
                  </a:lnTo>
                  <a:lnTo>
                    <a:pt x="16764" y="42545"/>
                  </a:lnTo>
                  <a:lnTo>
                    <a:pt x="45859" y="42545"/>
                  </a:lnTo>
                  <a:lnTo>
                    <a:pt x="45859" y="27444"/>
                  </a:lnTo>
                  <a:lnTo>
                    <a:pt x="62496" y="27444"/>
                  </a:lnTo>
                  <a:lnTo>
                    <a:pt x="62496" y="15252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86" name="object 86"/>
            <p:cNvSpPr/>
            <p:nvPr/>
          </p:nvSpPr>
          <p:spPr>
            <a:xfrm>
              <a:off x="5757545" y="1953767"/>
              <a:ext cx="60960" cy="42545"/>
            </a:xfrm>
            <a:custGeom>
              <a:avLst/>
              <a:gdLst/>
              <a:ahLst/>
              <a:cxnLst/>
              <a:rect l="l" t="t" r="r" b="b"/>
              <a:pathLst>
                <a:path w="60960" h="42544">
                  <a:moveTo>
                    <a:pt x="60947" y="15252"/>
                  </a:moveTo>
                  <a:lnTo>
                    <a:pt x="60947" y="15252"/>
                  </a:lnTo>
                  <a:lnTo>
                    <a:pt x="44196" y="15252"/>
                  </a:lnTo>
                  <a:lnTo>
                    <a:pt x="44196" y="0"/>
                  </a:lnTo>
                  <a:lnTo>
                    <a:pt x="16891" y="0"/>
                  </a:lnTo>
                  <a:lnTo>
                    <a:pt x="16891" y="15252"/>
                  </a:lnTo>
                  <a:lnTo>
                    <a:pt x="0" y="15252"/>
                  </a:lnTo>
                  <a:lnTo>
                    <a:pt x="0" y="27444"/>
                  </a:lnTo>
                  <a:lnTo>
                    <a:pt x="16891" y="27444"/>
                  </a:lnTo>
                  <a:lnTo>
                    <a:pt x="16891" y="42545"/>
                  </a:lnTo>
                  <a:lnTo>
                    <a:pt x="44196" y="42545"/>
                  </a:lnTo>
                  <a:lnTo>
                    <a:pt x="44196" y="27444"/>
                  </a:lnTo>
                  <a:lnTo>
                    <a:pt x="60947" y="27444"/>
                  </a:lnTo>
                  <a:lnTo>
                    <a:pt x="60947" y="15252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87" name="object 87"/>
            <p:cNvSpPr/>
            <p:nvPr/>
          </p:nvSpPr>
          <p:spPr>
            <a:xfrm>
              <a:off x="5772772" y="1953767"/>
              <a:ext cx="60960" cy="50800"/>
            </a:xfrm>
            <a:custGeom>
              <a:avLst/>
              <a:gdLst/>
              <a:ahLst/>
              <a:cxnLst/>
              <a:rect l="l" t="t" r="r" b="b"/>
              <a:pathLst>
                <a:path w="60960" h="50800">
                  <a:moveTo>
                    <a:pt x="60960" y="29095"/>
                  </a:moveTo>
                  <a:lnTo>
                    <a:pt x="57924" y="29095"/>
                  </a:lnTo>
                  <a:lnTo>
                    <a:pt x="57924" y="22999"/>
                  </a:lnTo>
                  <a:lnTo>
                    <a:pt x="56400" y="22999"/>
                  </a:lnTo>
                  <a:lnTo>
                    <a:pt x="45720" y="22999"/>
                  </a:lnTo>
                  <a:lnTo>
                    <a:pt x="45720" y="15252"/>
                  </a:lnTo>
                  <a:lnTo>
                    <a:pt x="41287" y="15252"/>
                  </a:lnTo>
                  <a:lnTo>
                    <a:pt x="41287" y="6235"/>
                  </a:lnTo>
                  <a:lnTo>
                    <a:pt x="39636" y="6235"/>
                  </a:lnTo>
                  <a:lnTo>
                    <a:pt x="28968" y="6235"/>
                  </a:lnTo>
                  <a:lnTo>
                    <a:pt x="28968" y="0"/>
                  </a:lnTo>
                  <a:lnTo>
                    <a:pt x="16776" y="0"/>
                  </a:lnTo>
                  <a:lnTo>
                    <a:pt x="16776" y="15252"/>
                  </a:lnTo>
                  <a:lnTo>
                    <a:pt x="0" y="15252"/>
                  </a:lnTo>
                  <a:lnTo>
                    <a:pt x="0" y="27444"/>
                  </a:lnTo>
                  <a:lnTo>
                    <a:pt x="1536" y="27444"/>
                  </a:lnTo>
                  <a:lnTo>
                    <a:pt x="1536" y="35191"/>
                  </a:lnTo>
                  <a:lnTo>
                    <a:pt x="15379" y="35191"/>
                  </a:lnTo>
                  <a:lnTo>
                    <a:pt x="15379" y="41287"/>
                  </a:lnTo>
                  <a:lnTo>
                    <a:pt x="16776" y="41287"/>
                  </a:lnTo>
                  <a:lnTo>
                    <a:pt x="16776" y="42545"/>
                  </a:lnTo>
                  <a:lnTo>
                    <a:pt x="18427" y="42545"/>
                  </a:lnTo>
                  <a:lnTo>
                    <a:pt x="18427" y="50431"/>
                  </a:lnTo>
                  <a:lnTo>
                    <a:pt x="21336" y="50431"/>
                  </a:lnTo>
                  <a:lnTo>
                    <a:pt x="22860" y="50431"/>
                  </a:lnTo>
                  <a:lnTo>
                    <a:pt x="41287" y="50431"/>
                  </a:lnTo>
                  <a:lnTo>
                    <a:pt x="41287" y="41287"/>
                  </a:lnTo>
                  <a:lnTo>
                    <a:pt x="60960" y="41287"/>
                  </a:lnTo>
                  <a:lnTo>
                    <a:pt x="60960" y="29095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88" name="object 88"/>
            <p:cNvSpPr/>
            <p:nvPr/>
          </p:nvSpPr>
          <p:spPr>
            <a:xfrm>
              <a:off x="5788152" y="1967610"/>
              <a:ext cx="62865" cy="50165"/>
            </a:xfrm>
            <a:custGeom>
              <a:avLst/>
              <a:gdLst/>
              <a:ahLst/>
              <a:cxnLst/>
              <a:rect l="l" t="t" r="r" b="b"/>
              <a:pathLst>
                <a:path w="62864" h="50164">
                  <a:moveTo>
                    <a:pt x="62357" y="22733"/>
                  </a:moveTo>
                  <a:lnTo>
                    <a:pt x="59296" y="22733"/>
                  </a:lnTo>
                  <a:lnTo>
                    <a:pt x="57772" y="22733"/>
                  </a:lnTo>
                  <a:lnTo>
                    <a:pt x="56261" y="22733"/>
                  </a:lnTo>
                  <a:lnTo>
                    <a:pt x="48768" y="22733"/>
                  </a:lnTo>
                  <a:lnTo>
                    <a:pt x="48768" y="15252"/>
                  </a:lnTo>
                  <a:lnTo>
                    <a:pt x="47104" y="15252"/>
                  </a:lnTo>
                  <a:lnTo>
                    <a:pt x="45580" y="15252"/>
                  </a:lnTo>
                  <a:lnTo>
                    <a:pt x="45580" y="7505"/>
                  </a:lnTo>
                  <a:lnTo>
                    <a:pt x="31991" y="7505"/>
                  </a:lnTo>
                  <a:lnTo>
                    <a:pt x="31991" y="0"/>
                  </a:lnTo>
                  <a:lnTo>
                    <a:pt x="16624" y="0"/>
                  </a:lnTo>
                  <a:lnTo>
                    <a:pt x="16624" y="15252"/>
                  </a:lnTo>
                  <a:lnTo>
                    <a:pt x="3048" y="15252"/>
                  </a:lnTo>
                  <a:lnTo>
                    <a:pt x="1384" y="15252"/>
                  </a:lnTo>
                  <a:lnTo>
                    <a:pt x="0" y="15252"/>
                  </a:lnTo>
                  <a:lnTo>
                    <a:pt x="0" y="27444"/>
                  </a:lnTo>
                  <a:lnTo>
                    <a:pt x="1384" y="27444"/>
                  </a:lnTo>
                  <a:lnTo>
                    <a:pt x="3048" y="27444"/>
                  </a:lnTo>
                  <a:lnTo>
                    <a:pt x="9144" y="27444"/>
                  </a:lnTo>
                  <a:lnTo>
                    <a:pt x="9144" y="34925"/>
                  </a:lnTo>
                  <a:lnTo>
                    <a:pt x="12052" y="34925"/>
                  </a:lnTo>
                  <a:lnTo>
                    <a:pt x="13576" y="34925"/>
                  </a:lnTo>
                  <a:lnTo>
                    <a:pt x="16624" y="34925"/>
                  </a:lnTo>
                  <a:lnTo>
                    <a:pt x="16624" y="42545"/>
                  </a:lnTo>
                  <a:lnTo>
                    <a:pt x="18161" y="42545"/>
                  </a:lnTo>
                  <a:lnTo>
                    <a:pt x="19799" y="42545"/>
                  </a:lnTo>
                  <a:lnTo>
                    <a:pt x="27305" y="42545"/>
                  </a:lnTo>
                  <a:lnTo>
                    <a:pt x="27305" y="50050"/>
                  </a:lnTo>
                  <a:lnTo>
                    <a:pt x="45580" y="50050"/>
                  </a:lnTo>
                  <a:lnTo>
                    <a:pt x="45580" y="34925"/>
                  </a:lnTo>
                  <a:lnTo>
                    <a:pt x="56261" y="34925"/>
                  </a:lnTo>
                  <a:lnTo>
                    <a:pt x="57772" y="34925"/>
                  </a:lnTo>
                  <a:lnTo>
                    <a:pt x="59296" y="34925"/>
                  </a:lnTo>
                  <a:lnTo>
                    <a:pt x="62357" y="34925"/>
                  </a:lnTo>
                  <a:lnTo>
                    <a:pt x="62357" y="22733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89" name="object 89"/>
            <p:cNvSpPr/>
            <p:nvPr/>
          </p:nvSpPr>
          <p:spPr>
            <a:xfrm>
              <a:off x="5804789" y="1975116"/>
              <a:ext cx="83820" cy="52069"/>
            </a:xfrm>
            <a:custGeom>
              <a:avLst/>
              <a:gdLst/>
              <a:ahLst/>
              <a:cxnLst/>
              <a:rect l="l" t="t" r="r" b="b"/>
              <a:pathLst>
                <a:path w="83820" h="52069">
                  <a:moveTo>
                    <a:pt x="83820" y="24498"/>
                  </a:moveTo>
                  <a:lnTo>
                    <a:pt x="83820" y="24498"/>
                  </a:lnTo>
                  <a:lnTo>
                    <a:pt x="67043" y="24498"/>
                  </a:lnTo>
                  <a:lnTo>
                    <a:pt x="67043" y="9144"/>
                  </a:lnTo>
                  <a:lnTo>
                    <a:pt x="45720" y="9144"/>
                  </a:lnTo>
                  <a:lnTo>
                    <a:pt x="45720" y="0"/>
                  </a:lnTo>
                  <a:lnTo>
                    <a:pt x="16751" y="0"/>
                  </a:lnTo>
                  <a:lnTo>
                    <a:pt x="16751" y="15227"/>
                  </a:lnTo>
                  <a:lnTo>
                    <a:pt x="0" y="15227"/>
                  </a:lnTo>
                  <a:lnTo>
                    <a:pt x="0" y="27419"/>
                  </a:lnTo>
                  <a:lnTo>
                    <a:pt x="16751" y="27419"/>
                  </a:lnTo>
                  <a:lnTo>
                    <a:pt x="16751" y="42545"/>
                  </a:lnTo>
                  <a:lnTo>
                    <a:pt x="39624" y="42545"/>
                  </a:lnTo>
                  <a:lnTo>
                    <a:pt x="39624" y="51816"/>
                  </a:lnTo>
                  <a:lnTo>
                    <a:pt x="67043" y="51816"/>
                  </a:lnTo>
                  <a:lnTo>
                    <a:pt x="67043" y="36690"/>
                  </a:lnTo>
                  <a:lnTo>
                    <a:pt x="83820" y="36690"/>
                  </a:lnTo>
                  <a:lnTo>
                    <a:pt x="83820" y="24498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90" name="object 90"/>
            <p:cNvSpPr/>
            <p:nvPr/>
          </p:nvSpPr>
          <p:spPr>
            <a:xfrm>
              <a:off x="5842889" y="1984260"/>
              <a:ext cx="139065" cy="52069"/>
            </a:xfrm>
            <a:custGeom>
              <a:avLst/>
              <a:gdLst/>
              <a:ahLst/>
              <a:cxnLst/>
              <a:rect l="l" t="t" r="r" b="b"/>
              <a:pathLst>
                <a:path w="139064" h="52069">
                  <a:moveTo>
                    <a:pt x="138684" y="24498"/>
                  </a:moveTo>
                  <a:lnTo>
                    <a:pt x="123444" y="24498"/>
                  </a:lnTo>
                  <a:lnTo>
                    <a:pt x="121920" y="24498"/>
                  </a:lnTo>
                  <a:lnTo>
                    <a:pt x="121920" y="9271"/>
                  </a:lnTo>
                  <a:lnTo>
                    <a:pt x="109728" y="9271"/>
                  </a:lnTo>
                  <a:lnTo>
                    <a:pt x="109728" y="24498"/>
                  </a:lnTo>
                  <a:lnTo>
                    <a:pt x="106807" y="24498"/>
                  </a:lnTo>
                  <a:lnTo>
                    <a:pt x="106807" y="9271"/>
                  </a:lnTo>
                  <a:lnTo>
                    <a:pt x="100584" y="9271"/>
                  </a:lnTo>
                  <a:lnTo>
                    <a:pt x="94615" y="9271"/>
                  </a:lnTo>
                  <a:lnTo>
                    <a:pt x="28943" y="9271"/>
                  </a:lnTo>
                  <a:lnTo>
                    <a:pt x="28943" y="0"/>
                  </a:lnTo>
                  <a:lnTo>
                    <a:pt x="16751" y="0"/>
                  </a:lnTo>
                  <a:lnTo>
                    <a:pt x="16751" y="15354"/>
                  </a:lnTo>
                  <a:lnTo>
                    <a:pt x="0" y="15354"/>
                  </a:lnTo>
                  <a:lnTo>
                    <a:pt x="0" y="27546"/>
                  </a:lnTo>
                  <a:lnTo>
                    <a:pt x="1524" y="27546"/>
                  </a:lnTo>
                  <a:lnTo>
                    <a:pt x="1524" y="36690"/>
                  </a:lnTo>
                  <a:lnTo>
                    <a:pt x="6083" y="36690"/>
                  </a:lnTo>
                  <a:lnTo>
                    <a:pt x="7620" y="36690"/>
                  </a:lnTo>
                  <a:lnTo>
                    <a:pt x="13843" y="36690"/>
                  </a:lnTo>
                  <a:lnTo>
                    <a:pt x="16751" y="36690"/>
                  </a:lnTo>
                  <a:lnTo>
                    <a:pt x="16751" y="42672"/>
                  </a:lnTo>
                  <a:lnTo>
                    <a:pt x="18415" y="42672"/>
                  </a:lnTo>
                  <a:lnTo>
                    <a:pt x="18415" y="51816"/>
                  </a:lnTo>
                  <a:lnTo>
                    <a:pt x="22860" y="51816"/>
                  </a:lnTo>
                  <a:lnTo>
                    <a:pt x="106807" y="51816"/>
                  </a:lnTo>
                  <a:lnTo>
                    <a:pt x="106807" y="36690"/>
                  </a:lnTo>
                  <a:lnTo>
                    <a:pt x="109728" y="36690"/>
                  </a:lnTo>
                  <a:lnTo>
                    <a:pt x="109728" y="51816"/>
                  </a:lnTo>
                  <a:lnTo>
                    <a:pt x="121920" y="51816"/>
                  </a:lnTo>
                  <a:lnTo>
                    <a:pt x="121920" y="36690"/>
                  </a:lnTo>
                  <a:lnTo>
                    <a:pt x="123444" y="36690"/>
                  </a:lnTo>
                  <a:lnTo>
                    <a:pt x="138684" y="36690"/>
                  </a:lnTo>
                  <a:lnTo>
                    <a:pt x="138684" y="24498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91" name="object 91"/>
            <p:cNvSpPr/>
            <p:nvPr/>
          </p:nvSpPr>
          <p:spPr>
            <a:xfrm>
              <a:off x="5935853" y="1993531"/>
              <a:ext cx="434975" cy="97790"/>
            </a:xfrm>
            <a:custGeom>
              <a:avLst/>
              <a:gdLst/>
              <a:ahLst/>
              <a:cxnLst/>
              <a:rect l="l" t="t" r="r" b="b"/>
              <a:pathLst>
                <a:path w="434975" h="97789">
                  <a:moveTo>
                    <a:pt x="150876" y="47231"/>
                  </a:moveTo>
                  <a:lnTo>
                    <a:pt x="138671" y="47231"/>
                  </a:lnTo>
                  <a:lnTo>
                    <a:pt x="134239" y="47231"/>
                  </a:lnTo>
                  <a:lnTo>
                    <a:pt x="134239" y="32004"/>
                  </a:lnTo>
                  <a:lnTo>
                    <a:pt x="122047" y="32004"/>
                  </a:lnTo>
                  <a:lnTo>
                    <a:pt x="122047" y="47231"/>
                  </a:lnTo>
                  <a:lnTo>
                    <a:pt x="121920" y="47231"/>
                  </a:lnTo>
                  <a:lnTo>
                    <a:pt x="121920" y="32004"/>
                  </a:lnTo>
                  <a:lnTo>
                    <a:pt x="111252" y="32004"/>
                  </a:lnTo>
                  <a:lnTo>
                    <a:pt x="109728" y="32004"/>
                  </a:lnTo>
                  <a:lnTo>
                    <a:pt x="99060" y="32004"/>
                  </a:lnTo>
                  <a:lnTo>
                    <a:pt x="99060" y="36576"/>
                  </a:lnTo>
                  <a:lnTo>
                    <a:pt x="91554" y="36576"/>
                  </a:lnTo>
                  <a:lnTo>
                    <a:pt x="91554" y="21323"/>
                  </a:lnTo>
                  <a:lnTo>
                    <a:pt x="79362" y="21323"/>
                  </a:lnTo>
                  <a:lnTo>
                    <a:pt x="79362" y="25908"/>
                  </a:lnTo>
                  <a:lnTo>
                    <a:pt x="70231" y="25908"/>
                  </a:lnTo>
                  <a:lnTo>
                    <a:pt x="70231" y="10655"/>
                  </a:lnTo>
                  <a:lnTo>
                    <a:pt x="68707" y="10655"/>
                  </a:lnTo>
                  <a:lnTo>
                    <a:pt x="58039" y="10655"/>
                  </a:lnTo>
                  <a:lnTo>
                    <a:pt x="56515" y="10655"/>
                  </a:lnTo>
                  <a:lnTo>
                    <a:pt x="56515" y="15227"/>
                  </a:lnTo>
                  <a:lnTo>
                    <a:pt x="45720" y="15227"/>
                  </a:lnTo>
                  <a:lnTo>
                    <a:pt x="41275" y="15227"/>
                  </a:lnTo>
                  <a:lnTo>
                    <a:pt x="41275" y="0"/>
                  </a:lnTo>
                  <a:lnTo>
                    <a:pt x="29083" y="0"/>
                  </a:lnTo>
                  <a:lnTo>
                    <a:pt x="29083" y="15227"/>
                  </a:lnTo>
                  <a:lnTo>
                    <a:pt x="28956" y="15227"/>
                  </a:lnTo>
                  <a:lnTo>
                    <a:pt x="28956" y="0"/>
                  </a:lnTo>
                  <a:lnTo>
                    <a:pt x="16764" y="0"/>
                  </a:lnTo>
                  <a:lnTo>
                    <a:pt x="16764" y="15227"/>
                  </a:lnTo>
                  <a:lnTo>
                    <a:pt x="12192" y="15227"/>
                  </a:lnTo>
                  <a:lnTo>
                    <a:pt x="0" y="15227"/>
                  </a:lnTo>
                  <a:lnTo>
                    <a:pt x="0" y="27419"/>
                  </a:lnTo>
                  <a:lnTo>
                    <a:pt x="12192" y="27419"/>
                  </a:lnTo>
                  <a:lnTo>
                    <a:pt x="16764" y="27419"/>
                  </a:lnTo>
                  <a:lnTo>
                    <a:pt x="16764" y="42545"/>
                  </a:lnTo>
                  <a:lnTo>
                    <a:pt x="28956" y="42545"/>
                  </a:lnTo>
                  <a:lnTo>
                    <a:pt x="28956" y="27419"/>
                  </a:lnTo>
                  <a:lnTo>
                    <a:pt x="29083" y="27419"/>
                  </a:lnTo>
                  <a:lnTo>
                    <a:pt x="29083" y="42545"/>
                  </a:lnTo>
                  <a:lnTo>
                    <a:pt x="41275" y="42545"/>
                  </a:lnTo>
                  <a:lnTo>
                    <a:pt x="41275" y="38100"/>
                  </a:lnTo>
                  <a:lnTo>
                    <a:pt x="56515" y="38100"/>
                  </a:lnTo>
                  <a:lnTo>
                    <a:pt x="56515" y="53200"/>
                  </a:lnTo>
                  <a:lnTo>
                    <a:pt x="58039" y="53200"/>
                  </a:lnTo>
                  <a:lnTo>
                    <a:pt x="68707" y="53200"/>
                  </a:lnTo>
                  <a:lnTo>
                    <a:pt x="70231" y="53200"/>
                  </a:lnTo>
                  <a:lnTo>
                    <a:pt x="70231" y="48768"/>
                  </a:lnTo>
                  <a:lnTo>
                    <a:pt x="79362" y="48768"/>
                  </a:lnTo>
                  <a:lnTo>
                    <a:pt x="79362" y="63868"/>
                  </a:lnTo>
                  <a:lnTo>
                    <a:pt x="91554" y="63868"/>
                  </a:lnTo>
                  <a:lnTo>
                    <a:pt x="91554" y="59423"/>
                  </a:lnTo>
                  <a:lnTo>
                    <a:pt x="92951" y="59423"/>
                  </a:lnTo>
                  <a:lnTo>
                    <a:pt x="99060" y="59423"/>
                  </a:lnTo>
                  <a:lnTo>
                    <a:pt x="99060" y="74549"/>
                  </a:lnTo>
                  <a:lnTo>
                    <a:pt x="109728" y="74549"/>
                  </a:lnTo>
                  <a:lnTo>
                    <a:pt x="111252" y="74549"/>
                  </a:lnTo>
                  <a:lnTo>
                    <a:pt x="121920" y="74549"/>
                  </a:lnTo>
                  <a:lnTo>
                    <a:pt x="121920" y="59423"/>
                  </a:lnTo>
                  <a:lnTo>
                    <a:pt x="122047" y="59423"/>
                  </a:lnTo>
                  <a:lnTo>
                    <a:pt x="122047" y="74549"/>
                  </a:lnTo>
                  <a:lnTo>
                    <a:pt x="134239" y="74549"/>
                  </a:lnTo>
                  <a:lnTo>
                    <a:pt x="134239" y="59423"/>
                  </a:lnTo>
                  <a:lnTo>
                    <a:pt x="138671" y="59423"/>
                  </a:lnTo>
                  <a:lnTo>
                    <a:pt x="150876" y="59423"/>
                  </a:lnTo>
                  <a:lnTo>
                    <a:pt x="150876" y="47231"/>
                  </a:lnTo>
                  <a:close/>
                </a:path>
                <a:path w="434975" h="97789">
                  <a:moveTo>
                    <a:pt x="283451" y="57772"/>
                  </a:moveTo>
                  <a:lnTo>
                    <a:pt x="266827" y="57772"/>
                  </a:lnTo>
                  <a:lnTo>
                    <a:pt x="266827" y="42672"/>
                  </a:lnTo>
                  <a:lnTo>
                    <a:pt x="254635" y="42672"/>
                  </a:lnTo>
                  <a:lnTo>
                    <a:pt x="254635" y="57772"/>
                  </a:lnTo>
                  <a:lnTo>
                    <a:pt x="254495" y="57772"/>
                  </a:lnTo>
                  <a:lnTo>
                    <a:pt x="237871" y="57772"/>
                  </a:lnTo>
                  <a:lnTo>
                    <a:pt x="237871" y="42672"/>
                  </a:lnTo>
                  <a:lnTo>
                    <a:pt x="225679" y="42672"/>
                  </a:lnTo>
                  <a:lnTo>
                    <a:pt x="225679" y="57772"/>
                  </a:lnTo>
                  <a:lnTo>
                    <a:pt x="221107" y="57772"/>
                  </a:lnTo>
                  <a:lnTo>
                    <a:pt x="221107" y="42672"/>
                  </a:lnTo>
                  <a:lnTo>
                    <a:pt x="210439" y="42672"/>
                  </a:lnTo>
                  <a:lnTo>
                    <a:pt x="208915" y="42672"/>
                  </a:lnTo>
                  <a:lnTo>
                    <a:pt x="198247" y="42672"/>
                  </a:lnTo>
                  <a:lnTo>
                    <a:pt x="198247" y="57772"/>
                  </a:lnTo>
                  <a:lnTo>
                    <a:pt x="192024" y="57772"/>
                  </a:lnTo>
                  <a:lnTo>
                    <a:pt x="181356" y="57772"/>
                  </a:lnTo>
                  <a:lnTo>
                    <a:pt x="181356" y="69964"/>
                  </a:lnTo>
                  <a:lnTo>
                    <a:pt x="192024" y="69964"/>
                  </a:lnTo>
                  <a:lnTo>
                    <a:pt x="198247" y="69964"/>
                  </a:lnTo>
                  <a:lnTo>
                    <a:pt x="198247" y="86868"/>
                  </a:lnTo>
                  <a:lnTo>
                    <a:pt x="208915" y="86868"/>
                  </a:lnTo>
                  <a:lnTo>
                    <a:pt x="210439" y="86868"/>
                  </a:lnTo>
                  <a:lnTo>
                    <a:pt x="221107" y="86868"/>
                  </a:lnTo>
                  <a:lnTo>
                    <a:pt x="221107" y="69964"/>
                  </a:lnTo>
                  <a:lnTo>
                    <a:pt x="225679" y="69964"/>
                  </a:lnTo>
                  <a:lnTo>
                    <a:pt x="225679" y="86868"/>
                  </a:lnTo>
                  <a:lnTo>
                    <a:pt x="237871" y="86868"/>
                  </a:lnTo>
                  <a:lnTo>
                    <a:pt x="237871" y="69964"/>
                  </a:lnTo>
                  <a:lnTo>
                    <a:pt x="254495" y="69964"/>
                  </a:lnTo>
                  <a:lnTo>
                    <a:pt x="254635" y="69964"/>
                  </a:lnTo>
                  <a:lnTo>
                    <a:pt x="254635" y="86868"/>
                  </a:lnTo>
                  <a:lnTo>
                    <a:pt x="266827" y="86868"/>
                  </a:lnTo>
                  <a:lnTo>
                    <a:pt x="266827" y="69964"/>
                  </a:lnTo>
                  <a:lnTo>
                    <a:pt x="283451" y="69964"/>
                  </a:lnTo>
                  <a:lnTo>
                    <a:pt x="283451" y="57772"/>
                  </a:lnTo>
                  <a:close/>
                </a:path>
                <a:path w="434975" h="97789">
                  <a:moveTo>
                    <a:pt x="387083" y="70104"/>
                  </a:moveTo>
                  <a:lnTo>
                    <a:pt x="382511" y="70104"/>
                  </a:lnTo>
                  <a:lnTo>
                    <a:pt x="370332" y="70104"/>
                  </a:lnTo>
                  <a:lnTo>
                    <a:pt x="370332" y="54851"/>
                  </a:lnTo>
                  <a:lnTo>
                    <a:pt x="365747" y="54851"/>
                  </a:lnTo>
                  <a:lnTo>
                    <a:pt x="358140" y="54851"/>
                  </a:lnTo>
                  <a:lnTo>
                    <a:pt x="353555" y="54851"/>
                  </a:lnTo>
                  <a:lnTo>
                    <a:pt x="353555" y="70104"/>
                  </a:lnTo>
                  <a:lnTo>
                    <a:pt x="348983" y="70104"/>
                  </a:lnTo>
                  <a:lnTo>
                    <a:pt x="341490" y="70104"/>
                  </a:lnTo>
                  <a:lnTo>
                    <a:pt x="341490" y="54851"/>
                  </a:lnTo>
                  <a:lnTo>
                    <a:pt x="309372" y="54851"/>
                  </a:lnTo>
                  <a:lnTo>
                    <a:pt x="309372" y="70104"/>
                  </a:lnTo>
                  <a:lnTo>
                    <a:pt x="303390" y="70104"/>
                  </a:lnTo>
                  <a:lnTo>
                    <a:pt x="292735" y="70104"/>
                  </a:lnTo>
                  <a:lnTo>
                    <a:pt x="292735" y="82296"/>
                  </a:lnTo>
                  <a:lnTo>
                    <a:pt x="303390" y="82296"/>
                  </a:lnTo>
                  <a:lnTo>
                    <a:pt x="309372" y="82296"/>
                  </a:lnTo>
                  <a:lnTo>
                    <a:pt x="309372" y="97396"/>
                  </a:lnTo>
                  <a:lnTo>
                    <a:pt x="341490" y="97396"/>
                  </a:lnTo>
                  <a:lnTo>
                    <a:pt x="341490" y="82296"/>
                  </a:lnTo>
                  <a:lnTo>
                    <a:pt x="348983" y="82296"/>
                  </a:lnTo>
                  <a:lnTo>
                    <a:pt x="353555" y="82296"/>
                  </a:lnTo>
                  <a:lnTo>
                    <a:pt x="353555" y="97396"/>
                  </a:lnTo>
                  <a:lnTo>
                    <a:pt x="358140" y="97396"/>
                  </a:lnTo>
                  <a:lnTo>
                    <a:pt x="365747" y="97396"/>
                  </a:lnTo>
                  <a:lnTo>
                    <a:pt x="370332" y="97396"/>
                  </a:lnTo>
                  <a:lnTo>
                    <a:pt x="370332" y="82296"/>
                  </a:lnTo>
                  <a:lnTo>
                    <a:pt x="382511" y="82296"/>
                  </a:lnTo>
                  <a:lnTo>
                    <a:pt x="387083" y="82296"/>
                  </a:lnTo>
                  <a:lnTo>
                    <a:pt x="387083" y="70104"/>
                  </a:lnTo>
                  <a:close/>
                </a:path>
                <a:path w="434975" h="97789">
                  <a:moveTo>
                    <a:pt x="434467" y="70104"/>
                  </a:moveTo>
                  <a:lnTo>
                    <a:pt x="388747" y="70104"/>
                  </a:lnTo>
                  <a:lnTo>
                    <a:pt x="388747" y="82296"/>
                  </a:lnTo>
                  <a:lnTo>
                    <a:pt x="434467" y="82296"/>
                  </a:lnTo>
                  <a:lnTo>
                    <a:pt x="434467" y="70104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92" name="object 92"/>
            <p:cNvSpPr/>
            <p:nvPr/>
          </p:nvSpPr>
          <p:spPr>
            <a:xfrm>
              <a:off x="6324600" y="2048382"/>
              <a:ext cx="194945" cy="56515"/>
            </a:xfrm>
            <a:custGeom>
              <a:avLst/>
              <a:gdLst/>
              <a:ahLst/>
              <a:cxnLst/>
              <a:rect l="l" t="t" r="r" b="b"/>
              <a:pathLst>
                <a:path w="194945" h="56514">
                  <a:moveTo>
                    <a:pt x="194932" y="28829"/>
                  </a:moveTo>
                  <a:lnTo>
                    <a:pt x="194932" y="28829"/>
                  </a:lnTo>
                  <a:lnTo>
                    <a:pt x="178168" y="28829"/>
                  </a:lnTo>
                  <a:lnTo>
                    <a:pt x="178168" y="13601"/>
                  </a:lnTo>
                  <a:lnTo>
                    <a:pt x="137147" y="13601"/>
                  </a:lnTo>
                  <a:lnTo>
                    <a:pt x="137147" y="28829"/>
                  </a:lnTo>
                  <a:lnTo>
                    <a:pt x="133972" y="28829"/>
                  </a:lnTo>
                  <a:lnTo>
                    <a:pt x="127889" y="28829"/>
                  </a:lnTo>
                  <a:lnTo>
                    <a:pt x="124841" y="28829"/>
                  </a:lnTo>
                  <a:lnTo>
                    <a:pt x="124841" y="13601"/>
                  </a:lnTo>
                  <a:lnTo>
                    <a:pt x="94488" y="13601"/>
                  </a:lnTo>
                  <a:lnTo>
                    <a:pt x="94488" y="15252"/>
                  </a:lnTo>
                  <a:lnTo>
                    <a:pt x="94488" y="27444"/>
                  </a:lnTo>
                  <a:lnTo>
                    <a:pt x="94488" y="28829"/>
                  </a:lnTo>
                  <a:lnTo>
                    <a:pt x="88379" y="28829"/>
                  </a:lnTo>
                  <a:lnTo>
                    <a:pt x="82296" y="28829"/>
                  </a:lnTo>
                  <a:lnTo>
                    <a:pt x="80632" y="28829"/>
                  </a:lnTo>
                  <a:lnTo>
                    <a:pt x="80632" y="27444"/>
                  </a:lnTo>
                  <a:lnTo>
                    <a:pt x="85204" y="27444"/>
                  </a:lnTo>
                  <a:lnTo>
                    <a:pt x="94488" y="27444"/>
                  </a:lnTo>
                  <a:lnTo>
                    <a:pt x="94488" y="15252"/>
                  </a:lnTo>
                  <a:lnTo>
                    <a:pt x="85204" y="15252"/>
                  </a:lnTo>
                  <a:lnTo>
                    <a:pt x="80632" y="15252"/>
                  </a:lnTo>
                  <a:lnTo>
                    <a:pt x="80632" y="0"/>
                  </a:lnTo>
                  <a:lnTo>
                    <a:pt x="68580" y="0"/>
                  </a:lnTo>
                  <a:lnTo>
                    <a:pt x="68440" y="0"/>
                  </a:lnTo>
                  <a:lnTo>
                    <a:pt x="56388" y="0"/>
                  </a:lnTo>
                  <a:lnTo>
                    <a:pt x="56388" y="15252"/>
                  </a:lnTo>
                  <a:lnTo>
                    <a:pt x="53200" y="15252"/>
                  </a:lnTo>
                  <a:lnTo>
                    <a:pt x="53200" y="0"/>
                  </a:lnTo>
                  <a:lnTo>
                    <a:pt x="41008" y="0"/>
                  </a:lnTo>
                  <a:lnTo>
                    <a:pt x="41008" y="15252"/>
                  </a:lnTo>
                  <a:lnTo>
                    <a:pt x="39611" y="15252"/>
                  </a:lnTo>
                  <a:lnTo>
                    <a:pt x="30480" y="15252"/>
                  </a:lnTo>
                  <a:lnTo>
                    <a:pt x="30480" y="0"/>
                  </a:lnTo>
                  <a:lnTo>
                    <a:pt x="28943" y="0"/>
                  </a:lnTo>
                  <a:lnTo>
                    <a:pt x="18288" y="0"/>
                  </a:lnTo>
                  <a:lnTo>
                    <a:pt x="16751" y="0"/>
                  </a:lnTo>
                  <a:lnTo>
                    <a:pt x="16751" y="15252"/>
                  </a:lnTo>
                  <a:lnTo>
                    <a:pt x="1511" y="15252"/>
                  </a:lnTo>
                  <a:lnTo>
                    <a:pt x="0" y="15252"/>
                  </a:lnTo>
                  <a:lnTo>
                    <a:pt x="0" y="27444"/>
                  </a:lnTo>
                  <a:lnTo>
                    <a:pt x="1511" y="27444"/>
                  </a:lnTo>
                  <a:lnTo>
                    <a:pt x="16751" y="27444"/>
                  </a:lnTo>
                  <a:lnTo>
                    <a:pt x="16751" y="42545"/>
                  </a:lnTo>
                  <a:lnTo>
                    <a:pt x="18288" y="42545"/>
                  </a:lnTo>
                  <a:lnTo>
                    <a:pt x="28943" y="42545"/>
                  </a:lnTo>
                  <a:lnTo>
                    <a:pt x="30480" y="42545"/>
                  </a:lnTo>
                  <a:lnTo>
                    <a:pt x="30480" y="27444"/>
                  </a:lnTo>
                  <a:lnTo>
                    <a:pt x="39611" y="27444"/>
                  </a:lnTo>
                  <a:lnTo>
                    <a:pt x="41008" y="27444"/>
                  </a:lnTo>
                  <a:lnTo>
                    <a:pt x="41008" y="42545"/>
                  </a:lnTo>
                  <a:lnTo>
                    <a:pt x="53200" y="42545"/>
                  </a:lnTo>
                  <a:lnTo>
                    <a:pt x="53200" y="27444"/>
                  </a:lnTo>
                  <a:lnTo>
                    <a:pt x="56388" y="27444"/>
                  </a:lnTo>
                  <a:lnTo>
                    <a:pt x="56388" y="42545"/>
                  </a:lnTo>
                  <a:lnTo>
                    <a:pt x="68440" y="42545"/>
                  </a:lnTo>
                  <a:lnTo>
                    <a:pt x="68580" y="42545"/>
                  </a:lnTo>
                  <a:lnTo>
                    <a:pt x="80632" y="42545"/>
                  </a:lnTo>
                  <a:lnTo>
                    <a:pt x="80632" y="41021"/>
                  </a:lnTo>
                  <a:lnTo>
                    <a:pt x="82296" y="41021"/>
                  </a:lnTo>
                  <a:lnTo>
                    <a:pt x="88379" y="41021"/>
                  </a:lnTo>
                  <a:lnTo>
                    <a:pt x="94488" y="41021"/>
                  </a:lnTo>
                  <a:lnTo>
                    <a:pt x="94488" y="56146"/>
                  </a:lnTo>
                  <a:lnTo>
                    <a:pt x="124841" y="56146"/>
                  </a:lnTo>
                  <a:lnTo>
                    <a:pt x="124841" y="41021"/>
                  </a:lnTo>
                  <a:lnTo>
                    <a:pt x="127876" y="41021"/>
                  </a:lnTo>
                  <a:lnTo>
                    <a:pt x="133972" y="41021"/>
                  </a:lnTo>
                  <a:lnTo>
                    <a:pt x="137147" y="41021"/>
                  </a:lnTo>
                  <a:lnTo>
                    <a:pt x="137147" y="56146"/>
                  </a:lnTo>
                  <a:lnTo>
                    <a:pt x="178168" y="56146"/>
                  </a:lnTo>
                  <a:lnTo>
                    <a:pt x="178168" y="41021"/>
                  </a:lnTo>
                  <a:lnTo>
                    <a:pt x="194932" y="41021"/>
                  </a:lnTo>
                  <a:lnTo>
                    <a:pt x="194932" y="28829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93" name="object 93"/>
            <p:cNvSpPr/>
            <p:nvPr/>
          </p:nvSpPr>
          <p:spPr>
            <a:xfrm>
              <a:off x="6473952" y="2061984"/>
              <a:ext cx="95885" cy="59690"/>
            </a:xfrm>
            <a:custGeom>
              <a:avLst/>
              <a:gdLst/>
              <a:ahLst/>
              <a:cxnLst/>
              <a:rect l="l" t="t" r="r" b="b"/>
              <a:pathLst>
                <a:path w="95884" h="59689">
                  <a:moveTo>
                    <a:pt x="95885" y="32004"/>
                  </a:moveTo>
                  <a:lnTo>
                    <a:pt x="95885" y="32004"/>
                  </a:lnTo>
                  <a:lnTo>
                    <a:pt x="79121" y="32004"/>
                  </a:lnTo>
                  <a:lnTo>
                    <a:pt x="79121" y="16751"/>
                  </a:lnTo>
                  <a:lnTo>
                    <a:pt x="73025" y="16751"/>
                  </a:lnTo>
                  <a:lnTo>
                    <a:pt x="73012" y="15227"/>
                  </a:lnTo>
                  <a:lnTo>
                    <a:pt x="71488" y="15227"/>
                  </a:lnTo>
                  <a:lnTo>
                    <a:pt x="66916" y="15227"/>
                  </a:lnTo>
                  <a:lnTo>
                    <a:pt x="56261" y="15227"/>
                  </a:lnTo>
                  <a:lnTo>
                    <a:pt x="56261" y="0"/>
                  </a:lnTo>
                  <a:lnTo>
                    <a:pt x="37960" y="0"/>
                  </a:lnTo>
                  <a:lnTo>
                    <a:pt x="37960" y="15227"/>
                  </a:lnTo>
                  <a:lnTo>
                    <a:pt x="28816" y="15227"/>
                  </a:lnTo>
                  <a:lnTo>
                    <a:pt x="28816" y="0"/>
                  </a:lnTo>
                  <a:lnTo>
                    <a:pt x="16624" y="0"/>
                  </a:lnTo>
                  <a:lnTo>
                    <a:pt x="16624" y="15227"/>
                  </a:lnTo>
                  <a:lnTo>
                    <a:pt x="0" y="15227"/>
                  </a:lnTo>
                  <a:lnTo>
                    <a:pt x="0" y="27419"/>
                  </a:lnTo>
                  <a:lnTo>
                    <a:pt x="16624" y="27419"/>
                  </a:lnTo>
                  <a:lnTo>
                    <a:pt x="16624" y="42545"/>
                  </a:lnTo>
                  <a:lnTo>
                    <a:pt x="28816" y="42545"/>
                  </a:lnTo>
                  <a:lnTo>
                    <a:pt x="28816" y="27419"/>
                  </a:lnTo>
                  <a:lnTo>
                    <a:pt x="37960" y="27419"/>
                  </a:lnTo>
                  <a:lnTo>
                    <a:pt x="37960" y="32004"/>
                  </a:lnTo>
                  <a:lnTo>
                    <a:pt x="34925" y="32004"/>
                  </a:lnTo>
                  <a:lnTo>
                    <a:pt x="33401" y="32004"/>
                  </a:lnTo>
                  <a:lnTo>
                    <a:pt x="33401" y="44196"/>
                  </a:lnTo>
                  <a:lnTo>
                    <a:pt x="34925" y="44196"/>
                  </a:lnTo>
                  <a:lnTo>
                    <a:pt x="38100" y="44196"/>
                  </a:lnTo>
                  <a:lnTo>
                    <a:pt x="42659" y="44196"/>
                  </a:lnTo>
                  <a:lnTo>
                    <a:pt x="44056" y="44196"/>
                  </a:lnTo>
                  <a:lnTo>
                    <a:pt x="50165" y="44196"/>
                  </a:lnTo>
                  <a:lnTo>
                    <a:pt x="50165" y="59296"/>
                  </a:lnTo>
                  <a:lnTo>
                    <a:pt x="79121" y="59296"/>
                  </a:lnTo>
                  <a:lnTo>
                    <a:pt x="79121" y="44196"/>
                  </a:lnTo>
                  <a:lnTo>
                    <a:pt x="95885" y="44196"/>
                  </a:lnTo>
                  <a:lnTo>
                    <a:pt x="95885" y="32004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94" name="object 94"/>
            <p:cNvSpPr/>
            <p:nvPr/>
          </p:nvSpPr>
          <p:spPr>
            <a:xfrm>
              <a:off x="6524117" y="2078735"/>
              <a:ext cx="67310" cy="42545"/>
            </a:xfrm>
            <a:custGeom>
              <a:avLst/>
              <a:gdLst/>
              <a:ahLst/>
              <a:cxnLst/>
              <a:rect l="l" t="t" r="r" b="b"/>
              <a:pathLst>
                <a:path w="67309" h="42544">
                  <a:moveTo>
                    <a:pt x="67056" y="15252"/>
                  </a:moveTo>
                  <a:lnTo>
                    <a:pt x="67056" y="15252"/>
                  </a:lnTo>
                  <a:lnTo>
                    <a:pt x="50292" y="15252"/>
                  </a:lnTo>
                  <a:lnTo>
                    <a:pt x="50292" y="0"/>
                  </a:lnTo>
                  <a:lnTo>
                    <a:pt x="16764" y="0"/>
                  </a:lnTo>
                  <a:lnTo>
                    <a:pt x="16764" y="15252"/>
                  </a:lnTo>
                  <a:lnTo>
                    <a:pt x="0" y="15252"/>
                  </a:lnTo>
                  <a:lnTo>
                    <a:pt x="0" y="27444"/>
                  </a:lnTo>
                  <a:lnTo>
                    <a:pt x="16764" y="27444"/>
                  </a:lnTo>
                  <a:lnTo>
                    <a:pt x="16764" y="42545"/>
                  </a:lnTo>
                  <a:lnTo>
                    <a:pt x="50292" y="42545"/>
                  </a:lnTo>
                  <a:lnTo>
                    <a:pt x="50292" y="27444"/>
                  </a:lnTo>
                  <a:lnTo>
                    <a:pt x="67056" y="27444"/>
                  </a:lnTo>
                  <a:lnTo>
                    <a:pt x="67056" y="15252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95" name="object 95"/>
            <p:cNvSpPr/>
            <p:nvPr/>
          </p:nvSpPr>
          <p:spPr>
            <a:xfrm>
              <a:off x="6545453" y="2078735"/>
              <a:ext cx="71755" cy="42545"/>
            </a:xfrm>
            <a:custGeom>
              <a:avLst/>
              <a:gdLst/>
              <a:ahLst/>
              <a:cxnLst/>
              <a:rect l="l" t="t" r="r" b="b"/>
              <a:pathLst>
                <a:path w="71754" h="42544">
                  <a:moveTo>
                    <a:pt x="71615" y="15252"/>
                  </a:moveTo>
                  <a:lnTo>
                    <a:pt x="68580" y="15252"/>
                  </a:lnTo>
                  <a:lnTo>
                    <a:pt x="59296" y="15252"/>
                  </a:lnTo>
                  <a:lnTo>
                    <a:pt x="56375" y="15252"/>
                  </a:lnTo>
                  <a:lnTo>
                    <a:pt x="54851" y="15252"/>
                  </a:lnTo>
                  <a:lnTo>
                    <a:pt x="54851" y="0"/>
                  </a:lnTo>
                  <a:lnTo>
                    <a:pt x="16764" y="0"/>
                  </a:lnTo>
                  <a:lnTo>
                    <a:pt x="16764" y="15252"/>
                  </a:lnTo>
                  <a:lnTo>
                    <a:pt x="0" y="15252"/>
                  </a:lnTo>
                  <a:lnTo>
                    <a:pt x="0" y="27444"/>
                  </a:lnTo>
                  <a:lnTo>
                    <a:pt x="16764" y="27444"/>
                  </a:lnTo>
                  <a:lnTo>
                    <a:pt x="16764" y="42545"/>
                  </a:lnTo>
                  <a:lnTo>
                    <a:pt x="54851" y="42545"/>
                  </a:lnTo>
                  <a:lnTo>
                    <a:pt x="54851" y="27444"/>
                  </a:lnTo>
                  <a:lnTo>
                    <a:pt x="56375" y="27444"/>
                  </a:lnTo>
                  <a:lnTo>
                    <a:pt x="59296" y="27444"/>
                  </a:lnTo>
                  <a:lnTo>
                    <a:pt x="68580" y="27444"/>
                  </a:lnTo>
                  <a:lnTo>
                    <a:pt x="71615" y="27444"/>
                  </a:lnTo>
                  <a:lnTo>
                    <a:pt x="71615" y="15252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96" name="object 96"/>
            <p:cNvSpPr/>
            <p:nvPr/>
          </p:nvSpPr>
          <p:spPr>
            <a:xfrm>
              <a:off x="6571488" y="2078735"/>
              <a:ext cx="228600" cy="42545"/>
            </a:xfrm>
            <a:custGeom>
              <a:avLst/>
              <a:gdLst/>
              <a:ahLst/>
              <a:cxnLst/>
              <a:rect l="l" t="t" r="r" b="b"/>
              <a:pathLst>
                <a:path w="228600" h="42544">
                  <a:moveTo>
                    <a:pt x="159893" y="15252"/>
                  </a:moveTo>
                  <a:lnTo>
                    <a:pt x="149212" y="15252"/>
                  </a:lnTo>
                  <a:lnTo>
                    <a:pt x="143116" y="15252"/>
                  </a:lnTo>
                  <a:lnTo>
                    <a:pt x="143116" y="0"/>
                  </a:lnTo>
                  <a:lnTo>
                    <a:pt x="109588" y="0"/>
                  </a:lnTo>
                  <a:lnTo>
                    <a:pt x="109588" y="15252"/>
                  </a:lnTo>
                  <a:lnTo>
                    <a:pt x="103619" y="15252"/>
                  </a:lnTo>
                  <a:lnTo>
                    <a:pt x="94361" y="15252"/>
                  </a:lnTo>
                  <a:lnTo>
                    <a:pt x="94361" y="0"/>
                  </a:lnTo>
                  <a:lnTo>
                    <a:pt x="82169" y="0"/>
                  </a:lnTo>
                  <a:lnTo>
                    <a:pt x="82169" y="15252"/>
                  </a:lnTo>
                  <a:lnTo>
                    <a:pt x="80645" y="15252"/>
                  </a:lnTo>
                  <a:lnTo>
                    <a:pt x="73012" y="15252"/>
                  </a:lnTo>
                  <a:lnTo>
                    <a:pt x="70091" y="15252"/>
                  </a:lnTo>
                  <a:lnTo>
                    <a:pt x="70091" y="0"/>
                  </a:lnTo>
                  <a:lnTo>
                    <a:pt x="16624" y="0"/>
                  </a:lnTo>
                  <a:lnTo>
                    <a:pt x="16624" y="15252"/>
                  </a:lnTo>
                  <a:lnTo>
                    <a:pt x="12065" y="15252"/>
                  </a:lnTo>
                  <a:lnTo>
                    <a:pt x="6083" y="15252"/>
                  </a:lnTo>
                  <a:lnTo>
                    <a:pt x="2908" y="15252"/>
                  </a:lnTo>
                  <a:lnTo>
                    <a:pt x="0" y="15252"/>
                  </a:lnTo>
                  <a:lnTo>
                    <a:pt x="0" y="27444"/>
                  </a:lnTo>
                  <a:lnTo>
                    <a:pt x="2908" y="27444"/>
                  </a:lnTo>
                  <a:lnTo>
                    <a:pt x="6083" y="27444"/>
                  </a:lnTo>
                  <a:lnTo>
                    <a:pt x="12065" y="27444"/>
                  </a:lnTo>
                  <a:lnTo>
                    <a:pt x="16624" y="27444"/>
                  </a:lnTo>
                  <a:lnTo>
                    <a:pt x="16624" y="42545"/>
                  </a:lnTo>
                  <a:lnTo>
                    <a:pt x="70091" y="42545"/>
                  </a:lnTo>
                  <a:lnTo>
                    <a:pt x="70091" y="27444"/>
                  </a:lnTo>
                  <a:lnTo>
                    <a:pt x="73012" y="27444"/>
                  </a:lnTo>
                  <a:lnTo>
                    <a:pt x="80645" y="27444"/>
                  </a:lnTo>
                  <a:lnTo>
                    <a:pt x="82169" y="27444"/>
                  </a:lnTo>
                  <a:lnTo>
                    <a:pt x="82169" y="42545"/>
                  </a:lnTo>
                  <a:lnTo>
                    <a:pt x="94361" y="42545"/>
                  </a:lnTo>
                  <a:lnTo>
                    <a:pt x="94361" y="27444"/>
                  </a:lnTo>
                  <a:lnTo>
                    <a:pt x="103619" y="27444"/>
                  </a:lnTo>
                  <a:lnTo>
                    <a:pt x="109588" y="27444"/>
                  </a:lnTo>
                  <a:lnTo>
                    <a:pt x="109588" y="42545"/>
                  </a:lnTo>
                  <a:lnTo>
                    <a:pt x="120269" y="42545"/>
                  </a:lnTo>
                  <a:lnTo>
                    <a:pt x="121780" y="42545"/>
                  </a:lnTo>
                  <a:lnTo>
                    <a:pt x="130924" y="42545"/>
                  </a:lnTo>
                  <a:lnTo>
                    <a:pt x="132461" y="42545"/>
                  </a:lnTo>
                  <a:lnTo>
                    <a:pt x="143116" y="42545"/>
                  </a:lnTo>
                  <a:lnTo>
                    <a:pt x="143116" y="27444"/>
                  </a:lnTo>
                  <a:lnTo>
                    <a:pt x="149212" y="27444"/>
                  </a:lnTo>
                  <a:lnTo>
                    <a:pt x="159893" y="27444"/>
                  </a:lnTo>
                  <a:lnTo>
                    <a:pt x="159893" y="15252"/>
                  </a:lnTo>
                  <a:close/>
                </a:path>
                <a:path w="228600" h="42544">
                  <a:moveTo>
                    <a:pt x="228473" y="15252"/>
                  </a:moveTo>
                  <a:lnTo>
                    <a:pt x="211836" y="15252"/>
                  </a:lnTo>
                  <a:lnTo>
                    <a:pt x="211836" y="0"/>
                  </a:lnTo>
                  <a:lnTo>
                    <a:pt x="199644" y="0"/>
                  </a:lnTo>
                  <a:lnTo>
                    <a:pt x="199644" y="15252"/>
                  </a:lnTo>
                  <a:lnTo>
                    <a:pt x="182753" y="15252"/>
                  </a:lnTo>
                  <a:lnTo>
                    <a:pt x="182753" y="27444"/>
                  </a:lnTo>
                  <a:lnTo>
                    <a:pt x="199644" y="27444"/>
                  </a:lnTo>
                  <a:lnTo>
                    <a:pt x="199644" y="42545"/>
                  </a:lnTo>
                  <a:lnTo>
                    <a:pt x="211836" y="42545"/>
                  </a:lnTo>
                  <a:lnTo>
                    <a:pt x="211836" y="27444"/>
                  </a:lnTo>
                  <a:lnTo>
                    <a:pt x="228473" y="27444"/>
                  </a:lnTo>
                  <a:lnTo>
                    <a:pt x="228473" y="15252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97" name="object 97"/>
            <p:cNvSpPr/>
            <p:nvPr/>
          </p:nvSpPr>
          <p:spPr>
            <a:xfrm>
              <a:off x="2284336" y="1414271"/>
              <a:ext cx="4554220" cy="707390"/>
            </a:xfrm>
            <a:custGeom>
              <a:avLst/>
              <a:gdLst/>
              <a:ahLst/>
              <a:cxnLst/>
              <a:rect l="l" t="t" r="r" b="b"/>
              <a:pathLst>
                <a:path w="4554220" h="707389">
                  <a:moveTo>
                    <a:pt x="45720" y="15252"/>
                  </a:moveTo>
                  <a:lnTo>
                    <a:pt x="28956" y="15252"/>
                  </a:lnTo>
                  <a:lnTo>
                    <a:pt x="28956" y="0"/>
                  </a:lnTo>
                  <a:lnTo>
                    <a:pt x="16764" y="0"/>
                  </a:lnTo>
                  <a:lnTo>
                    <a:pt x="16764" y="15252"/>
                  </a:lnTo>
                  <a:lnTo>
                    <a:pt x="0" y="15252"/>
                  </a:lnTo>
                  <a:lnTo>
                    <a:pt x="0" y="27444"/>
                  </a:lnTo>
                  <a:lnTo>
                    <a:pt x="16764" y="27444"/>
                  </a:lnTo>
                  <a:lnTo>
                    <a:pt x="16764" y="42545"/>
                  </a:lnTo>
                  <a:lnTo>
                    <a:pt x="28956" y="42545"/>
                  </a:lnTo>
                  <a:lnTo>
                    <a:pt x="28956" y="27444"/>
                  </a:lnTo>
                  <a:lnTo>
                    <a:pt x="45720" y="27444"/>
                  </a:lnTo>
                  <a:lnTo>
                    <a:pt x="45720" y="15252"/>
                  </a:lnTo>
                  <a:close/>
                </a:path>
                <a:path w="4554220" h="707389">
                  <a:moveTo>
                    <a:pt x="227215" y="51943"/>
                  </a:moveTo>
                  <a:lnTo>
                    <a:pt x="210451" y="51943"/>
                  </a:lnTo>
                  <a:lnTo>
                    <a:pt x="210451" y="36576"/>
                  </a:lnTo>
                  <a:lnTo>
                    <a:pt x="198259" y="36576"/>
                  </a:lnTo>
                  <a:lnTo>
                    <a:pt x="198259" y="44323"/>
                  </a:lnTo>
                  <a:lnTo>
                    <a:pt x="193675" y="44323"/>
                  </a:lnTo>
                  <a:lnTo>
                    <a:pt x="193675" y="27432"/>
                  </a:lnTo>
                  <a:lnTo>
                    <a:pt x="181483" y="27432"/>
                  </a:lnTo>
                  <a:lnTo>
                    <a:pt x="181483" y="44323"/>
                  </a:lnTo>
                  <a:lnTo>
                    <a:pt x="164604" y="44323"/>
                  </a:lnTo>
                  <a:lnTo>
                    <a:pt x="164604" y="56515"/>
                  </a:lnTo>
                  <a:lnTo>
                    <a:pt x="181483" y="56515"/>
                  </a:lnTo>
                  <a:lnTo>
                    <a:pt x="181483" y="71628"/>
                  </a:lnTo>
                  <a:lnTo>
                    <a:pt x="193675" y="71628"/>
                  </a:lnTo>
                  <a:lnTo>
                    <a:pt x="193675" y="64135"/>
                  </a:lnTo>
                  <a:lnTo>
                    <a:pt x="198259" y="64135"/>
                  </a:lnTo>
                  <a:lnTo>
                    <a:pt x="198259" y="79248"/>
                  </a:lnTo>
                  <a:lnTo>
                    <a:pt x="210451" y="79248"/>
                  </a:lnTo>
                  <a:lnTo>
                    <a:pt x="210451" y="64135"/>
                  </a:lnTo>
                  <a:lnTo>
                    <a:pt x="227215" y="64135"/>
                  </a:lnTo>
                  <a:lnTo>
                    <a:pt x="227215" y="51943"/>
                  </a:lnTo>
                  <a:close/>
                </a:path>
                <a:path w="4554220" h="707389">
                  <a:moveTo>
                    <a:pt x="419100" y="124968"/>
                  </a:moveTo>
                  <a:lnTo>
                    <a:pt x="402348" y="124968"/>
                  </a:lnTo>
                  <a:lnTo>
                    <a:pt x="402348" y="109728"/>
                  </a:lnTo>
                  <a:lnTo>
                    <a:pt x="390156" y="109728"/>
                  </a:lnTo>
                  <a:lnTo>
                    <a:pt x="390156" y="124968"/>
                  </a:lnTo>
                  <a:lnTo>
                    <a:pt x="373507" y="124968"/>
                  </a:lnTo>
                  <a:lnTo>
                    <a:pt x="373507" y="137160"/>
                  </a:lnTo>
                  <a:lnTo>
                    <a:pt x="390156" y="137160"/>
                  </a:lnTo>
                  <a:lnTo>
                    <a:pt x="390156" y="152273"/>
                  </a:lnTo>
                  <a:lnTo>
                    <a:pt x="402348" y="152273"/>
                  </a:lnTo>
                  <a:lnTo>
                    <a:pt x="402348" y="137160"/>
                  </a:lnTo>
                  <a:lnTo>
                    <a:pt x="419100" y="137160"/>
                  </a:lnTo>
                  <a:lnTo>
                    <a:pt x="419100" y="124968"/>
                  </a:lnTo>
                  <a:close/>
                </a:path>
                <a:path w="4554220" h="707389">
                  <a:moveTo>
                    <a:pt x="451104" y="186055"/>
                  </a:moveTo>
                  <a:lnTo>
                    <a:pt x="448068" y="186055"/>
                  </a:lnTo>
                  <a:lnTo>
                    <a:pt x="448068" y="178320"/>
                  </a:lnTo>
                  <a:lnTo>
                    <a:pt x="446532" y="178320"/>
                  </a:lnTo>
                  <a:lnTo>
                    <a:pt x="446532" y="166243"/>
                  </a:lnTo>
                  <a:lnTo>
                    <a:pt x="431304" y="166243"/>
                  </a:lnTo>
                  <a:lnTo>
                    <a:pt x="431304" y="163080"/>
                  </a:lnTo>
                  <a:lnTo>
                    <a:pt x="429768" y="163080"/>
                  </a:lnTo>
                  <a:lnTo>
                    <a:pt x="429768" y="150876"/>
                  </a:lnTo>
                  <a:lnTo>
                    <a:pt x="417576" y="150876"/>
                  </a:lnTo>
                  <a:lnTo>
                    <a:pt x="417576" y="166243"/>
                  </a:lnTo>
                  <a:lnTo>
                    <a:pt x="400951" y="166243"/>
                  </a:lnTo>
                  <a:lnTo>
                    <a:pt x="400951" y="178435"/>
                  </a:lnTo>
                  <a:lnTo>
                    <a:pt x="402348" y="178435"/>
                  </a:lnTo>
                  <a:lnTo>
                    <a:pt x="402348" y="190512"/>
                  </a:lnTo>
                  <a:lnTo>
                    <a:pt x="405523" y="190512"/>
                  </a:lnTo>
                  <a:lnTo>
                    <a:pt x="405523" y="198247"/>
                  </a:lnTo>
                  <a:lnTo>
                    <a:pt x="419112" y="198247"/>
                  </a:lnTo>
                  <a:lnTo>
                    <a:pt x="419112" y="205625"/>
                  </a:lnTo>
                  <a:lnTo>
                    <a:pt x="422287" y="205625"/>
                  </a:lnTo>
                  <a:lnTo>
                    <a:pt x="422287" y="213360"/>
                  </a:lnTo>
                  <a:lnTo>
                    <a:pt x="434479" y="213360"/>
                  </a:lnTo>
                  <a:lnTo>
                    <a:pt x="434479" y="198247"/>
                  </a:lnTo>
                  <a:lnTo>
                    <a:pt x="451104" y="198247"/>
                  </a:lnTo>
                  <a:lnTo>
                    <a:pt x="451104" y="186055"/>
                  </a:lnTo>
                  <a:close/>
                </a:path>
                <a:path w="4554220" h="707389">
                  <a:moveTo>
                    <a:pt x="483120" y="224155"/>
                  </a:moveTo>
                  <a:lnTo>
                    <a:pt x="480072" y="224155"/>
                  </a:lnTo>
                  <a:lnTo>
                    <a:pt x="480072" y="219595"/>
                  </a:lnTo>
                  <a:lnTo>
                    <a:pt x="475500" y="219595"/>
                  </a:lnTo>
                  <a:lnTo>
                    <a:pt x="466471" y="219595"/>
                  </a:lnTo>
                  <a:lnTo>
                    <a:pt x="466471" y="208915"/>
                  </a:lnTo>
                  <a:lnTo>
                    <a:pt x="463296" y="208915"/>
                  </a:lnTo>
                  <a:lnTo>
                    <a:pt x="463296" y="204355"/>
                  </a:lnTo>
                  <a:lnTo>
                    <a:pt x="458724" y="204355"/>
                  </a:lnTo>
                  <a:lnTo>
                    <a:pt x="451104" y="204355"/>
                  </a:lnTo>
                  <a:lnTo>
                    <a:pt x="446532" y="204355"/>
                  </a:lnTo>
                  <a:lnTo>
                    <a:pt x="446532" y="219595"/>
                  </a:lnTo>
                  <a:lnTo>
                    <a:pt x="434352" y="219595"/>
                  </a:lnTo>
                  <a:lnTo>
                    <a:pt x="429780" y="219595"/>
                  </a:lnTo>
                  <a:lnTo>
                    <a:pt x="429780" y="231787"/>
                  </a:lnTo>
                  <a:lnTo>
                    <a:pt x="434352" y="231787"/>
                  </a:lnTo>
                  <a:lnTo>
                    <a:pt x="435876" y="231787"/>
                  </a:lnTo>
                  <a:lnTo>
                    <a:pt x="435876" y="236347"/>
                  </a:lnTo>
                  <a:lnTo>
                    <a:pt x="446532" y="236347"/>
                  </a:lnTo>
                  <a:lnTo>
                    <a:pt x="446532" y="246900"/>
                  </a:lnTo>
                  <a:lnTo>
                    <a:pt x="451104" y="246900"/>
                  </a:lnTo>
                  <a:lnTo>
                    <a:pt x="454279" y="246900"/>
                  </a:lnTo>
                  <a:lnTo>
                    <a:pt x="454279" y="251460"/>
                  </a:lnTo>
                  <a:lnTo>
                    <a:pt x="466471" y="251460"/>
                  </a:lnTo>
                  <a:lnTo>
                    <a:pt x="466471" y="236347"/>
                  </a:lnTo>
                  <a:lnTo>
                    <a:pt x="483120" y="236347"/>
                  </a:lnTo>
                  <a:lnTo>
                    <a:pt x="483120" y="224155"/>
                  </a:lnTo>
                  <a:close/>
                </a:path>
                <a:path w="4554220" h="707389">
                  <a:moveTo>
                    <a:pt x="813828" y="298704"/>
                  </a:moveTo>
                  <a:lnTo>
                    <a:pt x="797191" y="298704"/>
                  </a:lnTo>
                  <a:lnTo>
                    <a:pt x="797191" y="283464"/>
                  </a:lnTo>
                  <a:lnTo>
                    <a:pt x="784999" y="283464"/>
                  </a:lnTo>
                  <a:lnTo>
                    <a:pt x="784999" y="298704"/>
                  </a:lnTo>
                  <a:lnTo>
                    <a:pt x="768108" y="298704"/>
                  </a:lnTo>
                  <a:lnTo>
                    <a:pt x="768108" y="310896"/>
                  </a:lnTo>
                  <a:lnTo>
                    <a:pt x="784999" y="310896"/>
                  </a:lnTo>
                  <a:lnTo>
                    <a:pt x="784999" y="326009"/>
                  </a:lnTo>
                  <a:lnTo>
                    <a:pt x="797191" y="326009"/>
                  </a:lnTo>
                  <a:lnTo>
                    <a:pt x="797191" y="310896"/>
                  </a:lnTo>
                  <a:lnTo>
                    <a:pt x="813828" y="310896"/>
                  </a:lnTo>
                  <a:lnTo>
                    <a:pt x="813828" y="298704"/>
                  </a:lnTo>
                  <a:close/>
                </a:path>
                <a:path w="4554220" h="707389">
                  <a:moveTo>
                    <a:pt x="918972" y="336804"/>
                  </a:moveTo>
                  <a:lnTo>
                    <a:pt x="902347" y="336804"/>
                  </a:lnTo>
                  <a:lnTo>
                    <a:pt x="902347" y="320040"/>
                  </a:lnTo>
                  <a:lnTo>
                    <a:pt x="890155" y="320040"/>
                  </a:lnTo>
                  <a:lnTo>
                    <a:pt x="890155" y="332232"/>
                  </a:lnTo>
                  <a:lnTo>
                    <a:pt x="874903" y="332232"/>
                  </a:lnTo>
                  <a:lnTo>
                    <a:pt x="874903" y="317119"/>
                  </a:lnTo>
                  <a:lnTo>
                    <a:pt x="862711" y="317119"/>
                  </a:lnTo>
                  <a:lnTo>
                    <a:pt x="862711" y="332232"/>
                  </a:lnTo>
                  <a:lnTo>
                    <a:pt x="845947" y="332232"/>
                  </a:lnTo>
                  <a:lnTo>
                    <a:pt x="845947" y="344424"/>
                  </a:lnTo>
                  <a:lnTo>
                    <a:pt x="862711" y="344424"/>
                  </a:lnTo>
                  <a:lnTo>
                    <a:pt x="862711" y="359664"/>
                  </a:lnTo>
                  <a:lnTo>
                    <a:pt x="874903" y="359664"/>
                  </a:lnTo>
                  <a:lnTo>
                    <a:pt x="874903" y="348996"/>
                  </a:lnTo>
                  <a:lnTo>
                    <a:pt x="890155" y="348996"/>
                  </a:lnTo>
                  <a:lnTo>
                    <a:pt x="890155" y="364236"/>
                  </a:lnTo>
                  <a:lnTo>
                    <a:pt x="902347" y="364236"/>
                  </a:lnTo>
                  <a:lnTo>
                    <a:pt x="902347" y="348996"/>
                  </a:lnTo>
                  <a:lnTo>
                    <a:pt x="918972" y="348996"/>
                  </a:lnTo>
                  <a:lnTo>
                    <a:pt x="918972" y="336804"/>
                  </a:lnTo>
                  <a:close/>
                </a:path>
                <a:path w="4554220" h="707389">
                  <a:moveTo>
                    <a:pt x="989215" y="339979"/>
                  </a:moveTo>
                  <a:lnTo>
                    <a:pt x="943495" y="339979"/>
                  </a:lnTo>
                  <a:lnTo>
                    <a:pt x="943495" y="352171"/>
                  </a:lnTo>
                  <a:lnTo>
                    <a:pt x="989215" y="352171"/>
                  </a:lnTo>
                  <a:lnTo>
                    <a:pt x="989215" y="339979"/>
                  </a:lnTo>
                  <a:close/>
                </a:path>
                <a:path w="4554220" h="707389">
                  <a:moveTo>
                    <a:pt x="4553724" y="679716"/>
                  </a:moveTo>
                  <a:lnTo>
                    <a:pt x="4537087" y="679716"/>
                  </a:lnTo>
                  <a:lnTo>
                    <a:pt x="4537087" y="664464"/>
                  </a:lnTo>
                  <a:lnTo>
                    <a:pt x="4524895" y="664464"/>
                  </a:lnTo>
                  <a:lnTo>
                    <a:pt x="4524895" y="679716"/>
                  </a:lnTo>
                  <a:lnTo>
                    <a:pt x="4515624" y="679716"/>
                  </a:lnTo>
                  <a:lnTo>
                    <a:pt x="4508004" y="679716"/>
                  </a:lnTo>
                  <a:lnTo>
                    <a:pt x="4498987" y="679716"/>
                  </a:lnTo>
                  <a:lnTo>
                    <a:pt x="4498987" y="664464"/>
                  </a:lnTo>
                  <a:lnTo>
                    <a:pt x="4486795" y="664464"/>
                  </a:lnTo>
                  <a:lnTo>
                    <a:pt x="4486795" y="679716"/>
                  </a:lnTo>
                  <a:lnTo>
                    <a:pt x="4469904" y="679716"/>
                  </a:lnTo>
                  <a:lnTo>
                    <a:pt x="4469904" y="691908"/>
                  </a:lnTo>
                  <a:lnTo>
                    <a:pt x="4486795" y="691908"/>
                  </a:lnTo>
                  <a:lnTo>
                    <a:pt x="4486795" y="707009"/>
                  </a:lnTo>
                  <a:lnTo>
                    <a:pt x="4498987" y="707009"/>
                  </a:lnTo>
                  <a:lnTo>
                    <a:pt x="4498987" y="691908"/>
                  </a:lnTo>
                  <a:lnTo>
                    <a:pt x="4508004" y="691908"/>
                  </a:lnTo>
                  <a:lnTo>
                    <a:pt x="4515624" y="691908"/>
                  </a:lnTo>
                  <a:lnTo>
                    <a:pt x="4524895" y="691908"/>
                  </a:lnTo>
                  <a:lnTo>
                    <a:pt x="4524895" y="707009"/>
                  </a:lnTo>
                  <a:lnTo>
                    <a:pt x="4537087" y="707009"/>
                  </a:lnTo>
                  <a:lnTo>
                    <a:pt x="4537087" y="691908"/>
                  </a:lnTo>
                  <a:lnTo>
                    <a:pt x="4553724" y="691908"/>
                  </a:lnTo>
                  <a:lnTo>
                    <a:pt x="4553724" y="679716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98" name="object 98"/>
            <p:cNvSpPr/>
            <p:nvPr/>
          </p:nvSpPr>
          <p:spPr>
            <a:xfrm>
              <a:off x="3227832" y="1739010"/>
              <a:ext cx="1173480" cy="179705"/>
            </a:xfrm>
            <a:custGeom>
              <a:avLst/>
              <a:gdLst/>
              <a:ahLst/>
              <a:cxnLst/>
              <a:rect l="l" t="t" r="r" b="b"/>
              <a:pathLst>
                <a:path w="1173479" h="179705">
                  <a:moveTo>
                    <a:pt x="45720" y="15240"/>
                  </a:moveTo>
                  <a:lnTo>
                    <a:pt x="28956" y="15240"/>
                  </a:lnTo>
                  <a:lnTo>
                    <a:pt x="28956" y="0"/>
                  </a:lnTo>
                  <a:lnTo>
                    <a:pt x="16764" y="0"/>
                  </a:lnTo>
                  <a:lnTo>
                    <a:pt x="16764" y="15240"/>
                  </a:lnTo>
                  <a:lnTo>
                    <a:pt x="0" y="15240"/>
                  </a:lnTo>
                  <a:lnTo>
                    <a:pt x="0" y="27432"/>
                  </a:lnTo>
                  <a:lnTo>
                    <a:pt x="16764" y="27432"/>
                  </a:lnTo>
                  <a:lnTo>
                    <a:pt x="16764" y="42545"/>
                  </a:lnTo>
                  <a:lnTo>
                    <a:pt x="28956" y="42545"/>
                  </a:lnTo>
                  <a:lnTo>
                    <a:pt x="28956" y="27432"/>
                  </a:lnTo>
                  <a:lnTo>
                    <a:pt x="45720" y="27432"/>
                  </a:lnTo>
                  <a:lnTo>
                    <a:pt x="45720" y="15240"/>
                  </a:lnTo>
                  <a:close/>
                </a:path>
                <a:path w="1173479" h="179705">
                  <a:moveTo>
                    <a:pt x="246888" y="45593"/>
                  </a:moveTo>
                  <a:lnTo>
                    <a:pt x="242176" y="45593"/>
                  </a:lnTo>
                  <a:lnTo>
                    <a:pt x="230111" y="45593"/>
                  </a:lnTo>
                  <a:lnTo>
                    <a:pt x="230111" y="30480"/>
                  </a:lnTo>
                  <a:lnTo>
                    <a:pt x="225552" y="30480"/>
                  </a:lnTo>
                  <a:lnTo>
                    <a:pt x="217919" y="30480"/>
                  </a:lnTo>
                  <a:lnTo>
                    <a:pt x="213360" y="30480"/>
                  </a:lnTo>
                  <a:lnTo>
                    <a:pt x="213360" y="45593"/>
                  </a:lnTo>
                  <a:lnTo>
                    <a:pt x="201168" y="45593"/>
                  </a:lnTo>
                  <a:lnTo>
                    <a:pt x="196596" y="45593"/>
                  </a:lnTo>
                  <a:lnTo>
                    <a:pt x="196596" y="57785"/>
                  </a:lnTo>
                  <a:lnTo>
                    <a:pt x="201168" y="57785"/>
                  </a:lnTo>
                  <a:lnTo>
                    <a:pt x="213360" y="57785"/>
                  </a:lnTo>
                  <a:lnTo>
                    <a:pt x="213360" y="73025"/>
                  </a:lnTo>
                  <a:lnTo>
                    <a:pt x="217919" y="73025"/>
                  </a:lnTo>
                  <a:lnTo>
                    <a:pt x="225552" y="73025"/>
                  </a:lnTo>
                  <a:lnTo>
                    <a:pt x="230111" y="73025"/>
                  </a:lnTo>
                  <a:lnTo>
                    <a:pt x="230111" y="57785"/>
                  </a:lnTo>
                  <a:lnTo>
                    <a:pt x="242176" y="57785"/>
                  </a:lnTo>
                  <a:lnTo>
                    <a:pt x="246888" y="57785"/>
                  </a:lnTo>
                  <a:lnTo>
                    <a:pt x="246888" y="45593"/>
                  </a:lnTo>
                  <a:close/>
                </a:path>
                <a:path w="1173479" h="179705">
                  <a:moveTo>
                    <a:pt x="484492" y="88265"/>
                  </a:moveTo>
                  <a:lnTo>
                    <a:pt x="478409" y="88265"/>
                  </a:lnTo>
                  <a:lnTo>
                    <a:pt x="467741" y="88265"/>
                  </a:lnTo>
                  <a:lnTo>
                    <a:pt x="467741" y="71501"/>
                  </a:lnTo>
                  <a:lnTo>
                    <a:pt x="461632" y="71501"/>
                  </a:lnTo>
                  <a:lnTo>
                    <a:pt x="455549" y="71501"/>
                  </a:lnTo>
                  <a:lnTo>
                    <a:pt x="449440" y="71501"/>
                  </a:lnTo>
                  <a:lnTo>
                    <a:pt x="449440" y="88265"/>
                  </a:lnTo>
                  <a:lnTo>
                    <a:pt x="443230" y="88265"/>
                  </a:lnTo>
                  <a:lnTo>
                    <a:pt x="443230" y="79248"/>
                  </a:lnTo>
                  <a:lnTo>
                    <a:pt x="426707" y="79248"/>
                  </a:lnTo>
                  <a:lnTo>
                    <a:pt x="426707" y="64020"/>
                  </a:lnTo>
                  <a:lnTo>
                    <a:pt x="414515" y="64020"/>
                  </a:lnTo>
                  <a:lnTo>
                    <a:pt x="414515" y="79248"/>
                  </a:lnTo>
                  <a:lnTo>
                    <a:pt x="396113" y="79248"/>
                  </a:lnTo>
                  <a:lnTo>
                    <a:pt x="396113" y="91440"/>
                  </a:lnTo>
                  <a:lnTo>
                    <a:pt x="414515" y="91440"/>
                  </a:lnTo>
                  <a:lnTo>
                    <a:pt x="414515" y="106565"/>
                  </a:lnTo>
                  <a:lnTo>
                    <a:pt x="426707" y="106565"/>
                  </a:lnTo>
                  <a:lnTo>
                    <a:pt x="426707" y="91440"/>
                  </a:lnTo>
                  <a:lnTo>
                    <a:pt x="432689" y="91440"/>
                  </a:lnTo>
                  <a:lnTo>
                    <a:pt x="432689" y="100457"/>
                  </a:lnTo>
                  <a:lnTo>
                    <a:pt x="438772" y="100457"/>
                  </a:lnTo>
                  <a:lnTo>
                    <a:pt x="449440" y="100457"/>
                  </a:lnTo>
                  <a:lnTo>
                    <a:pt x="449440" y="115697"/>
                  </a:lnTo>
                  <a:lnTo>
                    <a:pt x="455549" y="115697"/>
                  </a:lnTo>
                  <a:lnTo>
                    <a:pt x="461632" y="115697"/>
                  </a:lnTo>
                  <a:lnTo>
                    <a:pt x="467741" y="115697"/>
                  </a:lnTo>
                  <a:lnTo>
                    <a:pt x="467741" y="100457"/>
                  </a:lnTo>
                  <a:lnTo>
                    <a:pt x="478409" y="100457"/>
                  </a:lnTo>
                  <a:lnTo>
                    <a:pt x="484492" y="100457"/>
                  </a:lnTo>
                  <a:lnTo>
                    <a:pt x="484492" y="88265"/>
                  </a:lnTo>
                  <a:close/>
                </a:path>
                <a:path w="1173479" h="179705">
                  <a:moveTo>
                    <a:pt x="673468" y="100584"/>
                  </a:moveTo>
                  <a:lnTo>
                    <a:pt x="656717" y="100584"/>
                  </a:lnTo>
                  <a:lnTo>
                    <a:pt x="656717" y="85344"/>
                  </a:lnTo>
                  <a:lnTo>
                    <a:pt x="644525" y="85344"/>
                  </a:lnTo>
                  <a:lnTo>
                    <a:pt x="644525" y="100584"/>
                  </a:lnTo>
                  <a:lnTo>
                    <a:pt x="636892" y="100584"/>
                  </a:lnTo>
                  <a:lnTo>
                    <a:pt x="630809" y="100584"/>
                  </a:lnTo>
                  <a:lnTo>
                    <a:pt x="630809" y="85344"/>
                  </a:lnTo>
                  <a:lnTo>
                    <a:pt x="620141" y="85344"/>
                  </a:lnTo>
                  <a:lnTo>
                    <a:pt x="618617" y="85344"/>
                  </a:lnTo>
                  <a:lnTo>
                    <a:pt x="607949" y="85344"/>
                  </a:lnTo>
                  <a:lnTo>
                    <a:pt x="607949" y="100584"/>
                  </a:lnTo>
                  <a:lnTo>
                    <a:pt x="601840" y="100584"/>
                  </a:lnTo>
                  <a:lnTo>
                    <a:pt x="591172" y="100584"/>
                  </a:lnTo>
                  <a:lnTo>
                    <a:pt x="591172" y="112776"/>
                  </a:lnTo>
                  <a:lnTo>
                    <a:pt x="601840" y="112776"/>
                  </a:lnTo>
                  <a:lnTo>
                    <a:pt x="607949" y="112776"/>
                  </a:lnTo>
                  <a:lnTo>
                    <a:pt x="607949" y="127889"/>
                  </a:lnTo>
                  <a:lnTo>
                    <a:pt x="618617" y="127889"/>
                  </a:lnTo>
                  <a:lnTo>
                    <a:pt x="620141" y="127889"/>
                  </a:lnTo>
                  <a:lnTo>
                    <a:pt x="630809" y="127889"/>
                  </a:lnTo>
                  <a:lnTo>
                    <a:pt x="630809" y="112776"/>
                  </a:lnTo>
                  <a:lnTo>
                    <a:pt x="636892" y="112776"/>
                  </a:lnTo>
                  <a:lnTo>
                    <a:pt x="644525" y="112776"/>
                  </a:lnTo>
                  <a:lnTo>
                    <a:pt x="644525" y="127889"/>
                  </a:lnTo>
                  <a:lnTo>
                    <a:pt x="656717" y="127889"/>
                  </a:lnTo>
                  <a:lnTo>
                    <a:pt x="656717" y="112776"/>
                  </a:lnTo>
                  <a:lnTo>
                    <a:pt x="673468" y="112776"/>
                  </a:lnTo>
                  <a:lnTo>
                    <a:pt x="673468" y="100584"/>
                  </a:lnTo>
                  <a:close/>
                </a:path>
                <a:path w="1173479" h="179705">
                  <a:moveTo>
                    <a:pt x="985901" y="143129"/>
                  </a:moveTo>
                  <a:lnTo>
                    <a:pt x="969264" y="143129"/>
                  </a:lnTo>
                  <a:lnTo>
                    <a:pt x="969264" y="127889"/>
                  </a:lnTo>
                  <a:lnTo>
                    <a:pt x="957072" y="127889"/>
                  </a:lnTo>
                  <a:lnTo>
                    <a:pt x="957072" y="143129"/>
                  </a:lnTo>
                  <a:lnTo>
                    <a:pt x="949452" y="143129"/>
                  </a:lnTo>
                  <a:lnTo>
                    <a:pt x="940181" y="143129"/>
                  </a:lnTo>
                  <a:lnTo>
                    <a:pt x="937133" y="143129"/>
                  </a:lnTo>
                  <a:lnTo>
                    <a:pt x="932675" y="143129"/>
                  </a:lnTo>
                  <a:lnTo>
                    <a:pt x="932675" y="127889"/>
                  </a:lnTo>
                  <a:lnTo>
                    <a:pt x="920496" y="127889"/>
                  </a:lnTo>
                  <a:lnTo>
                    <a:pt x="908304" y="127889"/>
                  </a:lnTo>
                  <a:lnTo>
                    <a:pt x="908304" y="143129"/>
                  </a:lnTo>
                  <a:lnTo>
                    <a:pt x="903732" y="143129"/>
                  </a:lnTo>
                  <a:lnTo>
                    <a:pt x="891413" y="143129"/>
                  </a:lnTo>
                  <a:lnTo>
                    <a:pt x="891413" y="155321"/>
                  </a:lnTo>
                  <a:lnTo>
                    <a:pt x="903732" y="155321"/>
                  </a:lnTo>
                  <a:lnTo>
                    <a:pt x="908304" y="155321"/>
                  </a:lnTo>
                  <a:lnTo>
                    <a:pt x="908304" y="170434"/>
                  </a:lnTo>
                  <a:lnTo>
                    <a:pt x="920483" y="170434"/>
                  </a:lnTo>
                  <a:lnTo>
                    <a:pt x="932675" y="170434"/>
                  </a:lnTo>
                  <a:lnTo>
                    <a:pt x="932675" y="155321"/>
                  </a:lnTo>
                  <a:lnTo>
                    <a:pt x="937133" y="155321"/>
                  </a:lnTo>
                  <a:lnTo>
                    <a:pt x="940181" y="155321"/>
                  </a:lnTo>
                  <a:lnTo>
                    <a:pt x="949452" y="155321"/>
                  </a:lnTo>
                  <a:lnTo>
                    <a:pt x="957072" y="155321"/>
                  </a:lnTo>
                  <a:lnTo>
                    <a:pt x="957072" y="170434"/>
                  </a:lnTo>
                  <a:lnTo>
                    <a:pt x="969264" y="170434"/>
                  </a:lnTo>
                  <a:lnTo>
                    <a:pt x="969264" y="155321"/>
                  </a:lnTo>
                  <a:lnTo>
                    <a:pt x="985901" y="155321"/>
                  </a:lnTo>
                  <a:lnTo>
                    <a:pt x="985901" y="143129"/>
                  </a:lnTo>
                  <a:close/>
                </a:path>
                <a:path w="1173479" h="179705">
                  <a:moveTo>
                    <a:pt x="1091044" y="143129"/>
                  </a:moveTo>
                  <a:lnTo>
                    <a:pt x="1086472" y="143129"/>
                  </a:lnTo>
                  <a:lnTo>
                    <a:pt x="1074407" y="143129"/>
                  </a:lnTo>
                  <a:lnTo>
                    <a:pt x="1074407" y="127889"/>
                  </a:lnTo>
                  <a:lnTo>
                    <a:pt x="1069848" y="127889"/>
                  </a:lnTo>
                  <a:lnTo>
                    <a:pt x="1062215" y="127889"/>
                  </a:lnTo>
                  <a:lnTo>
                    <a:pt x="1057656" y="127889"/>
                  </a:lnTo>
                  <a:lnTo>
                    <a:pt x="1057656" y="143129"/>
                  </a:lnTo>
                  <a:lnTo>
                    <a:pt x="1037717" y="143129"/>
                  </a:lnTo>
                  <a:lnTo>
                    <a:pt x="1037717" y="127889"/>
                  </a:lnTo>
                  <a:lnTo>
                    <a:pt x="1019556" y="127889"/>
                  </a:lnTo>
                  <a:lnTo>
                    <a:pt x="1019556" y="143129"/>
                  </a:lnTo>
                  <a:lnTo>
                    <a:pt x="1008888" y="143129"/>
                  </a:lnTo>
                  <a:lnTo>
                    <a:pt x="1005713" y="143129"/>
                  </a:lnTo>
                  <a:lnTo>
                    <a:pt x="1002779" y="143129"/>
                  </a:lnTo>
                  <a:lnTo>
                    <a:pt x="1002779" y="155321"/>
                  </a:lnTo>
                  <a:lnTo>
                    <a:pt x="1005713" y="155321"/>
                  </a:lnTo>
                  <a:lnTo>
                    <a:pt x="1008888" y="155321"/>
                  </a:lnTo>
                  <a:lnTo>
                    <a:pt x="1019556" y="155321"/>
                  </a:lnTo>
                  <a:lnTo>
                    <a:pt x="1019556" y="170434"/>
                  </a:lnTo>
                  <a:lnTo>
                    <a:pt x="1037717" y="170434"/>
                  </a:lnTo>
                  <a:lnTo>
                    <a:pt x="1037717" y="155321"/>
                  </a:lnTo>
                  <a:lnTo>
                    <a:pt x="1057656" y="155321"/>
                  </a:lnTo>
                  <a:lnTo>
                    <a:pt x="1057656" y="170434"/>
                  </a:lnTo>
                  <a:lnTo>
                    <a:pt x="1062215" y="170434"/>
                  </a:lnTo>
                  <a:lnTo>
                    <a:pt x="1069848" y="170434"/>
                  </a:lnTo>
                  <a:lnTo>
                    <a:pt x="1074407" y="170434"/>
                  </a:lnTo>
                  <a:lnTo>
                    <a:pt x="1074407" y="155321"/>
                  </a:lnTo>
                  <a:lnTo>
                    <a:pt x="1086472" y="155321"/>
                  </a:lnTo>
                  <a:lnTo>
                    <a:pt x="1091044" y="155321"/>
                  </a:lnTo>
                  <a:lnTo>
                    <a:pt x="1091044" y="143129"/>
                  </a:lnTo>
                  <a:close/>
                </a:path>
                <a:path w="1173479" h="179705">
                  <a:moveTo>
                    <a:pt x="1173340" y="152273"/>
                  </a:moveTo>
                  <a:lnTo>
                    <a:pt x="1156716" y="152273"/>
                  </a:lnTo>
                  <a:lnTo>
                    <a:pt x="1156716" y="137045"/>
                  </a:lnTo>
                  <a:lnTo>
                    <a:pt x="1144524" y="137045"/>
                  </a:lnTo>
                  <a:lnTo>
                    <a:pt x="1144524" y="152273"/>
                  </a:lnTo>
                  <a:lnTo>
                    <a:pt x="1127747" y="152273"/>
                  </a:lnTo>
                  <a:lnTo>
                    <a:pt x="1127747" y="164465"/>
                  </a:lnTo>
                  <a:lnTo>
                    <a:pt x="1144524" y="164465"/>
                  </a:lnTo>
                  <a:lnTo>
                    <a:pt x="1144524" y="179590"/>
                  </a:lnTo>
                  <a:lnTo>
                    <a:pt x="1156716" y="179590"/>
                  </a:lnTo>
                  <a:lnTo>
                    <a:pt x="1156716" y="164465"/>
                  </a:lnTo>
                  <a:lnTo>
                    <a:pt x="1173340" y="164465"/>
                  </a:lnTo>
                  <a:lnTo>
                    <a:pt x="1173340" y="152273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99" name="object 99"/>
            <p:cNvSpPr/>
            <p:nvPr/>
          </p:nvSpPr>
          <p:spPr>
            <a:xfrm>
              <a:off x="4355579" y="1876056"/>
              <a:ext cx="741045" cy="100965"/>
            </a:xfrm>
            <a:custGeom>
              <a:avLst/>
              <a:gdLst/>
              <a:ahLst/>
              <a:cxnLst/>
              <a:rect l="l" t="t" r="r" b="b"/>
              <a:pathLst>
                <a:path w="741045" h="100964">
                  <a:moveTo>
                    <a:pt x="56261" y="15227"/>
                  </a:moveTo>
                  <a:lnTo>
                    <a:pt x="45593" y="15227"/>
                  </a:lnTo>
                  <a:lnTo>
                    <a:pt x="39636" y="15227"/>
                  </a:lnTo>
                  <a:lnTo>
                    <a:pt x="39636" y="0"/>
                  </a:lnTo>
                  <a:lnTo>
                    <a:pt x="28968" y="0"/>
                  </a:lnTo>
                  <a:lnTo>
                    <a:pt x="27444" y="0"/>
                  </a:lnTo>
                  <a:lnTo>
                    <a:pt x="16776" y="0"/>
                  </a:lnTo>
                  <a:lnTo>
                    <a:pt x="16776" y="15227"/>
                  </a:lnTo>
                  <a:lnTo>
                    <a:pt x="10668" y="15227"/>
                  </a:lnTo>
                  <a:lnTo>
                    <a:pt x="0" y="15227"/>
                  </a:lnTo>
                  <a:lnTo>
                    <a:pt x="0" y="27419"/>
                  </a:lnTo>
                  <a:lnTo>
                    <a:pt x="10668" y="27419"/>
                  </a:lnTo>
                  <a:lnTo>
                    <a:pt x="16776" y="27419"/>
                  </a:lnTo>
                  <a:lnTo>
                    <a:pt x="16776" y="42545"/>
                  </a:lnTo>
                  <a:lnTo>
                    <a:pt x="27444" y="42545"/>
                  </a:lnTo>
                  <a:lnTo>
                    <a:pt x="28968" y="42545"/>
                  </a:lnTo>
                  <a:lnTo>
                    <a:pt x="39636" y="42545"/>
                  </a:lnTo>
                  <a:lnTo>
                    <a:pt x="39636" y="27419"/>
                  </a:lnTo>
                  <a:lnTo>
                    <a:pt x="45593" y="27419"/>
                  </a:lnTo>
                  <a:lnTo>
                    <a:pt x="56261" y="27419"/>
                  </a:lnTo>
                  <a:lnTo>
                    <a:pt x="56261" y="15227"/>
                  </a:lnTo>
                  <a:close/>
                </a:path>
                <a:path w="741045" h="100964">
                  <a:moveTo>
                    <a:pt x="601865" y="54864"/>
                  </a:moveTo>
                  <a:lnTo>
                    <a:pt x="585089" y="54864"/>
                  </a:lnTo>
                  <a:lnTo>
                    <a:pt x="585089" y="39611"/>
                  </a:lnTo>
                  <a:lnTo>
                    <a:pt x="572897" y="39611"/>
                  </a:lnTo>
                  <a:lnTo>
                    <a:pt x="572897" y="54864"/>
                  </a:lnTo>
                  <a:lnTo>
                    <a:pt x="554748" y="54864"/>
                  </a:lnTo>
                  <a:lnTo>
                    <a:pt x="554748" y="67056"/>
                  </a:lnTo>
                  <a:lnTo>
                    <a:pt x="572897" y="67056"/>
                  </a:lnTo>
                  <a:lnTo>
                    <a:pt x="572897" y="83807"/>
                  </a:lnTo>
                  <a:lnTo>
                    <a:pt x="585089" y="83807"/>
                  </a:lnTo>
                  <a:lnTo>
                    <a:pt x="585089" y="67056"/>
                  </a:lnTo>
                  <a:lnTo>
                    <a:pt x="601865" y="67056"/>
                  </a:lnTo>
                  <a:lnTo>
                    <a:pt x="601865" y="54864"/>
                  </a:lnTo>
                  <a:close/>
                </a:path>
                <a:path w="741045" h="100964">
                  <a:moveTo>
                    <a:pt x="740549" y="73279"/>
                  </a:moveTo>
                  <a:lnTo>
                    <a:pt x="729869" y="73279"/>
                  </a:lnTo>
                  <a:lnTo>
                    <a:pt x="719340" y="73279"/>
                  </a:lnTo>
                  <a:lnTo>
                    <a:pt x="713244" y="73279"/>
                  </a:lnTo>
                  <a:lnTo>
                    <a:pt x="713244" y="58026"/>
                  </a:lnTo>
                  <a:lnTo>
                    <a:pt x="691896" y="58026"/>
                  </a:lnTo>
                  <a:lnTo>
                    <a:pt x="691896" y="53454"/>
                  </a:lnTo>
                  <a:lnTo>
                    <a:pt x="650633" y="53454"/>
                  </a:lnTo>
                  <a:lnTo>
                    <a:pt x="650633" y="68707"/>
                  </a:lnTo>
                  <a:lnTo>
                    <a:pt x="647700" y="68707"/>
                  </a:lnTo>
                  <a:lnTo>
                    <a:pt x="646061" y="68707"/>
                  </a:lnTo>
                  <a:lnTo>
                    <a:pt x="646061" y="53454"/>
                  </a:lnTo>
                  <a:lnTo>
                    <a:pt x="633869" y="53454"/>
                  </a:lnTo>
                  <a:lnTo>
                    <a:pt x="633869" y="68707"/>
                  </a:lnTo>
                  <a:lnTo>
                    <a:pt x="617093" y="68707"/>
                  </a:lnTo>
                  <a:lnTo>
                    <a:pt x="617093" y="80899"/>
                  </a:lnTo>
                  <a:lnTo>
                    <a:pt x="633857" y="80899"/>
                  </a:lnTo>
                  <a:lnTo>
                    <a:pt x="633869" y="95999"/>
                  </a:lnTo>
                  <a:lnTo>
                    <a:pt x="646061" y="95999"/>
                  </a:lnTo>
                  <a:lnTo>
                    <a:pt x="646061" y="80899"/>
                  </a:lnTo>
                  <a:lnTo>
                    <a:pt x="647700" y="80899"/>
                  </a:lnTo>
                  <a:lnTo>
                    <a:pt x="650633" y="80899"/>
                  </a:lnTo>
                  <a:lnTo>
                    <a:pt x="650633" y="95999"/>
                  </a:lnTo>
                  <a:lnTo>
                    <a:pt x="656856" y="95999"/>
                  </a:lnTo>
                  <a:lnTo>
                    <a:pt x="682637" y="95999"/>
                  </a:lnTo>
                  <a:lnTo>
                    <a:pt x="682637" y="100571"/>
                  </a:lnTo>
                  <a:lnTo>
                    <a:pt x="713244" y="100571"/>
                  </a:lnTo>
                  <a:lnTo>
                    <a:pt x="713244" y="85471"/>
                  </a:lnTo>
                  <a:lnTo>
                    <a:pt x="719340" y="85471"/>
                  </a:lnTo>
                  <a:lnTo>
                    <a:pt x="729869" y="85471"/>
                  </a:lnTo>
                  <a:lnTo>
                    <a:pt x="740549" y="85471"/>
                  </a:lnTo>
                  <a:lnTo>
                    <a:pt x="740549" y="73279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0" name="object 100"/>
            <p:cNvSpPr/>
            <p:nvPr/>
          </p:nvSpPr>
          <p:spPr>
            <a:xfrm>
              <a:off x="5050409" y="1934082"/>
              <a:ext cx="658495" cy="58419"/>
            </a:xfrm>
            <a:custGeom>
              <a:avLst/>
              <a:gdLst/>
              <a:ahLst/>
              <a:cxnLst/>
              <a:rect l="l" t="t" r="r" b="b"/>
              <a:pathLst>
                <a:path w="658495" h="58419">
                  <a:moveTo>
                    <a:pt x="76187" y="15252"/>
                  </a:moveTo>
                  <a:lnTo>
                    <a:pt x="58039" y="15252"/>
                  </a:lnTo>
                  <a:lnTo>
                    <a:pt x="58039" y="0"/>
                  </a:lnTo>
                  <a:lnTo>
                    <a:pt x="45847" y="0"/>
                  </a:lnTo>
                  <a:lnTo>
                    <a:pt x="45847" y="15252"/>
                  </a:lnTo>
                  <a:lnTo>
                    <a:pt x="45720" y="15252"/>
                  </a:lnTo>
                  <a:lnTo>
                    <a:pt x="33515" y="15252"/>
                  </a:lnTo>
                  <a:lnTo>
                    <a:pt x="33515" y="0"/>
                  </a:lnTo>
                  <a:lnTo>
                    <a:pt x="29083" y="0"/>
                  </a:lnTo>
                  <a:lnTo>
                    <a:pt x="21323" y="0"/>
                  </a:lnTo>
                  <a:lnTo>
                    <a:pt x="16891" y="0"/>
                  </a:lnTo>
                  <a:lnTo>
                    <a:pt x="16891" y="15252"/>
                  </a:lnTo>
                  <a:lnTo>
                    <a:pt x="4559" y="15252"/>
                  </a:lnTo>
                  <a:lnTo>
                    <a:pt x="0" y="15252"/>
                  </a:lnTo>
                  <a:lnTo>
                    <a:pt x="0" y="27444"/>
                  </a:lnTo>
                  <a:lnTo>
                    <a:pt x="4559" y="27444"/>
                  </a:lnTo>
                  <a:lnTo>
                    <a:pt x="16891" y="27444"/>
                  </a:lnTo>
                  <a:lnTo>
                    <a:pt x="16891" y="42545"/>
                  </a:lnTo>
                  <a:lnTo>
                    <a:pt x="21323" y="42545"/>
                  </a:lnTo>
                  <a:lnTo>
                    <a:pt x="29083" y="42545"/>
                  </a:lnTo>
                  <a:lnTo>
                    <a:pt x="33515" y="42545"/>
                  </a:lnTo>
                  <a:lnTo>
                    <a:pt x="33515" y="27444"/>
                  </a:lnTo>
                  <a:lnTo>
                    <a:pt x="45720" y="27444"/>
                  </a:lnTo>
                  <a:lnTo>
                    <a:pt x="45847" y="27444"/>
                  </a:lnTo>
                  <a:lnTo>
                    <a:pt x="45847" y="42545"/>
                  </a:lnTo>
                  <a:lnTo>
                    <a:pt x="58039" y="42545"/>
                  </a:lnTo>
                  <a:lnTo>
                    <a:pt x="58039" y="27444"/>
                  </a:lnTo>
                  <a:lnTo>
                    <a:pt x="76187" y="27444"/>
                  </a:lnTo>
                  <a:lnTo>
                    <a:pt x="76187" y="15252"/>
                  </a:lnTo>
                  <a:close/>
                </a:path>
                <a:path w="658495" h="58419">
                  <a:moveTo>
                    <a:pt x="131051" y="15252"/>
                  </a:moveTo>
                  <a:lnTo>
                    <a:pt x="126479" y="15252"/>
                  </a:lnTo>
                  <a:lnTo>
                    <a:pt x="112776" y="15252"/>
                  </a:lnTo>
                  <a:lnTo>
                    <a:pt x="112776" y="0"/>
                  </a:lnTo>
                  <a:lnTo>
                    <a:pt x="109715" y="0"/>
                  </a:lnTo>
                  <a:lnTo>
                    <a:pt x="100584" y="0"/>
                  </a:lnTo>
                  <a:lnTo>
                    <a:pt x="97523" y="0"/>
                  </a:lnTo>
                  <a:lnTo>
                    <a:pt x="97523" y="15252"/>
                  </a:lnTo>
                  <a:lnTo>
                    <a:pt x="83934" y="15252"/>
                  </a:lnTo>
                  <a:lnTo>
                    <a:pt x="80759" y="15252"/>
                  </a:lnTo>
                  <a:lnTo>
                    <a:pt x="80759" y="27444"/>
                  </a:lnTo>
                  <a:lnTo>
                    <a:pt x="83934" y="27444"/>
                  </a:lnTo>
                  <a:lnTo>
                    <a:pt x="97523" y="27444"/>
                  </a:lnTo>
                  <a:lnTo>
                    <a:pt x="97523" y="42545"/>
                  </a:lnTo>
                  <a:lnTo>
                    <a:pt x="100584" y="42545"/>
                  </a:lnTo>
                  <a:lnTo>
                    <a:pt x="109715" y="42545"/>
                  </a:lnTo>
                  <a:lnTo>
                    <a:pt x="112776" y="42545"/>
                  </a:lnTo>
                  <a:lnTo>
                    <a:pt x="112776" y="27444"/>
                  </a:lnTo>
                  <a:lnTo>
                    <a:pt x="126479" y="27444"/>
                  </a:lnTo>
                  <a:lnTo>
                    <a:pt x="131051" y="27444"/>
                  </a:lnTo>
                  <a:lnTo>
                    <a:pt x="131051" y="15252"/>
                  </a:lnTo>
                  <a:close/>
                </a:path>
                <a:path w="658495" h="58419">
                  <a:moveTo>
                    <a:pt x="405371" y="25908"/>
                  </a:moveTo>
                  <a:lnTo>
                    <a:pt x="388734" y="25908"/>
                  </a:lnTo>
                  <a:lnTo>
                    <a:pt x="388734" y="10680"/>
                  </a:lnTo>
                  <a:lnTo>
                    <a:pt x="376542" y="10680"/>
                  </a:lnTo>
                  <a:lnTo>
                    <a:pt x="376542" y="25908"/>
                  </a:lnTo>
                  <a:lnTo>
                    <a:pt x="364223" y="25908"/>
                  </a:lnTo>
                  <a:lnTo>
                    <a:pt x="364223" y="10680"/>
                  </a:lnTo>
                  <a:lnTo>
                    <a:pt x="352031" y="10680"/>
                  </a:lnTo>
                  <a:lnTo>
                    <a:pt x="352031" y="25908"/>
                  </a:lnTo>
                  <a:lnTo>
                    <a:pt x="335280" y="25908"/>
                  </a:lnTo>
                  <a:lnTo>
                    <a:pt x="335280" y="38100"/>
                  </a:lnTo>
                  <a:lnTo>
                    <a:pt x="352031" y="38100"/>
                  </a:lnTo>
                  <a:lnTo>
                    <a:pt x="352031" y="53225"/>
                  </a:lnTo>
                  <a:lnTo>
                    <a:pt x="364223" y="53225"/>
                  </a:lnTo>
                  <a:lnTo>
                    <a:pt x="364223" y="38100"/>
                  </a:lnTo>
                  <a:lnTo>
                    <a:pt x="376542" y="38100"/>
                  </a:lnTo>
                  <a:lnTo>
                    <a:pt x="376542" y="53225"/>
                  </a:lnTo>
                  <a:lnTo>
                    <a:pt x="388734" y="53225"/>
                  </a:lnTo>
                  <a:lnTo>
                    <a:pt x="388734" y="38100"/>
                  </a:lnTo>
                  <a:lnTo>
                    <a:pt x="405371" y="38100"/>
                  </a:lnTo>
                  <a:lnTo>
                    <a:pt x="405371" y="25908"/>
                  </a:lnTo>
                  <a:close/>
                </a:path>
                <a:path w="658495" h="58419">
                  <a:moveTo>
                    <a:pt x="487553" y="25908"/>
                  </a:moveTo>
                  <a:lnTo>
                    <a:pt x="471030" y="25908"/>
                  </a:lnTo>
                  <a:lnTo>
                    <a:pt x="471030" y="10680"/>
                  </a:lnTo>
                  <a:lnTo>
                    <a:pt x="458838" y="10680"/>
                  </a:lnTo>
                  <a:lnTo>
                    <a:pt x="458838" y="25908"/>
                  </a:lnTo>
                  <a:lnTo>
                    <a:pt x="440436" y="25908"/>
                  </a:lnTo>
                  <a:lnTo>
                    <a:pt x="440436" y="38100"/>
                  </a:lnTo>
                  <a:lnTo>
                    <a:pt x="458838" y="38100"/>
                  </a:lnTo>
                  <a:lnTo>
                    <a:pt x="458838" y="53225"/>
                  </a:lnTo>
                  <a:lnTo>
                    <a:pt x="471030" y="53225"/>
                  </a:lnTo>
                  <a:lnTo>
                    <a:pt x="471030" y="38100"/>
                  </a:lnTo>
                  <a:lnTo>
                    <a:pt x="487553" y="38100"/>
                  </a:lnTo>
                  <a:lnTo>
                    <a:pt x="487553" y="25908"/>
                  </a:lnTo>
                  <a:close/>
                </a:path>
                <a:path w="658495" h="58419">
                  <a:moveTo>
                    <a:pt x="658355" y="30480"/>
                  </a:moveTo>
                  <a:lnTo>
                    <a:pt x="641591" y="30480"/>
                  </a:lnTo>
                  <a:lnTo>
                    <a:pt x="641591" y="15252"/>
                  </a:lnTo>
                  <a:lnTo>
                    <a:pt x="629399" y="15252"/>
                  </a:lnTo>
                  <a:lnTo>
                    <a:pt x="629399" y="30480"/>
                  </a:lnTo>
                  <a:lnTo>
                    <a:pt x="626364" y="30480"/>
                  </a:lnTo>
                  <a:lnTo>
                    <a:pt x="621919" y="30480"/>
                  </a:lnTo>
                  <a:lnTo>
                    <a:pt x="621919" y="15252"/>
                  </a:lnTo>
                  <a:lnTo>
                    <a:pt x="620255" y="15252"/>
                  </a:lnTo>
                  <a:lnTo>
                    <a:pt x="618871" y="15252"/>
                  </a:lnTo>
                  <a:lnTo>
                    <a:pt x="597408" y="15252"/>
                  </a:lnTo>
                  <a:lnTo>
                    <a:pt x="597408" y="25908"/>
                  </a:lnTo>
                  <a:lnTo>
                    <a:pt x="582155" y="25908"/>
                  </a:lnTo>
                  <a:lnTo>
                    <a:pt x="582155" y="10680"/>
                  </a:lnTo>
                  <a:lnTo>
                    <a:pt x="569963" y="10680"/>
                  </a:lnTo>
                  <a:lnTo>
                    <a:pt x="569963" y="25908"/>
                  </a:lnTo>
                  <a:lnTo>
                    <a:pt x="560832" y="25908"/>
                  </a:lnTo>
                  <a:lnTo>
                    <a:pt x="559308" y="25908"/>
                  </a:lnTo>
                  <a:lnTo>
                    <a:pt x="559308" y="10680"/>
                  </a:lnTo>
                  <a:lnTo>
                    <a:pt x="547116" y="10680"/>
                  </a:lnTo>
                  <a:lnTo>
                    <a:pt x="547116" y="25908"/>
                  </a:lnTo>
                  <a:lnTo>
                    <a:pt x="544055" y="25908"/>
                  </a:lnTo>
                  <a:lnTo>
                    <a:pt x="544055" y="10680"/>
                  </a:lnTo>
                  <a:lnTo>
                    <a:pt x="531863" y="10680"/>
                  </a:lnTo>
                  <a:lnTo>
                    <a:pt x="531863" y="25908"/>
                  </a:lnTo>
                  <a:lnTo>
                    <a:pt x="530479" y="25908"/>
                  </a:lnTo>
                  <a:lnTo>
                    <a:pt x="528815" y="25908"/>
                  </a:lnTo>
                  <a:lnTo>
                    <a:pt x="528815" y="10680"/>
                  </a:lnTo>
                  <a:lnTo>
                    <a:pt x="516623" y="10680"/>
                  </a:lnTo>
                  <a:lnTo>
                    <a:pt x="516623" y="25908"/>
                  </a:lnTo>
                  <a:lnTo>
                    <a:pt x="515112" y="25908"/>
                  </a:lnTo>
                  <a:lnTo>
                    <a:pt x="499859" y="25908"/>
                  </a:lnTo>
                  <a:lnTo>
                    <a:pt x="499859" y="38100"/>
                  </a:lnTo>
                  <a:lnTo>
                    <a:pt x="515112" y="38100"/>
                  </a:lnTo>
                  <a:lnTo>
                    <a:pt x="516623" y="38100"/>
                  </a:lnTo>
                  <a:lnTo>
                    <a:pt x="516623" y="53225"/>
                  </a:lnTo>
                  <a:lnTo>
                    <a:pt x="528815" y="53225"/>
                  </a:lnTo>
                  <a:lnTo>
                    <a:pt x="528815" y="38100"/>
                  </a:lnTo>
                  <a:lnTo>
                    <a:pt x="530479" y="38100"/>
                  </a:lnTo>
                  <a:lnTo>
                    <a:pt x="531863" y="38100"/>
                  </a:lnTo>
                  <a:lnTo>
                    <a:pt x="531863" y="53225"/>
                  </a:lnTo>
                  <a:lnTo>
                    <a:pt x="544055" y="53225"/>
                  </a:lnTo>
                  <a:lnTo>
                    <a:pt x="544055" y="38100"/>
                  </a:lnTo>
                  <a:lnTo>
                    <a:pt x="547103" y="38100"/>
                  </a:lnTo>
                  <a:lnTo>
                    <a:pt x="547116" y="53225"/>
                  </a:lnTo>
                  <a:lnTo>
                    <a:pt x="559308" y="53225"/>
                  </a:lnTo>
                  <a:lnTo>
                    <a:pt x="559308" y="38100"/>
                  </a:lnTo>
                  <a:lnTo>
                    <a:pt x="560832" y="38100"/>
                  </a:lnTo>
                  <a:lnTo>
                    <a:pt x="569963" y="38100"/>
                  </a:lnTo>
                  <a:lnTo>
                    <a:pt x="569963" y="53225"/>
                  </a:lnTo>
                  <a:lnTo>
                    <a:pt x="582155" y="53225"/>
                  </a:lnTo>
                  <a:lnTo>
                    <a:pt x="582155" y="42672"/>
                  </a:lnTo>
                  <a:lnTo>
                    <a:pt x="589902" y="42672"/>
                  </a:lnTo>
                  <a:lnTo>
                    <a:pt x="591312" y="42672"/>
                  </a:lnTo>
                  <a:lnTo>
                    <a:pt x="592836" y="42672"/>
                  </a:lnTo>
                  <a:lnTo>
                    <a:pt x="597408" y="42672"/>
                  </a:lnTo>
                  <a:lnTo>
                    <a:pt x="597408" y="57797"/>
                  </a:lnTo>
                  <a:lnTo>
                    <a:pt x="621919" y="57797"/>
                  </a:lnTo>
                  <a:lnTo>
                    <a:pt x="621919" y="42672"/>
                  </a:lnTo>
                  <a:lnTo>
                    <a:pt x="626364" y="42672"/>
                  </a:lnTo>
                  <a:lnTo>
                    <a:pt x="629399" y="42672"/>
                  </a:lnTo>
                  <a:lnTo>
                    <a:pt x="629399" y="57797"/>
                  </a:lnTo>
                  <a:lnTo>
                    <a:pt x="641591" y="57797"/>
                  </a:lnTo>
                  <a:lnTo>
                    <a:pt x="641591" y="42672"/>
                  </a:lnTo>
                  <a:lnTo>
                    <a:pt x="658355" y="42672"/>
                  </a:lnTo>
                  <a:lnTo>
                    <a:pt x="658355" y="30480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1" name="object 101"/>
            <p:cNvSpPr/>
            <p:nvPr/>
          </p:nvSpPr>
          <p:spPr>
            <a:xfrm>
              <a:off x="5663184" y="1949335"/>
              <a:ext cx="118745" cy="46990"/>
            </a:xfrm>
            <a:custGeom>
              <a:avLst/>
              <a:gdLst/>
              <a:ahLst/>
              <a:cxnLst/>
              <a:rect l="l" t="t" r="r" b="b"/>
              <a:pathLst>
                <a:path w="118745" h="46989">
                  <a:moveTo>
                    <a:pt x="118745" y="19685"/>
                  </a:moveTo>
                  <a:lnTo>
                    <a:pt x="118745" y="19685"/>
                  </a:lnTo>
                  <a:lnTo>
                    <a:pt x="102108" y="19685"/>
                  </a:lnTo>
                  <a:lnTo>
                    <a:pt x="102108" y="4432"/>
                  </a:lnTo>
                  <a:lnTo>
                    <a:pt x="77597" y="4432"/>
                  </a:lnTo>
                  <a:lnTo>
                    <a:pt x="77597" y="19685"/>
                  </a:lnTo>
                  <a:lnTo>
                    <a:pt x="73025" y="19685"/>
                  </a:lnTo>
                  <a:lnTo>
                    <a:pt x="71501" y="19685"/>
                  </a:lnTo>
                  <a:lnTo>
                    <a:pt x="71501" y="4432"/>
                  </a:lnTo>
                  <a:lnTo>
                    <a:pt x="48641" y="4432"/>
                  </a:lnTo>
                  <a:lnTo>
                    <a:pt x="48641" y="19685"/>
                  </a:lnTo>
                  <a:lnTo>
                    <a:pt x="47244" y="19685"/>
                  </a:lnTo>
                  <a:lnTo>
                    <a:pt x="47244" y="4432"/>
                  </a:lnTo>
                  <a:lnTo>
                    <a:pt x="35052" y="4432"/>
                  </a:lnTo>
                  <a:lnTo>
                    <a:pt x="35052" y="15227"/>
                  </a:lnTo>
                  <a:lnTo>
                    <a:pt x="28816" y="15227"/>
                  </a:lnTo>
                  <a:lnTo>
                    <a:pt x="28816" y="0"/>
                  </a:lnTo>
                  <a:lnTo>
                    <a:pt x="16624" y="0"/>
                  </a:lnTo>
                  <a:lnTo>
                    <a:pt x="16624" y="15227"/>
                  </a:lnTo>
                  <a:lnTo>
                    <a:pt x="0" y="15227"/>
                  </a:lnTo>
                  <a:lnTo>
                    <a:pt x="0" y="27419"/>
                  </a:lnTo>
                  <a:lnTo>
                    <a:pt x="16624" y="27419"/>
                  </a:lnTo>
                  <a:lnTo>
                    <a:pt x="16624" y="42545"/>
                  </a:lnTo>
                  <a:lnTo>
                    <a:pt x="28816" y="42545"/>
                  </a:lnTo>
                  <a:lnTo>
                    <a:pt x="28816" y="31877"/>
                  </a:lnTo>
                  <a:lnTo>
                    <a:pt x="32004" y="31877"/>
                  </a:lnTo>
                  <a:lnTo>
                    <a:pt x="34925" y="31877"/>
                  </a:lnTo>
                  <a:lnTo>
                    <a:pt x="35052" y="31877"/>
                  </a:lnTo>
                  <a:lnTo>
                    <a:pt x="35052" y="46977"/>
                  </a:lnTo>
                  <a:lnTo>
                    <a:pt x="47244" y="46977"/>
                  </a:lnTo>
                  <a:lnTo>
                    <a:pt x="47244" y="31877"/>
                  </a:lnTo>
                  <a:lnTo>
                    <a:pt x="48641" y="31877"/>
                  </a:lnTo>
                  <a:lnTo>
                    <a:pt x="48641" y="46977"/>
                  </a:lnTo>
                  <a:lnTo>
                    <a:pt x="51816" y="46977"/>
                  </a:lnTo>
                  <a:lnTo>
                    <a:pt x="71501" y="46977"/>
                  </a:lnTo>
                  <a:lnTo>
                    <a:pt x="71501" y="31877"/>
                  </a:lnTo>
                  <a:lnTo>
                    <a:pt x="73025" y="31877"/>
                  </a:lnTo>
                  <a:lnTo>
                    <a:pt x="77584" y="31877"/>
                  </a:lnTo>
                  <a:lnTo>
                    <a:pt x="77597" y="46977"/>
                  </a:lnTo>
                  <a:lnTo>
                    <a:pt x="102108" y="46977"/>
                  </a:lnTo>
                  <a:lnTo>
                    <a:pt x="102108" y="31877"/>
                  </a:lnTo>
                  <a:lnTo>
                    <a:pt x="118745" y="31877"/>
                  </a:lnTo>
                  <a:lnTo>
                    <a:pt x="118745" y="19685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2" name="object 102"/>
            <p:cNvSpPr/>
            <p:nvPr/>
          </p:nvSpPr>
          <p:spPr>
            <a:xfrm>
              <a:off x="5736209" y="1953767"/>
              <a:ext cx="67310" cy="42545"/>
            </a:xfrm>
            <a:custGeom>
              <a:avLst/>
              <a:gdLst/>
              <a:ahLst/>
              <a:cxnLst/>
              <a:rect l="l" t="t" r="r" b="b"/>
              <a:pathLst>
                <a:path w="67310" h="42544">
                  <a:moveTo>
                    <a:pt x="67056" y="15252"/>
                  </a:moveTo>
                  <a:lnTo>
                    <a:pt x="67056" y="15252"/>
                  </a:lnTo>
                  <a:lnTo>
                    <a:pt x="50419" y="15252"/>
                  </a:lnTo>
                  <a:lnTo>
                    <a:pt x="50419" y="0"/>
                  </a:lnTo>
                  <a:lnTo>
                    <a:pt x="16891" y="0"/>
                  </a:lnTo>
                  <a:lnTo>
                    <a:pt x="16891" y="15252"/>
                  </a:lnTo>
                  <a:lnTo>
                    <a:pt x="0" y="15252"/>
                  </a:lnTo>
                  <a:lnTo>
                    <a:pt x="0" y="27444"/>
                  </a:lnTo>
                  <a:lnTo>
                    <a:pt x="16891" y="27444"/>
                  </a:lnTo>
                  <a:lnTo>
                    <a:pt x="16891" y="42545"/>
                  </a:lnTo>
                  <a:lnTo>
                    <a:pt x="50419" y="42545"/>
                  </a:lnTo>
                  <a:lnTo>
                    <a:pt x="50419" y="27444"/>
                  </a:lnTo>
                  <a:lnTo>
                    <a:pt x="67056" y="27444"/>
                  </a:lnTo>
                  <a:lnTo>
                    <a:pt x="67056" y="15252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3" name="object 103"/>
            <p:cNvSpPr/>
            <p:nvPr/>
          </p:nvSpPr>
          <p:spPr>
            <a:xfrm>
              <a:off x="5757545" y="1953767"/>
              <a:ext cx="60960" cy="42545"/>
            </a:xfrm>
            <a:custGeom>
              <a:avLst/>
              <a:gdLst/>
              <a:ahLst/>
              <a:cxnLst/>
              <a:rect l="l" t="t" r="r" b="b"/>
              <a:pathLst>
                <a:path w="60960" h="42544">
                  <a:moveTo>
                    <a:pt x="60947" y="15252"/>
                  </a:moveTo>
                  <a:lnTo>
                    <a:pt x="60947" y="15252"/>
                  </a:lnTo>
                  <a:lnTo>
                    <a:pt x="42672" y="15252"/>
                  </a:lnTo>
                  <a:lnTo>
                    <a:pt x="42672" y="0"/>
                  </a:lnTo>
                  <a:lnTo>
                    <a:pt x="16891" y="0"/>
                  </a:lnTo>
                  <a:lnTo>
                    <a:pt x="16891" y="15252"/>
                  </a:lnTo>
                  <a:lnTo>
                    <a:pt x="0" y="15252"/>
                  </a:lnTo>
                  <a:lnTo>
                    <a:pt x="0" y="27444"/>
                  </a:lnTo>
                  <a:lnTo>
                    <a:pt x="16891" y="27444"/>
                  </a:lnTo>
                  <a:lnTo>
                    <a:pt x="16891" y="42545"/>
                  </a:lnTo>
                  <a:lnTo>
                    <a:pt x="42672" y="42545"/>
                  </a:lnTo>
                  <a:lnTo>
                    <a:pt x="42672" y="27444"/>
                  </a:lnTo>
                  <a:lnTo>
                    <a:pt x="60947" y="27444"/>
                  </a:lnTo>
                  <a:lnTo>
                    <a:pt x="60947" y="15252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4" name="object 104"/>
            <p:cNvSpPr/>
            <p:nvPr/>
          </p:nvSpPr>
          <p:spPr>
            <a:xfrm>
              <a:off x="5772772" y="1953767"/>
              <a:ext cx="56515" cy="50800"/>
            </a:xfrm>
            <a:custGeom>
              <a:avLst/>
              <a:gdLst/>
              <a:ahLst/>
              <a:cxnLst/>
              <a:rect l="l" t="t" r="r" b="b"/>
              <a:pathLst>
                <a:path w="56514" h="50800">
                  <a:moveTo>
                    <a:pt x="56400" y="22999"/>
                  </a:moveTo>
                  <a:lnTo>
                    <a:pt x="56400" y="22999"/>
                  </a:lnTo>
                  <a:lnTo>
                    <a:pt x="45720" y="22999"/>
                  </a:lnTo>
                  <a:lnTo>
                    <a:pt x="45720" y="15252"/>
                  </a:lnTo>
                  <a:lnTo>
                    <a:pt x="39636" y="15252"/>
                  </a:lnTo>
                  <a:lnTo>
                    <a:pt x="39636" y="6235"/>
                  </a:lnTo>
                  <a:lnTo>
                    <a:pt x="36703" y="6235"/>
                  </a:lnTo>
                  <a:lnTo>
                    <a:pt x="35052" y="6235"/>
                  </a:lnTo>
                  <a:lnTo>
                    <a:pt x="33528" y="6235"/>
                  </a:lnTo>
                  <a:lnTo>
                    <a:pt x="30619" y="6235"/>
                  </a:lnTo>
                  <a:lnTo>
                    <a:pt x="28968" y="6235"/>
                  </a:lnTo>
                  <a:lnTo>
                    <a:pt x="28968" y="0"/>
                  </a:lnTo>
                  <a:lnTo>
                    <a:pt x="16776" y="0"/>
                  </a:lnTo>
                  <a:lnTo>
                    <a:pt x="16776" y="15252"/>
                  </a:lnTo>
                  <a:lnTo>
                    <a:pt x="0" y="15252"/>
                  </a:lnTo>
                  <a:lnTo>
                    <a:pt x="0" y="27444"/>
                  </a:lnTo>
                  <a:lnTo>
                    <a:pt x="1536" y="27444"/>
                  </a:lnTo>
                  <a:lnTo>
                    <a:pt x="1536" y="35191"/>
                  </a:lnTo>
                  <a:lnTo>
                    <a:pt x="16776" y="35191"/>
                  </a:lnTo>
                  <a:lnTo>
                    <a:pt x="16776" y="42545"/>
                  </a:lnTo>
                  <a:lnTo>
                    <a:pt x="18427" y="42545"/>
                  </a:lnTo>
                  <a:lnTo>
                    <a:pt x="18427" y="50431"/>
                  </a:lnTo>
                  <a:lnTo>
                    <a:pt x="21336" y="50431"/>
                  </a:lnTo>
                  <a:lnTo>
                    <a:pt x="39636" y="50431"/>
                  </a:lnTo>
                  <a:lnTo>
                    <a:pt x="39636" y="35191"/>
                  </a:lnTo>
                  <a:lnTo>
                    <a:pt x="56400" y="35191"/>
                  </a:lnTo>
                  <a:lnTo>
                    <a:pt x="56400" y="22999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5" name="object 105"/>
            <p:cNvSpPr/>
            <p:nvPr/>
          </p:nvSpPr>
          <p:spPr>
            <a:xfrm>
              <a:off x="5783453" y="1960003"/>
              <a:ext cx="64135" cy="57785"/>
            </a:xfrm>
            <a:custGeom>
              <a:avLst/>
              <a:gdLst/>
              <a:ahLst/>
              <a:cxnLst/>
              <a:rect l="l" t="t" r="r" b="b"/>
              <a:pathLst>
                <a:path w="64135" h="57785">
                  <a:moveTo>
                    <a:pt x="63995" y="30340"/>
                  </a:moveTo>
                  <a:lnTo>
                    <a:pt x="62471" y="30340"/>
                  </a:lnTo>
                  <a:lnTo>
                    <a:pt x="60960" y="30340"/>
                  </a:lnTo>
                  <a:lnTo>
                    <a:pt x="53467" y="30340"/>
                  </a:lnTo>
                  <a:lnTo>
                    <a:pt x="53467" y="22860"/>
                  </a:lnTo>
                  <a:lnTo>
                    <a:pt x="51803" y="22860"/>
                  </a:lnTo>
                  <a:lnTo>
                    <a:pt x="50279" y="22860"/>
                  </a:lnTo>
                  <a:lnTo>
                    <a:pt x="47371" y="22860"/>
                  </a:lnTo>
                  <a:lnTo>
                    <a:pt x="47371" y="15113"/>
                  </a:lnTo>
                  <a:lnTo>
                    <a:pt x="45720" y="15113"/>
                  </a:lnTo>
                  <a:lnTo>
                    <a:pt x="44196" y="15113"/>
                  </a:lnTo>
                  <a:lnTo>
                    <a:pt x="36690" y="15113"/>
                  </a:lnTo>
                  <a:lnTo>
                    <a:pt x="36690" y="7607"/>
                  </a:lnTo>
                  <a:lnTo>
                    <a:pt x="35052" y="7607"/>
                  </a:lnTo>
                  <a:lnTo>
                    <a:pt x="33515" y="7607"/>
                  </a:lnTo>
                  <a:lnTo>
                    <a:pt x="30607" y="7607"/>
                  </a:lnTo>
                  <a:lnTo>
                    <a:pt x="30607" y="0"/>
                  </a:lnTo>
                  <a:lnTo>
                    <a:pt x="28956" y="0"/>
                  </a:lnTo>
                  <a:lnTo>
                    <a:pt x="18415" y="0"/>
                  </a:lnTo>
                  <a:lnTo>
                    <a:pt x="16764" y="0"/>
                  </a:lnTo>
                  <a:lnTo>
                    <a:pt x="16764" y="16764"/>
                  </a:lnTo>
                  <a:lnTo>
                    <a:pt x="1524" y="16764"/>
                  </a:lnTo>
                  <a:lnTo>
                    <a:pt x="0" y="16764"/>
                  </a:lnTo>
                  <a:lnTo>
                    <a:pt x="0" y="28956"/>
                  </a:lnTo>
                  <a:lnTo>
                    <a:pt x="1524" y="28956"/>
                  </a:lnTo>
                  <a:lnTo>
                    <a:pt x="4699" y="28956"/>
                  </a:lnTo>
                  <a:lnTo>
                    <a:pt x="4699" y="35052"/>
                  </a:lnTo>
                  <a:lnTo>
                    <a:pt x="6083" y="35052"/>
                  </a:lnTo>
                  <a:lnTo>
                    <a:pt x="7747" y="35052"/>
                  </a:lnTo>
                  <a:lnTo>
                    <a:pt x="13843" y="35052"/>
                  </a:lnTo>
                  <a:lnTo>
                    <a:pt x="13843" y="42532"/>
                  </a:lnTo>
                  <a:lnTo>
                    <a:pt x="16751" y="42532"/>
                  </a:lnTo>
                  <a:lnTo>
                    <a:pt x="16764" y="44196"/>
                  </a:lnTo>
                  <a:lnTo>
                    <a:pt x="18415" y="44196"/>
                  </a:lnTo>
                  <a:lnTo>
                    <a:pt x="21323" y="44196"/>
                  </a:lnTo>
                  <a:lnTo>
                    <a:pt x="21323" y="50152"/>
                  </a:lnTo>
                  <a:lnTo>
                    <a:pt x="22860" y="50152"/>
                  </a:lnTo>
                  <a:lnTo>
                    <a:pt x="24498" y="50152"/>
                  </a:lnTo>
                  <a:lnTo>
                    <a:pt x="32004" y="50152"/>
                  </a:lnTo>
                  <a:lnTo>
                    <a:pt x="32004" y="57658"/>
                  </a:lnTo>
                  <a:lnTo>
                    <a:pt x="47371" y="57658"/>
                  </a:lnTo>
                  <a:lnTo>
                    <a:pt x="47371" y="42532"/>
                  </a:lnTo>
                  <a:lnTo>
                    <a:pt x="60960" y="42532"/>
                  </a:lnTo>
                  <a:lnTo>
                    <a:pt x="62471" y="42532"/>
                  </a:lnTo>
                  <a:lnTo>
                    <a:pt x="63995" y="42532"/>
                  </a:lnTo>
                  <a:lnTo>
                    <a:pt x="63995" y="30340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6" name="object 106"/>
            <p:cNvSpPr/>
            <p:nvPr/>
          </p:nvSpPr>
          <p:spPr>
            <a:xfrm>
              <a:off x="5801728" y="1975116"/>
              <a:ext cx="82550" cy="52069"/>
            </a:xfrm>
            <a:custGeom>
              <a:avLst/>
              <a:gdLst/>
              <a:ahLst/>
              <a:cxnLst/>
              <a:rect l="l" t="t" r="r" b="b"/>
              <a:pathLst>
                <a:path w="82550" h="52069">
                  <a:moveTo>
                    <a:pt x="82296" y="24498"/>
                  </a:moveTo>
                  <a:lnTo>
                    <a:pt x="76212" y="24498"/>
                  </a:lnTo>
                  <a:lnTo>
                    <a:pt x="73291" y="24498"/>
                  </a:lnTo>
                  <a:lnTo>
                    <a:pt x="71628" y="24498"/>
                  </a:lnTo>
                  <a:lnTo>
                    <a:pt x="65544" y="24498"/>
                  </a:lnTo>
                  <a:lnTo>
                    <a:pt x="65544" y="15227"/>
                  </a:lnTo>
                  <a:lnTo>
                    <a:pt x="65544" y="9144"/>
                  </a:lnTo>
                  <a:lnTo>
                    <a:pt x="59436" y="9144"/>
                  </a:lnTo>
                  <a:lnTo>
                    <a:pt x="56515" y="9144"/>
                  </a:lnTo>
                  <a:lnTo>
                    <a:pt x="54876" y="9144"/>
                  </a:lnTo>
                  <a:lnTo>
                    <a:pt x="53352" y="9144"/>
                  </a:lnTo>
                  <a:lnTo>
                    <a:pt x="48780" y="9144"/>
                  </a:lnTo>
                  <a:lnTo>
                    <a:pt x="48780" y="0"/>
                  </a:lnTo>
                  <a:lnTo>
                    <a:pt x="16903" y="0"/>
                  </a:lnTo>
                  <a:lnTo>
                    <a:pt x="16903" y="15227"/>
                  </a:lnTo>
                  <a:lnTo>
                    <a:pt x="0" y="15227"/>
                  </a:lnTo>
                  <a:lnTo>
                    <a:pt x="0" y="27419"/>
                  </a:lnTo>
                  <a:lnTo>
                    <a:pt x="16903" y="27419"/>
                  </a:lnTo>
                  <a:lnTo>
                    <a:pt x="16903" y="42545"/>
                  </a:lnTo>
                  <a:lnTo>
                    <a:pt x="42684" y="42545"/>
                  </a:lnTo>
                  <a:lnTo>
                    <a:pt x="42684" y="51816"/>
                  </a:lnTo>
                  <a:lnTo>
                    <a:pt x="65544" y="51816"/>
                  </a:lnTo>
                  <a:lnTo>
                    <a:pt x="65544" y="36690"/>
                  </a:lnTo>
                  <a:lnTo>
                    <a:pt x="71628" y="36690"/>
                  </a:lnTo>
                  <a:lnTo>
                    <a:pt x="73291" y="36690"/>
                  </a:lnTo>
                  <a:lnTo>
                    <a:pt x="76212" y="36690"/>
                  </a:lnTo>
                  <a:lnTo>
                    <a:pt x="82296" y="36690"/>
                  </a:lnTo>
                  <a:lnTo>
                    <a:pt x="82296" y="24498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7" name="object 107"/>
            <p:cNvSpPr/>
            <p:nvPr/>
          </p:nvSpPr>
          <p:spPr>
            <a:xfrm>
              <a:off x="5838304" y="1984260"/>
              <a:ext cx="128270" cy="52069"/>
            </a:xfrm>
            <a:custGeom>
              <a:avLst/>
              <a:gdLst/>
              <a:ahLst/>
              <a:cxnLst/>
              <a:rect l="l" t="t" r="r" b="b"/>
              <a:pathLst>
                <a:path w="128270" h="52069">
                  <a:moveTo>
                    <a:pt x="128028" y="24498"/>
                  </a:moveTo>
                  <a:lnTo>
                    <a:pt x="121920" y="24498"/>
                  </a:lnTo>
                  <a:lnTo>
                    <a:pt x="111252" y="24498"/>
                  </a:lnTo>
                  <a:lnTo>
                    <a:pt x="106692" y="24498"/>
                  </a:lnTo>
                  <a:lnTo>
                    <a:pt x="105168" y="24498"/>
                  </a:lnTo>
                  <a:lnTo>
                    <a:pt x="105168" y="9271"/>
                  </a:lnTo>
                  <a:lnTo>
                    <a:pt x="33528" y="9271"/>
                  </a:lnTo>
                  <a:lnTo>
                    <a:pt x="33528" y="0"/>
                  </a:lnTo>
                  <a:lnTo>
                    <a:pt x="28968" y="0"/>
                  </a:lnTo>
                  <a:lnTo>
                    <a:pt x="21336" y="0"/>
                  </a:lnTo>
                  <a:lnTo>
                    <a:pt x="16776" y="0"/>
                  </a:lnTo>
                  <a:lnTo>
                    <a:pt x="16776" y="15354"/>
                  </a:lnTo>
                  <a:lnTo>
                    <a:pt x="4584" y="15354"/>
                  </a:lnTo>
                  <a:lnTo>
                    <a:pt x="0" y="15354"/>
                  </a:lnTo>
                  <a:lnTo>
                    <a:pt x="0" y="27546"/>
                  </a:lnTo>
                  <a:lnTo>
                    <a:pt x="4584" y="27546"/>
                  </a:lnTo>
                  <a:lnTo>
                    <a:pt x="6108" y="27546"/>
                  </a:lnTo>
                  <a:lnTo>
                    <a:pt x="6108" y="36690"/>
                  </a:lnTo>
                  <a:lnTo>
                    <a:pt x="10668" y="36690"/>
                  </a:lnTo>
                  <a:lnTo>
                    <a:pt x="12204" y="36690"/>
                  </a:lnTo>
                  <a:lnTo>
                    <a:pt x="16776" y="36690"/>
                  </a:lnTo>
                  <a:lnTo>
                    <a:pt x="16776" y="42672"/>
                  </a:lnTo>
                  <a:lnTo>
                    <a:pt x="21336" y="42672"/>
                  </a:lnTo>
                  <a:lnTo>
                    <a:pt x="22999" y="42672"/>
                  </a:lnTo>
                  <a:lnTo>
                    <a:pt x="22999" y="51816"/>
                  </a:lnTo>
                  <a:lnTo>
                    <a:pt x="105168" y="51816"/>
                  </a:lnTo>
                  <a:lnTo>
                    <a:pt x="105168" y="36690"/>
                  </a:lnTo>
                  <a:lnTo>
                    <a:pt x="106692" y="36690"/>
                  </a:lnTo>
                  <a:lnTo>
                    <a:pt x="111252" y="36690"/>
                  </a:lnTo>
                  <a:lnTo>
                    <a:pt x="121920" y="36690"/>
                  </a:lnTo>
                  <a:lnTo>
                    <a:pt x="128028" y="36690"/>
                  </a:lnTo>
                  <a:lnTo>
                    <a:pt x="128028" y="24498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8" name="object 108"/>
            <p:cNvSpPr/>
            <p:nvPr/>
          </p:nvSpPr>
          <p:spPr>
            <a:xfrm>
              <a:off x="5920613" y="1993531"/>
              <a:ext cx="398145" cy="97790"/>
            </a:xfrm>
            <a:custGeom>
              <a:avLst/>
              <a:gdLst/>
              <a:ahLst/>
              <a:cxnLst/>
              <a:rect l="l" t="t" r="r" b="b"/>
              <a:pathLst>
                <a:path w="398145" h="97789">
                  <a:moveTo>
                    <a:pt x="166116" y="47231"/>
                  </a:moveTo>
                  <a:lnTo>
                    <a:pt x="153911" y="47231"/>
                  </a:lnTo>
                  <a:lnTo>
                    <a:pt x="149479" y="47231"/>
                  </a:lnTo>
                  <a:lnTo>
                    <a:pt x="149479" y="32004"/>
                  </a:lnTo>
                  <a:lnTo>
                    <a:pt x="137287" y="32004"/>
                  </a:lnTo>
                  <a:lnTo>
                    <a:pt x="137287" y="47231"/>
                  </a:lnTo>
                  <a:lnTo>
                    <a:pt x="137160" y="47231"/>
                  </a:lnTo>
                  <a:lnTo>
                    <a:pt x="137160" y="32004"/>
                  </a:lnTo>
                  <a:lnTo>
                    <a:pt x="126492" y="32004"/>
                  </a:lnTo>
                  <a:lnTo>
                    <a:pt x="124968" y="32004"/>
                  </a:lnTo>
                  <a:lnTo>
                    <a:pt x="114300" y="32004"/>
                  </a:lnTo>
                  <a:lnTo>
                    <a:pt x="114300" y="36576"/>
                  </a:lnTo>
                  <a:lnTo>
                    <a:pt x="106794" y="36576"/>
                  </a:lnTo>
                  <a:lnTo>
                    <a:pt x="106794" y="21323"/>
                  </a:lnTo>
                  <a:lnTo>
                    <a:pt x="94602" y="21323"/>
                  </a:lnTo>
                  <a:lnTo>
                    <a:pt x="94602" y="25908"/>
                  </a:lnTo>
                  <a:lnTo>
                    <a:pt x="85471" y="25908"/>
                  </a:lnTo>
                  <a:lnTo>
                    <a:pt x="85471" y="10655"/>
                  </a:lnTo>
                  <a:lnTo>
                    <a:pt x="83947" y="10655"/>
                  </a:lnTo>
                  <a:lnTo>
                    <a:pt x="73279" y="10655"/>
                  </a:lnTo>
                  <a:lnTo>
                    <a:pt x="71755" y="10655"/>
                  </a:lnTo>
                  <a:lnTo>
                    <a:pt x="71755" y="15227"/>
                  </a:lnTo>
                  <a:lnTo>
                    <a:pt x="60960" y="15227"/>
                  </a:lnTo>
                  <a:lnTo>
                    <a:pt x="56515" y="15227"/>
                  </a:lnTo>
                  <a:lnTo>
                    <a:pt x="56515" y="0"/>
                  </a:lnTo>
                  <a:lnTo>
                    <a:pt x="44323" y="0"/>
                  </a:lnTo>
                  <a:lnTo>
                    <a:pt x="44323" y="15227"/>
                  </a:lnTo>
                  <a:lnTo>
                    <a:pt x="44196" y="15227"/>
                  </a:lnTo>
                  <a:lnTo>
                    <a:pt x="44196" y="0"/>
                  </a:lnTo>
                  <a:lnTo>
                    <a:pt x="32004" y="0"/>
                  </a:lnTo>
                  <a:lnTo>
                    <a:pt x="32004" y="15227"/>
                  </a:lnTo>
                  <a:lnTo>
                    <a:pt x="29083" y="15227"/>
                  </a:lnTo>
                  <a:lnTo>
                    <a:pt x="29083" y="0"/>
                  </a:lnTo>
                  <a:lnTo>
                    <a:pt x="16891" y="0"/>
                  </a:lnTo>
                  <a:lnTo>
                    <a:pt x="16891" y="15227"/>
                  </a:lnTo>
                  <a:lnTo>
                    <a:pt x="15240" y="15227"/>
                  </a:lnTo>
                  <a:lnTo>
                    <a:pt x="0" y="15227"/>
                  </a:lnTo>
                  <a:lnTo>
                    <a:pt x="0" y="27419"/>
                  </a:lnTo>
                  <a:lnTo>
                    <a:pt x="15240" y="27419"/>
                  </a:lnTo>
                  <a:lnTo>
                    <a:pt x="16891" y="27419"/>
                  </a:lnTo>
                  <a:lnTo>
                    <a:pt x="16891" y="42545"/>
                  </a:lnTo>
                  <a:lnTo>
                    <a:pt x="29083" y="42545"/>
                  </a:lnTo>
                  <a:lnTo>
                    <a:pt x="29083" y="27419"/>
                  </a:lnTo>
                  <a:lnTo>
                    <a:pt x="32004" y="27419"/>
                  </a:lnTo>
                  <a:lnTo>
                    <a:pt x="32004" y="42545"/>
                  </a:lnTo>
                  <a:lnTo>
                    <a:pt x="44196" y="42545"/>
                  </a:lnTo>
                  <a:lnTo>
                    <a:pt x="44196" y="27419"/>
                  </a:lnTo>
                  <a:lnTo>
                    <a:pt x="44323" y="27419"/>
                  </a:lnTo>
                  <a:lnTo>
                    <a:pt x="44323" y="42545"/>
                  </a:lnTo>
                  <a:lnTo>
                    <a:pt x="56515" y="42545"/>
                  </a:lnTo>
                  <a:lnTo>
                    <a:pt x="56515" y="38100"/>
                  </a:lnTo>
                  <a:lnTo>
                    <a:pt x="71755" y="38100"/>
                  </a:lnTo>
                  <a:lnTo>
                    <a:pt x="71755" y="53200"/>
                  </a:lnTo>
                  <a:lnTo>
                    <a:pt x="73279" y="53200"/>
                  </a:lnTo>
                  <a:lnTo>
                    <a:pt x="83947" y="53200"/>
                  </a:lnTo>
                  <a:lnTo>
                    <a:pt x="85471" y="53200"/>
                  </a:lnTo>
                  <a:lnTo>
                    <a:pt x="85471" y="48768"/>
                  </a:lnTo>
                  <a:lnTo>
                    <a:pt x="94602" y="48768"/>
                  </a:lnTo>
                  <a:lnTo>
                    <a:pt x="94602" y="63868"/>
                  </a:lnTo>
                  <a:lnTo>
                    <a:pt x="106794" y="63868"/>
                  </a:lnTo>
                  <a:lnTo>
                    <a:pt x="106794" y="59423"/>
                  </a:lnTo>
                  <a:lnTo>
                    <a:pt x="108191" y="59423"/>
                  </a:lnTo>
                  <a:lnTo>
                    <a:pt x="114300" y="59423"/>
                  </a:lnTo>
                  <a:lnTo>
                    <a:pt x="114300" y="74549"/>
                  </a:lnTo>
                  <a:lnTo>
                    <a:pt x="124968" y="74549"/>
                  </a:lnTo>
                  <a:lnTo>
                    <a:pt x="126492" y="74549"/>
                  </a:lnTo>
                  <a:lnTo>
                    <a:pt x="137160" y="74549"/>
                  </a:lnTo>
                  <a:lnTo>
                    <a:pt x="137160" y="59423"/>
                  </a:lnTo>
                  <a:lnTo>
                    <a:pt x="137287" y="59423"/>
                  </a:lnTo>
                  <a:lnTo>
                    <a:pt x="137287" y="74549"/>
                  </a:lnTo>
                  <a:lnTo>
                    <a:pt x="149479" y="74549"/>
                  </a:lnTo>
                  <a:lnTo>
                    <a:pt x="149479" y="59423"/>
                  </a:lnTo>
                  <a:lnTo>
                    <a:pt x="153911" y="59423"/>
                  </a:lnTo>
                  <a:lnTo>
                    <a:pt x="166116" y="59423"/>
                  </a:lnTo>
                  <a:lnTo>
                    <a:pt x="166116" y="47231"/>
                  </a:lnTo>
                  <a:close/>
                </a:path>
                <a:path w="398145" h="97789">
                  <a:moveTo>
                    <a:pt x="298691" y="57772"/>
                  </a:moveTo>
                  <a:lnTo>
                    <a:pt x="282067" y="57772"/>
                  </a:lnTo>
                  <a:lnTo>
                    <a:pt x="282067" y="42672"/>
                  </a:lnTo>
                  <a:lnTo>
                    <a:pt x="269875" y="42672"/>
                  </a:lnTo>
                  <a:lnTo>
                    <a:pt x="269875" y="57772"/>
                  </a:lnTo>
                  <a:lnTo>
                    <a:pt x="269735" y="57772"/>
                  </a:lnTo>
                  <a:lnTo>
                    <a:pt x="253111" y="57772"/>
                  </a:lnTo>
                  <a:lnTo>
                    <a:pt x="253111" y="42672"/>
                  </a:lnTo>
                  <a:lnTo>
                    <a:pt x="240919" y="42672"/>
                  </a:lnTo>
                  <a:lnTo>
                    <a:pt x="240919" y="57772"/>
                  </a:lnTo>
                  <a:lnTo>
                    <a:pt x="236347" y="57772"/>
                  </a:lnTo>
                  <a:lnTo>
                    <a:pt x="236347" y="42672"/>
                  </a:lnTo>
                  <a:lnTo>
                    <a:pt x="225679" y="42672"/>
                  </a:lnTo>
                  <a:lnTo>
                    <a:pt x="224155" y="42672"/>
                  </a:lnTo>
                  <a:lnTo>
                    <a:pt x="213487" y="42672"/>
                  </a:lnTo>
                  <a:lnTo>
                    <a:pt x="213487" y="57772"/>
                  </a:lnTo>
                  <a:lnTo>
                    <a:pt x="207264" y="57772"/>
                  </a:lnTo>
                  <a:lnTo>
                    <a:pt x="196596" y="57772"/>
                  </a:lnTo>
                  <a:lnTo>
                    <a:pt x="196596" y="69964"/>
                  </a:lnTo>
                  <a:lnTo>
                    <a:pt x="207264" y="69964"/>
                  </a:lnTo>
                  <a:lnTo>
                    <a:pt x="213487" y="69964"/>
                  </a:lnTo>
                  <a:lnTo>
                    <a:pt x="213487" y="86868"/>
                  </a:lnTo>
                  <a:lnTo>
                    <a:pt x="224155" y="86868"/>
                  </a:lnTo>
                  <a:lnTo>
                    <a:pt x="225679" y="86868"/>
                  </a:lnTo>
                  <a:lnTo>
                    <a:pt x="236347" y="86868"/>
                  </a:lnTo>
                  <a:lnTo>
                    <a:pt x="236347" y="69964"/>
                  </a:lnTo>
                  <a:lnTo>
                    <a:pt x="240919" y="69964"/>
                  </a:lnTo>
                  <a:lnTo>
                    <a:pt x="240919" y="86868"/>
                  </a:lnTo>
                  <a:lnTo>
                    <a:pt x="253111" y="86868"/>
                  </a:lnTo>
                  <a:lnTo>
                    <a:pt x="253111" y="69964"/>
                  </a:lnTo>
                  <a:lnTo>
                    <a:pt x="269735" y="69964"/>
                  </a:lnTo>
                  <a:lnTo>
                    <a:pt x="269875" y="69964"/>
                  </a:lnTo>
                  <a:lnTo>
                    <a:pt x="269875" y="86868"/>
                  </a:lnTo>
                  <a:lnTo>
                    <a:pt x="282067" y="86868"/>
                  </a:lnTo>
                  <a:lnTo>
                    <a:pt x="282067" y="69964"/>
                  </a:lnTo>
                  <a:lnTo>
                    <a:pt x="298691" y="69964"/>
                  </a:lnTo>
                  <a:lnTo>
                    <a:pt x="298691" y="57772"/>
                  </a:lnTo>
                  <a:close/>
                </a:path>
                <a:path w="398145" h="97789">
                  <a:moveTo>
                    <a:pt x="397751" y="70104"/>
                  </a:moveTo>
                  <a:lnTo>
                    <a:pt x="380987" y="70104"/>
                  </a:lnTo>
                  <a:lnTo>
                    <a:pt x="380987" y="54851"/>
                  </a:lnTo>
                  <a:lnTo>
                    <a:pt x="368795" y="54851"/>
                  </a:lnTo>
                  <a:lnTo>
                    <a:pt x="368795" y="70104"/>
                  </a:lnTo>
                  <a:lnTo>
                    <a:pt x="364223" y="70104"/>
                  </a:lnTo>
                  <a:lnTo>
                    <a:pt x="356730" y="70104"/>
                  </a:lnTo>
                  <a:lnTo>
                    <a:pt x="356730" y="54851"/>
                  </a:lnTo>
                  <a:lnTo>
                    <a:pt x="347472" y="54851"/>
                  </a:lnTo>
                  <a:lnTo>
                    <a:pt x="344538" y="54851"/>
                  </a:lnTo>
                  <a:lnTo>
                    <a:pt x="336804" y="54851"/>
                  </a:lnTo>
                  <a:lnTo>
                    <a:pt x="335280" y="54851"/>
                  </a:lnTo>
                  <a:lnTo>
                    <a:pt x="324612" y="54851"/>
                  </a:lnTo>
                  <a:lnTo>
                    <a:pt x="324612" y="70104"/>
                  </a:lnTo>
                  <a:lnTo>
                    <a:pt x="318630" y="70104"/>
                  </a:lnTo>
                  <a:lnTo>
                    <a:pt x="307975" y="70104"/>
                  </a:lnTo>
                  <a:lnTo>
                    <a:pt x="307975" y="82296"/>
                  </a:lnTo>
                  <a:lnTo>
                    <a:pt x="318630" y="82296"/>
                  </a:lnTo>
                  <a:lnTo>
                    <a:pt x="324612" y="82296"/>
                  </a:lnTo>
                  <a:lnTo>
                    <a:pt x="324612" y="97396"/>
                  </a:lnTo>
                  <a:lnTo>
                    <a:pt x="356730" y="97396"/>
                  </a:lnTo>
                  <a:lnTo>
                    <a:pt x="356730" y="82296"/>
                  </a:lnTo>
                  <a:lnTo>
                    <a:pt x="364223" y="82296"/>
                  </a:lnTo>
                  <a:lnTo>
                    <a:pt x="368795" y="82296"/>
                  </a:lnTo>
                  <a:lnTo>
                    <a:pt x="368795" y="97396"/>
                  </a:lnTo>
                  <a:lnTo>
                    <a:pt x="380987" y="97396"/>
                  </a:lnTo>
                  <a:lnTo>
                    <a:pt x="380987" y="82296"/>
                  </a:lnTo>
                  <a:lnTo>
                    <a:pt x="397751" y="82296"/>
                  </a:lnTo>
                  <a:lnTo>
                    <a:pt x="397751" y="70104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9" name="object 109"/>
            <p:cNvSpPr/>
            <p:nvPr/>
          </p:nvSpPr>
          <p:spPr>
            <a:xfrm>
              <a:off x="6272784" y="2048382"/>
              <a:ext cx="245745" cy="56515"/>
            </a:xfrm>
            <a:custGeom>
              <a:avLst/>
              <a:gdLst/>
              <a:ahLst/>
              <a:cxnLst/>
              <a:rect l="l" t="t" r="r" b="b"/>
              <a:pathLst>
                <a:path w="245745" h="56514">
                  <a:moveTo>
                    <a:pt x="50152" y="15252"/>
                  </a:moveTo>
                  <a:lnTo>
                    <a:pt x="45580" y="15252"/>
                  </a:lnTo>
                  <a:lnTo>
                    <a:pt x="33401" y="15252"/>
                  </a:lnTo>
                  <a:lnTo>
                    <a:pt x="33401" y="0"/>
                  </a:lnTo>
                  <a:lnTo>
                    <a:pt x="28816" y="0"/>
                  </a:lnTo>
                  <a:lnTo>
                    <a:pt x="21209" y="0"/>
                  </a:lnTo>
                  <a:lnTo>
                    <a:pt x="16624" y="0"/>
                  </a:lnTo>
                  <a:lnTo>
                    <a:pt x="16624" y="15252"/>
                  </a:lnTo>
                  <a:lnTo>
                    <a:pt x="4559" y="15252"/>
                  </a:lnTo>
                  <a:lnTo>
                    <a:pt x="0" y="15252"/>
                  </a:lnTo>
                  <a:lnTo>
                    <a:pt x="0" y="27444"/>
                  </a:lnTo>
                  <a:lnTo>
                    <a:pt x="4559" y="27444"/>
                  </a:lnTo>
                  <a:lnTo>
                    <a:pt x="16624" y="27444"/>
                  </a:lnTo>
                  <a:lnTo>
                    <a:pt x="16624" y="42545"/>
                  </a:lnTo>
                  <a:lnTo>
                    <a:pt x="21209" y="42545"/>
                  </a:lnTo>
                  <a:lnTo>
                    <a:pt x="28816" y="42545"/>
                  </a:lnTo>
                  <a:lnTo>
                    <a:pt x="33401" y="42545"/>
                  </a:lnTo>
                  <a:lnTo>
                    <a:pt x="33401" y="27444"/>
                  </a:lnTo>
                  <a:lnTo>
                    <a:pt x="45580" y="27444"/>
                  </a:lnTo>
                  <a:lnTo>
                    <a:pt x="50152" y="27444"/>
                  </a:lnTo>
                  <a:lnTo>
                    <a:pt x="50152" y="15252"/>
                  </a:lnTo>
                  <a:close/>
                </a:path>
                <a:path w="245745" h="56514">
                  <a:moveTo>
                    <a:pt x="245224" y="28829"/>
                  </a:moveTo>
                  <a:lnTo>
                    <a:pt x="242189" y="28829"/>
                  </a:lnTo>
                  <a:lnTo>
                    <a:pt x="240652" y="28829"/>
                  </a:lnTo>
                  <a:lnTo>
                    <a:pt x="239128" y="28829"/>
                  </a:lnTo>
                  <a:lnTo>
                    <a:pt x="225425" y="28829"/>
                  </a:lnTo>
                  <a:lnTo>
                    <a:pt x="225425" y="13601"/>
                  </a:lnTo>
                  <a:lnTo>
                    <a:pt x="188963" y="13601"/>
                  </a:lnTo>
                  <a:lnTo>
                    <a:pt x="188963" y="28829"/>
                  </a:lnTo>
                  <a:lnTo>
                    <a:pt x="185788" y="28829"/>
                  </a:lnTo>
                  <a:lnTo>
                    <a:pt x="179705" y="28829"/>
                  </a:lnTo>
                  <a:lnTo>
                    <a:pt x="176657" y="28829"/>
                  </a:lnTo>
                  <a:lnTo>
                    <a:pt x="176657" y="13601"/>
                  </a:lnTo>
                  <a:lnTo>
                    <a:pt x="146304" y="13601"/>
                  </a:lnTo>
                  <a:lnTo>
                    <a:pt x="146304" y="15252"/>
                  </a:lnTo>
                  <a:lnTo>
                    <a:pt x="146304" y="27444"/>
                  </a:lnTo>
                  <a:lnTo>
                    <a:pt x="146304" y="28829"/>
                  </a:lnTo>
                  <a:lnTo>
                    <a:pt x="140195" y="28829"/>
                  </a:lnTo>
                  <a:lnTo>
                    <a:pt x="134112" y="28829"/>
                  </a:lnTo>
                  <a:lnTo>
                    <a:pt x="132448" y="28829"/>
                  </a:lnTo>
                  <a:lnTo>
                    <a:pt x="132448" y="27444"/>
                  </a:lnTo>
                  <a:lnTo>
                    <a:pt x="137020" y="27444"/>
                  </a:lnTo>
                  <a:lnTo>
                    <a:pt x="146304" y="27444"/>
                  </a:lnTo>
                  <a:lnTo>
                    <a:pt x="146304" y="15252"/>
                  </a:lnTo>
                  <a:lnTo>
                    <a:pt x="137020" y="15252"/>
                  </a:lnTo>
                  <a:lnTo>
                    <a:pt x="132448" y="15252"/>
                  </a:lnTo>
                  <a:lnTo>
                    <a:pt x="132448" y="0"/>
                  </a:lnTo>
                  <a:lnTo>
                    <a:pt x="120396" y="0"/>
                  </a:lnTo>
                  <a:lnTo>
                    <a:pt x="120256" y="0"/>
                  </a:lnTo>
                  <a:lnTo>
                    <a:pt x="108204" y="0"/>
                  </a:lnTo>
                  <a:lnTo>
                    <a:pt x="108204" y="15252"/>
                  </a:lnTo>
                  <a:lnTo>
                    <a:pt x="105016" y="15252"/>
                  </a:lnTo>
                  <a:lnTo>
                    <a:pt x="105016" y="0"/>
                  </a:lnTo>
                  <a:lnTo>
                    <a:pt x="92824" y="0"/>
                  </a:lnTo>
                  <a:lnTo>
                    <a:pt x="92824" y="15252"/>
                  </a:lnTo>
                  <a:lnTo>
                    <a:pt x="91427" y="15252"/>
                  </a:lnTo>
                  <a:lnTo>
                    <a:pt x="82296" y="15252"/>
                  </a:lnTo>
                  <a:lnTo>
                    <a:pt x="82296" y="0"/>
                  </a:lnTo>
                  <a:lnTo>
                    <a:pt x="80759" y="0"/>
                  </a:lnTo>
                  <a:lnTo>
                    <a:pt x="70104" y="0"/>
                  </a:lnTo>
                  <a:lnTo>
                    <a:pt x="68567" y="0"/>
                  </a:lnTo>
                  <a:lnTo>
                    <a:pt x="68567" y="15252"/>
                  </a:lnTo>
                  <a:lnTo>
                    <a:pt x="53327" y="15252"/>
                  </a:lnTo>
                  <a:lnTo>
                    <a:pt x="51816" y="15252"/>
                  </a:lnTo>
                  <a:lnTo>
                    <a:pt x="51816" y="27444"/>
                  </a:lnTo>
                  <a:lnTo>
                    <a:pt x="53327" y="27444"/>
                  </a:lnTo>
                  <a:lnTo>
                    <a:pt x="68567" y="27444"/>
                  </a:lnTo>
                  <a:lnTo>
                    <a:pt x="68567" y="42545"/>
                  </a:lnTo>
                  <a:lnTo>
                    <a:pt x="70104" y="42545"/>
                  </a:lnTo>
                  <a:lnTo>
                    <a:pt x="80759" y="42545"/>
                  </a:lnTo>
                  <a:lnTo>
                    <a:pt x="82296" y="42545"/>
                  </a:lnTo>
                  <a:lnTo>
                    <a:pt x="82296" y="27444"/>
                  </a:lnTo>
                  <a:lnTo>
                    <a:pt x="91427" y="27444"/>
                  </a:lnTo>
                  <a:lnTo>
                    <a:pt x="92824" y="27444"/>
                  </a:lnTo>
                  <a:lnTo>
                    <a:pt x="92824" y="42545"/>
                  </a:lnTo>
                  <a:lnTo>
                    <a:pt x="105016" y="42545"/>
                  </a:lnTo>
                  <a:lnTo>
                    <a:pt x="105016" y="27444"/>
                  </a:lnTo>
                  <a:lnTo>
                    <a:pt x="108204" y="27444"/>
                  </a:lnTo>
                  <a:lnTo>
                    <a:pt x="108204" y="42545"/>
                  </a:lnTo>
                  <a:lnTo>
                    <a:pt x="120256" y="42545"/>
                  </a:lnTo>
                  <a:lnTo>
                    <a:pt x="120396" y="42545"/>
                  </a:lnTo>
                  <a:lnTo>
                    <a:pt x="132448" y="42545"/>
                  </a:lnTo>
                  <a:lnTo>
                    <a:pt x="132448" y="41021"/>
                  </a:lnTo>
                  <a:lnTo>
                    <a:pt x="134112" y="41021"/>
                  </a:lnTo>
                  <a:lnTo>
                    <a:pt x="140195" y="41021"/>
                  </a:lnTo>
                  <a:lnTo>
                    <a:pt x="146304" y="41021"/>
                  </a:lnTo>
                  <a:lnTo>
                    <a:pt x="146304" y="56146"/>
                  </a:lnTo>
                  <a:lnTo>
                    <a:pt x="176657" y="56146"/>
                  </a:lnTo>
                  <a:lnTo>
                    <a:pt x="176657" y="41021"/>
                  </a:lnTo>
                  <a:lnTo>
                    <a:pt x="179692" y="41021"/>
                  </a:lnTo>
                  <a:lnTo>
                    <a:pt x="185788" y="41021"/>
                  </a:lnTo>
                  <a:lnTo>
                    <a:pt x="188963" y="41021"/>
                  </a:lnTo>
                  <a:lnTo>
                    <a:pt x="188963" y="56146"/>
                  </a:lnTo>
                  <a:lnTo>
                    <a:pt x="225425" y="56146"/>
                  </a:lnTo>
                  <a:lnTo>
                    <a:pt x="225425" y="41021"/>
                  </a:lnTo>
                  <a:lnTo>
                    <a:pt x="239128" y="41021"/>
                  </a:lnTo>
                  <a:lnTo>
                    <a:pt x="240652" y="41021"/>
                  </a:lnTo>
                  <a:lnTo>
                    <a:pt x="242189" y="41021"/>
                  </a:lnTo>
                  <a:lnTo>
                    <a:pt x="245224" y="41021"/>
                  </a:lnTo>
                  <a:lnTo>
                    <a:pt x="245224" y="28829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10" name="object 110"/>
            <p:cNvSpPr/>
            <p:nvPr/>
          </p:nvSpPr>
          <p:spPr>
            <a:xfrm>
              <a:off x="6472428" y="2061984"/>
              <a:ext cx="91440" cy="59690"/>
            </a:xfrm>
            <a:custGeom>
              <a:avLst/>
              <a:gdLst/>
              <a:ahLst/>
              <a:cxnLst/>
              <a:rect l="l" t="t" r="r" b="b"/>
              <a:pathLst>
                <a:path w="91440" h="59689">
                  <a:moveTo>
                    <a:pt x="91300" y="32004"/>
                  </a:moveTo>
                  <a:lnTo>
                    <a:pt x="91300" y="32004"/>
                  </a:lnTo>
                  <a:lnTo>
                    <a:pt x="74549" y="32004"/>
                  </a:lnTo>
                  <a:lnTo>
                    <a:pt x="74549" y="16751"/>
                  </a:lnTo>
                  <a:lnTo>
                    <a:pt x="74536" y="15227"/>
                  </a:lnTo>
                  <a:lnTo>
                    <a:pt x="73012" y="15227"/>
                  </a:lnTo>
                  <a:lnTo>
                    <a:pt x="68440" y="15227"/>
                  </a:lnTo>
                  <a:lnTo>
                    <a:pt x="57785" y="15227"/>
                  </a:lnTo>
                  <a:lnTo>
                    <a:pt x="57785" y="0"/>
                  </a:lnTo>
                  <a:lnTo>
                    <a:pt x="39484" y="0"/>
                  </a:lnTo>
                  <a:lnTo>
                    <a:pt x="39484" y="15227"/>
                  </a:lnTo>
                  <a:lnTo>
                    <a:pt x="30340" y="15227"/>
                  </a:lnTo>
                  <a:lnTo>
                    <a:pt x="30340" y="0"/>
                  </a:lnTo>
                  <a:lnTo>
                    <a:pt x="28956" y="0"/>
                  </a:lnTo>
                  <a:lnTo>
                    <a:pt x="18148" y="0"/>
                  </a:lnTo>
                  <a:lnTo>
                    <a:pt x="16764" y="0"/>
                  </a:lnTo>
                  <a:lnTo>
                    <a:pt x="16764" y="15227"/>
                  </a:lnTo>
                  <a:lnTo>
                    <a:pt x="1524" y="15227"/>
                  </a:lnTo>
                  <a:lnTo>
                    <a:pt x="0" y="15227"/>
                  </a:lnTo>
                  <a:lnTo>
                    <a:pt x="0" y="27419"/>
                  </a:lnTo>
                  <a:lnTo>
                    <a:pt x="1524" y="27419"/>
                  </a:lnTo>
                  <a:lnTo>
                    <a:pt x="16764" y="27419"/>
                  </a:lnTo>
                  <a:lnTo>
                    <a:pt x="16764" y="42545"/>
                  </a:lnTo>
                  <a:lnTo>
                    <a:pt x="18148" y="42545"/>
                  </a:lnTo>
                  <a:lnTo>
                    <a:pt x="28956" y="42545"/>
                  </a:lnTo>
                  <a:lnTo>
                    <a:pt x="30340" y="42545"/>
                  </a:lnTo>
                  <a:lnTo>
                    <a:pt x="30340" y="27419"/>
                  </a:lnTo>
                  <a:lnTo>
                    <a:pt x="39484" y="27419"/>
                  </a:lnTo>
                  <a:lnTo>
                    <a:pt x="39484" y="32004"/>
                  </a:lnTo>
                  <a:lnTo>
                    <a:pt x="36449" y="32004"/>
                  </a:lnTo>
                  <a:lnTo>
                    <a:pt x="34925" y="32004"/>
                  </a:lnTo>
                  <a:lnTo>
                    <a:pt x="34925" y="44196"/>
                  </a:lnTo>
                  <a:lnTo>
                    <a:pt x="36449" y="44196"/>
                  </a:lnTo>
                  <a:lnTo>
                    <a:pt x="39624" y="44196"/>
                  </a:lnTo>
                  <a:lnTo>
                    <a:pt x="44183" y="44196"/>
                  </a:lnTo>
                  <a:lnTo>
                    <a:pt x="45580" y="44196"/>
                  </a:lnTo>
                  <a:lnTo>
                    <a:pt x="51689" y="44196"/>
                  </a:lnTo>
                  <a:lnTo>
                    <a:pt x="51689" y="59296"/>
                  </a:lnTo>
                  <a:lnTo>
                    <a:pt x="74549" y="59296"/>
                  </a:lnTo>
                  <a:lnTo>
                    <a:pt x="74549" y="44196"/>
                  </a:lnTo>
                  <a:lnTo>
                    <a:pt x="91300" y="44196"/>
                  </a:lnTo>
                  <a:lnTo>
                    <a:pt x="91300" y="32004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11" name="object 111"/>
            <p:cNvSpPr/>
            <p:nvPr/>
          </p:nvSpPr>
          <p:spPr>
            <a:xfrm>
              <a:off x="6518008" y="2078735"/>
              <a:ext cx="71755" cy="42545"/>
            </a:xfrm>
            <a:custGeom>
              <a:avLst/>
              <a:gdLst/>
              <a:ahLst/>
              <a:cxnLst/>
              <a:rect l="l" t="t" r="r" b="b"/>
              <a:pathLst>
                <a:path w="71754" h="42544">
                  <a:moveTo>
                    <a:pt x="71628" y="15252"/>
                  </a:moveTo>
                  <a:lnTo>
                    <a:pt x="71628" y="15252"/>
                  </a:lnTo>
                  <a:lnTo>
                    <a:pt x="54876" y="15252"/>
                  </a:lnTo>
                  <a:lnTo>
                    <a:pt x="54876" y="0"/>
                  </a:lnTo>
                  <a:lnTo>
                    <a:pt x="16776" y="0"/>
                  </a:lnTo>
                  <a:lnTo>
                    <a:pt x="16776" y="15252"/>
                  </a:lnTo>
                  <a:lnTo>
                    <a:pt x="0" y="15252"/>
                  </a:lnTo>
                  <a:lnTo>
                    <a:pt x="0" y="27444"/>
                  </a:lnTo>
                  <a:lnTo>
                    <a:pt x="16776" y="27444"/>
                  </a:lnTo>
                  <a:lnTo>
                    <a:pt x="16776" y="42545"/>
                  </a:lnTo>
                  <a:lnTo>
                    <a:pt x="54876" y="42545"/>
                  </a:lnTo>
                  <a:lnTo>
                    <a:pt x="54876" y="27444"/>
                  </a:lnTo>
                  <a:lnTo>
                    <a:pt x="71628" y="27444"/>
                  </a:lnTo>
                  <a:lnTo>
                    <a:pt x="71628" y="15252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12" name="object 112"/>
            <p:cNvSpPr/>
            <p:nvPr/>
          </p:nvSpPr>
          <p:spPr>
            <a:xfrm>
              <a:off x="6544056" y="2078735"/>
              <a:ext cx="70485" cy="42545"/>
            </a:xfrm>
            <a:custGeom>
              <a:avLst/>
              <a:gdLst/>
              <a:ahLst/>
              <a:cxnLst/>
              <a:rect l="l" t="t" r="r" b="b"/>
              <a:pathLst>
                <a:path w="70484" h="42544">
                  <a:moveTo>
                    <a:pt x="69977" y="15252"/>
                  </a:moveTo>
                  <a:lnTo>
                    <a:pt x="60693" y="15252"/>
                  </a:lnTo>
                  <a:lnTo>
                    <a:pt x="57772" y="15252"/>
                  </a:lnTo>
                  <a:lnTo>
                    <a:pt x="56248" y="15252"/>
                  </a:lnTo>
                  <a:lnTo>
                    <a:pt x="53340" y="15252"/>
                  </a:lnTo>
                  <a:lnTo>
                    <a:pt x="53340" y="0"/>
                  </a:lnTo>
                  <a:lnTo>
                    <a:pt x="16637" y="0"/>
                  </a:lnTo>
                  <a:lnTo>
                    <a:pt x="16637" y="15252"/>
                  </a:lnTo>
                  <a:lnTo>
                    <a:pt x="0" y="15252"/>
                  </a:lnTo>
                  <a:lnTo>
                    <a:pt x="0" y="27444"/>
                  </a:lnTo>
                  <a:lnTo>
                    <a:pt x="16637" y="27444"/>
                  </a:lnTo>
                  <a:lnTo>
                    <a:pt x="16637" y="42545"/>
                  </a:lnTo>
                  <a:lnTo>
                    <a:pt x="53340" y="42545"/>
                  </a:lnTo>
                  <a:lnTo>
                    <a:pt x="53340" y="27444"/>
                  </a:lnTo>
                  <a:lnTo>
                    <a:pt x="56248" y="27444"/>
                  </a:lnTo>
                  <a:lnTo>
                    <a:pt x="57772" y="27444"/>
                  </a:lnTo>
                  <a:lnTo>
                    <a:pt x="60693" y="27444"/>
                  </a:lnTo>
                  <a:lnTo>
                    <a:pt x="69977" y="27444"/>
                  </a:lnTo>
                  <a:lnTo>
                    <a:pt x="69977" y="15252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13" name="object 113"/>
            <p:cNvSpPr/>
            <p:nvPr/>
          </p:nvSpPr>
          <p:spPr>
            <a:xfrm>
              <a:off x="6568313" y="2078735"/>
              <a:ext cx="163195" cy="42545"/>
            </a:xfrm>
            <a:custGeom>
              <a:avLst/>
              <a:gdLst/>
              <a:ahLst/>
              <a:cxnLst/>
              <a:rect l="l" t="t" r="r" b="b"/>
              <a:pathLst>
                <a:path w="163195" h="42544">
                  <a:moveTo>
                    <a:pt x="163068" y="15252"/>
                  </a:moveTo>
                  <a:lnTo>
                    <a:pt x="152387" y="15252"/>
                  </a:lnTo>
                  <a:lnTo>
                    <a:pt x="141719" y="15252"/>
                  </a:lnTo>
                  <a:lnTo>
                    <a:pt x="135636" y="15252"/>
                  </a:lnTo>
                  <a:lnTo>
                    <a:pt x="135636" y="0"/>
                  </a:lnTo>
                  <a:lnTo>
                    <a:pt x="124955" y="0"/>
                  </a:lnTo>
                  <a:lnTo>
                    <a:pt x="123444" y="0"/>
                  </a:lnTo>
                  <a:lnTo>
                    <a:pt x="112763" y="0"/>
                  </a:lnTo>
                  <a:lnTo>
                    <a:pt x="112763" y="15252"/>
                  </a:lnTo>
                  <a:lnTo>
                    <a:pt x="106794" y="15252"/>
                  </a:lnTo>
                  <a:lnTo>
                    <a:pt x="97536" y="15252"/>
                  </a:lnTo>
                  <a:lnTo>
                    <a:pt x="97536" y="0"/>
                  </a:lnTo>
                  <a:lnTo>
                    <a:pt x="85344" y="0"/>
                  </a:lnTo>
                  <a:lnTo>
                    <a:pt x="85344" y="15252"/>
                  </a:lnTo>
                  <a:lnTo>
                    <a:pt x="83820" y="15252"/>
                  </a:lnTo>
                  <a:lnTo>
                    <a:pt x="76187" y="15252"/>
                  </a:lnTo>
                  <a:lnTo>
                    <a:pt x="73266" y="15252"/>
                  </a:lnTo>
                  <a:lnTo>
                    <a:pt x="73266" y="0"/>
                  </a:lnTo>
                  <a:lnTo>
                    <a:pt x="16891" y="0"/>
                  </a:lnTo>
                  <a:lnTo>
                    <a:pt x="16891" y="15252"/>
                  </a:lnTo>
                  <a:lnTo>
                    <a:pt x="0" y="15252"/>
                  </a:lnTo>
                  <a:lnTo>
                    <a:pt x="0" y="27444"/>
                  </a:lnTo>
                  <a:lnTo>
                    <a:pt x="16891" y="27444"/>
                  </a:lnTo>
                  <a:lnTo>
                    <a:pt x="16891" y="42545"/>
                  </a:lnTo>
                  <a:lnTo>
                    <a:pt x="73266" y="42545"/>
                  </a:lnTo>
                  <a:lnTo>
                    <a:pt x="73266" y="27444"/>
                  </a:lnTo>
                  <a:lnTo>
                    <a:pt x="76187" y="27444"/>
                  </a:lnTo>
                  <a:lnTo>
                    <a:pt x="83820" y="27444"/>
                  </a:lnTo>
                  <a:lnTo>
                    <a:pt x="85344" y="27444"/>
                  </a:lnTo>
                  <a:lnTo>
                    <a:pt x="85344" y="42545"/>
                  </a:lnTo>
                  <a:lnTo>
                    <a:pt x="97536" y="42545"/>
                  </a:lnTo>
                  <a:lnTo>
                    <a:pt x="97536" y="27444"/>
                  </a:lnTo>
                  <a:lnTo>
                    <a:pt x="106794" y="27444"/>
                  </a:lnTo>
                  <a:lnTo>
                    <a:pt x="112763" y="27444"/>
                  </a:lnTo>
                  <a:lnTo>
                    <a:pt x="112763" y="42545"/>
                  </a:lnTo>
                  <a:lnTo>
                    <a:pt x="123444" y="42545"/>
                  </a:lnTo>
                  <a:lnTo>
                    <a:pt x="124955" y="42545"/>
                  </a:lnTo>
                  <a:lnTo>
                    <a:pt x="135636" y="42545"/>
                  </a:lnTo>
                  <a:lnTo>
                    <a:pt x="135636" y="27444"/>
                  </a:lnTo>
                  <a:lnTo>
                    <a:pt x="141719" y="27444"/>
                  </a:lnTo>
                  <a:lnTo>
                    <a:pt x="152387" y="27444"/>
                  </a:lnTo>
                  <a:lnTo>
                    <a:pt x="163068" y="27444"/>
                  </a:lnTo>
                  <a:lnTo>
                    <a:pt x="163068" y="15252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14" name="object 114"/>
            <p:cNvSpPr/>
            <p:nvPr/>
          </p:nvSpPr>
          <p:spPr>
            <a:xfrm>
              <a:off x="6684264" y="2078735"/>
              <a:ext cx="154305" cy="42545"/>
            </a:xfrm>
            <a:custGeom>
              <a:avLst/>
              <a:gdLst/>
              <a:ahLst/>
              <a:cxnLst/>
              <a:rect l="l" t="t" r="r" b="b"/>
              <a:pathLst>
                <a:path w="154304" h="42544">
                  <a:moveTo>
                    <a:pt x="47117" y="15252"/>
                  </a:moveTo>
                  <a:lnTo>
                    <a:pt x="30340" y="15252"/>
                  </a:lnTo>
                  <a:lnTo>
                    <a:pt x="30340" y="0"/>
                  </a:lnTo>
                  <a:lnTo>
                    <a:pt x="18148" y="0"/>
                  </a:lnTo>
                  <a:lnTo>
                    <a:pt x="18148" y="15252"/>
                  </a:lnTo>
                  <a:lnTo>
                    <a:pt x="0" y="15252"/>
                  </a:lnTo>
                  <a:lnTo>
                    <a:pt x="0" y="27444"/>
                  </a:lnTo>
                  <a:lnTo>
                    <a:pt x="18148" y="27444"/>
                  </a:lnTo>
                  <a:lnTo>
                    <a:pt x="18148" y="42545"/>
                  </a:lnTo>
                  <a:lnTo>
                    <a:pt x="30340" y="42545"/>
                  </a:lnTo>
                  <a:lnTo>
                    <a:pt x="30340" y="27444"/>
                  </a:lnTo>
                  <a:lnTo>
                    <a:pt x="47117" y="27444"/>
                  </a:lnTo>
                  <a:lnTo>
                    <a:pt x="47117" y="15252"/>
                  </a:lnTo>
                  <a:close/>
                </a:path>
                <a:path w="154304" h="42544">
                  <a:moveTo>
                    <a:pt x="153797" y="15252"/>
                  </a:moveTo>
                  <a:lnTo>
                    <a:pt x="137160" y="15252"/>
                  </a:lnTo>
                  <a:lnTo>
                    <a:pt x="137160" y="0"/>
                  </a:lnTo>
                  <a:lnTo>
                    <a:pt x="124968" y="0"/>
                  </a:lnTo>
                  <a:lnTo>
                    <a:pt x="124968" y="15252"/>
                  </a:lnTo>
                  <a:lnTo>
                    <a:pt x="115697" y="15252"/>
                  </a:lnTo>
                  <a:lnTo>
                    <a:pt x="108077" y="15252"/>
                  </a:lnTo>
                  <a:lnTo>
                    <a:pt x="99060" y="15252"/>
                  </a:lnTo>
                  <a:lnTo>
                    <a:pt x="99060" y="0"/>
                  </a:lnTo>
                  <a:lnTo>
                    <a:pt x="86868" y="0"/>
                  </a:lnTo>
                  <a:lnTo>
                    <a:pt x="86868" y="15252"/>
                  </a:lnTo>
                  <a:lnTo>
                    <a:pt x="69977" y="15252"/>
                  </a:lnTo>
                  <a:lnTo>
                    <a:pt x="69977" y="27444"/>
                  </a:lnTo>
                  <a:lnTo>
                    <a:pt x="86868" y="27444"/>
                  </a:lnTo>
                  <a:lnTo>
                    <a:pt x="86868" y="42545"/>
                  </a:lnTo>
                  <a:lnTo>
                    <a:pt x="99060" y="42545"/>
                  </a:lnTo>
                  <a:lnTo>
                    <a:pt x="99060" y="27444"/>
                  </a:lnTo>
                  <a:lnTo>
                    <a:pt x="108077" y="27444"/>
                  </a:lnTo>
                  <a:lnTo>
                    <a:pt x="115697" y="27444"/>
                  </a:lnTo>
                  <a:lnTo>
                    <a:pt x="124968" y="27444"/>
                  </a:lnTo>
                  <a:lnTo>
                    <a:pt x="124968" y="42545"/>
                  </a:lnTo>
                  <a:lnTo>
                    <a:pt x="137160" y="42545"/>
                  </a:lnTo>
                  <a:lnTo>
                    <a:pt x="137160" y="27444"/>
                  </a:lnTo>
                  <a:lnTo>
                    <a:pt x="153797" y="27444"/>
                  </a:lnTo>
                  <a:lnTo>
                    <a:pt x="153797" y="15252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115" name="object 115"/>
          <p:cNvSpPr txBox="1"/>
          <p:nvPr/>
        </p:nvSpPr>
        <p:spPr>
          <a:xfrm>
            <a:off x="2876973" y="3848447"/>
            <a:ext cx="110067" cy="18131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70" fontAlgn="base">
              <a:spcBef>
                <a:spcPts val="133"/>
              </a:spcBef>
              <a:spcAft>
                <a:spcPct val="0"/>
              </a:spcAft>
              <a:defRPr/>
            </a:pPr>
            <a:r>
              <a:rPr sz="1067" spc="-67" dirty="0">
                <a:solidFill>
                  <a:prstClr val="black"/>
                </a:solidFill>
                <a:latin typeface="Arial MT"/>
                <a:cs typeface="Arial MT"/>
              </a:rPr>
              <a:t>0</a:t>
            </a:r>
            <a:endParaRPr sz="1067">
              <a:solidFill>
                <a:prstClr val="black"/>
              </a:solidFill>
              <a:latin typeface="Arial MT"/>
              <a:cs typeface="Arial MT"/>
            </a:endParaRPr>
          </a:p>
        </p:txBody>
      </p:sp>
      <p:graphicFrame>
        <p:nvGraphicFramePr>
          <p:cNvPr id="116" name="object 1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9170015"/>
              </p:ext>
            </p:extLst>
          </p:nvPr>
        </p:nvGraphicFramePr>
        <p:xfrm>
          <a:off x="1721613" y="4019824"/>
          <a:ext cx="7666563" cy="101007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212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11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64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164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477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07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56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0969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1477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147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3763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9106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02167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221827">
                <a:tc>
                  <a:txBody>
                    <a:bodyPr/>
                    <a:lstStyle/>
                    <a:p>
                      <a:pPr marR="245110" algn="r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100" spc="-50" dirty="0">
                          <a:latin typeface="Arial MT"/>
                          <a:cs typeface="Arial MT"/>
                        </a:rPr>
                        <a:t>0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29633" marB="0"/>
                </a:tc>
                <a:tc>
                  <a:txBody>
                    <a:bodyPr/>
                    <a:lstStyle/>
                    <a:p>
                      <a:pPr marR="73660" algn="ctr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100" spc="-50" dirty="0">
                          <a:latin typeface="Arial MT"/>
                          <a:cs typeface="Arial MT"/>
                        </a:rPr>
                        <a:t>6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29633" marB="0"/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12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29633" marB="0"/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18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29633" marB="0"/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24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29633" marB="0"/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30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2963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36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29633" marB="0"/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42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29633" marB="0"/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48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29633" marB="0"/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54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2963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60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2963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66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29633" marB="0"/>
                </a:tc>
                <a:tc>
                  <a:txBody>
                    <a:bodyPr/>
                    <a:lstStyle/>
                    <a:p>
                      <a:pPr marL="99060" algn="ctr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72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29633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31750">
                        <a:lnSpc>
                          <a:spcPct val="100000"/>
                        </a:lnSpc>
                      </a:pPr>
                      <a:r>
                        <a:rPr sz="1100" b="1" dirty="0">
                          <a:latin typeface="Arial"/>
                          <a:cs typeface="Arial"/>
                        </a:rPr>
                        <a:t>Patients</a:t>
                      </a:r>
                      <a:r>
                        <a:rPr sz="1100" b="1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latin typeface="Arial"/>
                          <a:cs typeface="Arial"/>
                        </a:rPr>
                        <a:t>remaining</a:t>
                      </a:r>
                      <a:r>
                        <a:rPr sz="1100" b="1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latin typeface="Arial"/>
                          <a:cs typeface="Arial"/>
                        </a:rPr>
                        <a:t>at</a:t>
                      </a:r>
                      <a:r>
                        <a:rPr sz="1100" b="1" spc="-20" dirty="0">
                          <a:latin typeface="Arial"/>
                          <a:cs typeface="Arial"/>
                        </a:rPr>
                        <a:t> risk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3387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gridSpan="3">
                  <a:txBody>
                    <a:bodyPr/>
                    <a:lstStyle/>
                    <a:p>
                      <a:pPr marL="260985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1100" b="1" dirty="0">
                          <a:latin typeface="Arial"/>
                          <a:cs typeface="Arial"/>
                        </a:rPr>
                        <a:t>Time</a:t>
                      </a:r>
                      <a:r>
                        <a:rPr sz="11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10" dirty="0">
                          <a:latin typeface="Arial"/>
                          <a:cs typeface="Arial"/>
                        </a:rPr>
                        <a:t>(months)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524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0820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115"/>
                        </a:spcBef>
                        <a:tabLst>
                          <a:tab pos="920115" algn="l"/>
                        </a:tabLst>
                      </a:pPr>
                      <a:r>
                        <a:rPr sz="1100" spc="-10" dirty="0">
                          <a:solidFill>
                            <a:srgbClr val="009963"/>
                          </a:solidFill>
                          <a:latin typeface="Arial MT"/>
                          <a:cs typeface="Arial MT"/>
                        </a:rPr>
                        <a:t>Pola-R-</a:t>
                      </a:r>
                      <a:r>
                        <a:rPr sz="1100" spc="-25" dirty="0">
                          <a:solidFill>
                            <a:srgbClr val="009963"/>
                          </a:solidFill>
                          <a:latin typeface="Arial MT"/>
                          <a:cs typeface="Arial MT"/>
                        </a:rPr>
                        <a:t>CHP</a:t>
                      </a:r>
                      <a:r>
                        <a:rPr sz="1100" dirty="0">
                          <a:solidFill>
                            <a:srgbClr val="009963"/>
                          </a:solidFill>
                          <a:latin typeface="Arial MT"/>
                          <a:cs typeface="Arial MT"/>
                        </a:rPr>
                        <a:t>	</a:t>
                      </a:r>
                      <a:r>
                        <a:rPr sz="1100" spc="-25" dirty="0">
                          <a:latin typeface="Arial MT"/>
                          <a:cs typeface="Arial MT"/>
                        </a:rPr>
                        <a:t>440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19473" marB="0"/>
                </a:tc>
                <a:tc>
                  <a:txBody>
                    <a:bodyPr/>
                    <a:lstStyle/>
                    <a:p>
                      <a:pPr marR="82550" algn="ctr">
                        <a:lnSpc>
                          <a:spcPct val="100000"/>
                        </a:lnSpc>
                        <a:spcBef>
                          <a:spcPts val="115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407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1947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5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357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19473" marB="0"/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115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335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1947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5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318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19473" marB="0"/>
                </a:tc>
                <a:tc gridSpan="3">
                  <a:txBody>
                    <a:bodyPr/>
                    <a:lstStyle/>
                    <a:p>
                      <a:pPr marL="108585">
                        <a:lnSpc>
                          <a:spcPct val="100000"/>
                        </a:lnSpc>
                        <a:spcBef>
                          <a:spcPts val="115"/>
                        </a:spcBef>
                        <a:tabLst>
                          <a:tab pos="492125" algn="l"/>
                          <a:tab pos="880744" algn="l"/>
                        </a:tabLst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303</a:t>
                      </a:r>
                      <a:r>
                        <a:rPr sz="1100" dirty="0">
                          <a:latin typeface="Arial MT"/>
                          <a:cs typeface="Arial MT"/>
                        </a:rPr>
                        <a:t>	</a:t>
                      </a:r>
                      <a:r>
                        <a:rPr sz="1100" spc="-25" dirty="0">
                          <a:latin typeface="Arial MT"/>
                          <a:cs typeface="Arial MT"/>
                        </a:rPr>
                        <a:t>292</a:t>
                      </a:r>
                      <a:r>
                        <a:rPr sz="1100" dirty="0">
                          <a:latin typeface="Arial MT"/>
                          <a:cs typeface="Arial MT"/>
                        </a:rPr>
                        <a:t>	</a:t>
                      </a:r>
                      <a:r>
                        <a:rPr sz="1100" spc="-25" dirty="0">
                          <a:latin typeface="Arial MT"/>
                          <a:cs typeface="Arial MT"/>
                        </a:rPr>
                        <a:t>280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19473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5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258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19473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115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213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19473" marB="0"/>
                </a:tc>
                <a:tc>
                  <a:txBody>
                    <a:bodyPr/>
                    <a:lstStyle/>
                    <a:p>
                      <a:pPr marR="11430" algn="ctr">
                        <a:lnSpc>
                          <a:spcPct val="100000"/>
                        </a:lnSpc>
                        <a:spcBef>
                          <a:spcPts val="115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100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1947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5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56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19473" marB="0"/>
                </a:tc>
                <a:tc>
                  <a:txBody>
                    <a:bodyPr/>
                    <a:lstStyle/>
                    <a:p>
                      <a:pPr marL="96520" algn="ctr">
                        <a:lnSpc>
                          <a:spcPct val="100000"/>
                        </a:lnSpc>
                        <a:spcBef>
                          <a:spcPts val="115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NE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19473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1827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90"/>
                        </a:spcBef>
                        <a:tabLst>
                          <a:tab pos="920115" algn="l"/>
                        </a:tabLst>
                      </a:pPr>
                      <a:r>
                        <a:rPr sz="1100" spc="-10" dirty="0">
                          <a:solidFill>
                            <a:srgbClr val="0A41CD"/>
                          </a:solidFill>
                          <a:latin typeface="Arial MT"/>
                          <a:cs typeface="Arial MT"/>
                        </a:rPr>
                        <a:t>R-</a:t>
                      </a:r>
                      <a:r>
                        <a:rPr sz="1100" spc="-20" dirty="0">
                          <a:solidFill>
                            <a:srgbClr val="0A41CD"/>
                          </a:solidFill>
                          <a:latin typeface="Arial MT"/>
                          <a:cs typeface="Arial MT"/>
                        </a:rPr>
                        <a:t>CHOP</a:t>
                      </a:r>
                      <a:r>
                        <a:rPr sz="1100" dirty="0">
                          <a:solidFill>
                            <a:srgbClr val="0A41CD"/>
                          </a:solidFill>
                          <a:latin typeface="Arial MT"/>
                          <a:cs typeface="Arial MT"/>
                        </a:rPr>
                        <a:t>	</a:t>
                      </a:r>
                      <a:r>
                        <a:rPr sz="1100" spc="-25" dirty="0">
                          <a:latin typeface="Arial MT"/>
                          <a:cs typeface="Arial MT"/>
                        </a:rPr>
                        <a:t>439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15240" marB="0"/>
                </a:tc>
                <a:tc>
                  <a:txBody>
                    <a:bodyPr/>
                    <a:lstStyle/>
                    <a:p>
                      <a:pPr marR="82550" algn="ct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391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1524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332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15240" marB="0"/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302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1524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287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15240" marB="0"/>
                </a:tc>
                <a:tc gridSpan="3">
                  <a:txBody>
                    <a:bodyPr/>
                    <a:lstStyle/>
                    <a:p>
                      <a:pPr marL="108585">
                        <a:lnSpc>
                          <a:spcPct val="100000"/>
                        </a:lnSpc>
                        <a:spcBef>
                          <a:spcPts val="90"/>
                        </a:spcBef>
                        <a:tabLst>
                          <a:tab pos="492125" algn="l"/>
                          <a:tab pos="880744" algn="l"/>
                        </a:tabLst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274</a:t>
                      </a:r>
                      <a:r>
                        <a:rPr sz="1100" dirty="0">
                          <a:latin typeface="Arial MT"/>
                          <a:cs typeface="Arial MT"/>
                        </a:rPr>
                        <a:t>	</a:t>
                      </a:r>
                      <a:r>
                        <a:rPr sz="1100" spc="-25" dirty="0">
                          <a:latin typeface="Arial MT"/>
                          <a:cs typeface="Arial MT"/>
                        </a:rPr>
                        <a:t>258</a:t>
                      </a:r>
                      <a:r>
                        <a:rPr sz="1100" dirty="0">
                          <a:latin typeface="Arial MT"/>
                          <a:cs typeface="Arial MT"/>
                        </a:rPr>
                        <a:t>	</a:t>
                      </a:r>
                      <a:r>
                        <a:rPr sz="1100" spc="-25" dirty="0">
                          <a:latin typeface="Arial MT"/>
                          <a:cs typeface="Arial MT"/>
                        </a:rPr>
                        <a:t>251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1524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240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1524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192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15240" marB="0"/>
                </a:tc>
                <a:tc>
                  <a:txBody>
                    <a:bodyPr/>
                    <a:lstStyle/>
                    <a:p>
                      <a:pPr marR="3175" algn="ct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95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1524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54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15240" marB="0"/>
                </a:tc>
                <a:tc>
                  <a:txBody>
                    <a:bodyPr/>
                    <a:lstStyle/>
                    <a:p>
                      <a:pPr marL="96520" algn="ct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NE</a:t>
                      </a:r>
                      <a:endParaRPr sz="1100" dirty="0">
                        <a:latin typeface="Arial MT"/>
                        <a:cs typeface="Arial MT"/>
                      </a:endParaRPr>
                    </a:p>
                  </a:txBody>
                  <a:tcPr marL="0" marR="0" marT="1524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17" name="object 117"/>
          <p:cNvSpPr txBox="1"/>
          <p:nvPr/>
        </p:nvSpPr>
        <p:spPr>
          <a:xfrm>
            <a:off x="2801791" y="3372791"/>
            <a:ext cx="185420" cy="18131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70" fontAlgn="base">
              <a:spcBef>
                <a:spcPts val="133"/>
              </a:spcBef>
              <a:spcAft>
                <a:spcPct val="0"/>
              </a:spcAft>
              <a:defRPr/>
            </a:pPr>
            <a:r>
              <a:rPr sz="1067" spc="-33" dirty="0">
                <a:solidFill>
                  <a:prstClr val="black"/>
                </a:solidFill>
                <a:latin typeface="Arial MT"/>
                <a:cs typeface="Arial MT"/>
              </a:rPr>
              <a:t>20</a:t>
            </a:r>
            <a:endParaRPr sz="1067">
              <a:solidFill>
                <a:prstClr val="black"/>
              </a:solidFill>
              <a:latin typeface="Arial MT"/>
              <a:cs typeface="Arial MT"/>
            </a:endParaRPr>
          </a:p>
        </p:txBody>
      </p:sp>
      <p:sp>
        <p:nvSpPr>
          <p:cNvPr id="118" name="object 118"/>
          <p:cNvSpPr txBox="1"/>
          <p:nvPr/>
        </p:nvSpPr>
        <p:spPr>
          <a:xfrm>
            <a:off x="2801791" y="2899503"/>
            <a:ext cx="185420" cy="18131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70" fontAlgn="base">
              <a:spcBef>
                <a:spcPts val="133"/>
              </a:spcBef>
              <a:spcAft>
                <a:spcPct val="0"/>
              </a:spcAft>
              <a:defRPr/>
            </a:pPr>
            <a:r>
              <a:rPr sz="1067" spc="-33" dirty="0">
                <a:solidFill>
                  <a:prstClr val="black"/>
                </a:solidFill>
                <a:latin typeface="Arial MT"/>
                <a:cs typeface="Arial MT"/>
              </a:rPr>
              <a:t>40</a:t>
            </a:r>
            <a:endParaRPr sz="1067">
              <a:solidFill>
                <a:prstClr val="black"/>
              </a:solidFill>
              <a:latin typeface="Arial MT"/>
              <a:cs typeface="Arial MT"/>
            </a:endParaRPr>
          </a:p>
        </p:txBody>
      </p:sp>
      <p:sp>
        <p:nvSpPr>
          <p:cNvPr id="119" name="object 119"/>
          <p:cNvSpPr txBox="1"/>
          <p:nvPr/>
        </p:nvSpPr>
        <p:spPr>
          <a:xfrm>
            <a:off x="2801791" y="2426049"/>
            <a:ext cx="185420" cy="18131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70" fontAlgn="base">
              <a:spcBef>
                <a:spcPts val="133"/>
              </a:spcBef>
              <a:spcAft>
                <a:spcPct val="0"/>
              </a:spcAft>
              <a:defRPr/>
            </a:pPr>
            <a:r>
              <a:rPr sz="1067" spc="-33" dirty="0">
                <a:solidFill>
                  <a:prstClr val="black"/>
                </a:solidFill>
                <a:latin typeface="Arial MT"/>
                <a:cs typeface="Arial MT"/>
              </a:rPr>
              <a:t>60</a:t>
            </a:r>
            <a:endParaRPr sz="1067">
              <a:solidFill>
                <a:prstClr val="black"/>
              </a:solidFill>
              <a:latin typeface="Arial MT"/>
              <a:cs typeface="Arial MT"/>
            </a:endParaRPr>
          </a:p>
        </p:txBody>
      </p:sp>
      <p:sp>
        <p:nvSpPr>
          <p:cNvPr id="120" name="object 120"/>
          <p:cNvSpPr txBox="1"/>
          <p:nvPr/>
        </p:nvSpPr>
        <p:spPr>
          <a:xfrm>
            <a:off x="2801791" y="1950390"/>
            <a:ext cx="185420" cy="18131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70" fontAlgn="base">
              <a:spcBef>
                <a:spcPts val="133"/>
              </a:spcBef>
              <a:spcAft>
                <a:spcPct val="0"/>
              </a:spcAft>
              <a:defRPr/>
            </a:pPr>
            <a:r>
              <a:rPr sz="1067" spc="-33" dirty="0">
                <a:solidFill>
                  <a:prstClr val="black"/>
                </a:solidFill>
                <a:latin typeface="Arial MT"/>
                <a:cs typeface="Arial MT"/>
              </a:rPr>
              <a:t>80</a:t>
            </a:r>
            <a:endParaRPr sz="1067">
              <a:solidFill>
                <a:prstClr val="black"/>
              </a:solidFill>
              <a:latin typeface="Arial MT"/>
              <a:cs typeface="Arial MT"/>
            </a:endParaRPr>
          </a:p>
        </p:txBody>
      </p:sp>
      <p:sp>
        <p:nvSpPr>
          <p:cNvPr id="121" name="object 121"/>
          <p:cNvSpPr txBox="1"/>
          <p:nvPr/>
        </p:nvSpPr>
        <p:spPr>
          <a:xfrm>
            <a:off x="2730671" y="1477106"/>
            <a:ext cx="259927" cy="18131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70" fontAlgn="base">
              <a:spcBef>
                <a:spcPts val="133"/>
              </a:spcBef>
              <a:spcAft>
                <a:spcPct val="0"/>
              </a:spcAft>
              <a:defRPr/>
            </a:pPr>
            <a:r>
              <a:rPr sz="1067" spc="-33" dirty="0">
                <a:solidFill>
                  <a:prstClr val="black"/>
                </a:solidFill>
                <a:latin typeface="Arial MT"/>
                <a:cs typeface="Arial MT"/>
              </a:rPr>
              <a:t>100</a:t>
            </a:r>
            <a:endParaRPr sz="1067">
              <a:solidFill>
                <a:prstClr val="black"/>
              </a:solidFill>
              <a:latin typeface="Arial MT"/>
              <a:cs typeface="Arial MT"/>
            </a:endParaRPr>
          </a:p>
        </p:txBody>
      </p:sp>
      <p:sp>
        <p:nvSpPr>
          <p:cNvPr id="122" name="object 122"/>
          <p:cNvSpPr txBox="1"/>
          <p:nvPr/>
        </p:nvSpPr>
        <p:spPr>
          <a:xfrm>
            <a:off x="2507842" y="2455613"/>
            <a:ext cx="164212" cy="546945"/>
          </a:xfrm>
          <a:prstGeom prst="rect">
            <a:avLst/>
          </a:prstGeom>
        </p:spPr>
        <p:txBody>
          <a:bodyPr vert="vert270" wrap="square" lIns="0" tIns="4233" rIns="0" bIns="0" rtlCol="0">
            <a:spAutoFit/>
          </a:bodyPr>
          <a:lstStyle/>
          <a:p>
            <a:pPr marL="16933" defTabSz="1219170" fontAlgn="base">
              <a:spcBef>
                <a:spcPts val="33"/>
              </a:spcBef>
              <a:spcAft>
                <a:spcPct val="0"/>
              </a:spcAft>
              <a:defRPr/>
            </a:pPr>
            <a:r>
              <a:rPr sz="1067" b="1" dirty="0">
                <a:solidFill>
                  <a:prstClr val="black"/>
                </a:solidFill>
                <a:latin typeface="Arial"/>
                <a:cs typeface="Arial"/>
              </a:rPr>
              <a:t>PFS</a:t>
            </a:r>
            <a:r>
              <a:rPr sz="1067" b="1" spc="-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b="1" spc="-33" dirty="0">
                <a:solidFill>
                  <a:prstClr val="black"/>
                </a:solidFill>
                <a:latin typeface="Arial"/>
                <a:cs typeface="Arial"/>
              </a:rPr>
              <a:t>(%)</a:t>
            </a:r>
            <a:endParaRPr sz="1067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23" name="object 123"/>
          <p:cNvSpPr txBox="1"/>
          <p:nvPr/>
        </p:nvSpPr>
        <p:spPr>
          <a:xfrm>
            <a:off x="7948845" y="1491329"/>
            <a:ext cx="1286087" cy="18131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70" fontAlgn="base">
              <a:spcBef>
                <a:spcPts val="133"/>
              </a:spcBef>
              <a:spcAft>
                <a:spcPct val="0"/>
              </a:spcAft>
              <a:defRPr/>
            </a:pPr>
            <a:r>
              <a:rPr sz="1067" spc="-13" dirty="0">
                <a:solidFill>
                  <a:prstClr val="black"/>
                </a:solidFill>
                <a:latin typeface="Arial MT"/>
                <a:cs typeface="Arial MT"/>
              </a:rPr>
              <a:t>Pola-R-</a:t>
            </a:r>
            <a:r>
              <a:rPr sz="1067" dirty="0">
                <a:solidFill>
                  <a:prstClr val="black"/>
                </a:solidFill>
                <a:latin typeface="Arial MT"/>
                <a:cs typeface="Arial MT"/>
              </a:rPr>
              <a:t>CHP</a:t>
            </a:r>
            <a:r>
              <a:rPr sz="1067" spc="20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1067" spc="-13" dirty="0">
                <a:solidFill>
                  <a:prstClr val="black"/>
                </a:solidFill>
                <a:latin typeface="Arial MT"/>
                <a:cs typeface="Arial MT"/>
              </a:rPr>
              <a:t>(n=440)</a:t>
            </a:r>
            <a:endParaRPr sz="1067">
              <a:solidFill>
                <a:prstClr val="black"/>
              </a:solidFill>
              <a:latin typeface="Arial MT"/>
              <a:cs typeface="Arial MT"/>
            </a:endParaRPr>
          </a:p>
        </p:txBody>
      </p:sp>
      <p:grpSp>
        <p:nvGrpSpPr>
          <p:cNvPr id="124" name="object 124"/>
          <p:cNvGrpSpPr/>
          <p:nvPr/>
        </p:nvGrpSpPr>
        <p:grpSpPr>
          <a:xfrm>
            <a:off x="7695525" y="1581074"/>
            <a:ext cx="187113" cy="207433"/>
            <a:chOff x="5780532" y="1440181"/>
            <a:chExt cx="140335" cy="155575"/>
          </a:xfrm>
        </p:grpSpPr>
        <p:sp>
          <p:nvSpPr>
            <p:cNvPr id="125" name="object 125"/>
            <p:cNvSpPr/>
            <p:nvPr/>
          </p:nvSpPr>
          <p:spPr>
            <a:xfrm>
              <a:off x="5780532" y="1446277"/>
              <a:ext cx="140335" cy="0"/>
            </a:xfrm>
            <a:custGeom>
              <a:avLst/>
              <a:gdLst/>
              <a:ahLst/>
              <a:cxnLst/>
              <a:rect l="l" t="t" r="r" b="b"/>
              <a:pathLst>
                <a:path w="140335">
                  <a:moveTo>
                    <a:pt x="0" y="0"/>
                  </a:moveTo>
                  <a:lnTo>
                    <a:pt x="140080" y="0"/>
                  </a:lnTo>
                </a:path>
              </a:pathLst>
            </a:custGeom>
            <a:ln w="12192">
              <a:solidFill>
                <a:srgbClr val="009963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26" name="object 126"/>
            <p:cNvSpPr/>
            <p:nvPr/>
          </p:nvSpPr>
          <p:spPr>
            <a:xfrm>
              <a:off x="5780532" y="1589661"/>
              <a:ext cx="140335" cy="0"/>
            </a:xfrm>
            <a:custGeom>
              <a:avLst/>
              <a:gdLst/>
              <a:ahLst/>
              <a:cxnLst/>
              <a:rect l="l" t="t" r="r" b="b"/>
              <a:pathLst>
                <a:path w="140335">
                  <a:moveTo>
                    <a:pt x="0" y="0"/>
                  </a:moveTo>
                  <a:lnTo>
                    <a:pt x="140080" y="0"/>
                  </a:lnTo>
                </a:path>
              </a:pathLst>
            </a:custGeom>
            <a:ln w="12192">
              <a:solidFill>
                <a:srgbClr val="0A41CD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127" name="object 127"/>
          <p:cNvSpPr txBox="1"/>
          <p:nvPr/>
        </p:nvSpPr>
        <p:spPr>
          <a:xfrm>
            <a:off x="7948844" y="1664483"/>
            <a:ext cx="1075267" cy="397672"/>
          </a:xfrm>
          <a:prstGeom prst="rect">
            <a:avLst/>
          </a:prstGeom>
        </p:spPr>
        <p:txBody>
          <a:bodyPr vert="horz" wrap="square" lIns="0" tIns="43179" rIns="0" bIns="0" rtlCol="0">
            <a:spAutoFit/>
          </a:bodyPr>
          <a:lstStyle/>
          <a:p>
            <a:pPr marL="16933" defTabSz="1219170" fontAlgn="base">
              <a:spcBef>
                <a:spcPts val="339"/>
              </a:spcBef>
              <a:spcAft>
                <a:spcPct val="0"/>
              </a:spcAft>
              <a:defRPr/>
            </a:pPr>
            <a:r>
              <a:rPr sz="1067" spc="-13" dirty="0">
                <a:solidFill>
                  <a:prstClr val="black"/>
                </a:solidFill>
                <a:latin typeface="Arial MT"/>
                <a:cs typeface="Arial MT"/>
              </a:rPr>
              <a:t>R-</a:t>
            </a:r>
            <a:r>
              <a:rPr sz="1067" dirty="0">
                <a:solidFill>
                  <a:prstClr val="black"/>
                </a:solidFill>
                <a:latin typeface="Arial MT"/>
                <a:cs typeface="Arial MT"/>
              </a:rPr>
              <a:t>CHOP</a:t>
            </a:r>
            <a:r>
              <a:rPr sz="1067" spc="-20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1067" spc="-13" dirty="0">
                <a:solidFill>
                  <a:prstClr val="black"/>
                </a:solidFill>
                <a:latin typeface="Arial MT"/>
                <a:cs typeface="Arial MT"/>
              </a:rPr>
              <a:t>(n=439)</a:t>
            </a:r>
            <a:endParaRPr sz="1067">
              <a:solidFill>
                <a:prstClr val="black"/>
              </a:solidFill>
              <a:latin typeface="Arial MT"/>
              <a:cs typeface="Arial MT"/>
            </a:endParaRPr>
          </a:p>
          <a:p>
            <a:pPr marL="16933" defTabSz="1219170" fontAlgn="base">
              <a:spcBef>
                <a:spcPts val="207"/>
              </a:spcBef>
              <a:spcAft>
                <a:spcPct val="0"/>
              </a:spcAft>
              <a:defRPr/>
            </a:pPr>
            <a:r>
              <a:rPr sz="1067" spc="-13" dirty="0">
                <a:solidFill>
                  <a:prstClr val="black"/>
                </a:solidFill>
                <a:latin typeface="Arial MT"/>
                <a:cs typeface="Arial MT"/>
              </a:rPr>
              <a:t>Censored</a:t>
            </a:r>
            <a:endParaRPr sz="1067">
              <a:solidFill>
                <a:prstClr val="black"/>
              </a:solidFill>
              <a:latin typeface="Arial MT"/>
              <a:cs typeface="Arial MT"/>
            </a:endParaRP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391252F2-1B8C-969A-821A-36CC3C63C5E0}"/>
              </a:ext>
            </a:extLst>
          </p:cNvPr>
          <p:cNvSpPr txBox="1"/>
          <p:nvPr/>
        </p:nvSpPr>
        <p:spPr>
          <a:xfrm>
            <a:off x="9582614" y="6409521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kern="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Salles ASH 2024 469 &amp; </a:t>
            </a:r>
          </a:p>
          <a:p>
            <a:r>
              <a:rPr lang="en-US" sz="1200" dirty="0"/>
              <a:t>Morschhauser J Clin Oncol  2025 </a:t>
            </a:r>
          </a:p>
          <a:p>
            <a:r>
              <a:rPr lang="en-US" sz="1200" kern="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2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EB816D-0903-6548-BBE9-50921A147F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6536D2-A40A-49A4-9CE9-6649C78B6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690688"/>
          </a:xfrm>
          <a:solidFill>
            <a:schemeClr val="tx2">
              <a:lumMod val="75000"/>
              <a:lumOff val="25000"/>
            </a:schemeClr>
          </a:solidFill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Efficacy Assessment (n= 30)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B7D56CF-17AA-7DC1-5E9D-12984EF0E1D1}"/>
              </a:ext>
            </a:extLst>
          </p:cNvPr>
          <p:cNvSpPr txBox="1"/>
          <p:nvPr/>
        </p:nvSpPr>
        <p:spPr>
          <a:xfrm>
            <a:off x="9775371" y="6611778"/>
            <a:ext cx="24166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i="1" dirty="0">
                <a:latin typeface="+mj-lt"/>
                <a:cs typeface="Arial" panose="020B0604020202020204" pitchFamily="34" charset="0"/>
              </a:rPr>
              <a:t>Alderuccio JP</a:t>
            </a:r>
            <a:r>
              <a:rPr lang="en-US" sz="1000" i="1" dirty="0">
                <a:latin typeface="+mj-lt"/>
                <a:cs typeface="Times New Roman" panose="02020603050405020304" pitchFamily="18" charset="0"/>
              </a:rPr>
              <a:t>. ICML 2025</a:t>
            </a:r>
          </a:p>
        </p:txBody>
      </p: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BAA5A097-8E89-97A2-97D0-E54EF47CE360}"/>
              </a:ext>
            </a:extLst>
          </p:cNvPr>
          <p:cNvGraphicFramePr>
            <a:graphicFrameLocks/>
          </p:cNvGraphicFramePr>
          <p:nvPr/>
        </p:nvGraphicFramePr>
        <p:xfrm>
          <a:off x="371037" y="2265518"/>
          <a:ext cx="5999546" cy="39425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Content Placeholder 4">
            <a:extLst>
              <a:ext uri="{FF2B5EF4-FFF2-40B4-BE49-F238E27FC236}">
                <a16:creationId xmlns:a16="http://schemas.microsoft.com/office/drawing/2014/main" id="{231FA793-7678-D522-97CC-C8CED6B33C6B}"/>
              </a:ext>
            </a:extLst>
          </p:cNvPr>
          <p:cNvGraphicFramePr>
            <a:graphicFrameLocks/>
          </p:cNvGraphicFramePr>
          <p:nvPr/>
        </p:nvGraphicFramePr>
        <p:xfrm>
          <a:off x="6771293" y="2360524"/>
          <a:ext cx="5075717" cy="2769100"/>
        </p:xfrm>
        <a:graphic>
          <a:graphicData uri="http://schemas.openxmlformats.org/drawingml/2006/table">
            <a:tbl>
              <a:tblPr firstRow="1" firstCol="1" bandRow="1">
                <a:tableStyleId>{85BE263C-DBD7-4A20-BB59-AAB30ACAA65A}</a:tableStyleId>
              </a:tblPr>
              <a:tblGrid>
                <a:gridCol w="1457732">
                  <a:extLst>
                    <a:ext uri="{9D8B030D-6E8A-4147-A177-3AD203B41FA5}">
                      <a16:colId xmlns:a16="http://schemas.microsoft.com/office/drawing/2014/main" val="3382028840"/>
                    </a:ext>
                  </a:extLst>
                </a:gridCol>
                <a:gridCol w="1384208">
                  <a:extLst>
                    <a:ext uri="{9D8B030D-6E8A-4147-A177-3AD203B41FA5}">
                      <a16:colId xmlns:a16="http://schemas.microsoft.com/office/drawing/2014/main" val="149005423"/>
                    </a:ext>
                  </a:extLst>
                </a:gridCol>
                <a:gridCol w="1329281">
                  <a:extLst>
                    <a:ext uri="{9D8B030D-6E8A-4147-A177-3AD203B41FA5}">
                      <a16:colId xmlns:a16="http://schemas.microsoft.com/office/drawing/2014/main" val="3340005807"/>
                    </a:ext>
                  </a:extLst>
                </a:gridCol>
                <a:gridCol w="904496">
                  <a:extLst>
                    <a:ext uri="{9D8B030D-6E8A-4147-A177-3AD203B41FA5}">
                      <a16:colId xmlns:a16="http://schemas.microsoft.com/office/drawing/2014/main" val="1850529013"/>
                    </a:ext>
                  </a:extLst>
                </a:gridCol>
              </a:tblGrid>
              <a:tr h="69798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dirty="0">
                          <a:effectLst/>
                        </a:rPr>
                        <a:t>Characteristic, </a:t>
                      </a:r>
                      <a:br>
                        <a:rPr lang="en-US" sz="1250" b="1" dirty="0">
                          <a:effectLst/>
                        </a:rPr>
                      </a:br>
                      <a:r>
                        <a:rPr lang="en-US" sz="1250" b="1" dirty="0">
                          <a:effectLst/>
                        </a:rPr>
                        <a:t>n (%)</a:t>
                      </a:r>
                      <a:endParaRPr lang="en-US" sz="1250" b="1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422" marR="57422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dirty="0" err="1">
                          <a:effectLst/>
                        </a:rPr>
                        <a:t>Glofit</a:t>
                      </a:r>
                      <a:r>
                        <a:rPr lang="en-US" sz="1250" dirty="0">
                          <a:effectLst/>
                        </a:rPr>
                        <a:t> + </a:t>
                      </a:r>
                      <a:r>
                        <a:rPr lang="en-US" sz="1250" dirty="0" err="1">
                          <a:effectLst/>
                        </a:rPr>
                        <a:t>Lonca</a:t>
                      </a:r>
                      <a:r>
                        <a:rPr lang="en-US" sz="1250" dirty="0">
                          <a:effectLst/>
                        </a:rPr>
                        <a:t>, 120 </a:t>
                      </a:r>
                      <a:r>
                        <a:rPr lang="el-GR" sz="1250" dirty="0">
                          <a:effectLst/>
                        </a:rPr>
                        <a:t>μ</a:t>
                      </a:r>
                      <a:r>
                        <a:rPr lang="en-US" sz="1250" dirty="0">
                          <a:effectLst/>
                        </a:rPr>
                        <a:t>g/kg</a:t>
                      </a:r>
                      <a:br>
                        <a:rPr lang="en-US" sz="1250" dirty="0">
                          <a:effectLst/>
                        </a:rPr>
                      </a:br>
                      <a:r>
                        <a:rPr lang="en-US" sz="1250" dirty="0">
                          <a:effectLst/>
                        </a:rPr>
                        <a:t>(n=15)</a:t>
                      </a:r>
                      <a:endParaRPr lang="en-US" sz="125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422" marR="57422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dirty="0" err="1">
                          <a:effectLst/>
                        </a:rPr>
                        <a:t>Glofit</a:t>
                      </a:r>
                      <a:r>
                        <a:rPr lang="en-US" sz="1250" dirty="0">
                          <a:effectLst/>
                        </a:rPr>
                        <a:t> + </a:t>
                      </a:r>
                      <a:r>
                        <a:rPr lang="en-US" sz="1250" dirty="0" err="1">
                          <a:effectLst/>
                        </a:rPr>
                        <a:t>Lonca</a:t>
                      </a:r>
                      <a:r>
                        <a:rPr lang="en-US" sz="1250" dirty="0">
                          <a:effectLst/>
                        </a:rPr>
                        <a:t>, 150 </a:t>
                      </a:r>
                      <a:r>
                        <a:rPr lang="el-GR" sz="1250" dirty="0">
                          <a:effectLst/>
                        </a:rPr>
                        <a:t>μ</a:t>
                      </a:r>
                      <a:r>
                        <a:rPr lang="en-US" sz="1250" dirty="0">
                          <a:effectLst/>
                        </a:rPr>
                        <a:t>g/kg</a:t>
                      </a:r>
                      <a:br>
                        <a:rPr lang="en-US" sz="1250" dirty="0">
                          <a:effectLst/>
                        </a:rPr>
                      </a:br>
                      <a:r>
                        <a:rPr lang="en-US" sz="1250" dirty="0">
                          <a:effectLst/>
                        </a:rPr>
                        <a:t>(n=15)</a:t>
                      </a:r>
                      <a:endParaRPr lang="en-US" sz="125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422" marR="57422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dirty="0">
                          <a:effectLst/>
                        </a:rPr>
                        <a:t>All dose </a:t>
                      </a:r>
                      <a:br>
                        <a:rPr lang="en-US" sz="1250" dirty="0">
                          <a:effectLst/>
                        </a:rPr>
                      </a:br>
                      <a:r>
                        <a:rPr lang="en-US" sz="1250" dirty="0">
                          <a:effectLst/>
                        </a:rPr>
                        <a:t>levels </a:t>
                      </a:r>
                      <a:br>
                        <a:rPr lang="en-US" sz="1250" dirty="0">
                          <a:effectLst/>
                        </a:rPr>
                      </a:br>
                      <a:r>
                        <a:rPr lang="en-US" sz="1250" dirty="0">
                          <a:effectLst/>
                        </a:rPr>
                        <a:t>(N=30)</a:t>
                      </a:r>
                      <a:endParaRPr lang="en-US" sz="125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422" marR="57422" marT="0" marB="0" anchor="ctr"/>
                </a:tc>
                <a:extLst>
                  <a:ext uri="{0D108BD9-81ED-4DB2-BD59-A6C34878D82A}">
                    <a16:rowId xmlns:a16="http://schemas.microsoft.com/office/drawing/2014/main" val="2918265597"/>
                  </a:ext>
                </a:extLst>
              </a:tr>
              <a:tr h="5725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dirty="0" err="1">
                          <a:effectLst/>
                        </a:rPr>
                        <a:t>DOR</a:t>
                      </a:r>
                      <a:r>
                        <a:rPr lang="en-US" sz="1250" baseline="30000" dirty="0" err="1">
                          <a:effectLst/>
                        </a:rPr>
                        <a:t>d</a:t>
                      </a:r>
                      <a:endParaRPr lang="en-US" sz="1250" baseline="30000" dirty="0">
                        <a:effectLst/>
                      </a:endParaRPr>
                    </a:p>
                    <a:p>
                      <a:pPr marL="114300" marR="0" indent="0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r>
                        <a:rPr lang="en-US" sz="1250" baseline="0" dirty="0">
                          <a:effectLst/>
                        </a:rPr>
                        <a:t>Median</a:t>
                      </a:r>
                      <a:endParaRPr lang="en-US" sz="1250" baseline="0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0" dirty="0">
                          <a:solidFill>
                            <a:schemeClr val="tx1"/>
                          </a:solidFill>
                          <a:effectLst/>
                        </a:rPr>
                        <a:t>(n=14)</a:t>
                      </a:r>
                      <a:br>
                        <a:rPr lang="en-US" sz="1250" b="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1250" b="0" dirty="0">
                          <a:solidFill>
                            <a:schemeClr val="tx1"/>
                          </a:solidFill>
                          <a:effectLst/>
                        </a:rPr>
                        <a:t>NE</a:t>
                      </a:r>
                      <a:endParaRPr lang="en-US" sz="125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0" dirty="0">
                          <a:solidFill>
                            <a:schemeClr val="tx1"/>
                          </a:solidFill>
                          <a:effectLst/>
                        </a:rPr>
                        <a:t>(n=14)</a:t>
                      </a:r>
                      <a:br>
                        <a:rPr lang="en-US" sz="1250" b="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1250" b="0" dirty="0">
                          <a:solidFill>
                            <a:schemeClr val="tx1"/>
                          </a:solidFill>
                          <a:effectLst/>
                        </a:rPr>
                        <a:t>NE</a:t>
                      </a:r>
                      <a:endParaRPr lang="en-US" sz="125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0">
                          <a:solidFill>
                            <a:schemeClr val="tx1"/>
                          </a:solidFill>
                          <a:effectLst/>
                        </a:rPr>
                        <a:t>(n=28)</a:t>
                      </a:r>
                      <a:br>
                        <a:rPr lang="en-US" sz="1250" b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1250" b="0">
                          <a:solidFill>
                            <a:schemeClr val="tx1"/>
                          </a:solidFill>
                          <a:effectLst/>
                        </a:rPr>
                        <a:t>NE</a:t>
                      </a:r>
                      <a:endParaRPr lang="en-US" sz="1250" b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27789263"/>
                  </a:ext>
                </a:extLst>
              </a:tr>
              <a:tr h="92604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50" dirty="0">
                          <a:effectLst/>
                        </a:rPr>
                        <a:t>Time to first response </a:t>
                      </a:r>
                      <a:br>
                        <a:rPr lang="en-US" sz="1250" dirty="0">
                          <a:effectLst/>
                        </a:rPr>
                      </a:br>
                      <a:r>
                        <a:rPr lang="en-US" sz="1250" dirty="0">
                          <a:effectLst/>
                        </a:rPr>
                        <a:t>(CR or PR)</a:t>
                      </a:r>
                    </a:p>
                    <a:p>
                      <a:pPr marL="114300" marR="0" lvl="0" indent="0" algn="l" defTabSz="914400" rtl="0" eaLnBrk="1" fontAlgn="auto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50" dirty="0">
                          <a:effectLst/>
                        </a:rPr>
                        <a:t>Median, days</a:t>
                      </a:r>
                      <a:endParaRPr lang="en-US" sz="125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0" kern="1200" dirty="0">
                          <a:solidFill>
                            <a:schemeClr val="tx1"/>
                          </a:solidFill>
                          <a:effectLst/>
                        </a:rPr>
                        <a:t>(n=14)</a:t>
                      </a:r>
                      <a:br>
                        <a:rPr lang="en-US" sz="1250" b="0" kern="12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1250" b="0" kern="1200" dirty="0">
                          <a:solidFill>
                            <a:schemeClr val="tx1"/>
                          </a:solidFill>
                          <a:effectLst/>
                        </a:rPr>
                        <a:t>42.0</a:t>
                      </a:r>
                      <a:endParaRPr lang="en-US" sz="125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50" b="0" kern="1200" dirty="0">
                          <a:solidFill>
                            <a:schemeClr val="tx1"/>
                          </a:solidFill>
                          <a:effectLst/>
                        </a:rPr>
                        <a:t>(n=14)</a:t>
                      </a:r>
                    </a:p>
                    <a:p>
                      <a:pPr marL="0" marR="0" algn="ctr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0" kern="1200" dirty="0">
                          <a:solidFill>
                            <a:schemeClr val="tx1"/>
                          </a:solidFill>
                          <a:effectLst/>
                        </a:rPr>
                        <a:t>42.0</a:t>
                      </a:r>
                      <a:endParaRPr lang="en-US" sz="125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50" b="0" kern="1200" dirty="0">
                          <a:solidFill>
                            <a:schemeClr val="tx1"/>
                          </a:solidFill>
                          <a:effectLst/>
                        </a:rPr>
                        <a:t>(n=28)</a:t>
                      </a:r>
                    </a:p>
                    <a:p>
                      <a:pPr marL="0" marR="0" algn="ctr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0" kern="1200" dirty="0">
                          <a:solidFill>
                            <a:schemeClr val="tx1"/>
                          </a:solidFill>
                          <a:effectLst/>
                        </a:rPr>
                        <a:t>42.0</a:t>
                      </a:r>
                      <a:endParaRPr lang="en-US" sz="125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20154856"/>
                  </a:ext>
                </a:extLst>
              </a:tr>
              <a:tr h="5725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50">
                          <a:effectLst/>
                        </a:rPr>
                        <a:t>Time to first CR</a:t>
                      </a:r>
                    </a:p>
                    <a:p>
                      <a:pPr marL="114300" marR="0" lvl="0" indent="0" algn="l" defTabSz="914400" rtl="0" eaLnBrk="1" fontAlgn="auto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50">
                          <a:effectLst/>
                        </a:rPr>
                        <a:t>Median, days</a:t>
                      </a:r>
                      <a:endParaRPr lang="en-US" sz="125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0" kern="1200" dirty="0">
                          <a:solidFill>
                            <a:schemeClr val="tx1"/>
                          </a:solidFill>
                          <a:effectLst/>
                        </a:rPr>
                        <a:t>(n=13)</a:t>
                      </a:r>
                      <a:br>
                        <a:rPr lang="en-US" sz="1250" b="0" kern="12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1250" b="0" kern="1200" dirty="0">
                          <a:solidFill>
                            <a:schemeClr val="tx1"/>
                          </a:solidFill>
                          <a:effectLst/>
                        </a:rPr>
                        <a:t>80.0</a:t>
                      </a:r>
                      <a:endParaRPr lang="en-US" sz="125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0" kern="1200">
                          <a:solidFill>
                            <a:schemeClr val="tx1"/>
                          </a:solidFill>
                          <a:effectLst/>
                        </a:rPr>
                        <a:t>(n=13)</a:t>
                      </a:r>
                      <a:br>
                        <a:rPr lang="en-US" sz="1250" b="0" kern="120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1250" b="0" kern="1200">
                          <a:solidFill>
                            <a:schemeClr val="tx1"/>
                          </a:solidFill>
                          <a:effectLst/>
                        </a:rPr>
                        <a:t>42.0</a:t>
                      </a:r>
                      <a:endParaRPr lang="en-US" sz="1250" b="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0" kern="1200" dirty="0">
                          <a:solidFill>
                            <a:schemeClr val="tx1"/>
                          </a:solidFill>
                          <a:effectLst/>
                        </a:rPr>
                        <a:t>(n=26)</a:t>
                      </a:r>
                      <a:br>
                        <a:rPr lang="en-US" sz="1250" b="0" kern="12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1250" b="0" kern="1200" dirty="0">
                          <a:solidFill>
                            <a:schemeClr val="tx1"/>
                          </a:solidFill>
                          <a:effectLst/>
                        </a:rPr>
                        <a:t>70.5</a:t>
                      </a:r>
                      <a:endParaRPr lang="en-US" sz="1250" b="0" dirty="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96269434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A45416F1-85C6-EB2B-CB03-D7C6F0F50464}"/>
              </a:ext>
            </a:extLst>
          </p:cNvPr>
          <p:cNvSpPr txBox="1"/>
          <p:nvPr/>
        </p:nvSpPr>
        <p:spPr>
          <a:xfrm>
            <a:off x="7863160" y="1921158"/>
            <a:ext cx="26443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30"/>
            <a:r>
              <a:rPr lang="en-US" b="1" dirty="0">
                <a:solidFill>
                  <a:srgbClr val="000000"/>
                </a:solidFill>
              </a:rPr>
              <a:t>Duration of response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1EC4AFB-4F9E-5EE7-7BAC-EEAE51B5E676}"/>
              </a:ext>
            </a:extLst>
          </p:cNvPr>
          <p:cNvSpPr txBox="1"/>
          <p:nvPr/>
        </p:nvSpPr>
        <p:spPr>
          <a:xfrm>
            <a:off x="2179336" y="1921158"/>
            <a:ext cx="27789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30"/>
            <a:r>
              <a:rPr lang="en-US" b="1" dirty="0">
                <a:solidFill>
                  <a:srgbClr val="000000"/>
                </a:solidFill>
              </a:rPr>
              <a:t>Best overall response</a:t>
            </a:r>
            <a:endParaRPr lang="en-US" baseline="30000" dirty="0">
              <a:solidFill>
                <a:srgbClr val="000000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05CC04D-35CD-5D81-3CEB-A4C172AEE15C}"/>
              </a:ext>
            </a:extLst>
          </p:cNvPr>
          <p:cNvSpPr/>
          <p:nvPr/>
        </p:nvSpPr>
        <p:spPr>
          <a:xfrm>
            <a:off x="6771293" y="4551698"/>
            <a:ext cx="5075716" cy="577926"/>
          </a:xfrm>
          <a:prstGeom prst="rect">
            <a:avLst/>
          </a:prstGeom>
          <a:noFill/>
          <a:ln w="25400" cap="flat" cmpd="sng" algn="ctr">
            <a:solidFill>
              <a:srgbClr val="F4680D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E6E01E6-50A1-8A71-E74A-E89C1EB7AC55}"/>
              </a:ext>
            </a:extLst>
          </p:cNvPr>
          <p:cNvSpPr txBox="1"/>
          <p:nvPr/>
        </p:nvSpPr>
        <p:spPr>
          <a:xfrm>
            <a:off x="1243876" y="6088558"/>
            <a:ext cx="1651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30"/>
            <a:r>
              <a:rPr lang="en-US" sz="1400" b="1" dirty="0" err="1">
                <a:solidFill>
                  <a:srgbClr val="000000"/>
                </a:solidFill>
              </a:rPr>
              <a:t>Glofit</a:t>
            </a:r>
            <a:r>
              <a:rPr lang="en-US" sz="1400" b="1" dirty="0">
                <a:solidFill>
                  <a:srgbClr val="000000"/>
                </a:solidFill>
              </a:rPr>
              <a:t> + </a:t>
            </a:r>
            <a:r>
              <a:rPr lang="en-US" sz="1400" b="1" dirty="0" err="1">
                <a:solidFill>
                  <a:srgbClr val="000000"/>
                </a:solidFill>
              </a:rPr>
              <a:t>Lonca</a:t>
            </a:r>
            <a:r>
              <a:rPr lang="en-US" sz="1400" b="1" dirty="0">
                <a:solidFill>
                  <a:srgbClr val="000000"/>
                </a:solidFill>
              </a:rPr>
              <a:t>, 120 </a:t>
            </a:r>
            <a:r>
              <a:rPr lang="el-GR" sz="1400" b="1" dirty="0">
                <a:solidFill>
                  <a:srgbClr val="000000"/>
                </a:solidFill>
              </a:rPr>
              <a:t>μ</a:t>
            </a:r>
            <a:r>
              <a:rPr lang="en-US" sz="1400" b="1" dirty="0">
                <a:solidFill>
                  <a:srgbClr val="000000"/>
                </a:solidFill>
              </a:rPr>
              <a:t>g/kg (n= 15)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233453A-FF00-F832-8880-8834A0A4FF68}"/>
              </a:ext>
            </a:extLst>
          </p:cNvPr>
          <p:cNvSpPr txBox="1"/>
          <p:nvPr/>
        </p:nvSpPr>
        <p:spPr>
          <a:xfrm>
            <a:off x="2856248" y="6061525"/>
            <a:ext cx="1651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30"/>
            <a:r>
              <a:rPr lang="en-US" sz="1400" b="1" dirty="0" err="1">
                <a:solidFill>
                  <a:srgbClr val="000000"/>
                </a:solidFill>
              </a:rPr>
              <a:t>Glofit</a:t>
            </a:r>
            <a:r>
              <a:rPr lang="en-US" sz="1400" b="1" dirty="0">
                <a:solidFill>
                  <a:srgbClr val="000000"/>
                </a:solidFill>
              </a:rPr>
              <a:t> + </a:t>
            </a:r>
            <a:r>
              <a:rPr lang="en-US" sz="1400" b="1" dirty="0" err="1">
                <a:solidFill>
                  <a:srgbClr val="000000"/>
                </a:solidFill>
              </a:rPr>
              <a:t>Lonca</a:t>
            </a:r>
            <a:r>
              <a:rPr lang="en-US" sz="1400" b="1" dirty="0">
                <a:solidFill>
                  <a:srgbClr val="000000"/>
                </a:solidFill>
              </a:rPr>
              <a:t>, 150 </a:t>
            </a:r>
            <a:r>
              <a:rPr lang="el-GR" sz="1400" b="1" dirty="0">
                <a:solidFill>
                  <a:srgbClr val="000000"/>
                </a:solidFill>
              </a:rPr>
              <a:t>μ</a:t>
            </a:r>
            <a:r>
              <a:rPr lang="en-US" sz="1400" b="1" dirty="0">
                <a:solidFill>
                  <a:srgbClr val="000000"/>
                </a:solidFill>
              </a:rPr>
              <a:t>g/kg (n= 15)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DC64645-7D28-B664-58D9-32F9911E5594}"/>
              </a:ext>
            </a:extLst>
          </p:cNvPr>
          <p:cNvSpPr txBox="1"/>
          <p:nvPr/>
        </p:nvSpPr>
        <p:spPr>
          <a:xfrm>
            <a:off x="4507248" y="6073239"/>
            <a:ext cx="20203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30"/>
            <a:r>
              <a:rPr lang="en-US" sz="1400" b="1" dirty="0">
                <a:solidFill>
                  <a:srgbClr val="000000"/>
                </a:solidFill>
              </a:rPr>
              <a:t>All dose levels (n= 30)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0A5EEE6-2876-AA69-1438-27367C0F94FE}"/>
              </a:ext>
            </a:extLst>
          </p:cNvPr>
          <p:cNvCxnSpPr/>
          <p:nvPr/>
        </p:nvCxnSpPr>
        <p:spPr>
          <a:xfrm>
            <a:off x="1253705" y="6054410"/>
            <a:ext cx="5003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D7D7D692-7A90-79F7-2E97-92DBB0A6E5D6}"/>
              </a:ext>
            </a:extLst>
          </p:cNvPr>
          <p:cNvSpPr txBox="1"/>
          <p:nvPr/>
        </p:nvSpPr>
        <p:spPr>
          <a:xfrm>
            <a:off x="1589116" y="2290490"/>
            <a:ext cx="9605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ORR: 93.3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29E98CC-92F5-1526-E75B-0CAC59B5ACAC}"/>
              </a:ext>
            </a:extLst>
          </p:cNvPr>
          <p:cNvSpPr txBox="1"/>
          <p:nvPr/>
        </p:nvSpPr>
        <p:spPr>
          <a:xfrm>
            <a:off x="3273723" y="2265518"/>
            <a:ext cx="9605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ORR: 93.3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F49B632-AD7A-E907-3773-AC3CA35842DD}"/>
              </a:ext>
            </a:extLst>
          </p:cNvPr>
          <p:cNvSpPr txBox="1"/>
          <p:nvPr/>
        </p:nvSpPr>
        <p:spPr>
          <a:xfrm>
            <a:off x="4899826" y="2265517"/>
            <a:ext cx="9605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ORR: 93.3 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A9B1E5E-5343-59B8-A877-8979EB6EE974}"/>
              </a:ext>
            </a:extLst>
          </p:cNvPr>
          <p:cNvGrpSpPr/>
          <p:nvPr/>
        </p:nvGrpSpPr>
        <p:grpSpPr>
          <a:xfrm>
            <a:off x="6120815" y="3117317"/>
            <a:ext cx="540658" cy="551174"/>
            <a:chOff x="6034270" y="3209633"/>
            <a:chExt cx="540658" cy="551174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592164E4-9528-6E65-1D30-3F9834D78990}"/>
                </a:ext>
              </a:extLst>
            </p:cNvPr>
            <p:cNvGrpSpPr/>
            <p:nvPr/>
          </p:nvGrpSpPr>
          <p:grpSpPr>
            <a:xfrm>
              <a:off x="6034270" y="3209633"/>
              <a:ext cx="540658" cy="231344"/>
              <a:chOff x="5389883" y="5090101"/>
              <a:chExt cx="540658" cy="231344"/>
            </a:xfrm>
          </p:grpSpPr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E651A3C0-1DB8-CD02-A4C9-9DE519CC1F5F}"/>
                  </a:ext>
                </a:extLst>
              </p:cNvPr>
              <p:cNvSpPr/>
              <p:nvPr/>
            </p:nvSpPr>
            <p:spPr>
              <a:xfrm>
                <a:off x="5389883" y="5176731"/>
                <a:ext cx="83457" cy="79479"/>
              </a:xfrm>
              <a:prstGeom prst="rect">
                <a:avLst/>
              </a:prstGeom>
              <a:solidFill>
                <a:srgbClr val="16800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3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2" name="TextBox 5">
                <a:extLst>
                  <a:ext uri="{FF2B5EF4-FFF2-40B4-BE49-F238E27FC236}">
                    <a16:creationId xmlns:a16="http://schemas.microsoft.com/office/drawing/2014/main" id="{451499D0-4ECF-3FE5-7F47-A8930715BE8E}"/>
                  </a:ext>
                </a:extLst>
              </p:cNvPr>
              <p:cNvSpPr txBox="1"/>
              <p:nvPr/>
            </p:nvSpPr>
            <p:spPr>
              <a:xfrm>
                <a:off x="5422541" y="5090101"/>
                <a:ext cx="508000" cy="231344"/>
              </a:xfrm>
              <a:prstGeom prst="rect">
                <a:avLst/>
              </a:prstGeom>
            </p:spPr>
            <p:txBody>
              <a:bodyPr wrap="square" rtlCol="0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3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CR</a:t>
                </a:r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D523AAF2-2B3B-581D-67D2-5BF1A5EDCA68}"/>
                </a:ext>
              </a:extLst>
            </p:cNvPr>
            <p:cNvGrpSpPr/>
            <p:nvPr/>
          </p:nvGrpSpPr>
          <p:grpSpPr>
            <a:xfrm>
              <a:off x="6039124" y="3529463"/>
              <a:ext cx="535804" cy="231344"/>
              <a:chOff x="5339990" y="5409931"/>
              <a:chExt cx="535804" cy="231344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04F71436-C567-6118-3CE7-623517C19FE9}"/>
                  </a:ext>
                </a:extLst>
              </p:cNvPr>
              <p:cNvSpPr/>
              <p:nvPr/>
            </p:nvSpPr>
            <p:spPr>
              <a:xfrm>
                <a:off x="5339990" y="5513281"/>
                <a:ext cx="78603" cy="79479"/>
              </a:xfrm>
              <a:prstGeom prst="rect">
                <a:avLst/>
              </a:prstGeom>
              <a:solidFill>
                <a:srgbClr val="6130B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3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0" name="TextBox 5">
                <a:extLst>
                  <a:ext uri="{FF2B5EF4-FFF2-40B4-BE49-F238E27FC236}">
                    <a16:creationId xmlns:a16="http://schemas.microsoft.com/office/drawing/2014/main" id="{2BD84726-6DF6-8550-9772-7949AF9A6039}"/>
                  </a:ext>
                </a:extLst>
              </p:cNvPr>
              <p:cNvSpPr txBox="1"/>
              <p:nvPr/>
            </p:nvSpPr>
            <p:spPr>
              <a:xfrm>
                <a:off x="5367794" y="5409931"/>
                <a:ext cx="508000" cy="231344"/>
              </a:xfrm>
              <a:prstGeom prst="rect">
                <a:avLst/>
              </a:prstGeom>
            </p:spPr>
            <p:txBody>
              <a:bodyPr wrap="square" rtlCol="0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3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PR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371002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26967-73B1-EA6B-8517-FBBB90B9A8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44398C-42A2-C383-5843-89FD179D0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635426"/>
            <a:ext cx="10972800" cy="1143000"/>
          </a:xfrm>
        </p:spPr>
        <p:txBody>
          <a:bodyPr/>
          <a:lstStyle/>
          <a:p>
            <a:pPr algn="ctr"/>
            <a:r>
              <a:rPr lang="en-US" dirty="0"/>
              <a:t>Surovatamig</a:t>
            </a:r>
          </a:p>
        </p:txBody>
      </p:sp>
    </p:spTree>
    <p:extLst>
      <p:ext uri="{BB962C8B-B14F-4D97-AF65-F5344CB8AC3E}">
        <p14:creationId xmlns:p14="http://schemas.microsoft.com/office/powerpoint/2010/main" val="313560825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7F275D9D-6782-940C-2DDD-8E5288682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9109" y="429925"/>
            <a:ext cx="10763491" cy="13255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4000" b="0" dirty="0">
                <a:solidFill>
                  <a:schemeClr val="tx1"/>
                </a:solidFill>
                <a:latin typeface="Oswald" pitchFamily="2" charset="77"/>
              </a:rPr>
              <a:t>Study Design</a:t>
            </a:r>
            <a:br>
              <a:rPr lang="en-US" sz="4000" b="0" dirty="0">
                <a:solidFill>
                  <a:schemeClr val="tx1"/>
                </a:solidFill>
                <a:latin typeface="Oswald" pitchFamily="2" charset="77"/>
              </a:rPr>
            </a:br>
            <a:r>
              <a:rPr lang="en-US" sz="3200" b="0" dirty="0">
                <a:solidFill>
                  <a:schemeClr val="tx1"/>
                </a:solidFill>
                <a:latin typeface="Oswald" pitchFamily="2" charset="77"/>
              </a:rPr>
              <a:t>Ongoing phase 1 study of </a:t>
            </a:r>
            <a:r>
              <a:rPr lang="en-US" sz="3200" b="0" dirty="0" err="1">
                <a:solidFill>
                  <a:schemeClr val="tx1"/>
                </a:solidFill>
                <a:latin typeface="Oswald" pitchFamily="2" charset="77"/>
              </a:rPr>
              <a:t>surovatamig</a:t>
            </a:r>
            <a:r>
              <a:rPr lang="en-US" sz="3200" b="0" dirty="0">
                <a:solidFill>
                  <a:schemeClr val="tx1"/>
                </a:solidFill>
                <a:latin typeface="Oswald" pitchFamily="2" charset="77"/>
              </a:rPr>
              <a:t> in R/R DLBCL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6A26B4A5-5870-17CD-145A-40DF93ED9842}"/>
              </a:ext>
            </a:extLst>
          </p:cNvPr>
          <p:cNvSpPr txBox="1">
            <a:spLocks/>
          </p:cNvSpPr>
          <p:nvPr/>
        </p:nvSpPr>
        <p:spPr>
          <a:xfrm>
            <a:off x="1028700" y="6203737"/>
            <a:ext cx="4631871" cy="594267"/>
          </a:xfrm>
          <a:prstGeom prst="rect">
            <a:avLst/>
          </a:prstGeom>
        </p:spPr>
        <p:txBody>
          <a:bodyPr anchor="b"/>
          <a:lstStyle>
            <a:lvl1pPr marL="257175" indent="-257175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900">
                <a:solidFill>
                  <a:schemeClr val="accent6">
                    <a:lumMod val="50000"/>
                  </a:schemeClr>
                </a:solidFill>
                <a:latin typeface="Oswald" pitchFamily="2" charset="77"/>
              </a:rPr>
              <a:t>NCT04594642; </a:t>
            </a:r>
            <a:r>
              <a:rPr lang="en-US" sz="900">
                <a:latin typeface="Oswald" pitchFamily="2" charset="77"/>
              </a:rPr>
              <a:t>data cutoff: 14 January 2025.</a:t>
            </a:r>
          </a:p>
          <a:p>
            <a:pPr marL="0" indent="0">
              <a:buNone/>
            </a:pPr>
            <a:r>
              <a:rPr lang="en-US" sz="900">
                <a:latin typeface="Oswald" pitchFamily="2" charset="77"/>
              </a:rPr>
              <a:t>C, cycle; CR, complete response; D/d, day; Q2W, every 2 weeks; SUD, step-up dosing; TD, target dose. 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673C4D94-C7E9-C23A-7574-C3A0F835031A}"/>
              </a:ext>
            </a:extLst>
          </p:cNvPr>
          <p:cNvGrpSpPr/>
          <p:nvPr/>
        </p:nvGrpSpPr>
        <p:grpSpPr>
          <a:xfrm>
            <a:off x="588536" y="1690688"/>
            <a:ext cx="11044664" cy="4348452"/>
            <a:chOff x="588536" y="1500835"/>
            <a:chExt cx="11044664" cy="4707102"/>
          </a:xfrm>
        </p:grpSpPr>
        <p:sp>
          <p:nvSpPr>
            <p:cNvPr id="65" name="Speech Bubble: Rectangle 38">
              <a:extLst>
                <a:ext uri="{FF2B5EF4-FFF2-40B4-BE49-F238E27FC236}">
                  <a16:creationId xmlns:a16="http://schemas.microsoft.com/office/drawing/2014/main" id="{6124362D-AFE0-21B8-5B92-47FC9389B372}"/>
                </a:ext>
              </a:extLst>
            </p:cNvPr>
            <p:cNvSpPr/>
            <p:nvPr/>
          </p:nvSpPr>
          <p:spPr>
            <a:xfrm>
              <a:off x="7762831" y="4174640"/>
              <a:ext cx="3359316" cy="1882859"/>
            </a:xfrm>
            <a:prstGeom prst="wedgeRectCallout">
              <a:avLst>
                <a:gd name="adj1" fmla="val -66268"/>
                <a:gd name="adj2" fmla="val -19330"/>
              </a:avLst>
            </a:prstGeom>
            <a:noFill/>
            <a:ln w="28575" cap="flat" cmpd="sng" algn="ctr">
              <a:solidFill>
                <a:srgbClr val="000000"/>
              </a:solidFill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</a:extLst>
          </p:spPr>
          <p:txBody>
            <a:bodyPr rtlCol="0" anchor="ctr"/>
            <a:lstStyle/>
            <a:p>
              <a:pPr algn="ctr" defTabSz="914377">
                <a:defRPr/>
              </a:pPr>
              <a:endParaRPr lang="en-IN" sz="1200" kern="0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38B02720-7343-0464-3DDC-90DA7750547F}"/>
                </a:ext>
              </a:extLst>
            </p:cNvPr>
            <p:cNvSpPr/>
            <p:nvPr/>
          </p:nvSpPr>
          <p:spPr>
            <a:xfrm>
              <a:off x="588536" y="1500835"/>
              <a:ext cx="11044664" cy="339060"/>
            </a:xfrm>
            <a:prstGeom prst="rect">
              <a:avLst/>
            </a:prstGeom>
            <a:solidFill>
              <a:schemeClr val="accent6"/>
            </a:solidFill>
            <a:ln w="1587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noAutofit/>
            </a:bodyPr>
            <a:lstStyle/>
            <a:p>
              <a:pPr algn="ctr" defTabSz="914377">
                <a:lnSpc>
                  <a:spcPct val="90000"/>
                </a:lnSpc>
                <a:spcAft>
                  <a:spcPts val="600"/>
                </a:spcAft>
              </a:pPr>
              <a:r>
                <a:rPr lang="en-GB" b="1">
                  <a:solidFill>
                    <a:srgbClr val="FFFFFF"/>
                  </a:solidFill>
                  <a:latin typeface="Arial"/>
                </a:rPr>
                <a:t>Overall Study Design</a:t>
              </a:r>
              <a:endParaRPr lang="en-GB" b="1" strike="sngStrike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A984665-F246-A69A-BA50-B196C179E650}"/>
                </a:ext>
              </a:extLst>
            </p:cNvPr>
            <p:cNvSpPr/>
            <p:nvPr/>
          </p:nvSpPr>
          <p:spPr>
            <a:xfrm>
              <a:off x="604317" y="1500835"/>
              <a:ext cx="11028883" cy="4707102"/>
            </a:xfrm>
            <a:prstGeom prst="rect">
              <a:avLst/>
            </a:prstGeom>
            <a:noFill/>
            <a:ln w="381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 defTabSz="914377">
                <a:lnSpc>
                  <a:spcPct val="90000"/>
                </a:lnSpc>
                <a:spcAft>
                  <a:spcPts val="600"/>
                </a:spcAft>
              </a:pPr>
              <a:endParaRPr lang="en-GB" err="1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9A99C25-EFB3-8822-C3C5-ED68553BC6FE}"/>
                </a:ext>
              </a:extLst>
            </p:cNvPr>
            <p:cNvSpPr/>
            <p:nvPr/>
          </p:nvSpPr>
          <p:spPr>
            <a:xfrm>
              <a:off x="623693" y="3750118"/>
              <a:ext cx="11009507" cy="329077"/>
            </a:xfrm>
            <a:prstGeom prst="rect">
              <a:avLst/>
            </a:prstGeom>
            <a:solidFill>
              <a:schemeClr val="accent6"/>
            </a:solidFill>
            <a:ln w="1587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noAutofit/>
            </a:bodyPr>
            <a:lstStyle/>
            <a:p>
              <a:pPr algn="ctr" defTabSz="914377">
                <a:lnSpc>
                  <a:spcPct val="90000"/>
                </a:lnSpc>
                <a:spcAft>
                  <a:spcPts val="600"/>
                </a:spcAft>
              </a:pPr>
              <a:r>
                <a:rPr lang="en-GB" b="1">
                  <a:solidFill>
                    <a:srgbClr val="FFFFFF"/>
                  </a:solidFill>
                  <a:latin typeface="Arial"/>
                </a:rPr>
                <a:t>2SUD Treatment Schedule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AAEE94D-3274-BD61-3F14-6CF9ABFB9E0B}"/>
                </a:ext>
              </a:extLst>
            </p:cNvPr>
            <p:cNvSpPr txBox="1"/>
            <p:nvPr/>
          </p:nvSpPr>
          <p:spPr>
            <a:xfrm>
              <a:off x="737096" y="4124994"/>
              <a:ext cx="6578104" cy="1929054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234945" indent="-234945" defTabSz="914377">
                <a:spcAft>
                  <a:spcPts val="400"/>
                </a:spcAft>
                <a:buClr>
                  <a:srgbClr val="830051"/>
                </a:buClr>
                <a:buFont typeface="Arial" panose="020B0604020202020204" pitchFamily="34" charset="0"/>
                <a:buChar char="•"/>
              </a:pPr>
              <a:r>
                <a:rPr lang="en-GB" sz="1867" err="1">
                  <a:latin typeface="Arial"/>
                  <a:cs typeface="Arial"/>
                </a:rPr>
                <a:t>Surovatamig</a:t>
              </a:r>
              <a:r>
                <a:rPr lang="en-GB" sz="1867">
                  <a:latin typeface="Arial"/>
                  <a:cs typeface="Arial"/>
                </a:rPr>
                <a:t> is administered intravenously</a:t>
              </a:r>
            </a:p>
            <a:p>
              <a:pPr marL="234945" indent="-234945" defTabSz="914377">
                <a:spcAft>
                  <a:spcPts val="400"/>
                </a:spcAft>
                <a:buClr>
                  <a:srgbClr val="830051"/>
                </a:buClr>
                <a:buFont typeface="Arial" panose="020B0604020202020204" pitchFamily="34" charset="0"/>
                <a:buChar char="•"/>
              </a:pPr>
              <a:r>
                <a:rPr lang="en-GB" sz="1867">
                  <a:latin typeface="Arial"/>
                  <a:cs typeface="Arial"/>
                </a:rPr>
                <a:t>2SUD on C1D1, C1D8 with TD on C1D15, then on D1, D15 each 28-day cycle </a:t>
              </a:r>
              <a:r>
                <a:rPr lang="en-US" sz="1867">
                  <a:latin typeface="Arial"/>
                  <a:cs typeface="Arial"/>
                </a:rPr>
                <a:t>up to 2 years</a:t>
              </a:r>
            </a:p>
            <a:p>
              <a:pPr marL="990575" lvl="1" indent="-380990" defTabSz="914377">
                <a:spcAft>
                  <a:spcPts val="400"/>
                </a:spcAft>
                <a:buClr>
                  <a:srgbClr val="830051"/>
                </a:buClr>
                <a:buFont typeface="Arial" panose="020B0604020202020204" pitchFamily="34" charset="0"/>
                <a:buChar char="–"/>
              </a:pPr>
              <a:r>
                <a:rPr lang="en-US" sz="1600">
                  <a:latin typeface="Arial"/>
                  <a:cs typeface="Arial"/>
                </a:rPr>
                <a:t>Cycle 1 doses were inpatient</a:t>
              </a:r>
            </a:p>
            <a:p>
              <a:pPr marL="234945" indent="-234945" defTabSz="914377">
                <a:spcAft>
                  <a:spcPts val="400"/>
                </a:spcAft>
                <a:buClr>
                  <a:srgbClr val="830051"/>
                </a:buClr>
                <a:buFont typeface="Arial" panose="020B0604020202020204" pitchFamily="34" charset="0"/>
                <a:buChar char="•"/>
              </a:pPr>
              <a:r>
                <a:rPr lang="en-GB" sz="1867">
                  <a:latin typeface="Arial"/>
                  <a:cs typeface="Arial"/>
                </a:rPr>
                <a:t>Patients with CR on 2 consecutive scans may receive </a:t>
              </a:r>
              <a:r>
                <a:rPr lang="en-GB" sz="1867" err="1">
                  <a:latin typeface="Arial"/>
                  <a:cs typeface="Arial"/>
                </a:rPr>
                <a:t>surovatamig</a:t>
              </a:r>
              <a:r>
                <a:rPr lang="en-GB" sz="1867">
                  <a:latin typeface="Arial"/>
                  <a:cs typeface="Arial"/>
                </a:rPr>
                <a:t> every 4 weeks after C6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DC67211-162D-A4FF-B2A1-83535B657F3D}"/>
                </a:ext>
              </a:extLst>
            </p:cNvPr>
            <p:cNvSpPr/>
            <p:nvPr/>
          </p:nvSpPr>
          <p:spPr>
            <a:xfrm>
              <a:off x="768196" y="1909468"/>
              <a:ext cx="2460779" cy="731520"/>
            </a:xfrm>
            <a:prstGeom prst="rect">
              <a:avLst/>
            </a:prstGeom>
            <a:solidFill>
              <a:schemeClr val="accent3">
                <a:alpha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36000" tIns="36000" rIns="36000" bIns="36000" rtlCol="0" anchor="ctr"/>
            <a:lstStyle/>
            <a:p>
              <a:pPr algn="ctr" defTabSz="914377">
                <a:defRPr/>
              </a:pPr>
              <a:r>
                <a:rPr lang="en-IN" sz="1200" b="1" kern="0">
                  <a:latin typeface="Arial" panose="020B0604020202020204"/>
                </a:rPr>
                <a:t>Fixed-dose escalation</a:t>
              </a:r>
              <a:endParaRPr lang="en-IN" sz="1200" b="1" kern="0" baseline="30000">
                <a:latin typeface="Arial" panose="020B0604020202020204"/>
              </a:endParaRPr>
            </a:p>
            <a:p>
              <a:pPr algn="ctr" defTabSz="914377">
                <a:defRPr/>
              </a:pPr>
              <a:r>
                <a:rPr lang="en-IN" sz="1200" b="1" kern="0">
                  <a:latin typeface="Arial" panose="020B0604020202020204"/>
                </a:rPr>
                <a:t>0.03 mg to 2.4 mg Q2W</a:t>
              </a:r>
            </a:p>
            <a:p>
              <a:pPr algn="ctr" defTabSz="914377">
                <a:defRPr/>
              </a:pPr>
              <a:r>
                <a:rPr lang="en-IN" sz="1067" b="1" kern="0">
                  <a:solidFill>
                    <a:srgbClr val="000000"/>
                  </a:solidFill>
                  <a:latin typeface="Arial" panose="020B0604020202020204"/>
                </a:rPr>
                <a:t>n=4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09D50767-5C29-5AF1-0F1A-B1E5EF6AD845}"/>
                </a:ext>
              </a:extLst>
            </p:cNvPr>
            <p:cNvSpPr/>
            <p:nvPr/>
          </p:nvSpPr>
          <p:spPr>
            <a:xfrm>
              <a:off x="3735621" y="1909468"/>
              <a:ext cx="2587661" cy="731520"/>
            </a:xfrm>
            <a:prstGeom prst="rect">
              <a:avLst/>
            </a:prstGeom>
            <a:solidFill>
              <a:srgbClr val="92D050">
                <a:alpha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36000" tIns="36000" rIns="36000" bIns="36000" rtlCol="0" anchor="ctr"/>
            <a:lstStyle/>
            <a:p>
              <a:pPr algn="ctr" defTabSz="914377">
                <a:lnSpc>
                  <a:spcPct val="90000"/>
                </a:lnSpc>
                <a:defRPr/>
              </a:pPr>
              <a:r>
                <a:rPr lang="en-IN" sz="1200" b="1" kern="0" dirty="0">
                  <a:latin typeface="Arial" panose="020B0604020202020204"/>
                </a:rPr>
                <a:t>Single step-up (1SUD)</a:t>
              </a:r>
            </a:p>
            <a:p>
              <a:pPr algn="ctr" defTabSz="914377">
                <a:lnSpc>
                  <a:spcPct val="90000"/>
                </a:lnSpc>
                <a:defRPr/>
              </a:pPr>
              <a:r>
                <a:rPr lang="en-IN" sz="1200" b="1" kern="0" dirty="0">
                  <a:latin typeface="Arial" panose="020B0604020202020204"/>
                </a:rPr>
                <a:t>C1D1: 0.27 mg or 1.0 mg</a:t>
              </a:r>
            </a:p>
            <a:p>
              <a:pPr algn="ctr" defTabSz="914377">
                <a:lnSpc>
                  <a:spcPct val="90000"/>
                </a:lnSpc>
                <a:defRPr/>
              </a:pPr>
              <a:r>
                <a:rPr lang="en-IN" sz="1200" b="1" kern="0" dirty="0">
                  <a:latin typeface="Arial" panose="020B0604020202020204"/>
                </a:rPr>
                <a:t>C1D15 then Q2W: TD (0.8–10 mg)</a:t>
              </a:r>
            </a:p>
            <a:p>
              <a:pPr algn="ctr" defTabSz="914377">
                <a:lnSpc>
                  <a:spcPct val="90000"/>
                </a:lnSpc>
                <a:defRPr/>
              </a:pPr>
              <a:r>
                <a:rPr lang="en-IN" sz="1067" b="1" kern="0" dirty="0">
                  <a:solidFill>
                    <a:srgbClr val="000000"/>
                  </a:solidFill>
                  <a:latin typeface="Arial" panose="020B0604020202020204"/>
                </a:rPr>
                <a:t>n=12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4D3673A8-1A43-DB5A-155A-FED981449C5E}"/>
                </a:ext>
              </a:extLst>
            </p:cNvPr>
            <p:cNvSpPr/>
            <p:nvPr/>
          </p:nvSpPr>
          <p:spPr>
            <a:xfrm>
              <a:off x="6817186" y="1909468"/>
              <a:ext cx="4657417" cy="731520"/>
            </a:xfrm>
            <a:prstGeom prst="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36000" tIns="36000" rIns="36000" bIns="36000" rtlCol="0" anchor="ctr"/>
            <a:lstStyle/>
            <a:p>
              <a:pPr algn="ctr" defTabSz="914377">
                <a:lnSpc>
                  <a:spcPct val="90000"/>
                </a:lnSpc>
                <a:defRPr/>
              </a:pPr>
              <a:r>
                <a:rPr lang="en-IN" sz="1333" b="1" kern="0">
                  <a:latin typeface="Arial" panose="020B0604020202020204"/>
                </a:rPr>
                <a:t>Double step-up (2SUD)</a:t>
              </a:r>
            </a:p>
            <a:p>
              <a:pPr algn="ctr" defTabSz="914377">
                <a:lnSpc>
                  <a:spcPct val="90000"/>
                </a:lnSpc>
                <a:defRPr/>
              </a:pPr>
              <a:r>
                <a:rPr lang="en-IN" sz="1333" b="1" kern="0">
                  <a:latin typeface="Arial" panose="020B0604020202020204"/>
                </a:rPr>
                <a:t>C1D1: 0.27 mg, C1D8: 1 mg</a:t>
              </a:r>
            </a:p>
            <a:p>
              <a:pPr algn="ctr" defTabSz="914377">
                <a:lnSpc>
                  <a:spcPct val="90000"/>
                </a:lnSpc>
                <a:defRPr/>
              </a:pPr>
              <a:r>
                <a:rPr lang="en-IN" sz="1333" b="1" kern="0">
                  <a:latin typeface="Arial" panose="020B0604020202020204"/>
                </a:rPr>
                <a:t>C1D15 then Q2W: TD (2.4–25 mg)</a:t>
              </a:r>
            </a:p>
            <a:p>
              <a:pPr algn="ctr" defTabSz="914377">
                <a:lnSpc>
                  <a:spcPct val="90000"/>
                </a:lnSpc>
                <a:defRPr/>
              </a:pPr>
              <a:r>
                <a:rPr lang="en-IN" sz="1067" b="1" kern="0">
                  <a:solidFill>
                    <a:srgbClr val="000000"/>
                  </a:solidFill>
                  <a:latin typeface="Arial" panose="020B0604020202020204"/>
                </a:rPr>
                <a:t>n=72</a:t>
              </a:r>
            </a:p>
          </p:txBody>
        </p: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1C7CE25C-69DE-FC70-450F-CD9201992C28}"/>
                </a:ext>
              </a:extLst>
            </p:cNvPr>
            <p:cNvGrpSpPr/>
            <p:nvPr/>
          </p:nvGrpSpPr>
          <p:grpSpPr>
            <a:xfrm>
              <a:off x="7966982" y="4279537"/>
              <a:ext cx="3082601" cy="1760365"/>
              <a:chOff x="8496300" y="2428633"/>
              <a:chExt cx="3082604" cy="2884730"/>
            </a:xfrm>
          </p:grpSpPr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596E9BB2-3ED3-B396-1521-32559A0589E3}"/>
                  </a:ext>
                </a:extLst>
              </p:cNvPr>
              <p:cNvSpPr/>
              <p:nvPr/>
            </p:nvSpPr>
            <p:spPr>
              <a:xfrm>
                <a:off x="9184084" y="2428633"/>
                <a:ext cx="755783" cy="587618"/>
              </a:xfrm>
              <a:prstGeom prst="rect">
                <a:avLst/>
              </a:prstGeom>
              <a:solidFill>
                <a:srgbClr val="D9D9D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36000" tIns="36000" rIns="36000" bIns="36000" rtlCol="0" anchor="ctr"/>
              <a:lstStyle/>
              <a:p>
                <a:pPr algn="ctr" defTabSz="914377">
                  <a:lnSpc>
                    <a:spcPct val="90000"/>
                  </a:lnSpc>
                  <a:defRPr/>
                </a:pPr>
                <a:r>
                  <a:rPr lang="en-IN" sz="1200" b="1" kern="0">
                    <a:latin typeface="Arial" panose="020B0604020202020204"/>
                  </a:rPr>
                  <a:t>TD</a:t>
                </a:r>
              </a:p>
            </p:txBody>
          </p:sp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D2CFB54F-18C7-148D-1BCD-96C814BBEA30}"/>
                  </a:ext>
                </a:extLst>
              </p:cNvPr>
              <p:cNvSpPr/>
              <p:nvPr/>
            </p:nvSpPr>
            <p:spPr>
              <a:xfrm>
                <a:off x="10000971" y="2428633"/>
                <a:ext cx="755783" cy="587618"/>
              </a:xfrm>
              <a:prstGeom prst="rect">
                <a:avLst/>
              </a:prstGeom>
              <a:solidFill>
                <a:srgbClr val="D9D9D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36000" tIns="36000" rIns="36000" bIns="36000" rtlCol="0" anchor="ctr"/>
              <a:lstStyle/>
              <a:p>
                <a:pPr algn="ctr" defTabSz="914377">
                  <a:lnSpc>
                    <a:spcPct val="90000"/>
                  </a:lnSpc>
                  <a:defRPr/>
                </a:pPr>
                <a:r>
                  <a:rPr lang="en-IN" sz="1200" b="1" kern="0">
                    <a:latin typeface="Arial" panose="020B0604020202020204"/>
                  </a:rPr>
                  <a:t>TD</a:t>
                </a:r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74CA5DDA-0C59-24D0-4469-49991016A9D7}"/>
                  </a:ext>
                </a:extLst>
              </p:cNvPr>
              <p:cNvSpPr/>
              <p:nvPr/>
            </p:nvSpPr>
            <p:spPr>
              <a:xfrm>
                <a:off x="10817858" y="2428633"/>
                <a:ext cx="755783" cy="587618"/>
              </a:xfrm>
              <a:prstGeom prst="rect">
                <a:avLst/>
              </a:prstGeom>
              <a:solidFill>
                <a:srgbClr val="D9D9D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36000" tIns="36000" rIns="36000" bIns="36000" rtlCol="0" anchor="ctr"/>
              <a:lstStyle/>
              <a:p>
                <a:pPr algn="ctr" defTabSz="914377">
                  <a:lnSpc>
                    <a:spcPct val="90000"/>
                  </a:lnSpc>
                  <a:defRPr/>
                </a:pPr>
                <a:r>
                  <a:rPr lang="en-IN" sz="1200" b="1" kern="0">
                    <a:latin typeface="Arial" panose="020B0604020202020204"/>
                  </a:rPr>
                  <a:t>TD</a:t>
                </a:r>
              </a:p>
            </p:txBody>
          </p:sp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FE7422CD-B1CA-631A-0C89-FE115A1FE1BA}"/>
                  </a:ext>
                </a:extLst>
              </p:cNvPr>
              <p:cNvSpPr/>
              <p:nvPr/>
            </p:nvSpPr>
            <p:spPr>
              <a:xfrm>
                <a:off x="8869362" y="3144838"/>
                <a:ext cx="885825" cy="526814"/>
              </a:xfrm>
              <a:prstGeom prst="rect">
                <a:avLst/>
              </a:prstGeom>
              <a:solidFill>
                <a:srgbClr val="D9D9D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36000" tIns="36000" rIns="36000" bIns="36000" rtlCol="0" anchor="ctr"/>
              <a:lstStyle/>
              <a:p>
                <a:pPr algn="ctr" defTabSz="914377">
                  <a:lnSpc>
                    <a:spcPct val="90000"/>
                  </a:lnSpc>
                  <a:defRPr/>
                </a:pPr>
                <a:r>
                  <a:rPr lang="en-IN" sz="1200" b="1" kern="0">
                    <a:latin typeface="Arial" panose="020B0604020202020204"/>
                  </a:rPr>
                  <a:t>1.0 mg</a:t>
                </a:r>
              </a:p>
            </p:txBody>
          </p:sp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AD9377AE-508B-8100-984B-98669B7814F8}"/>
                  </a:ext>
                </a:extLst>
              </p:cNvPr>
              <p:cNvSpPr/>
              <p:nvPr/>
            </p:nvSpPr>
            <p:spPr>
              <a:xfrm>
                <a:off x="8496300" y="3801590"/>
                <a:ext cx="911226" cy="52681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36000" tIns="36000" rIns="36000" bIns="36000" rtlCol="0" anchor="ctr"/>
              <a:lstStyle/>
              <a:p>
                <a:pPr algn="ctr" defTabSz="914377">
                  <a:lnSpc>
                    <a:spcPct val="90000"/>
                  </a:lnSpc>
                  <a:defRPr/>
                </a:pPr>
                <a:r>
                  <a:rPr lang="en-IN" sz="1200" b="1" kern="0" spc="-20">
                    <a:latin typeface="Arial" panose="020B0604020202020204"/>
                  </a:rPr>
                  <a:t>0.27 mg</a:t>
                </a:r>
              </a:p>
            </p:txBody>
          </p: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060B2F3D-5189-6C77-BDBC-CD6860D5C3BF}"/>
                  </a:ext>
                </a:extLst>
              </p:cNvPr>
              <p:cNvSpPr/>
              <p:nvPr/>
            </p:nvSpPr>
            <p:spPr>
              <a:xfrm>
                <a:off x="8505828" y="4677771"/>
                <a:ext cx="1762122" cy="635592"/>
              </a:xfrm>
              <a:prstGeom prst="rect">
                <a:avLst/>
              </a:prstGeom>
              <a:solidFill>
                <a:schemeClr val="accent6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36000" tIns="36000" rIns="36000" bIns="36000" rtlCol="0" anchor="ctr"/>
              <a:lstStyle/>
              <a:p>
                <a:pPr algn="ctr" defTabSz="914377">
                  <a:lnSpc>
                    <a:spcPct val="90000"/>
                  </a:lnSpc>
                  <a:defRPr/>
                </a:pPr>
                <a:r>
                  <a:rPr lang="en-IN" sz="1200" b="1" kern="0" spc="-20">
                    <a:solidFill>
                      <a:srgbClr val="FFFFFF"/>
                    </a:solidFill>
                    <a:latin typeface="Arial" panose="020B0604020202020204"/>
                  </a:rPr>
                  <a:t>C1:</a:t>
                </a:r>
              </a:p>
              <a:p>
                <a:pPr algn="ctr" defTabSz="914377">
                  <a:lnSpc>
                    <a:spcPct val="90000"/>
                  </a:lnSpc>
                  <a:defRPr/>
                </a:pPr>
                <a:r>
                  <a:rPr lang="en-IN" sz="1200" b="1" kern="0" spc="-20">
                    <a:solidFill>
                      <a:srgbClr val="FFFFFF"/>
                    </a:solidFill>
                    <a:latin typeface="Arial" panose="020B0604020202020204"/>
                  </a:rPr>
                  <a:t>D1, 8, 15</a:t>
                </a:r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ED0701ED-0324-C520-7A66-9C46341BA957}"/>
                  </a:ext>
                </a:extLst>
              </p:cNvPr>
              <p:cNvSpPr/>
              <p:nvPr/>
            </p:nvSpPr>
            <p:spPr>
              <a:xfrm>
                <a:off x="10375899" y="4677771"/>
                <a:ext cx="1203005" cy="635592"/>
              </a:xfrm>
              <a:prstGeom prst="rect">
                <a:avLst/>
              </a:prstGeom>
              <a:solidFill>
                <a:schemeClr val="accent6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36000" tIns="36000" rIns="36000" bIns="36000" rtlCol="0" anchor="ctr"/>
              <a:lstStyle/>
              <a:p>
                <a:pPr algn="ctr" defTabSz="914377">
                  <a:lnSpc>
                    <a:spcPct val="90000"/>
                  </a:lnSpc>
                  <a:defRPr/>
                </a:pPr>
                <a:r>
                  <a:rPr lang="en-IN" sz="1200" b="1" kern="0" spc="-20">
                    <a:solidFill>
                      <a:srgbClr val="FFFFFF"/>
                    </a:solidFill>
                    <a:latin typeface="Arial" panose="020B0604020202020204"/>
                  </a:rPr>
                  <a:t>C2–24:</a:t>
                </a:r>
              </a:p>
              <a:p>
                <a:pPr algn="ctr" defTabSz="914377">
                  <a:lnSpc>
                    <a:spcPct val="90000"/>
                  </a:lnSpc>
                  <a:defRPr/>
                </a:pPr>
                <a:r>
                  <a:rPr lang="en-IN" sz="1200" b="1" kern="0" spc="-20">
                    <a:solidFill>
                      <a:srgbClr val="FFFFFF"/>
                    </a:solidFill>
                    <a:latin typeface="Arial" panose="020B0604020202020204"/>
                  </a:rPr>
                  <a:t>D1, 15</a:t>
                </a:r>
              </a:p>
            </p:txBody>
          </p:sp>
          <p:cxnSp>
            <p:nvCxnSpPr>
              <p:cNvPr id="47" name="Straight Arrow Connector 46">
                <a:extLst>
                  <a:ext uri="{FF2B5EF4-FFF2-40B4-BE49-F238E27FC236}">
                    <a16:creationId xmlns:a16="http://schemas.microsoft.com/office/drawing/2014/main" id="{592EF305-637E-CDE4-331C-651C056D778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989733" y="3016251"/>
                <a:ext cx="0" cy="1638299"/>
              </a:xfrm>
              <a:prstGeom prst="straightConnector1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48" name="Straight Arrow Connector 47">
                <a:extLst>
                  <a:ext uri="{FF2B5EF4-FFF2-40B4-BE49-F238E27FC236}">
                    <a16:creationId xmlns:a16="http://schemas.microsoft.com/office/drawing/2014/main" id="{41A5677E-C8C6-CFBF-726D-7DA969AF53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500783" y="3016251"/>
                <a:ext cx="0" cy="1638299"/>
              </a:xfrm>
              <a:prstGeom prst="straightConnector1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49" name="Straight Arrow Connector 48">
                <a:extLst>
                  <a:ext uri="{FF2B5EF4-FFF2-40B4-BE49-F238E27FC236}">
                    <a16:creationId xmlns:a16="http://schemas.microsoft.com/office/drawing/2014/main" id="{D1F2B783-7F51-EA1A-96E4-13D5826BA04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36150" y="3016251"/>
                <a:ext cx="0" cy="1638299"/>
              </a:xfrm>
              <a:prstGeom prst="straightConnector1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50" name="Straight Arrow Connector 49">
                <a:extLst>
                  <a:ext uri="{FF2B5EF4-FFF2-40B4-BE49-F238E27FC236}">
                    <a16:creationId xmlns:a16="http://schemas.microsoft.com/office/drawing/2014/main" id="{A8B36B8F-F09D-9F86-DFC3-1C48613DEE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46685" y="3671652"/>
                <a:ext cx="0" cy="982898"/>
              </a:xfrm>
              <a:prstGeom prst="straightConnector1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51" name="Straight Arrow Connector 50">
                <a:extLst>
                  <a:ext uri="{FF2B5EF4-FFF2-40B4-BE49-F238E27FC236}">
                    <a16:creationId xmlns:a16="http://schemas.microsoft.com/office/drawing/2014/main" id="{8D4E5907-3D6F-910E-B93D-4C9321E12E9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42918" y="4328404"/>
                <a:ext cx="0" cy="326146"/>
              </a:xfrm>
              <a:prstGeom prst="straightConnector1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miter lim="800000"/>
                <a:tailEnd type="triangle"/>
              </a:ln>
              <a:effectLst/>
            </p:spPr>
          </p:cxnSp>
        </p:grp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4A0194E8-EBEA-96AE-2C34-06BFD4A64F2D}"/>
                </a:ext>
              </a:extLst>
            </p:cNvPr>
            <p:cNvSpPr txBox="1"/>
            <p:nvPr/>
          </p:nvSpPr>
          <p:spPr>
            <a:xfrm>
              <a:off x="7840051" y="4281915"/>
              <a:ext cx="686406" cy="318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67" b="1"/>
                <a:t>2SUD</a:t>
              </a:r>
            </a:p>
          </p:txBody>
        </p:sp>
        <p:sp>
          <p:nvSpPr>
            <p:cNvPr id="7" name="Arrow: Right 6">
              <a:extLst>
                <a:ext uri="{FF2B5EF4-FFF2-40B4-BE49-F238E27FC236}">
                  <a16:creationId xmlns:a16="http://schemas.microsoft.com/office/drawing/2014/main" id="{273E0ADC-082C-F449-09A3-CEAE8E76006E}"/>
                </a:ext>
              </a:extLst>
            </p:cNvPr>
            <p:cNvSpPr/>
            <p:nvPr/>
          </p:nvSpPr>
          <p:spPr>
            <a:xfrm>
              <a:off x="3223690" y="2126178"/>
              <a:ext cx="476693" cy="298103"/>
            </a:xfrm>
            <a:prstGeom prst="righ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9" name="Arrow: Right 8">
              <a:extLst>
                <a:ext uri="{FF2B5EF4-FFF2-40B4-BE49-F238E27FC236}">
                  <a16:creationId xmlns:a16="http://schemas.microsoft.com/office/drawing/2014/main" id="{EB7C4943-5104-AAE7-1A00-C9F242754E2E}"/>
                </a:ext>
              </a:extLst>
            </p:cNvPr>
            <p:cNvSpPr/>
            <p:nvPr/>
          </p:nvSpPr>
          <p:spPr>
            <a:xfrm>
              <a:off x="6324712" y="2126178"/>
              <a:ext cx="476693" cy="298103"/>
            </a:xfrm>
            <a:prstGeom prst="righ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89B011CC-80DB-3769-959E-2C96C93C558E}"/>
                </a:ext>
              </a:extLst>
            </p:cNvPr>
            <p:cNvGrpSpPr/>
            <p:nvPr/>
          </p:nvGrpSpPr>
          <p:grpSpPr>
            <a:xfrm>
              <a:off x="6822603" y="2683758"/>
              <a:ext cx="4642348" cy="1004027"/>
              <a:chOff x="3093175" y="3564616"/>
              <a:chExt cx="3310844" cy="702325"/>
            </a:xfrm>
          </p:grpSpPr>
          <p:sp>
            <p:nvSpPr>
              <p:cNvPr id="20" name="Bent-Up Arrow 12">
                <a:extLst>
                  <a:ext uri="{FF2B5EF4-FFF2-40B4-BE49-F238E27FC236}">
                    <a16:creationId xmlns:a16="http://schemas.microsoft.com/office/drawing/2014/main" id="{28D889DE-AECA-AACF-2BE4-41FB8C04C51C}"/>
                  </a:ext>
                </a:extLst>
              </p:cNvPr>
              <p:cNvSpPr/>
              <p:nvPr/>
            </p:nvSpPr>
            <p:spPr>
              <a:xfrm>
                <a:off x="3917105" y="4090508"/>
                <a:ext cx="451573" cy="98652"/>
              </a:xfrm>
              <a:prstGeom prst="bentUpArrow">
                <a:avLst>
                  <a:gd name="adj1" fmla="val 25000"/>
                  <a:gd name="adj2" fmla="val 20184"/>
                  <a:gd name="adj3" fmla="val 25000"/>
                </a:avLst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E9E8C532-37AC-4ABF-B988-688B09517D64}"/>
                  </a:ext>
                </a:extLst>
              </p:cNvPr>
              <p:cNvSpPr/>
              <p:nvPr/>
            </p:nvSpPr>
            <p:spPr>
              <a:xfrm>
                <a:off x="3093175" y="4096170"/>
                <a:ext cx="816152" cy="170771"/>
              </a:xfrm>
              <a:prstGeom prst="rect">
                <a:avLst/>
              </a:prstGeom>
              <a:solidFill>
                <a:schemeClr val="bg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36000" tIns="36000" rIns="36000" bIns="36000" rtlCol="0" anchor="ctr"/>
              <a:lstStyle/>
              <a:p>
                <a:pPr algn="ctr" defTabSz="914377">
                  <a:lnSpc>
                    <a:spcPct val="90000"/>
                  </a:lnSpc>
                  <a:defRPr/>
                </a:pPr>
                <a:r>
                  <a:rPr lang="en-IN" sz="1400" b="1" kern="0">
                    <a:latin typeface="Arial" panose="020B0604020202020204"/>
                  </a:rPr>
                  <a:t>TD 2.4 mg</a:t>
                </a:r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DD1A665F-595E-3F50-C2EF-3972E4690526}"/>
                  </a:ext>
                </a:extLst>
              </p:cNvPr>
              <p:cNvSpPr/>
              <p:nvPr/>
            </p:nvSpPr>
            <p:spPr>
              <a:xfrm>
                <a:off x="5633390" y="3564616"/>
                <a:ext cx="770629" cy="162882"/>
              </a:xfrm>
              <a:prstGeom prst="rect">
                <a:avLst/>
              </a:prstGeom>
              <a:solidFill>
                <a:schemeClr val="bg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36000" tIns="36000" rIns="36000" bIns="36000" rtlCol="0" anchor="ctr"/>
              <a:lstStyle/>
              <a:p>
                <a:pPr algn="ctr" defTabSz="914377">
                  <a:lnSpc>
                    <a:spcPct val="90000"/>
                  </a:lnSpc>
                  <a:defRPr/>
                </a:pPr>
                <a:r>
                  <a:rPr lang="en-IN" sz="1400" b="1" kern="0">
                    <a:latin typeface="Arial" panose="020B0604020202020204"/>
                  </a:rPr>
                  <a:t>TD 25 mg</a:t>
                </a:r>
              </a:p>
            </p:txBody>
          </p:sp>
        </p:grpSp>
        <p:sp>
          <p:nvSpPr>
            <p:cNvPr id="14" name="Bent-Up Arrow 12">
              <a:extLst>
                <a:ext uri="{FF2B5EF4-FFF2-40B4-BE49-F238E27FC236}">
                  <a16:creationId xmlns:a16="http://schemas.microsoft.com/office/drawing/2014/main" id="{460B5182-4A85-070D-8B7E-2C85E4487296}"/>
                </a:ext>
              </a:extLst>
            </p:cNvPr>
            <p:cNvSpPr/>
            <p:nvPr/>
          </p:nvSpPr>
          <p:spPr>
            <a:xfrm>
              <a:off x="9157978" y="3177081"/>
              <a:ext cx="580652" cy="141031"/>
            </a:xfrm>
            <a:prstGeom prst="bentUpArrow">
              <a:avLst>
                <a:gd name="adj1" fmla="val 25000"/>
                <a:gd name="adj2" fmla="val 20184"/>
                <a:gd name="adj3" fmla="val 25000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7">
                <a:solidFill>
                  <a:schemeClr val="tx1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27AFC51-938A-0810-E7DA-CB4E07AA5DFF}"/>
                </a:ext>
              </a:extLst>
            </p:cNvPr>
            <p:cNvSpPr/>
            <p:nvPr/>
          </p:nvSpPr>
          <p:spPr>
            <a:xfrm>
              <a:off x="8057401" y="3185174"/>
              <a:ext cx="1102330" cy="244130"/>
            </a:xfrm>
            <a:prstGeom prst="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36000" tIns="36000" rIns="36000" bIns="36000" rtlCol="0" anchor="ctr"/>
            <a:lstStyle/>
            <a:p>
              <a:pPr algn="ctr" defTabSz="914377">
                <a:lnSpc>
                  <a:spcPct val="90000"/>
                </a:lnSpc>
                <a:defRPr/>
              </a:pPr>
              <a:r>
                <a:rPr lang="en-IN" sz="1400" b="1" kern="0">
                  <a:latin typeface="Arial" panose="020B0604020202020204"/>
                </a:rPr>
                <a:t>TD 7.2 mg</a:t>
              </a:r>
            </a:p>
          </p:txBody>
        </p:sp>
        <p:sp>
          <p:nvSpPr>
            <p:cNvPr id="21" name="Bent-Up Arrow 12">
              <a:extLst>
                <a:ext uri="{FF2B5EF4-FFF2-40B4-BE49-F238E27FC236}">
                  <a16:creationId xmlns:a16="http://schemas.microsoft.com/office/drawing/2014/main" id="{5A14CA6C-95A1-B450-86C3-7703A2C2A070}"/>
                </a:ext>
              </a:extLst>
            </p:cNvPr>
            <p:cNvSpPr/>
            <p:nvPr/>
          </p:nvSpPr>
          <p:spPr>
            <a:xfrm>
              <a:off x="10301839" y="2920212"/>
              <a:ext cx="626082" cy="141031"/>
            </a:xfrm>
            <a:prstGeom prst="bentUpArrow">
              <a:avLst>
                <a:gd name="adj1" fmla="val 25000"/>
                <a:gd name="adj2" fmla="val 20184"/>
                <a:gd name="adj3" fmla="val 25000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7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473B2C7-03E4-A5B5-CC14-30DBB807CE67}"/>
                </a:ext>
              </a:extLst>
            </p:cNvPr>
            <p:cNvSpPr/>
            <p:nvPr/>
          </p:nvSpPr>
          <p:spPr>
            <a:xfrm>
              <a:off x="9223043" y="2928305"/>
              <a:ext cx="1080549" cy="244130"/>
            </a:xfrm>
            <a:prstGeom prst="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36000" tIns="36000" rIns="36000" bIns="36000" rtlCol="0" anchor="ctr"/>
            <a:lstStyle/>
            <a:p>
              <a:pPr algn="ctr" defTabSz="914377">
                <a:lnSpc>
                  <a:spcPct val="90000"/>
                </a:lnSpc>
                <a:defRPr/>
              </a:pPr>
              <a:r>
                <a:rPr lang="en-IN" sz="1400" b="1" kern="0">
                  <a:latin typeface="Arial" panose="020B0604020202020204"/>
                </a:rPr>
                <a:t>TD 15 mg</a:t>
              </a: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85F660E6-599F-CB97-2D9C-925CE2D52B1E}"/>
              </a:ext>
            </a:extLst>
          </p:cNvPr>
          <p:cNvSpPr txBox="1"/>
          <p:nvPr/>
        </p:nvSpPr>
        <p:spPr>
          <a:xfrm>
            <a:off x="10863072" y="6117336"/>
            <a:ext cx="770128" cy="68066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480180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BE5F6A-345E-8CB2-AEAC-A6D0227B99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FDCEECC-1D2A-0B24-AC5B-E54951D9BFAD}"/>
              </a:ext>
            </a:extLst>
          </p:cNvPr>
          <p:cNvGraphicFramePr>
            <a:graphicFrameLocks noGrp="1"/>
          </p:cNvGraphicFramePr>
          <p:nvPr/>
        </p:nvGraphicFramePr>
        <p:xfrm>
          <a:off x="957325" y="2342543"/>
          <a:ext cx="10277350" cy="25492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7735">
                  <a:extLst>
                    <a:ext uri="{9D8B030D-6E8A-4147-A177-3AD203B41FA5}">
                      <a16:colId xmlns:a16="http://schemas.microsoft.com/office/drawing/2014/main" val="2546589409"/>
                    </a:ext>
                  </a:extLst>
                </a:gridCol>
                <a:gridCol w="1027735">
                  <a:extLst>
                    <a:ext uri="{9D8B030D-6E8A-4147-A177-3AD203B41FA5}">
                      <a16:colId xmlns:a16="http://schemas.microsoft.com/office/drawing/2014/main" val="1764215368"/>
                    </a:ext>
                  </a:extLst>
                </a:gridCol>
                <a:gridCol w="1027735">
                  <a:extLst>
                    <a:ext uri="{9D8B030D-6E8A-4147-A177-3AD203B41FA5}">
                      <a16:colId xmlns:a16="http://schemas.microsoft.com/office/drawing/2014/main" val="3709012725"/>
                    </a:ext>
                  </a:extLst>
                </a:gridCol>
                <a:gridCol w="1027735">
                  <a:extLst>
                    <a:ext uri="{9D8B030D-6E8A-4147-A177-3AD203B41FA5}">
                      <a16:colId xmlns:a16="http://schemas.microsoft.com/office/drawing/2014/main" val="1897705129"/>
                    </a:ext>
                  </a:extLst>
                </a:gridCol>
                <a:gridCol w="1027735">
                  <a:extLst>
                    <a:ext uri="{9D8B030D-6E8A-4147-A177-3AD203B41FA5}">
                      <a16:colId xmlns:a16="http://schemas.microsoft.com/office/drawing/2014/main" val="686295978"/>
                    </a:ext>
                  </a:extLst>
                </a:gridCol>
                <a:gridCol w="1027735">
                  <a:extLst>
                    <a:ext uri="{9D8B030D-6E8A-4147-A177-3AD203B41FA5}">
                      <a16:colId xmlns:a16="http://schemas.microsoft.com/office/drawing/2014/main" val="2221559823"/>
                    </a:ext>
                  </a:extLst>
                </a:gridCol>
                <a:gridCol w="1027735">
                  <a:extLst>
                    <a:ext uri="{9D8B030D-6E8A-4147-A177-3AD203B41FA5}">
                      <a16:colId xmlns:a16="http://schemas.microsoft.com/office/drawing/2014/main" val="2876126144"/>
                    </a:ext>
                  </a:extLst>
                </a:gridCol>
                <a:gridCol w="1027735">
                  <a:extLst>
                    <a:ext uri="{9D8B030D-6E8A-4147-A177-3AD203B41FA5}">
                      <a16:colId xmlns:a16="http://schemas.microsoft.com/office/drawing/2014/main" val="2443079842"/>
                    </a:ext>
                  </a:extLst>
                </a:gridCol>
                <a:gridCol w="1027735">
                  <a:extLst>
                    <a:ext uri="{9D8B030D-6E8A-4147-A177-3AD203B41FA5}">
                      <a16:colId xmlns:a16="http://schemas.microsoft.com/office/drawing/2014/main" val="1327852295"/>
                    </a:ext>
                  </a:extLst>
                </a:gridCol>
                <a:gridCol w="1027735">
                  <a:extLst>
                    <a:ext uri="{9D8B030D-6E8A-4147-A177-3AD203B41FA5}">
                      <a16:colId xmlns:a16="http://schemas.microsoft.com/office/drawing/2014/main" val="2570143106"/>
                    </a:ext>
                  </a:extLst>
                </a:gridCol>
              </a:tblGrid>
              <a:tr h="580808"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116162" marR="116162" marT="58081" marB="580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116162" marR="116162" marT="58081" marB="58081">
                    <a:lnL w="12700" cmpd="sng">
                      <a:noFill/>
                    </a:lnL>
                    <a:lnR w="762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</a:rPr>
                        <a:t>Overall </a:t>
                      </a:r>
                    </a:p>
                    <a:p>
                      <a:pPr marL="0" marR="0" lvl="0" indent="0" algn="ctr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</a:rPr>
                        <a:t>(N=58)</a:t>
                      </a:r>
                      <a:endParaRPr lang="en-US" sz="1800" b="1" baseline="30000">
                        <a:solidFill>
                          <a:schemeClr val="bg1"/>
                        </a:solidFill>
                      </a:endParaRPr>
                    </a:p>
                  </a:txBody>
                  <a:tcPr marL="116162" marR="116162" marT="58081" marB="58081">
                    <a:lnL w="762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116162" marR="116162" marT="58081" marB="58081">
                    <a:lnL w="762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</a:rPr>
                        <a:t>CAR-T</a:t>
                      </a:r>
                      <a:r>
                        <a:rPr lang="en-US" sz="1800" b="1" baseline="0">
                          <a:solidFill>
                            <a:schemeClr val="bg1"/>
                          </a:solidFill>
                        </a:rPr>
                        <a:t> Naive </a:t>
                      </a:r>
                    </a:p>
                    <a:p>
                      <a:pPr marL="0" marR="0" lvl="0" indent="0" algn="ctr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baseline="0">
                          <a:solidFill>
                            <a:schemeClr val="bg1"/>
                          </a:solidFill>
                        </a:rPr>
                        <a:t>(n=31)</a:t>
                      </a:r>
                      <a:endParaRPr lang="en-US" sz="1800" b="1">
                        <a:solidFill>
                          <a:schemeClr val="bg1"/>
                        </a:solidFill>
                      </a:endParaRPr>
                    </a:p>
                  </a:txBody>
                  <a:tcPr marL="116162" marR="116162" marT="58081" marB="58081">
                    <a:lnL w="12700" cmpd="sng">
                      <a:noFill/>
                    </a:lnL>
                    <a:lnB w="38100" cmpd="sng">
                      <a:noFill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116162" marR="116162" marT="58081" marB="58081">
                    <a:lnB w="38100" cmpd="sng"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</a:rPr>
                        <a:t>CAR-T Exposed (n=27)</a:t>
                      </a:r>
                    </a:p>
                  </a:txBody>
                  <a:tcPr marL="116162" marR="116162" marT="58081" marB="58081">
                    <a:lnB w="38100" cmpd="sng">
                      <a:noFill/>
                    </a:lnB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3262346"/>
                  </a:ext>
                </a:extLst>
              </a:tr>
              <a:tr h="471100"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116162" marR="116162" marT="58081" marB="58081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n</a:t>
                      </a:r>
                    </a:p>
                  </a:txBody>
                  <a:tcPr marL="116162" marR="116162" marT="58081" marB="58081" anchor="b">
                    <a:lnL w="12700" cmpd="sng">
                      <a:noFill/>
                    </a:lnL>
                    <a:lnR w="762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ORR</a:t>
                      </a:r>
                    </a:p>
                  </a:txBody>
                  <a:tcPr marL="116162" marR="116162" marT="58081" marB="58081" anchor="b">
                    <a:lnL w="762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CR rate</a:t>
                      </a:r>
                    </a:p>
                  </a:txBody>
                  <a:tcPr marL="116162" marT="58081" marB="58081" anchor="b">
                    <a:lnL w="12700" cmpd="sng">
                      <a:noFill/>
                    </a:lnL>
                    <a:lnR w="762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n</a:t>
                      </a:r>
                    </a:p>
                  </a:txBody>
                  <a:tcPr marL="116162" marR="116162" marT="58081" marB="58081" anchor="b">
                    <a:lnL w="762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ORR</a:t>
                      </a:r>
                    </a:p>
                  </a:txBody>
                  <a:tcPr marL="116162" marR="116162" marT="58081" marB="58081" anchor="b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CR rate</a:t>
                      </a:r>
                    </a:p>
                  </a:txBody>
                  <a:tcPr marL="116162" marT="58081" marB="58081" anchor="b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n</a:t>
                      </a:r>
                    </a:p>
                  </a:txBody>
                  <a:tcPr marL="116162" marR="116162" marT="58081" marB="58081" anchor="b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ORR</a:t>
                      </a:r>
                    </a:p>
                  </a:txBody>
                  <a:tcPr marL="116162" marR="116162" marT="58081" marB="58081" anchor="b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CR rate</a:t>
                      </a:r>
                    </a:p>
                  </a:txBody>
                  <a:tcPr marL="116162" marT="58081" marB="58081" anchor="b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04117"/>
                  </a:ext>
                </a:extLst>
              </a:tr>
              <a:tr h="471100">
                <a:tc>
                  <a:txBody>
                    <a:bodyPr/>
                    <a:lstStyle/>
                    <a:p>
                      <a:pPr algn="r"/>
                      <a:r>
                        <a:rPr lang="en-US" sz="18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7.2 mg</a:t>
                      </a:r>
                    </a:p>
                  </a:txBody>
                  <a:tcPr marL="116162" marR="116162" marT="58081" marB="58081" anchor="ctr">
                    <a:lnL w="12700" cmpd="sng">
                      <a:noFill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24</a:t>
                      </a:r>
                    </a:p>
                  </a:txBody>
                  <a:tcPr marL="116162" marR="116162" marT="58081" marB="58081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46%</a:t>
                      </a:r>
                    </a:p>
                  </a:txBody>
                  <a:tcPr marL="116162" marR="116162" marT="58081" marB="58081" anchor="ctr">
                    <a:lnL w="762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33%</a:t>
                      </a:r>
                    </a:p>
                  </a:txBody>
                  <a:tcPr marL="116162" marR="116162" marT="58081" marB="58081" anchor="ctr">
                    <a:lnL w="12700" cmpd="sng">
                      <a:noFill/>
                    </a:lnL>
                    <a:lnR w="762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9</a:t>
                      </a:r>
                    </a:p>
                  </a:txBody>
                  <a:tcPr marL="116162" marR="116162" marT="58081" marB="58081" anchor="ctr">
                    <a:lnL w="762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67%</a:t>
                      </a:r>
                    </a:p>
                  </a:txBody>
                  <a:tcPr marL="116162" marR="116162" marT="58081" marB="5808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44%</a:t>
                      </a:r>
                    </a:p>
                  </a:txBody>
                  <a:tcPr marL="116162" marR="116162" marT="58081" marB="5808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15</a:t>
                      </a:r>
                    </a:p>
                  </a:txBody>
                  <a:tcPr marL="116162" marR="116162" marT="58081" marB="5808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33%</a:t>
                      </a:r>
                    </a:p>
                  </a:txBody>
                  <a:tcPr marL="116162" marR="116162" marT="58081" marB="5808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27%</a:t>
                      </a:r>
                    </a:p>
                  </a:txBody>
                  <a:tcPr marL="116162" marR="116162" marT="58081" marB="5808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57782907"/>
                  </a:ext>
                </a:extLst>
              </a:tr>
              <a:tr h="471100">
                <a:tc>
                  <a:txBody>
                    <a:bodyPr/>
                    <a:lstStyle/>
                    <a:p>
                      <a:pPr algn="r"/>
                      <a:r>
                        <a:rPr lang="en-US" sz="18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15 mg</a:t>
                      </a:r>
                    </a:p>
                  </a:txBody>
                  <a:tcPr marL="116162" marR="116162" marT="58081" marB="58081" anchor="ctr">
                    <a:lnL w="12700" cmpd="sng">
                      <a:noFill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26</a:t>
                      </a:r>
                    </a:p>
                  </a:txBody>
                  <a:tcPr marL="116162" marR="116162" marT="58081" marB="58081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62%</a:t>
                      </a:r>
                    </a:p>
                  </a:txBody>
                  <a:tcPr marL="116162" marR="116162" marT="58081" marB="58081" anchor="ctr">
                    <a:lnL w="762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39%</a:t>
                      </a:r>
                    </a:p>
                  </a:txBody>
                  <a:tcPr marL="116162" marR="116162" marT="58081" marB="58081" anchor="ctr">
                    <a:lnL w="12700" cmpd="sng">
                      <a:noFill/>
                    </a:lnL>
                    <a:lnR w="762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16</a:t>
                      </a:r>
                    </a:p>
                  </a:txBody>
                  <a:tcPr marL="116162" marR="116162" marT="58081" marB="58081" anchor="ctr">
                    <a:lnL w="762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75%</a:t>
                      </a:r>
                    </a:p>
                  </a:txBody>
                  <a:tcPr marL="116162" marR="116162" marT="58081" marB="58081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38%</a:t>
                      </a:r>
                    </a:p>
                  </a:txBody>
                  <a:tcPr marL="116162" marR="116162" marT="58081" marB="58081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10</a:t>
                      </a:r>
                    </a:p>
                  </a:txBody>
                  <a:tcPr marL="116162" marR="116162" marT="58081" marB="58081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40%</a:t>
                      </a:r>
                    </a:p>
                  </a:txBody>
                  <a:tcPr marL="116162" marR="116162" marT="58081" marB="58081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40%</a:t>
                      </a:r>
                    </a:p>
                  </a:txBody>
                  <a:tcPr marL="116162" marR="116162" marT="58081" marB="58081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4932463"/>
                  </a:ext>
                </a:extLst>
              </a:tr>
              <a:tr h="471100">
                <a:tc>
                  <a:txBody>
                    <a:bodyPr/>
                    <a:lstStyle/>
                    <a:p>
                      <a:pPr algn="r"/>
                      <a:r>
                        <a:rPr lang="en-US" sz="18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25 mg</a:t>
                      </a:r>
                    </a:p>
                  </a:txBody>
                  <a:tcPr marL="116162" marR="116162" marT="58081" marB="58081" anchor="ctr">
                    <a:lnL w="12700" cmpd="sng">
                      <a:noFill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 marL="116162" marR="116162" marT="58081" marB="58081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75%</a:t>
                      </a:r>
                    </a:p>
                  </a:txBody>
                  <a:tcPr marL="116162" marR="116162" marT="58081" marB="58081" anchor="ctr">
                    <a:lnL w="762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63%</a:t>
                      </a:r>
                    </a:p>
                  </a:txBody>
                  <a:tcPr marL="116162" marR="116162" marT="58081" marB="58081" anchor="ctr">
                    <a:lnL w="12700" cmpd="sng">
                      <a:noFill/>
                    </a:lnL>
                    <a:lnR w="762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6</a:t>
                      </a:r>
                    </a:p>
                  </a:txBody>
                  <a:tcPr marL="116162" marR="116162" marT="58081" marB="58081" anchor="ctr">
                    <a:lnL w="762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83%</a:t>
                      </a:r>
                    </a:p>
                  </a:txBody>
                  <a:tcPr marL="116162" marR="116162" marT="58081" marB="58081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67%</a:t>
                      </a:r>
                    </a:p>
                  </a:txBody>
                  <a:tcPr marL="116162" marR="116162" marT="58081" marB="58081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 marL="116162" marR="116162" marT="58081" marB="58081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50%</a:t>
                      </a:r>
                    </a:p>
                  </a:txBody>
                  <a:tcPr marL="116162" marR="116162" marT="58081" marB="58081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50%</a:t>
                      </a:r>
                    </a:p>
                  </a:txBody>
                  <a:tcPr marL="116162" marR="116162" marT="58081" marB="58081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91467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3FD17E7A-7BDA-668B-B91F-A8654C154975}"/>
              </a:ext>
            </a:extLst>
          </p:cNvPr>
          <p:cNvSpPr txBox="1"/>
          <p:nvPr/>
        </p:nvSpPr>
        <p:spPr>
          <a:xfrm>
            <a:off x="1028700" y="6567222"/>
            <a:ext cx="102059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>
                <a:latin typeface="Oswald" pitchFamily="2" charset="77"/>
              </a:rPr>
              <a:t>CAR-T, chimeric antigen receptor T-cell therapy; CR, complete response; ORR, overall response rate.</a:t>
            </a:r>
          </a:p>
        </p:txBody>
      </p:sp>
      <p:sp>
        <p:nvSpPr>
          <p:cNvPr id="14" name="Title 2">
            <a:extLst>
              <a:ext uri="{FF2B5EF4-FFF2-40B4-BE49-F238E27FC236}">
                <a16:creationId xmlns:a16="http://schemas.microsoft.com/office/drawing/2014/main" id="{DABACCEF-E93F-CB47-1FDE-CCF409656E0E}"/>
              </a:ext>
            </a:extLst>
          </p:cNvPr>
          <p:cNvSpPr txBox="1">
            <a:spLocks/>
          </p:cNvSpPr>
          <p:nvPr/>
        </p:nvSpPr>
        <p:spPr>
          <a:xfrm>
            <a:off x="626300" y="390147"/>
            <a:ext cx="10644125" cy="1325563"/>
          </a:xfrm>
          <a:prstGeom prst="rect">
            <a:avLst/>
          </a:prstGeom>
        </p:spPr>
        <p:txBody>
          <a:bodyPr/>
          <a:lstStyle>
            <a:lvl1pPr algn="l" defTabSz="609585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Oswald" pitchFamily="2" charset="77"/>
                <a:ea typeface="+mj-ea"/>
                <a:cs typeface="+mj-cs"/>
              </a:defRPr>
            </a:lvl1pPr>
          </a:lstStyle>
          <a:p>
            <a:r>
              <a:rPr lang="en-US" sz="3600"/>
              <a:t>Overall and Complete Response Rates</a:t>
            </a:r>
            <a:br>
              <a:rPr lang="en-US" sz="3200"/>
            </a:br>
            <a:r>
              <a:rPr lang="en-US" sz="2800"/>
              <a:t>High response rates with dose-dependent increases in OR and CR rates overall and by prior CAR-T status (</a:t>
            </a:r>
            <a:r>
              <a:rPr lang="en-US" sz="2800" err="1"/>
              <a:t>surovatamig</a:t>
            </a:r>
            <a:r>
              <a:rPr lang="en-US" sz="2800"/>
              <a:t> TD ≥7.2 mg)</a:t>
            </a:r>
            <a:br>
              <a:rPr lang="en-US" sz="2800"/>
            </a:br>
            <a:endParaRPr lang="en-US" sz="32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A5F73B2-F68D-DF78-14F8-015F5E4E651C}"/>
              </a:ext>
            </a:extLst>
          </p:cNvPr>
          <p:cNvSpPr txBox="1"/>
          <p:nvPr/>
        </p:nvSpPr>
        <p:spPr>
          <a:xfrm>
            <a:off x="10863072" y="6117336"/>
            <a:ext cx="770128" cy="68066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FF0213B-0F62-AFCF-6282-A16F08C3B35D}"/>
              </a:ext>
            </a:extLst>
          </p:cNvPr>
          <p:cNvSpPr txBox="1"/>
          <p:nvPr/>
        </p:nvSpPr>
        <p:spPr>
          <a:xfrm>
            <a:off x="9244138" y="6617796"/>
            <a:ext cx="30124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Hun-Yoon et al. EHA 2025;Abstract PS1927</a:t>
            </a:r>
          </a:p>
        </p:txBody>
      </p:sp>
    </p:spTree>
    <p:extLst>
      <p:ext uri="{BB962C8B-B14F-4D97-AF65-F5344CB8AC3E}">
        <p14:creationId xmlns:p14="http://schemas.microsoft.com/office/powerpoint/2010/main" val="209973871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F691BA-D56A-5C74-BC5C-226693B60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hlinkClick r:id="rId3" action="ppaction://hlinksldjump"/>
            <a:extLst>
              <a:ext uri="{FF2B5EF4-FFF2-40B4-BE49-F238E27FC236}">
                <a16:creationId xmlns:a16="http://schemas.microsoft.com/office/drawing/2014/main" id="{0FB2D6B1-CAA1-2BFE-8E0C-D50C603792BE}"/>
              </a:ext>
            </a:extLst>
          </p:cNvPr>
          <p:cNvSpPr/>
          <p:nvPr/>
        </p:nvSpPr>
        <p:spPr>
          <a:xfrm>
            <a:off x="11284825" y="6039139"/>
            <a:ext cx="583521" cy="6392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6BCD60C-1367-593A-A3D6-4352FFA62B1D}"/>
              </a:ext>
            </a:extLst>
          </p:cNvPr>
          <p:cNvSpPr txBox="1"/>
          <p:nvPr/>
        </p:nvSpPr>
        <p:spPr>
          <a:xfrm>
            <a:off x="1022350" y="6302345"/>
            <a:ext cx="813260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dirty="0">
                <a:latin typeface="Oswald" pitchFamily="2" charset="77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B8B0773-F334-4C29-2FAA-15FEB742A7CE}"/>
              </a:ext>
            </a:extLst>
          </p:cNvPr>
          <p:cNvSpPr txBox="1">
            <a:spLocks/>
          </p:cNvSpPr>
          <p:nvPr/>
        </p:nvSpPr>
        <p:spPr>
          <a:xfrm>
            <a:off x="621579" y="384020"/>
            <a:ext cx="10948821" cy="600164"/>
          </a:xfrm>
          <a:ln>
            <a:noFill/>
          </a:ln>
        </p:spPr>
        <p:txBody>
          <a:bodyPr>
            <a:noAutofit/>
          </a:bodyPr>
          <a:lstStyle>
            <a:lvl1pPr algn="ctr" defTabSz="609585" rtl="0" eaLnBrk="1" latinLnBrk="0" hangingPunct="1"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3600">
                <a:latin typeface="Oswald" pitchFamily="2" charset="77"/>
              </a:rPr>
              <a:t>Summary of Adverse Events in All Schedules</a:t>
            </a:r>
            <a:br>
              <a:rPr lang="en-GB" sz="2400">
                <a:latin typeface="Oswald" pitchFamily="2" charset="77"/>
              </a:rPr>
            </a:br>
            <a:r>
              <a:rPr lang="en-US" sz="2800">
                <a:effectLst/>
                <a:latin typeface="Oswald" pitchFamily="2" charset="77"/>
                <a:ea typeface="Times New Roman" panose="02020603050405020304" pitchFamily="18" charset="0"/>
              </a:rPr>
              <a:t>Most common AEs were consistent with other TCEs</a:t>
            </a:r>
            <a:endParaRPr lang="en-GB" sz="2400">
              <a:latin typeface="Oswald" pitchFamily="2" charset="7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116F482-A801-4F05-C654-FA5652B62A2B}"/>
              </a:ext>
            </a:extLst>
          </p:cNvPr>
          <p:cNvSpPr txBox="1"/>
          <p:nvPr/>
        </p:nvSpPr>
        <p:spPr>
          <a:xfrm>
            <a:off x="10863072" y="6117336"/>
            <a:ext cx="770128" cy="68066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6" name="Picture 5" descr="A table with numbers and text&#10;&#10;AI-generated content may be incorrect.">
            <a:extLst>
              <a:ext uri="{FF2B5EF4-FFF2-40B4-BE49-F238E27FC236}">
                <a16:creationId xmlns:a16="http://schemas.microsoft.com/office/drawing/2014/main" id="{5F8A3259-2942-CBB2-BE8A-6CDA2568DF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104" y="1418021"/>
            <a:ext cx="9490456" cy="53799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28D85FF-7B40-01AE-3FA0-F77227902F3B}"/>
              </a:ext>
            </a:extLst>
          </p:cNvPr>
          <p:cNvSpPr txBox="1"/>
          <p:nvPr/>
        </p:nvSpPr>
        <p:spPr>
          <a:xfrm>
            <a:off x="9957816" y="6602508"/>
            <a:ext cx="21459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Kim ASH 2025; Abstract 5514 </a:t>
            </a:r>
          </a:p>
        </p:txBody>
      </p:sp>
    </p:spTree>
    <p:extLst>
      <p:ext uri="{BB962C8B-B14F-4D97-AF65-F5344CB8AC3E}">
        <p14:creationId xmlns:p14="http://schemas.microsoft.com/office/powerpoint/2010/main" val="226719987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18F257-40CA-2269-18E0-2990863580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CDBBAF-6752-0F76-41BF-9706BA0FFC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536275"/>
            <a:ext cx="10972800" cy="1143000"/>
          </a:xfrm>
        </p:spPr>
        <p:txBody>
          <a:bodyPr/>
          <a:lstStyle/>
          <a:p>
            <a:pPr algn="ctr"/>
            <a:r>
              <a:rPr lang="en-US" dirty="0" err="1"/>
              <a:t>Zilovertamab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128136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213A-CBDC-21C6-9107-E625E66398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/>
              <a:t>Zilovertamab</a:t>
            </a:r>
            <a:r>
              <a:rPr lang="en-US" dirty="0"/>
              <a:t> + R-</a:t>
            </a:r>
            <a:r>
              <a:rPr lang="en-US" dirty="0" err="1"/>
              <a:t>GemOx</a:t>
            </a:r>
            <a:r>
              <a:rPr lang="en-US" dirty="0"/>
              <a:t> in R/R DLBCL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113B03-A366-4ED2-DAB5-1F2234B61F4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Armand P. et al. ASCO 2025;Abstract 7005 </a:t>
            </a:r>
          </a:p>
        </p:txBody>
      </p:sp>
      <p:pic>
        <p:nvPicPr>
          <p:cNvPr id="8" name="Picture 7" descr="A screenshot of a table&#10;&#10;AI-generated content may be incorrect.">
            <a:extLst>
              <a:ext uri="{FF2B5EF4-FFF2-40B4-BE49-F238E27FC236}">
                <a16:creationId xmlns:a16="http://schemas.microsoft.com/office/drawing/2014/main" id="{7CA7DD94-FF7D-16FA-E282-77C055F8C4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1563" y="1255564"/>
            <a:ext cx="11548873" cy="5131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50786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CF2E91-E139-CBB7-BBCD-596A8B865F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/>
              <a:t>Zilovertamab</a:t>
            </a:r>
            <a:r>
              <a:rPr lang="en-US" dirty="0"/>
              <a:t> + R-</a:t>
            </a:r>
            <a:r>
              <a:rPr lang="en-US" dirty="0" err="1"/>
              <a:t>GemOx</a:t>
            </a:r>
            <a:r>
              <a:rPr lang="en-US" dirty="0"/>
              <a:t> in R/R DLBCL: ORR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A3855B-87BC-A9F7-6FC3-617C1E86BDD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Armand P. et al. ASCO 2025;Abstract 7005 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224937-3E87-FED3-89AD-4A9FA31113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3038" t="8744" r="8546"/>
          <a:stretch>
            <a:fillRect/>
          </a:stretch>
        </p:blipFill>
        <p:spPr>
          <a:xfrm>
            <a:off x="926757" y="1255564"/>
            <a:ext cx="10181967" cy="483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53374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E37A0-5774-628D-883C-48254F111F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/>
              <a:t>Zilovertamab</a:t>
            </a:r>
            <a:r>
              <a:rPr lang="en-US" dirty="0"/>
              <a:t> + R-</a:t>
            </a:r>
            <a:r>
              <a:rPr lang="en-US" dirty="0" err="1"/>
              <a:t>GemOx</a:t>
            </a:r>
            <a:r>
              <a:rPr lang="en-US" dirty="0"/>
              <a:t> in R/R DLBCL: OS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6C5C36-74FE-64BC-2471-B0AF22072F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Armand P. et al. ASCO 2025;Abstract 7005 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54A4AD0-2999-2A84-36C7-D9EC741334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2411" t="7236" r="4584"/>
          <a:stretch>
            <a:fillRect/>
          </a:stretch>
        </p:blipFill>
        <p:spPr>
          <a:xfrm>
            <a:off x="613502" y="1255564"/>
            <a:ext cx="10426080" cy="4774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09796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DD4FB-8AD3-B60D-2ED8-302629D9C3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POLAR BEAR: Pola+R-Mini-CHOP in Elderly People With DLBCL</a:t>
            </a:r>
            <a:br>
              <a:rPr lang="en-US" dirty="0"/>
            </a:br>
            <a:r>
              <a:rPr lang="en-US" sz="2800" i="1" dirty="0"/>
              <a:t>Study Design </a:t>
            </a:r>
            <a:endParaRPr lang="en-US" i="1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F21F8E-6861-02DD-49EF-B90C66CB6F2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6279411"/>
            <a:ext cx="12192000" cy="466025"/>
          </a:xfrm>
        </p:spPr>
        <p:txBody>
          <a:bodyPr/>
          <a:lstStyle/>
          <a:p>
            <a:r>
              <a:rPr lang="en-US" dirty="0">
                <a:solidFill>
                  <a:schemeClr val="tx2">
                    <a:lumMod val="50000"/>
                    <a:lumOff val="50000"/>
                  </a:schemeClr>
                </a:solidFill>
              </a:rPr>
              <a:t>DLBCL, diffuse large B-cell lymphoma; ECOG PS, Eastern Cooperative Oncology Group performance status; PFS, progression-free survival; Pola, polatuzumab vedotin; Q21D, every 21 days; R, randomized; R-mini-CHP, rituximab, cyclophosphamide, doxorubicin, prednisone; R-mini-CHOP, rituximab, cyclophosphamide, doxorubicin, vincristine, prednisone.</a:t>
            </a:r>
          </a:p>
          <a:p>
            <a:r>
              <a:rPr lang="en-US" dirty="0">
                <a:solidFill>
                  <a:schemeClr val="tx2">
                    <a:lumMod val="50000"/>
                    <a:lumOff val="50000"/>
                  </a:schemeClr>
                </a:solidFill>
              </a:rPr>
              <a:t>Jerkeman. </a:t>
            </a:r>
            <a:r>
              <a:rPr lang="en-US" i="1" dirty="0">
                <a:solidFill>
                  <a:schemeClr val="tx2">
                    <a:lumMod val="50000"/>
                    <a:lumOff val="50000"/>
                  </a:schemeClr>
                </a:solidFill>
              </a:rPr>
              <a:t>Hemasphere</a:t>
            </a:r>
            <a:r>
              <a:rPr lang="en-US" dirty="0">
                <a:solidFill>
                  <a:schemeClr val="tx2">
                    <a:lumMod val="50000"/>
                    <a:lumOff val="50000"/>
                  </a:schemeClr>
                </a:solidFill>
              </a:rPr>
              <a:t>. 2023;7(Suppl):e91359ec.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427D6A-99DA-4284-78E1-BA1C3882DE72}"/>
              </a:ext>
            </a:extLst>
          </p:cNvPr>
          <p:cNvSpPr txBox="1"/>
          <p:nvPr/>
        </p:nvSpPr>
        <p:spPr>
          <a:xfrm>
            <a:off x="790575" y="2551837"/>
            <a:ext cx="3384260" cy="1754326"/>
          </a:xfrm>
          <a:prstGeom prst="rect">
            <a:avLst/>
          </a:prstGeom>
          <a:solidFill>
            <a:schemeClr val="bg2">
              <a:lumMod val="95000"/>
            </a:schemeClr>
          </a:solidFill>
          <a:ln w="1905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/>
              <a:t>Patient Population: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Previously untreated DLBCL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pc="-71" dirty="0">
                <a:solidFill>
                  <a:schemeClr val="tx2"/>
                </a:solidFill>
                <a:cs typeface="Arial"/>
              </a:rPr>
              <a:t>≥ 80 years, or frail ≥</a:t>
            </a:r>
            <a:r>
              <a:rPr lang="en-US" sz="1000" spc="-71" dirty="0">
                <a:solidFill>
                  <a:schemeClr val="tx2"/>
                </a:solidFill>
                <a:cs typeface="Arial"/>
              </a:rPr>
              <a:t> </a:t>
            </a:r>
            <a:r>
              <a:rPr lang="en-US" spc="-71" dirty="0">
                <a:solidFill>
                  <a:schemeClr val="tx2"/>
                </a:solidFill>
                <a:cs typeface="Arial"/>
              </a:rPr>
              <a:t>75 years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pc="-71" dirty="0">
                <a:solidFill>
                  <a:schemeClr val="tx2"/>
                </a:solidFill>
                <a:cs typeface="Arial"/>
              </a:rPr>
              <a:t>ECOG PS 0</a:t>
            </a:r>
            <a:r>
              <a:rPr lang="en-US" spc="-7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lang="en-US" spc="-71" dirty="0">
                <a:solidFill>
                  <a:schemeClr val="tx2"/>
                </a:solidFill>
                <a:cs typeface="Arial"/>
              </a:rPr>
              <a:t>3</a:t>
            </a:r>
          </a:p>
          <a:p>
            <a:endParaRPr lang="en-US" spc="-71" dirty="0">
              <a:solidFill>
                <a:schemeClr val="tx2"/>
              </a:solidFill>
              <a:cs typeface="Arial"/>
            </a:endParaRPr>
          </a:p>
          <a:p>
            <a:pPr algn="ctr"/>
            <a:r>
              <a:rPr lang="en-US" spc="-71" dirty="0">
                <a:solidFill>
                  <a:schemeClr val="tx2"/>
                </a:solidFill>
                <a:cs typeface="Arial"/>
              </a:rPr>
              <a:t>N = 200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165488-0C73-9998-AF22-37A9D8B5D01D}"/>
              </a:ext>
            </a:extLst>
          </p:cNvPr>
          <p:cNvSpPr txBox="1"/>
          <p:nvPr/>
        </p:nvSpPr>
        <p:spPr>
          <a:xfrm>
            <a:off x="6681344" y="2075803"/>
            <a:ext cx="3837247" cy="1200329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2"/>
                </a:solidFill>
              </a:rPr>
              <a:t>Arm A:</a:t>
            </a:r>
          </a:p>
          <a:p>
            <a:pPr algn="ctr"/>
            <a:r>
              <a:rPr lang="en-US" b="1" dirty="0">
                <a:solidFill>
                  <a:schemeClr val="bg2"/>
                </a:solidFill>
              </a:rPr>
              <a:t>R-mini-CHOP</a:t>
            </a:r>
          </a:p>
          <a:p>
            <a:pPr algn="ctr"/>
            <a:r>
              <a:rPr lang="en-US" b="1" dirty="0">
                <a:solidFill>
                  <a:schemeClr val="bg2"/>
                </a:solidFill>
              </a:rPr>
              <a:t>Pola Placebo</a:t>
            </a:r>
          </a:p>
          <a:p>
            <a:pPr algn="ctr"/>
            <a:r>
              <a:rPr lang="en-US" b="1" dirty="0">
                <a:solidFill>
                  <a:schemeClr val="bg2"/>
                </a:solidFill>
              </a:rPr>
              <a:t>Q21D x 6 Cycles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28FAF70-60A8-F438-4DE0-BB68F9BF92C4}"/>
              </a:ext>
            </a:extLst>
          </p:cNvPr>
          <p:cNvSpPr txBox="1"/>
          <p:nvPr/>
        </p:nvSpPr>
        <p:spPr>
          <a:xfrm>
            <a:off x="6681344" y="3619768"/>
            <a:ext cx="3837247" cy="1200329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2"/>
                </a:solidFill>
              </a:rPr>
              <a:t>Arm B:</a:t>
            </a:r>
          </a:p>
          <a:p>
            <a:pPr algn="ctr"/>
            <a:r>
              <a:rPr lang="en-US" b="1" dirty="0">
                <a:solidFill>
                  <a:schemeClr val="bg2"/>
                </a:solidFill>
              </a:rPr>
              <a:t>Pola 1.8 mg/kg</a:t>
            </a:r>
          </a:p>
          <a:p>
            <a:pPr algn="ctr"/>
            <a:r>
              <a:rPr lang="en-US" b="1" dirty="0">
                <a:solidFill>
                  <a:schemeClr val="bg2"/>
                </a:solidFill>
              </a:rPr>
              <a:t>R-mini-CHP + vincristine placebo</a:t>
            </a:r>
          </a:p>
          <a:p>
            <a:pPr algn="ctr"/>
            <a:r>
              <a:rPr lang="en-US" b="1" dirty="0">
                <a:solidFill>
                  <a:schemeClr val="bg2"/>
                </a:solidFill>
              </a:rPr>
              <a:t>Q21D x 6 Cycles</a:t>
            </a:r>
          </a:p>
        </p:txBody>
      </p:sp>
      <p:grpSp>
        <p:nvGrpSpPr>
          <p:cNvPr id="11" name="object 11">
            <a:extLst>
              <a:ext uri="{FF2B5EF4-FFF2-40B4-BE49-F238E27FC236}">
                <a16:creationId xmlns:a16="http://schemas.microsoft.com/office/drawing/2014/main" id="{EFAC5F3E-2A86-FC4A-AB28-7EC5B65D14BB}"/>
              </a:ext>
            </a:extLst>
          </p:cNvPr>
          <p:cNvGrpSpPr/>
          <p:nvPr/>
        </p:nvGrpSpPr>
        <p:grpSpPr>
          <a:xfrm>
            <a:off x="4174835" y="2675967"/>
            <a:ext cx="2506509" cy="1642151"/>
            <a:chOff x="3346018" y="2840049"/>
            <a:chExt cx="1536700" cy="1376045"/>
          </a:xfrm>
        </p:grpSpPr>
        <p:sp>
          <p:nvSpPr>
            <p:cNvPr id="12" name="object 12">
              <a:extLst>
                <a:ext uri="{FF2B5EF4-FFF2-40B4-BE49-F238E27FC236}">
                  <a16:creationId xmlns:a16="http://schemas.microsoft.com/office/drawing/2014/main" id="{EC64CA3E-67DC-EA30-22A5-65CCEC66EB60}"/>
                </a:ext>
              </a:extLst>
            </p:cNvPr>
            <p:cNvSpPr/>
            <p:nvPr/>
          </p:nvSpPr>
          <p:spPr>
            <a:xfrm>
              <a:off x="3346018" y="2840049"/>
              <a:ext cx="1536700" cy="1376045"/>
            </a:xfrm>
            <a:custGeom>
              <a:avLst/>
              <a:gdLst/>
              <a:ahLst/>
              <a:cxnLst/>
              <a:rect l="l" t="t" r="r" b="b"/>
              <a:pathLst>
                <a:path w="1536700" h="1376045">
                  <a:moveTo>
                    <a:pt x="1536090" y="38100"/>
                  </a:moveTo>
                  <a:lnTo>
                    <a:pt x="1517040" y="28575"/>
                  </a:lnTo>
                  <a:lnTo>
                    <a:pt x="1459890" y="0"/>
                  </a:lnTo>
                  <a:lnTo>
                    <a:pt x="1459890" y="28575"/>
                  </a:lnTo>
                  <a:lnTo>
                    <a:pt x="985799" y="28575"/>
                  </a:lnTo>
                  <a:lnTo>
                    <a:pt x="981544" y="32842"/>
                  </a:lnTo>
                  <a:lnTo>
                    <a:pt x="981544" y="635990"/>
                  </a:lnTo>
                  <a:lnTo>
                    <a:pt x="0" y="635990"/>
                  </a:lnTo>
                  <a:lnTo>
                    <a:pt x="0" y="655040"/>
                  </a:lnTo>
                  <a:lnTo>
                    <a:pt x="981544" y="655040"/>
                  </a:lnTo>
                  <a:lnTo>
                    <a:pt x="981544" y="1342961"/>
                  </a:lnTo>
                  <a:lnTo>
                    <a:pt x="985799" y="1347216"/>
                  </a:lnTo>
                  <a:lnTo>
                    <a:pt x="1459890" y="1347216"/>
                  </a:lnTo>
                  <a:lnTo>
                    <a:pt x="1459890" y="1375791"/>
                  </a:lnTo>
                  <a:lnTo>
                    <a:pt x="1517040" y="1347216"/>
                  </a:lnTo>
                  <a:lnTo>
                    <a:pt x="1536090" y="1337691"/>
                  </a:lnTo>
                  <a:lnTo>
                    <a:pt x="1517040" y="1328166"/>
                  </a:lnTo>
                  <a:lnTo>
                    <a:pt x="1459890" y="1299591"/>
                  </a:lnTo>
                  <a:lnTo>
                    <a:pt x="1459890" y="1328166"/>
                  </a:lnTo>
                  <a:lnTo>
                    <a:pt x="1000594" y="1328166"/>
                  </a:lnTo>
                  <a:lnTo>
                    <a:pt x="1000594" y="47625"/>
                  </a:lnTo>
                  <a:lnTo>
                    <a:pt x="1459890" y="47625"/>
                  </a:lnTo>
                  <a:lnTo>
                    <a:pt x="1459890" y="76200"/>
                  </a:lnTo>
                  <a:lnTo>
                    <a:pt x="1517040" y="47625"/>
                  </a:lnTo>
                  <a:lnTo>
                    <a:pt x="1536090" y="381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800" dirty="0"/>
            </a:p>
          </p:txBody>
        </p:sp>
        <p:sp>
          <p:nvSpPr>
            <p:cNvPr id="13" name="object 13">
              <a:extLst>
                <a:ext uri="{FF2B5EF4-FFF2-40B4-BE49-F238E27FC236}">
                  <a16:creationId xmlns:a16="http://schemas.microsoft.com/office/drawing/2014/main" id="{BFF62F98-9B9B-6D3D-4BB2-4F281C43155A}"/>
                </a:ext>
              </a:extLst>
            </p:cNvPr>
            <p:cNvSpPr/>
            <p:nvPr/>
          </p:nvSpPr>
          <p:spPr>
            <a:xfrm>
              <a:off x="3522502" y="3071684"/>
              <a:ext cx="626745" cy="886240"/>
            </a:xfrm>
            <a:custGeom>
              <a:avLst/>
              <a:gdLst/>
              <a:ahLst/>
              <a:cxnLst/>
              <a:rect l="l" t="t" r="r" b="b"/>
              <a:pathLst>
                <a:path w="626745" h="612775">
                  <a:moveTo>
                    <a:pt x="313296" y="0"/>
                  </a:moveTo>
                  <a:lnTo>
                    <a:pt x="267000" y="3320"/>
                  </a:lnTo>
                  <a:lnTo>
                    <a:pt x="222813" y="12964"/>
                  </a:lnTo>
                  <a:lnTo>
                    <a:pt x="181220" y="28460"/>
                  </a:lnTo>
                  <a:lnTo>
                    <a:pt x="142704" y="49333"/>
                  </a:lnTo>
                  <a:lnTo>
                    <a:pt x="107752" y="75109"/>
                  </a:lnTo>
                  <a:lnTo>
                    <a:pt x="76847" y="105316"/>
                  </a:lnTo>
                  <a:lnTo>
                    <a:pt x="50474" y="139479"/>
                  </a:lnTo>
                  <a:lnTo>
                    <a:pt x="29119" y="177125"/>
                  </a:lnTo>
                  <a:lnTo>
                    <a:pt x="13264" y="217779"/>
                  </a:lnTo>
                  <a:lnTo>
                    <a:pt x="3397" y="260970"/>
                  </a:lnTo>
                  <a:lnTo>
                    <a:pt x="0" y="306222"/>
                  </a:lnTo>
                  <a:lnTo>
                    <a:pt x="3397" y="351471"/>
                  </a:lnTo>
                  <a:lnTo>
                    <a:pt x="13264" y="394660"/>
                  </a:lnTo>
                  <a:lnTo>
                    <a:pt x="29119" y="435314"/>
                  </a:lnTo>
                  <a:lnTo>
                    <a:pt x="50474" y="472959"/>
                  </a:lnTo>
                  <a:lnTo>
                    <a:pt x="76847" y="507123"/>
                  </a:lnTo>
                  <a:lnTo>
                    <a:pt x="107752" y="537330"/>
                  </a:lnTo>
                  <a:lnTo>
                    <a:pt x="142704" y="563108"/>
                  </a:lnTo>
                  <a:lnTo>
                    <a:pt x="181220" y="583982"/>
                  </a:lnTo>
                  <a:lnTo>
                    <a:pt x="222813" y="599478"/>
                  </a:lnTo>
                  <a:lnTo>
                    <a:pt x="267000" y="609124"/>
                  </a:lnTo>
                  <a:lnTo>
                    <a:pt x="313296" y="612444"/>
                  </a:lnTo>
                  <a:lnTo>
                    <a:pt x="359595" y="609124"/>
                  </a:lnTo>
                  <a:lnTo>
                    <a:pt x="403784" y="599478"/>
                  </a:lnTo>
                  <a:lnTo>
                    <a:pt x="445380" y="583982"/>
                  </a:lnTo>
                  <a:lnTo>
                    <a:pt x="483897" y="563108"/>
                  </a:lnTo>
                  <a:lnTo>
                    <a:pt x="518850" y="537330"/>
                  </a:lnTo>
                  <a:lnTo>
                    <a:pt x="549756" y="507123"/>
                  </a:lnTo>
                  <a:lnTo>
                    <a:pt x="576129" y="472959"/>
                  </a:lnTo>
                  <a:lnTo>
                    <a:pt x="597485" y="435314"/>
                  </a:lnTo>
                  <a:lnTo>
                    <a:pt x="613340" y="394660"/>
                  </a:lnTo>
                  <a:lnTo>
                    <a:pt x="623208" y="351471"/>
                  </a:lnTo>
                  <a:lnTo>
                    <a:pt x="626605" y="306222"/>
                  </a:lnTo>
                  <a:lnTo>
                    <a:pt x="623208" y="260970"/>
                  </a:lnTo>
                  <a:lnTo>
                    <a:pt x="613340" y="217779"/>
                  </a:lnTo>
                  <a:lnTo>
                    <a:pt x="597485" y="177125"/>
                  </a:lnTo>
                  <a:lnTo>
                    <a:pt x="576129" y="139479"/>
                  </a:lnTo>
                  <a:lnTo>
                    <a:pt x="549756" y="105316"/>
                  </a:lnTo>
                  <a:lnTo>
                    <a:pt x="518850" y="75109"/>
                  </a:lnTo>
                  <a:lnTo>
                    <a:pt x="483897" y="49333"/>
                  </a:lnTo>
                  <a:lnTo>
                    <a:pt x="445380" y="28460"/>
                  </a:lnTo>
                  <a:lnTo>
                    <a:pt x="403784" y="12964"/>
                  </a:lnTo>
                  <a:lnTo>
                    <a:pt x="359595" y="3320"/>
                  </a:lnTo>
                  <a:lnTo>
                    <a:pt x="313296" y="0"/>
                  </a:lnTo>
                  <a:close/>
                </a:path>
              </a:pathLst>
            </a:custGeom>
            <a:solidFill>
              <a:schemeClr val="tx2"/>
            </a:solidFill>
          </p:spPr>
          <p:txBody>
            <a:bodyPr wrap="square" lIns="0" tIns="0" rIns="0" bIns="0" rtlCol="0"/>
            <a:lstStyle/>
            <a:p>
              <a:endParaRPr sz="1800" dirty="0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8C4503A4-2BAC-46D9-2A72-4BB32677EE9E}"/>
              </a:ext>
            </a:extLst>
          </p:cNvPr>
          <p:cNvSpPr txBox="1"/>
          <p:nvPr/>
        </p:nvSpPr>
        <p:spPr>
          <a:xfrm>
            <a:off x="4730169" y="3131213"/>
            <a:ext cx="5180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2"/>
                </a:solidFill>
              </a:rPr>
              <a:t>R</a:t>
            </a:r>
          </a:p>
          <a:p>
            <a:pPr algn="ctr"/>
            <a:r>
              <a:rPr lang="en-US" b="1" dirty="0">
                <a:solidFill>
                  <a:schemeClr val="bg2"/>
                </a:solidFill>
              </a:rPr>
              <a:t>1:1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C5C409D-23F7-8FA8-F6FE-19E6435530BE}"/>
              </a:ext>
            </a:extLst>
          </p:cNvPr>
          <p:cNvSpPr txBox="1"/>
          <p:nvPr/>
        </p:nvSpPr>
        <p:spPr>
          <a:xfrm>
            <a:off x="7347060" y="4905175"/>
            <a:ext cx="2505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Primary endpoint: PFS</a:t>
            </a:r>
          </a:p>
        </p:txBody>
      </p:sp>
    </p:spTree>
    <p:extLst>
      <p:ext uri="{BB962C8B-B14F-4D97-AF65-F5344CB8AC3E}">
        <p14:creationId xmlns:p14="http://schemas.microsoft.com/office/powerpoint/2010/main" val="15385093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286665" y="2251068"/>
            <a:ext cx="3351107" cy="1148925"/>
            <a:chOff x="6208648" y="2174627"/>
            <a:chExt cx="2513330" cy="861694"/>
          </a:xfrm>
        </p:grpSpPr>
        <p:pic>
          <p:nvPicPr>
            <p:cNvPr id="3" name="object 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208750" y="2174627"/>
              <a:ext cx="2513050" cy="86118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6208636" y="2429382"/>
              <a:ext cx="2513330" cy="607060"/>
            </a:xfrm>
            <a:custGeom>
              <a:avLst/>
              <a:gdLst/>
              <a:ahLst/>
              <a:cxnLst/>
              <a:rect l="l" t="t" r="r" b="b"/>
              <a:pathLst>
                <a:path w="2513329" h="607060">
                  <a:moveTo>
                    <a:pt x="978408" y="315480"/>
                  </a:moveTo>
                  <a:lnTo>
                    <a:pt x="0" y="315480"/>
                  </a:lnTo>
                  <a:lnTo>
                    <a:pt x="0" y="606437"/>
                  </a:lnTo>
                  <a:lnTo>
                    <a:pt x="978408" y="606437"/>
                  </a:lnTo>
                  <a:lnTo>
                    <a:pt x="978408" y="315480"/>
                  </a:lnTo>
                  <a:close/>
                </a:path>
                <a:path w="2513329" h="607060">
                  <a:moveTo>
                    <a:pt x="978408" y="0"/>
                  </a:moveTo>
                  <a:lnTo>
                    <a:pt x="0" y="0"/>
                  </a:lnTo>
                  <a:lnTo>
                    <a:pt x="0" y="315341"/>
                  </a:lnTo>
                  <a:lnTo>
                    <a:pt x="978408" y="315341"/>
                  </a:lnTo>
                  <a:lnTo>
                    <a:pt x="978408" y="0"/>
                  </a:lnTo>
                  <a:close/>
                </a:path>
                <a:path w="2513329" h="607060">
                  <a:moveTo>
                    <a:pt x="1767840" y="315480"/>
                  </a:moveTo>
                  <a:lnTo>
                    <a:pt x="978535" y="315480"/>
                  </a:lnTo>
                  <a:lnTo>
                    <a:pt x="978535" y="606437"/>
                  </a:lnTo>
                  <a:lnTo>
                    <a:pt x="1767840" y="606437"/>
                  </a:lnTo>
                  <a:lnTo>
                    <a:pt x="1767840" y="315480"/>
                  </a:lnTo>
                  <a:close/>
                </a:path>
                <a:path w="2513329" h="607060">
                  <a:moveTo>
                    <a:pt x="1767840" y="0"/>
                  </a:moveTo>
                  <a:lnTo>
                    <a:pt x="978535" y="0"/>
                  </a:lnTo>
                  <a:lnTo>
                    <a:pt x="978535" y="315341"/>
                  </a:lnTo>
                  <a:lnTo>
                    <a:pt x="1767840" y="315341"/>
                  </a:lnTo>
                  <a:lnTo>
                    <a:pt x="1767840" y="0"/>
                  </a:lnTo>
                  <a:close/>
                </a:path>
                <a:path w="2513329" h="607060">
                  <a:moveTo>
                    <a:pt x="2513088" y="315480"/>
                  </a:moveTo>
                  <a:lnTo>
                    <a:pt x="1767852" y="315480"/>
                  </a:lnTo>
                  <a:lnTo>
                    <a:pt x="1767852" y="606437"/>
                  </a:lnTo>
                  <a:lnTo>
                    <a:pt x="2513088" y="606437"/>
                  </a:lnTo>
                  <a:lnTo>
                    <a:pt x="2513088" y="315480"/>
                  </a:lnTo>
                  <a:close/>
                </a:path>
                <a:path w="2513329" h="607060">
                  <a:moveTo>
                    <a:pt x="2513088" y="0"/>
                  </a:moveTo>
                  <a:lnTo>
                    <a:pt x="1767852" y="0"/>
                  </a:lnTo>
                  <a:lnTo>
                    <a:pt x="1767852" y="315341"/>
                  </a:lnTo>
                  <a:lnTo>
                    <a:pt x="2513088" y="315341"/>
                  </a:lnTo>
                  <a:lnTo>
                    <a:pt x="2513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</p:grp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063524"/>
              </p:ext>
            </p:extLst>
          </p:nvPr>
        </p:nvGraphicFramePr>
        <p:xfrm>
          <a:off x="8274471" y="2099000"/>
          <a:ext cx="3351104" cy="128693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241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2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39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9213">
                <a:tc>
                  <a:txBody>
                    <a:bodyPr/>
                    <a:lstStyle/>
                    <a:p>
                      <a:pPr marL="80645">
                        <a:lnSpc>
                          <a:spcPct val="100000"/>
                        </a:lnSpc>
                        <a:spcBef>
                          <a:spcPts val="95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Deaths,</a:t>
                      </a:r>
                      <a:r>
                        <a:rPr sz="1200" b="1" spc="-3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2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n</a:t>
                      </a:r>
                      <a:r>
                        <a:rPr sz="1200" b="1" spc="-37" baseline="23148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§</a:t>
                      </a:r>
                      <a:endParaRPr sz="1200" baseline="23148" dirty="0">
                        <a:latin typeface="Arial"/>
                        <a:cs typeface="Arial"/>
                      </a:endParaRPr>
                    </a:p>
                  </a:txBody>
                  <a:tcPr marL="0" marR="0" marT="161713" marB="0">
                    <a:lnL w="12700">
                      <a:solidFill>
                        <a:srgbClr val="0A41CD"/>
                      </a:solidFill>
                      <a:prstDash val="soli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94377"/>
                    </a:solidFill>
                  </a:tcPr>
                </a:tc>
                <a:tc>
                  <a:txBody>
                    <a:bodyPr/>
                    <a:lstStyle/>
                    <a:p>
                      <a:pPr marL="187960" marR="53975" indent="-117475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sz="12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Pola-R-</a:t>
                      </a:r>
                      <a:r>
                        <a:rPr sz="1200" b="1" spc="-2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CHP </a:t>
                      </a:r>
                      <a:r>
                        <a:rPr sz="12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(n=440)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7112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94377"/>
                    </a:solidFill>
                  </a:tcPr>
                </a:tc>
                <a:tc>
                  <a:txBody>
                    <a:bodyPr/>
                    <a:lstStyle/>
                    <a:p>
                      <a:pPr marL="180975" marR="129539" indent="-22860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sz="12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R-</a:t>
                      </a:r>
                      <a:r>
                        <a:rPr sz="1200" b="1" spc="-2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CHOP </a:t>
                      </a:r>
                      <a:r>
                        <a:rPr sz="12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(n=439)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7112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943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9437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9947">
                <a:tc>
                  <a:txBody>
                    <a:bodyPr/>
                    <a:lstStyle/>
                    <a:p>
                      <a:pPr marL="80645" marR="95885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100" b="1" dirty="0">
                          <a:latin typeface="Arial"/>
                          <a:cs typeface="Arial"/>
                        </a:rPr>
                        <a:t>Primary</a:t>
                      </a:r>
                      <a:r>
                        <a:rPr sz="1100" b="1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10" dirty="0">
                          <a:latin typeface="Arial"/>
                          <a:cs typeface="Arial"/>
                        </a:rPr>
                        <a:t>analysis </a:t>
                      </a:r>
                      <a:r>
                        <a:rPr sz="1100" b="1" dirty="0">
                          <a:latin typeface="Arial"/>
                          <a:cs typeface="Arial"/>
                        </a:rPr>
                        <a:t>at</a:t>
                      </a:r>
                      <a:r>
                        <a:rPr sz="1100" b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1100" b="1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10" dirty="0">
                          <a:latin typeface="Arial"/>
                          <a:cs typeface="Arial"/>
                        </a:rPr>
                        <a:t>years</a:t>
                      </a:r>
                      <a:r>
                        <a:rPr sz="1100" spc="-15" baseline="27777" dirty="0">
                          <a:latin typeface="Arial MT"/>
                          <a:cs typeface="Arial MT"/>
                        </a:rPr>
                        <a:t>†</a:t>
                      </a:r>
                      <a:endParaRPr sz="1100" baseline="27777" dirty="0">
                        <a:latin typeface="Arial MT"/>
                        <a:cs typeface="Arial MT"/>
                      </a:endParaRPr>
                    </a:p>
                  </a:txBody>
                  <a:tcPr marL="0" marR="0" marT="53340" marB="0">
                    <a:lnR w="12700" cap="flat" cmpd="sng" algn="ctr">
                      <a:solidFill>
                        <a:srgbClr val="0943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795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53</a:t>
                      </a:r>
                      <a:endParaRPr sz="1100" dirty="0">
                        <a:latin typeface="Arial MT"/>
                        <a:cs typeface="Arial MT"/>
                      </a:endParaRPr>
                    </a:p>
                  </a:txBody>
                  <a:tcPr marL="0" marR="0" marT="134620" marB="0">
                    <a:lnL w="12700" cap="flat" cmpd="sng" algn="ctr">
                      <a:solidFill>
                        <a:srgbClr val="0943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943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2860" algn="ctr">
                        <a:lnSpc>
                          <a:spcPct val="100000"/>
                        </a:lnSpc>
                        <a:spcBef>
                          <a:spcPts val="795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57</a:t>
                      </a:r>
                      <a:endParaRPr sz="1100" dirty="0">
                        <a:latin typeface="Arial MT"/>
                        <a:cs typeface="Arial MT"/>
                      </a:endParaRPr>
                    </a:p>
                  </a:txBody>
                  <a:tcPr marL="0" marR="0" marT="134620" marB="0">
                    <a:lnL w="12700" cap="flat" cmpd="sng" algn="ctr">
                      <a:solidFill>
                        <a:srgbClr val="0943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7773">
                <a:tc>
                  <a:txBody>
                    <a:bodyPr/>
                    <a:lstStyle/>
                    <a:p>
                      <a:pPr marL="80645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sz="1100" b="1" spc="-10" dirty="0">
                          <a:latin typeface="Arial"/>
                          <a:cs typeface="Arial"/>
                        </a:rPr>
                        <a:t>5-</a:t>
                      </a:r>
                      <a:r>
                        <a:rPr sz="1100" b="1" dirty="0">
                          <a:latin typeface="Arial"/>
                          <a:cs typeface="Arial"/>
                        </a:rPr>
                        <a:t>year </a:t>
                      </a:r>
                      <a:r>
                        <a:rPr sz="1100" b="1" spc="-10" dirty="0">
                          <a:latin typeface="Arial"/>
                          <a:cs typeface="Arial"/>
                        </a:rPr>
                        <a:t>update*</a:t>
                      </a:r>
                      <a:endParaRPr sz="1100" dirty="0">
                        <a:latin typeface="Arial"/>
                        <a:cs typeface="Arial"/>
                      </a:endParaRPr>
                    </a:p>
                  </a:txBody>
                  <a:tcPr marL="0" marR="0" marT="118533" marB="0">
                    <a:lnR w="12700" cap="flat" cmpd="sng" algn="ctr">
                      <a:solidFill>
                        <a:srgbClr val="0943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79</a:t>
                      </a:r>
                      <a:endParaRPr sz="1100" dirty="0">
                        <a:latin typeface="Arial MT"/>
                        <a:cs typeface="Arial MT"/>
                      </a:endParaRPr>
                    </a:p>
                  </a:txBody>
                  <a:tcPr marL="0" marR="0" marT="118533" marB="0">
                    <a:lnL w="12700" cap="flat" cmpd="sng" algn="ctr">
                      <a:solidFill>
                        <a:srgbClr val="0943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943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2860" algn="ctr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91</a:t>
                      </a:r>
                      <a:endParaRPr sz="1100" dirty="0">
                        <a:latin typeface="Arial MT"/>
                        <a:cs typeface="Arial MT"/>
                      </a:endParaRPr>
                    </a:p>
                  </a:txBody>
                  <a:tcPr marL="0" marR="0" marT="118533" marB="0">
                    <a:lnL w="12700" cap="flat" cmpd="sng" algn="ctr">
                      <a:solidFill>
                        <a:srgbClr val="0943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3021244" y="755354"/>
            <a:ext cx="3198707" cy="304421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70" fontAlgn="base">
              <a:spcBef>
                <a:spcPts val="133"/>
              </a:spcBef>
              <a:spcAft>
                <a:spcPct val="0"/>
              </a:spcAft>
              <a:defRPr/>
            </a:pPr>
            <a:r>
              <a:rPr sz="1867" b="1" dirty="0">
                <a:solidFill>
                  <a:srgbClr val="1F1F1F"/>
                </a:solidFill>
                <a:latin typeface="Arial"/>
                <a:cs typeface="Arial"/>
              </a:rPr>
              <a:t>OS</a:t>
            </a:r>
            <a:r>
              <a:rPr sz="1867" b="1" spc="-20" dirty="0">
                <a:solidFill>
                  <a:srgbClr val="1F1F1F"/>
                </a:solidFill>
                <a:latin typeface="Arial"/>
                <a:cs typeface="Arial"/>
              </a:rPr>
              <a:t> </a:t>
            </a:r>
            <a:r>
              <a:rPr sz="1867" b="1" dirty="0">
                <a:solidFill>
                  <a:srgbClr val="1F1F1F"/>
                </a:solidFill>
                <a:latin typeface="Arial"/>
                <a:cs typeface="Arial"/>
              </a:rPr>
              <a:t>in</a:t>
            </a:r>
            <a:r>
              <a:rPr sz="1867" b="1" spc="-33" dirty="0">
                <a:solidFill>
                  <a:srgbClr val="1F1F1F"/>
                </a:solidFill>
                <a:latin typeface="Arial"/>
                <a:cs typeface="Arial"/>
              </a:rPr>
              <a:t> </a:t>
            </a:r>
            <a:r>
              <a:rPr sz="1867" b="1" dirty="0">
                <a:solidFill>
                  <a:srgbClr val="1F1F1F"/>
                </a:solidFill>
                <a:latin typeface="Arial"/>
                <a:cs typeface="Arial"/>
              </a:rPr>
              <a:t>the</a:t>
            </a:r>
            <a:r>
              <a:rPr sz="1867" b="1" spc="-13" dirty="0">
                <a:solidFill>
                  <a:srgbClr val="1F1F1F"/>
                </a:solidFill>
                <a:latin typeface="Arial"/>
                <a:cs typeface="Arial"/>
              </a:rPr>
              <a:t> </a:t>
            </a:r>
            <a:r>
              <a:rPr sz="1867" b="1" dirty="0">
                <a:solidFill>
                  <a:srgbClr val="1F1F1F"/>
                </a:solidFill>
                <a:latin typeface="Arial"/>
                <a:cs typeface="Arial"/>
              </a:rPr>
              <a:t>global</a:t>
            </a:r>
            <a:r>
              <a:rPr sz="1867" b="1" spc="-40" dirty="0">
                <a:solidFill>
                  <a:srgbClr val="1F1F1F"/>
                </a:solidFill>
                <a:latin typeface="Arial"/>
                <a:cs typeface="Arial"/>
              </a:rPr>
              <a:t> </a:t>
            </a:r>
            <a:r>
              <a:rPr sz="1867" b="1" spc="-13" dirty="0">
                <a:solidFill>
                  <a:srgbClr val="1F1F1F"/>
                </a:solidFill>
                <a:latin typeface="Arial"/>
                <a:cs typeface="Arial"/>
              </a:rPr>
              <a:t>population*</a:t>
            </a:r>
            <a:endParaRPr sz="1867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1656082" y="2836275"/>
            <a:ext cx="4361180" cy="988060"/>
            <a:chOff x="1235710" y="2613532"/>
            <a:chExt cx="3270885" cy="741045"/>
          </a:xfrm>
        </p:grpSpPr>
        <p:sp>
          <p:nvSpPr>
            <p:cNvPr id="8" name="object 8"/>
            <p:cNvSpPr/>
            <p:nvPr/>
          </p:nvSpPr>
          <p:spPr>
            <a:xfrm>
              <a:off x="2086354" y="2616707"/>
              <a:ext cx="0" cy="734695"/>
            </a:xfrm>
            <a:custGeom>
              <a:avLst/>
              <a:gdLst/>
              <a:ahLst/>
              <a:cxnLst/>
              <a:rect l="l" t="t" r="r" b="b"/>
              <a:pathLst>
                <a:path h="734695">
                  <a:moveTo>
                    <a:pt x="0" y="0"/>
                  </a:moveTo>
                  <a:lnTo>
                    <a:pt x="0" y="734441"/>
                  </a:lnTo>
                </a:path>
              </a:pathLst>
            </a:custGeom>
            <a:ln w="609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2918460" y="2616707"/>
              <a:ext cx="0" cy="734695"/>
            </a:xfrm>
            <a:custGeom>
              <a:avLst/>
              <a:gdLst/>
              <a:ahLst/>
              <a:cxnLst/>
              <a:rect l="l" t="t" r="r" b="b"/>
              <a:pathLst>
                <a:path h="734695">
                  <a:moveTo>
                    <a:pt x="0" y="0"/>
                  </a:moveTo>
                  <a:lnTo>
                    <a:pt x="0" y="734441"/>
                  </a:lnTo>
                </a:path>
              </a:pathLst>
            </a:custGeom>
            <a:ln w="609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3732147" y="2616707"/>
              <a:ext cx="0" cy="734695"/>
            </a:xfrm>
            <a:custGeom>
              <a:avLst/>
              <a:gdLst/>
              <a:ahLst/>
              <a:cxnLst/>
              <a:rect l="l" t="t" r="r" b="b"/>
              <a:pathLst>
                <a:path h="734695">
                  <a:moveTo>
                    <a:pt x="0" y="0"/>
                  </a:moveTo>
                  <a:lnTo>
                    <a:pt x="0" y="734441"/>
                  </a:lnTo>
                </a:path>
              </a:pathLst>
            </a:custGeom>
            <a:ln w="609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1238885" y="2878835"/>
              <a:ext cx="3264535" cy="0"/>
            </a:xfrm>
            <a:custGeom>
              <a:avLst/>
              <a:gdLst/>
              <a:ahLst/>
              <a:cxnLst/>
              <a:rect l="l" t="t" r="r" b="b"/>
              <a:pathLst>
                <a:path w="3264535">
                  <a:moveTo>
                    <a:pt x="0" y="0"/>
                  </a:moveTo>
                  <a:lnTo>
                    <a:pt x="3264408" y="0"/>
                  </a:lnTo>
                </a:path>
              </a:pathLst>
            </a:custGeom>
            <a:ln w="609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1238885" y="3037458"/>
              <a:ext cx="3264535" cy="0"/>
            </a:xfrm>
            <a:custGeom>
              <a:avLst/>
              <a:gdLst/>
              <a:ahLst/>
              <a:cxnLst/>
              <a:rect l="l" t="t" r="r" b="b"/>
              <a:pathLst>
                <a:path w="3264535">
                  <a:moveTo>
                    <a:pt x="0" y="0"/>
                  </a:moveTo>
                  <a:lnTo>
                    <a:pt x="3264408" y="0"/>
                  </a:lnTo>
                </a:path>
              </a:pathLst>
            </a:custGeom>
            <a:ln w="609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1238885" y="3194305"/>
              <a:ext cx="3264535" cy="0"/>
            </a:xfrm>
            <a:custGeom>
              <a:avLst/>
              <a:gdLst/>
              <a:ahLst/>
              <a:cxnLst/>
              <a:rect l="l" t="t" r="r" b="b"/>
              <a:pathLst>
                <a:path w="3264535">
                  <a:moveTo>
                    <a:pt x="0" y="0"/>
                  </a:moveTo>
                  <a:lnTo>
                    <a:pt x="3264408" y="0"/>
                  </a:lnTo>
                </a:path>
              </a:pathLst>
            </a:custGeom>
            <a:ln w="609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1679954" y="2925174"/>
            <a:ext cx="1038860" cy="159810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defTabSz="1219170" fontAlgn="base">
              <a:spcBef>
                <a:spcPts val="127"/>
              </a:spcBef>
              <a:spcAft>
                <a:spcPct val="0"/>
              </a:spcAft>
              <a:defRPr/>
            </a:pPr>
            <a:r>
              <a:rPr sz="933" b="1" spc="-27" dirty="0">
                <a:solidFill>
                  <a:prstClr val="black"/>
                </a:solidFill>
                <a:latin typeface="Arial"/>
                <a:cs typeface="Arial"/>
              </a:rPr>
              <a:t>Event-</a:t>
            </a:r>
            <a:r>
              <a:rPr sz="933" b="1" dirty="0">
                <a:solidFill>
                  <a:prstClr val="black"/>
                </a:solidFill>
                <a:latin typeface="Arial"/>
                <a:cs typeface="Arial"/>
              </a:rPr>
              <a:t>free</a:t>
            </a:r>
            <a:r>
              <a:rPr sz="933" b="1" spc="5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933" b="1" dirty="0">
                <a:solidFill>
                  <a:prstClr val="black"/>
                </a:solidFill>
                <a:latin typeface="Arial"/>
                <a:cs typeface="Arial"/>
              </a:rPr>
              <a:t>rate,</a:t>
            </a:r>
            <a:r>
              <a:rPr sz="933" b="1" spc="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933" b="1" spc="-67" dirty="0">
                <a:solidFill>
                  <a:prstClr val="black"/>
                </a:solidFill>
                <a:latin typeface="Arial"/>
                <a:cs typeface="Arial"/>
              </a:rPr>
              <a:t>%</a:t>
            </a:r>
            <a:endParaRPr sz="933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830745" y="2858119"/>
            <a:ext cx="1037167" cy="303374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225202" marR="40638" indent="-175252" defTabSz="1219170" fontAlgn="base">
              <a:spcBef>
                <a:spcPts val="127"/>
              </a:spcBef>
              <a:spcAft>
                <a:spcPct val="0"/>
              </a:spcAft>
              <a:defRPr/>
            </a:pPr>
            <a:r>
              <a:rPr sz="933" b="1" dirty="0">
                <a:solidFill>
                  <a:prstClr val="black"/>
                </a:solidFill>
                <a:latin typeface="Arial"/>
                <a:cs typeface="Arial"/>
              </a:rPr>
              <a:t>Primary</a:t>
            </a:r>
            <a:r>
              <a:rPr sz="933" b="1" spc="-4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933" b="1" spc="-13" dirty="0">
                <a:solidFill>
                  <a:prstClr val="black"/>
                </a:solidFill>
                <a:latin typeface="Arial"/>
                <a:cs typeface="Arial"/>
              </a:rPr>
              <a:t>analysis</a:t>
            </a:r>
            <a:r>
              <a:rPr sz="933" b="1" spc="66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933" b="1" dirty="0">
                <a:solidFill>
                  <a:prstClr val="black"/>
                </a:solidFill>
                <a:latin typeface="Arial"/>
                <a:cs typeface="Arial"/>
              </a:rPr>
              <a:t>at 2 </a:t>
            </a:r>
            <a:r>
              <a:rPr sz="933" b="1" spc="-13" dirty="0">
                <a:solidFill>
                  <a:prstClr val="black"/>
                </a:solidFill>
                <a:latin typeface="Arial"/>
                <a:cs typeface="Arial"/>
              </a:rPr>
              <a:t>years</a:t>
            </a:r>
            <a:r>
              <a:rPr sz="900" spc="-20" baseline="37037" dirty="0">
                <a:solidFill>
                  <a:prstClr val="black"/>
                </a:solidFill>
                <a:latin typeface="Arial MT"/>
                <a:cs typeface="Arial MT"/>
              </a:rPr>
              <a:t>†</a:t>
            </a:r>
            <a:endParaRPr sz="900" baseline="37037">
              <a:solidFill>
                <a:prstClr val="black"/>
              </a:solidFill>
              <a:latin typeface="Arial MT"/>
              <a:cs typeface="Arial MT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991019" y="2929242"/>
            <a:ext cx="911860" cy="159810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50797" defTabSz="1219170" fontAlgn="base">
              <a:spcBef>
                <a:spcPts val="127"/>
              </a:spcBef>
              <a:spcAft>
                <a:spcPct val="0"/>
              </a:spcAft>
              <a:defRPr/>
            </a:pPr>
            <a:r>
              <a:rPr sz="933" b="1" spc="-27" dirty="0">
                <a:solidFill>
                  <a:prstClr val="black"/>
                </a:solidFill>
                <a:latin typeface="Arial"/>
                <a:cs typeface="Arial"/>
              </a:rPr>
              <a:t>3-</a:t>
            </a:r>
            <a:r>
              <a:rPr sz="933" b="1" dirty="0">
                <a:solidFill>
                  <a:prstClr val="black"/>
                </a:solidFill>
                <a:latin typeface="Arial"/>
                <a:cs typeface="Arial"/>
              </a:rPr>
              <a:t>year</a:t>
            </a:r>
            <a:r>
              <a:rPr sz="933" b="1" spc="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933" b="1" spc="-13" dirty="0">
                <a:solidFill>
                  <a:prstClr val="black"/>
                </a:solidFill>
                <a:latin typeface="Arial"/>
                <a:cs typeface="Arial"/>
              </a:rPr>
              <a:t>update</a:t>
            </a:r>
            <a:r>
              <a:rPr sz="900" spc="-20" baseline="37037" dirty="0">
                <a:solidFill>
                  <a:prstClr val="black"/>
                </a:solidFill>
                <a:latin typeface="Arial MT"/>
                <a:cs typeface="Arial MT"/>
              </a:rPr>
              <a:t>‡</a:t>
            </a:r>
            <a:endParaRPr sz="900" baseline="37037">
              <a:solidFill>
                <a:prstClr val="black"/>
              </a:solidFill>
              <a:latin typeface="Arial MT"/>
              <a:cs typeface="Arial MT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083553" y="2929242"/>
            <a:ext cx="846667" cy="159810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defTabSz="1219170" fontAlgn="base">
              <a:spcBef>
                <a:spcPts val="127"/>
              </a:spcBef>
              <a:spcAft>
                <a:spcPct val="0"/>
              </a:spcAft>
              <a:defRPr/>
            </a:pPr>
            <a:r>
              <a:rPr sz="933" b="1" spc="-27" dirty="0">
                <a:solidFill>
                  <a:prstClr val="black"/>
                </a:solidFill>
                <a:latin typeface="Arial"/>
                <a:cs typeface="Arial"/>
              </a:rPr>
              <a:t>5-</a:t>
            </a:r>
            <a:r>
              <a:rPr sz="933" b="1" dirty="0">
                <a:solidFill>
                  <a:prstClr val="black"/>
                </a:solidFill>
                <a:latin typeface="Arial"/>
                <a:cs typeface="Arial"/>
              </a:rPr>
              <a:t>year</a:t>
            </a:r>
            <a:r>
              <a:rPr sz="933" b="1" spc="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933" b="1" spc="-13" dirty="0">
                <a:solidFill>
                  <a:prstClr val="black"/>
                </a:solidFill>
                <a:latin typeface="Arial"/>
                <a:cs typeface="Arial"/>
              </a:rPr>
              <a:t>update*</a:t>
            </a:r>
            <a:endParaRPr sz="933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775457" y="3207622"/>
            <a:ext cx="694267" cy="159810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defTabSz="1219170" fontAlgn="base">
              <a:spcBef>
                <a:spcPts val="127"/>
              </a:spcBef>
              <a:spcAft>
                <a:spcPct val="0"/>
              </a:spcAft>
              <a:defRPr/>
            </a:pPr>
            <a:r>
              <a:rPr sz="933" b="1" spc="-13" dirty="0">
                <a:solidFill>
                  <a:prstClr val="black"/>
                </a:solidFill>
                <a:latin typeface="Arial"/>
                <a:cs typeface="Arial"/>
              </a:rPr>
              <a:t>Pola-R-</a:t>
            </a:r>
            <a:r>
              <a:rPr sz="933" b="1" spc="-33" dirty="0">
                <a:solidFill>
                  <a:prstClr val="black"/>
                </a:solidFill>
                <a:latin typeface="Arial"/>
                <a:cs typeface="Arial"/>
              </a:rPr>
              <a:t>CHP</a:t>
            </a:r>
            <a:endParaRPr sz="933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901190" y="3211855"/>
            <a:ext cx="896620" cy="159810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defTabSz="1219170" fontAlgn="base">
              <a:spcBef>
                <a:spcPts val="127"/>
              </a:spcBef>
              <a:spcAft>
                <a:spcPct val="0"/>
              </a:spcAft>
              <a:defRPr/>
            </a:pP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88.7</a:t>
            </a:r>
            <a:r>
              <a:rPr sz="933" spc="-27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spc="-13" dirty="0">
                <a:solidFill>
                  <a:prstClr val="black"/>
                </a:solidFill>
                <a:latin typeface="Arial MT"/>
                <a:cs typeface="Arial MT"/>
              </a:rPr>
              <a:t>(85.7–91.7)</a:t>
            </a:r>
            <a:endParaRPr sz="933">
              <a:solidFill>
                <a:prstClr val="black"/>
              </a:solidFill>
              <a:latin typeface="Arial MT"/>
              <a:cs typeface="Arial MT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998635" y="3211855"/>
            <a:ext cx="896620" cy="159810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defTabSz="1219170" fontAlgn="base">
              <a:spcBef>
                <a:spcPts val="127"/>
              </a:spcBef>
              <a:spcAft>
                <a:spcPct val="0"/>
              </a:spcAft>
              <a:defRPr/>
            </a:pP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85.6</a:t>
            </a:r>
            <a:r>
              <a:rPr sz="933" spc="-27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spc="-13" dirty="0">
                <a:solidFill>
                  <a:prstClr val="black"/>
                </a:solidFill>
                <a:latin typeface="Arial MT"/>
                <a:cs typeface="Arial MT"/>
              </a:rPr>
              <a:t>(82.3–88.9)</a:t>
            </a:r>
            <a:endParaRPr sz="933">
              <a:solidFill>
                <a:prstClr val="black"/>
              </a:solidFill>
              <a:latin typeface="Arial MT"/>
              <a:cs typeface="Arial MT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059339" y="3211855"/>
            <a:ext cx="896620" cy="159810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defTabSz="1219170" fontAlgn="base">
              <a:spcBef>
                <a:spcPts val="127"/>
              </a:spcBef>
              <a:spcAft>
                <a:spcPct val="0"/>
              </a:spcAft>
              <a:defRPr/>
            </a:pP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82.3</a:t>
            </a:r>
            <a:r>
              <a:rPr sz="933" spc="-27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spc="-13" dirty="0">
                <a:solidFill>
                  <a:prstClr val="black"/>
                </a:solidFill>
                <a:latin typeface="Arial MT"/>
                <a:cs typeface="Arial MT"/>
              </a:rPr>
              <a:t>(78.7–85.9)</a:t>
            </a:r>
            <a:endParaRPr sz="933">
              <a:solidFill>
                <a:prstClr val="black"/>
              </a:solidFill>
              <a:latin typeface="Arial MT"/>
              <a:cs typeface="Arial MT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775456" y="3416918"/>
            <a:ext cx="499533" cy="159810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defTabSz="1219170" fontAlgn="base">
              <a:spcBef>
                <a:spcPts val="127"/>
              </a:spcBef>
              <a:spcAft>
                <a:spcPct val="0"/>
              </a:spcAft>
              <a:defRPr/>
            </a:pPr>
            <a:r>
              <a:rPr sz="933" b="1" spc="-13" dirty="0">
                <a:solidFill>
                  <a:prstClr val="black"/>
                </a:solidFill>
                <a:latin typeface="Arial"/>
                <a:cs typeface="Arial"/>
              </a:rPr>
              <a:t>R-</a:t>
            </a:r>
            <a:r>
              <a:rPr sz="933" b="1" spc="-27" dirty="0">
                <a:solidFill>
                  <a:prstClr val="black"/>
                </a:solidFill>
                <a:latin typeface="Arial"/>
                <a:cs typeface="Arial"/>
              </a:rPr>
              <a:t>CHOP</a:t>
            </a:r>
            <a:endParaRPr sz="933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901190" y="3421151"/>
            <a:ext cx="896620" cy="159810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defTabSz="1219170" fontAlgn="base">
              <a:spcBef>
                <a:spcPts val="127"/>
              </a:spcBef>
              <a:spcAft>
                <a:spcPct val="0"/>
              </a:spcAft>
              <a:defRPr/>
            </a:pP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88.6</a:t>
            </a:r>
            <a:r>
              <a:rPr sz="933" spc="-27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spc="-13" dirty="0">
                <a:solidFill>
                  <a:prstClr val="black"/>
                </a:solidFill>
                <a:latin typeface="Arial MT"/>
                <a:cs typeface="Arial MT"/>
              </a:rPr>
              <a:t>(85.6–91.6)</a:t>
            </a:r>
            <a:endParaRPr sz="933">
              <a:solidFill>
                <a:prstClr val="black"/>
              </a:solidFill>
              <a:latin typeface="Arial MT"/>
              <a:cs typeface="Arial MT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998635" y="3421151"/>
            <a:ext cx="896620" cy="159810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defTabSz="1219170" fontAlgn="base">
              <a:spcBef>
                <a:spcPts val="127"/>
              </a:spcBef>
              <a:spcAft>
                <a:spcPct val="0"/>
              </a:spcAft>
              <a:defRPr/>
            </a:pP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85.6</a:t>
            </a:r>
            <a:r>
              <a:rPr sz="933" spc="-27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spc="-13" dirty="0">
                <a:solidFill>
                  <a:prstClr val="black"/>
                </a:solidFill>
                <a:latin typeface="Arial MT"/>
                <a:cs typeface="Arial MT"/>
              </a:rPr>
              <a:t>(82.2–88.9)</a:t>
            </a:r>
            <a:endParaRPr sz="933">
              <a:solidFill>
                <a:prstClr val="black"/>
              </a:solidFill>
              <a:latin typeface="Arial MT"/>
              <a:cs typeface="Arial MT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059339" y="3421151"/>
            <a:ext cx="896620" cy="159810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defTabSz="1219170" fontAlgn="base">
              <a:spcBef>
                <a:spcPts val="127"/>
              </a:spcBef>
              <a:spcAft>
                <a:spcPct val="0"/>
              </a:spcAft>
              <a:defRPr/>
            </a:pP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79.5</a:t>
            </a:r>
            <a:r>
              <a:rPr sz="933" spc="-27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spc="-13" dirty="0">
                <a:solidFill>
                  <a:prstClr val="black"/>
                </a:solidFill>
                <a:latin typeface="Arial MT"/>
                <a:cs typeface="Arial MT"/>
              </a:rPr>
              <a:t>(75.7–83.4)</a:t>
            </a:r>
            <a:endParaRPr sz="933">
              <a:solidFill>
                <a:prstClr val="black"/>
              </a:solidFill>
              <a:latin typeface="Arial MT"/>
              <a:cs typeface="Arial M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679954" y="3626214"/>
            <a:ext cx="705273" cy="159810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defTabSz="1219170" fontAlgn="base">
              <a:spcBef>
                <a:spcPts val="127"/>
              </a:spcBef>
              <a:spcAft>
                <a:spcPct val="0"/>
              </a:spcAft>
              <a:defRPr/>
            </a:pPr>
            <a:r>
              <a:rPr sz="933" b="1" dirty="0">
                <a:solidFill>
                  <a:prstClr val="black"/>
                </a:solidFill>
                <a:latin typeface="Arial"/>
                <a:cs typeface="Arial"/>
              </a:rPr>
              <a:t>HR</a:t>
            </a:r>
            <a:r>
              <a:rPr sz="933" b="1" spc="-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933" b="1" dirty="0">
                <a:solidFill>
                  <a:prstClr val="black"/>
                </a:solidFill>
                <a:latin typeface="Arial"/>
                <a:cs typeface="Arial"/>
              </a:rPr>
              <a:t>(95%</a:t>
            </a:r>
            <a:r>
              <a:rPr sz="933" b="1" spc="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933" b="1" spc="-33" dirty="0">
                <a:solidFill>
                  <a:prstClr val="black"/>
                </a:solidFill>
                <a:latin typeface="Arial"/>
                <a:cs typeface="Arial"/>
              </a:rPr>
              <a:t>CI)</a:t>
            </a:r>
            <a:endParaRPr sz="933">
              <a:solidFill>
                <a:prstClr val="black"/>
              </a:solidFill>
              <a:latin typeface="Arial"/>
              <a:cs typeface="Arial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1633728" y="1188660"/>
            <a:ext cx="6417733" cy="2709333"/>
            <a:chOff x="1218946" y="1377822"/>
            <a:chExt cx="4813300" cy="2032000"/>
          </a:xfrm>
        </p:grpSpPr>
        <p:sp>
          <p:nvSpPr>
            <p:cNvPr id="28" name="object 28"/>
            <p:cNvSpPr/>
            <p:nvPr/>
          </p:nvSpPr>
          <p:spPr>
            <a:xfrm>
              <a:off x="1225296" y="1394586"/>
              <a:ext cx="4459605" cy="480059"/>
            </a:xfrm>
            <a:custGeom>
              <a:avLst/>
              <a:gdLst/>
              <a:ahLst/>
              <a:cxnLst/>
              <a:rect l="l" t="t" r="r" b="b"/>
              <a:pathLst>
                <a:path w="4459605" h="480060">
                  <a:moveTo>
                    <a:pt x="0" y="0"/>
                  </a:moveTo>
                  <a:lnTo>
                    <a:pt x="4445" y="0"/>
                  </a:lnTo>
                  <a:lnTo>
                    <a:pt x="41020" y="0"/>
                  </a:lnTo>
                  <a:lnTo>
                    <a:pt x="50292" y="0"/>
                  </a:lnTo>
                  <a:lnTo>
                    <a:pt x="71627" y="0"/>
                  </a:lnTo>
                  <a:lnTo>
                    <a:pt x="71627" y="4445"/>
                  </a:lnTo>
                  <a:lnTo>
                    <a:pt x="100457" y="4445"/>
                  </a:lnTo>
                  <a:lnTo>
                    <a:pt x="100457" y="9017"/>
                  </a:lnTo>
                  <a:lnTo>
                    <a:pt x="111125" y="9017"/>
                  </a:lnTo>
                  <a:lnTo>
                    <a:pt x="111125" y="13589"/>
                  </a:lnTo>
                  <a:lnTo>
                    <a:pt x="129413" y="13589"/>
                  </a:lnTo>
                  <a:lnTo>
                    <a:pt x="138557" y="13589"/>
                  </a:lnTo>
                  <a:lnTo>
                    <a:pt x="138557" y="18160"/>
                  </a:lnTo>
                  <a:lnTo>
                    <a:pt x="141732" y="18160"/>
                  </a:lnTo>
                  <a:lnTo>
                    <a:pt x="146176" y="18160"/>
                  </a:lnTo>
                  <a:lnTo>
                    <a:pt x="170688" y="18160"/>
                  </a:lnTo>
                  <a:lnTo>
                    <a:pt x="170688" y="22860"/>
                  </a:lnTo>
                  <a:lnTo>
                    <a:pt x="173608" y="22860"/>
                  </a:lnTo>
                  <a:lnTo>
                    <a:pt x="175260" y="22860"/>
                  </a:lnTo>
                  <a:lnTo>
                    <a:pt x="187325" y="22860"/>
                  </a:lnTo>
                  <a:lnTo>
                    <a:pt x="201041" y="22860"/>
                  </a:lnTo>
                  <a:lnTo>
                    <a:pt x="201041" y="27432"/>
                  </a:lnTo>
                  <a:lnTo>
                    <a:pt x="204089" y="27432"/>
                  </a:lnTo>
                  <a:lnTo>
                    <a:pt x="204089" y="36448"/>
                  </a:lnTo>
                  <a:lnTo>
                    <a:pt x="246888" y="36448"/>
                  </a:lnTo>
                  <a:lnTo>
                    <a:pt x="246888" y="41020"/>
                  </a:lnTo>
                  <a:lnTo>
                    <a:pt x="257555" y="41020"/>
                  </a:lnTo>
                  <a:lnTo>
                    <a:pt x="257555" y="45592"/>
                  </a:lnTo>
                  <a:lnTo>
                    <a:pt x="292480" y="45592"/>
                  </a:lnTo>
                  <a:lnTo>
                    <a:pt x="297052" y="45592"/>
                  </a:lnTo>
                  <a:lnTo>
                    <a:pt x="297052" y="50292"/>
                  </a:lnTo>
                  <a:lnTo>
                    <a:pt x="300227" y="50292"/>
                  </a:lnTo>
                  <a:lnTo>
                    <a:pt x="300227" y="54864"/>
                  </a:lnTo>
                  <a:lnTo>
                    <a:pt x="339725" y="54864"/>
                  </a:lnTo>
                  <a:lnTo>
                    <a:pt x="339725" y="63880"/>
                  </a:lnTo>
                  <a:lnTo>
                    <a:pt x="373252" y="63880"/>
                  </a:lnTo>
                  <a:lnTo>
                    <a:pt x="379348" y="63880"/>
                  </a:lnTo>
                  <a:lnTo>
                    <a:pt x="379348" y="68452"/>
                  </a:lnTo>
                  <a:lnTo>
                    <a:pt x="388492" y="68452"/>
                  </a:lnTo>
                  <a:lnTo>
                    <a:pt x="388492" y="73025"/>
                  </a:lnTo>
                  <a:lnTo>
                    <a:pt x="396113" y="73025"/>
                  </a:lnTo>
                  <a:lnTo>
                    <a:pt x="396113" y="77723"/>
                  </a:lnTo>
                  <a:lnTo>
                    <a:pt x="403860" y="77723"/>
                  </a:lnTo>
                  <a:lnTo>
                    <a:pt x="403860" y="82295"/>
                  </a:lnTo>
                  <a:lnTo>
                    <a:pt x="478408" y="82295"/>
                  </a:lnTo>
                  <a:lnTo>
                    <a:pt x="495300" y="82295"/>
                  </a:lnTo>
                  <a:lnTo>
                    <a:pt x="495300" y="86741"/>
                  </a:lnTo>
                  <a:lnTo>
                    <a:pt x="518159" y="86741"/>
                  </a:lnTo>
                  <a:lnTo>
                    <a:pt x="518159" y="91313"/>
                  </a:lnTo>
                  <a:lnTo>
                    <a:pt x="568325" y="91313"/>
                  </a:lnTo>
                  <a:lnTo>
                    <a:pt x="568325" y="95885"/>
                  </a:lnTo>
                  <a:lnTo>
                    <a:pt x="571500" y="95885"/>
                  </a:lnTo>
                  <a:lnTo>
                    <a:pt x="571500" y="100457"/>
                  </a:lnTo>
                  <a:lnTo>
                    <a:pt x="624713" y="100457"/>
                  </a:lnTo>
                  <a:lnTo>
                    <a:pt x="624713" y="105029"/>
                  </a:lnTo>
                  <a:lnTo>
                    <a:pt x="647700" y="105029"/>
                  </a:lnTo>
                  <a:lnTo>
                    <a:pt x="647700" y="109727"/>
                  </a:lnTo>
                  <a:lnTo>
                    <a:pt x="688720" y="109727"/>
                  </a:lnTo>
                  <a:lnTo>
                    <a:pt x="700913" y="109727"/>
                  </a:lnTo>
                  <a:lnTo>
                    <a:pt x="700913" y="114300"/>
                  </a:lnTo>
                  <a:lnTo>
                    <a:pt x="704088" y="114300"/>
                  </a:lnTo>
                  <a:lnTo>
                    <a:pt x="704088" y="118745"/>
                  </a:lnTo>
                  <a:lnTo>
                    <a:pt x="705485" y="118745"/>
                  </a:lnTo>
                  <a:lnTo>
                    <a:pt x="720725" y="118745"/>
                  </a:lnTo>
                  <a:lnTo>
                    <a:pt x="720725" y="123317"/>
                  </a:lnTo>
                  <a:lnTo>
                    <a:pt x="722248" y="123317"/>
                  </a:lnTo>
                  <a:lnTo>
                    <a:pt x="732917" y="123317"/>
                  </a:lnTo>
                  <a:lnTo>
                    <a:pt x="732917" y="127889"/>
                  </a:lnTo>
                  <a:lnTo>
                    <a:pt x="737489" y="127889"/>
                  </a:lnTo>
                  <a:lnTo>
                    <a:pt x="737489" y="132461"/>
                  </a:lnTo>
                  <a:lnTo>
                    <a:pt x="749680" y="132461"/>
                  </a:lnTo>
                  <a:lnTo>
                    <a:pt x="752855" y="132461"/>
                  </a:lnTo>
                  <a:lnTo>
                    <a:pt x="766445" y="132461"/>
                  </a:lnTo>
                  <a:lnTo>
                    <a:pt x="766445" y="137160"/>
                  </a:lnTo>
                  <a:lnTo>
                    <a:pt x="781685" y="137160"/>
                  </a:lnTo>
                  <a:lnTo>
                    <a:pt x="781685" y="141732"/>
                  </a:lnTo>
                  <a:lnTo>
                    <a:pt x="839724" y="141732"/>
                  </a:lnTo>
                  <a:lnTo>
                    <a:pt x="839724" y="146176"/>
                  </a:lnTo>
                  <a:lnTo>
                    <a:pt x="844296" y="146176"/>
                  </a:lnTo>
                  <a:lnTo>
                    <a:pt x="844296" y="152400"/>
                  </a:lnTo>
                  <a:lnTo>
                    <a:pt x="865632" y="152400"/>
                  </a:lnTo>
                  <a:lnTo>
                    <a:pt x="865632" y="156845"/>
                  </a:lnTo>
                  <a:lnTo>
                    <a:pt x="879221" y="156845"/>
                  </a:lnTo>
                  <a:lnTo>
                    <a:pt x="879221" y="161417"/>
                  </a:lnTo>
                  <a:lnTo>
                    <a:pt x="888491" y="161417"/>
                  </a:lnTo>
                  <a:lnTo>
                    <a:pt x="888491" y="165989"/>
                  </a:lnTo>
                  <a:lnTo>
                    <a:pt x="947927" y="165989"/>
                  </a:lnTo>
                  <a:lnTo>
                    <a:pt x="947927" y="170561"/>
                  </a:lnTo>
                  <a:lnTo>
                    <a:pt x="970788" y="170561"/>
                  </a:lnTo>
                  <a:lnTo>
                    <a:pt x="970788" y="175260"/>
                  </a:lnTo>
                  <a:lnTo>
                    <a:pt x="981455" y="175260"/>
                  </a:lnTo>
                  <a:lnTo>
                    <a:pt x="981455" y="179832"/>
                  </a:lnTo>
                  <a:lnTo>
                    <a:pt x="992124" y="179832"/>
                  </a:lnTo>
                  <a:lnTo>
                    <a:pt x="992124" y="184276"/>
                  </a:lnTo>
                  <a:lnTo>
                    <a:pt x="1036192" y="184276"/>
                  </a:lnTo>
                  <a:lnTo>
                    <a:pt x="1036192" y="188848"/>
                  </a:lnTo>
                  <a:lnTo>
                    <a:pt x="1037716" y="188848"/>
                  </a:lnTo>
                  <a:lnTo>
                    <a:pt x="1037716" y="197992"/>
                  </a:lnTo>
                  <a:lnTo>
                    <a:pt x="1043813" y="197992"/>
                  </a:lnTo>
                  <a:lnTo>
                    <a:pt x="1043813" y="202692"/>
                  </a:lnTo>
                  <a:lnTo>
                    <a:pt x="1075817" y="202692"/>
                  </a:lnTo>
                  <a:lnTo>
                    <a:pt x="1077341" y="202692"/>
                  </a:lnTo>
                  <a:lnTo>
                    <a:pt x="1077341" y="207264"/>
                  </a:lnTo>
                  <a:lnTo>
                    <a:pt x="1162685" y="207264"/>
                  </a:lnTo>
                  <a:lnTo>
                    <a:pt x="1162685" y="211708"/>
                  </a:lnTo>
                  <a:lnTo>
                    <a:pt x="1171955" y="211708"/>
                  </a:lnTo>
                  <a:lnTo>
                    <a:pt x="1171955" y="217932"/>
                  </a:lnTo>
                  <a:lnTo>
                    <a:pt x="1199388" y="217932"/>
                  </a:lnTo>
                  <a:lnTo>
                    <a:pt x="1199388" y="222376"/>
                  </a:lnTo>
                  <a:lnTo>
                    <a:pt x="1367027" y="222376"/>
                  </a:lnTo>
                  <a:lnTo>
                    <a:pt x="1367027" y="226948"/>
                  </a:lnTo>
                  <a:lnTo>
                    <a:pt x="1379092" y="226948"/>
                  </a:lnTo>
                  <a:lnTo>
                    <a:pt x="1379092" y="231520"/>
                  </a:lnTo>
                  <a:lnTo>
                    <a:pt x="1401952" y="231520"/>
                  </a:lnTo>
                  <a:lnTo>
                    <a:pt x="1401952" y="236092"/>
                  </a:lnTo>
                  <a:lnTo>
                    <a:pt x="1408049" y="236092"/>
                  </a:lnTo>
                  <a:lnTo>
                    <a:pt x="1408049" y="240792"/>
                  </a:lnTo>
                  <a:lnTo>
                    <a:pt x="1411224" y="240792"/>
                  </a:lnTo>
                  <a:lnTo>
                    <a:pt x="1411224" y="245364"/>
                  </a:lnTo>
                  <a:lnTo>
                    <a:pt x="1447800" y="245364"/>
                  </a:lnTo>
                  <a:lnTo>
                    <a:pt x="1447800" y="249808"/>
                  </a:lnTo>
                  <a:lnTo>
                    <a:pt x="1498092" y="249808"/>
                  </a:lnTo>
                  <a:lnTo>
                    <a:pt x="1507108" y="249808"/>
                  </a:lnTo>
                  <a:lnTo>
                    <a:pt x="1507108" y="254380"/>
                  </a:lnTo>
                  <a:lnTo>
                    <a:pt x="1526921" y="254380"/>
                  </a:lnTo>
                  <a:lnTo>
                    <a:pt x="1526921" y="258952"/>
                  </a:lnTo>
                  <a:lnTo>
                    <a:pt x="1546860" y="258952"/>
                  </a:lnTo>
                  <a:lnTo>
                    <a:pt x="1546860" y="263525"/>
                  </a:lnTo>
                  <a:lnTo>
                    <a:pt x="1618488" y="263525"/>
                  </a:lnTo>
                  <a:lnTo>
                    <a:pt x="1618488" y="268223"/>
                  </a:lnTo>
                  <a:lnTo>
                    <a:pt x="1638300" y="268223"/>
                  </a:lnTo>
                  <a:lnTo>
                    <a:pt x="1638300" y="272795"/>
                  </a:lnTo>
                  <a:lnTo>
                    <a:pt x="1750948" y="272795"/>
                  </a:lnTo>
                  <a:lnTo>
                    <a:pt x="1750948" y="278892"/>
                  </a:lnTo>
                  <a:lnTo>
                    <a:pt x="1875917" y="278892"/>
                  </a:lnTo>
                  <a:lnTo>
                    <a:pt x="1909445" y="278892"/>
                  </a:lnTo>
                  <a:lnTo>
                    <a:pt x="1909445" y="283464"/>
                  </a:lnTo>
                  <a:lnTo>
                    <a:pt x="1965960" y="283464"/>
                  </a:lnTo>
                  <a:lnTo>
                    <a:pt x="1965960" y="287908"/>
                  </a:lnTo>
                  <a:lnTo>
                    <a:pt x="2081657" y="287908"/>
                  </a:lnTo>
                  <a:lnTo>
                    <a:pt x="2081657" y="292480"/>
                  </a:lnTo>
                  <a:lnTo>
                    <a:pt x="2093848" y="292480"/>
                  </a:lnTo>
                  <a:lnTo>
                    <a:pt x="2110613" y="292480"/>
                  </a:lnTo>
                  <a:lnTo>
                    <a:pt x="2110613" y="297052"/>
                  </a:lnTo>
                  <a:lnTo>
                    <a:pt x="2139695" y="297052"/>
                  </a:lnTo>
                  <a:lnTo>
                    <a:pt x="2139695" y="301625"/>
                  </a:lnTo>
                  <a:lnTo>
                    <a:pt x="2161032" y="301625"/>
                  </a:lnTo>
                  <a:lnTo>
                    <a:pt x="2161032" y="306323"/>
                  </a:lnTo>
                  <a:lnTo>
                    <a:pt x="2243327" y="306323"/>
                  </a:lnTo>
                  <a:lnTo>
                    <a:pt x="2243327" y="310895"/>
                  </a:lnTo>
                  <a:lnTo>
                    <a:pt x="2247900" y="310895"/>
                  </a:lnTo>
                  <a:lnTo>
                    <a:pt x="2247900" y="315341"/>
                  </a:lnTo>
                  <a:lnTo>
                    <a:pt x="2282825" y="315341"/>
                  </a:lnTo>
                  <a:lnTo>
                    <a:pt x="2282825" y="319913"/>
                  </a:lnTo>
                  <a:lnTo>
                    <a:pt x="2317876" y="319913"/>
                  </a:lnTo>
                  <a:lnTo>
                    <a:pt x="2345308" y="319913"/>
                  </a:lnTo>
                  <a:lnTo>
                    <a:pt x="2345308" y="326008"/>
                  </a:lnTo>
                  <a:lnTo>
                    <a:pt x="2433827" y="326008"/>
                  </a:lnTo>
                  <a:lnTo>
                    <a:pt x="2441320" y="326008"/>
                  </a:lnTo>
                  <a:lnTo>
                    <a:pt x="2441320" y="330580"/>
                  </a:lnTo>
                  <a:lnTo>
                    <a:pt x="2478023" y="330580"/>
                  </a:lnTo>
                  <a:lnTo>
                    <a:pt x="2485517" y="330580"/>
                  </a:lnTo>
                  <a:lnTo>
                    <a:pt x="2503932" y="330580"/>
                  </a:lnTo>
                  <a:lnTo>
                    <a:pt x="2503932" y="335152"/>
                  </a:lnTo>
                  <a:lnTo>
                    <a:pt x="2589148" y="335152"/>
                  </a:lnTo>
                  <a:lnTo>
                    <a:pt x="2633345" y="335152"/>
                  </a:lnTo>
                  <a:lnTo>
                    <a:pt x="2633345" y="339725"/>
                  </a:lnTo>
                  <a:lnTo>
                    <a:pt x="2720213" y="339725"/>
                  </a:lnTo>
                  <a:lnTo>
                    <a:pt x="2727960" y="339725"/>
                  </a:lnTo>
                  <a:lnTo>
                    <a:pt x="2727960" y="344423"/>
                  </a:lnTo>
                  <a:lnTo>
                    <a:pt x="2743200" y="344423"/>
                  </a:lnTo>
                  <a:lnTo>
                    <a:pt x="2743200" y="348995"/>
                  </a:lnTo>
                  <a:lnTo>
                    <a:pt x="2785745" y="348995"/>
                  </a:lnTo>
                  <a:lnTo>
                    <a:pt x="2843657" y="348995"/>
                  </a:lnTo>
                  <a:lnTo>
                    <a:pt x="2843657" y="353441"/>
                  </a:lnTo>
                  <a:lnTo>
                    <a:pt x="2864992" y="353441"/>
                  </a:lnTo>
                  <a:lnTo>
                    <a:pt x="2868041" y="353441"/>
                  </a:lnTo>
                  <a:lnTo>
                    <a:pt x="2868041" y="359664"/>
                  </a:lnTo>
                  <a:lnTo>
                    <a:pt x="2871089" y="359664"/>
                  </a:lnTo>
                  <a:lnTo>
                    <a:pt x="2871089" y="364108"/>
                  </a:lnTo>
                  <a:lnTo>
                    <a:pt x="2962655" y="364108"/>
                  </a:lnTo>
                  <a:lnTo>
                    <a:pt x="2962655" y="368680"/>
                  </a:lnTo>
                  <a:lnTo>
                    <a:pt x="3020441" y="368680"/>
                  </a:lnTo>
                  <a:lnTo>
                    <a:pt x="3020441" y="373252"/>
                  </a:lnTo>
                  <a:lnTo>
                    <a:pt x="3031108" y="373252"/>
                  </a:lnTo>
                  <a:lnTo>
                    <a:pt x="3093592" y="373252"/>
                  </a:lnTo>
                  <a:lnTo>
                    <a:pt x="3117976" y="373252"/>
                  </a:lnTo>
                  <a:lnTo>
                    <a:pt x="3117976" y="377825"/>
                  </a:lnTo>
                  <a:lnTo>
                    <a:pt x="3140964" y="377825"/>
                  </a:lnTo>
                  <a:lnTo>
                    <a:pt x="3140964" y="382523"/>
                  </a:lnTo>
                  <a:lnTo>
                    <a:pt x="3221608" y="382523"/>
                  </a:lnTo>
                  <a:lnTo>
                    <a:pt x="3221608" y="388492"/>
                  </a:lnTo>
                  <a:lnTo>
                    <a:pt x="3244595" y="388492"/>
                  </a:lnTo>
                  <a:lnTo>
                    <a:pt x="3244595" y="393192"/>
                  </a:lnTo>
                  <a:lnTo>
                    <a:pt x="3322192" y="393192"/>
                  </a:lnTo>
                  <a:lnTo>
                    <a:pt x="3322192" y="397764"/>
                  </a:lnTo>
                  <a:lnTo>
                    <a:pt x="3398392" y="397764"/>
                  </a:lnTo>
                  <a:lnTo>
                    <a:pt x="3403091" y="397764"/>
                  </a:lnTo>
                  <a:lnTo>
                    <a:pt x="3409188" y="397764"/>
                  </a:lnTo>
                  <a:lnTo>
                    <a:pt x="3415157" y="397764"/>
                  </a:lnTo>
                  <a:lnTo>
                    <a:pt x="3416680" y="397764"/>
                  </a:lnTo>
                  <a:lnTo>
                    <a:pt x="3416680" y="402208"/>
                  </a:lnTo>
                  <a:lnTo>
                    <a:pt x="3555491" y="402208"/>
                  </a:lnTo>
                  <a:lnTo>
                    <a:pt x="3555491" y="409829"/>
                  </a:lnTo>
                  <a:lnTo>
                    <a:pt x="3616325" y="409829"/>
                  </a:lnTo>
                  <a:lnTo>
                    <a:pt x="3616325" y="417448"/>
                  </a:lnTo>
                  <a:lnTo>
                    <a:pt x="3710813" y="417448"/>
                  </a:lnTo>
                  <a:lnTo>
                    <a:pt x="3710813" y="426592"/>
                  </a:lnTo>
                  <a:lnTo>
                    <a:pt x="3796157" y="426592"/>
                  </a:lnTo>
                  <a:lnTo>
                    <a:pt x="3796157" y="440308"/>
                  </a:lnTo>
                  <a:lnTo>
                    <a:pt x="4004945" y="440308"/>
                  </a:lnTo>
                  <a:lnTo>
                    <a:pt x="4004945" y="480059"/>
                  </a:lnTo>
                  <a:lnTo>
                    <a:pt x="4453128" y="480059"/>
                  </a:lnTo>
                  <a:lnTo>
                    <a:pt x="4459223" y="480059"/>
                  </a:lnTo>
                </a:path>
              </a:pathLst>
            </a:custGeom>
            <a:ln w="12192">
              <a:solidFill>
                <a:srgbClr val="0A41CD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1225296" y="1394586"/>
              <a:ext cx="4547870" cy="425450"/>
            </a:xfrm>
            <a:custGeom>
              <a:avLst/>
              <a:gdLst/>
              <a:ahLst/>
              <a:cxnLst/>
              <a:rect l="l" t="t" r="r" b="b"/>
              <a:pathLst>
                <a:path w="4547870" h="425450">
                  <a:moveTo>
                    <a:pt x="0" y="0"/>
                  </a:moveTo>
                  <a:lnTo>
                    <a:pt x="1523" y="0"/>
                  </a:lnTo>
                  <a:lnTo>
                    <a:pt x="15113" y="0"/>
                  </a:lnTo>
                  <a:lnTo>
                    <a:pt x="15113" y="4445"/>
                  </a:lnTo>
                  <a:lnTo>
                    <a:pt x="18288" y="4445"/>
                  </a:lnTo>
                  <a:lnTo>
                    <a:pt x="18288" y="9017"/>
                  </a:lnTo>
                  <a:lnTo>
                    <a:pt x="45592" y="9017"/>
                  </a:lnTo>
                  <a:lnTo>
                    <a:pt x="45592" y="13589"/>
                  </a:lnTo>
                  <a:lnTo>
                    <a:pt x="48641" y="13589"/>
                  </a:lnTo>
                  <a:lnTo>
                    <a:pt x="48641" y="18160"/>
                  </a:lnTo>
                  <a:lnTo>
                    <a:pt x="56388" y="18160"/>
                  </a:lnTo>
                  <a:lnTo>
                    <a:pt x="56388" y="22860"/>
                  </a:lnTo>
                  <a:lnTo>
                    <a:pt x="144652" y="22860"/>
                  </a:lnTo>
                  <a:lnTo>
                    <a:pt x="144652" y="27432"/>
                  </a:lnTo>
                  <a:lnTo>
                    <a:pt x="175260" y="27432"/>
                  </a:lnTo>
                  <a:lnTo>
                    <a:pt x="175260" y="31876"/>
                  </a:lnTo>
                  <a:lnTo>
                    <a:pt x="184276" y="31876"/>
                  </a:lnTo>
                  <a:lnTo>
                    <a:pt x="184276" y="36448"/>
                  </a:lnTo>
                  <a:lnTo>
                    <a:pt x="239140" y="36448"/>
                  </a:lnTo>
                  <a:lnTo>
                    <a:pt x="239140" y="39623"/>
                  </a:lnTo>
                  <a:lnTo>
                    <a:pt x="251460" y="39623"/>
                  </a:lnTo>
                  <a:lnTo>
                    <a:pt x="251460" y="44195"/>
                  </a:lnTo>
                  <a:lnTo>
                    <a:pt x="258952" y="44195"/>
                  </a:lnTo>
                  <a:lnTo>
                    <a:pt x="258952" y="48641"/>
                  </a:lnTo>
                  <a:lnTo>
                    <a:pt x="260476" y="48641"/>
                  </a:lnTo>
                  <a:lnTo>
                    <a:pt x="260476" y="53213"/>
                  </a:lnTo>
                  <a:lnTo>
                    <a:pt x="275717" y="53213"/>
                  </a:lnTo>
                  <a:lnTo>
                    <a:pt x="275717" y="57785"/>
                  </a:lnTo>
                  <a:lnTo>
                    <a:pt x="289560" y="57785"/>
                  </a:lnTo>
                  <a:lnTo>
                    <a:pt x="290957" y="57785"/>
                  </a:lnTo>
                  <a:lnTo>
                    <a:pt x="290957" y="62357"/>
                  </a:lnTo>
                  <a:lnTo>
                    <a:pt x="412876" y="62357"/>
                  </a:lnTo>
                  <a:lnTo>
                    <a:pt x="412876" y="66929"/>
                  </a:lnTo>
                  <a:lnTo>
                    <a:pt x="422020" y="66929"/>
                  </a:lnTo>
                  <a:lnTo>
                    <a:pt x="422020" y="71627"/>
                  </a:lnTo>
                  <a:lnTo>
                    <a:pt x="429641" y="71627"/>
                  </a:lnTo>
                  <a:lnTo>
                    <a:pt x="429641" y="76200"/>
                  </a:lnTo>
                  <a:lnTo>
                    <a:pt x="432689" y="76200"/>
                  </a:lnTo>
                  <a:lnTo>
                    <a:pt x="443356" y="76200"/>
                  </a:lnTo>
                  <a:lnTo>
                    <a:pt x="443356" y="80645"/>
                  </a:lnTo>
                  <a:lnTo>
                    <a:pt x="470789" y="80645"/>
                  </a:lnTo>
                  <a:lnTo>
                    <a:pt x="470789" y="85217"/>
                  </a:lnTo>
                  <a:lnTo>
                    <a:pt x="473964" y="85217"/>
                  </a:lnTo>
                  <a:lnTo>
                    <a:pt x="473964" y="89789"/>
                  </a:lnTo>
                  <a:lnTo>
                    <a:pt x="475488" y="89789"/>
                  </a:lnTo>
                  <a:lnTo>
                    <a:pt x="475488" y="94360"/>
                  </a:lnTo>
                  <a:lnTo>
                    <a:pt x="486155" y="94360"/>
                  </a:lnTo>
                  <a:lnTo>
                    <a:pt x="486155" y="103632"/>
                  </a:lnTo>
                  <a:lnTo>
                    <a:pt x="490727" y="103632"/>
                  </a:lnTo>
                  <a:lnTo>
                    <a:pt x="490727" y="108076"/>
                  </a:lnTo>
                  <a:lnTo>
                    <a:pt x="493648" y="108076"/>
                  </a:lnTo>
                  <a:lnTo>
                    <a:pt x="493648" y="112648"/>
                  </a:lnTo>
                  <a:lnTo>
                    <a:pt x="512064" y="112648"/>
                  </a:lnTo>
                  <a:lnTo>
                    <a:pt x="512064" y="117220"/>
                  </a:lnTo>
                  <a:lnTo>
                    <a:pt x="551688" y="117220"/>
                  </a:lnTo>
                  <a:lnTo>
                    <a:pt x="551688" y="121792"/>
                  </a:lnTo>
                  <a:lnTo>
                    <a:pt x="591185" y="121792"/>
                  </a:lnTo>
                  <a:lnTo>
                    <a:pt x="591185" y="126492"/>
                  </a:lnTo>
                  <a:lnTo>
                    <a:pt x="624713" y="126492"/>
                  </a:lnTo>
                  <a:lnTo>
                    <a:pt x="624713" y="131064"/>
                  </a:lnTo>
                  <a:lnTo>
                    <a:pt x="637032" y="131064"/>
                  </a:lnTo>
                  <a:lnTo>
                    <a:pt x="637032" y="135508"/>
                  </a:lnTo>
                  <a:lnTo>
                    <a:pt x="638555" y="135508"/>
                  </a:lnTo>
                  <a:lnTo>
                    <a:pt x="638555" y="140080"/>
                  </a:lnTo>
                  <a:lnTo>
                    <a:pt x="641476" y="140080"/>
                  </a:lnTo>
                  <a:lnTo>
                    <a:pt x="641476" y="144652"/>
                  </a:lnTo>
                  <a:lnTo>
                    <a:pt x="661289" y="144652"/>
                  </a:lnTo>
                  <a:lnTo>
                    <a:pt x="661289" y="149225"/>
                  </a:lnTo>
                  <a:lnTo>
                    <a:pt x="679576" y="149225"/>
                  </a:lnTo>
                  <a:lnTo>
                    <a:pt x="679576" y="153923"/>
                  </a:lnTo>
                  <a:lnTo>
                    <a:pt x="734441" y="153923"/>
                  </a:lnTo>
                  <a:lnTo>
                    <a:pt x="734441" y="158495"/>
                  </a:lnTo>
                  <a:lnTo>
                    <a:pt x="743585" y="158495"/>
                  </a:lnTo>
                  <a:lnTo>
                    <a:pt x="743585" y="162941"/>
                  </a:lnTo>
                  <a:lnTo>
                    <a:pt x="757427" y="162941"/>
                  </a:lnTo>
                  <a:lnTo>
                    <a:pt x="757427" y="167513"/>
                  </a:lnTo>
                  <a:lnTo>
                    <a:pt x="764920" y="167513"/>
                  </a:lnTo>
                  <a:lnTo>
                    <a:pt x="784860" y="167513"/>
                  </a:lnTo>
                  <a:lnTo>
                    <a:pt x="784860" y="172085"/>
                  </a:lnTo>
                  <a:lnTo>
                    <a:pt x="821308" y="172085"/>
                  </a:lnTo>
                  <a:lnTo>
                    <a:pt x="821308" y="176657"/>
                  </a:lnTo>
                  <a:lnTo>
                    <a:pt x="822960" y="176657"/>
                  </a:lnTo>
                  <a:lnTo>
                    <a:pt x="822960" y="181229"/>
                  </a:lnTo>
                  <a:lnTo>
                    <a:pt x="949325" y="181229"/>
                  </a:lnTo>
                  <a:lnTo>
                    <a:pt x="949325" y="185927"/>
                  </a:lnTo>
                  <a:lnTo>
                    <a:pt x="976757" y="185927"/>
                  </a:lnTo>
                  <a:lnTo>
                    <a:pt x="976757" y="190500"/>
                  </a:lnTo>
                  <a:lnTo>
                    <a:pt x="1008888" y="190500"/>
                  </a:lnTo>
                  <a:lnTo>
                    <a:pt x="1008888" y="194945"/>
                  </a:lnTo>
                  <a:lnTo>
                    <a:pt x="1033144" y="194945"/>
                  </a:lnTo>
                  <a:lnTo>
                    <a:pt x="1052957" y="194945"/>
                  </a:lnTo>
                  <a:lnTo>
                    <a:pt x="1052957" y="199517"/>
                  </a:lnTo>
                  <a:lnTo>
                    <a:pt x="1062227" y="199517"/>
                  </a:lnTo>
                  <a:lnTo>
                    <a:pt x="1062227" y="204089"/>
                  </a:lnTo>
                  <a:lnTo>
                    <a:pt x="1069721" y="204089"/>
                  </a:lnTo>
                  <a:lnTo>
                    <a:pt x="1069721" y="208661"/>
                  </a:lnTo>
                  <a:lnTo>
                    <a:pt x="1078992" y="208661"/>
                  </a:lnTo>
                  <a:lnTo>
                    <a:pt x="1078992" y="213360"/>
                  </a:lnTo>
                  <a:lnTo>
                    <a:pt x="1117092" y="213360"/>
                  </a:lnTo>
                  <a:lnTo>
                    <a:pt x="1117092" y="217932"/>
                  </a:lnTo>
                  <a:lnTo>
                    <a:pt x="1164208" y="217932"/>
                  </a:lnTo>
                  <a:lnTo>
                    <a:pt x="1164208" y="222376"/>
                  </a:lnTo>
                  <a:lnTo>
                    <a:pt x="1197864" y="222376"/>
                  </a:lnTo>
                  <a:lnTo>
                    <a:pt x="1197864" y="226948"/>
                  </a:lnTo>
                  <a:lnTo>
                    <a:pt x="1516252" y="226948"/>
                  </a:lnTo>
                  <a:lnTo>
                    <a:pt x="1516252" y="231520"/>
                  </a:lnTo>
                  <a:lnTo>
                    <a:pt x="1531492" y="231520"/>
                  </a:lnTo>
                  <a:lnTo>
                    <a:pt x="1531492" y="236092"/>
                  </a:lnTo>
                  <a:lnTo>
                    <a:pt x="1534541" y="236092"/>
                  </a:lnTo>
                  <a:lnTo>
                    <a:pt x="1534541" y="240792"/>
                  </a:lnTo>
                  <a:lnTo>
                    <a:pt x="1597025" y="240792"/>
                  </a:lnTo>
                  <a:lnTo>
                    <a:pt x="1597025" y="245364"/>
                  </a:lnTo>
                  <a:lnTo>
                    <a:pt x="1621408" y="245364"/>
                  </a:lnTo>
                  <a:lnTo>
                    <a:pt x="1621408" y="249808"/>
                  </a:lnTo>
                  <a:lnTo>
                    <a:pt x="1651889" y="249808"/>
                  </a:lnTo>
                  <a:lnTo>
                    <a:pt x="1651889" y="254380"/>
                  </a:lnTo>
                  <a:lnTo>
                    <a:pt x="1667255" y="254380"/>
                  </a:lnTo>
                  <a:lnTo>
                    <a:pt x="1667255" y="258952"/>
                  </a:lnTo>
                  <a:lnTo>
                    <a:pt x="1700657" y="258952"/>
                  </a:lnTo>
                  <a:lnTo>
                    <a:pt x="1700657" y="263525"/>
                  </a:lnTo>
                  <a:lnTo>
                    <a:pt x="1764792" y="263525"/>
                  </a:lnTo>
                  <a:lnTo>
                    <a:pt x="1764792" y="268223"/>
                  </a:lnTo>
                  <a:lnTo>
                    <a:pt x="1821052" y="268223"/>
                  </a:lnTo>
                  <a:lnTo>
                    <a:pt x="1821052" y="272795"/>
                  </a:lnTo>
                  <a:lnTo>
                    <a:pt x="1866900" y="272795"/>
                  </a:lnTo>
                  <a:lnTo>
                    <a:pt x="1866900" y="277241"/>
                  </a:lnTo>
                  <a:lnTo>
                    <a:pt x="1907920" y="277241"/>
                  </a:lnTo>
                  <a:lnTo>
                    <a:pt x="1924685" y="277241"/>
                  </a:lnTo>
                  <a:lnTo>
                    <a:pt x="1988692" y="277241"/>
                  </a:lnTo>
                  <a:lnTo>
                    <a:pt x="1988692" y="281813"/>
                  </a:lnTo>
                  <a:lnTo>
                    <a:pt x="2054225" y="281813"/>
                  </a:lnTo>
                  <a:lnTo>
                    <a:pt x="2054225" y="286385"/>
                  </a:lnTo>
                  <a:lnTo>
                    <a:pt x="2057400" y="286385"/>
                  </a:lnTo>
                  <a:lnTo>
                    <a:pt x="2057400" y="290957"/>
                  </a:lnTo>
                  <a:lnTo>
                    <a:pt x="2145792" y="290957"/>
                  </a:lnTo>
                  <a:lnTo>
                    <a:pt x="2147189" y="290957"/>
                  </a:lnTo>
                  <a:lnTo>
                    <a:pt x="2156460" y="290957"/>
                  </a:lnTo>
                  <a:lnTo>
                    <a:pt x="2168525" y="290957"/>
                  </a:lnTo>
                  <a:lnTo>
                    <a:pt x="2168525" y="295529"/>
                  </a:lnTo>
                  <a:lnTo>
                    <a:pt x="2282825" y="295529"/>
                  </a:lnTo>
                  <a:lnTo>
                    <a:pt x="2282825" y="300227"/>
                  </a:lnTo>
                  <a:lnTo>
                    <a:pt x="2308860" y="300227"/>
                  </a:lnTo>
                  <a:lnTo>
                    <a:pt x="2308860" y="304800"/>
                  </a:lnTo>
                  <a:lnTo>
                    <a:pt x="2346960" y="304800"/>
                  </a:lnTo>
                  <a:lnTo>
                    <a:pt x="2355976" y="304800"/>
                  </a:lnTo>
                  <a:lnTo>
                    <a:pt x="2355976" y="309245"/>
                  </a:lnTo>
                  <a:lnTo>
                    <a:pt x="2366645" y="309245"/>
                  </a:lnTo>
                  <a:lnTo>
                    <a:pt x="2378964" y="309245"/>
                  </a:lnTo>
                  <a:lnTo>
                    <a:pt x="2378964" y="313817"/>
                  </a:lnTo>
                  <a:lnTo>
                    <a:pt x="2426080" y="313817"/>
                  </a:lnTo>
                  <a:lnTo>
                    <a:pt x="2451989" y="313817"/>
                  </a:lnTo>
                  <a:lnTo>
                    <a:pt x="2590800" y="313817"/>
                  </a:lnTo>
                  <a:lnTo>
                    <a:pt x="2590800" y="318389"/>
                  </a:lnTo>
                  <a:lnTo>
                    <a:pt x="2729357" y="318389"/>
                  </a:lnTo>
                  <a:lnTo>
                    <a:pt x="2729357" y="322961"/>
                  </a:lnTo>
                  <a:lnTo>
                    <a:pt x="2730880" y="322961"/>
                  </a:lnTo>
                  <a:lnTo>
                    <a:pt x="3005327" y="322961"/>
                  </a:lnTo>
                  <a:lnTo>
                    <a:pt x="3005327" y="329057"/>
                  </a:lnTo>
                  <a:lnTo>
                    <a:pt x="3116452" y="329057"/>
                  </a:lnTo>
                  <a:lnTo>
                    <a:pt x="3116452" y="333629"/>
                  </a:lnTo>
                  <a:lnTo>
                    <a:pt x="3119627" y="333629"/>
                  </a:lnTo>
                  <a:lnTo>
                    <a:pt x="3270377" y="333629"/>
                  </a:lnTo>
                  <a:lnTo>
                    <a:pt x="3270377" y="338327"/>
                  </a:lnTo>
                  <a:lnTo>
                    <a:pt x="3296284" y="338327"/>
                  </a:lnTo>
                  <a:lnTo>
                    <a:pt x="3296284" y="342900"/>
                  </a:lnTo>
                  <a:lnTo>
                    <a:pt x="3297809" y="342900"/>
                  </a:lnTo>
                  <a:lnTo>
                    <a:pt x="3310128" y="342900"/>
                  </a:lnTo>
                  <a:lnTo>
                    <a:pt x="3310128" y="347345"/>
                  </a:lnTo>
                  <a:lnTo>
                    <a:pt x="3361816" y="347345"/>
                  </a:lnTo>
                  <a:lnTo>
                    <a:pt x="3683380" y="347345"/>
                  </a:lnTo>
                  <a:lnTo>
                    <a:pt x="3683380" y="358013"/>
                  </a:lnTo>
                  <a:lnTo>
                    <a:pt x="3755009" y="358013"/>
                  </a:lnTo>
                  <a:lnTo>
                    <a:pt x="3755009" y="370332"/>
                  </a:lnTo>
                  <a:lnTo>
                    <a:pt x="4030853" y="370332"/>
                  </a:lnTo>
                  <a:lnTo>
                    <a:pt x="4030853" y="425195"/>
                  </a:lnTo>
                  <a:lnTo>
                    <a:pt x="4308221" y="425195"/>
                  </a:lnTo>
                  <a:lnTo>
                    <a:pt x="4547489" y="425195"/>
                  </a:lnTo>
                </a:path>
              </a:pathLst>
            </a:custGeom>
            <a:ln w="12192">
              <a:solidFill>
                <a:srgbClr val="009963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1223645" y="1377822"/>
              <a:ext cx="3434079" cy="431800"/>
            </a:xfrm>
            <a:custGeom>
              <a:avLst/>
              <a:gdLst/>
              <a:ahLst/>
              <a:cxnLst/>
              <a:rect l="l" t="t" r="r" b="b"/>
              <a:pathLst>
                <a:path w="3434079" h="431800">
                  <a:moveTo>
                    <a:pt x="12192" y="0"/>
                  </a:moveTo>
                  <a:lnTo>
                    <a:pt x="0" y="0"/>
                  </a:lnTo>
                  <a:lnTo>
                    <a:pt x="0" y="33528"/>
                  </a:lnTo>
                  <a:lnTo>
                    <a:pt x="12192" y="33528"/>
                  </a:lnTo>
                  <a:lnTo>
                    <a:pt x="12192" y="0"/>
                  </a:lnTo>
                  <a:close/>
                </a:path>
                <a:path w="3434079" h="431800">
                  <a:moveTo>
                    <a:pt x="70104" y="10668"/>
                  </a:moveTo>
                  <a:lnTo>
                    <a:pt x="60947" y="10668"/>
                  </a:lnTo>
                  <a:lnTo>
                    <a:pt x="58039" y="10668"/>
                  </a:lnTo>
                  <a:lnTo>
                    <a:pt x="58039" y="0"/>
                  </a:lnTo>
                  <a:lnTo>
                    <a:pt x="48755" y="0"/>
                  </a:lnTo>
                  <a:lnTo>
                    <a:pt x="45847" y="0"/>
                  </a:lnTo>
                  <a:lnTo>
                    <a:pt x="36563" y="0"/>
                  </a:lnTo>
                  <a:lnTo>
                    <a:pt x="36563" y="10668"/>
                  </a:lnTo>
                  <a:lnTo>
                    <a:pt x="35179" y="10668"/>
                  </a:lnTo>
                  <a:lnTo>
                    <a:pt x="25895" y="10668"/>
                  </a:lnTo>
                  <a:lnTo>
                    <a:pt x="25895" y="22860"/>
                  </a:lnTo>
                  <a:lnTo>
                    <a:pt x="35179" y="22860"/>
                  </a:lnTo>
                  <a:lnTo>
                    <a:pt x="36563" y="22860"/>
                  </a:lnTo>
                  <a:lnTo>
                    <a:pt x="36563" y="33528"/>
                  </a:lnTo>
                  <a:lnTo>
                    <a:pt x="45847" y="33528"/>
                  </a:lnTo>
                  <a:lnTo>
                    <a:pt x="48755" y="33528"/>
                  </a:lnTo>
                  <a:lnTo>
                    <a:pt x="58039" y="33528"/>
                  </a:lnTo>
                  <a:lnTo>
                    <a:pt x="58039" y="22860"/>
                  </a:lnTo>
                  <a:lnTo>
                    <a:pt x="60947" y="22860"/>
                  </a:lnTo>
                  <a:lnTo>
                    <a:pt x="70104" y="22860"/>
                  </a:lnTo>
                  <a:lnTo>
                    <a:pt x="70104" y="10668"/>
                  </a:lnTo>
                  <a:close/>
                </a:path>
                <a:path w="3434079" h="431800">
                  <a:moveTo>
                    <a:pt x="207251" y="33528"/>
                  </a:moveTo>
                  <a:lnTo>
                    <a:pt x="195072" y="33528"/>
                  </a:lnTo>
                  <a:lnTo>
                    <a:pt x="195072" y="21348"/>
                  </a:lnTo>
                  <a:lnTo>
                    <a:pt x="182994" y="21348"/>
                  </a:lnTo>
                  <a:lnTo>
                    <a:pt x="181483" y="21348"/>
                  </a:lnTo>
                  <a:lnTo>
                    <a:pt x="170802" y="21348"/>
                  </a:lnTo>
                  <a:lnTo>
                    <a:pt x="169291" y="21348"/>
                  </a:lnTo>
                  <a:lnTo>
                    <a:pt x="169291" y="33528"/>
                  </a:lnTo>
                  <a:lnTo>
                    <a:pt x="166103" y="33528"/>
                  </a:lnTo>
                  <a:lnTo>
                    <a:pt x="166103" y="28829"/>
                  </a:lnTo>
                  <a:lnTo>
                    <a:pt x="160007" y="28829"/>
                  </a:lnTo>
                  <a:lnTo>
                    <a:pt x="154051" y="28829"/>
                  </a:lnTo>
                  <a:lnTo>
                    <a:pt x="154051" y="16764"/>
                  </a:lnTo>
                  <a:lnTo>
                    <a:pt x="149466" y="16764"/>
                  </a:lnTo>
                  <a:lnTo>
                    <a:pt x="141859" y="16764"/>
                  </a:lnTo>
                  <a:lnTo>
                    <a:pt x="137274" y="16764"/>
                  </a:lnTo>
                  <a:lnTo>
                    <a:pt x="137274" y="24269"/>
                  </a:lnTo>
                  <a:lnTo>
                    <a:pt x="137147" y="24269"/>
                  </a:lnTo>
                  <a:lnTo>
                    <a:pt x="137147" y="12204"/>
                  </a:lnTo>
                  <a:lnTo>
                    <a:pt x="124955" y="12204"/>
                  </a:lnTo>
                  <a:lnTo>
                    <a:pt x="124955" y="24269"/>
                  </a:lnTo>
                  <a:lnTo>
                    <a:pt x="114287" y="24269"/>
                  </a:lnTo>
                  <a:lnTo>
                    <a:pt x="114287" y="36461"/>
                  </a:lnTo>
                  <a:lnTo>
                    <a:pt x="124955" y="36461"/>
                  </a:lnTo>
                  <a:lnTo>
                    <a:pt x="124955" y="47129"/>
                  </a:lnTo>
                  <a:lnTo>
                    <a:pt x="137147" y="47129"/>
                  </a:lnTo>
                  <a:lnTo>
                    <a:pt x="137147" y="41021"/>
                  </a:lnTo>
                  <a:lnTo>
                    <a:pt x="137274" y="41021"/>
                  </a:lnTo>
                  <a:lnTo>
                    <a:pt x="137274" y="51689"/>
                  </a:lnTo>
                  <a:lnTo>
                    <a:pt x="141859" y="51689"/>
                  </a:lnTo>
                  <a:lnTo>
                    <a:pt x="149466" y="51689"/>
                  </a:lnTo>
                  <a:lnTo>
                    <a:pt x="154051" y="51689"/>
                  </a:lnTo>
                  <a:lnTo>
                    <a:pt x="154051" y="41021"/>
                  </a:lnTo>
                  <a:lnTo>
                    <a:pt x="156959" y="41021"/>
                  </a:lnTo>
                  <a:lnTo>
                    <a:pt x="156959" y="45720"/>
                  </a:lnTo>
                  <a:lnTo>
                    <a:pt x="158496" y="45720"/>
                  </a:lnTo>
                  <a:lnTo>
                    <a:pt x="169291" y="45720"/>
                  </a:lnTo>
                  <a:lnTo>
                    <a:pt x="169291" y="56400"/>
                  </a:lnTo>
                  <a:lnTo>
                    <a:pt x="170802" y="56400"/>
                  </a:lnTo>
                  <a:lnTo>
                    <a:pt x="181483" y="56400"/>
                  </a:lnTo>
                  <a:lnTo>
                    <a:pt x="182880" y="56400"/>
                  </a:lnTo>
                  <a:lnTo>
                    <a:pt x="195072" y="56400"/>
                  </a:lnTo>
                  <a:lnTo>
                    <a:pt x="195072" y="45720"/>
                  </a:lnTo>
                  <a:lnTo>
                    <a:pt x="207251" y="45720"/>
                  </a:lnTo>
                  <a:lnTo>
                    <a:pt x="207251" y="33528"/>
                  </a:lnTo>
                  <a:close/>
                </a:path>
                <a:path w="3434079" h="431800">
                  <a:moveTo>
                    <a:pt x="312407" y="56261"/>
                  </a:moveTo>
                  <a:lnTo>
                    <a:pt x="300228" y="56261"/>
                  </a:lnTo>
                  <a:lnTo>
                    <a:pt x="300228" y="45593"/>
                  </a:lnTo>
                  <a:lnTo>
                    <a:pt x="288036" y="45593"/>
                  </a:lnTo>
                  <a:lnTo>
                    <a:pt x="288036" y="56261"/>
                  </a:lnTo>
                  <a:lnTo>
                    <a:pt x="277368" y="56261"/>
                  </a:lnTo>
                  <a:lnTo>
                    <a:pt x="277368" y="68453"/>
                  </a:lnTo>
                  <a:lnTo>
                    <a:pt x="288036" y="68453"/>
                  </a:lnTo>
                  <a:lnTo>
                    <a:pt x="288036" y="79121"/>
                  </a:lnTo>
                  <a:lnTo>
                    <a:pt x="300228" y="79121"/>
                  </a:lnTo>
                  <a:lnTo>
                    <a:pt x="300228" y="68453"/>
                  </a:lnTo>
                  <a:lnTo>
                    <a:pt x="312407" y="68453"/>
                  </a:lnTo>
                  <a:lnTo>
                    <a:pt x="312407" y="56261"/>
                  </a:lnTo>
                  <a:close/>
                </a:path>
                <a:path w="3434079" h="431800">
                  <a:moveTo>
                    <a:pt x="393179" y="74549"/>
                  </a:moveTo>
                  <a:lnTo>
                    <a:pt x="381000" y="74549"/>
                  </a:lnTo>
                  <a:lnTo>
                    <a:pt x="381000" y="63881"/>
                  </a:lnTo>
                  <a:lnTo>
                    <a:pt x="368808" y="63881"/>
                  </a:lnTo>
                  <a:lnTo>
                    <a:pt x="368808" y="74549"/>
                  </a:lnTo>
                  <a:lnTo>
                    <a:pt x="358140" y="74549"/>
                  </a:lnTo>
                  <a:lnTo>
                    <a:pt x="358140" y="86741"/>
                  </a:lnTo>
                  <a:lnTo>
                    <a:pt x="368808" y="86741"/>
                  </a:lnTo>
                  <a:lnTo>
                    <a:pt x="368808" y="97409"/>
                  </a:lnTo>
                  <a:lnTo>
                    <a:pt x="381000" y="97409"/>
                  </a:lnTo>
                  <a:lnTo>
                    <a:pt x="381000" y="86741"/>
                  </a:lnTo>
                  <a:lnTo>
                    <a:pt x="393179" y="86741"/>
                  </a:lnTo>
                  <a:lnTo>
                    <a:pt x="393179" y="74549"/>
                  </a:lnTo>
                  <a:close/>
                </a:path>
                <a:path w="3434079" h="431800">
                  <a:moveTo>
                    <a:pt x="498335" y="92976"/>
                  </a:moveTo>
                  <a:lnTo>
                    <a:pt x="486283" y="92976"/>
                  </a:lnTo>
                  <a:lnTo>
                    <a:pt x="486283" y="82308"/>
                  </a:lnTo>
                  <a:lnTo>
                    <a:pt x="474091" y="82308"/>
                  </a:lnTo>
                  <a:lnTo>
                    <a:pt x="474091" y="92976"/>
                  </a:lnTo>
                  <a:lnTo>
                    <a:pt x="463296" y="92976"/>
                  </a:lnTo>
                  <a:lnTo>
                    <a:pt x="463296" y="105168"/>
                  </a:lnTo>
                  <a:lnTo>
                    <a:pt x="474091" y="105168"/>
                  </a:lnTo>
                  <a:lnTo>
                    <a:pt x="474091" y="115836"/>
                  </a:lnTo>
                  <a:lnTo>
                    <a:pt x="486283" y="115836"/>
                  </a:lnTo>
                  <a:lnTo>
                    <a:pt x="486283" y="105168"/>
                  </a:lnTo>
                  <a:lnTo>
                    <a:pt x="498335" y="105168"/>
                  </a:lnTo>
                  <a:lnTo>
                    <a:pt x="498335" y="92976"/>
                  </a:lnTo>
                  <a:close/>
                </a:path>
                <a:path w="3434079" h="431800">
                  <a:moveTo>
                    <a:pt x="771144" y="143129"/>
                  </a:moveTo>
                  <a:lnTo>
                    <a:pt x="768083" y="143129"/>
                  </a:lnTo>
                  <a:lnTo>
                    <a:pt x="760590" y="143129"/>
                  </a:lnTo>
                  <a:lnTo>
                    <a:pt x="760590" y="132588"/>
                  </a:lnTo>
                  <a:lnTo>
                    <a:pt x="757415" y="132588"/>
                  </a:lnTo>
                  <a:lnTo>
                    <a:pt x="748398" y="132588"/>
                  </a:lnTo>
                  <a:lnTo>
                    <a:pt x="745223" y="132588"/>
                  </a:lnTo>
                  <a:lnTo>
                    <a:pt x="745223" y="143129"/>
                  </a:lnTo>
                  <a:lnTo>
                    <a:pt x="742175" y="143129"/>
                  </a:lnTo>
                  <a:lnTo>
                    <a:pt x="742175" y="133985"/>
                  </a:lnTo>
                  <a:lnTo>
                    <a:pt x="729996" y="133985"/>
                  </a:lnTo>
                  <a:lnTo>
                    <a:pt x="729996" y="123329"/>
                  </a:lnTo>
                  <a:lnTo>
                    <a:pt x="717804" y="123329"/>
                  </a:lnTo>
                  <a:lnTo>
                    <a:pt x="717804" y="129552"/>
                  </a:lnTo>
                  <a:lnTo>
                    <a:pt x="713219" y="129552"/>
                  </a:lnTo>
                  <a:lnTo>
                    <a:pt x="713219" y="118745"/>
                  </a:lnTo>
                  <a:lnTo>
                    <a:pt x="701027" y="118745"/>
                  </a:lnTo>
                  <a:lnTo>
                    <a:pt x="701027" y="120408"/>
                  </a:lnTo>
                  <a:lnTo>
                    <a:pt x="696468" y="120408"/>
                  </a:lnTo>
                  <a:lnTo>
                    <a:pt x="696468" y="109740"/>
                  </a:lnTo>
                  <a:lnTo>
                    <a:pt x="684276" y="109740"/>
                  </a:lnTo>
                  <a:lnTo>
                    <a:pt x="684276" y="120408"/>
                  </a:lnTo>
                  <a:lnTo>
                    <a:pt x="673595" y="120408"/>
                  </a:lnTo>
                  <a:lnTo>
                    <a:pt x="673595" y="132600"/>
                  </a:lnTo>
                  <a:lnTo>
                    <a:pt x="684276" y="132600"/>
                  </a:lnTo>
                  <a:lnTo>
                    <a:pt x="684276" y="143268"/>
                  </a:lnTo>
                  <a:lnTo>
                    <a:pt x="696468" y="143268"/>
                  </a:lnTo>
                  <a:lnTo>
                    <a:pt x="696468" y="141744"/>
                  </a:lnTo>
                  <a:lnTo>
                    <a:pt x="701027" y="141744"/>
                  </a:lnTo>
                  <a:lnTo>
                    <a:pt x="701027" y="153797"/>
                  </a:lnTo>
                  <a:lnTo>
                    <a:pt x="713219" y="153797"/>
                  </a:lnTo>
                  <a:lnTo>
                    <a:pt x="713219" y="146177"/>
                  </a:lnTo>
                  <a:lnTo>
                    <a:pt x="717804" y="146177"/>
                  </a:lnTo>
                  <a:lnTo>
                    <a:pt x="717804" y="158381"/>
                  </a:lnTo>
                  <a:lnTo>
                    <a:pt x="729996" y="158381"/>
                  </a:lnTo>
                  <a:lnTo>
                    <a:pt x="729996" y="146177"/>
                  </a:lnTo>
                  <a:lnTo>
                    <a:pt x="733044" y="146177"/>
                  </a:lnTo>
                  <a:lnTo>
                    <a:pt x="733044" y="155321"/>
                  </a:lnTo>
                  <a:lnTo>
                    <a:pt x="737743" y="155321"/>
                  </a:lnTo>
                  <a:lnTo>
                    <a:pt x="745223" y="155321"/>
                  </a:lnTo>
                  <a:lnTo>
                    <a:pt x="745223" y="167513"/>
                  </a:lnTo>
                  <a:lnTo>
                    <a:pt x="748398" y="167513"/>
                  </a:lnTo>
                  <a:lnTo>
                    <a:pt x="757415" y="167513"/>
                  </a:lnTo>
                  <a:lnTo>
                    <a:pt x="760590" y="167513"/>
                  </a:lnTo>
                  <a:lnTo>
                    <a:pt x="760590" y="155321"/>
                  </a:lnTo>
                  <a:lnTo>
                    <a:pt x="768083" y="155321"/>
                  </a:lnTo>
                  <a:lnTo>
                    <a:pt x="771144" y="155321"/>
                  </a:lnTo>
                  <a:lnTo>
                    <a:pt x="771144" y="143129"/>
                  </a:lnTo>
                  <a:close/>
                </a:path>
                <a:path w="3434079" h="431800">
                  <a:moveTo>
                    <a:pt x="1094219" y="213360"/>
                  </a:moveTo>
                  <a:lnTo>
                    <a:pt x="1083564" y="213360"/>
                  </a:lnTo>
                  <a:lnTo>
                    <a:pt x="1083564" y="202704"/>
                  </a:lnTo>
                  <a:lnTo>
                    <a:pt x="1071372" y="202704"/>
                  </a:lnTo>
                  <a:lnTo>
                    <a:pt x="1071372" y="213360"/>
                  </a:lnTo>
                  <a:lnTo>
                    <a:pt x="1060691" y="213360"/>
                  </a:lnTo>
                  <a:lnTo>
                    <a:pt x="1060691" y="225552"/>
                  </a:lnTo>
                  <a:lnTo>
                    <a:pt x="1071372" y="225552"/>
                  </a:lnTo>
                  <a:lnTo>
                    <a:pt x="1071372" y="237629"/>
                  </a:lnTo>
                  <a:lnTo>
                    <a:pt x="1083564" y="237629"/>
                  </a:lnTo>
                  <a:lnTo>
                    <a:pt x="1083564" y="225552"/>
                  </a:lnTo>
                  <a:lnTo>
                    <a:pt x="1094219" y="225552"/>
                  </a:lnTo>
                  <a:lnTo>
                    <a:pt x="1094219" y="213360"/>
                  </a:lnTo>
                  <a:close/>
                </a:path>
                <a:path w="3434079" h="431800">
                  <a:moveTo>
                    <a:pt x="1516494" y="260604"/>
                  </a:moveTo>
                  <a:lnTo>
                    <a:pt x="1505839" y="260604"/>
                  </a:lnTo>
                  <a:lnTo>
                    <a:pt x="1505839" y="249948"/>
                  </a:lnTo>
                  <a:lnTo>
                    <a:pt x="1493647" y="249948"/>
                  </a:lnTo>
                  <a:lnTo>
                    <a:pt x="1493647" y="260604"/>
                  </a:lnTo>
                  <a:lnTo>
                    <a:pt x="1482966" y="260604"/>
                  </a:lnTo>
                  <a:lnTo>
                    <a:pt x="1482966" y="272796"/>
                  </a:lnTo>
                  <a:lnTo>
                    <a:pt x="1493647" y="272796"/>
                  </a:lnTo>
                  <a:lnTo>
                    <a:pt x="1493647" y="283476"/>
                  </a:lnTo>
                  <a:lnTo>
                    <a:pt x="1505839" y="283476"/>
                  </a:lnTo>
                  <a:lnTo>
                    <a:pt x="1505839" y="272796"/>
                  </a:lnTo>
                  <a:lnTo>
                    <a:pt x="1516494" y="272796"/>
                  </a:lnTo>
                  <a:lnTo>
                    <a:pt x="1516494" y="260604"/>
                  </a:lnTo>
                  <a:close/>
                </a:path>
                <a:path w="3434079" h="431800">
                  <a:moveTo>
                    <a:pt x="1894319" y="289560"/>
                  </a:moveTo>
                  <a:lnTo>
                    <a:pt x="1883664" y="289560"/>
                  </a:lnTo>
                  <a:lnTo>
                    <a:pt x="1883664" y="277368"/>
                  </a:lnTo>
                  <a:lnTo>
                    <a:pt x="1871472" y="277368"/>
                  </a:lnTo>
                  <a:lnTo>
                    <a:pt x="1871472" y="289560"/>
                  </a:lnTo>
                  <a:lnTo>
                    <a:pt x="1859394" y="289560"/>
                  </a:lnTo>
                  <a:lnTo>
                    <a:pt x="1859394" y="301752"/>
                  </a:lnTo>
                  <a:lnTo>
                    <a:pt x="1871472" y="301752"/>
                  </a:lnTo>
                  <a:lnTo>
                    <a:pt x="1871472" y="312293"/>
                  </a:lnTo>
                  <a:lnTo>
                    <a:pt x="1883664" y="312293"/>
                  </a:lnTo>
                  <a:lnTo>
                    <a:pt x="1883664" y="301752"/>
                  </a:lnTo>
                  <a:lnTo>
                    <a:pt x="1894319" y="301752"/>
                  </a:lnTo>
                  <a:lnTo>
                    <a:pt x="1894319" y="289560"/>
                  </a:lnTo>
                  <a:close/>
                </a:path>
                <a:path w="3434079" h="431800">
                  <a:moveTo>
                    <a:pt x="2112264" y="303149"/>
                  </a:moveTo>
                  <a:lnTo>
                    <a:pt x="2101596" y="303149"/>
                  </a:lnTo>
                  <a:lnTo>
                    <a:pt x="2101596" y="290957"/>
                  </a:lnTo>
                  <a:lnTo>
                    <a:pt x="2089404" y="290957"/>
                  </a:lnTo>
                  <a:lnTo>
                    <a:pt x="2089404" y="303149"/>
                  </a:lnTo>
                  <a:lnTo>
                    <a:pt x="2077339" y="303149"/>
                  </a:lnTo>
                  <a:lnTo>
                    <a:pt x="2077339" y="315341"/>
                  </a:lnTo>
                  <a:lnTo>
                    <a:pt x="2089404" y="315341"/>
                  </a:lnTo>
                  <a:lnTo>
                    <a:pt x="2089404" y="326009"/>
                  </a:lnTo>
                  <a:lnTo>
                    <a:pt x="2101596" y="326009"/>
                  </a:lnTo>
                  <a:lnTo>
                    <a:pt x="2101596" y="315341"/>
                  </a:lnTo>
                  <a:lnTo>
                    <a:pt x="2112264" y="315341"/>
                  </a:lnTo>
                  <a:lnTo>
                    <a:pt x="2112264" y="303149"/>
                  </a:lnTo>
                  <a:close/>
                </a:path>
                <a:path w="3434079" h="431800">
                  <a:moveTo>
                    <a:pt x="2337803" y="330581"/>
                  </a:moveTo>
                  <a:lnTo>
                    <a:pt x="2325751" y="330581"/>
                  </a:lnTo>
                  <a:lnTo>
                    <a:pt x="2325751" y="319913"/>
                  </a:lnTo>
                  <a:lnTo>
                    <a:pt x="2313559" y="319913"/>
                  </a:lnTo>
                  <a:lnTo>
                    <a:pt x="2313559" y="330581"/>
                  </a:lnTo>
                  <a:lnTo>
                    <a:pt x="2302764" y="330581"/>
                  </a:lnTo>
                  <a:lnTo>
                    <a:pt x="2302764" y="342773"/>
                  </a:lnTo>
                  <a:lnTo>
                    <a:pt x="2313559" y="342773"/>
                  </a:lnTo>
                  <a:lnTo>
                    <a:pt x="2313559" y="354965"/>
                  </a:lnTo>
                  <a:lnTo>
                    <a:pt x="2325751" y="354965"/>
                  </a:lnTo>
                  <a:lnTo>
                    <a:pt x="2325751" y="342773"/>
                  </a:lnTo>
                  <a:lnTo>
                    <a:pt x="2337803" y="342773"/>
                  </a:lnTo>
                  <a:lnTo>
                    <a:pt x="2337803" y="330581"/>
                  </a:lnTo>
                  <a:close/>
                </a:path>
                <a:path w="3434079" h="431800">
                  <a:moveTo>
                    <a:pt x="2452103" y="336804"/>
                  </a:moveTo>
                  <a:lnTo>
                    <a:pt x="2441562" y="336804"/>
                  </a:lnTo>
                  <a:lnTo>
                    <a:pt x="2441562" y="324497"/>
                  </a:lnTo>
                  <a:lnTo>
                    <a:pt x="2429370" y="324497"/>
                  </a:lnTo>
                  <a:lnTo>
                    <a:pt x="2429370" y="336804"/>
                  </a:lnTo>
                  <a:lnTo>
                    <a:pt x="2417064" y="336804"/>
                  </a:lnTo>
                  <a:lnTo>
                    <a:pt x="2417064" y="348996"/>
                  </a:lnTo>
                  <a:lnTo>
                    <a:pt x="2429370" y="348996"/>
                  </a:lnTo>
                  <a:lnTo>
                    <a:pt x="2429370" y="359549"/>
                  </a:lnTo>
                  <a:lnTo>
                    <a:pt x="2441562" y="359549"/>
                  </a:lnTo>
                  <a:lnTo>
                    <a:pt x="2441562" y="348996"/>
                  </a:lnTo>
                  <a:lnTo>
                    <a:pt x="2452103" y="348996"/>
                  </a:lnTo>
                  <a:lnTo>
                    <a:pt x="2452103" y="336804"/>
                  </a:lnTo>
                  <a:close/>
                </a:path>
                <a:path w="3434079" h="431800">
                  <a:moveTo>
                    <a:pt x="2503919" y="341249"/>
                  </a:moveTo>
                  <a:lnTo>
                    <a:pt x="2496426" y="341249"/>
                  </a:lnTo>
                  <a:lnTo>
                    <a:pt x="2493264" y="341249"/>
                  </a:lnTo>
                  <a:lnTo>
                    <a:pt x="2493264" y="329057"/>
                  </a:lnTo>
                  <a:lnTo>
                    <a:pt x="2485771" y="329057"/>
                  </a:lnTo>
                  <a:lnTo>
                    <a:pt x="2481072" y="329057"/>
                  </a:lnTo>
                  <a:lnTo>
                    <a:pt x="2473579" y="329057"/>
                  </a:lnTo>
                  <a:lnTo>
                    <a:pt x="2473579" y="341249"/>
                  </a:lnTo>
                  <a:lnTo>
                    <a:pt x="2470391" y="341249"/>
                  </a:lnTo>
                  <a:lnTo>
                    <a:pt x="2462898" y="341249"/>
                  </a:lnTo>
                  <a:lnTo>
                    <a:pt x="2462898" y="353441"/>
                  </a:lnTo>
                  <a:lnTo>
                    <a:pt x="2470391" y="353441"/>
                  </a:lnTo>
                  <a:lnTo>
                    <a:pt x="2473579" y="353441"/>
                  </a:lnTo>
                  <a:lnTo>
                    <a:pt x="2473579" y="364109"/>
                  </a:lnTo>
                  <a:lnTo>
                    <a:pt x="2481072" y="364109"/>
                  </a:lnTo>
                  <a:lnTo>
                    <a:pt x="2485771" y="364109"/>
                  </a:lnTo>
                  <a:lnTo>
                    <a:pt x="2493264" y="364109"/>
                  </a:lnTo>
                  <a:lnTo>
                    <a:pt x="2493264" y="353441"/>
                  </a:lnTo>
                  <a:lnTo>
                    <a:pt x="2496426" y="353441"/>
                  </a:lnTo>
                  <a:lnTo>
                    <a:pt x="2503919" y="353441"/>
                  </a:lnTo>
                  <a:lnTo>
                    <a:pt x="2503919" y="341249"/>
                  </a:lnTo>
                  <a:close/>
                </a:path>
                <a:path w="3434079" h="431800">
                  <a:moveTo>
                    <a:pt x="2607564" y="345833"/>
                  </a:moveTo>
                  <a:lnTo>
                    <a:pt x="2596896" y="345833"/>
                  </a:lnTo>
                  <a:lnTo>
                    <a:pt x="2596896" y="333756"/>
                  </a:lnTo>
                  <a:lnTo>
                    <a:pt x="2584704" y="333756"/>
                  </a:lnTo>
                  <a:lnTo>
                    <a:pt x="2584704" y="345833"/>
                  </a:lnTo>
                  <a:lnTo>
                    <a:pt x="2572639" y="345833"/>
                  </a:lnTo>
                  <a:lnTo>
                    <a:pt x="2572639" y="358025"/>
                  </a:lnTo>
                  <a:lnTo>
                    <a:pt x="2584704" y="358025"/>
                  </a:lnTo>
                  <a:lnTo>
                    <a:pt x="2584704" y="368681"/>
                  </a:lnTo>
                  <a:lnTo>
                    <a:pt x="2596896" y="368681"/>
                  </a:lnTo>
                  <a:lnTo>
                    <a:pt x="2596896" y="358025"/>
                  </a:lnTo>
                  <a:lnTo>
                    <a:pt x="2607564" y="358025"/>
                  </a:lnTo>
                  <a:lnTo>
                    <a:pt x="2607564" y="345833"/>
                  </a:lnTo>
                  <a:close/>
                </a:path>
                <a:path w="3434079" h="431800">
                  <a:moveTo>
                    <a:pt x="2738615" y="350393"/>
                  </a:moveTo>
                  <a:lnTo>
                    <a:pt x="2727960" y="350393"/>
                  </a:lnTo>
                  <a:lnTo>
                    <a:pt x="2727960" y="339725"/>
                  </a:lnTo>
                  <a:lnTo>
                    <a:pt x="2715768" y="339725"/>
                  </a:lnTo>
                  <a:lnTo>
                    <a:pt x="2715768" y="350393"/>
                  </a:lnTo>
                  <a:lnTo>
                    <a:pt x="2705100" y="350393"/>
                  </a:lnTo>
                  <a:lnTo>
                    <a:pt x="2705100" y="362585"/>
                  </a:lnTo>
                  <a:lnTo>
                    <a:pt x="2715768" y="362585"/>
                  </a:lnTo>
                  <a:lnTo>
                    <a:pt x="2715768" y="373253"/>
                  </a:lnTo>
                  <a:lnTo>
                    <a:pt x="2727960" y="373253"/>
                  </a:lnTo>
                  <a:lnTo>
                    <a:pt x="2727960" y="362585"/>
                  </a:lnTo>
                  <a:lnTo>
                    <a:pt x="2738615" y="362585"/>
                  </a:lnTo>
                  <a:lnTo>
                    <a:pt x="2738615" y="350393"/>
                  </a:lnTo>
                  <a:close/>
                </a:path>
                <a:path w="3434079" h="431800">
                  <a:moveTo>
                    <a:pt x="2805671" y="359676"/>
                  </a:moveTo>
                  <a:lnTo>
                    <a:pt x="2793479" y="359676"/>
                  </a:lnTo>
                  <a:lnTo>
                    <a:pt x="2793479" y="349008"/>
                  </a:lnTo>
                  <a:lnTo>
                    <a:pt x="2781287" y="349008"/>
                  </a:lnTo>
                  <a:lnTo>
                    <a:pt x="2781287" y="359676"/>
                  </a:lnTo>
                  <a:lnTo>
                    <a:pt x="2770632" y="359676"/>
                  </a:lnTo>
                  <a:lnTo>
                    <a:pt x="2770632" y="371868"/>
                  </a:lnTo>
                  <a:lnTo>
                    <a:pt x="2781287" y="371868"/>
                  </a:lnTo>
                  <a:lnTo>
                    <a:pt x="2781287" y="383933"/>
                  </a:lnTo>
                  <a:lnTo>
                    <a:pt x="2793479" y="383933"/>
                  </a:lnTo>
                  <a:lnTo>
                    <a:pt x="2793479" y="371868"/>
                  </a:lnTo>
                  <a:lnTo>
                    <a:pt x="2805671" y="371868"/>
                  </a:lnTo>
                  <a:lnTo>
                    <a:pt x="2805671" y="359676"/>
                  </a:lnTo>
                  <a:close/>
                </a:path>
                <a:path w="3434079" h="431800">
                  <a:moveTo>
                    <a:pt x="2883408" y="364236"/>
                  </a:moveTo>
                  <a:lnTo>
                    <a:pt x="2872740" y="364236"/>
                  </a:lnTo>
                  <a:lnTo>
                    <a:pt x="2872740" y="353568"/>
                  </a:lnTo>
                  <a:lnTo>
                    <a:pt x="2860548" y="353568"/>
                  </a:lnTo>
                  <a:lnTo>
                    <a:pt x="2860548" y="364236"/>
                  </a:lnTo>
                  <a:lnTo>
                    <a:pt x="2848483" y="364236"/>
                  </a:lnTo>
                  <a:lnTo>
                    <a:pt x="2848483" y="376428"/>
                  </a:lnTo>
                  <a:lnTo>
                    <a:pt x="2860548" y="376428"/>
                  </a:lnTo>
                  <a:lnTo>
                    <a:pt x="2860548" y="388493"/>
                  </a:lnTo>
                  <a:lnTo>
                    <a:pt x="2872740" y="388493"/>
                  </a:lnTo>
                  <a:lnTo>
                    <a:pt x="2872740" y="376428"/>
                  </a:lnTo>
                  <a:lnTo>
                    <a:pt x="2883408" y="376428"/>
                  </a:lnTo>
                  <a:lnTo>
                    <a:pt x="2883408" y="364236"/>
                  </a:lnTo>
                  <a:close/>
                </a:path>
                <a:path w="3434079" h="431800">
                  <a:moveTo>
                    <a:pt x="3051035" y="383933"/>
                  </a:moveTo>
                  <a:lnTo>
                    <a:pt x="3038983" y="383933"/>
                  </a:lnTo>
                  <a:lnTo>
                    <a:pt x="3038983" y="373265"/>
                  </a:lnTo>
                  <a:lnTo>
                    <a:pt x="3026791" y="373265"/>
                  </a:lnTo>
                  <a:lnTo>
                    <a:pt x="3026791" y="383933"/>
                  </a:lnTo>
                  <a:lnTo>
                    <a:pt x="3015983" y="383933"/>
                  </a:lnTo>
                  <a:lnTo>
                    <a:pt x="3015983" y="396125"/>
                  </a:lnTo>
                  <a:lnTo>
                    <a:pt x="3026791" y="396125"/>
                  </a:lnTo>
                  <a:lnTo>
                    <a:pt x="3026791" y="406793"/>
                  </a:lnTo>
                  <a:lnTo>
                    <a:pt x="3038983" y="406793"/>
                  </a:lnTo>
                  <a:lnTo>
                    <a:pt x="3038983" y="396125"/>
                  </a:lnTo>
                  <a:lnTo>
                    <a:pt x="3051035" y="396125"/>
                  </a:lnTo>
                  <a:lnTo>
                    <a:pt x="3051035" y="383933"/>
                  </a:lnTo>
                  <a:close/>
                </a:path>
                <a:path w="3434079" h="431800">
                  <a:moveTo>
                    <a:pt x="3112008" y="383933"/>
                  </a:moveTo>
                  <a:lnTo>
                    <a:pt x="3101340" y="383933"/>
                  </a:lnTo>
                  <a:lnTo>
                    <a:pt x="3101340" y="373265"/>
                  </a:lnTo>
                  <a:lnTo>
                    <a:pt x="3089148" y="373265"/>
                  </a:lnTo>
                  <a:lnTo>
                    <a:pt x="3089148" y="383933"/>
                  </a:lnTo>
                  <a:lnTo>
                    <a:pt x="3078607" y="383933"/>
                  </a:lnTo>
                  <a:lnTo>
                    <a:pt x="3078607" y="396125"/>
                  </a:lnTo>
                  <a:lnTo>
                    <a:pt x="3089148" y="396125"/>
                  </a:lnTo>
                  <a:lnTo>
                    <a:pt x="3089148" y="406793"/>
                  </a:lnTo>
                  <a:lnTo>
                    <a:pt x="3101340" y="406793"/>
                  </a:lnTo>
                  <a:lnTo>
                    <a:pt x="3101340" y="396125"/>
                  </a:lnTo>
                  <a:lnTo>
                    <a:pt x="3112008" y="396125"/>
                  </a:lnTo>
                  <a:lnTo>
                    <a:pt x="3112008" y="383933"/>
                  </a:lnTo>
                  <a:close/>
                </a:path>
                <a:path w="3434079" h="431800">
                  <a:moveTo>
                    <a:pt x="3433559" y="408444"/>
                  </a:moveTo>
                  <a:lnTo>
                    <a:pt x="3427476" y="408444"/>
                  </a:lnTo>
                  <a:lnTo>
                    <a:pt x="3422904" y="408444"/>
                  </a:lnTo>
                  <a:lnTo>
                    <a:pt x="3422904" y="397764"/>
                  </a:lnTo>
                  <a:lnTo>
                    <a:pt x="3393948" y="397764"/>
                  </a:lnTo>
                  <a:lnTo>
                    <a:pt x="3393948" y="408444"/>
                  </a:lnTo>
                  <a:lnTo>
                    <a:pt x="3387966" y="408444"/>
                  </a:lnTo>
                  <a:lnTo>
                    <a:pt x="3381883" y="408444"/>
                  </a:lnTo>
                  <a:lnTo>
                    <a:pt x="3381883" y="420636"/>
                  </a:lnTo>
                  <a:lnTo>
                    <a:pt x="3387966" y="420636"/>
                  </a:lnTo>
                  <a:lnTo>
                    <a:pt x="3393948" y="420636"/>
                  </a:lnTo>
                  <a:lnTo>
                    <a:pt x="3393948" y="431292"/>
                  </a:lnTo>
                  <a:lnTo>
                    <a:pt x="3422904" y="431292"/>
                  </a:lnTo>
                  <a:lnTo>
                    <a:pt x="3422904" y="420636"/>
                  </a:lnTo>
                  <a:lnTo>
                    <a:pt x="3427476" y="420636"/>
                  </a:lnTo>
                  <a:lnTo>
                    <a:pt x="3433559" y="420636"/>
                  </a:lnTo>
                  <a:lnTo>
                    <a:pt x="3433559" y="408444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4625213" y="1775586"/>
              <a:ext cx="96520" cy="40005"/>
            </a:xfrm>
            <a:custGeom>
              <a:avLst/>
              <a:gdLst/>
              <a:ahLst/>
              <a:cxnLst/>
              <a:rect l="l" t="t" r="r" b="b"/>
              <a:pathLst>
                <a:path w="96520" h="40005">
                  <a:moveTo>
                    <a:pt x="96126" y="15240"/>
                  </a:moveTo>
                  <a:lnTo>
                    <a:pt x="96126" y="15240"/>
                  </a:lnTo>
                  <a:lnTo>
                    <a:pt x="85471" y="15240"/>
                  </a:lnTo>
                  <a:lnTo>
                    <a:pt x="85471" y="4584"/>
                  </a:lnTo>
                  <a:lnTo>
                    <a:pt x="21336" y="4584"/>
                  </a:lnTo>
                  <a:lnTo>
                    <a:pt x="21336" y="0"/>
                  </a:lnTo>
                  <a:lnTo>
                    <a:pt x="9144" y="0"/>
                  </a:lnTo>
                  <a:lnTo>
                    <a:pt x="9144" y="15240"/>
                  </a:lnTo>
                  <a:lnTo>
                    <a:pt x="1651" y="15240"/>
                  </a:lnTo>
                  <a:lnTo>
                    <a:pt x="0" y="15240"/>
                  </a:lnTo>
                  <a:lnTo>
                    <a:pt x="0" y="27432"/>
                  </a:lnTo>
                  <a:lnTo>
                    <a:pt x="1651" y="27432"/>
                  </a:lnTo>
                  <a:lnTo>
                    <a:pt x="9144" y="27432"/>
                  </a:lnTo>
                  <a:lnTo>
                    <a:pt x="9144" y="33528"/>
                  </a:lnTo>
                  <a:lnTo>
                    <a:pt x="10668" y="33528"/>
                  </a:lnTo>
                  <a:lnTo>
                    <a:pt x="10668" y="39636"/>
                  </a:lnTo>
                  <a:lnTo>
                    <a:pt x="85471" y="39636"/>
                  </a:lnTo>
                  <a:lnTo>
                    <a:pt x="85471" y="27432"/>
                  </a:lnTo>
                  <a:lnTo>
                    <a:pt x="96126" y="27432"/>
                  </a:lnTo>
                  <a:lnTo>
                    <a:pt x="96126" y="15240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4690745" y="1780171"/>
              <a:ext cx="100965" cy="35560"/>
            </a:xfrm>
            <a:custGeom>
              <a:avLst/>
              <a:gdLst/>
              <a:ahLst/>
              <a:cxnLst/>
              <a:rect l="l" t="t" r="r" b="b"/>
              <a:pathLst>
                <a:path w="100964" h="35560">
                  <a:moveTo>
                    <a:pt x="100571" y="10655"/>
                  </a:moveTo>
                  <a:lnTo>
                    <a:pt x="97523" y="10655"/>
                  </a:lnTo>
                  <a:lnTo>
                    <a:pt x="92964" y="10655"/>
                  </a:lnTo>
                  <a:lnTo>
                    <a:pt x="90030" y="10655"/>
                  </a:lnTo>
                  <a:lnTo>
                    <a:pt x="88379" y="10655"/>
                  </a:lnTo>
                  <a:lnTo>
                    <a:pt x="88379" y="0"/>
                  </a:lnTo>
                  <a:lnTo>
                    <a:pt x="7747" y="0"/>
                  </a:lnTo>
                  <a:lnTo>
                    <a:pt x="7747" y="10655"/>
                  </a:lnTo>
                  <a:lnTo>
                    <a:pt x="1651" y="10655"/>
                  </a:lnTo>
                  <a:lnTo>
                    <a:pt x="0" y="10655"/>
                  </a:lnTo>
                  <a:lnTo>
                    <a:pt x="0" y="22847"/>
                  </a:lnTo>
                  <a:lnTo>
                    <a:pt x="1651" y="22847"/>
                  </a:lnTo>
                  <a:lnTo>
                    <a:pt x="7747" y="22847"/>
                  </a:lnTo>
                  <a:lnTo>
                    <a:pt x="7747" y="35052"/>
                  </a:lnTo>
                  <a:lnTo>
                    <a:pt x="88379" y="35052"/>
                  </a:lnTo>
                  <a:lnTo>
                    <a:pt x="88379" y="22847"/>
                  </a:lnTo>
                  <a:lnTo>
                    <a:pt x="90030" y="22847"/>
                  </a:lnTo>
                  <a:lnTo>
                    <a:pt x="92964" y="22847"/>
                  </a:lnTo>
                  <a:lnTo>
                    <a:pt x="97523" y="22847"/>
                  </a:lnTo>
                  <a:lnTo>
                    <a:pt x="100571" y="22847"/>
                  </a:lnTo>
                  <a:lnTo>
                    <a:pt x="100571" y="10655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4757928" y="1780171"/>
              <a:ext cx="90170" cy="41275"/>
            </a:xfrm>
            <a:custGeom>
              <a:avLst/>
              <a:gdLst/>
              <a:ahLst/>
              <a:cxnLst/>
              <a:rect l="l" t="t" r="r" b="b"/>
              <a:pathLst>
                <a:path w="90170" h="41275">
                  <a:moveTo>
                    <a:pt x="89776" y="18148"/>
                  </a:moveTo>
                  <a:lnTo>
                    <a:pt x="89776" y="18148"/>
                  </a:lnTo>
                  <a:lnTo>
                    <a:pt x="77711" y="18148"/>
                  </a:lnTo>
                  <a:lnTo>
                    <a:pt x="77711" y="6083"/>
                  </a:lnTo>
                  <a:lnTo>
                    <a:pt x="27432" y="6083"/>
                  </a:lnTo>
                  <a:lnTo>
                    <a:pt x="27432" y="0"/>
                  </a:lnTo>
                  <a:lnTo>
                    <a:pt x="9004" y="0"/>
                  </a:lnTo>
                  <a:lnTo>
                    <a:pt x="9004" y="10655"/>
                  </a:lnTo>
                  <a:lnTo>
                    <a:pt x="4572" y="10655"/>
                  </a:lnTo>
                  <a:lnTo>
                    <a:pt x="1524" y="10655"/>
                  </a:lnTo>
                  <a:lnTo>
                    <a:pt x="0" y="10655"/>
                  </a:lnTo>
                  <a:lnTo>
                    <a:pt x="0" y="22847"/>
                  </a:lnTo>
                  <a:lnTo>
                    <a:pt x="1524" y="22847"/>
                  </a:lnTo>
                  <a:lnTo>
                    <a:pt x="4572" y="22847"/>
                  </a:lnTo>
                  <a:lnTo>
                    <a:pt x="6083" y="22847"/>
                  </a:lnTo>
                  <a:lnTo>
                    <a:pt x="6083" y="30340"/>
                  </a:lnTo>
                  <a:lnTo>
                    <a:pt x="7493" y="30340"/>
                  </a:lnTo>
                  <a:lnTo>
                    <a:pt x="9004" y="30340"/>
                  </a:lnTo>
                  <a:lnTo>
                    <a:pt x="9004" y="35052"/>
                  </a:lnTo>
                  <a:lnTo>
                    <a:pt x="10655" y="35052"/>
                  </a:lnTo>
                  <a:lnTo>
                    <a:pt x="13589" y="35052"/>
                  </a:lnTo>
                  <a:lnTo>
                    <a:pt x="15240" y="35052"/>
                  </a:lnTo>
                  <a:lnTo>
                    <a:pt x="16764" y="35052"/>
                  </a:lnTo>
                  <a:lnTo>
                    <a:pt x="16764" y="41008"/>
                  </a:lnTo>
                  <a:lnTo>
                    <a:pt x="77711" y="41008"/>
                  </a:lnTo>
                  <a:lnTo>
                    <a:pt x="77711" y="30340"/>
                  </a:lnTo>
                  <a:lnTo>
                    <a:pt x="89776" y="30340"/>
                  </a:lnTo>
                  <a:lnTo>
                    <a:pt x="89776" y="18148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4812779" y="1786254"/>
              <a:ext cx="85725" cy="42545"/>
            </a:xfrm>
            <a:custGeom>
              <a:avLst/>
              <a:gdLst/>
              <a:ahLst/>
              <a:cxnLst/>
              <a:rect l="l" t="t" r="r" b="b"/>
              <a:pathLst>
                <a:path w="85725" h="42544">
                  <a:moveTo>
                    <a:pt x="85229" y="19685"/>
                  </a:moveTo>
                  <a:lnTo>
                    <a:pt x="79133" y="19685"/>
                  </a:lnTo>
                  <a:lnTo>
                    <a:pt x="77609" y="19685"/>
                  </a:lnTo>
                  <a:lnTo>
                    <a:pt x="73037" y="19685"/>
                  </a:lnTo>
                  <a:lnTo>
                    <a:pt x="73037" y="7493"/>
                  </a:lnTo>
                  <a:lnTo>
                    <a:pt x="32016" y="7493"/>
                  </a:lnTo>
                  <a:lnTo>
                    <a:pt x="32016" y="0"/>
                  </a:lnTo>
                  <a:lnTo>
                    <a:pt x="10668" y="0"/>
                  </a:lnTo>
                  <a:lnTo>
                    <a:pt x="10668" y="12065"/>
                  </a:lnTo>
                  <a:lnTo>
                    <a:pt x="0" y="12065"/>
                  </a:lnTo>
                  <a:lnTo>
                    <a:pt x="0" y="24257"/>
                  </a:lnTo>
                  <a:lnTo>
                    <a:pt x="10668" y="24257"/>
                  </a:lnTo>
                  <a:lnTo>
                    <a:pt x="10668" y="31877"/>
                  </a:lnTo>
                  <a:lnTo>
                    <a:pt x="10668" y="34925"/>
                  </a:lnTo>
                  <a:lnTo>
                    <a:pt x="12077" y="34925"/>
                  </a:lnTo>
                  <a:lnTo>
                    <a:pt x="15252" y="34925"/>
                  </a:lnTo>
                  <a:lnTo>
                    <a:pt x="16776" y="34925"/>
                  </a:lnTo>
                  <a:lnTo>
                    <a:pt x="18161" y="34925"/>
                  </a:lnTo>
                  <a:lnTo>
                    <a:pt x="19824" y="34925"/>
                  </a:lnTo>
                  <a:lnTo>
                    <a:pt x="22745" y="34925"/>
                  </a:lnTo>
                  <a:lnTo>
                    <a:pt x="22745" y="42545"/>
                  </a:lnTo>
                  <a:lnTo>
                    <a:pt x="73037" y="42545"/>
                  </a:lnTo>
                  <a:lnTo>
                    <a:pt x="73037" y="31877"/>
                  </a:lnTo>
                  <a:lnTo>
                    <a:pt x="77609" y="31877"/>
                  </a:lnTo>
                  <a:lnTo>
                    <a:pt x="79133" y="31877"/>
                  </a:lnTo>
                  <a:lnTo>
                    <a:pt x="85229" y="31877"/>
                  </a:lnTo>
                  <a:lnTo>
                    <a:pt x="85229" y="19685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4863084" y="1793747"/>
              <a:ext cx="117475" cy="45720"/>
            </a:xfrm>
            <a:custGeom>
              <a:avLst/>
              <a:gdLst/>
              <a:ahLst/>
              <a:cxnLst/>
              <a:rect l="l" t="t" r="r" b="b"/>
              <a:pathLst>
                <a:path w="117475" h="45719">
                  <a:moveTo>
                    <a:pt x="117208" y="21336"/>
                  </a:moveTo>
                  <a:lnTo>
                    <a:pt x="115684" y="21336"/>
                  </a:lnTo>
                  <a:lnTo>
                    <a:pt x="111112" y="21336"/>
                  </a:lnTo>
                  <a:lnTo>
                    <a:pt x="109588" y="21336"/>
                  </a:lnTo>
                  <a:lnTo>
                    <a:pt x="106540" y="21336"/>
                  </a:lnTo>
                  <a:lnTo>
                    <a:pt x="106540" y="10668"/>
                  </a:lnTo>
                  <a:lnTo>
                    <a:pt x="74676" y="10668"/>
                  </a:lnTo>
                  <a:lnTo>
                    <a:pt x="74676" y="0"/>
                  </a:lnTo>
                  <a:lnTo>
                    <a:pt x="10541" y="0"/>
                  </a:lnTo>
                  <a:lnTo>
                    <a:pt x="10541" y="12192"/>
                  </a:lnTo>
                  <a:lnTo>
                    <a:pt x="4559" y="12192"/>
                  </a:lnTo>
                  <a:lnTo>
                    <a:pt x="0" y="12192"/>
                  </a:lnTo>
                  <a:lnTo>
                    <a:pt x="0" y="24384"/>
                  </a:lnTo>
                  <a:lnTo>
                    <a:pt x="4559" y="24384"/>
                  </a:lnTo>
                  <a:lnTo>
                    <a:pt x="10541" y="24384"/>
                  </a:lnTo>
                  <a:lnTo>
                    <a:pt x="10541" y="35052"/>
                  </a:lnTo>
                  <a:lnTo>
                    <a:pt x="66929" y="35052"/>
                  </a:lnTo>
                  <a:lnTo>
                    <a:pt x="66929" y="45720"/>
                  </a:lnTo>
                  <a:lnTo>
                    <a:pt x="106540" y="45720"/>
                  </a:lnTo>
                  <a:lnTo>
                    <a:pt x="106540" y="33528"/>
                  </a:lnTo>
                  <a:lnTo>
                    <a:pt x="109588" y="33528"/>
                  </a:lnTo>
                  <a:lnTo>
                    <a:pt x="111112" y="33528"/>
                  </a:lnTo>
                  <a:lnTo>
                    <a:pt x="115684" y="33528"/>
                  </a:lnTo>
                  <a:lnTo>
                    <a:pt x="117208" y="33528"/>
                  </a:lnTo>
                  <a:lnTo>
                    <a:pt x="117208" y="21336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4946777" y="1804415"/>
              <a:ext cx="114300" cy="47625"/>
            </a:xfrm>
            <a:custGeom>
              <a:avLst/>
              <a:gdLst/>
              <a:ahLst/>
              <a:cxnLst/>
              <a:rect l="l" t="t" r="r" b="b"/>
              <a:pathLst>
                <a:path w="114300" h="47625">
                  <a:moveTo>
                    <a:pt x="114300" y="24511"/>
                  </a:moveTo>
                  <a:lnTo>
                    <a:pt x="109715" y="24511"/>
                  </a:lnTo>
                  <a:lnTo>
                    <a:pt x="108191" y="24511"/>
                  </a:lnTo>
                  <a:lnTo>
                    <a:pt x="105143" y="24511"/>
                  </a:lnTo>
                  <a:lnTo>
                    <a:pt x="103632" y="24511"/>
                  </a:lnTo>
                  <a:lnTo>
                    <a:pt x="103632" y="13855"/>
                  </a:lnTo>
                  <a:lnTo>
                    <a:pt x="89903" y="13855"/>
                  </a:lnTo>
                  <a:lnTo>
                    <a:pt x="89903" y="10668"/>
                  </a:lnTo>
                  <a:lnTo>
                    <a:pt x="88379" y="10668"/>
                  </a:lnTo>
                  <a:lnTo>
                    <a:pt x="85344" y="10668"/>
                  </a:lnTo>
                  <a:lnTo>
                    <a:pt x="79362" y="10668"/>
                  </a:lnTo>
                  <a:lnTo>
                    <a:pt x="79362" y="0"/>
                  </a:lnTo>
                  <a:lnTo>
                    <a:pt x="35179" y="0"/>
                  </a:lnTo>
                  <a:lnTo>
                    <a:pt x="35179" y="10668"/>
                  </a:lnTo>
                  <a:lnTo>
                    <a:pt x="35039" y="10668"/>
                  </a:lnTo>
                  <a:lnTo>
                    <a:pt x="31991" y="10668"/>
                  </a:lnTo>
                  <a:lnTo>
                    <a:pt x="31991" y="0"/>
                  </a:lnTo>
                  <a:lnTo>
                    <a:pt x="10655" y="0"/>
                  </a:lnTo>
                  <a:lnTo>
                    <a:pt x="10655" y="10668"/>
                  </a:lnTo>
                  <a:lnTo>
                    <a:pt x="7734" y="10668"/>
                  </a:lnTo>
                  <a:lnTo>
                    <a:pt x="6223" y="10668"/>
                  </a:lnTo>
                  <a:lnTo>
                    <a:pt x="3175" y="10668"/>
                  </a:lnTo>
                  <a:lnTo>
                    <a:pt x="0" y="10668"/>
                  </a:lnTo>
                  <a:lnTo>
                    <a:pt x="0" y="22860"/>
                  </a:lnTo>
                  <a:lnTo>
                    <a:pt x="3175" y="22860"/>
                  </a:lnTo>
                  <a:lnTo>
                    <a:pt x="6223" y="22860"/>
                  </a:lnTo>
                  <a:lnTo>
                    <a:pt x="7734" y="22860"/>
                  </a:lnTo>
                  <a:lnTo>
                    <a:pt x="10655" y="22860"/>
                  </a:lnTo>
                  <a:lnTo>
                    <a:pt x="10655" y="35052"/>
                  </a:lnTo>
                  <a:lnTo>
                    <a:pt x="31991" y="35052"/>
                  </a:lnTo>
                  <a:lnTo>
                    <a:pt x="31991" y="22860"/>
                  </a:lnTo>
                  <a:lnTo>
                    <a:pt x="35039" y="22860"/>
                  </a:lnTo>
                  <a:lnTo>
                    <a:pt x="35166" y="22860"/>
                  </a:lnTo>
                  <a:lnTo>
                    <a:pt x="35179" y="35052"/>
                  </a:lnTo>
                  <a:lnTo>
                    <a:pt x="56502" y="35052"/>
                  </a:lnTo>
                  <a:lnTo>
                    <a:pt x="56502" y="36703"/>
                  </a:lnTo>
                  <a:lnTo>
                    <a:pt x="59436" y="36703"/>
                  </a:lnTo>
                  <a:lnTo>
                    <a:pt x="61087" y="36703"/>
                  </a:lnTo>
                  <a:lnTo>
                    <a:pt x="68580" y="36703"/>
                  </a:lnTo>
                  <a:lnTo>
                    <a:pt x="68580" y="47383"/>
                  </a:lnTo>
                  <a:lnTo>
                    <a:pt x="103632" y="47383"/>
                  </a:lnTo>
                  <a:lnTo>
                    <a:pt x="103632" y="36703"/>
                  </a:lnTo>
                  <a:lnTo>
                    <a:pt x="105143" y="36703"/>
                  </a:lnTo>
                  <a:lnTo>
                    <a:pt x="108191" y="36703"/>
                  </a:lnTo>
                  <a:lnTo>
                    <a:pt x="109715" y="36703"/>
                  </a:lnTo>
                  <a:lnTo>
                    <a:pt x="114300" y="36703"/>
                  </a:lnTo>
                  <a:lnTo>
                    <a:pt x="114300" y="24511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5026152" y="1818271"/>
              <a:ext cx="125095" cy="33655"/>
            </a:xfrm>
            <a:custGeom>
              <a:avLst/>
              <a:gdLst/>
              <a:ahLst/>
              <a:cxnLst/>
              <a:rect l="l" t="t" r="r" b="b"/>
              <a:pathLst>
                <a:path w="125095" h="33655">
                  <a:moveTo>
                    <a:pt x="124828" y="10655"/>
                  </a:moveTo>
                  <a:lnTo>
                    <a:pt x="123304" y="10655"/>
                  </a:lnTo>
                  <a:lnTo>
                    <a:pt x="115684" y="10655"/>
                  </a:lnTo>
                  <a:lnTo>
                    <a:pt x="114287" y="10655"/>
                  </a:lnTo>
                  <a:lnTo>
                    <a:pt x="114287" y="0"/>
                  </a:lnTo>
                  <a:lnTo>
                    <a:pt x="12065" y="0"/>
                  </a:lnTo>
                  <a:lnTo>
                    <a:pt x="12065" y="10655"/>
                  </a:lnTo>
                  <a:lnTo>
                    <a:pt x="7493" y="10655"/>
                  </a:lnTo>
                  <a:lnTo>
                    <a:pt x="1384" y="10655"/>
                  </a:lnTo>
                  <a:lnTo>
                    <a:pt x="0" y="10655"/>
                  </a:lnTo>
                  <a:lnTo>
                    <a:pt x="0" y="22847"/>
                  </a:lnTo>
                  <a:lnTo>
                    <a:pt x="1384" y="22847"/>
                  </a:lnTo>
                  <a:lnTo>
                    <a:pt x="7493" y="22847"/>
                  </a:lnTo>
                  <a:lnTo>
                    <a:pt x="12052" y="22847"/>
                  </a:lnTo>
                  <a:lnTo>
                    <a:pt x="12065" y="33528"/>
                  </a:lnTo>
                  <a:lnTo>
                    <a:pt x="114287" y="33528"/>
                  </a:lnTo>
                  <a:lnTo>
                    <a:pt x="114287" y="22847"/>
                  </a:lnTo>
                  <a:lnTo>
                    <a:pt x="115684" y="22847"/>
                  </a:lnTo>
                  <a:lnTo>
                    <a:pt x="123304" y="22847"/>
                  </a:lnTo>
                  <a:lnTo>
                    <a:pt x="124828" y="22847"/>
                  </a:lnTo>
                  <a:lnTo>
                    <a:pt x="124828" y="10655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5122164" y="1818271"/>
              <a:ext cx="147955" cy="73660"/>
            </a:xfrm>
            <a:custGeom>
              <a:avLst/>
              <a:gdLst/>
              <a:ahLst/>
              <a:cxnLst/>
              <a:rect l="l" t="t" r="r" b="b"/>
              <a:pathLst>
                <a:path w="147954" h="73660">
                  <a:moveTo>
                    <a:pt x="123304" y="10655"/>
                  </a:moveTo>
                  <a:lnTo>
                    <a:pt x="114160" y="10655"/>
                  </a:lnTo>
                  <a:lnTo>
                    <a:pt x="111252" y="10655"/>
                  </a:lnTo>
                  <a:lnTo>
                    <a:pt x="111252" y="0"/>
                  </a:lnTo>
                  <a:lnTo>
                    <a:pt x="79108" y="0"/>
                  </a:lnTo>
                  <a:lnTo>
                    <a:pt x="79108" y="10655"/>
                  </a:lnTo>
                  <a:lnTo>
                    <a:pt x="77724" y="10655"/>
                  </a:lnTo>
                  <a:lnTo>
                    <a:pt x="77584" y="10655"/>
                  </a:lnTo>
                  <a:lnTo>
                    <a:pt x="76060" y="10655"/>
                  </a:lnTo>
                  <a:lnTo>
                    <a:pt x="76060" y="0"/>
                  </a:lnTo>
                  <a:lnTo>
                    <a:pt x="6083" y="0"/>
                  </a:lnTo>
                  <a:lnTo>
                    <a:pt x="6083" y="10655"/>
                  </a:lnTo>
                  <a:lnTo>
                    <a:pt x="4445" y="10655"/>
                  </a:lnTo>
                  <a:lnTo>
                    <a:pt x="1524" y="10655"/>
                  </a:lnTo>
                  <a:lnTo>
                    <a:pt x="0" y="10655"/>
                  </a:lnTo>
                  <a:lnTo>
                    <a:pt x="0" y="22847"/>
                  </a:lnTo>
                  <a:lnTo>
                    <a:pt x="1524" y="22847"/>
                  </a:lnTo>
                  <a:lnTo>
                    <a:pt x="4445" y="22847"/>
                  </a:lnTo>
                  <a:lnTo>
                    <a:pt x="6083" y="22847"/>
                  </a:lnTo>
                  <a:lnTo>
                    <a:pt x="6083" y="33528"/>
                  </a:lnTo>
                  <a:lnTo>
                    <a:pt x="76060" y="33528"/>
                  </a:lnTo>
                  <a:lnTo>
                    <a:pt x="76060" y="22847"/>
                  </a:lnTo>
                  <a:lnTo>
                    <a:pt x="77584" y="22847"/>
                  </a:lnTo>
                  <a:lnTo>
                    <a:pt x="77724" y="22847"/>
                  </a:lnTo>
                  <a:lnTo>
                    <a:pt x="79108" y="22847"/>
                  </a:lnTo>
                  <a:lnTo>
                    <a:pt x="79108" y="33528"/>
                  </a:lnTo>
                  <a:lnTo>
                    <a:pt x="111252" y="33528"/>
                  </a:lnTo>
                  <a:lnTo>
                    <a:pt x="111252" y="22847"/>
                  </a:lnTo>
                  <a:lnTo>
                    <a:pt x="114160" y="22847"/>
                  </a:lnTo>
                  <a:lnTo>
                    <a:pt x="123304" y="22847"/>
                  </a:lnTo>
                  <a:lnTo>
                    <a:pt x="123304" y="10655"/>
                  </a:lnTo>
                  <a:close/>
                </a:path>
                <a:path w="147954" h="73660">
                  <a:moveTo>
                    <a:pt x="147688" y="50279"/>
                  </a:moveTo>
                  <a:lnTo>
                    <a:pt x="144640" y="50279"/>
                  </a:lnTo>
                  <a:lnTo>
                    <a:pt x="140081" y="50279"/>
                  </a:lnTo>
                  <a:lnTo>
                    <a:pt x="135509" y="50279"/>
                  </a:lnTo>
                  <a:lnTo>
                    <a:pt x="135509" y="38100"/>
                  </a:lnTo>
                  <a:lnTo>
                    <a:pt x="101968" y="38100"/>
                  </a:lnTo>
                  <a:lnTo>
                    <a:pt x="101968" y="50279"/>
                  </a:lnTo>
                  <a:lnTo>
                    <a:pt x="95872" y="50279"/>
                  </a:lnTo>
                  <a:lnTo>
                    <a:pt x="89789" y="50279"/>
                  </a:lnTo>
                  <a:lnTo>
                    <a:pt x="89789" y="62471"/>
                  </a:lnTo>
                  <a:lnTo>
                    <a:pt x="95872" y="62471"/>
                  </a:lnTo>
                  <a:lnTo>
                    <a:pt x="101968" y="62471"/>
                  </a:lnTo>
                  <a:lnTo>
                    <a:pt x="101968" y="73152"/>
                  </a:lnTo>
                  <a:lnTo>
                    <a:pt x="135509" y="73152"/>
                  </a:lnTo>
                  <a:lnTo>
                    <a:pt x="135509" y="62471"/>
                  </a:lnTo>
                  <a:lnTo>
                    <a:pt x="140081" y="62471"/>
                  </a:lnTo>
                  <a:lnTo>
                    <a:pt x="144640" y="62471"/>
                  </a:lnTo>
                  <a:lnTo>
                    <a:pt x="147688" y="62471"/>
                  </a:lnTo>
                  <a:lnTo>
                    <a:pt x="147688" y="50279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1223645" y="1377822"/>
              <a:ext cx="4478020" cy="513715"/>
            </a:xfrm>
            <a:custGeom>
              <a:avLst/>
              <a:gdLst/>
              <a:ahLst/>
              <a:cxnLst/>
              <a:rect l="l" t="t" r="r" b="b"/>
              <a:pathLst>
                <a:path w="4478020" h="513714">
                  <a:moveTo>
                    <a:pt x="12192" y="0"/>
                  </a:moveTo>
                  <a:lnTo>
                    <a:pt x="0" y="0"/>
                  </a:lnTo>
                  <a:lnTo>
                    <a:pt x="0" y="33528"/>
                  </a:lnTo>
                  <a:lnTo>
                    <a:pt x="12192" y="33528"/>
                  </a:lnTo>
                  <a:lnTo>
                    <a:pt x="12192" y="0"/>
                  </a:lnTo>
                  <a:close/>
                </a:path>
                <a:path w="4478020" h="513714">
                  <a:moveTo>
                    <a:pt x="70104" y="10668"/>
                  </a:moveTo>
                  <a:lnTo>
                    <a:pt x="60947" y="10668"/>
                  </a:lnTo>
                  <a:lnTo>
                    <a:pt x="58039" y="10668"/>
                  </a:lnTo>
                  <a:lnTo>
                    <a:pt x="58039" y="0"/>
                  </a:lnTo>
                  <a:lnTo>
                    <a:pt x="48755" y="0"/>
                  </a:lnTo>
                  <a:lnTo>
                    <a:pt x="45847" y="0"/>
                  </a:lnTo>
                  <a:lnTo>
                    <a:pt x="36563" y="0"/>
                  </a:lnTo>
                  <a:lnTo>
                    <a:pt x="36563" y="10668"/>
                  </a:lnTo>
                  <a:lnTo>
                    <a:pt x="35179" y="10668"/>
                  </a:lnTo>
                  <a:lnTo>
                    <a:pt x="25895" y="10668"/>
                  </a:lnTo>
                  <a:lnTo>
                    <a:pt x="25895" y="22860"/>
                  </a:lnTo>
                  <a:lnTo>
                    <a:pt x="35179" y="22860"/>
                  </a:lnTo>
                  <a:lnTo>
                    <a:pt x="36563" y="22860"/>
                  </a:lnTo>
                  <a:lnTo>
                    <a:pt x="36563" y="33528"/>
                  </a:lnTo>
                  <a:lnTo>
                    <a:pt x="45847" y="33528"/>
                  </a:lnTo>
                  <a:lnTo>
                    <a:pt x="48755" y="33528"/>
                  </a:lnTo>
                  <a:lnTo>
                    <a:pt x="58039" y="33528"/>
                  </a:lnTo>
                  <a:lnTo>
                    <a:pt x="58039" y="22860"/>
                  </a:lnTo>
                  <a:lnTo>
                    <a:pt x="60947" y="22860"/>
                  </a:lnTo>
                  <a:lnTo>
                    <a:pt x="70104" y="22860"/>
                  </a:lnTo>
                  <a:lnTo>
                    <a:pt x="70104" y="10668"/>
                  </a:lnTo>
                  <a:close/>
                </a:path>
                <a:path w="4478020" h="513714">
                  <a:moveTo>
                    <a:pt x="147815" y="24269"/>
                  </a:moveTo>
                  <a:lnTo>
                    <a:pt x="114287" y="24269"/>
                  </a:lnTo>
                  <a:lnTo>
                    <a:pt x="114287" y="36461"/>
                  </a:lnTo>
                  <a:lnTo>
                    <a:pt x="147815" y="36461"/>
                  </a:lnTo>
                  <a:lnTo>
                    <a:pt x="147815" y="24269"/>
                  </a:lnTo>
                  <a:close/>
                </a:path>
                <a:path w="4478020" h="513714">
                  <a:moveTo>
                    <a:pt x="4249026" y="490728"/>
                  </a:moveTo>
                  <a:lnTo>
                    <a:pt x="4236847" y="490728"/>
                  </a:lnTo>
                  <a:lnTo>
                    <a:pt x="4236847" y="478548"/>
                  </a:lnTo>
                  <a:lnTo>
                    <a:pt x="4224655" y="478548"/>
                  </a:lnTo>
                  <a:lnTo>
                    <a:pt x="4224655" y="490728"/>
                  </a:lnTo>
                  <a:lnTo>
                    <a:pt x="4216908" y="490728"/>
                  </a:lnTo>
                  <a:lnTo>
                    <a:pt x="4213987" y="490728"/>
                  </a:lnTo>
                  <a:lnTo>
                    <a:pt x="4207764" y="490728"/>
                  </a:lnTo>
                  <a:lnTo>
                    <a:pt x="4204830" y="490728"/>
                  </a:lnTo>
                  <a:lnTo>
                    <a:pt x="4204830" y="478548"/>
                  </a:lnTo>
                  <a:lnTo>
                    <a:pt x="4195572" y="478548"/>
                  </a:lnTo>
                  <a:lnTo>
                    <a:pt x="4192638" y="478548"/>
                  </a:lnTo>
                  <a:lnTo>
                    <a:pt x="4183380" y="478548"/>
                  </a:lnTo>
                  <a:lnTo>
                    <a:pt x="4183380" y="490728"/>
                  </a:lnTo>
                  <a:lnTo>
                    <a:pt x="4181983" y="490728"/>
                  </a:lnTo>
                  <a:lnTo>
                    <a:pt x="4175747" y="490728"/>
                  </a:lnTo>
                  <a:lnTo>
                    <a:pt x="4172839" y="490728"/>
                  </a:lnTo>
                  <a:lnTo>
                    <a:pt x="4163555" y="490728"/>
                  </a:lnTo>
                  <a:lnTo>
                    <a:pt x="4163555" y="478548"/>
                  </a:lnTo>
                  <a:lnTo>
                    <a:pt x="4151503" y="478548"/>
                  </a:lnTo>
                  <a:lnTo>
                    <a:pt x="4151363" y="478548"/>
                  </a:lnTo>
                  <a:lnTo>
                    <a:pt x="4139311" y="478548"/>
                  </a:lnTo>
                  <a:lnTo>
                    <a:pt x="4139311" y="490728"/>
                  </a:lnTo>
                  <a:lnTo>
                    <a:pt x="4137660" y="490728"/>
                  </a:lnTo>
                  <a:lnTo>
                    <a:pt x="4137660" y="478548"/>
                  </a:lnTo>
                  <a:lnTo>
                    <a:pt x="4125468" y="478548"/>
                  </a:lnTo>
                  <a:lnTo>
                    <a:pt x="4125468" y="490728"/>
                  </a:lnTo>
                  <a:lnTo>
                    <a:pt x="4124071" y="490728"/>
                  </a:lnTo>
                  <a:lnTo>
                    <a:pt x="4124071" y="478548"/>
                  </a:lnTo>
                  <a:lnTo>
                    <a:pt x="4111879" y="478548"/>
                  </a:lnTo>
                  <a:lnTo>
                    <a:pt x="4111879" y="490728"/>
                  </a:lnTo>
                  <a:lnTo>
                    <a:pt x="4110215" y="490728"/>
                  </a:lnTo>
                  <a:lnTo>
                    <a:pt x="4107294" y="490728"/>
                  </a:lnTo>
                  <a:lnTo>
                    <a:pt x="4107294" y="478548"/>
                  </a:lnTo>
                  <a:lnTo>
                    <a:pt x="4105783" y="478548"/>
                  </a:lnTo>
                  <a:lnTo>
                    <a:pt x="4098023" y="478548"/>
                  </a:lnTo>
                  <a:lnTo>
                    <a:pt x="4066159" y="478548"/>
                  </a:lnTo>
                  <a:lnTo>
                    <a:pt x="4066159" y="490728"/>
                  </a:lnTo>
                  <a:lnTo>
                    <a:pt x="4066019" y="490728"/>
                  </a:lnTo>
                  <a:lnTo>
                    <a:pt x="4063098" y="490728"/>
                  </a:lnTo>
                  <a:lnTo>
                    <a:pt x="4063098" y="478548"/>
                  </a:lnTo>
                  <a:lnTo>
                    <a:pt x="4021836" y="478548"/>
                  </a:lnTo>
                  <a:lnTo>
                    <a:pt x="4021836" y="490728"/>
                  </a:lnTo>
                  <a:lnTo>
                    <a:pt x="4014343" y="490728"/>
                  </a:lnTo>
                  <a:lnTo>
                    <a:pt x="4014343" y="502920"/>
                  </a:lnTo>
                  <a:lnTo>
                    <a:pt x="4021823" y="502920"/>
                  </a:lnTo>
                  <a:lnTo>
                    <a:pt x="4021836" y="513600"/>
                  </a:lnTo>
                  <a:lnTo>
                    <a:pt x="4063098" y="513600"/>
                  </a:lnTo>
                  <a:lnTo>
                    <a:pt x="4063098" y="502920"/>
                  </a:lnTo>
                  <a:lnTo>
                    <a:pt x="4066019" y="502920"/>
                  </a:lnTo>
                  <a:lnTo>
                    <a:pt x="4066159" y="502920"/>
                  </a:lnTo>
                  <a:lnTo>
                    <a:pt x="4066159" y="513600"/>
                  </a:lnTo>
                  <a:lnTo>
                    <a:pt x="4107294" y="513600"/>
                  </a:lnTo>
                  <a:lnTo>
                    <a:pt x="4107294" y="502920"/>
                  </a:lnTo>
                  <a:lnTo>
                    <a:pt x="4110215" y="502920"/>
                  </a:lnTo>
                  <a:lnTo>
                    <a:pt x="4111879" y="502920"/>
                  </a:lnTo>
                  <a:lnTo>
                    <a:pt x="4111879" y="513600"/>
                  </a:lnTo>
                  <a:lnTo>
                    <a:pt x="4124071" y="513600"/>
                  </a:lnTo>
                  <a:lnTo>
                    <a:pt x="4124071" y="502920"/>
                  </a:lnTo>
                  <a:lnTo>
                    <a:pt x="4125468" y="502920"/>
                  </a:lnTo>
                  <a:lnTo>
                    <a:pt x="4125468" y="513600"/>
                  </a:lnTo>
                  <a:lnTo>
                    <a:pt x="4137660" y="513600"/>
                  </a:lnTo>
                  <a:lnTo>
                    <a:pt x="4137660" y="502920"/>
                  </a:lnTo>
                  <a:lnTo>
                    <a:pt x="4139311" y="502920"/>
                  </a:lnTo>
                  <a:lnTo>
                    <a:pt x="4139311" y="513600"/>
                  </a:lnTo>
                  <a:lnTo>
                    <a:pt x="4151363" y="513600"/>
                  </a:lnTo>
                  <a:lnTo>
                    <a:pt x="4151503" y="513600"/>
                  </a:lnTo>
                  <a:lnTo>
                    <a:pt x="4163555" y="513600"/>
                  </a:lnTo>
                  <a:lnTo>
                    <a:pt x="4163555" y="502920"/>
                  </a:lnTo>
                  <a:lnTo>
                    <a:pt x="4172839" y="502920"/>
                  </a:lnTo>
                  <a:lnTo>
                    <a:pt x="4175747" y="502920"/>
                  </a:lnTo>
                  <a:lnTo>
                    <a:pt x="4181983" y="502920"/>
                  </a:lnTo>
                  <a:lnTo>
                    <a:pt x="4183380" y="502920"/>
                  </a:lnTo>
                  <a:lnTo>
                    <a:pt x="4183380" y="513600"/>
                  </a:lnTo>
                  <a:lnTo>
                    <a:pt x="4192638" y="513600"/>
                  </a:lnTo>
                  <a:lnTo>
                    <a:pt x="4195572" y="513600"/>
                  </a:lnTo>
                  <a:lnTo>
                    <a:pt x="4204830" y="513600"/>
                  </a:lnTo>
                  <a:lnTo>
                    <a:pt x="4204830" y="502920"/>
                  </a:lnTo>
                  <a:lnTo>
                    <a:pt x="4207764" y="502920"/>
                  </a:lnTo>
                  <a:lnTo>
                    <a:pt x="4213987" y="502920"/>
                  </a:lnTo>
                  <a:lnTo>
                    <a:pt x="4216908" y="502920"/>
                  </a:lnTo>
                  <a:lnTo>
                    <a:pt x="4224655" y="502920"/>
                  </a:lnTo>
                  <a:lnTo>
                    <a:pt x="4224655" y="513600"/>
                  </a:lnTo>
                  <a:lnTo>
                    <a:pt x="4236847" y="513600"/>
                  </a:lnTo>
                  <a:lnTo>
                    <a:pt x="4236847" y="502920"/>
                  </a:lnTo>
                  <a:lnTo>
                    <a:pt x="4249026" y="502920"/>
                  </a:lnTo>
                  <a:lnTo>
                    <a:pt x="4249026" y="490728"/>
                  </a:lnTo>
                  <a:close/>
                </a:path>
                <a:path w="4478020" h="513714">
                  <a:moveTo>
                    <a:pt x="4369308" y="490728"/>
                  </a:moveTo>
                  <a:lnTo>
                    <a:pt x="4357230" y="490728"/>
                  </a:lnTo>
                  <a:lnTo>
                    <a:pt x="4357230" y="478548"/>
                  </a:lnTo>
                  <a:lnTo>
                    <a:pt x="4345038" y="478548"/>
                  </a:lnTo>
                  <a:lnTo>
                    <a:pt x="4345038" y="490728"/>
                  </a:lnTo>
                  <a:lnTo>
                    <a:pt x="4334383" y="490728"/>
                  </a:lnTo>
                  <a:lnTo>
                    <a:pt x="4334383" y="502920"/>
                  </a:lnTo>
                  <a:lnTo>
                    <a:pt x="4345038" y="502920"/>
                  </a:lnTo>
                  <a:lnTo>
                    <a:pt x="4345038" y="513600"/>
                  </a:lnTo>
                  <a:lnTo>
                    <a:pt x="4357230" y="513600"/>
                  </a:lnTo>
                  <a:lnTo>
                    <a:pt x="4357230" y="502920"/>
                  </a:lnTo>
                  <a:lnTo>
                    <a:pt x="4369308" y="502920"/>
                  </a:lnTo>
                  <a:lnTo>
                    <a:pt x="4369308" y="490728"/>
                  </a:lnTo>
                  <a:close/>
                </a:path>
                <a:path w="4478020" h="513714">
                  <a:moveTo>
                    <a:pt x="4477626" y="490728"/>
                  </a:moveTo>
                  <a:lnTo>
                    <a:pt x="4471530" y="490728"/>
                  </a:lnTo>
                  <a:lnTo>
                    <a:pt x="4466971" y="490728"/>
                  </a:lnTo>
                  <a:lnTo>
                    <a:pt x="4466971" y="478548"/>
                  </a:lnTo>
                  <a:lnTo>
                    <a:pt x="4433443" y="478548"/>
                  </a:lnTo>
                  <a:lnTo>
                    <a:pt x="4433443" y="490728"/>
                  </a:lnTo>
                  <a:lnTo>
                    <a:pt x="4431919" y="490728"/>
                  </a:lnTo>
                  <a:lnTo>
                    <a:pt x="4422775" y="490728"/>
                  </a:lnTo>
                  <a:lnTo>
                    <a:pt x="4422775" y="502920"/>
                  </a:lnTo>
                  <a:lnTo>
                    <a:pt x="4431919" y="502920"/>
                  </a:lnTo>
                  <a:lnTo>
                    <a:pt x="4433443" y="502920"/>
                  </a:lnTo>
                  <a:lnTo>
                    <a:pt x="4433443" y="513600"/>
                  </a:lnTo>
                  <a:lnTo>
                    <a:pt x="4466971" y="513600"/>
                  </a:lnTo>
                  <a:lnTo>
                    <a:pt x="4466971" y="502920"/>
                  </a:lnTo>
                  <a:lnTo>
                    <a:pt x="4471530" y="502920"/>
                  </a:lnTo>
                  <a:lnTo>
                    <a:pt x="4477626" y="502920"/>
                  </a:lnTo>
                  <a:lnTo>
                    <a:pt x="4477626" y="490728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1337932" y="1390027"/>
              <a:ext cx="3324225" cy="425450"/>
            </a:xfrm>
            <a:custGeom>
              <a:avLst/>
              <a:gdLst/>
              <a:ahLst/>
              <a:cxnLst/>
              <a:rect l="l" t="t" r="r" b="b"/>
              <a:pathLst>
                <a:path w="3324225" h="425450">
                  <a:moveTo>
                    <a:pt x="92964" y="21323"/>
                  </a:moveTo>
                  <a:lnTo>
                    <a:pt x="80784" y="21323"/>
                  </a:lnTo>
                  <a:lnTo>
                    <a:pt x="80784" y="9144"/>
                  </a:lnTo>
                  <a:lnTo>
                    <a:pt x="68707" y="9144"/>
                  </a:lnTo>
                  <a:lnTo>
                    <a:pt x="67195" y="9144"/>
                  </a:lnTo>
                  <a:lnTo>
                    <a:pt x="56515" y="9144"/>
                  </a:lnTo>
                  <a:lnTo>
                    <a:pt x="55003" y="9144"/>
                  </a:lnTo>
                  <a:lnTo>
                    <a:pt x="55003" y="21323"/>
                  </a:lnTo>
                  <a:lnTo>
                    <a:pt x="51816" y="21323"/>
                  </a:lnTo>
                  <a:lnTo>
                    <a:pt x="51816" y="16624"/>
                  </a:lnTo>
                  <a:lnTo>
                    <a:pt x="45720" y="16624"/>
                  </a:lnTo>
                  <a:lnTo>
                    <a:pt x="39763" y="16624"/>
                  </a:lnTo>
                  <a:lnTo>
                    <a:pt x="39763" y="4559"/>
                  </a:lnTo>
                  <a:lnTo>
                    <a:pt x="35179" y="4559"/>
                  </a:lnTo>
                  <a:lnTo>
                    <a:pt x="27571" y="4559"/>
                  </a:lnTo>
                  <a:lnTo>
                    <a:pt x="22987" y="4559"/>
                  </a:lnTo>
                  <a:lnTo>
                    <a:pt x="22987" y="12065"/>
                  </a:lnTo>
                  <a:lnTo>
                    <a:pt x="22860" y="12065"/>
                  </a:lnTo>
                  <a:lnTo>
                    <a:pt x="22860" y="0"/>
                  </a:lnTo>
                  <a:lnTo>
                    <a:pt x="10668" y="0"/>
                  </a:lnTo>
                  <a:lnTo>
                    <a:pt x="10668" y="12065"/>
                  </a:lnTo>
                  <a:lnTo>
                    <a:pt x="0" y="12065"/>
                  </a:lnTo>
                  <a:lnTo>
                    <a:pt x="0" y="24257"/>
                  </a:lnTo>
                  <a:lnTo>
                    <a:pt x="10668" y="24257"/>
                  </a:lnTo>
                  <a:lnTo>
                    <a:pt x="10668" y="34925"/>
                  </a:lnTo>
                  <a:lnTo>
                    <a:pt x="22860" y="34925"/>
                  </a:lnTo>
                  <a:lnTo>
                    <a:pt x="22860" y="28816"/>
                  </a:lnTo>
                  <a:lnTo>
                    <a:pt x="22987" y="28816"/>
                  </a:lnTo>
                  <a:lnTo>
                    <a:pt x="22987" y="39484"/>
                  </a:lnTo>
                  <a:lnTo>
                    <a:pt x="27571" y="39484"/>
                  </a:lnTo>
                  <a:lnTo>
                    <a:pt x="35179" y="39484"/>
                  </a:lnTo>
                  <a:lnTo>
                    <a:pt x="39763" y="39484"/>
                  </a:lnTo>
                  <a:lnTo>
                    <a:pt x="39763" y="28816"/>
                  </a:lnTo>
                  <a:lnTo>
                    <a:pt x="42672" y="28816"/>
                  </a:lnTo>
                  <a:lnTo>
                    <a:pt x="42672" y="33515"/>
                  </a:lnTo>
                  <a:lnTo>
                    <a:pt x="44208" y="33515"/>
                  </a:lnTo>
                  <a:lnTo>
                    <a:pt x="55003" y="33515"/>
                  </a:lnTo>
                  <a:lnTo>
                    <a:pt x="55003" y="44196"/>
                  </a:lnTo>
                  <a:lnTo>
                    <a:pt x="56515" y="44196"/>
                  </a:lnTo>
                  <a:lnTo>
                    <a:pt x="67195" y="44196"/>
                  </a:lnTo>
                  <a:lnTo>
                    <a:pt x="68592" y="44196"/>
                  </a:lnTo>
                  <a:lnTo>
                    <a:pt x="80784" y="44196"/>
                  </a:lnTo>
                  <a:lnTo>
                    <a:pt x="80784" y="33515"/>
                  </a:lnTo>
                  <a:lnTo>
                    <a:pt x="92964" y="33515"/>
                  </a:lnTo>
                  <a:lnTo>
                    <a:pt x="92964" y="21323"/>
                  </a:lnTo>
                  <a:close/>
                </a:path>
                <a:path w="3324225" h="425450">
                  <a:moveTo>
                    <a:pt x="198120" y="44056"/>
                  </a:moveTo>
                  <a:lnTo>
                    <a:pt x="185940" y="44056"/>
                  </a:lnTo>
                  <a:lnTo>
                    <a:pt x="185940" y="33388"/>
                  </a:lnTo>
                  <a:lnTo>
                    <a:pt x="173748" y="33388"/>
                  </a:lnTo>
                  <a:lnTo>
                    <a:pt x="173748" y="44056"/>
                  </a:lnTo>
                  <a:lnTo>
                    <a:pt x="163080" y="44056"/>
                  </a:lnTo>
                  <a:lnTo>
                    <a:pt x="163080" y="56248"/>
                  </a:lnTo>
                  <a:lnTo>
                    <a:pt x="173748" y="56248"/>
                  </a:lnTo>
                  <a:lnTo>
                    <a:pt x="173748" y="66916"/>
                  </a:lnTo>
                  <a:lnTo>
                    <a:pt x="185940" y="66916"/>
                  </a:lnTo>
                  <a:lnTo>
                    <a:pt x="185940" y="56248"/>
                  </a:lnTo>
                  <a:lnTo>
                    <a:pt x="198120" y="56248"/>
                  </a:lnTo>
                  <a:lnTo>
                    <a:pt x="198120" y="44056"/>
                  </a:lnTo>
                  <a:close/>
                </a:path>
                <a:path w="3324225" h="425450">
                  <a:moveTo>
                    <a:pt x="278892" y="62344"/>
                  </a:moveTo>
                  <a:lnTo>
                    <a:pt x="266712" y="62344"/>
                  </a:lnTo>
                  <a:lnTo>
                    <a:pt x="266712" y="51676"/>
                  </a:lnTo>
                  <a:lnTo>
                    <a:pt x="254520" y="51676"/>
                  </a:lnTo>
                  <a:lnTo>
                    <a:pt x="254520" y="62344"/>
                  </a:lnTo>
                  <a:lnTo>
                    <a:pt x="243852" y="62344"/>
                  </a:lnTo>
                  <a:lnTo>
                    <a:pt x="243852" y="74536"/>
                  </a:lnTo>
                  <a:lnTo>
                    <a:pt x="254520" y="74536"/>
                  </a:lnTo>
                  <a:lnTo>
                    <a:pt x="254520" y="85204"/>
                  </a:lnTo>
                  <a:lnTo>
                    <a:pt x="266712" y="85204"/>
                  </a:lnTo>
                  <a:lnTo>
                    <a:pt x="266712" y="74536"/>
                  </a:lnTo>
                  <a:lnTo>
                    <a:pt x="278892" y="74536"/>
                  </a:lnTo>
                  <a:lnTo>
                    <a:pt x="278892" y="62344"/>
                  </a:lnTo>
                  <a:close/>
                </a:path>
                <a:path w="3324225" h="425450">
                  <a:moveTo>
                    <a:pt x="384048" y="80772"/>
                  </a:moveTo>
                  <a:lnTo>
                    <a:pt x="371995" y="80772"/>
                  </a:lnTo>
                  <a:lnTo>
                    <a:pt x="371995" y="70104"/>
                  </a:lnTo>
                  <a:lnTo>
                    <a:pt x="359803" y="70104"/>
                  </a:lnTo>
                  <a:lnTo>
                    <a:pt x="359803" y="80772"/>
                  </a:lnTo>
                  <a:lnTo>
                    <a:pt x="349008" y="80772"/>
                  </a:lnTo>
                  <a:lnTo>
                    <a:pt x="349008" y="92964"/>
                  </a:lnTo>
                  <a:lnTo>
                    <a:pt x="359803" y="92964"/>
                  </a:lnTo>
                  <a:lnTo>
                    <a:pt x="359803" y="103632"/>
                  </a:lnTo>
                  <a:lnTo>
                    <a:pt x="371995" y="103632"/>
                  </a:lnTo>
                  <a:lnTo>
                    <a:pt x="371995" y="92964"/>
                  </a:lnTo>
                  <a:lnTo>
                    <a:pt x="384048" y="92964"/>
                  </a:lnTo>
                  <a:lnTo>
                    <a:pt x="384048" y="80772"/>
                  </a:lnTo>
                  <a:close/>
                </a:path>
                <a:path w="3324225" h="425450">
                  <a:moveTo>
                    <a:pt x="656856" y="130924"/>
                  </a:moveTo>
                  <a:lnTo>
                    <a:pt x="653796" y="130924"/>
                  </a:lnTo>
                  <a:lnTo>
                    <a:pt x="646303" y="130924"/>
                  </a:lnTo>
                  <a:lnTo>
                    <a:pt x="646303" y="120383"/>
                  </a:lnTo>
                  <a:lnTo>
                    <a:pt x="643128" y="120383"/>
                  </a:lnTo>
                  <a:lnTo>
                    <a:pt x="634111" y="120383"/>
                  </a:lnTo>
                  <a:lnTo>
                    <a:pt x="630936" y="120383"/>
                  </a:lnTo>
                  <a:lnTo>
                    <a:pt x="630936" y="130924"/>
                  </a:lnTo>
                  <a:lnTo>
                    <a:pt x="627888" y="130924"/>
                  </a:lnTo>
                  <a:lnTo>
                    <a:pt x="627888" y="121780"/>
                  </a:lnTo>
                  <a:lnTo>
                    <a:pt x="615708" y="121780"/>
                  </a:lnTo>
                  <a:lnTo>
                    <a:pt x="615708" y="111125"/>
                  </a:lnTo>
                  <a:lnTo>
                    <a:pt x="603516" y="111125"/>
                  </a:lnTo>
                  <a:lnTo>
                    <a:pt x="603516" y="117348"/>
                  </a:lnTo>
                  <a:lnTo>
                    <a:pt x="598932" y="117348"/>
                  </a:lnTo>
                  <a:lnTo>
                    <a:pt x="598932" y="106540"/>
                  </a:lnTo>
                  <a:lnTo>
                    <a:pt x="586740" y="106540"/>
                  </a:lnTo>
                  <a:lnTo>
                    <a:pt x="586740" y="108204"/>
                  </a:lnTo>
                  <a:lnTo>
                    <a:pt x="582180" y="108204"/>
                  </a:lnTo>
                  <a:lnTo>
                    <a:pt x="582180" y="97536"/>
                  </a:lnTo>
                  <a:lnTo>
                    <a:pt x="569988" y="97536"/>
                  </a:lnTo>
                  <a:lnTo>
                    <a:pt x="569988" y="108204"/>
                  </a:lnTo>
                  <a:lnTo>
                    <a:pt x="559308" y="108204"/>
                  </a:lnTo>
                  <a:lnTo>
                    <a:pt x="559308" y="120396"/>
                  </a:lnTo>
                  <a:lnTo>
                    <a:pt x="569988" y="120396"/>
                  </a:lnTo>
                  <a:lnTo>
                    <a:pt x="569988" y="131064"/>
                  </a:lnTo>
                  <a:lnTo>
                    <a:pt x="582180" y="131064"/>
                  </a:lnTo>
                  <a:lnTo>
                    <a:pt x="582180" y="129540"/>
                  </a:lnTo>
                  <a:lnTo>
                    <a:pt x="586740" y="129540"/>
                  </a:lnTo>
                  <a:lnTo>
                    <a:pt x="586740" y="141592"/>
                  </a:lnTo>
                  <a:lnTo>
                    <a:pt x="598932" y="141592"/>
                  </a:lnTo>
                  <a:lnTo>
                    <a:pt x="598932" y="133972"/>
                  </a:lnTo>
                  <a:lnTo>
                    <a:pt x="603516" y="133972"/>
                  </a:lnTo>
                  <a:lnTo>
                    <a:pt x="603516" y="146177"/>
                  </a:lnTo>
                  <a:lnTo>
                    <a:pt x="615708" y="146177"/>
                  </a:lnTo>
                  <a:lnTo>
                    <a:pt x="615708" y="133972"/>
                  </a:lnTo>
                  <a:lnTo>
                    <a:pt x="618756" y="133972"/>
                  </a:lnTo>
                  <a:lnTo>
                    <a:pt x="618756" y="143116"/>
                  </a:lnTo>
                  <a:lnTo>
                    <a:pt x="623455" y="143116"/>
                  </a:lnTo>
                  <a:lnTo>
                    <a:pt x="630936" y="143116"/>
                  </a:lnTo>
                  <a:lnTo>
                    <a:pt x="630936" y="155308"/>
                  </a:lnTo>
                  <a:lnTo>
                    <a:pt x="634111" y="155308"/>
                  </a:lnTo>
                  <a:lnTo>
                    <a:pt x="643128" y="155308"/>
                  </a:lnTo>
                  <a:lnTo>
                    <a:pt x="646303" y="155308"/>
                  </a:lnTo>
                  <a:lnTo>
                    <a:pt x="646303" y="143116"/>
                  </a:lnTo>
                  <a:lnTo>
                    <a:pt x="653796" y="143116"/>
                  </a:lnTo>
                  <a:lnTo>
                    <a:pt x="656856" y="143116"/>
                  </a:lnTo>
                  <a:lnTo>
                    <a:pt x="656856" y="130924"/>
                  </a:lnTo>
                  <a:close/>
                </a:path>
                <a:path w="3324225" h="425450">
                  <a:moveTo>
                    <a:pt x="979932" y="201155"/>
                  </a:moveTo>
                  <a:lnTo>
                    <a:pt x="969276" y="201155"/>
                  </a:lnTo>
                  <a:lnTo>
                    <a:pt x="969276" y="190500"/>
                  </a:lnTo>
                  <a:lnTo>
                    <a:pt x="957084" y="190500"/>
                  </a:lnTo>
                  <a:lnTo>
                    <a:pt x="957084" y="201155"/>
                  </a:lnTo>
                  <a:lnTo>
                    <a:pt x="946404" y="201155"/>
                  </a:lnTo>
                  <a:lnTo>
                    <a:pt x="946404" y="213347"/>
                  </a:lnTo>
                  <a:lnTo>
                    <a:pt x="957084" y="213347"/>
                  </a:lnTo>
                  <a:lnTo>
                    <a:pt x="957084" y="225425"/>
                  </a:lnTo>
                  <a:lnTo>
                    <a:pt x="969276" y="225425"/>
                  </a:lnTo>
                  <a:lnTo>
                    <a:pt x="969276" y="213347"/>
                  </a:lnTo>
                  <a:lnTo>
                    <a:pt x="979932" y="213347"/>
                  </a:lnTo>
                  <a:lnTo>
                    <a:pt x="979932" y="201155"/>
                  </a:lnTo>
                  <a:close/>
                </a:path>
                <a:path w="3324225" h="425450">
                  <a:moveTo>
                    <a:pt x="1402207" y="248399"/>
                  </a:moveTo>
                  <a:lnTo>
                    <a:pt x="1391551" y="248399"/>
                  </a:lnTo>
                  <a:lnTo>
                    <a:pt x="1391551" y="237744"/>
                  </a:lnTo>
                  <a:lnTo>
                    <a:pt x="1379359" y="237744"/>
                  </a:lnTo>
                  <a:lnTo>
                    <a:pt x="1379359" y="248399"/>
                  </a:lnTo>
                  <a:lnTo>
                    <a:pt x="1368679" y="248399"/>
                  </a:lnTo>
                  <a:lnTo>
                    <a:pt x="1368679" y="260591"/>
                  </a:lnTo>
                  <a:lnTo>
                    <a:pt x="1379359" y="260591"/>
                  </a:lnTo>
                  <a:lnTo>
                    <a:pt x="1379359" y="271272"/>
                  </a:lnTo>
                  <a:lnTo>
                    <a:pt x="1391551" y="271272"/>
                  </a:lnTo>
                  <a:lnTo>
                    <a:pt x="1391551" y="260591"/>
                  </a:lnTo>
                  <a:lnTo>
                    <a:pt x="1402207" y="260591"/>
                  </a:lnTo>
                  <a:lnTo>
                    <a:pt x="1402207" y="248399"/>
                  </a:lnTo>
                  <a:close/>
                </a:path>
                <a:path w="3324225" h="425450">
                  <a:moveTo>
                    <a:pt x="1780032" y="277355"/>
                  </a:moveTo>
                  <a:lnTo>
                    <a:pt x="1769376" y="277355"/>
                  </a:lnTo>
                  <a:lnTo>
                    <a:pt x="1769376" y="265163"/>
                  </a:lnTo>
                  <a:lnTo>
                    <a:pt x="1757184" y="265163"/>
                  </a:lnTo>
                  <a:lnTo>
                    <a:pt x="1757184" y="277355"/>
                  </a:lnTo>
                  <a:lnTo>
                    <a:pt x="1745107" y="277355"/>
                  </a:lnTo>
                  <a:lnTo>
                    <a:pt x="1745107" y="289547"/>
                  </a:lnTo>
                  <a:lnTo>
                    <a:pt x="1757184" y="289547"/>
                  </a:lnTo>
                  <a:lnTo>
                    <a:pt x="1757184" y="300088"/>
                  </a:lnTo>
                  <a:lnTo>
                    <a:pt x="1769376" y="300088"/>
                  </a:lnTo>
                  <a:lnTo>
                    <a:pt x="1769376" y="289547"/>
                  </a:lnTo>
                  <a:lnTo>
                    <a:pt x="1780032" y="289547"/>
                  </a:lnTo>
                  <a:lnTo>
                    <a:pt x="1780032" y="277355"/>
                  </a:lnTo>
                  <a:close/>
                </a:path>
                <a:path w="3324225" h="425450">
                  <a:moveTo>
                    <a:pt x="1997976" y="290944"/>
                  </a:moveTo>
                  <a:lnTo>
                    <a:pt x="1987308" y="290944"/>
                  </a:lnTo>
                  <a:lnTo>
                    <a:pt x="1987308" y="280276"/>
                  </a:lnTo>
                  <a:lnTo>
                    <a:pt x="1975116" y="280276"/>
                  </a:lnTo>
                  <a:lnTo>
                    <a:pt x="1975116" y="290944"/>
                  </a:lnTo>
                  <a:lnTo>
                    <a:pt x="1963051" y="290944"/>
                  </a:lnTo>
                  <a:lnTo>
                    <a:pt x="1963051" y="303136"/>
                  </a:lnTo>
                  <a:lnTo>
                    <a:pt x="1975116" y="303136"/>
                  </a:lnTo>
                  <a:lnTo>
                    <a:pt x="1975116" y="313804"/>
                  </a:lnTo>
                  <a:lnTo>
                    <a:pt x="1987308" y="313804"/>
                  </a:lnTo>
                  <a:lnTo>
                    <a:pt x="1987308" y="303136"/>
                  </a:lnTo>
                  <a:lnTo>
                    <a:pt x="1997976" y="303136"/>
                  </a:lnTo>
                  <a:lnTo>
                    <a:pt x="1997976" y="290944"/>
                  </a:lnTo>
                  <a:close/>
                </a:path>
                <a:path w="3324225" h="425450">
                  <a:moveTo>
                    <a:pt x="2223516" y="318376"/>
                  </a:moveTo>
                  <a:lnTo>
                    <a:pt x="2211463" y="318376"/>
                  </a:lnTo>
                  <a:lnTo>
                    <a:pt x="2211463" y="307708"/>
                  </a:lnTo>
                  <a:lnTo>
                    <a:pt x="2199271" y="307708"/>
                  </a:lnTo>
                  <a:lnTo>
                    <a:pt x="2199271" y="318376"/>
                  </a:lnTo>
                  <a:lnTo>
                    <a:pt x="2188476" y="318376"/>
                  </a:lnTo>
                  <a:lnTo>
                    <a:pt x="2188476" y="330568"/>
                  </a:lnTo>
                  <a:lnTo>
                    <a:pt x="2199271" y="330568"/>
                  </a:lnTo>
                  <a:lnTo>
                    <a:pt x="2199271" y="342760"/>
                  </a:lnTo>
                  <a:lnTo>
                    <a:pt x="2211463" y="342760"/>
                  </a:lnTo>
                  <a:lnTo>
                    <a:pt x="2211463" y="330568"/>
                  </a:lnTo>
                  <a:lnTo>
                    <a:pt x="2223516" y="330568"/>
                  </a:lnTo>
                  <a:lnTo>
                    <a:pt x="2223516" y="318376"/>
                  </a:lnTo>
                  <a:close/>
                </a:path>
                <a:path w="3324225" h="425450">
                  <a:moveTo>
                    <a:pt x="2337816" y="324599"/>
                  </a:moveTo>
                  <a:lnTo>
                    <a:pt x="2327275" y="324599"/>
                  </a:lnTo>
                  <a:lnTo>
                    <a:pt x="2327275" y="312293"/>
                  </a:lnTo>
                  <a:lnTo>
                    <a:pt x="2315083" y="312293"/>
                  </a:lnTo>
                  <a:lnTo>
                    <a:pt x="2315083" y="324599"/>
                  </a:lnTo>
                  <a:lnTo>
                    <a:pt x="2302776" y="324599"/>
                  </a:lnTo>
                  <a:lnTo>
                    <a:pt x="2302776" y="336791"/>
                  </a:lnTo>
                  <a:lnTo>
                    <a:pt x="2315083" y="336791"/>
                  </a:lnTo>
                  <a:lnTo>
                    <a:pt x="2315083" y="347345"/>
                  </a:lnTo>
                  <a:lnTo>
                    <a:pt x="2327275" y="347345"/>
                  </a:lnTo>
                  <a:lnTo>
                    <a:pt x="2327275" y="336791"/>
                  </a:lnTo>
                  <a:lnTo>
                    <a:pt x="2337816" y="336791"/>
                  </a:lnTo>
                  <a:lnTo>
                    <a:pt x="2337816" y="324599"/>
                  </a:lnTo>
                  <a:close/>
                </a:path>
                <a:path w="3324225" h="425450">
                  <a:moveTo>
                    <a:pt x="2389632" y="329044"/>
                  </a:moveTo>
                  <a:lnTo>
                    <a:pt x="2382139" y="329044"/>
                  </a:lnTo>
                  <a:lnTo>
                    <a:pt x="2378976" y="329044"/>
                  </a:lnTo>
                  <a:lnTo>
                    <a:pt x="2378976" y="316852"/>
                  </a:lnTo>
                  <a:lnTo>
                    <a:pt x="2371483" y="316852"/>
                  </a:lnTo>
                  <a:lnTo>
                    <a:pt x="2366784" y="316852"/>
                  </a:lnTo>
                  <a:lnTo>
                    <a:pt x="2359291" y="316852"/>
                  </a:lnTo>
                  <a:lnTo>
                    <a:pt x="2359291" y="329044"/>
                  </a:lnTo>
                  <a:lnTo>
                    <a:pt x="2356104" y="329044"/>
                  </a:lnTo>
                  <a:lnTo>
                    <a:pt x="2348611" y="329044"/>
                  </a:lnTo>
                  <a:lnTo>
                    <a:pt x="2348611" y="341236"/>
                  </a:lnTo>
                  <a:lnTo>
                    <a:pt x="2356104" y="341236"/>
                  </a:lnTo>
                  <a:lnTo>
                    <a:pt x="2359291" y="341236"/>
                  </a:lnTo>
                  <a:lnTo>
                    <a:pt x="2359291" y="351904"/>
                  </a:lnTo>
                  <a:lnTo>
                    <a:pt x="2366784" y="351904"/>
                  </a:lnTo>
                  <a:lnTo>
                    <a:pt x="2371483" y="351904"/>
                  </a:lnTo>
                  <a:lnTo>
                    <a:pt x="2378976" y="351904"/>
                  </a:lnTo>
                  <a:lnTo>
                    <a:pt x="2378976" y="341236"/>
                  </a:lnTo>
                  <a:lnTo>
                    <a:pt x="2382139" y="341236"/>
                  </a:lnTo>
                  <a:lnTo>
                    <a:pt x="2389632" y="341236"/>
                  </a:lnTo>
                  <a:lnTo>
                    <a:pt x="2389632" y="329044"/>
                  </a:lnTo>
                  <a:close/>
                </a:path>
                <a:path w="3324225" h="425450">
                  <a:moveTo>
                    <a:pt x="2493276" y="333629"/>
                  </a:moveTo>
                  <a:lnTo>
                    <a:pt x="2482608" y="333629"/>
                  </a:lnTo>
                  <a:lnTo>
                    <a:pt x="2482608" y="321551"/>
                  </a:lnTo>
                  <a:lnTo>
                    <a:pt x="2470416" y="321551"/>
                  </a:lnTo>
                  <a:lnTo>
                    <a:pt x="2470416" y="333629"/>
                  </a:lnTo>
                  <a:lnTo>
                    <a:pt x="2458351" y="333629"/>
                  </a:lnTo>
                  <a:lnTo>
                    <a:pt x="2458351" y="345821"/>
                  </a:lnTo>
                  <a:lnTo>
                    <a:pt x="2470416" y="345821"/>
                  </a:lnTo>
                  <a:lnTo>
                    <a:pt x="2470416" y="356476"/>
                  </a:lnTo>
                  <a:lnTo>
                    <a:pt x="2482608" y="356476"/>
                  </a:lnTo>
                  <a:lnTo>
                    <a:pt x="2482608" y="345821"/>
                  </a:lnTo>
                  <a:lnTo>
                    <a:pt x="2493276" y="345821"/>
                  </a:lnTo>
                  <a:lnTo>
                    <a:pt x="2493276" y="333629"/>
                  </a:lnTo>
                  <a:close/>
                </a:path>
                <a:path w="3324225" h="425450">
                  <a:moveTo>
                    <a:pt x="2624328" y="338188"/>
                  </a:moveTo>
                  <a:lnTo>
                    <a:pt x="2613672" y="338188"/>
                  </a:lnTo>
                  <a:lnTo>
                    <a:pt x="2613672" y="327520"/>
                  </a:lnTo>
                  <a:lnTo>
                    <a:pt x="2601480" y="327520"/>
                  </a:lnTo>
                  <a:lnTo>
                    <a:pt x="2601480" y="338188"/>
                  </a:lnTo>
                  <a:lnTo>
                    <a:pt x="2590812" y="338188"/>
                  </a:lnTo>
                  <a:lnTo>
                    <a:pt x="2590812" y="350380"/>
                  </a:lnTo>
                  <a:lnTo>
                    <a:pt x="2601480" y="350380"/>
                  </a:lnTo>
                  <a:lnTo>
                    <a:pt x="2601480" y="361048"/>
                  </a:lnTo>
                  <a:lnTo>
                    <a:pt x="2613672" y="361048"/>
                  </a:lnTo>
                  <a:lnTo>
                    <a:pt x="2613672" y="350380"/>
                  </a:lnTo>
                  <a:lnTo>
                    <a:pt x="2624328" y="350380"/>
                  </a:lnTo>
                  <a:lnTo>
                    <a:pt x="2624328" y="338188"/>
                  </a:lnTo>
                  <a:close/>
                </a:path>
                <a:path w="3324225" h="425450">
                  <a:moveTo>
                    <a:pt x="2691384" y="347472"/>
                  </a:moveTo>
                  <a:lnTo>
                    <a:pt x="2679192" y="347472"/>
                  </a:lnTo>
                  <a:lnTo>
                    <a:pt x="2679192" y="336804"/>
                  </a:lnTo>
                  <a:lnTo>
                    <a:pt x="2667000" y="336804"/>
                  </a:lnTo>
                  <a:lnTo>
                    <a:pt x="2667000" y="347472"/>
                  </a:lnTo>
                  <a:lnTo>
                    <a:pt x="2656344" y="347472"/>
                  </a:lnTo>
                  <a:lnTo>
                    <a:pt x="2656344" y="359664"/>
                  </a:lnTo>
                  <a:lnTo>
                    <a:pt x="2667000" y="359664"/>
                  </a:lnTo>
                  <a:lnTo>
                    <a:pt x="2667000" y="371729"/>
                  </a:lnTo>
                  <a:lnTo>
                    <a:pt x="2679192" y="371729"/>
                  </a:lnTo>
                  <a:lnTo>
                    <a:pt x="2679192" y="359664"/>
                  </a:lnTo>
                  <a:lnTo>
                    <a:pt x="2691384" y="359664"/>
                  </a:lnTo>
                  <a:lnTo>
                    <a:pt x="2691384" y="347472"/>
                  </a:lnTo>
                  <a:close/>
                </a:path>
                <a:path w="3324225" h="425450">
                  <a:moveTo>
                    <a:pt x="2769120" y="352031"/>
                  </a:moveTo>
                  <a:lnTo>
                    <a:pt x="2758452" y="352031"/>
                  </a:lnTo>
                  <a:lnTo>
                    <a:pt x="2758452" y="341363"/>
                  </a:lnTo>
                  <a:lnTo>
                    <a:pt x="2746260" y="341363"/>
                  </a:lnTo>
                  <a:lnTo>
                    <a:pt x="2746260" y="352031"/>
                  </a:lnTo>
                  <a:lnTo>
                    <a:pt x="2734195" y="352031"/>
                  </a:lnTo>
                  <a:lnTo>
                    <a:pt x="2734195" y="364223"/>
                  </a:lnTo>
                  <a:lnTo>
                    <a:pt x="2746260" y="364223"/>
                  </a:lnTo>
                  <a:lnTo>
                    <a:pt x="2746260" y="376288"/>
                  </a:lnTo>
                  <a:lnTo>
                    <a:pt x="2758452" y="376288"/>
                  </a:lnTo>
                  <a:lnTo>
                    <a:pt x="2758452" y="364223"/>
                  </a:lnTo>
                  <a:lnTo>
                    <a:pt x="2769120" y="364223"/>
                  </a:lnTo>
                  <a:lnTo>
                    <a:pt x="2769120" y="352031"/>
                  </a:lnTo>
                  <a:close/>
                </a:path>
                <a:path w="3324225" h="425450">
                  <a:moveTo>
                    <a:pt x="2936748" y="371729"/>
                  </a:moveTo>
                  <a:lnTo>
                    <a:pt x="2924695" y="371729"/>
                  </a:lnTo>
                  <a:lnTo>
                    <a:pt x="2924695" y="361061"/>
                  </a:lnTo>
                  <a:lnTo>
                    <a:pt x="2912503" y="361061"/>
                  </a:lnTo>
                  <a:lnTo>
                    <a:pt x="2912503" y="371729"/>
                  </a:lnTo>
                  <a:lnTo>
                    <a:pt x="2901696" y="371729"/>
                  </a:lnTo>
                  <a:lnTo>
                    <a:pt x="2901696" y="383921"/>
                  </a:lnTo>
                  <a:lnTo>
                    <a:pt x="2912503" y="383921"/>
                  </a:lnTo>
                  <a:lnTo>
                    <a:pt x="2912503" y="394589"/>
                  </a:lnTo>
                  <a:lnTo>
                    <a:pt x="2924695" y="394589"/>
                  </a:lnTo>
                  <a:lnTo>
                    <a:pt x="2924695" y="383921"/>
                  </a:lnTo>
                  <a:lnTo>
                    <a:pt x="2936748" y="383921"/>
                  </a:lnTo>
                  <a:lnTo>
                    <a:pt x="2936748" y="371729"/>
                  </a:lnTo>
                  <a:close/>
                </a:path>
                <a:path w="3324225" h="425450">
                  <a:moveTo>
                    <a:pt x="2997720" y="371729"/>
                  </a:moveTo>
                  <a:lnTo>
                    <a:pt x="2987052" y="371729"/>
                  </a:lnTo>
                  <a:lnTo>
                    <a:pt x="2987052" y="361061"/>
                  </a:lnTo>
                  <a:lnTo>
                    <a:pt x="2974860" y="361061"/>
                  </a:lnTo>
                  <a:lnTo>
                    <a:pt x="2974860" y="371729"/>
                  </a:lnTo>
                  <a:lnTo>
                    <a:pt x="2964319" y="371729"/>
                  </a:lnTo>
                  <a:lnTo>
                    <a:pt x="2964319" y="383921"/>
                  </a:lnTo>
                  <a:lnTo>
                    <a:pt x="2974860" y="383921"/>
                  </a:lnTo>
                  <a:lnTo>
                    <a:pt x="2974860" y="394589"/>
                  </a:lnTo>
                  <a:lnTo>
                    <a:pt x="2987052" y="394589"/>
                  </a:lnTo>
                  <a:lnTo>
                    <a:pt x="2987052" y="383921"/>
                  </a:lnTo>
                  <a:lnTo>
                    <a:pt x="2997720" y="383921"/>
                  </a:lnTo>
                  <a:lnTo>
                    <a:pt x="2997720" y="371729"/>
                  </a:lnTo>
                  <a:close/>
                </a:path>
                <a:path w="3324225" h="425450">
                  <a:moveTo>
                    <a:pt x="3323856" y="400799"/>
                  </a:moveTo>
                  <a:lnTo>
                    <a:pt x="3320796" y="400799"/>
                  </a:lnTo>
                  <a:lnTo>
                    <a:pt x="3319272" y="400799"/>
                  </a:lnTo>
                  <a:lnTo>
                    <a:pt x="3319272" y="396240"/>
                  </a:lnTo>
                  <a:lnTo>
                    <a:pt x="3313188" y="396240"/>
                  </a:lnTo>
                  <a:lnTo>
                    <a:pt x="3310140" y="396240"/>
                  </a:lnTo>
                  <a:lnTo>
                    <a:pt x="3310140" y="390144"/>
                  </a:lnTo>
                  <a:lnTo>
                    <a:pt x="3308616" y="390144"/>
                  </a:lnTo>
                  <a:lnTo>
                    <a:pt x="3308616" y="385559"/>
                  </a:lnTo>
                  <a:lnTo>
                    <a:pt x="3302647" y="385559"/>
                  </a:lnTo>
                  <a:lnTo>
                    <a:pt x="3279660" y="385559"/>
                  </a:lnTo>
                  <a:lnTo>
                    <a:pt x="3279660" y="396240"/>
                  </a:lnTo>
                  <a:lnTo>
                    <a:pt x="3273679" y="396240"/>
                  </a:lnTo>
                  <a:lnTo>
                    <a:pt x="3267595" y="396240"/>
                  </a:lnTo>
                  <a:lnTo>
                    <a:pt x="3267595" y="408432"/>
                  </a:lnTo>
                  <a:lnTo>
                    <a:pt x="3273679" y="408432"/>
                  </a:lnTo>
                  <a:lnTo>
                    <a:pt x="3279660" y="408432"/>
                  </a:lnTo>
                  <a:lnTo>
                    <a:pt x="3279660" y="419087"/>
                  </a:lnTo>
                  <a:lnTo>
                    <a:pt x="3297948" y="419087"/>
                  </a:lnTo>
                  <a:lnTo>
                    <a:pt x="3297948" y="425196"/>
                  </a:lnTo>
                  <a:lnTo>
                    <a:pt x="3310140" y="425196"/>
                  </a:lnTo>
                  <a:lnTo>
                    <a:pt x="3310140" y="412991"/>
                  </a:lnTo>
                  <a:lnTo>
                    <a:pt x="3320796" y="412991"/>
                  </a:lnTo>
                  <a:lnTo>
                    <a:pt x="3323856" y="412991"/>
                  </a:lnTo>
                  <a:lnTo>
                    <a:pt x="3323856" y="400799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4626864" y="1780171"/>
              <a:ext cx="100965" cy="35560"/>
            </a:xfrm>
            <a:custGeom>
              <a:avLst/>
              <a:gdLst/>
              <a:ahLst/>
              <a:cxnLst/>
              <a:rect l="l" t="t" r="r" b="b"/>
              <a:pathLst>
                <a:path w="100964" h="35560">
                  <a:moveTo>
                    <a:pt x="100457" y="10655"/>
                  </a:moveTo>
                  <a:lnTo>
                    <a:pt x="97396" y="10655"/>
                  </a:lnTo>
                  <a:lnTo>
                    <a:pt x="94475" y="10655"/>
                  </a:lnTo>
                  <a:lnTo>
                    <a:pt x="92824" y="10655"/>
                  </a:lnTo>
                  <a:lnTo>
                    <a:pt x="88379" y="10655"/>
                  </a:lnTo>
                  <a:lnTo>
                    <a:pt x="88379" y="0"/>
                  </a:lnTo>
                  <a:lnTo>
                    <a:pt x="10668" y="0"/>
                  </a:lnTo>
                  <a:lnTo>
                    <a:pt x="10668" y="10655"/>
                  </a:lnTo>
                  <a:lnTo>
                    <a:pt x="9004" y="10655"/>
                  </a:lnTo>
                  <a:lnTo>
                    <a:pt x="7620" y="10655"/>
                  </a:lnTo>
                  <a:lnTo>
                    <a:pt x="0" y="10655"/>
                  </a:lnTo>
                  <a:lnTo>
                    <a:pt x="0" y="22847"/>
                  </a:lnTo>
                  <a:lnTo>
                    <a:pt x="7620" y="22847"/>
                  </a:lnTo>
                  <a:lnTo>
                    <a:pt x="9004" y="22847"/>
                  </a:lnTo>
                  <a:lnTo>
                    <a:pt x="10668" y="22847"/>
                  </a:lnTo>
                  <a:lnTo>
                    <a:pt x="10668" y="35052"/>
                  </a:lnTo>
                  <a:lnTo>
                    <a:pt x="88379" y="35052"/>
                  </a:lnTo>
                  <a:lnTo>
                    <a:pt x="88379" y="22847"/>
                  </a:lnTo>
                  <a:lnTo>
                    <a:pt x="92824" y="22847"/>
                  </a:lnTo>
                  <a:lnTo>
                    <a:pt x="94475" y="22847"/>
                  </a:lnTo>
                  <a:lnTo>
                    <a:pt x="97396" y="22847"/>
                  </a:lnTo>
                  <a:lnTo>
                    <a:pt x="100457" y="22847"/>
                  </a:lnTo>
                  <a:lnTo>
                    <a:pt x="100457" y="10655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42" name="object 42"/>
            <p:cNvSpPr/>
            <p:nvPr/>
          </p:nvSpPr>
          <p:spPr>
            <a:xfrm>
              <a:off x="4692396" y="1780171"/>
              <a:ext cx="100965" cy="35560"/>
            </a:xfrm>
            <a:custGeom>
              <a:avLst/>
              <a:gdLst/>
              <a:ahLst/>
              <a:cxnLst/>
              <a:rect l="l" t="t" r="r" b="b"/>
              <a:pathLst>
                <a:path w="100964" h="35560">
                  <a:moveTo>
                    <a:pt x="100457" y="10655"/>
                  </a:moveTo>
                  <a:lnTo>
                    <a:pt x="98920" y="10655"/>
                  </a:lnTo>
                  <a:lnTo>
                    <a:pt x="95872" y="10655"/>
                  </a:lnTo>
                  <a:lnTo>
                    <a:pt x="91313" y="10655"/>
                  </a:lnTo>
                  <a:lnTo>
                    <a:pt x="88379" y="10655"/>
                  </a:lnTo>
                  <a:lnTo>
                    <a:pt x="88379" y="0"/>
                  </a:lnTo>
                  <a:lnTo>
                    <a:pt x="10655" y="0"/>
                  </a:lnTo>
                  <a:lnTo>
                    <a:pt x="10655" y="10655"/>
                  </a:lnTo>
                  <a:lnTo>
                    <a:pt x="9017" y="10655"/>
                  </a:lnTo>
                  <a:lnTo>
                    <a:pt x="7493" y="10655"/>
                  </a:lnTo>
                  <a:lnTo>
                    <a:pt x="0" y="10655"/>
                  </a:lnTo>
                  <a:lnTo>
                    <a:pt x="0" y="22847"/>
                  </a:lnTo>
                  <a:lnTo>
                    <a:pt x="7493" y="22847"/>
                  </a:lnTo>
                  <a:lnTo>
                    <a:pt x="9017" y="22847"/>
                  </a:lnTo>
                  <a:lnTo>
                    <a:pt x="10655" y="22847"/>
                  </a:lnTo>
                  <a:lnTo>
                    <a:pt x="10655" y="35052"/>
                  </a:lnTo>
                  <a:lnTo>
                    <a:pt x="88379" y="35052"/>
                  </a:lnTo>
                  <a:lnTo>
                    <a:pt x="88379" y="22847"/>
                  </a:lnTo>
                  <a:lnTo>
                    <a:pt x="91313" y="22847"/>
                  </a:lnTo>
                  <a:lnTo>
                    <a:pt x="95872" y="22847"/>
                  </a:lnTo>
                  <a:lnTo>
                    <a:pt x="98920" y="22847"/>
                  </a:lnTo>
                  <a:lnTo>
                    <a:pt x="100457" y="22847"/>
                  </a:lnTo>
                  <a:lnTo>
                    <a:pt x="100457" y="10655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43" name="object 43"/>
            <p:cNvSpPr/>
            <p:nvPr/>
          </p:nvSpPr>
          <p:spPr>
            <a:xfrm>
              <a:off x="4757928" y="1780171"/>
              <a:ext cx="91440" cy="41275"/>
            </a:xfrm>
            <a:custGeom>
              <a:avLst/>
              <a:gdLst/>
              <a:ahLst/>
              <a:cxnLst/>
              <a:rect l="l" t="t" r="r" b="b"/>
              <a:pathLst>
                <a:path w="91439" h="41275">
                  <a:moveTo>
                    <a:pt x="91300" y="18148"/>
                  </a:moveTo>
                  <a:lnTo>
                    <a:pt x="91300" y="18148"/>
                  </a:lnTo>
                  <a:lnTo>
                    <a:pt x="77711" y="18148"/>
                  </a:lnTo>
                  <a:lnTo>
                    <a:pt x="77711" y="6083"/>
                  </a:lnTo>
                  <a:lnTo>
                    <a:pt x="27432" y="6083"/>
                  </a:lnTo>
                  <a:lnTo>
                    <a:pt x="27432" y="0"/>
                  </a:lnTo>
                  <a:lnTo>
                    <a:pt x="10655" y="0"/>
                  </a:lnTo>
                  <a:lnTo>
                    <a:pt x="10655" y="10655"/>
                  </a:lnTo>
                  <a:lnTo>
                    <a:pt x="4572" y="10655"/>
                  </a:lnTo>
                  <a:lnTo>
                    <a:pt x="1524" y="10655"/>
                  </a:lnTo>
                  <a:lnTo>
                    <a:pt x="0" y="10655"/>
                  </a:lnTo>
                  <a:lnTo>
                    <a:pt x="0" y="22847"/>
                  </a:lnTo>
                  <a:lnTo>
                    <a:pt x="1524" y="22847"/>
                  </a:lnTo>
                  <a:lnTo>
                    <a:pt x="4572" y="22847"/>
                  </a:lnTo>
                  <a:lnTo>
                    <a:pt x="6083" y="22847"/>
                  </a:lnTo>
                  <a:lnTo>
                    <a:pt x="6083" y="30340"/>
                  </a:lnTo>
                  <a:lnTo>
                    <a:pt x="7493" y="30340"/>
                  </a:lnTo>
                  <a:lnTo>
                    <a:pt x="10655" y="30340"/>
                  </a:lnTo>
                  <a:lnTo>
                    <a:pt x="10655" y="35052"/>
                  </a:lnTo>
                  <a:lnTo>
                    <a:pt x="13589" y="35052"/>
                  </a:lnTo>
                  <a:lnTo>
                    <a:pt x="15240" y="35052"/>
                  </a:lnTo>
                  <a:lnTo>
                    <a:pt x="16764" y="35052"/>
                  </a:lnTo>
                  <a:lnTo>
                    <a:pt x="16764" y="41008"/>
                  </a:lnTo>
                  <a:lnTo>
                    <a:pt x="77711" y="41008"/>
                  </a:lnTo>
                  <a:lnTo>
                    <a:pt x="77711" y="30340"/>
                  </a:lnTo>
                  <a:lnTo>
                    <a:pt x="91300" y="30340"/>
                  </a:lnTo>
                  <a:lnTo>
                    <a:pt x="91300" y="18148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44" name="object 44"/>
            <p:cNvSpPr/>
            <p:nvPr/>
          </p:nvSpPr>
          <p:spPr>
            <a:xfrm>
              <a:off x="4814189" y="1786254"/>
              <a:ext cx="94615" cy="42545"/>
            </a:xfrm>
            <a:custGeom>
              <a:avLst/>
              <a:gdLst/>
              <a:ahLst/>
              <a:cxnLst/>
              <a:rect l="l" t="t" r="r" b="b"/>
              <a:pathLst>
                <a:path w="94614" h="42544">
                  <a:moveTo>
                    <a:pt x="94488" y="19685"/>
                  </a:moveTo>
                  <a:lnTo>
                    <a:pt x="86982" y="19685"/>
                  </a:lnTo>
                  <a:lnTo>
                    <a:pt x="83820" y="19685"/>
                  </a:lnTo>
                  <a:lnTo>
                    <a:pt x="77724" y="19685"/>
                  </a:lnTo>
                  <a:lnTo>
                    <a:pt x="76327" y="19685"/>
                  </a:lnTo>
                  <a:lnTo>
                    <a:pt x="76327" y="7493"/>
                  </a:lnTo>
                  <a:lnTo>
                    <a:pt x="30607" y="7493"/>
                  </a:lnTo>
                  <a:lnTo>
                    <a:pt x="30607" y="0"/>
                  </a:lnTo>
                  <a:lnTo>
                    <a:pt x="10668" y="0"/>
                  </a:lnTo>
                  <a:lnTo>
                    <a:pt x="10668" y="12065"/>
                  </a:lnTo>
                  <a:lnTo>
                    <a:pt x="0" y="12065"/>
                  </a:lnTo>
                  <a:lnTo>
                    <a:pt x="0" y="24257"/>
                  </a:lnTo>
                  <a:lnTo>
                    <a:pt x="9258" y="24257"/>
                  </a:lnTo>
                  <a:lnTo>
                    <a:pt x="9258" y="31877"/>
                  </a:lnTo>
                  <a:lnTo>
                    <a:pt x="10668" y="31877"/>
                  </a:lnTo>
                  <a:lnTo>
                    <a:pt x="10668" y="34925"/>
                  </a:lnTo>
                  <a:lnTo>
                    <a:pt x="13843" y="34925"/>
                  </a:lnTo>
                  <a:lnTo>
                    <a:pt x="15367" y="34925"/>
                  </a:lnTo>
                  <a:lnTo>
                    <a:pt x="16751" y="34925"/>
                  </a:lnTo>
                  <a:lnTo>
                    <a:pt x="18415" y="34925"/>
                  </a:lnTo>
                  <a:lnTo>
                    <a:pt x="21336" y="34925"/>
                  </a:lnTo>
                  <a:lnTo>
                    <a:pt x="21336" y="42545"/>
                  </a:lnTo>
                  <a:lnTo>
                    <a:pt x="76327" y="42545"/>
                  </a:lnTo>
                  <a:lnTo>
                    <a:pt x="76327" y="31877"/>
                  </a:lnTo>
                  <a:lnTo>
                    <a:pt x="77724" y="31877"/>
                  </a:lnTo>
                  <a:lnTo>
                    <a:pt x="83820" y="31877"/>
                  </a:lnTo>
                  <a:lnTo>
                    <a:pt x="86982" y="31877"/>
                  </a:lnTo>
                  <a:lnTo>
                    <a:pt x="94488" y="31877"/>
                  </a:lnTo>
                  <a:lnTo>
                    <a:pt x="94488" y="19685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45" name="object 45"/>
            <p:cNvSpPr/>
            <p:nvPr/>
          </p:nvSpPr>
          <p:spPr>
            <a:xfrm>
              <a:off x="4873752" y="1793747"/>
              <a:ext cx="109855" cy="45720"/>
            </a:xfrm>
            <a:custGeom>
              <a:avLst/>
              <a:gdLst/>
              <a:ahLst/>
              <a:cxnLst/>
              <a:rect l="l" t="t" r="r" b="b"/>
              <a:pathLst>
                <a:path w="109854" h="45719">
                  <a:moveTo>
                    <a:pt x="109601" y="21336"/>
                  </a:moveTo>
                  <a:lnTo>
                    <a:pt x="109601" y="21336"/>
                  </a:lnTo>
                  <a:lnTo>
                    <a:pt x="98933" y="21336"/>
                  </a:lnTo>
                  <a:lnTo>
                    <a:pt x="98933" y="10668"/>
                  </a:lnTo>
                  <a:lnTo>
                    <a:pt x="64008" y="10668"/>
                  </a:lnTo>
                  <a:lnTo>
                    <a:pt x="64008" y="0"/>
                  </a:lnTo>
                  <a:lnTo>
                    <a:pt x="12065" y="0"/>
                  </a:lnTo>
                  <a:lnTo>
                    <a:pt x="12065" y="12192"/>
                  </a:lnTo>
                  <a:lnTo>
                    <a:pt x="0" y="12192"/>
                  </a:lnTo>
                  <a:lnTo>
                    <a:pt x="0" y="24384"/>
                  </a:lnTo>
                  <a:lnTo>
                    <a:pt x="12065" y="24384"/>
                  </a:lnTo>
                  <a:lnTo>
                    <a:pt x="12065" y="35052"/>
                  </a:lnTo>
                  <a:lnTo>
                    <a:pt x="56261" y="35052"/>
                  </a:lnTo>
                  <a:lnTo>
                    <a:pt x="56261" y="45720"/>
                  </a:lnTo>
                  <a:lnTo>
                    <a:pt x="98933" y="45720"/>
                  </a:lnTo>
                  <a:lnTo>
                    <a:pt x="98933" y="33528"/>
                  </a:lnTo>
                  <a:lnTo>
                    <a:pt x="109601" y="33528"/>
                  </a:lnTo>
                  <a:lnTo>
                    <a:pt x="109601" y="21336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46" name="object 46"/>
            <p:cNvSpPr/>
            <p:nvPr/>
          </p:nvSpPr>
          <p:spPr>
            <a:xfrm>
              <a:off x="4949952" y="1804415"/>
              <a:ext cx="118745" cy="47625"/>
            </a:xfrm>
            <a:custGeom>
              <a:avLst/>
              <a:gdLst/>
              <a:ahLst/>
              <a:cxnLst/>
              <a:rect l="l" t="t" r="r" b="b"/>
              <a:pathLst>
                <a:path w="118745" h="47625">
                  <a:moveTo>
                    <a:pt x="118732" y="24511"/>
                  </a:moveTo>
                  <a:lnTo>
                    <a:pt x="118732" y="24511"/>
                  </a:lnTo>
                  <a:lnTo>
                    <a:pt x="102108" y="24511"/>
                  </a:lnTo>
                  <a:lnTo>
                    <a:pt x="102108" y="13855"/>
                  </a:lnTo>
                  <a:lnTo>
                    <a:pt x="86728" y="13855"/>
                  </a:lnTo>
                  <a:lnTo>
                    <a:pt x="86728" y="10668"/>
                  </a:lnTo>
                  <a:lnTo>
                    <a:pt x="85204" y="10668"/>
                  </a:lnTo>
                  <a:lnTo>
                    <a:pt x="82169" y="10668"/>
                  </a:lnTo>
                  <a:lnTo>
                    <a:pt x="76187" y="10668"/>
                  </a:lnTo>
                  <a:lnTo>
                    <a:pt x="76187" y="0"/>
                  </a:lnTo>
                  <a:lnTo>
                    <a:pt x="32004" y="0"/>
                  </a:lnTo>
                  <a:lnTo>
                    <a:pt x="32004" y="10668"/>
                  </a:lnTo>
                  <a:lnTo>
                    <a:pt x="28816" y="10668"/>
                  </a:lnTo>
                  <a:lnTo>
                    <a:pt x="28816" y="0"/>
                  </a:lnTo>
                  <a:lnTo>
                    <a:pt x="10541" y="0"/>
                  </a:lnTo>
                  <a:lnTo>
                    <a:pt x="10541" y="10668"/>
                  </a:lnTo>
                  <a:lnTo>
                    <a:pt x="4559" y="10668"/>
                  </a:lnTo>
                  <a:lnTo>
                    <a:pt x="3048" y="10668"/>
                  </a:lnTo>
                  <a:lnTo>
                    <a:pt x="0" y="10668"/>
                  </a:lnTo>
                  <a:lnTo>
                    <a:pt x="0" y="22860"/>
                  </a:lnTo>
                  <a:lnTo>
                    <a:pt x="3048" y="22860"/>
                  </a:lnTo>
                  <a:lnTo>
                    <a:pt x="4559" y="22860"/>
                  </a:lnTo>
                  <a:lnTo>
                    <a:pt x="10541" y="22860"/>
                  </a:lnTo>
                  <a:lnTo>
                    <a:pt x="10541" y="35052"/>
                  </a:lnTo>
                  <a:lnTo>
                    <a:pt x="28816" y="35052"/>
                  </a:lnTo>
                  <a:lnTo>
                    <a:pt x="28816" y="22860"/>
                  </a:lnTo>
                  <a:lnTo>
                    <a:pt x="31991" y="22860"/>
                  </a:lnTo>
                  <a:lnTo>
                    <a:pt x="32004" y="35052"/>
                  </a:lnTo>
                  <a:lnTo>
                    <a:pt x="53327" y="35052"/>
                  </a:lnTo>
                  <a:lnTo>
                    <a:pt x="53327" y="36703"/>
                  </a:lnTo>
                  <a:lnTo>
                    <a:pt x="56261" y="36703"/>
                  </a:lnTo>
                  <a:lnTo>
                    <a:pt x="57912" y="36703"/>
                  </a:lnTo>
                  <a:lnTo>
                    <a:pt x="65405" y="36703"/>
                  </a:lnTo>
                  <a:lnTo>
                    <a:pt x="65405" y="47383"/>
                  </a:lnTo>
                  <a:lnTo>
                    <a:pt x="102108" y="47383"/>
                  </a:lnTo>
                  <a:lnTo>
                    <a:pt x="102108" y="36703"/>
                  </a:lnTo>
                  <a:lnTo>
                    <a:pt x="118732" y="36703"/>
                  </a:lnTo>
                  <a:lnTo>
                    <a:pt x="118732" y="24511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47" name="object 47"/>
            <p:cNvSpPr/>
            <p:nvPr/>
          </p:nvSpPr>
          <p:spPr>
            <a:xfrm>
              <a:off x="5033645" y="1818271"/>
              <a:ext cx="127000" cy="33655"/>
            </a:xfrm>
            <a:custGeom>
              <a:avLst/>
              <a:gdLst/>
              <a:ahLst/>
              <a:cxnLst/>
              <a:rect l="l" t="t" r="r" b="b"/>
              <a:pathLst>
                <a:path w="127000" h="33655">
                  <a:moveTo>
                    <a:pt x="126479" y="10655"/>
                  </a:moveTo>
                  <a:lnTo>
                    <a:pt x="126479" y="10655"/>
                  </a:lnTo>
                  <a:lnTo>
                    <a:pt x="114287" y="10655"/>
                  </a:lnTo>
                  <a:lnTo>
                    <a:pt x="114287" y="0"/>
                  </a:lnTo>
                  <a:lnTo>
                    <a:pt x="12306" y="0"/>
                  </a:lnTo>
                  <a:lnTo>
                    <a:pt x="12306" y="10655"/>
                  </a:lnTo>
                  <a:lnTo>
                    <a:pt x="6083" y="10655"/>
                  </a:lnTo>
                  <a:lnTo>
                    <a:pt x="4559" y="10655"/>
                  </a:lnTo>
                  <a:lnTo>
                    <a:pt x="0" y="10655"/>
                  </a:lnTo>
                  <a:lnTo>
                    <a:pt x="0" y="22847"/>
                  </a:lnTo>
                  <a:lnTo>
                    <a:pt x="4559" y="22847"/>
                  </a:lnTo>
                  <a:lnTo>
                    <a:pt x="6083" y="22847"/>
                  </a:lnTo>
                  <a:lnTo>
                    <a:pt x="12306" y="22847"/>
                  </a:lnTo>
                  <a:lnTo>
                    <a:pt x="12306" y="33528"/>
                  </a:lnTo>
                  <a:lnTo>
                    <a:pt x="114287" y="33528"/>
                  </a:lnTo>
                  <a:lnTo>
                    <a:pt x="114287" y="22847"/>
                  </a:lnTo>
                  <a:lnTo>
                    <a:pt x="126479" y="22847"/>
                  </a:lnTo>
                  <a:lnTo>
                    <a:pt x="126479" y="10655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48" name="object 48"/>
            <p:cNvSpPr/>
            <p:nvPr/>
          </p:nvSpPr>
          <p:spPr>
            <a:xfrm>
              <a:off x="5126609" y="1818271"/>
              <a:ext cx="154305" cy="73660"/>
            </a:xfrm>
            <a:custGeom>
              <a:avLst/>
              <a:gdLst/>
              <a:ahLst/>
              <a:cxnLst/>
              <a:rect l="l" t="t" r="r" b="b"/>
              <a:pathLst>
                <a:path w="154304" h="73660">
                  <a:moveTo>
                    <a:pt x="118859" y="10655"/>
                  </a:moveTo>
                  <a:lnTo>
                    <a:pt x="109715" y="10655"/>
                  </a:lnTo>
                  <a:lnTo>
                    <a:pt x="106807" y="10655"/>
                  </a:lnTo>
                  <a:lnTo>
                    <a:pt x="106807" y="0"/>
                  </a:lnTo>
                  <a:lnTo>
                    <a:pt x="74663" y="0"/>
                  </a:lnTo>
                  <a:lnTo>
                    <a:pt x="74663" y="10655"/>
                  </a:lnTo>
                  <a:lnTo>
                    <a:pt x="73279" y="10655"/>
                  </a:lnTo>
                  <a:lnTo>
                    <a:pt x="73139" y="10655"/>
                  </a:lnTo>
                  <a:lnTo>
                    <a:pt x="71615" y="10655"/>
                  </a:lnTo>
                  <a:lnTo>
                    <a:pt x="71615" y="0"/>
                  </a:lnTo>
                  <a:lnTo>
                    <a:pt x="10795" y="0"/>
                  </a:lnTo>
                  <a:lnTo>
                    <a:pt x="10795" y="10655"/>
                  </a:lnTo>
                  <a:lnTo>
                    <a:pt x="0" y="10655"/>
                  </a:lnTo>
                  <a:lnTo>
                    <a:pt x="0" y="22847"/>
                  </a:lnTo>
                  <a:lnTo>
                    <a:pt x="10795" y="22847"/>
                  </a:lnTo>
                  <a:lnTo>
                    <a:pt x="10795" y="33528"/>
                  </a:lnTo>
                  <a:lnTo>
                    <a:pt x="71615" y="33528"/>
                  </a:lnTo>
                  <a:lnTo>
                    <a:pt x="71615" y="22847"/>
                  </a:lnTo>
                  <a:lnTo>
                    <a:pt x="73139" y="22847"/>
                  </a:lnTo>
                  <a:lnTo>
                    <a:pt x="73279" y="22847"/>
                  </a:lnTo>
                  <a:lnTo>
                    <a:pt x="74663" y="22847"/>
                  </a:lnTo>
                  <a:lnTo>
                    <a:pt x="74663" y="33528"/>
                  </a:lnTo>
                  <a:lnTo>
                    <a:pt x="106807" y="33528"/>
                  </a:lnTo>
                  <a:lnTo>
                    <a:pt x="106807" y="22847"/>
                  </a:lnTo>
                  <a:lnTo>
                    <a:pt x="109715" y="22847"/>
                  </a:lnTo>
                  <a:lnTo>
                    <a:pt x="118859" y="22847"/>
                  </a:lnTo>
                  <a:lnTo>
                    <a:pt x="118859" y="10655"/>
                  </a:lnTo>
                  <a:close/>
                </a:path>
                <a:path w="154304" h="73660">
                  <a:moveTo>
                    <a:pt x="153911" y="50279"/>
                  </a:moveTo>
                  <a:lnTo>
                    <a:pt x="153911" y="50279"/>
                  </a:lnTo>
                  <a:lnTo>
                    <a:pt x="135623" y="50279"/>
                  </a:lnTo>
                  <a:lnTo>
                    <a:pt x="135623" y="38100"/>
                  </a:lnTo>
                  <a:lnTo>
                    <a:pt x="97523" y="38100"/>
                  </a:lnTo>
                  <a:lnTo>
                    <a:pt x="97523" y="50279"/>
                  </a:lnTo>
                  <a:lnTo>
                    <a:pt x="91427" y="50279"/>
                  </a:lnTo>
                  <a:lnTo>
                    <a:pt x="85344" y="50279"/>
                  </a:lnTo>
                  <a:lnTo>
                    <a:pt x="85344" y="62471"/>
                  </a:lnTo>
                  <a:lnTo>
                    <a:pt x="91427" y="62471"/>
                  </a:lnTo>
                  <a:lnTo>
                    <a:pt x="97523" y="62471"/>
                  </a:lnTo>
                  <a:lnTo>
                    <a:pt x="97523" y="73152"/>
                  </a:lnTo>
                  <a:lnTo>
                    <a:pt x="135623" y="73152"/>
                  </a:lnTo>
                  <a:lnTo>
                    <a:pt x="135623" y="62471"/>
                  </a:lnTo>
                  <a:lnTo>
                    <a:pt x="153911" y="62471"/>
                  </a:lnTo>
                  <a:lnTo>
                    <a:pt x="153911" y="50279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49" name="object 49"/>
            <p:cNvSpPr/>
            <p:nvPr/>
          </p:nvSpPr>
          <p:spPr>
            <a:xfrm>
              <a:off x="5245468" y="1856371"/>
              <a:ext cx="455930" cy="35560"/>
            </a:xfrm>
            <a:custGeom>
              <a:avLst/>
              <a:gdLst/>
              <a:ahLst/>
              <a:cxnLst/>
              <a:rect l="l" t="t" r="r" b="b"/>
              <a:pathLst>
                <a:path w="455929" h="35560">
                  <a:moveTo>
                    <a:pt x="227203" y="12179"/>
                  </a:moveTo>
                  <a:lnTo>
                    <a:pt x="215023" y="12179"/>
                  </a:lnTo>
                  <a:lnTo>
                    <a:pt x="215023" y="0"/>
                  </a:lnTo>
                  <a:lnTo>
                    <a:pt x="202831" y="0"/>
                  </a:lnTo>
                  <a:lnTo>
                    <a:pt x="202831" y="12179"/>
                  </a:lnTo>
                  <a:lnTo>
                    <a:pt x="195084" y="12179"/>
                  </a:lnTo>
                  <a:lnTo>
                    <a:pt x="192163" y="12179"/>
                  </a:lnTo>
                  <a:lnTo>
                    <a:pt x="185940" y="12179"/>
                  </a:lnTo>
                  <a:lnTo>
                    <a:pt x="183007" y="12179"/>
                  </a:lnTo>
                  <a:lnTo>
                    <a:pt x="183007" y="0"/>
                  </a:lnTo>
                  <a:lnTo>
                    <a:pt x="173748" y="0"/>
                  </a:lnTo>
                  <a:lnTo>
                    <a:pt x="170815" y="0"/>
                  </a:lnTo>
                  <a:lnTo>
                    <a:pt x="161556" y="0"/>
                  </a:lnTo>
                  <a:lnTo>
                    <a:pt x="161556" y="12179"/>
                  </a:lnTo>
                  <a:lnTo>
                    <a:pt x="160159" y="12179"/>
                  </a:lnTo>
                  <a:lnTo>
                    <a:pt x="153924" y="12179"/>
                  </a:lnTo>
                  <a:lnTo>
                    <a:pt x="151015" y="12179"/>
                  </a:lnTo>
                  <a:lnTo>
                    <a:pt x="141732" y="12179"/>
                  </a:lnTo>
                  <a:lnTo>
                    <a:pt x="141732" y="0"/>
                  </a:lnTo>
                  <a:lnTo>
                    <a:pt x="129679" y="0"/>
                  </a:lnTo>
                  <a:lnTo>
                    <a:pt x="129540" y="0"/>
                  </a:lnTo>
                  <a:lnTo>
                    <a:pt x="117487" y="0"/>
                  </a:lnTo>
                  <a:lnTo>
                    <a:pt x="117487" y="12179"/>
                  </a:lnTo>
                  <a:lnTo>
                    <a:pt x="115836" y="12179"/>
                  </a:lnTo>
                  <a:lnTo>
                    <a:pt x="115836" y="0"/>
                  </a:lnTo>
                  <a:lnTo>
                    <a:pt x="103644" y="0"/>
                  </a:lnTo>
                  <a:lnTo>
                    <a:pt x="103644" y="12179"/>
                  </a:lnTo>
                  <a:lnTo>
                    <a:pt x="102247" y="12179"/>
                  </a:lnTo>
                  <a:lnTo>
                    <a:pt x="102247" y="0"/>
                  </a:lnTo>
                  <a:lnTo>
                    <a:pt x="90055" y="0"/>
                  </a:lnTo>
                  <a:lnTo>
                    <a:pt x="90055" y="12179"/>
                  </a:lnTo>
                  <a:lnTo>
                    <a:pt x="88392" y="12179"/>
                  </a:lnTo>
                  <a:lnTo>
                    <a:pt x="85471" y="12179"/>
                  </a:lnTo>
                  <a:lnTo>
                    <a:pt x="85471" y="0"/>
                  </a:lnTo>
                  <a:lnTo>
                    <a:pt x="83959" y="0"/>
                  </a:lnTo>
                  <a:lnTo>
                    <a:pt x="76200" y="0"/>
                  </a:lnTo>
                  <a:lnTo>
                    <a:pt x="44335" y="0"/>
                  </a:lnTo>
                  <a:lnTo>
                    <a:pt x="44335" y="12179"/>
                  </a:lnTo>
                  <a:lnTo>
                    <a:pt x="44196" y="12179"/>
                  </a:lnTo>
                  <a:lnTo>
                    <a:pt x="41275" y="12179"/>
                  </a:lnTo>
                  <a:lnTo>
                    <a:pt x="41275" y="0"/>
                  </a:lnTo>
                  <a:lnTo>
                    <a:pt x="12331" y="0"/>
                  </a:lnTo>
                  <a:lnTo>
                    <a:pt x="12331" y="12179"/>
                  </a:lnTo>
                  <a:lnTo>
                    <a:pt x="10668" y="12179"/>
                  </a:lnTo>
                  <a:lnTo>
                    <a:pt x="0" y="12179"/>
                  </a:lnTo>
                  <a:lnTo>
                    <a:pt x="0" y="24371"/>
                  </a:lnTo>
                  <a:lnTo>
                    <a:pt x="10668" y="24371"/>
                  </a:lnTo>
                  <a:lnTo>
                    <a:pt x="12331" y="24371"/>
                  </a:lnTo>
                  <a:lnTo>
                    <a:pt x="12331" y="35052"/>
                  </a:lnTo>
                  <a:lnTo>
                    <a:pt x="41275" y="35052"/>
                  </a:lnTo>
                  <a:lnTo>
                    <a:pt x="41275" y="24371"/>
                  </a:lnTo>
                  <a:lnTo>
                    <a:pt x="44196" y="24371"/>
                  </a:lnTo>
                  <a:lnTo>
                    <a:pt x="44335" y="24371"/>
                  </a:lnTo>
                  <a:lnTo>
                    <a:pt x="44335" y="35052"/>
                  </a:lnTo>
                  <a:lnTo>
                    <a:pt x="85471" y="35052"/>
                  </a:lnTo>
                  <a:lnTo>
                    <a:pt x="85471" y="24371"/>
                  </a:lnTo>
                  <a:lnTo>
                    <a:pt x="88392" y="24371"/>
                  </a:lnTo>
                  <a:lnTo>
                    <a:pt x="90055" y="24371"/>
                  </a:lnTo>
                  <a:lnTo>
                    <a:pt x="90055" y="35052"/>
                  </a:lnTo>
                  <a:lnTo>
                    <a:pt x="102247" y="35052"/>
                  </a:lnTo>
                  <a:lnTo>
                    <a:pt x="102247" y="24371"/>
                  </a:lnTo>
                  <a:lnTo>
                    <a:pt x="103644" y="24371"/>
                  </a:lnTo>
                  <a:lnTo>
                    <a:pt x="103644" y="35052"/>
                  </a:lnTo>
                  <a:lnTo>
                    <a:pt x="115836" y="35052"/>
                  </a:lnTo>
                  <a:lnTo>
                    <a:pt x="115836" y="24371"/>
                  </a:lnTo>
                  <a:lnTo>
                    <a:pt x="117487" y="24371"/>
                  </a:lnTo>
                  <a:lnTo>
                    <a:pt x="117487" y="35052"/>
                  </a:lnTo>
                  <a:lnTo>
                    <a:pt x="129540" y="35052"/>
                  </a:lnTo>
                  <a:lnTo>
                    <a:pt x="129679" y="35052"/>
                  </a:lnTo>
                  <a:lnTo>
                    <a:pt x="141732" y="35052"/>
                  </a:lnTo>
                  <a:lnTo>
                    <a:pt x="141732" y="24371"/>
                  </a:lnTo>
                  <a:lnTo>
                    <a:pt x="151015" y="24371"/>
                  </a:lnTo>
                  <a:lnTo>
                    <a:pt x="153924" y="24371"/>
                  </a:lnTo>
                  <a:lnTo>
                    <a:pt x="160159" y="24371"/>
                  </a:lnTo>
                  <a:lnTo>
                    <a:pt x="161556" y="24371"/>
                  </a:lnTo>
                  <a:lnTo>
                    <a:pt x="161556" y="35052"/>
                  </a:lnTo>
                  <a:lnTo>
                    <a:pt x="170815" y="35052"/>
                  </a:lnTo>
                  <a:lnTo>
                    <a:pt x="173748" y="35052"/>
                  </a:lnTo>
                  <a:lnTo>
                    <a:pt x="183007" y="35052"/>
                  </a:lnTo>
                  <a:lnTo>
                    <a:pt x="183007" y="24371"/>
                  </a:lnTo>
                  <a:lnTo>
                    <a:pt x="185940" y="24371"/>
                  </a:lnTo>
                  <a:lnTo>
                    <a:pt x="192163" y="24371"/>
                  </a:lnTo>
                  <a:lnTo>
                    <a:pt x="195084" y="24371"/>
                  </a:lnTo>
                  <a:lnTo>
                    <a:pt x="202831" y="24371"/>
                  </a:lnTo>
                  <a:lnTo>
                    <a:pt x="202831" y="35052"/>
                  </a:lnTo>
                  <a:lnTo>
                    <a:pt x="215023" y="35052"/>
                  </a:lnTo>
                  <a:lnTo>
                    <a:pt x="215023" y="24371"/>
                  </a:lnTo>
                  <a:lnTo>
                    <a:pt x="227203" y="24371"/>
                  </a:lnTo>
                  <a:lnTo>
                    <a:pt x="227203" y="12179"/>
                  </a:lnTo>
                  <a:close/>
                </a:path>
                <a:path w="455929" h="35560">
                  <a:moveTo>
                    <a:pt x="347484" y="12179"/>
                  </a:moveTo>
                  <a:lnTo>
                    <a:pt x="335407" y="12179"/>
                  </a:lnTo>
                  <a:lnTo>
                    <a:pt x="335407" y="0"/>
                  </a:lnTo>
                  <a:lnTo>
                    <a:pt x="323215" y="0"/>
                  </a:lnTo>
                  <a:lnTo>
                    <a:pt x="323215" y="12179"/>
                  </a:lnTo>
                  <a:lnTo>
                    <a:pt x="312559" y="12179"/>
                  </a:lnTo>
                  <a:lnTo>
                    <a:pt x="312559" y="24371"/>
                  </a:lnTo>
                  <a:lnTo>
                    <a:pt x="323215" y="24371"/>
                  </a:lnTo>
                  <a:lnTo>
                    <a:pt x="323215" y="35052"/>
                  </a:lnTo>
                  <a:lnTo>
                    <a:pt x="335407" y="35052"/>
                  </a:lnTo>
                  <a:lnTo>
                    <a:pt x="335407" y="24371"/>
                  </a:lnTo>
                  <a:lnTo>
                    <a:pt x="347484" y="24371"/>
                  </a:lnTo>
                  <a:lnTo>
                    <a:pt x="347484" y="12179"/>
                  </a:lnTo>
                  <a:close/>
                </a:path>
                <a:path w="455929" h="35560">
                  <a:moveTo>
                    <a:pt x="455803" y="12179"/>
                  </a:moveTo>
                  <a:lnTo>
                    <a:pt x="449707" y="12179"/>
                  </a:lnTo>
                  <a:lnTo>
                    <a:pt x="445147" y="12179"/>
                  </a:lnTo>
                  <a:lnTo>
                    <a:pt x="445147" y="0"/>
                  </a:lnTo>
                  <a:lnTo>
                    <a:pt x="411619" y="0"/>
                  </a:lnTo>
                  <a:lnTo>
                    <a:pt x="411619" y="12179"/>
                  </a:lnTo>
                  <a:lnTo>
                    <a:pt x="410095" y="12179"/>
                  </a:lnTo>
                  <a:lnTo>
                    <a:pt x="400951" y="12179"/>
                  </a:lnTo>
                  <a:lnTo>
                    <a:pt x="400951" y="24371"/>
                  </a:lnTo>
                  <a:lnTo>
                    <a:pt x="410095" y="24371"/>
                  </a:lnTo>
                  <a:lnTo>
                    <a:pt x="411619" y="24371"/>
                  </a:lnTo>
                  <a:lnTo>
                    <a:pt x="411619" y="35052"/>
                  </a:lnTo>
                  <a:lnTo>
                    <a:pt x="445147" y="35052"/>
                  </a:lnTo>
                  <a:lnTo>
                    <a:pt x="445147" y="24371"/>
                  </a:lnTo>
                  <a:lnTo>
                    <a:pt x="449707" y="24371"/>
                  </a:lnTo>
                  <a:lnTo>
                    <a:pt x="455803" y="24371"/>
                  </a:lnTo>
                  <a:lnTo>
                    <a:pt x="455803" y="12179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50" name="object 50"/>
            <p:cNvSpPr/>
            <p:nvPr/>
          </p:nvSpPr>
          <p:spPr>
            <a:xfrm>
              <a:off x="1220711" y="1377822"/>
              <a:ext cx="3321050" cy="377825"/>
            </a:xfrm>
            <a:custGeom>
              <a:avLst/>
              <a:gdLst/>
              <a:ahLst/>
              <a:cxnLst/>
              <a:rect l="l" t="t" r="r" b="b"/>
              <a:pathLst>
                <a:path w="3321050" h="377825">
                  <a:moveTo>
                    <a:pt x="12192" y="0"/>
                  </a:moveTo>
                  <a:lnTo>
                    <a:pt x="0" y="0"/>
                  </a:lnTo>
                  <a:lnTo>
                    <a:pt x="0" y="33528"/>
                  </a:lnTo>
                  <a:lnTo>
                    <a:pt x="12192" y="33528"/>
                  </a:lnTo>
                  <a:lnTo>
                    <a:pt x="12192" y="0"/>
                  </a:lnTo>
                  <a:close/>
                </a:path>
                <a:path w="3321050" h="377825">
                  <a:moveTo>
                    <a:pt x="310896" y="68453"/>
                  </a:moveTo>
                  <a:lnTo>
                    <a:pt x="300228" y="68453"/>
                  </a:lnTo>
                  <a:lnTo>
                    <a:pt x="300228" y="57797"/>
                  </a:lnTo>
                  <a:lnTo>
                    <a:pt x="288036" y="57797"/>
                  </a:lnTo>
                  <a:lnTo>
                    <a:pt x="288036" y="68453"/>
                  </a:lnTo>
                  <a:lnTo>
                    <a:pt x="277368" y="68453"/>
                  </a:lnTo>
                  <a:lnTo>
                    <a:pt x="277368" y="80645"/>
                  </a:lnTo>
                  <a:lnTo>
                    <a:pt x="288036" y="80645"/>
                  </a:lnTo>
                  <a:lnTo>
                    <a:pt x="288036" y="92849"/>
                  </a:lnTo>
                  <a:lnTo>
                    <a:pt x="300228" y="92849"/>
                  </a:lnTo>
                  <a:lnTo>
                    <a:pt x="300228" y="80645"/>
                  </a:lnTo>
                  <a:lnTo>
                    <a:pt x="310896" y="80645"/>
                  </a:lnTo>
                  <a:lnTo>
                    <a:pt x="310896" y="68453"/>
                  </a:lnTo>
                  <a:close/>
                </a:path>
                <a:path w="3321050" h="377825">
                  <a:moveTo>
                    <a:pt x="406781" y="73037"/>
                  </a:moveTo>
                  <a:lnTo>
                    <a:pt x="397637" y="73037"/>
                  </a:lnTo>
                  <a:lnTo>
                    <a:pt x="396125" y="73037"/>
                  </a:lnTo>
                  <a:lnTo>
                    <a:pt x="396125" y="62357"/>
                  </a:lnTo>
                  <a:lnTo>
                    <a:pt x="387108" y="62357"/>
                  </a:lnTo>
                  <a:lnTo>
                    <a:pt x="383933" y="62357"/>
                  </a:lnTo>
                  <a:lnTo>
                    <a:pt x="374916" y="62357"/>
                  </a:lnTo>
                  <a:lnTo>
                    <a:pt x="362724" y="62357"/>
                  </a:lnTo>
                  <a:lnTo>
                    <a:pt x="362724" y="73037"/>
                  </a:lnTo>
                  <a:lnTo>
                    <a:pt x="362585" y="73037"/>
                  </a:lnTo>
                  <a:lnTo>
                    <a:pt x="355092" y="73037"/>
                  </a:lnTo>
                  <a:lnTo>
                    <a:pt x="355092" y="62357"/>
                  </a:lnTo>
                  <a:lnTo>
                    <a:pt x="342900" y="62357"/>
                  </a:lnTo>
                  <a:lnTo>
                    <a:pt x="342900" y="73037"/>
                  </a:lnTo>
                  <a:lnTo>
                    <a:pt x="330720" y="73037"/>
                  </a:lnTo>
                  <a:lnTo>
                    <a:pt x="330720" y="85229"/>
                  </a:lnTo>
                  <a:lnTo>
                    <a:pt x="342900" y="85229"/>
                  </a:lnTo>
                  <a:lnTo>
                    <a:pt x="342900" y="97409"/>
                  </a:lnTo>
                  <a:lnTo>
                    <a:pt x="355092" y="97409"/>
                  </a:lnTo>
                  <a:lnTo>
                    <a:pt x="355092" y="85229"/>
                  </a:lnTo>
                  <a:lnTo>
                    <a:pt x="362585" y="85229"/>
                  </a:lnTo>
                  <a:lnTo>
                    <a:pt x="362724" y="85229"/>
                  </a:lnTo>
                  <a:lnTo>
                    <a:pt x="362724" y="97409"/>
                  </a:lnTo>
                  <a:lnTo>
                    <a:pt x="374916" y="97409"/>
                  </a:lnTo>
                  <a:lnTo>
                    <a:pt x="383933" y="97409"/>
                  </a:lnTo>
                  <a:lnTo>
                    <a:pt x="387108" y="97409"/>
                  </a:lnTo>
                  <a:lnTo>
                    <a:pt x="396125" y="97409"/>
                  </a:lnTo>
                  <a:lnTo>
                    <a:pt x="396125" y="85229"/>
                  </a:lnTo>
                  <a:lnTo>
                    <a:pt x="397637" y="85229"/>
                  </a:lnTo>
                  <a:lnTo>
                    <a:pt x="406781" y="85229"/>
                  </a:lnTo>
                  <a:lnTo>
                    <a:pt x="406781" y="73037"/>
                  </a:lnTo>
                  <a:close/>
                </a:path>
                <a:path w="3321050" h="377825">
                  <a:moveTo>
                    <a:pt x="454025" y="86868"/>
                  </a:moveTo>
                  <a:lnTo>
                    <a:pt x="443369" y="86868"/>
                  </a:lnTo>
                  <a:lnTo>
                    <a:pt x="443369" y="76200"/>
                  </a:lnTo>
                  <a:lnTo>
                    <a:pt x="431177" y="76200"/>
                  </a:lnTo>
                  <a:lnTo>
                    <a:pt x="431177" y="86868"/>
                  </a:lnTo>
                  <a:lnTo>
                    <a:pt x="419100" y="86868"/>
                  </a:lnTo>
                  <a:lnTo>
                    <a:pt x="419100" y="99060"/>
                  </a:lnTo>
                  <a:lnTo>
                    <a:pt x="431177" y="99060"/>
                  </a:lnTo>
                  <a:lnTo>
                    <a:pt x="431177" y="109728"/>
                  </a:lnTo>
                  <a:lnTo>
                    <a:pt x="443369" y="109728"/>
                  </a:lnTo>
                  <a:lnTo>
                    <a:pt x="443369" y="99060"/>
                  </a:lnTo>
                  <a:lnTo>
                    <a:pt x="454025" y="99060"/>
                  </a:lnTo>
                  <a:lnTo>
                    <a:pt x="454025" y="86868"/>
                  </a:lnTo>
                  <a:close/>
                </a:path>
                <a:path w="3321050" h="377825">
                  <a:moveTo>
                    <a:pt x="786257" y="178181"/>
                  </a:moveTo>
                  <a:lnTo>
                    <a:pt x="775601" y="178181"/>
                  </a:lnTo>
                  <a:lnTo>
                    <a:pt x="775601" y="165989"/>
                  </a:lnTo>
                  <a:lnTo>
                    <a:pt x="763409" y="165989"/>
                  </a:lnTo>
                  <a:lnTo>
                    <a:pt x="763409" y="178181"/>
                  </a:lnTo>
                  <a:lnTo>
                    <a:pt x="751332" y="178181"/>
                  </a:lnTo>
                  <a:lnTo>
                    <a:pt x="751332" y="190373"/>
                  </a:lnTo>
                  <a:lnTo>
                    <a:pt x="763409" y="190373"/>
                  </a:lnTo>
                  <a:lnTo>
                    <a:pt x="763409" y="201041"/>
                  </a:lnTo>
                  <a:lnTo>
                    <a:pt x="775601" y="201041"/>
                  </a:lnTo>
                  <a:lnTo>
                    <a:pt x="775601" y="190373"/>
                  </a:lnTo>
                  <a:lnTo>
                    <a:pt x="786257" y="190373"/>
                  </a:lnTo>
                  <a:lnTo>
                    <a:pt x="786257" y="178181"/>
                  </a:lnTo>
                  <a:close/>
                </a:path>
                <a:path w="3321050" h="377825">
                  <a:moveTo>
                    <a:pt x="1054481" y="205752"/>
                  </a:moveTo>
                  <a:lnTo>
                    <a:pt x="1043825" y="205752"/>
                  </a:lnTo>
                  <a:lnTo>
                    <a:pt x="1043825" y="193433"/>
                  </a:lnTo>
                  <a:lnTo>
                    <a:pt x="1031633" y="193433"/>
                  </a:lnTo>
                  <a:lnTo>
                    <a:pt x="1031633" y="205752"/>
                  </a:lnTo>
                  <a:lnTo>
                    <a:pt x="1019429" y="205752"/>
                  </a:lnTo>
                  <a:lnTo>
                    <a:pt x="1019429" y="217944"/>
                  </a:lnTo>
                  <a:lnTo>
                    <a:pt x="1031633" y="217944"/>
                  </a:lnTo>
                  <a:lnTo>
                    <a:pt x="1031633" y="228485"/>
                  </a:lnTo>
                  <a:lnTo>
                    <a:pt x="1043825" y="228485"/>
                  </a:lnTo>
                  <a:lnTo>
                    <a:pt x="1043825" y="217944"/>
                  </a:lnTo>
                  <a:lnTo>
                    <a:pt x="1054481" y="217944"/>
                  </a:lnTo>
                  <a:lnTo>
                    <a:pt x="1054481" y="205752"/>
                  </a:lnTo>
                  <a:close/>
                </a:path>
                <a:path w="3321050" h="377825">
                  <a:moveTo>
                    <a:pt x="1946033" y="288036"/>
                  </a:moveTo>
                  <a:lnTo>
                    <a:pt x="1935353" y="288036"/>
                  </a:lnTo>
                  <a:lnTo>
                    <a:pt x="1935353" y="275729"/>
                  </a:lnTo>
                  <a:lnTo>
                    <a:pt x="1923161" y="275729"/>
                  </a:lnTo>
                  <a:lnTo>
                    <a:pt x="1923161" y="288036"/>
                  </a:lnTo>
                  <a:lnTo>
                    <a:pt x="1918601" y="288036"/>
                  </a:lnTo>
                  <a:lnTo>
                    <a:pt x="1918601" y="275729"/>
                  </a:lnTo>
                  <a:lnTo>
                    <a:pt x="1906409" y="275729"/>
                  </a:lnTo>
                  <a:lnTo>
                    <a:pt x="1906409" y="288036"/>
                  </a:lnTo>
                  <a:lnTo>
                    <a:pt x="1894332" y="288036"/>
                  </a:lnTo>
                  <a:lnTo>
                    <a:pt x="1894332" y="300228"/>
                  </a:lnTo>
                  <a:lnTo>
                    <a:pt x="1906409" y="300228"/>
                  </a:lnTo>
                  <a:lnTo>
                    <a:pt x="1906409" y="310781"/>
                  </a:lnTo>
                  <a:lnTo>
                    <a:pt x="1918601" y="310781"/>
                  </a:lnTo>
                  <a:lnTo>
                    <a:pt x="1918601" y="300228"/>
                  </a:lnTo>
                  <a:lnTo>
                    <a:pt x="1923161" y="300228"/>
                  </a:lnTo>
                  <a:lnTo>
                    <a:pt x="1923161" y="310781"/>
                  </a:lnTo>
                  <a:lnTo>
                    <a:pt x="1935353" y="310781"/>
                  </a:lnTo>
                  <a:lnTo>
                    <a:pt x="1935353" y="300228"/>
                  </a:lnTo>
                  <a:lnTo>
                    <a:pt x="1946033" y="300228"/>
                  </a:lnTo>
                  <a:lnTo>
                    <a:pt x="1946033" y="288036"/>
                  </a:lnTo>
                  <a:close/>
                </a:path>
                <a:path w="3321050" h="377825">
                  <a:moveTo>
                    <a:pt x="2179193" y="301637"/>
                  </a:moveTo>
                  <a:lnTo>
                    <a:pt x="2170049" y="301637"/>
                  </a:lnTo>
                  <a:lnTo>
                    <a:pt x="2167128" y="301637"/>
                  </a:lnTo>
                  <a:lnTo>
                    <a:pt x="2167128" y="289572"/>
                  </a:lnTo>
                  <a:lnTo>
                    <a:pt x="2144280" y="289572"/>
                  </a:lnTo>
                  <a:lnTo>
                    <a:pt x="2144280" y="301637"/>
                  </a:lnTo>
                  <a:lnTo>
                    <a:pt x="2135009" y="301637"/>
                  </a:lnTo>
                  <a:lnTo>
                    <a:pt x="2133600" y="301637"/>
                  </a:lnTo>
                  <a:lnTo>
                    <a:pt x="2133600" y="313829"/>
                  </a:lnTo>
                  <a:lnTo>
                    <a:pt x="2135009" y="313829"/>
                  </a:lnTo>
                  <a:lnTo>
                    <a:pt x="2144268" y="313829"/>
                  </a:lnTo>
                  <a:lnTo>
                    <a:pt x="2144280" y="324497"/>
                  </a:lnTo>
                  <a:lnTo>
                    <a:pt x="2167128" y="324497"/>
                  </a:lnTo>
                  <a:lnTo>
                    <a:pt x="2167128" y="313829"/>
                  </a:lnTo>
                  <a:lnTo>
                    <a:pt x="2170049" y="313829"/>
                  </a:lnTo>
                  <a:lnTo>
                    <a:pt x="2179193" y="313829"/>
                  </a:lnTo>
                  <a:lnTo>
                    <a:pt x="2179193" y="301637"/>
                  </a:lnTo>
                  <a:close/>
                </a:path>
                <a:path w="3321050" h="377825">
                  <a:moveTo>
                    <a:pt x="2389505" y="320052"/>
                  </a:moveTo>
                  <a:lnTo>
                    <a:pt x="2377313" y="320052"/>
                  </a:lnTo>
                  <a:lnTo>
                    <a:pt x="2377313" y="309245"/>
                  </a:lnTo>
                  <a:lnTo>
                    <a:pt x="2365121" y="309245"/>
                  </a:lnTo>
                  <a:lnTo>
                    <a:pt x="2365121" y="315468"/>
                  </a:lnTo>
                  <a:lnTo>
                    <a:pt x="2357628" y="315468"/>
                  </a:lnTo>
                  <a:lnTo>
                    <a:pt x="2357628" y="304800"/>
                  </a:lnTo>
                  <a:lnTo>
                    <a:pt x="2345436" y="304800"/>
                  </a:lnTo>
                  <a:lnTo>
                    <a:pt x="2345436" y="315468"/>
                  </a:lnTo>
                  <a:lnTo>
                    <a:pt x="2334768" y="315468"/>
                  </a:lnTo>
                  <a:lnTo>
                    <a:pt x="2334768" y="327660"/>
                  </a:lnTo>
                  <a:lnTo>
                    <a:pt x="2345436" y="327660"/>
                  </a:lnTo>
                  <a:lnTo>
                    <a:pt x="2345436" y="338328"/>
                  </a:lnTo>
                  <a:lnTo>
                    <a:pt x="2357628" y="338328"/>
                  </a:lnTo>
                  <a:lnTo>
                    <a:pt x="2357628" y="332244"/>
                  </a:lnTo>
                  <a:lnTo>
                    <a:pt x="2365121" y="332244"/>
                  </a:lnTo>
                  <a:lnTo>
                    <a:pt x="2365121" y="342773"/>
                  </a:lnTo>
                  <a:lnTo>
                    <a:pt x="2377313" y="342773"/>
                  </a:lnTo>
                  <a:lnTo>
                    <a:pt x="2377313" y="332244"/>
                  </a:lnTo>
                  <a:lnTo>
                    <a:pt x="2389505" y="332244"/>
                  </a:lnTo>
                  <a:lnTo>
                    <a:pt x="2389505" y="320052"/>
                  </a:lnTo>
                  <a:close/>
                </a:path>
                <a:path w="3321050" h="377825">
                  <a:moveTo>
                    <a:pt x="2519045" y="324485"/>
                  </a:moveTo>
                  <a:lnTo>
                    <a:pt x="2506853" y="324485"/>
                  </a:lnTo>
                  <a:lnTo>
                    <a:pt x="2506853" y="313829"/>
                  </a:lnTo>
                  <a:lnTo>
                    <a:pt x="2494661" y="313829"/>
                  </a:lnTo>
                  <a:lnTo>
                    <a:pt x="2494661" y="324485"/>
                  </a:lnTo>
                  <a:lnTo>
                    <a:pt x="2493137" y="324485"/>
                  </a:lnTo>
                  <a:lnTo>
                    <a:pt x="2483993" y="324485"/>
                  </a:lnTo>
                  <a:lnTo>
                    <a:pt x="2481084" y="324485"/>
                  </a:lnTo>
                  <a:lnTo>
                    <a:pt x="2481084" y="313829"/>
                  </a:lnTo>
                  <a:lnTo>
                    <a:pt x="2468892" y="313829"/>
                  </a:lnTo>
                  <a:lnTo>
                    <a:pt x="2468892" y="324485"/>
                  </a:lnTo>
                  <a:lnTo>
                    <a:pt x="2462657" y="324485"/>
                  </a:lnTo>
                  <a:lnTo>
                    <a:pt x="2462657" y="313829"/>
                  </a:lnTo>
                  <a:lnTo>
                    <a:pt x="2450465" y="313829"/>
                  </a:lnTo>
                  <a:lnTo>
                    <a:pt x="2450465" y="324485"/>
                  </a:lnTo>
                  <a:lnTo>
                    <a:pt x="2447417" y="324485"/>
                  </a:lnTo>
                  <a:lnTo>
                    <a:pt x="2439809" y="324485"/>
                  </a:lnTo>
                  <a:lnTo>
                    <a:pt x="2436761" y="324485"/>
                  </a:lnTo>
                  <a:lnTo>
                    <a:pt x="2436761" y="313829"/>
                  </a:lnTo>
                  <a:lnTo>
                    <a:pt x="2424569" y="313829"/>
                  </a:lnTo>
                  <a:lnTo>
                    <a:pt x="2424569" y="324485"/>
                  </a:lnTo>
                  <a:lnTo>
                    <a:pt x="2412377" y="324485"/>
                  </a:lnTo>
                  <a:lnTo>
                    <a:pt x="2412377" y="336677"/>
                  </a:lnTo>
                  <a:lnTo>
                    <a:pt x="2424569" y="336677"/>
                  </a:lnTo>
                  <a:lnTo>
                    <a:pt x="2424569" y="347357"/>
                  </a:lnTo>
                  <a:lnTo>
                    <a:pt x="2436761" y="347357"/>
                  </a:lnTo>
                  <a:lnTo>
                    <a:pt x="2436761" y="336677"/>
                  </a:lnTo>
                  <a:lnTo>
                    <a:pt x="2439809" y="336677"/>
                  </a:lnTo>
                  <a:lnTo>
                    <a:pt x="2447417" y="336677"/>
                  </a:lnTo>
                  <a:lnTo>
                    <a:pt x="2450465" y="336677"/>
                  </a:lnTo>
                  <a:lnTo>
                    <a:pt x="2450465" y="347357"/>
                  </a:lnTo>
                  <a:lnTo>
                    <a:pt x="2462657" y="347357"/>
                  </a:lnTo>
                  <a:lnTo>
                    <a:pt x="2462657" y="336677"/>
                  </a:lnTo>
                  <a:lnTo>
                    <a:pt x="2468892" y="336677"/>
                  </a:lnTo>
                  <a:lnTo>
                    <a:pt x="2468892" y="347357"/>
                  </a:lnTo>
                  <a:lnTo>
                    <a:pt x="2481084" y="347357"/>
                  </a:lnTo>
                  <a:lnTo>
                    <a:pt x="2481084" y="336677"/>
                  </a:lnTo>
                  <a:lnTo>
                    <a:pt x="2483993" y="336677"/>
                  </a:lnTo>
                  <a:lnTo>
                    <a:pt x="2493137" y="336677"/>
                  </a:lnTo>
                  <a:lnTo>
                    <a:pt x="2494661" y="336677"/>
                  </a:lnTo>
                  <a:lnTo>
                    <a:pt x="2494661" y="347357"/>
                  </a:lnTo>
                  <a:lnTo>
                    <a:pt x="2506853" y="347357"/>
                  </a:lnTo>
                  <a:lnTo>
                    <a:pt x="2506853" y="336677"/>
                  </a:lnTo>
                  <a:lnTo>
                    <a:pt x="2519045" y="336677"/>
                  </a:lnTo>
                  <a:lnTo>
                    <a:pt x="2519045" y="324485"/>
                  </a:lnTo>
                  <a:close/>
                </a:path>
                <a:path w="3321050" h="377825">
                  <a:moveTo>
                    <a:pt x="2610497" y="324485"/>
                  </a:moveTo>
                  <a:lnTo>
                    <a:pt x="2599829" y="324485"/>
                  </a:lnTo>
                  <a:lnTo>
                    <a:pt x="2599829" y="313829"/>
                  </a:lnTo>
                  <a:lnTo>
                    <a:pt x="2587637" y="313829"/>
                  </a:lnTo>
                  <a:lnTo>
                    <a:pt x="2587637" y="324485"/>
                  </a:lnTo>
                  <a:lnTo>
                    <a:pt x="2576957" y="324485"/>
                  </a:lnTo>
                  <a:lnTo>
                    <a:pt x="2575572" y="324485"/>
                  </a:lnTo>
                  <a:lnTo>
                    <a:pt x="2566301" y="324485"/>
                  </a:lnTo>
                  <a:lnTo>
                    <a:pt x="2566289" y="313829"/>
                  </a:lnTo>
                  <a:lnTo>
                    <a:pt x="2538869" y="313829"/>
                  </a:lnTo>
                  <a:lnTo>
                    <a:pt x="2538869" y="324485"/>
                  </a:lnTo>
                  <a:lnTo>
                    <a:pt x="2531376" y="324485"/>
                  </a:lnTo>
                  <a:lnTo>
                    <a:pt x="2526677" y="324485"/>
                  </a:lnTo>
                  <a:lnTo>
                    <a:pt x="2526677" y="336677"/>
                  </a:lnTo>
                  <a:lnTo>
                    <a:pt x="2531376" y="336677"/>
                  </a:lnTo>
                  <a:lnTo>
                    <a:pt x="2538869" y="336677"/>
                  </a:lnTo>
                  <a:lnTo>
                    <a:pt x="2538869" y="347357"/>
                  </a:lnTo>
                  <a:lnTo>
                    <a:pt x="2566289" y="347357"/>
                  </a:lnTo>
                  <a:lnTo>
                    <a:pt x="2566289" y="336677"/>
                  </a:lnTo>
                  <a:lnTo>
                    <a:pt x="2575572" y="336677"/>
                  </a:lnTo>
                  <a:lnTo>
                    <a:pt x="2576957" y="336677"/>
                  </a:lnTo>
                  <a:lnTo>
                    <a:pt x="2587637" y="336677"/>
                  </a:lnTo>
                  <a:lnTo>
                    <a:pt x="2587637" y="347357"/>
                  </a:lnTo>
                  <a:lnTo>
                    <a:pt x="2599829" y="347357"/>
                  </a:lnTo>
                  <a:lnTo>
                    <a:pt x="2599829" y="336677"/>
                  </a:lnTo>
                  <a:lnTo>
                    <a:pt x="2610497" y="336677"/>
                  </a:lnTo>
                  <a:lnTo>
                    <a:pt x="2610497" y="324485"/>
                  </a:lnTo>
                  <a:close/>
                </a:path>
                <a:path w="3321050" h="377825">
                  <a:moveTo>
                    <a:pt x="2753741" y="333629"/>
                  </a:moveTo>
                  <a:lnTo>
                    <a:pt x="2741561" y="333629"/>
                  </a:lnTo>
                  <a:lnTo>
                    <a:pt x="2741561" y="323088"/>
                  </a:lnTo>
                  <a:lnTo>
                    <a:pt x="2729369" y="323088"/>
                  </a:lnTo>
                  <a:lnTo>
                    <a:pt x="2729369" y="333629"/>
                  </a:lnTo>
                  <a:lnTo>
                    <a:pt x="2718701" y="333629"/>
                  </a:lnTo>
                  <a:lnTo>
                    <a:pt x="2718701" y="345821"/>
                  </a:lnTo>
                  <a:lnTo>
                    <a:pt x="2729369" y="345821"/>
                  </a:lnTo>
                  <a:lnTo>
                    <a:pt x="2729369" y="358013"/>
                  </a:lnTo>
                  <a:lnTo>
                    <a:pt x="2741561" y="358013"/>
                  </a:lnTo>
                  <a:lnTo>
                    <a:pt x="2741561" y="345821"/>
                  </a:lnTo>
                  <a:lnTo>
                    <a:pt x="2753741" y="345821"/>
                  </a:lnTo>
                  <a:lnTo>
                    <a:pt x="2753741" y="333629"/>
                  </a:lnTo>
                  <a:close/>
                </a:path>
                <a:path w="3321050" h="377825">
                  <a:moveTo>
                    <a:pt x="2843657" y="333629"/>
                  </a:moveTo>
                  <a:lnTo>
                    <a:pt x="2839085" y="333629"/>
                  </a:lnTo>
                  <a:lnTo>
                    <a:pt x="2832989" y="333629"/>
                  </a:lnTo>
                  <a:lnTo>
                    <a:pt x="2832989" y="323088"/>
                  </a:lnTo>
                  <a:lnTo>
                    <a:pt x="2828429" y="323088"/>
                  </a:lnTo>
                  <a:lnTo>
                    <a:pt x="2820797" y="323088"/>
                  </a:lnTo>
                  <a:lnTo>
                    <a:pt x="2816237" y="323088"/>
                  </a:lnTo>
                  <a:lnTo>
                    <a:pt x="2816237" y="333629"/>
                  </a:lnTo>
                  <a:lnTo>
                    <a:pt x="2808732" y="333629"/>
                  </a:lnTo>
                  <a:lnTo>
                    <a:pt x="2805557" y="333629"/>
                  </a:lnTo>
                  <a:lnTo>
                    <a:pt x="2805557" y="345821"/>
                  </a:lnTo>
                  <a:lnTo>
                    <a:pt x="2808732" y="345821"/>
                  </a:lnTo>
                  <a:lnTo>
                    <a:pt x="2816237" y="345821"/>
                  </a:lnTo>
                  <a:lnTo>
                    <a:pt x="2816237" y="358013"/>
                  </a:lnTo>
                  <a:lnTo>
                    <a:pt x="2820797" y="358013"/>
                  </a:lnTo>
                  <a:lnTo>
                    <a:pt x="2828429" y="358013"/>
                  </a:lnTo>
                  <a:lnTo>
                    <a:pt x="2832989" y="358013"/>
                  </a:lnTo>
                  <a:lnTo>
                    <a:pt x="2832989" y="345821"/>
                  </a:lnTo>
                  <a:lnTo>
                    <a:pt x="2839085" y="345821"/>
                  </a:lnTo>
                  <a:lnTo>
                    <a:pt x="2843657" y="345821"/>
                  </a:lnTo>
                  <a:lnTo>
                    <a:pt x="2843657" y="333629"/>
                  </a:lnTo>
                  <a:close/>
                </a:path>
                <a:path w="3321050" h="377825">
                  <a:moveTo>
                    <a:pt x="3025013" y="333629"/>
                  </a:moveTo>
                  <a:lnTo>
                    <a:pt x="3014484" y="333629"/>
                  </a:lnTo>
                  <a:lnTo>
                    <a:pt x="3014484" y="323088"/>
                  </a:lnTo>
                  <a:lnTo>
                    <a:pt x="3002292" y="323088"/>
                  </a:lnTo>
                  <a:lnTo>
                    <a:pt x="3002292" y="333629"/>
                  </a:lnTo>
                  <a:lnTo>
                    <a:pt x="2999232" y="333629"/>
                  </a:lnTo>
                  <a:lnTo>
                    <a:pt x="2999232" y="323088"/>
                  </a:lnTo>
                  <a:lnTo>
                    <a:pt x="2987040" y="323088"/>
                  </a:lnTo>
                  <a:lnTo>
                    <a:pt x="2987040" y="333629"/>
                  </a:lnTo>
                  <a:lnTo>
                    <a:pt x="2976384" y="333629"/>
                  </a:lnTo>
                  <a:lnTo>
                    <a:pt x="2976384" y="345821"/>
                  </a:lnTo>
                  <a:lnTo>
                    <a:pt x="2987040" y="345821"/>
                  </a:lnTo>
                  <a:lnTo>
                    <a:pt x="2987040" y="358013"/>
                  </a:lnTo>
                  <a:lnTo>
                    <a:pt x="2999232" y="358013"/>
                  </a:lnTo>
                  <a:lnTo>
                    <a:pt x="2999232" y="345821"/>
                  </a:lnTo>
                  <a:lnTo>
                    <a:pt x="3002292" y="345821"/>
                  </a:lnTo>
                  <a:lnTo>
                    <a:pt x="3002292" y="358013"/>
                  </a:lnTo>
                  <a:lnTo>
                    <a:pt x="3014484" y="358013"/>
                  </a:lnTo>
                  <a:lnTo>
                    <a:pt x="3014484" y="345821"/>
                  </a:lnTo>
                  <a:lnTo>
                    <a:pt x="3025013" y="345821"/>
                  </a:lnTo>
                  <a:lnTo>
                    <a:pt x="3025013" y="333629"/>
                  </a:lnTo>
                  <a:close/>
                </a:path>
                <a:path w="3321050" h="377825">
                  <a:moveTo>
                    <a:pt x="3168269" y="344297"/>
                  </a:moveTo>
                  <a:lnTo>
                    <a:pt x="3157728" y="344297"/>
                  </a:lnTo>
                  <a:lnTo>
                    <a:pt x="3157728" y="332232"/>
                  </a:lnTo>
                  <a:lnTo>
                    <a:pt x="3145536" y="332232"/>
                  </a:lnTo>
                  <a:lnTo>
                    <a:pt x="3145536" y="344297"/>
                  </a:lnTo>
                  <a:lnTo>
                    <a:pt x="3145409" y="344297"/>
                  </a:lnTo>
                  <a:lnTo>
                    <a:pt x="3142361" y="344297"/>
                  </a:lnTo>
                  <a:lnTo>
                    <a:pt x="3134880" y="344297"/>
                  </a:lnTo>
                  <a:lnTo>
                    <a:pt x="3134880" y="332232"/>
                  </a:lnTo>
                  <a:lnTo>
                    <a:pt x="3130296" y="332232"/>
                  </a:lnTo>
                  <a:lnTo>
                    <a:pt x="3122688" y="332232"/>
                  </a:lnTo>
                  <a:lnTo>
                    <a:pt x="3118104" y="332232"/>
                  </a:lnTo>
                  <a:lnTo>
                    <a:pt x="3118104" y="344297"/>
                  </a:lnTo>
                  <a:lnTo>
                    <a:pt x="3110357" y="344297"/>
                  </a:lnTo>
                  <a:lnTo>
                    <a:pt x="3107436" y="344297"/>
                  </a:lnTo>
                  <a:lnTo>
                    <a:pt x="3107436" y="356489"/>
                  </a:lnTo>
                  <a:lnTo>
                    <a:pt x="3110357" y="356489"/>
                  </a:lnTo>
                  <a:lnTo>
                    <a:pt x="3118104" y="356489"/>
                  </a:lnTo>
                  <a:lnTo>
                    <a:pt x="3118104" y="367157"/>
                  </a:lnTo>
                  <a:lnTo>
                    <a:pt x="3122688" y="367157"/>
                  </a:lnTo>
                  <a:lnTo>
                    <a:pt x="3130296" y="367157"/>
                  </a:lnTo>
                  <a:lnTo>
                    <a:pt x="3134880" y="367157"/>
                  </a:lnTo>
                  <a:lnTo>
                    <a:pt x="3134880" y="356489"/>
                  </a:lnTo>
                  <a:lnTo>
                    <a:pt x="3142361" y="356489"/>
                  </a:lnTo>
                  <a:lnTo>
                    <a:pt x="3145409" y="356489"/>
                  </a:lnTo>
                  <a:lnTo>
                    <a:pt x="3145536" y="356489"/>
                  </a:lnTo>
                  <a:lnTo>
                    <a:pt x="3145536" y="367157"/>
                  </a:lnTo>
                  <a:lnTo>
                    <a:pt x="3157728" y="367157"/>
                  </a:lnTo>
                  <a:lnTo>
                    <a:pt x="3157728" y="356489"/>
                  </a:lnTo>
                  <a:lnTo>
                    <a:pt x="3168269" y="356489"/>
                  </a:lnTo>
                  <a:lnTo>
                    <a:pt x="3168269" y="344297"/>
                  </a:lnTo>
                  <a:close/>
                </a:path>
                <a:path w="3321050" h="377825">
                  <a:moveTo>
                    <a:pt x="3242945" y="344297"/>
                  </a:moveTo>
                  <a:lnTo>
                    <a:pt x="3232416" y="344297"/>
                  </a:lnTo>
                  <a:lnTo>
                    <a:pt x="3232416" y="332232"/>
                  </a:lnTo>
                  <a:lnTo>
                    <a:pt x="3220224" y="332232"/>
                  </a:lnTo>
                  <a:lnTo>
                    <a:pt x="3220224" y="344297"/>
                  </a:lnTo>
                  <a:lnTo>
                    <a:pt x="3213989" y="344297"/>
                  </a:lnTo>
                  <a:lnTo>
                    <a:pt x="3213989" y="332232"/>
                  </a:lnTo>
                  <a:lnTo>
                    <a:pt x="3201797" y="332232"/>
                  </a:lnTo>
                  <a:lnTo>
                    <a:pt x="3201797" y="344297"/>
                  </a:lnTo>
                  <a:lnTo>
                    <a:pt x="3189732" y="344297"/>
                  </a:lnTo>
                  <a:lnTo>
                    <a:pt x="3189732" y="356489"/>
                  </a:lnTo>
                  <a:lnTo>
                    <a:pt x="3201797" y="356489"/>
                  </a:lnTo>
                  <a:lnTo>
                    <a:pt x="3201797" y="367157"/>
                  </a:lnTo>
                  <a:lnTo>
                    <a:pt x="3213989" y="367157"/>
                  </a:lnTo>
                  <a:lnTo>
                    <a:pt x="3213989" y="356489"/>
                  </a:lnTo>
                  <a:lnTo>
                    <a:pt x="3220224" y="356489"/>
                  </a:lnTo>
                  <a:lnTo>
                    <a:pt x="3220224" y="367157"/>
                  </a:lnTo>
                  <a:lnTo>
                    <a:pt x="3232416" y="367157"/>
                  </a:lnTo>
                  <a:lnTo>
                    <a:pt x="3232416" y="356489"/>
                  </a:lnTo>
                  <a:lnTo>
                    <a:pt x="3242945" y="356489"/>
                  </a:lnTo>
                  <a:lnTo>
                    <a:pt x="3242945" y="344297"/>
                  </a:lnTo>
                  <a:close/>
                </a:path>
                <a:path w="3321050" h="377825">
                  <a:moveTo>
                    <a:pt x="3320669" y="353568"/>
                  </a:moveTo>
                  <a:lnTo>
                    <a:pt x="3308616" y="353568"/>
                  </a:lnTo>
                  <a:lnTo>
                    <a:pt x="3308616" y="342900"/>
                  </a:lnTo>
                  <a:lnTo>
                    <a:pt x="3296424" y="342900"/>
                  </a:lnTo>
                  <a:lnTo>
                    <a:pt x="3296424" y="353568"/>
                  </a:lnTo>
                  <a:lnTo>
                    <a:pt x="3285617" y="353568"/>
                  </a:lnTo>
                  <a:lnTo>
                    <a:pt x="3285617" y="365760"/>
                  </a:lnTo>
                  <a:lnTo>
                    <a:pt x="3296424" y="365760"/>
                  </a:lnTo>
                  <a:lnTo>
                    <a:pt x="3296424" y="377825"/>
                  </a:lnTo>
                  <a:lnTo>
                    <a:pt x="3308616" y="377825"/>
                  </a:lnTo>
                  <a:lnTo>
                    <a:pt x="3308616" y="365760"/>
                  </a:lnTo>
                  <a:lnTo>
                    <a:pt x="3320669" y="365760"/>
                  </a:lnTo>
                  <a:lnTo>
                    <a:pt x="3320669" y="353568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51" name="object 51"/>
            <p:cNvSpPr/>
            <p:nvPr/>
          </p:nvSpPr>
          <p:spPr>
            <a:xfrm>
              <a:off x="4517136" y="1720722"/>
              <a:ext cx="190500" cy="40005"/>
            </a:xfrm>
            <a:custGeom>
              <a:avLst/>
              <a:gdLst/>
              <a:ahLst/>
              <a:cxnLst/>
              <a:rect l="l" t="t" r="r" b="b"/>
              <a:pathLst>
                <a:path w="190500" h="40005">
                  <a:moveTo>
                    <a:pt x="12192" y="0"/>
                  </a:moveTo>
                  <a:lnTo>
                    <a:pt x="0" y="0"/>
                  </a:lnTo>
                  <a:lnTo>
                    <a:pt x="0" y="34925"/>
                  </a:lnTo>
                  <a:lnTo>
                    <a:pt x="12192" y="34925"/>
                  </a:lnTo>
                  <a:lnTo>
                    <a:pt x="12192" y="0"/>
                  </a:lnTo>
                  <a:close/>
                </a:path>
                <a:path w="190500" h="40005">
                  <a:moveTo>
                    <a:pt x="190360" y="15252"/>
                  </a:moveTo>
                  <a:lnTo>
                    <a:pt x="190360" y="15252"/>
                  </a:lnTo>
                  <a:lnTo>
                    <a:pt x="179705" y="15252"/>
                  </a:lnTo>
                  <a:lnTo>
                    <a:pt x="179705" y="4445"/>
                  </a:lnTo>
                  <a:lnTo>
                    <a:pt x="120396" y="4445"/>
                  </a:lnTo>
                  <a:lnTo>
                    <a:pt x="120396" y="15252"/>
                  </a:lnTo>
                  <a:lnTo>
                    <a:pt x="120269" y="15252"/>
                  </a:lnTo>
                  <a:lnTo>
                    <a:pt x="120269" y="4445"/>
                  </a:lnTo>
                  <a:lnTo>
                    <a:pt x="115824" y="4445"/>
                  </a:lnTo>
                  <a:lnTo>
                    <a:pt x="112649" y="4445"/>
                  </a:lnTo>
                  <a:lnTo>
                    <a:pt x="108077" y="4445"/>
                  </a:lnTo>
                  <a:lnTo>
                    <a:pt x="103632" y="4445"/>
                  </a:lnTo>
                  <a:lnTo>
                    <a:pt x="100457" y="4445"/>
                  </a:lnTo>
                  <a:lnTo>
                    <a:pt x="100457" y="15252"/>
                  </a:lnTo>
                  <a:lnTo>
                    <a:pt x="82169" y="15252"/>
                  </a:lnTo>
                  <a:lnTo>
                    <a:pt x="82169" y="4445"/>
                  </a:lnTo>
                  <a:lnTo>
                    <a:pt x="76073" y="4445"/>
                  </a:lnTo>
                  <a:lnTo>
                    <a:pt x="69977" y="4445"/>
                  </a:lnTo>
                  <a:lnTo>
                    <a:pt x="63881" y="4445"/>
                  </a:lnTo>
                  <a:lnTo>
                    <a:pt x="63881" y="15252"/>
                  </a:lnTo>
                  <a:lnTo>
                    <a:pt x="59309" y="15252"/>
                  </a:lnTo>
                  <a:lnTo>
                    <a:pt x="53200" y="15252"/>
                  </a:lnTo>
                  <a:lnTo>
                    <a:pt x="53200" y="27444"/>
                  </a:lnTo>
                  <a:lnTo>
                    <a:pt x="59309" y="27444"/>
                  </a:lnTo>
                  <a:lnTo>
                    <a:pt x="63881" y="27444"/>
                  </a:lnTo>
                  <a:lnTo>
                    <a:pt x="63881" y="39497"/>
                  </a:lnTo>
                  <a:lnTo>
                    <a:pt x="69977" y="39497"/>
                  </a:lnTo>
                  <a:lnTo>
                    <a:pt x="76073" y="39497"/>
                  </a:lnTo>
                  <a:lnTo>
                    <a:pt x="82169" y="39497"/>
                  </a:lnTo>
                  <a:lnTo>
                    <a:pt x="82169" y="27444"/>
                  </a:lnTo>
                  <a:lnTo>
                    <a:pt x="100457" y="27444"/>
                  </a:lnTo>
                  <a:lnTo>
                    <a:pt x="100457" y="39497"/>
                  </a:lnTo>
                  <a:lnTo>
                    <a:pt x="120269" y="39497"/>
                  </a:lnTo>
                  <a:lnTo>
                    <a:pt x="120269" y="27444"/>
                  </a:lnTo>
                  <a:lnTo>
                    <a:pt x="120396" y="27444"/>
                  </a:lnTo>
                  <a:lnTo>
                    <a:pt x="120396" y="39497"/>
                  </a:lnTo>
                  <a:lnTo>
                    <a:pt x="121920" y="39497"/>
                  </a:lnTo>
                  <a:lnTo>
                    <a:pt x="179705" y="39497"/>
                  </a:lnTo>
                  <a:lnTo>
                    <a:pt x="179705" y="27444"/>
                  </a:lnTo>
                  <a:lnTo>
                    <a:pt x="190360" y="27444"/>
                  </a:lnTo>
                  <a:lnTo>
                    <a:pt x="190360" y="15252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52" name="object 52"/>
            <p:cNvSpPr/>
            <p:nvPr/>
          </p:nvSpPr>
          <p:spPr>
            <a:xfrm>
              <a:off x="4673968" y="1725167"/>
              <a:ext cx="113030" cy="35560"/>
            </a:xfrm>
            <a:custGeom>
              <a:avLst/>
              <a:gdLst/>
              <a:ahLst/>
              <a:cxnLst/>
              <a:rect l="l" t="t" r="r" b="b"/>
              <a:pathLst>
                <a:path w="113029" h="35560">
                  <a:moveTo>
                    <a:pt x="112903" y="10807"/>
                  </a:moveTo>
                  <a:lnTo>
                    <a:pt x="112903" y="10807"/>
                  </a:lnTo>
                  <a:lnTo>
                    <a:pt x="102247" y="10807"/>
                  </a:lnTo>
                  <a:lnTo>
                    <a:pt x="102247" y="0"/>
                  </a:lnTo>
                  <a:lnTo>
                    <a:pt x="65544" y="0"/>
                  </a:lnTo>
                  <a:lnTo>
                    <a:pt x="65544" y="10807"/>
                  </a:lnTo>
                  <a:lnTo>
                    <a:pt x="65532" y="0"/>
                  </a:lnTo>
                  <a:lnTo>
                    <a:pt x="64147" y="0"/>
                  </a:lnTo>
                  <a:lnTo>
                    <a:pt x="10680" y="0"/>
                  </a:lnTo>
                  <a:lnTo>
                    <a:pt x="10680" y="10807"/>
                  </a:lnTo>
                  <a:lnTo>
                    <a:pt x="4584" y="10807"/>
                  </a:lnTo>
                  <a:lnTo>
                    <a:pt x="3175" y="10807"/>
                  </a:lnTo>
                  <a:lnTo>
                    <a:pt x="1663" y="10807"/>
                  </a:lnTo>
                  <a:lnTo>
                    <a:pt x="0" y="10807"/>
                  </a:lnTo>
                  <a:lnTo>
                    <a:pt x="0" y="22999"/>
                  </a:lnTo>
                  <a:lnTo>
                    <a:pt x="1663" y="22999"/>
                  </a:lnTo>
                  <a:lnTo>
                    <a:pt x="3175" y="22999"/>
                  </a:lnTo>
                  <a:lnTo>
                    <a:pt x="4584" y="22999"/>
                  </a:lnTo>
                  <a:lnTo>
                    <a:pt x="10680" y="22999"/>
                  </a:lnTo>
                  <a:lnTo>
                    <a:pt x="10680" y="35052"/>
                  </a:lnTo>
                  <a:lnTo>
                    <a:pt x="65532" y="35052"/>
                  </a:lnTo>
                  <a:lnTo>
                    <a:pt x="65532" y="22999"/>
                  </a:lnTo>
                  <a:lnTo>
                    <a:pt x="65544" y="35052"/>
                  </a:lnTo>
                  <a:lnTo>
                    <a:pt x="67183" y="35052"/>
                  </a:lnTo>
                  <a:lnTo>
                    <a:pt x="102247" y="35052"/>
                  </a:lnTo>
                  <a:lnTo>
                    <a:pt x="102247" y="22999"/>
                  </a:lnTo>
                  <a:lnTo>
                    <a:pt x="112903" y="22999"/>
                  </a:lnTo>
                  <a:lnTo>
                    <a:pt x="112903" y="10807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53" name="object 53"/>
            <p:cNvSpPr/>
            <p:nvPr/>
          </p:nvSpPr>
          <p:spPr>
            <a:xfrm>
              <a:off x="4757928" y="1725167"/>
              <a:ext cx="74930" cy="35560"/>
            </a:xfrm>
            <a:custGeom>
              <a:avLst/>
              <a:gdLst/>
              <a:ahLst/>
              <a:cxnLst/>
              <a:rect l="l" t="t" r="r" b="b"/>
              <a:pathLst>
                <a:path w="74929" h="35560">
                  <a:moveTo>
                    <a:pt x="74549" y="10807"/>
                  </a:moveTo>
                  <a:lnTo>
                    <a:pt x="74549" y="10807"/>
                  </a:lnTo>
                  <a:lnTo>
                    <a:pt x="62357" y="10807"/>
                  </a:lnTo>
                  <a:lnTo>
                    <a:pt x="62357" y="0"/>
                  </a:lnTo>
                  <a:lnTo>
                    <a:pt x="6096" y="0"/>
                  </a:lnTo>
                  <a:lnTo>
                    <a:pt x="6096" y="10807"/>
                  </a:lnTo>
                  <a:lnTo>
                    <a:pt x="4572" y="10807"/>
                  </a:lnTo>
                  <a:lnTo>
                    <a:pt x="1524" y="10807"/>
                  </a:lnTo>
                  <a:lnTo>
                    <a:pt x="0" y="10807"/>
                  </a:lnTo>
                  <a:lnTo>
                    <a:pt x="0" y="22999"/>
                  </a:lnTo>
                  <a:lnTo>
                    <a:pt x="1524" y="22999"/>
                  </a:lnTo>
                  <a:lnTo>
                    <a:pt x="4572" y="22999"/>
                  </a:lnTo>
                  <a:lnTo>
                    <a:pt x="6083" y="22999"/>
                  </a:lnTo>
                  <a:lnTo>
                    <a:pt x="6096" y="35052"/>
                  </a:lnTo>
                  <a:lnTo>
                    <a:pt x="62357" y="35052"/>
                  </a:lnTo>
                  <a:lnTo>
                    <a:pt x="62357" y="22999"/>
                  </a:lnTo>
                  <a:lnTo>
                    <a:pt x="74549" y="22999"/>
                  </a:lnTo>
                  <a:lnTo>
                    <a:pt x="74549" y="10807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54" name="object 54"/>
            <p:cNvSpPr/>
            <p:nvPr/>
          </p:nvSpPr>
          <p:spPr>
            <a:xfrm>
              <a:off x="4797552" y="1725167"/>
              <a:ext cx="93345" cy="35560"/>
            </a:xfrm>
            <a:custGeom>
              <a:avLst/>
              <a:gdLst/>
              <a:ahLst/>
              <a:cxnLst/>
              <a:rect l="l" t="t" r="r" b="b"/>
              <a:pathLst>
                <a:path w="93345" h="35560">
                  <a:moveTo>
                    <a:pt x="92837" y="10807"/>
                  </a:moveTo>
                  <a:lnTo>
                    <a:pt x="92837" y="10807"/>
                  </a:lnTo>
                  <a:lnTo>
                    <a:pt x="82296" y="10807"/>
                  </a:lnTo>
                  <a:lnTo>
                    <a:pt x="82296" y="0"/>
                  </a:lnTo>
                  <a:lnTo>
                    <a:pt x="10541" y="0"/>
                  </a:lnTo>
                  <a:lnTo>
                    <a:pt x="10541" y="10807"/>
                  </a:lnTo>
                  <a:lnTo>
                    <a:pt x="0" y="10807"/>
                  </a:lnTo>
                  <a:lnTo>
                    <a:pt x="0" y="22999"/>
                  </a:lnTo>
                  <a:lnTo>
                    <a:pt x="10541" y="22999"/>
                  </a:lnTo>
                  <a:lnTo>
                    <a:pt x="10541" y="35052"/>
                  </a:lnTo>
                  <a:lnTo>
                    <a:pt x="82296" y="35052"/>
                  </a:lnTo>
                  <a:lnTo>
                    <a:pt x="82296" y="22999"/>
                  </a:lnTo>
                  <a:lnTo>
                    <a:pt x="92837" y="22999"/>
                  </a:lnTo>
                  <a:lnTo>
                    <a:pt x="92837" y="10807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55" name="object 55"/>
            <p:cNvSpPr/>
            <p:nvPr/>
          </p:nvSpPr>
          <p:spPr>
            <a:xfrm>
              <a:off x="4859909" y="1725167"/>
              <a:ext cx="97790" cy="44450"/>
            </a:xfrm>
            <a:custGeom>
              <a:avLst/>
              <a:gdLst/>
              <a:ahLst/>
              <a:cxnLst/>
              <a:rect l="l" t="t" r="r" b="b"/>
              <a:pathLst>
                <a:path w="97789" h="44450">
                  <a:moveTo>
                    <a:pt x="97523" y="21336"/>
                  </a:moveTo>
                  <a:lnTo>
                    <a:pt x="90030" y="21336"/>
                  </a:lnTo>
                  <a:lnTo>
                    <a:pt x="86855" y="21336"/>
                  </a:lnTo>
                  <a:lnTo>
                    <a:pt x="86855" y="9144"/>
                  </a:lnTo>
                  <a:lnTo>
                    <a:pt x="50419" y="9144"/>
                  </a:lnTo>
                  <a:lnTo>
                    <a:pt x="50419" y="0"/>
                  </a:lnTo>
                  <a:lnTo>
                    <a:pt x="7747" y="0"/>
                  </a:lnTo>
                  <a:lnTo>
                    <a:pt x="7747" y="10807"/>
                  </a:lnTo>
                  <a:lnTo>
                    <a:pt x="4559" y="10807"/>
                  </a:lnTo>
                  <a:lnTo>
                    <a:pt x="3175" y="10807"/>
                  </a:lnTo>
                  <a:lnTo>
                    <a:pt x="0" y="10807"/>
                  </a:lnTo>
                  <a:lnTo>
                    <a:pt x="0" y="22999"/>
                  </a:lnTo>
                  <a:lnTo>
                    <a:pt x="3175" y="22999"/>
                  </a:lnTo>
                  <a:lnTo>
                    <a:pt x="4559" y="22999"/>
                  </a:lnTo>
                  <a:lnTo>
                    <a:pt x="7747" y="22999"/>
                  </a:lnTo>
                  <a:lnTo>
                    <a:pt x="7747" y="35052"/>
                  </a:lnTo>
                  <a:lnTo>
                    <a:pt x="42672" y="35052"/>
                  </a:lnTo>
                  <a:lnTo>
                    <a:pt x="42672" y="44196"/>
                  </a:lnTo>
                  <a:lnTo>
                    <a:pt x="86855" y="44196"/>
                  </a:lnTo>
                  <a:lnTo>
                    <a:pt x="86855" y="33528"/>
                  </a:lnTo>
                  <a:lnTo>
                    <a:pt x="90030" y="33528"/>
                  </a:lnTo>
                  <a:lnTo>
                    <a:pt x="97523" y="33528"/>
                  </a:lnTo>
                  <a:lnTo>
                    <a:pt x="97523" y="21336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56" name="object 56"/>
            <p:cNvSpPr/>
            <p:nvPr/>
          </p:nvSpPr>
          <p:spPr>
            <a:xfrm>
              <a:off x="4923904" y="1734311"/>
              <a:ext cx="111760" cy="47625"/>
            </a:xfrm>
            <a:custGeom>
              <a:avLst/>
              <a:gdLst/>
              <a:ahLst/>
              <a:cxnLst/>
              <a:rect l="l" t="t" r="r" b="b"/>
              <a:pathLst>
                <a:path w="111760" h="47625">
                  <a:moveTo>
                    <a:pt x="111252" y="24523"/>
                  </a:moveTo>
                  <a:lnTo>
                    <a:pt x="103632" y="24523"/>
                  </a:lnTo>
                  <a:lnTo>
                    <a:pt x="99060" y="24523"/>
                  </a:lnTo>
                  <a:lnTo>
                    <a:pt x="99060" y="12192"/>
                  </a:lnTo>
                  <a:lnTo>
                    <a:pt x="56400" y="12192"/>
                  </a:lnTo>
                  <a:lnTo>
                    <a:pt x="56400" y="0"/>
                  </a:lnTo>
                  <a:lnTo>
                    <a:pt x="10668" y="0"/>
                  </a:lnTo>
                  <a:lnTo>
                    <a:pt x="10668" y="12192"/>
                  </a:lnTo>
                  <a:lnTo>
                    <a:pt x="9283" y="12192"/>
                  </a:lnTo>
                  <a:lnTo>
                    <a:pt x="4584" y="12192"/>
                  </a:lnTo>
                  <a:lnTo>
                    <a:pt x="3175" y="12192"/>
                  </a:lnTo>
                  <a:lnTo>
                    <a:pt x="0" y="12192"/>
                  </a:lnTo>
                  <a:lnTo>
                    <a:pt x="0" y="24384"/>
                  </a:lnTo>
                  <a:lnTo>
                    <a:pt x="3175" y="24384"/>
                  </a:lnTo>
                  <a:lnTo>
                    <a:pt x="4584" y="24384"/>
                  </a:lnTo>
                  <a:lnTo>
                    <a:pt x="9283" y="24384"/>
                  </a:lnTo>
                  <a:lnTo>
                    <a:pt x="10668" y="24384"/>
                  </a:lnTo>
                  <a:lnTo>
                    <a:pt x="10668" y="35052"/>
                  </a:lnTo>
                  <a:lnTo>
                    <a:pt x="38100" y="35052"/>
                  </a:lnTo>
                  <a:lnTo>
                    <a:pt x="38100" y="36715"/>
                  </a:lnTo>
                  <a:lnTo>
                    <a:pt x="50431" y="36715"/>
                  </a:lnTo>
                  <a:lnTo>
                    <a:pt x="50431" y="47244"/>
                  </a:lnTo>
                  <a:lnTo>
                    <a:pt x="99060" y="47244"/>
                  </a:lnTo>
                  <a:lnTo>
                    <a:pt x="99060" y="36715"/>
                  </a:lnTo>
                  <a:lnTo>
                    <a:pt x="103632" y="36715"/>
                  </a:lnTo>
                  <a:lnTo>
                    <a:pt x="111252" y="36715"/>
                  </a:lnTo>
                  <a:lnTo>
                    <a:pt x="111252" y="24523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57" name="object 57"/>
            <p:cNvSpPr/>
            <p:nvPr/>
          </p:nvSpPr>
          <p:spPr>
            <a:xfrm>
              <a:off x="5003279" y="1746503"/>
              <a:ext cx="91440" cy="35560"/>
            </a:xfrm>
            <a:custGeom>
              <a:avLst/>
              <a:gdLst/>
              <a:ahLst/>
              <a:cxnLst/>
              <a:rect l="l" t="t" r="r" b="b"/>
              <a:pathLst>
                <a:path w="91439" h="35560">
                  <a:moveTo>
                    <a:pt x="91313" y="12331"/>
                  </a:moveTo>
                  <a:lnTo>
                    <a:pt x="82169" y="12331"/>
                  </a:lnTo>
                  <a:lnTo>
                    <a:pt x="80645" y="12331"/>
                  </a:lnTo>
                  <a:lnTo>
                    <a:pt x="80645" y="0"/>
                  </a:lnTo>
                  <a:lnTo>
                    <a:pt x="7493" y="0"/>
                  </a:lnTo>
                  <a:lnTo>
                    <a:pt x="7493" y="12331"/>
                  </a:lnTo>
                  <a:lnTo>
                    <a:pt x="6108" y="12331"/>
                  </a:lnTo>
                  <a:lnTo>
                    <a:pt x="2933" y="12331"/>
                  </a:lnTo>
                  <a:lnTo>
                    <a:pt x="0" y="12331"/>
                  </a:lnTo>
                  <a:lnTo>
                    <a:pt x="0" y="24523"/>
                  </a:lnTo>
                  <a:lnTo>
                    <a:pt x="2933" y="24523"/>
                  </a:lnTo>
                  <a:lnTo>
                    <a:pt x="6108" y="24523"/>
                  </a:lnTo>
                  <a:lnTo>
                    <a:pt x="7493" y="24523"/>
                  </a:lnTo>
                  <a:lnTo>
                    <a:pt x="7493" y="35052"/>
                  </a:lnTo>
                  <a:lnTo>
                    <a:pt x="80645" y="35052"/>
                  </a:lnTo>
                  <a:lnTo>
                    <a:pt x="80645" y="24523"/>
                  </a:lnTo>
                  <a:lnTo>
                    <a:pt x="82169" y="24523"/>
                  </a:lnTo>
                  <a:lnTo>
                    <a:pt x="91313" y="24523"/>
                  </a:lnTo>
                  <a:lnTo>
                    <a:pt x="91313" y="12331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58" name="object 58"/>
            <p:cNvSpPr/>
            <p:nvPr/>
          </p:nvSpPr>
          <p:spPr>
            <a:xfrm>
              <a:off x="5067300" y="1746503"/>
              <a:ext cx="139065" cy="35560"/>
            </a:xfrm>
            <a:custGeom>
              <a:avLst/>
              <a:gdLst/>
              <a:ahLst/>
              <a:cxnLst/>
              <a:rect l="l" t="t" r="r" b="b"/>
              <a:pathLst>
                <a:path w="139064" h="35560">
                  <a:moveTo>
                    <a:pt x="138671" y="12331"/>
                  </a:moveTo>
                  <a:lnTo>
                    <a:pt x="133985" y="12331"/>
                  </a:lnTo>
                  <a:lnTo>
                    <a:pt x="130924" y="12331"/>
                  </a:lnTo>
                  <a:lnTo>
                    <a:pt x="129413" y="12331"/>
                  </a:lnTo>
                  <a:lnTo>
                    <a:pt x="126492" y="12331"/>
                  </a:lnTo>
                  <a:lnTo>
                    <a:pt x="126492" y="0"/>
                  </a:lnTo>
                  <a:lnTo>
                    <a:pt x="77724" y="0"/>
                  </a:lnTo>
                  <a:lnTo>
                    <a:pt x="77724" y="12331"/>
                  </a:lnTo>
                  <a:lnTo>
                    <a:pt x="76200" y="12331"/>
                  </a:lnTo>
                  <a:lnTo>
                    <a:pt x="74549" y="12331"/>
                  </a:lnTo>
                  <a:lnTo>
                    <a:pt x="74549" y="0"/>
                  </a:lnTo>
                  <a:lnTo>
                    <a:pt x="4432" y="0"/>
                  </a:lnTo>
                  <a:lnTo>
                    <a:pt x="4432" y="12331"/>
                  </a:lnTo>
                  <a:lnTo>
                    <a:pt x="0" y="12331"/>
                  </a:lnTo>
                  <a:lnTo>
                    <a:pt x="0" y="24523"/>
                  </a:lnTo>
                  <a:lnTo>
                    <a:pt x="4432" y="24523"/>
                  </a:lnTo>
                  <a:lnTo>
                    <a:pt x="4432" y="35052"/>
                  </a:lnTo>
                  <a:lnTo>
                    <a:pt x="74549" y="35052"/>
                  </a:lnTo>
                  <a:lnTo>
                    <a:pt x="74549" y="24523"/>
                  </a:lnTo>
                  <a:lnTo>
                    <a:pt x="76200" y="24523"/>
                  </a:lnTo>
                  <a:lnTo>
                    <a:pt x="77711" y="24523"/>
                  </a:lnTo>
                  <a:lnTo>
                    <a:pt x="77724" y="35052"/>
                  </a:lnTo>
                  <a:lnTo>
                    <a:pt x="126492" y="35052"/>
                  </a:lnTo>
                  <a:lnTo>
                    <a:pt x="126492" y="24523"/>
                  </a:lnTo>
                  <a:lnTo>
                    <a:pt x="129413" y="24523"/>
                  </a:lnTo>
                  <a:lnTo>
                    <a:pt x="130924" y="24523"/>
                  </a:lnTo>
                  <a:lnTo>
                    <a:pt x="133985" y="24523"/>
                  </a:lnTo>
                  <a:lnTo>
                    <a:pt x="138671" y="24523"/>
                  </a:lnTo>
                  <a:lnTo>
                    <a:pt x="138671" y="12331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59" name="object 59"/>
            <p:cNvSpPr/>
            <p:nvPr/>
          </p:nvSpPr>
          <p:spPr>
            <a:xfrm>
              <a:off x="5175377" y="1746503"/>
              <a:ext cx="193675" cy="90170"/>
            </a:xfrm>
            <a:custGeom>
              <a:avLst/>
              <a:gdLst/>
              <a:ahLst/>
              <a:cxnLst/>
              <a:rect l="l" t="t" r="r" b="b"/>
              <a:pathLst>
                <a:path w="193675" h="90169">
                  <a:moveTo>
                    <a:pt x="96012" y="12331"/>
                  </a:moveTo>
                  <a:lnTo>
                    <a:pt x="94475" y="12331"/>
                  </a:lnTo>
                  <a:lnTo>
                    <a:pt x="89903" y="12331"/>
                  </a:lnTo>
                  <a:lnTo>
                    <a:pt x="85471" y="12331"/>
                  </a:lnTo>
                  <a:lnTo>
                    <a:pt x="85471" y="0"/>
                  </a:lnTo>
                  <a:lnTo>
                    <a:pt x="6223" y="0"/>
                  </a:lnTo>
                  <a:lnTo>
                    <a:pt x="6223" y="12331"/>
                  </a:lnTo>
                  <a:lnTo>
                    <a:pt x="1651" y="12331"/>
                  </a:lnTo>
                  <a:lnTo>
                    <a:pt x="0" y="12331"/>
                  </a:lnTo>
                  <a:lnTo>
                    <a:pt x="0" y="24523"/>
                  </a:lnTo>
                  <a:lnTo>
                    <a:pt x="1651" y="24523"/>
                  </a:lnTo>
                  <a:lnTo>
                    <a:pt x="6223" y="24523"/>
                  </a:lnTo>
                  <a:lnTo>
                    <a:pt x="6223" y="35052"/>
                  </a:lnTo>
                  <a:lnTo>
                    <a:pt x="85471" y="35052"/>
                  </a:lnTo>
                  <a:lnTo>
                    <a:pt x="85471" y="24523"/>
                  </a:lnTo>
                  <a:lnTo>
                    <a:pt x="89903" y="24523"/>
                  </a:lnTo>
                  <a:lnTo>
                    <a:pt x="94475" y="24523"/>
                  </a:lnTo>
                  <a:lnTo>
                    <a:pt x="96012" y="24523"/>
                  </a:lnTo>
                  <a:lnTo>
                    <a:pt x="96012" y="12331"/>
                  </a:lnTo>
                  <a:close/>
                </a:path>
                <a:path w="193675" h="90169">
                  <a:moveTo>
                    <a:pt x="193662" y="67195"/>
                  </a:moveTo>
                  <a:lnTo>
                    <a:pt x="183007" y="67195"/>
                  </a:lnTo>
                  <a:lnTo>
                    <a:pt x="183007" y="56527"/>
                  </a:lnTo>
                  <a:lnTo>
                    <a:pt x="170815" y="56527"/>
                  </a:lnTo>
                  <a:lnTo>
                    <a:pt x="170815" y="67195"/>
                  </a:lnTo>
                  <a:lnTo>
                    <a:pt x="166230" y="67195"/>
                  </a:lnTo>
                  <a:lnTo>
                    <a:pt x="166230" y="56527"/>
                  </a:lnTo>
                  <a:lnTo>
                    <a:pt x="154038" y="56527"/>
                  </a:lnTo>
                  <a:lnTo>
                    <a:pt x="154038" y="67195"/>
                  </a:lnTo>
                  <a:lnTo>
                    <a:pt x="153911" y="67195"/>
                  </a:lnTo>
                  <a:lnTo>
                    <a:pt x="147828" y="67195"/>
                  </a:lnTo>
                  <a:lnTo>
                    <a:pt x="147828" y="56527"/>
                  </a:lnTo>
                  <a:lnTo>
                    <a:pt x="146291" y="56527"/>
                  </a:lnTo>
                  <a:lnTo>
                    <a:pt x="144907" y="56527"/>
                  </a:lnTo>
                  <a:lnTo>
                    <a:pt x="131191" y="56527"/>
                  </a:lnTo>
                  <a:lnTo>
                    <a:pt x="131191" y="67195"/>
                  </a:lnTo>
                  <a:lnTo>
                    <a:pt x="129540" y="67195"/>
                  </a:lnTo>
                  <a:lnTo>
                    <a:pt x="129540" y="56527"/>
                  </a:lnTo>
                  <a:lnTo>
                    <a:pt x="123571" y="56527"/>
                  </a:lnTo>
                  <a:lnTo>
                    <a:pt x="80772" y="56527"/>
                  </a:lnTo>
                  <a:lnTo>
                    <a:pt x="80772" y="67195"/>
                  </a:lnTo>
                  <a:lnTo>
                    <a:pt x="77851" y="67195"/>
                  </a:lnTo>
                  <a:lnTo>
                    <a:pt x="74676" y="67195"/>
                  </a:lnTo>
                  <a:lnTo>
                    <a:pt x="68707" y="67195"/>
                  </a:lnTo>
                  <a:lnTo>
                    <a:pt x="68707" y="79387"/>
                  </a:lnTo>
                  <a:lnTo>
                    <a:pt x="74676" y="79387"/>
                  </a:lnTo>
                  <a:lnTo>
                    <a:pt x="77851" y="79387"/>
                  </a:lnTo>
                  <a:lnTo>
                    <a:pt x="80759" y="79387"/>
                  </a:lnTo>
                  <a:lnTo>
                    <a:pt x="80772" y="90055"/>
                  </a:lnTo>
                  <a:lnTo>
                    <a:pt x="129540" y="90055"/>
                  </a:lnTo>
                  <a:lnTo>
                    <a:pt x="129540" y="79387"/>
                  </a:lnTo>
                  <a:lnTo>
                    <a:pt x="131191" y="79387"/>
                  </a:lnTo>
                  <a:lnTo>
                    <a:pt x="131191" y="90055"/>
                  </a:lnTo>
                  <a:lnTo>
                    <a:pt x="132715" y="90055"/>
                  </a:lnTo>
                  <a:lnTo>
                    <a:pt x="147828" y="90055"/>
                  </a:lnTo>
                  <a:lnTo>
                    <a:pt x="147828" y="79387"/>
                  </a:lnTo>
                  <a:lnTo>
                    <a:pt x="153911" y="79387"/>
                  </a:lnTo>
                  <a:lnTo>
                    <a:pt x="154038" y="79387"/>
                  </a:lnTo>
                  <a:lnTo>
                    <a:pt x="154038" y="90055"/>
                  </a:lnTo>
                  <a:lnTo>
                    <a:pt x="166230" y="90055"/>
                  </a:lnTo>
                  <a:lnTo>
                    <a:pt x="166230" y="79387"/>
                  </a:lnTo>
                  <a:lnTo>
                    <a:pt x="170815" y="79387"/>
                  </a:lnTo>
                  <a:lnTo>
                    <a:pt x="170815" y="90055"/>
                  </a:lnTo>
                  <a:lnTo>
                    <a:pt x="183007" y="90055"/>
                  </a:lnTo>
                  <a:lnTo>
                    <a:pt x="183007" y="79387"/>
                  </a:lnTo>
                  <a:lnTo>
                    <a:pt x="193662" y="79387"/>
                  </a:lnTo>
                  <a:lnTo>
                    <a:pt x="193662" y="67195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60" name="object 60"/>
            <p:cNvSpPr/>
            <p:nvPr/>
          </p:nvSpPr>
          <p:spPr>
            <a:xfrm>
              <a:off x="5346192" y="1803031"/>
              <a:ext cx="443865" cy="33655"/>
            </a:xfrm>
            <a:custGeom>
              <a:avLst/>
              <a:gdLst/>
              <a:ahLst/>
              <a:cxnLst/>
              <a:rect l="l" t="t" r="r" b="b"/>
              <a:pathLst>
                <a:path w="443864" h="33655">
                  <a:moveTo>
                    <a:pt x="85217" y="10668"/>
                  </a:moveTo>
                  <a:lnTo>
                    <a:pt x="80632" y="10668"/>
                  </a:lnTo>
                  <a:lnTo>
                    <a:pt x="79121" y="10668"/>
                  </a:lnTo>
                  <a:lnTo>
                    <a:pt x="73025" y="10668"/>
                  </a:lnTo>
                  <a:lnTo>
                    <a:pt x="73025" y="0"/>
                  </a:lnTo>
                  <a:lnTo>
                    <a:pt x="56248" y="0"/>
                  </a:lnTo>
                  <a:lnTo>
                    <a:pt x="56248" y="10668"/>
                  </a:lnTo>
                  <a:lnTo>
                    <a:pt x="53213" y="10668"/>
                  </a:lnTo>
                  <a:lnTo>
                    <a:pt x="53213" y="0"/>
                  </a:lnTo>
                  <a:lnTo>
                    <a:pt x="45593" y="0"/>
                  </a:lnTo>
                  <a:lnTo>
                    <a:pt x="16764" y="0"/>
                  </a:lnTo>
                  <a:lnTo>
                    <a:pt x="16764" y="10668"/>
                  </a:lnTo>
                  <a:lnTo>
                    <a:pt x="12192" y="10668"/>
                  </a:lnTo>
                  <a:lnTo>
                    <a:pt x="12192" y="0"/>
                  </a:lnTo>
                  <a:lnTo>
                    <a:pt x="0" y="0"/>
                  </a:lnTo>
                  <a:lnTo>
                    <a:pt x="0" y="33528"/>
                  </a:lnTo>
                  <a:lnTo>
                    <a:pt x="12192" y="33528"/>
                  </a:lnTo>
                  <a:lnTo>
                    <a:pt x="12192" y="22860"/>
                  </a:lnTo>
                  <a:lnTo>
                    <a:pt x="16751" y="22860"/>
                  </a:lnTo>
                  <a:lnTo>
                    <a:pt x="16764" y="33528"/>
                  </a:lnTo>
                  <a:lnTo>
                    <a:pt x="27432" y="33528"/>
                  </a:lnTo>
                  <a:lnTo>
                    <a:pt x="53213" y="33528"/>
                  </a:lnTo>
                  <a:lnTo>
                    <a:pt x="53213" y="22860"/>
                  </a:lnTo>
                  <a:lnTo>
                    <a:pt x="56248" y="22860"/>
                  </a:lnTo>
                  <a:lnTo>
                    <a:pt x="56248" y="33528"/>
                  </a:lnTo>
                  <a:lnTo>
                    <a:pt x="57912" y="33528"/>
                  </a:lnTo>
                  <a:lnTo>
                    <a:pt x="60833" y="33528"/>
                  </a:lnTo>
                  <a:lnTo>
                    <a:pt x="68440" y="33528"/>
                  </a:lnTo>
                  <a:lnTo>
                    <a:pt x="70104" y="33528"/>
                  </a:lnTo>
                  <a:lnTo>
                    <a:pt x="73025" y="33528"/>
                  </a:lnTo>
                  <a:lnTo>
                    <a:pt x="73025" y="22860"/>
                  </a:lnTo>
                  <a:lnTo>
                    <a:pt x="79121" y="22860"/>
                  </a:lnTo>
                  <a:lnTo>
                    <a:pt x="80632" y="22860"/>
                  </a:lnTo>
                  <a:lnTo>
                    <a:pt x="85217" y="22860"/>
                  </a:lnTo>
                  <a:lnTo>
                    <a:pt x="85217" y="10668"/>
                  </a:lnTo>
                  <a:close/>
                </a:path>
                <a:path w="443864" h="33655">
                  <a:moveTo>
                    <a:pt x="204076" y="10668"/>
                  </a:moveTo>
                  <a:lnTo>
                    <a:pt x="197980" y="10668"/>
                  </a:lnTo>
                  <a:lnTo>
                    <a:pt x="193408" y="10668"/>
                  </a:lnTo>
                  <a:lnTo>
                    <a:pt x="193408" y="0"/>
                  </a:lnTo>
                  <a:lnTo>
                    <a:pt x="185915" y="0"/>
                  </a:lnTo>
                  <a:lnTo>
                    <a:pt x="181216" y="0"/>
                  </a:lnTo>
                  <a:lnTo>
                    <a:pt x="173723" y="0"/>
                  </a:lnTo>
                  <a:lnTo>
                    <a:pt x="173723" y="10668"/>
                  </a:lnTo>
                  <a:lnTo>
                    <a:pt x="170561" y="10668"/>
                  </a:lnTo>
                  <a:lnTo>
                    <a:pt x="163055" y="10668"/>
                  </a:lnTo>
                  <a:lnTo>
                    <a:pt x="163055" y="22860"/>
                  </a:lnTo>
                  <a:lnTo>
                    <a:pt x="170561" y="22860"/>
                  </a:lnTo>
                  <a:lnTo>
                    <a:pt x="173723" y="22860"/>
                  </a:lnTo>
                  <a:lnTo>
                    <a:pt x="173723" y="33528"/>
                  </a:lnTo>
                  <a:lnTo>
                    <a:pt x="181216" y="33528"/>
                  </a:lnTo>
                  <a:lnTo>
                    <a:pt x="185915" y="33528"/>
                  </a:lnTo>
                  <a:lnTo>
                    <a:pt x="193408" y="33528"/>
                  </a:lnTo>
                  <a:lnTo>
                    <a:pt x="193408" y="22860"/>
                  </a:lnTo>
                  <a:lnTo>
                    <a:pt x="197980" y="22860"/>
                  </a:lnTo>
                  <a:lnTo>
                    <a:pt x="204076" y="22860"/>
                  </a:lnTo>
                  <a:lnTo>
                    <a:pt x="204076" y="10668"/>
                  </a:lnTo>
                  <a:close/>
                </a:path>
                <a:path w="443864" h="33655">
                  <a:moveTo>
                    <a:pt x="443344" y="10668"/>
                  </a:moveTo>
                  <a:lnTo>
                    <a:pt x="432676" y="10668"/>
                  </a:lnTo>
                  <a:lnTo>
                    <a:pt x="432676" y="0"/>
                  </a:lnTo>
                  <a:lnTo>
                    <a:pt x="420484" y="0"/>
                  </a:lnTo>
                  <a:lnTo>
                    <a:pt x="420484" y="10668"/>
                  </a:lnTo>
                  <a:lnTo>
                    <a:pt x="408419" y="10668"/>
                  </a:lnTo>
                  <a:lnTo>
                    <a:pt x="408419" y="22860"/>
                  </a:lnTo>
                  <a:lnTo>
                    <a:pt x="420484" y="22860"/>
                  </a:lnTo>
                  <a:lnTo>
                    <a:pt x="420484" y="33528"/>
                  </a:lnTo>
                  <a:lnTo>
                    <a:pt x="432676" y="33528"/>
                  </a:lnTo>
                  <a:lnTo>
                    <a:pt x="432676" y="22860"/>
                  </a:lnTo>
                  <a:lnTo>
                    <a:pt x="443344" y="22860"/>
                  </a:lnTo>
                  <a:lnTo>
                    <a:pt x="443344" y="10668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5772785" y="1818261"/>
              <a:ext cx="1905" cy="1905"/>
            </a:xfrm>
            <a:custGeom>
              <a:avLst/>
              <a:gdLst/>
              <a:ahLst/>
              <a:cxnLst/>
              <a:rect l="l" t="t" r="r" b="b"/>
              <a:pathLst>
                <a:path w="1904" h="1905">
                  <a:moveTo>
                    <a:pt x="1523" y="0"/>
                  </a:moveTo>
                  <a:lnTo>
                    <a:pt x="0" y="1523"/>
                  </a:lnTo>
                </a:path>
              </a:pathLst>
            </a:custGeom>
            <a:ln w="12192">
              <a:solidFill>
                <a:srgbClr val="009963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62" name="object 62"/>
            <p:cNvSpPr/>
            <p:nvPr/>
          </p:nvSpPr>
          <p:spPr>
            <a:xfrm>
              <a:off x="1220711" y="1377822"/>
              <a:ext cx="3321050" cy="377825"/>
            </a:xfrm>
            <a:custGeom>
              <a:avLst/>
              <a:gdLst/>
              <a:ahLst/>
              <a:cxnLst/>
              <a:rect l="l" t="t" r="r" b="b"/>
              <a:pathLst>
                <a:path w="3321050" h="377825">
                  <a:moveTo>
                    <a:pt x="12192" y="0"/>
                  </a:moveTo>
                  <a:lnTo>
                    <a:pt x="0" y="0"/>
                  </a:lnTo>
                  <a:lnTo>
                    <a:pt x="0" y="33528"/>
                  </a:lnTo>
                  <a:lnTo>
                    <a:pt x="12192" y="33528"/>
                  </a:lnTo>
                  <a:lnTo>
                    <a:pt x="12192" y="0"/>
                  </a:lnTo>
                  <a:close/>
                </a:path>
                <a:path w="3321050" h="377825">
                  <a:moveTo>
                    <a:pt x="310896" y="68453"/>
                  </a:moveTo>
                  <a:lnTo>
                    <a:pt x="300228" y="68453"/>
                  </a:lnTo>
                  <a:lnTo>
                    <a:pt x="300228" y="57797"/>
                  </a:lnTo>
                  <a:lnTo>
                    <a:pt x="288036" y="57797"/>
                  </a:lnTo>
                  <a:lnTo>
                    <a:pt x="288036" y="68453"/>
                  </a:lnTo>
                  <a:lnTo>
                    <a:pt x="277368" y="68453"/>
                  </a:lnTo>
                  <a:lnTo>
                    <a:pt x="277368" y="80645"/>
                  </a:lnTo>
                  <a:lnTo>
                    <a:pt x="288036" y="80645"/>
                  </a:lnTo>
                  <a:lnTo>
                    <a:pt x="288036" y="92849"/>
                  </a:lnTo>
                  <a:lnTo>
                    <a:pt x="300228" y="92849"/>
                  </a:lnTo>
                  <a:lnTo>
                    <a:pt x="300228" y="80645"/>
                  </a:lnTo>
                  <a:lnTo>
                    <a:pt x="310896" y="80645"/>
                  </a:lnTo>
                  <a:lnTo>
                    <a:pt x="310896" y="68453"/>
                  </a:lnTo>
                  <a:close/>
                </a:path>
                <a:path w="3321050" h="377825">
                  <a:moveTo>
                    <a:pt x="406781" y="73037"/>
                  </a:moveTo>
                  <a:lnTo>
                    <a:pt x="397637" y="73037"/>
                  </a:lnTo>
                  <a:lnTo>
                    <a:pt x="396125" y="73037"/>
                  </a:lnTo>
                  <a:lnTo>
                    <a:pt x="396125" y="62357"/>
                  </a:lnTo>
                  <a:lnTo>
                    <a:pt x="387108" y="62357"/>
                  </a:lnTo>
                  <a:lnTo>
                    <a:pt x="383933" y="62357"/>
                  </a:lnTo>
                  <a:lnTo>
                    <a:pt x="374916" y="62357"/>
                  </a:lnTo>
                  <a:lnTo>
                    <a:pt x="362724" y="62357"/>
                  </a:lnTo>
                  <a:lnTo>
                    <a:pt x="362724" y="73037"/>
                  </a:lnTo>
                  <a:lnTo>
                    <a:pt x="362585" y="73037"/>
                  </a:lnTo>
                  <a:lnTo>
                    <a:pt x="355092" y="73037"/>
                  </a:lnTo>
                  <a:lnTo>
                    <a:pt x="355092" y="62357"/>
                  </a:lnTo>
                  <a:lnTo>
                    <a:pt x="342900" y="62357"/>
                  </a:lnTo>
                  <a:lnTo>
                    <a:pt x="342900" y="73037"/>
                  </a:lnTo>
                  <a:lnTo>
                    <a:pt x="330720" y="73037"/>
                  </a:lnTo>
                  <a:lnTo>
                    <a:pt x="330720" y="85229"/>
                  </a:lnTo>
                  <a:lnTo>
                    <a:pt x="342900" y="85229"/>
                  </a:lnTo>
                  <a:lnTo>
                    <a:pt x="342900" y="97409"/>
                  </a:lnTo>
                  <a:lnTo>
                    <a:pt x="355092" y="97409"/>
                  </a:lnTo>
                  <a:lnTo>
                    <a:pt x="355092" y="85229"/>
                  </a:lnTo>
                  <a:lnTo>
                    <a:pt x="362585" y="85229"/>
                  </a:lnTo>
                  <a:lnTo>
                    <a:pt x="362724" y="85229"/>
                  </a:lnTo>
                  <a:lnTo>
                    <a:pt x="362724" y="97409"/>
                  </a:lnTo>
                  <a:lnTo>
                    <a:pt x="374916" y="97409"/>
                  </a:lnTo>
                  <a:lnTo>
                    <a:pt x="383933" y="97409"/>
                  </a:lnTo>
                  <a:lnTo>
                    <a:pt x="387108" y="97409"/>
                  </a:lnTo>
                  <a:lnTo>
                    <a:pt x="396125" y="97409"/>
                  </a:lnTo>
                  <a:lnTo>
                    <a:pt x="396125" y="85229"/>
                  </a:lnTo>
                  <a:lnTo>
                    <a:pt x="397637" y="85229"/>
                  </a:lnTo>
                  <a:lnTo>
                    <a:pt x="406781" y="85229"/>
                  </a:lnTo>
                  <a:lnTo>
                    <a:pt x="406781" y="73037"/>
                  </a:lnTo>
                  <a:close/>
                </a:path>
                <a:path w="3321050" h="377825">
                  <a:moveTo>
                    <a:pt x="454025" y="86868"/>
                  </a:moveTo>
                  <a:lnTo>
                    <a:pt x="443369" y="86868"/>
                  </a:lnTo>
                  <a:lnTo>
                    <a:pt x="443369" y="76200"/>
                  </a:lnTo>
                  <a:lnTo>
                    <a:pt x="431177" y="76200"/>
                  </a:lnTo>
                  <a:lnTo>
                    <a:pt x="431177" y="86868"/>
                  </a:lnTo>
                  <a:lnTo>
                    <a:pt x="419100" y="86868"/>
                  </a:lnTo>
                  <a:lnTo>
                    <a:pt x="419100" y="99060"/>
                  </a:lnTo>
                  <a:lnTo>
                    <a:pt x="431177" y="99060"/>
                  </a:lnTo>
                  <a:lnTo>
                    <a:pt x="431177" y="109728"/>
                  </a:lnTo>
                  <a:lnTo>
                    <a:pt x="443369" y="109728"/>
                  </a:lnTo>
                  <a:lnTo>
                    <a:pt x="443369" y="99060"/>
                  </a:lnTo>
                  <a:lnTo>
                    <a:pt x="454025" y="99060"/>
                  </a:lnTo>
                  <a:lnTo>
                    <a:pt x="454025" y="86868"/>
                  </a:lnTo>
                  <a:close/>
                </a:path>
                <a:path w="3321050" h="377825">
                  <a:moveTo>
                    <a:pt x="786257" y="178181"/>
                  </a:moveTo>
                  <a:lnTo>
                    <a:pt x="775601" y="178181"/>
                  </a:lnTo>
                  <a:lnTo>
                    <a:pt x="775601" y="165989"/>
                  </a:lnTo>
                  <a:lnTo>
                    <a:pt x="763409" y="165989"/>
                  </a:lnTo>
                  <a:lnTo>
                    <a:pt x="763409" y="178181"/>
                  </a:lnTo>
                  <a:lnTo>
                    <a:pt x="751332" y="178181"/>
                  </a:lnTo>
                  <a:lnTo>
                    <a:pt x="751332" y="190373"/>
                  </a:lnTo>
                  <a:lnTo>
                    <a:pt x="763409" y="190373"/>
                  </a:lnTo>
                  <a:lnTo>
                    <a:pt x="763409" y="201041"/>
                  </a:lnTo>
                  <a:lnTo>
                    <a:pt x="775601" y="201041"/>
                  </a:lnTo>
                  <a:lnTo>
                    <a:pt x="775601" y="190373"/>
                  </a:lnTo>
                  <a:lnTo>
                    <a:pt x="786257" y="190373"/>
                  </a:lnTo>
                  <a:lnTo>
                    <a:pt x="786257" y="178181"/>
                  </a:lnTo>
                  <a:close/>
                </a:path>
                <a:path w="3321050" h="377825">
                  <a:moveTo>
                    <a:pt x="1054481" y="205752"/>
                  </a:moveTo>
                  <a:lnTo>
                    <a:pt x="1043825" y="205752"/>
                  </a:lnTo>
                  <a:lnTo>
                    <a:pt x="1043825" y="193433"/>
                  </a:lnTo>
                  <a:lnTo>
                    <a:pt x="1031633" y="193433"/>
                  </a:lnTo>
                  <a:lnTo>
                    <a:pt x="1031633" y="205752"/>
                  </a:lnTo>
                  <a:lnTo>
                    <a:pt x="1019429" y="205752"/>
                  </a:lnTo>
                  <a:lnTo>
                    <a:pt x="1019429" y="217944"/>
                  </a:lnTo>
                  <a:lnTo>
                    <a:pt x="1031633" y="217944"/>
                  </a:lnTo>
                  <a:lnTo>
                    <a:pt x="1031633" y="228485"/>
                  </a:lnTo>
                  <a:lnTo>
                    <a:pt x="1043825" y="228485"/>
                  </a:lnTo>
                  <a:lnTo>
                    <a:pt x="1043825" y="217944"/>
                  </a:lnTo>
                  <a:lnTo>
                    <a:pt x="1054481" y="217944"/>
                  </a:lnTo>
                  <a:lnTo>
                    <a:pt x="1054481" y="205752"/>
                  </a:lnTo>
                  <a:close/>
                </a:path>
                <a:path w="3321050" h="377825">
                  <a:moveTo>
                    <a:pt x="1946033" y="288036"/>
                  </a:moveTo>
                  <a:lnTo>
                    <a:pt x="1935353" y="288036"/>
                  </a:lnTo>
                  <a:lnTo>
                    <a:pt x="1935353" y="275729"/>
                  </a:lnTo>
                  <a:lnTo>
                    <a:pt x="1923161" y="275729"/>
                  </a:lnTo>
                  <a:lnTo>
                    <a:pt x="1923161" y="288036"/>
                  </a:lnTo>
                  <a:lnTo>
                    <a:pt x="1918601" y="288036"/>
                  </a:lnTo>
                  <a:lnTo>
                    <a:pt x="1918601" y="275729"/>
                  </a:lnTo>
                  <a:lnTo>
                    <a:pt x="1906409" y="275729"/>
                  </a:lnTo>
                  <a:lnTo>
                    <a:pt x="1906409" y="288036"/>
                  </a:lnTo>
                  <a:lnTo>
                    <a:pt x="1894332" y="288036"/>
                  </a:lnTo>
                  <a:lnTo>
                    <a:pt x="1894332" y="300228"/>
                  </a:lnTo>
                  <a:lnTo>
                    <a:pt x="1906409" y="300228"/>
                  </a:lnTo>
                  <a:lnTo>
                    <a:pt x="1906409" y="310781"/>
                  </a:lnTo>
                  <a:lnTo>
                    <a:pt x="1918601" y="310781"/>
                  </a:lnTo>
                  <a:lnTo>
                    <a:pt x="1918601" y="300228"/>
                  </a:lnTo>
                  <a:lnTo>
                    <a:pt x="1923161" y="300228"/>
                  </a:lnTo>
                  <a:lnTo>
                    <a:pt x="1923161" y="310781"/>
                  </a:lnTo>
                  <a:lnTo>
                    <a:pt x="1935353" y="310781"/>
                  </a:lnTo>
                  <a:lnTo>
                    <a:pt x="1935353" y="300228"/>
                  </a:lnTo>
                  <a:lnTo>
                    <a:pt x="1946033" y="300228"/>
                  </a:lnTo>
                  <a:lnTo>
                    <a:pt x="1946033" y="288036"/>
                  </a:lnTo>
                  <a:close/>
                </a:path>
                <a:path w="3321050" h="377825">
                  <a:moveTo>
                    <a:pt x="2179193" y="301637"/>
                  </a:moveTo>
                  <a:lnTo>
                    <a:pt x="2170049" y="301637"/>
                  </a:lnTo>
                  <a:lnTo>
                    <a:pt x="2167128" y="301637"/>
                  </a:lnTo>
                  <a:lnTo>
                    <a:pt x="2167128" y="289572"/>
                  </a:lnTo>
                  <a:lnTo>
                    <a:pt x="2144280" y="289572"/>
                  </a:lnTo>
                  <a:lnTo>
                    <a:pt x="2144280" y="301637"/>
                  </a:lnTo>
                  <a:lnTo>
                    <a:pt x="2135009" y="301637"/>
                  </a:lnTo>
                  <a:lnTo>
                    <a:pt x="2133600" y="301637"/>
                  </a:lnTo>
                  <a:lnTo>
                    <a:pt x="2133600" y="313829"/>
                  </a:lnTo>
                  <a:lnTo>
                    <a:pt x="2135009" y="313829"/>
                  </a:lnTo>
                  <a:lnTo>
                    <a:pt x="2144268" y="313829"/>
                  </a:lnTo>
                  <a:lnTo>
                    <a:pt x="2144280" y="324497"/>
                  </a:lnTo>
                  <a:lnTo>
                    <a:pt x="2167128" y="324497"/>
                  </a:lnTo>
                  <a:lnTo>
                    <a:pt x="2167128" y="313829"/>
                  </a:lnTo>
                  <a:lnTo>
                    <a:pt x="2170049" y="313829"/>
                  </a:lnTo>
                  <a:lnTo>
                    <a:pt x="2179193" y="313829"/>
                  </a:lnTo>
                  <a:lnTo>
                    <a:pt x="2179193" y="301637"/>
                  </a:lnTo>
                  <a:close/>
                </a:path>
                <a:path w="3321050" h="377825">
                  <a:moveTo>
                    <a:pt x="2389505" y="320052"/>
                  </a:moveTo>
                  <a:lnTo>
                    <a:pt x="2377313" y="320052"/>
                  </a:lnTo>
                  <a:lnTo>
                    <a:pt x="2377313" y="309245"/>
                  </a:lnTo>
                  <a:lnTo>
                    <a:pt x="2365121" y="309245"/>
                  </a:lnTo>
                  <a:lnTo>
                    <a:pt x="2365121" y="315468"/>
                  </a:lnTo>
                  <a:lnTo>
                    <a:pt x="2357628" y="315468"/>
                  </a:lnTo>
                  <a:lnTo>
                    <a:pt x="2357628" y="304800"/>
                  </a:lnTo>
                  <a:lnTo>
                    <a:pt x="2345436" y="304800"/>
                  </a:lnTo>
                  <a:lnTo>
                    <a:pt x="2345436" y="315468"/>
                  </a:lnTo>
                  <a:lnTo>
                    <a:pt x="2334768" y="315468"/>
                  </a:lnTo>
                  <a:lnTo>
                    <a:pt x="2334768" y="327660"/>
                  </a:lnTo>
                  <a:lnTo>
                    <a:pt x="2345436" y="327660"/>
                  </a:lnTo>
                  <a:lnTo>
                    <a:pt x="2345436" y="338328"/>
                  </a:lnTo>
                  <a:lnTo>
                    <a:pt x="2357628" y="338328"/>
                  </a:lnTo>
                  <a:lnTo>
                    <a:pt x="2357628" y="332244"/>
                  </a:lnTo>
                  <a:lnTo>
                    <a:pt x="2365121" y="332244"/>
                  </a:lnTo>
                  <a:lnTo>
                    <a:pt x="2365121" y="342773"/>
                  </a:lnTo>
                  <a:lnTo>
                    <a:pt x="2377313" y="342773"/>
                  </a:lnTo>
                  <a:lnTo>
                    <a:pt x="2377313" y="332244"/>
                  </a:lnTo>
                  <a:lnTo>
                    <a:pt x="2389505" y="332244"/>
                  </a:lnTo>
                  <a:lnTo>
                    <a:pt x="2389505" y="320052"/>
                  </a:lnTo>
                  <a:close/>
                </a:path>
                <a:path w="3321050" h="377825">
                  <a:moveTo>
                    <a:pt x="2519045" y="324485"/>
                  </a:moveTo>
                  <a:lnTo>
                    <a:pt x="2506853" y="324485"/>
                  </a:lnTo>
                  <a:lnTo>
                    <a:pt x="2506853" y="313829"/>
                  </a:lnTo>
                  <a:lnTo>
                    <a:pt x="2494661" y="313829"/>
                  </a:lnTo>
                  <a:lnTo>
                    <a:pt x="2494661" y="324485"/>
                  </a:lnTo>
                  <a:lnTo>
                    <a:pt x="2493137" y="324485"/>
                  </a:lnTo>
                  <a:lnTo>
                    <a:pt x="2483993" y="324485"/>
                  </a:lnTo>
                  <a:lnTo>
                    <a:pt x="2481084" y="324485"/>
                  </a:lnTo>
                  <a:lnTo>
                    <a:pt x="2481084" y="313829"/>
                  </a:lnTo>
                  <a:lnTo>
                    <a:pt x="2468892" y="313829"/>
                  </a:lnTo>
                  <a:lnTo>
                    <a:pt x="2468892" y="324485"/>
                  </a:lnTo>
                  <a:lnTo>
                    <a:pt x="2462657" y="324485"/>
                  </a:lnTo>
                  <a:lnTo>
                    <a:pt x="2462657" y="313829"/>
                  </a:lnTo>
                  <a:lnTo>
                    <a:pt x="2450465" y="313829"/>
                  </a:lnTo>
                  <a:lnTo>
                    <a:pt x="2450465" y="324485"/>
                  </a:lnTo>
                  <a:lnTo>
                    <a:pt x="2447417" y="324485"/>
                  </a:lnTo>
                  <a:lnTo>
                    <a:pt x="2439809" y="324485"/>
                  </a:lnTo>
                  <a:lnTo>
                    <a:pt x="2436761" y="324485"/>
                  </a:lnTo>
                  <a:lnTo>
                    <a:pt x="2436761" y="313829"/>
                  </a:lnTo>
                  <a:lnTo>
                    <a:pt x="2424569" y="313829"/>
                  </a:lnTo>
                  <a:lnTo>
                    <a:pt x="2424569" y="324485"/>
                  </a:lnTo>
                  <a:lnTo>
                    <a:pt x="2412377" y="324485"/>
                  </a:lnTo>
                  <a:lnTo>
                    <a:pt x="2412377" y="336677"/>
                  </a:lnTo>
                  <a:lnTo>
                    <a:pt x="2424569" y="336677"/>
                  </a:lnTo>
                  <a:lnTo>
                    <a:pt x="2424569" y="347357"/>
                  </a:lnTo>
                  <a:lnTo>
                    <a:pt x="2436761" y="347357"/>
                  </a:lnTo>
                  <a:lnTo>
                    <a:pt x="2436761" y="336677"/>
                  </a:lnTo>
                  <a:lnTo>
                    <a:pt x="2439809" y="336677"/>
                  </a:lnTo>
                  <a:lnTo>
                    <a:pt x="2447417" y="336677"/>
                  </a:lnTo>
                  <a:lnTo>
                    <a:pt x="2450465" y="336677"/>
                  </a:lnTo>
                  <a:lnTo>
                    <a:pt x="2450465" y="347357"/>
                  </a:lnTo>
                  <a:lnTo>
                    <a:pt x="2462657" y="347357"/>
                  </a:lnTo>
                  <a:lnTo>
                    <a:pt x="2462657" y="336677"/>
                  </a:lnTo>
                  <a:lnTo>
                    <a:pt x="2468892" y="336677"/>
                  </a:lnTo>
                  <a:lnTo>
                    <a:pt x="2468892" y="347357"/>
                  </a:lnTo>
                  <a:lnTo>
                    <a:pt x="2481084" y="347357"/>
                  </a:lnTo>
                  <a:lnTo>
                    <a:pt x="2481084" y="336677"/>
                  </a:lnTo>
                  <a:lnTo>
                    <a:pt x="2483993" y="336677"/>
                  </a:lnTo>
                  <a:lnTo>
                    <a:pt x="2493137" y="336677"/>
                  </a:lnTo>
                  <a:lnTo>
                    <a:pt x="2494661" y="336677"/>
                  </a:lnTo>
                  <a:lnTo>
                    <a:pt x="2494661" y="347357"/>
                  </a:lnTo>
                  <a:lnTo>
                    <a:pt x="2506853" y="347357"/>
                  </a:lnTo>
                  <a:lnTo>
                    <a:pt x="2506853" y="336677"/>
                  </a:lnTo>
                  <a:lnTo>
                    <a:pt x="2519045" y="336677"/>
                  </a:lnTo>
                  <a:lnTo>
                    <a:pt x="2519045" y="324485"/>
                  </a:lnTo>
                  <a:close/>
                </a:path>
                <a:path w="3321050" h="377825">
                  <a:moveTo>
                    <a:pt x="2610497" y="324485"/>
                  </a:moveTo>
                  <a:lnTo>
                    <a:pt x="2599829" y="324485"/>
                  </a:lnTo>
                  <a:lnTo>
                    <a:pt x="2599829" y="313829"/>
                  </a:lnTo>
                  <a:lnTo>
                    <a:pt x="2587637" y="313829"/>
                  </a:lnTo>
                  <a:lnTo>
                    <a:pt x="2587637" y="324485"/>
                  </a:lnTo>
                  <a:lnTo>
                    <a:pt x="2576957" y="324485"/>
                  </a:lnTo>
                  <a:lnTo>
                    <a:pt x="2575572" y="324485"/>
                  </a:lnTo>
                  <a:lnTo>
                    <a:pt x="2566301" y="324485"/>
                  </a:lnTo>
                  <a:lnTo>
                    <a:pt x="2566289" y="313829"/>
                  </a:lnTo>
                  <a:lnTo>
                    <a:pt x="2538869" y="313829"/>
                  </a:lnTo>
                  <a:lnTo>
                    <a:pt x="2538869" y="324485"/>
                  </a:lnTo>
                  <a:lnTo>
                    <a:pt x="2531376" y="324485"/>
                  </a:lnTo>
                  <a:lnTo>
                    <a:pt x="2526677" y="324485"/>
                  </a:lnTo>
                  <a:lnTo>
                    <a:pt x="2526677" y="336677"/>
                  </a:lnTo>
                  <a:lnTo>
                    <a:pt x="2531376" y="336677"/>
                  </a:lnTo>
                  <a:lnTo>
                    <a:pt x="2538869" y="336677"/>
                  </a:lnTo>
                  <a:lnTo>
                    <a:pt x="2538869" y="347357"/>
                  </a:lnTo>
                  <a:lnTo>
                    <a:pt x="2566289" y="347357"/>
                  </a:lnTo>
                  <a:lnTo>
                    <a:pt x="2566289" y="336677"/>
                  </a:lnTo>
                  <a:lnTo>
                    <a:pt x="2575572" y="336677"/>
                  </a:lnTo>
                  <a:lnTo>
                    <a:pt x="2576957" y="336677"/>
                  </a:lnTo>
                  <a:lnTo>
                    <a:pt x="2587637" y="336677"/>
                  </a:lnTo>
                  <a:lnTo>
                    <a:pt x="2587637" y="347357"/>
                  </a:lnTo>
                  <a:lnTo>
                    <a:pt x="2599829" y="347357"/>
                  </a:lnTo>
                  <a:lnTo>
                    <a:pt x="2599829" y="336677"/>
                  </a:lnTo>
                  <a:lnTo>
                    <a:pt x="2610497" y="336677"/>
                  </a:lnTo>
                  <a:lnTo>
                    <a:pt x="2610497" y="324485"/>
                  </a:lnTo>
                  <a:close/>
                </a:path>
                <a:path w="3321050" h="377825">
                  <a:moveTo>
                    <a:pt x="2753741" y="333629"/>
                  </a:moveTo>
                  <a:lnTo>
                    <a:pt x="2741561" y="333629"/>
                  </a:lnTo>
                  <a:lnTo>
                    <a:pt x="2741561" y="323088"/>
                  </a:lnTo>
                  <a:lnTo>
                    <a:pt x="2729369" y="323088"/>
                  </a:lnTo>
                  <a:lnTo>
                    <a:pt x="2729369" y="333629"/>
                  </a:lnTo>
                  <a:lnTo>
                    <a:pt x="2718701" y="333629"/>
                  </a:lnTo>
                  <a:lnTo>
                    <a:pt x="2718701" y="345821"/>
                  </a:lnTo>
                  <a:lnTo>
                    <a:pt x="2729369" y="345821"/>
                  </a:lnTo>
                  <a:lnTo>
                    <a:pt x="2729369" y="358013"/>
                  </a:lnTo>
                  <a:lnTo>
                    <a:pt x="2741561" y="358013"/>
                  </a:lnTo>
                  <a:lnTo>
                    <a:pt x="2741561" y="345821"/>
                  </a:lnTo>
                  <a:lnTo>
                    <a:pt x="2753741" y="345821"/>
                  </a:lnTo>
                  <a:lnTo>
                    <a:pt x="2753741" y="333629"/>
                  </a:lnTo>
                  <a:close/>
                </a:path>
                <a:path w="3321050" h="377825">
                  <a:moveTo>
                    <a:pt x="2843657" y="333629"/>
                  </a:moveTo>
                  <a:lnTo>
                    <a:pt x="2839085" y="333629"/>
                  </a:lnTo>
                  <a:lnTo>
                    <a:pt x="2832989" y="333629"/>
                  </a:lnTo>
                  <a:lnTo>
                    <a:pt x="2832989" y="323088"/>
                  </a:lnTo>
                  <a:lnTo>
                    <a:pt x="2828429" y="323088"/>
                  </a:lnTo>
                  <a:lnTo>
                    <a:pt x="2820797" y="323088"/>
                  </a:lnTo>
                  <a:lnTo>
                    <a:pt x="2816237" y="323088"/>
                  </a:lnTo>
                  <a:lnTo>
                    <a:pt x="2816237" y="333629"/>
                  </a:lnTo>
                  <a:lnTo>
                    <a:pt x="2808732" y="333629"/>
                  </a:lnTo>
                  <a:lnTo>
                    <a:pt x="2805557" y="333629"/>
                  </a:lnTo>
                  <a:lnTo>
                    <a:pt x="2805557" y="345821"/>
                  </a:lnTo>
                  <a:lnTo>
                    <a:pt x="2808732" y="345821"/>
                  </a:lnTo>
                  <a:lnTo>
                    <a:pt x="2816237" y="345821"/>
                  </a:lnTo>
                  <a:lnTo>
                    <a:pt x="2816237" y="358013"/>
                  </a:lnTo>
                  <a:lnTo>
                    <a:pt x="2820797" y="358013"/>
                  </a:lnTo>
                  <a:lnTo>
                    <a:pt x="2828429" y="358013"/>
                  </a:lnTo>
                  <a:lnTo>
                    <a:pt x="2832989" y="358013"/>
                  </a:lnTo>
                  <a:lnTo>
                    <a:pt x="2832989" y="345821"/>
                  </a:lnTo>
                  <a:lnTo>
                    <a:pt x="2839085" y="345821"/>
                  </a:lnTo>
                  <a:lnTo>
                    <a:pt x="2843657" y="345821"/>
                  </a:lnTo>
                  <a:lnTo>
                    <a:pt x="2843657" y="333629"/>
                  </a:lnTo>
                  <a:close/>
                </a:path>
                <a:path w="3321050" h="377825">
                  <a:moveTo>
                    <a:pt x="3025013" y="333629"/>
                  </a:moveTo>
                  <a:lnTo>
                    <a:pt x="3014484" y="333629"/>
                  </a:lnTo>
                  <a:lnTo>
                    <a:pt x="3014484" y="323088"/>
                  </a:lnTo>
                  <a:lnTo>
                    <a:pt x="3002292" y="323088"/>
                  </a:lnTo>
                  <a:lnTo>
                    <a:pt x="3002292" y="333629"/>
                  </a:lnTo>
                  <a:lnTo>
                    <a:pt x="2999232" y="333629"/>
                  </a:lnTo>
                  <a:lnTo>
                    <a:pt x="2999232" y="323088"/>
                  </a:lnTo>
                  <a:lnTo>
                    <a:pt x="2987040" y="323088"/>
                  </a:lnTo>
                  <a:lnTo>
                    <a:pt x="2987040" y="333629"/>
                  </a:lnTo>
                  <a:lnTo>
                    <a:pt x="2976384" y="333629"/>
                  </a:lnTo>
                  <a:lnTo>
                    <a:pt x="2976384" y="345821"/>
                  </a:lnTo>
                  <a:lnTo>
                    <a:pt x="2987040" y="345821"/>
                  </a:lnTo>
                  <a:lnTo>
                    <a:pt x="2987040" y="358013"/>
                  </a:lnTo>
                  <a:lnTo>
                    <a:pt x="2999232" y="358013"/>
                  </a:lnTo>
                  <a:lnTo>
                    <a:pt x="2999232" y="345821"/>
                  </a:lnTo>
                  <a:lnTo>
                    <a:pt x="3002292" y="345821"/>
                  </a:lnTo>
                  <a:lnTo>
                    <a:pt x="3002292" y="358013"/>
                  </a:lnTo>
                  <a:lnTo>
                    <a:pt x="3014484" y="358013"/>
                  </a:lnTo>
                  <a:lnTo>
                    <a:pt x="3014484" y="345821"/>
                  </a:lnTo>
                  <a:lnTo>
                    <a:pt x="3025013" y="345821"/>
                  </a:lnTo>
                  <a:lnTo>
                    <a:pt x="3025013" y="333629"/>
                  </a:lnTo>
                  <a:close/>
                </a:path>
                <a:path w="3321050" h="377825">
                  <a:moveTo>
                    <a:pt x="3168269" y="344297"/>
                  </a:moveTo>
                  <a:lnTo>
                    <a:pt x="3157728" y="344297"/>
                  </a:lnTo>
                  <a:lnTo>
                    <a:pt x="3157728" y="332232"/>
                  </a:lnTo>
                  <a:lnTo>
                    <a:pt x="3145536" y="332232"/>
                  </a:lnTo>
                  <a:lnTo>
                    <a:pt x="3145536" y="344297"/>
                  </a:lnTo>
                  <a:lnTo>
                    <a:pt x="3145409" y="344297"/>
                  </a:lnTo>
                  <a:lnTo>
                    <a:pt x="3142361" y="344297"/>
                  </a:lnTo>
                  <a:lnTo>
                    <a:pt x="3134880" y="344297"/>
                  </a:lnTo>
                  <a:lnTo>
                    <a:pt x="3134880" y="332232"/>
                  </a:lnTo>
                  <a:lnTo>
                    <a:pt x="3130296" y="332232"/>
                  </a:lnTo>
                  <a:lnTo>
                    <a:pt x="3122688" y="332232"/>
                  </a:lnTo>
                  <a:lnTo>
                    <a:pt x="3118104" y="332232"/>
                  </a:lnTo>
                  <a:lnTo>
                    <a:pt x="3118104" y="344297"/>
                  </a:lnTo>
                  <a:lnTo>
                    <a:pt x="3110357" y="344297"/>
                  </a:lnTo>
                  <a:lnTo>
                    <a:pt x="3107436" y="344297"/>
                  </a:lnTo>
                  <a:lnTo>
                    <a:pt x="3107436" y="356489"/>
                  </a:lnTo>
                  <a:lnTo>
                    <a:pt x="3110357" y="356489"/>
                  </a:lnTo>
                  <a:lnTo>
                    <a:pt x="3118104" y="356489"/>
                  </a:lnTo>
                  <a:lnTo>
                    <a:pt x="3118104" y="367157"/>
                  </a:lnTo>
                  <a:lnTo>
                    <a:pt x="3122688" y="367157"/>
                  </a:lnTo>
                  <a:lnTo>
                    <a:pt x="3130296" y="367157"/>
                  </a:lnTo>
                  <a:lnTo>
                    <a:pt x="3134880" y="367157"/>
                  </a:lnTo>
                  <a:lnTo>
                    <a:pt x="3134880" y="356489"/>
                  </a:lnTo>
                  <a:lnTo>
                    <a:pt x="3142361" y="356489"/>
                  </a:lnTo>
                  <a:lnTo>
                    <a:pt x="3145409" y="356489"/>
                  </a:lnTo>
                  <a:lnTo>
                    <a:pt x="3145536" y="356489"/>
                  </a:lnTo>
                  <a:lnTo>
                    <a:pt x="3145536" y="367157"/>
                  </a:lnTo>
                  <a:lnTo>
                    <a:pt x="3157728" y="367157"/>
                  </a:lnTo>
                  <a:lnTo>
                    <a:pt x="3157728" y="356489"/>
                  </a:lnTo>
                  <a:lnTo>
                    <a:pt x="3168269" y="356489"/>
                  </a:lnTo>
                  <a:lnTo>
                    <a:pt x="3168269" y="344297"/>
                  </a:lnTo>
                  <a:close/>
                </a:path>
                <a:path w="3321050" h="377825">
                  <a:moveTo>
                    <a:pt x="3242945" y="344297"/>
                  </a:moveTo>
                  <a:lnTo>
                    <a:pt x="3232416" y="344297"/>
                  </a:lnTo>
                  <a:lnTo>
                    <a:pt x="3232416" y="332232"/>
                  </a:lnTo>
                  <a:lnTo>
                    <a:pt x="3220224" y="332232"/>
                  </a:lnTo>
                  <a:lnTo>
                    <a:pt x="3220224" y="344297"/>
                  </a:lnTo>
                  <a:lnTo>
                    <a:pt x="3213989" y="344297"/>
                  </a:lnTo>
                  <a:lnTo>
                    <a:pt x="3213989" y="332232"/>
                  </a:lnTo>
                  <a:lnTo>
                    <a:pt x="3201797" y="332232"/>
                  </a:lnTo>
                  <a:lnTo>
                    <a:pt x="3201797" y="344297"/>
                  </a:lnTo>
                  <a:lnTo>
                    <a:pt x="3189732" y="344297"/>
                  </a:lnTo>
                  <a:lnTo>
                    <a:pt x="3189732" y="356489"/>
                  </a:lnTo>
                  <a:lnTo>
                    <a:pt x="3201797" y="356489"/>
                  </a:lnTo>
                  <a:lnTo>
                    <a:pt x="3201797" y="367157"/>
                  </a:lnTo>
                  <a:lnTo>
                    <a:pt x="3213989" y="367157"/>
                  </a:lnTo>
                  <a:lnTo>
                    <a:pt x="3213989" y="356489"/>
                  </a:lnTo>
                  <a:lnTo>
                    <a:pt x="3220224" y="356489"/>
                  </a:lnTo>
                  <a:lnTo>
                    <a:pt x="3220224" y="367157"/>
                  </a:lnTo>
                  <a:lnTo>
                    <a:pt x="3232416" y="367157"/>
                  </a:lnTo>
                  <a:lnTo>
                    <a:pt x="3232416" y="356489"/>
                  </a:lnTo>
                  <a:lnTo>
                    <a:pt x="3242945" y="356489"/>
                  </a:lnTo>
                  <a:lnTo>
                    <a:pt x="3242945" y="344297"/>
                  </a:lnTo>
                  <a:close/>
                </a:path>
                <a:path w="3321050" h="377825">
                  <a:moveTo>
                    <a:pt x="3320669" y="353568"/>
                  </a:moveTo>
                  <a:lnTo>
                    <a:pt x="3308616" y="353568"/>
                  </a:lnTo>
                  <a:lnTo>
                    <a:pt x="3308616" y="342900"/>
                  </a:lnTo>
                  <a:lnTo>
                    <a:pt x="3296424" y="342900"/>
                  </a:lnTo>
                  <a:lnTo>
                    <a:pt x="3296424" y="353568"/>
                  </a:lnTo>
                  <a:lnTo>
                    <a:pt x="3285617" y="353568"/>
                  </a:lnTo>
                  <a:lnTo>
                    <a:pt x="3285617" y="365760"/>
                  </a:lnTo>
                  <a:lnTo>
                    <a:pt x="3296424" y="365760"/>
                  </a:lnTo>
                  <a:lnTo>
                    <a:pt x="3296424" y="377825"/>
                  </a:lnTo>
                  <a:lnTo>
                    <a:pt x="3308616" y="377825"/>
                  </a:lnTo>
                  <a:lnTo>
                    <a:pt x="3308616" y="365760"/>
                  </a:lnTo>
                  <a:lnTo>
                    <a:pt x="3320669" y="365760"/>
                  </a:lnTo>
                  <a:lnTo>
                    <a:pt x="3320669" y="353568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63" name="object 63"/>
            <p:cNvSpPr/>
            <p:nvPr/>
          </p:nvSpPr>
          <p:spPr>
            <a:xfrm>
              <a:off x="4517136" y="1720722"/>
              <a:ext cx="190500" cy="40005"/>
            </a:xfrm>
            <a:custGeom>
              <a:avLst/>
              <a:gdLst/>
              <a:ahLst/>
              <a:cxnLst/>
              <a:rect l="l" t="t" r="r" b="b"/>
              <a:pathLst>
                <a:path w="190500" h="40005">
                  <a:moveTo>
                    <a:pt x="12192" y="0"/>
                  </a:moveTo>
                  <a:lnTo>
                    <a:pt x="0" y="0"/>
                  </a:lnTo>
                  <a:lnTo>
                    <a:pt x="0" y="34925"/>
                  </a:lnTo>
                  <a:lnTo>
                    <a:pt x="12192" y="34925"/>
                  </a:lnTo>
                  <a:lnTo>
                    <a:pt x="12192" y="0"/>
                  </a:lnTo>
                  <a:close/>
                </a:path>
                <a:path w="190500" h="40005">
                  <a:moveTo>
                    <a:pt x="190360" y="15252"/>
                  </a:moveTo>
                  <a:lnTo>
                    <a:pt x="190360" y="15252"/>
                  </a:lnTo>
                  <a:lnTo>
                    <a:pt x="179705" y="15252"/>
                  </a:lnTo>
                  <a:lnTo>
                    <a:pt x="179705" y="4445"/>
                  </a:lnTo>
                  <a:lnTo>
                    <a:pt x="120396" y="4445"/>
                  </a:lnTo>
                  <a:lnTo>
                    <a:pt x="120396" y="15252"/>
                  </a:lnTo>
                  <a:lnTo>
                    <a:pt x="120269" y="15252"/>
                  </a:lnTo>
                  <a:lnTo>
                    <a:pt x="120269" y="4445"/>
                  </a:lnTo>
                  <a:lnTo>
                    <a:pt x="115824" y="4445"/>
                  </a:lnTo>
                  <a:lnTo>
                    <a:pt x="112649" y="4445"/>
                  </a:lnTo>
                  <a:lnTo>
                    <a:pt x="108077" y="4445"/>
                  </a:lnTo>
                  <a:lnTo>
                    <a:pt x="103632" y="4445"/>
                  </a:lnTo>
                  <a:lnTo>
                    <a:pt x="100457" y="4445"/>
                  </a:lnTo>
                  <a:lnTo>
                    <a:pt x="100457" y="15252"/>
                  </a:lnTo>
                  <a:lnTo>
                    <a:pt x="82169" y="15252"/>
                  </a:lnTo>
                  <a:lnTo>
                    <a:pt x="82169" y="4445"/>
                  </a:lnTo>
                  <a:lnTo>
                    <a:pt x="76073" y="4445"/>
                  </a:lnTo>
                  <a:lnTo>
                    <a:pt x="69977" y="4445"/>
                  </a:lnTo>
                  <a:lnTo>
                    <a:pt x="63881" y="4445"/>
                  </a:lnTo>
                  <a:lnTo>
                    <a:pt x="63881" y="15252"/>
                  </a:lnTo>
                  <a:lnTo>
                    <a:pt x="59309" y="15252"/>
                  </a:lnTo>
                  <a:lnTo>
                    <a:pt x="53200" y="15252"/>
                  </a:lnTo>
                  <a:lnTo>
                    <a:pt x="53200" y="27444"/>
                  </a:lnTo>
                  <a:lnTo>
                    <a:pt x="59309" y="27444"/>
                  </a:lnTo>
                  <a:lnTo>
                    <a:pt x="63881" y="27444"/>
                  </a:lnTo>
                  <a:lnTo>
                    <a:pt x="63881" y="39497"/>
                  </a:lnTo>
                  <a:lnTo>
                    <a:pt x="69977" y="39497"/>
                  </a:lnTo>
                  <a:lnTo>
                    <a:pt x="76073" y="39497"/>
                  </a:lnTo>
                  <a:lnTo>
                    <a:pt x="82169" y="39497"/>
                  </a:lnTo>
                  <a:lnTo>
                    <a:pt x="82169" y="27444"/>
                  </a:lnTo>
                  <a:lnTo>
                    <a:pt x="100457" y="27444"/>
                  </a:lnTo>
                  <a:lnTo>
                    <a:pt x="100457" y="39497"/>
                  </a:lnTo>
                  <a:lnTo>
                    <a:pt x="120269" y="39497"/>
                  </a:lnTo>
                  <a:lnTo>
                    <a:pt x="120269" y="27444"/>
                  </a:lnTo>
                  <a:lnTo>
                    <a:pt x="120396" y="27444"/>
                  </a:lnTo>
                  <a:lnTo>
                    <a:pt x="120396" y="39497"/>
                  </a:lnTo>
                  <a:lnTo>
                    <a:pt x="121920" y="39497"/>
                  </a:lnTo>
                  <a:lnTo>
                    <a:pt x="179705" y="39497"/>
                  </a:lnTo>
                  <a:lnTo>
                    <a:pt x="179705" y="27444"/>
                  </a:lnTo>
                  <a:lnTo>
                    <a:pt x="190360" y="27444"/>
                  </a:lnTo>
                  <a:lnTo>
                    <a:pt x="190360" y="15252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64" name="object 64"/>
            <p:cNvSpPr/>
            <p:nvPr/>
          </p:nvSpPr>
          <p:spPr>
            <a:xfrm>
              <a:off x="4673968" y="1725167"/>
              <a:ext cx="113030" cy="35560"/>
            </a:xfrm>
            <a:custGeom>
              <a:avLst/>
              <a:gdLst/>
              <a:ahLst/>
              <a:cxnLst/>
              <a:rect l="l" t="t" r="r" b="b"/>
              <a:pathLst>
                <a:path w="113029" h="35560">
                  <a:moveTo>
                    <a:pt x="112903" y="10807"/>
                  </a:moveTo>
                  <a:lnTo>
                    <a:pt x="112903" y="10807"/>
                  </a:lnTo>
                  <a:lnTo>
                    <a:pt x="102247" y="10807"/>
                  </a:lnTo>
                  <a:lnTo>
                    <a:pt x="102247" y="0"/>
                  </a:lnTo>
                  <a:lnTo>
                    <a:pt x="65544" y="0"/>
                  </a:lnTo>
                  <a:lnTo>
                    <a:pt x="65544" y="10807"/>
                  </a:lnTo>
                  <a:lnTo>
                    <a:pt x="65532" y="0"/>
                  </a:lnTo>
                  <a:lnTo>
                    <a:pt x="64147" y="0"/>
                  </a:lnTo>
                  <a:lnTo>
                    <a:pt x="10680" y="0"/>
                  </a:lnTo>
                  <a:lnTo>
                    <a:pt x="10680" y="10807"/>
                  </a:lnTo>
                  <a:lnTo>
                    <a:pt x="4584" y="10807"/>
                  </a:lnTo>
                  <a:lnTo>
                    <a:pt x="3175" y="10807"/>
                  </a:lnTo>
                  <a:lnTo>
                    <a:pt x="1663" y="10807"/>
                  </a:lnTo>
                  <a:lnTo>
                    <a:pt x="0" y="10807"/>
                  </a:lnTo>
                  <a:lnTo>
                    <a:pt x="0" y="22999"/>
                  </a:lnTo>
                  <a:lnTo>
                    <a:pt x="1663" y="22999"/>
                  </a:lnTo>
                  <a:lnTo>
                    <a:pt x="3175" y="22999"/>
                  </a:lnTo>
                  <a:lnTo>
                    <a:pt x="4584" y="22999"/>
                  </a:lnTo>
                  <a:lnTo>
                    <a:pt x="10680" y="22999"/>
                  </a:lnTo>
                  <a:lnTo>
                    <a:pt x="10680" y="35052"/>
                  </a:lnTo>
                  <a:lnTo>
                    <a:pt x="65532" y="35052"/>
                  </a:lnTo>
                  <a:lnTo>
                    <a:pt x="65532" y="22999"/>
                  </a:lnTo>
                  <a:lnTo>
                    <a:pt x="65544" y="35052"/>
                  </a:lnTo>
                  <a:lnTo>
                    <a:pt x="67183" y="35052"/>
                  </a:lnTo>
                  <a:lnTo>
                    <a:pt x="102247" y="35052"/>
                  </a:lnTo>
                  <a:lnTo>
                    <a:pt x="102247" y="22999"/>
                  </a:lnTo>
                  <a:lnTo>
                    <a:pt x="112903" y="22999"/>
                  </a:lnTo>
                  <a:lnTo>
                    <a:pt x="112903" y="10807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65" name="object 65"/>
            <p:cNvSpPr/>
            <p:nvPr/>
          </p:nvSpPr>
          <p:spPr>
            <a:xfrm>
              <a:off x="4757928" y="1725167"/>
              <a:ext cx="74930" cy="35560"/>
            </a:xfrm>
            <a:custGeom>
              <a:avLst/>
              <a:gdLst/>
              <a:ahLst/>
              <a:cxnLst/>
              <a:rect l="l" t="t" r="r" b="b"/>
              <a:pathLst>
                <a:path w="74929" h="35560">
                  <a:moveTo>
                    <a:pt x="74549" y="10807"/>
                  </a:moveTo>
                  <a:lnTo>
                    <a:pt x="74549" y="10807"/>
                  </a:lnTo>
                  <a:lnTo>
                    <a:pt x="62357" y="10807"/>
                  </a:lnTo>
                  <a:lnTo>
                    <a:pt x="62357" y="0"/>
                  </a:lnTo>
                  <a:lnTo>
                    <a:pt x="6096" y="0"/>
                  </a:lnTo>
                  <a:lnTo>
                    <a:pt x="6096" y="10807"/>
                  </a:lnTo>
                  <a:lnTo>
                    <a:pt x="4572" y="10807"/>
                  </a:lnTo>
                  <a:lnTo>
                    <a:pt x="1524" y="10807"/>
                  </a:lnTo>
                  <a:lnTo>
                    <a:pt x="0" y="10807"/>
                  </a:lnTo>
                  <a:lnTo>
                    <a:pt x="0" y="22999"/>
                  </a:lnTo>
                  <a:lnTo>
                    <a:pt x="1524" y="22999"/>
                  </a:lnTo>
                  <a:lnTo>
                    <a:pt x="4572" y="22999"/>
                  </a:lnTo>
                  <a:lnTo>
                    <a:pt x="6083" y="22999"/>
                  </a:lnTo>
                  <a:lnTo>
                    <a:pt x="6096" y="35052"/>
                  </a:lnTo>
                  <a:lnTo>
                    <a:pt x="62357" y="35052"/>
                  </a:lnTo>
                  <a:lnTo>
                    <a:pt x="62357" y="22999"/>
                  </a:lnTo>
                  <a:lnTo>
                    <a:pt x="74549" y="22999"/>
                  </a:lnTo>
                  <a:lnTo>
                    <a:pt x="74549" y="10807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66" name="object 66"/>
            <p:cNvSpPr/>
            <p:nvPr/>
          </p:nvSpPr>
          <p:spPr>
            <a:xfrm>
              <a:off x="4797552" y="1725167"/>
              <a:ext cx="93345" cy="35560"/>
            </a:xfrm>
            <a:custGeom>
              <a:avLst/>
              <a:gdLst/>
              <a:ahLst/>
              <a:cxnLst/>
              <a:rect l="l" t="t" r="r" b="b"/>
              <a:pathLst>
                <a:path w="93345" h="35560">
                  <a:moveTo>
                    <a:pt x="92837" y="10807"/>
                  </a:moveTo>
                  <a:lnTo>
                    <a:pt x="92837" y="10807"/>
                  </a:lnTo>
                  <a:lnTo>
                    <a:pt x="82296" y="10807"/>
                  </a:lnTo>
                  <a:lnTo>
                    <a:pt x="82296" y="0"/>
                  </a:lnTo>
                  <a:lnTo>
                    <a:pt x="10541" y="0"/>
                  </a:lnTo>
                  <a:lnTo>
                    <a:pt x="10541" y="10807"/>
                  </a:lnTo>
                  <a:lnTo>
                    <a:pt x="0" y="10807"/>
                  </a:lnTo>
                  <a:lnTo>
                    <a:pt x="0" y="22999"/>
                  </a:lnTo>
                  <a:lnTo>
                    <a:pt x="10541" y="22999"/>
                  </a:lnTo>
                  <a:lnTo>
                    <a:pt x="10541" y="35052"/>
                  </a:lnTo>
                  <a:lnTo>
                    <a:pt x="82296" y="35052"/>
                  </a:lnTo>
                  <a:lnTo>
                    <a:pt x="82296" y="22999"/>
                  </a:lnTo>
                  <a:lnTo>
                    <a:pt x="92837" y="22999"/>
                  </a:lnTo>
                  <a:lnTo>
                    <a:pt x="92837" y="10807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67" name="object 67"/>
            <p:cNvSpPr/>
            <p:nvPr/>
          </p:nvSpPr>
          <p:spPr>
            <a:xfrm>
              <a:off x="4859909" y="1725167"/>
              <a:ext cx="97790" cy="44450"/>
            </a:xfrm>
            <a:custGeom>
              <a:avLst/>
              <a:gdLst/>
              <a:ahLst/>
              <a:cxnLst/>
              <a:rect l="l" t="t" r="r" b="b"/>
              <a:pathLst>
                <a:path w="97789" h="44450">
                  <a:moveTo>
                    <a:pt x="97536" y="21336"/>
                  </a:moveTo>
                  <a:lnTo>
                    <a:pt x="90030" y="21336"/>
                  </a:lnTo>
                  <a:lnTo>
                    <a:pt x="86855" y="21336"/>
                  </a:lnTo>
                  <a:lnTo>
                    <a:pt x="86855" y="9144"/>
                  </a:lnTo>
                  <a:lnTo>
                    <a:pt x="50419" y="9144"/>
                  </a:lnTo>
                  <a:lnTo>
                    <a:pt x="50419" y="0"/>
                  </a:lnTo>
                  <a:lnTo>
                    <a:pt x="7747" y="0"/>
                  </a:lnTo>
                  <a:lnTo>
                    <a:pt x="7747" y="10807"/>
                  </a:lnTo>
                  <a:lnTo>
                    <a:pt x="4559" y="10807"/>
                  </a:lnTo>
                  <a:lnTo>
                    <a:pt x="3175" y="10807"/>
                  </a:lnTo>
                  <a:lnTo>
                    <a:pt x="0" y="10807"/>
                  </a:lnTo>
                  <a:lnTo>
                    <a:pt x="0" y="22999"/>
                  </a:lnTo>
                  <a:lnTo>
                    <a:pt x="3175" y="22999"/>
                  </a:lnTo>
                  <a:lnTo>
                    <a:pt x="4559" y="22999"/>
                  </a:lnTo>
                  <a:lnTo>
                    <a:pt x="7747" y="22999"/>
                  </a:lnTo>
                  <a:lnTo>
                    <a:pt x="7747" y="35052"/>
                  </a:lnTo>
                  <a:lnTo>
                    <a:pt x="42672" y="35052"/>
                  </a:lnTo>
                  <a:lnTo>
                    <a:pt x="42672" y="44196"/>
                  </a:lnTo>
                  <a:lnTo>
                    <a:pt x="86855" y="44196"/>
                  </a:lnTo>
                  <a:lnTo>
                    <a:pt x="86855" y="33528"/>
                  </a:lnTo>
                  <a:lnTo>
                    <a:pt x="90030" y="33528"/>
                  </a:lnTo>
                  <a:lnTo>
                    <a:pt x="97536" y="33528"/>
                  </a:lnTo>
                  <a:lnTo>
                    <a:pt x="97536" y="21336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68" name="object 68"/>
            <p:cNvSpPr/>
            <p:nvPr/>
          </p:nvSpPr>
          <p:spPr>
            <a:xfrm>
              <a:off x="4922520" y="1734311"/>
              <a:ext cx="113030" cy="47625"/>
            </a:xfrm>
            <a:custGeom>
              <a:avLst/>
              <a:gdLst/>
              <a:ahLst/>
              <a:cxnLst/>
              <a:rect l="l" t="t" r="r" b="b"/>
              <a:pathLst>
                <a:path w="113029" h="47625">
                  <a:moveTo>
                    <a:pt x="112636" y="24523"/>
                  </a:moveTo>
                  <a:lnTo>
                    <a:pt x="105016" y="24523"/>
                  </a:lnTo>
                  <a:lnTo>
                    <a:pt x="100444" y="24523"/>
                  </a:lnTo>
                  <a:lnTo>
                    <a:pt x="100444" y="12192"/>
                  </a:lnTo>
                  <a:lnTo>
                    <a:pt x="57785" y="12192"/>
                  </a:lnTo>
                  <a:lnTo>
                    <a:pt x="57785" y="0"/>
                  </a:lnTo>
                  <a:lnTo>
                    <a:pt x="12052" y="0"/>
                  </a:lnTo>
                  <a:lnTo>
                    <a:pt x="12052" y="12192"/>
                  </a:lnTo>
                  <a:lnTo>
                    <a:pt x="10668" y="12192"/>
                  </a:lnTo>
                  <a:lnTo>
                    <a:pt x="5969" y="12192"/>
                  </a:lnTo>
                  <a:lnTo>
                    <a:pt x="4559" y="12192"/>
                  </a:lnTo>
                  <a:lnTo>
                    <a:pt x="0" y="12192"/>
                  </a:lnTo>
                  <a:lnTo>
                    <a:pt x="0" y="24384"/>
                  </a:lnTo>
                  <a:lnTo>
                    <a:pt x="4559" y="24384"/>
                  </a:lnTo>
                  <a:lnTo>
                    <a:pt x="5969" y="24384"/>
                  </a:lnTo>
                  <a:lnTo>
                    <a:pt x="10668" y="24384"/>
                  </a:lnTo>
                  <a:lnTo>
                    <a:pt x="12052" y="24384"/>
                  </a:lnTo>
                  <a:lnTo>
                    <a:pt x="12052" y="35052"/>
                  </a:lnTo>
                  <a:lnTo>
                    <a:pt x="39484" y="35052"/>
                  </a:lnTo>
                  <a:lnTo>
                    <a:pt x="39484" y="36715"/>
                  </a:lnTo>
                  <a:lnTo>
                    <a:pt x="51816" y="36715"/>
                  </a:lnTo>
                  <a:lnTo>
                    <a:pt x="51816" y="47244"/>
                  </a:lnTo>
                  <a:lnTo>
                    <a:pt x="100444" y="47244"/>
                  </a:lnTo>
                  <a:lnTo>
                    <a:pt x="100444" y="36715"/>
                  </a:lnTo>
                  <a:lnTo>
                    <a:pt x="105016" y="36715"/>
                  </a:lnTo>
                  <a:lnTo>
                    <a:pt x="112636" y="36715"/>
                  </a:lnTo>
                  <a:lnTo>
                    <a:pt x="112636" y="24523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69" name="object 69"/>
            <p:cNvSpPr/>
            <p:nvPr/>
          </p:nvSpPr>
          <p:spPr>
            <a:xfrm>
              <a:off x="5003279" y="1746503"/>
              <a:ext cx="91440" cy="35560"/>
            </a:xfrm>
            <a:custGeom>
              <a:avLst/>
              <a:gdLst/>
              <a:ahLst/>
              <a:cxnLst/>
              <a:rect l="l" t="t" r="r" b="b"/>
              <a:pathLst>
                <a:path w="91439" h="35560">
                  <a:moveTo>
                    <a:pt x="91313" y="12331"/>
                  </a:moveTo>
                  <a:lnTo>
                    <a:pt x="82169" y="12331"/>
                  </a:lnTo>
                  <a:lnTo>
                    <a:pt x="80645" y="12331"/>
                  </a:lnTo>
                  <a:lnTo>
                    <a:pt x="80645" y="0"/>
                  </a:lnTo>
                  <a:lnTo>
                    <a:pt x="7493" y="0"/>
                  </a:lnTo>
                  <a:lnTo>
                    <a:pt x="7493" y="12331"/>
                  </a:lnTo>
                  <a:lnTo>
                    <a:pt x="6108" y="12331"/>
                  </a:lnTo>
                  <a:lnTo>
                    <a:pt x="2933" y="12331"/>
                  </a:lnTo>
                  <a:lnTo>
                    <a:pt x="0" y="12331"/>
                  </a:lnTo>
                  <a:lnTo>
                    <a:pt x="0" y="24523"/>
                  </a:lnTo>
                  <a:lnTo>
                    <a:pt x="2933" y="24523"/>
                  </a:lnTo>
                  <a:lnTo>
                    <a:pt x="6108" y="24523"/>
                  </a:lnTo>
                  <a:lnTo>
                    <a:pt x="7493" y="24523"/>
                  </a:lnTo>
                  <a:lnTo>
                    <a:pt x="7493" y="35052"/>
                  </a:lnTo>
                  <a:lnTo>
                    <a:pt x="80645" y="35052"/>
                  </a:lnTo>
                  <a:lnTo>
                    <a:pt x="80645" y="24523"/>
                  </a:lnTo>
                  <a:lnTo>
                    <a:pt x="82169" y="24523"/>
                  </a:lnTo>
                  <a:lnTo>
                    <a:pt x="91313" y="24523"/>
                  </a:lnTo>
                  <a:lnTo>
                    <a:pt x="91313" y="12331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70" name="object 70"/>
            <p:cNvSpPr/>
            <p:nvPr/>
          </p:nvSpPr>
          <p:spPr>
            <a:xfrm>
              <a:off x="5067300" y="1746503"/>
              <a:ext cx="139065" cy="35560"/>
            </a:xfrm>
            <a:custGeom>
              <a:avLst/>
              <a:gdLst/>
              <a:ahLst/>
              <a:cxnLst/>
              <a:rect l="l" t="t" r="r" b="b"/>
              <a:pathLst>
                <a:path w="139064" h="35560">
                  <a:moveTo>
                    <a:pt x="138671" y="12331"/>
                  </a:moveTo>
                  <a:lnTo>
                    <a:pt x="133985" y="12331"/>
                  </a:lnTo>
                  <a:lnTo>
                    <a:pt x="130924" y="12331"/>
                  </a:lnTo>
                  <a:lnTo>
                    <a:pt x="129413" y="12331"/>
                  </a:lnTo>
                  <a:lnTo>
                    <a:pt x="126492" y="12331"/>
                  </a:lnTo>
                  <a:lnTo>
                    <a:pt x="126492" y="0"/>
                  </a:lnTo>
                  <a:lnTo>
                    <a:pt x="77724" y="0"/>
                  </a:lnTo>
                  <a:lnTo>
                    <a:pt x="77724" y="12331"/>
                  </a:lnTo>
                  <a:lnTo>
                    <a:pt x="76200" y="12331"/>
                  </a:lnTo>
                  <a:lnTo>
                    <a:pt x="74549" y="12331"/>
                  </a:lnTo>
                  <a:lnTo>
                    <a:pt x="74549" y="0"/>
                  </a:lnTo>
                  <a:lnTo>
                    <a:pt x="4432" y="0"/>
                  </a:lnTo>
                  <a:lnTo>
                    <a:pt x="4432" y="12331"/>
                  </a:lnTo>
                  <a:lnTo>
                    <a:pt x="0" y="12331"/>
                  </a:lnTo>
                  <a:lnTo>
                    <a:pt x="0" y="24523"/>
                  </a:lnTo>
                  <a:lnTo>
                    <a:pt x="4432" y="24523"/>
                  </a:lnTo>
                  <a:lnTo>
                    <a:pt x="4432" y="35052"/>
                  </a:lnTo>
                  <a:lnTo>
                    <a:pt x="74549" y="35052"/>
                  </a:lnTo>
                  <a:lnTo>
                    <a:pt x="74549" y="24523"/>
                  </a:lnTo>
                  <a:lnTo>
                    <a:pt x="76200" y="24523"/>
                  </a:lnTo>
                  <a:lnTo>
                    <a:pt x="77711" y="24523"/>
                  </a:lnTo>
                  <a:lnTo>
                    <a:pt x="77724" y="35052"/>
                  </a:lnTo>
                  <a:lnTo>
                    <a:pt x="126492" y="35052"/>
                  </a:lnTo>
                  <a:lnTo>
                    <a:pt x="126492" y="24523"/>
                  </a:lnTo>
                  <a:lnTo>
                    <a:pt x="129413" y="24523"/>
                  </a:lnTo>
                  <a:lnTo>
                    <a:pt x="130924" y="24523"/>
                  </a:lnTo>
                  <a:lnTo>
                    <a:pt x="133985" y="24523"/>
                  </a:lnTo>
                  <a:lnTo>
                    <a:pt x="138671" y="24523"/>
                  </a:lnTo>
                  <a:lnTo>
                    <a:pt x="138671" y="12331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71" name="object 71"/>
            <p:cNvSpPr/>
            <p:nvPr/>
          </p:nvSpPr>
          <p:spPr>
            <a:xfrm>
              <a:off x="5173853" y="1746503"/>
              <a:ext cx="195580" cy="90170"/>
            </a:xfrm>
            <a:custGeom>
              <a:avLst/>
              <a:gdLst/>
              <a:ahLst/>
              <a:cxnLst/>
              <a:rect l="l" t="t" r="r" b="b"/>
              <a:pathLst>
                <a:path w="195579" h="90169">
                  <a:moveTo>
                    <a:pt x="97536" y="12331"/>
                  </a:moveTo>
                  <a:lnTo>
                    <a:pt x="95999" y="12331"/>
                  </a:lnTo>
                  <a:lnTo>
                    <a:pt x="91427" y="12331"/>
                  </a:lnTo>
                  <a:lnTo>
                    <a:pt x="86995" y="12331"/>
                  </a:lnTo>
                  <a:lnTo>
                    <a:pt x="86995" y="0"/>
                  </a:lnTo>
                  <a:lnTo>
                    <a:pt x="7747" y="0"/>
                  </a:lnTo>
                  <a:lnTo>
                    <a:pt x="7747" y="12331"/>
                  </a:lnTo>
                  <a:lnTo>
                    <a:pt x="3175" y="12331"/>
                  </a:lnTo>
                  <a:lnTo>
                    <a:pt x="0" y="12331"/>
                  </a:lnTo>
                  <a:lnTo>
                    <a:pt x="0" y="24523"/>
                  </a:lnTo>
                  <a:lnTo>
                    <a:pt x="3175" y="24523"/>
                  </a:lnTo>
                  <a:lnTo>
                    <a:pt x="7747" y="24523"/>
                  </a:lnTo>
                  <a:lnTo>
                    <a:pt x="7747" y="35052"/>
                  </a:lnTo>
                  <a:lnTo>
                    <a:pt x="86995" y="35052"/>
                  </a:lnTo>
                  <a:lnTo>
                    <a:pt x="86995" y="24523"/>
                  </a:lnTo>
                  <a:lnTo>
                    <a:pt x="91427" y="24523"/>
                  </a:lnTo>
                  <a:lnTo>
                    <a:pt x="95999" y="24523"/>
                  </a:lnTo>
                  <a:lnTo>
                    <a:pt x="97536" y="24523"/>
                  </a:lnTo>
                  <a:lnTo>
                    <a:pt x="97536" y="12331"/>
                  </a:lnTo>
                  <a:close/>
                </a:path>
                <a:path w="195579" h="90169">
                  <a:moveTo>
                    <a:pt x="195186" y="67195"/>
                  </a:moveTo>
                  <a:lnTo>
                    <a:pt x="184531" y="67195"/>
                  </a:lnTo>
                  <a:lnTo>
                    <a:pt x="184531" y="56527"/>
                  </a:lnTo>
                  <a:lnTo>
                    <a:pt x="172339" y="56527"/>
                  </a:lnTo>
                  <a:lnTo>
                    <a:pt x="172339" y="67195"/>
                  </a:lnTo>
                  <a:lnTo>
                    <a:pt x="166243" y="67195"/>
                  </a:lnTo>
                  <a:lnTo>
                    <a:pt x="166243" y="56527"/>
                  </a:lnTo>
                  <a:lnTo>
                    <a:pt x="154051" y="56527"/>
                  </a:lnTo>
                  <a:lnTo>
                    <a:pt x="154051" y="67195"/>
                  </a:lnTo>
                  <a:lnTo>
                    <a:pt x="149352" y="67195"/>
                  </a:lnTo>
                  <a:lnTo>
                    <a:pt x="149352" y="56527"/>
                  </a:lnTo>
                  <a:lnTo>
                    <a:pt x="147815" y="56527"/>
                  </a:lnTo>
                  <a:lnTo>
                    <a:pt x="132715" y="56527"/>
                  </a:lnTo>
                  <a:lnTo>
                    <a:pt x="132715" y="67195"/>
                  </a:lnTo>
                  <a:lnTo>
                    <a:pt x="131064" y="67195"/>
                  </a:lnTo>
                  <a:lnTo>
                    <a:pt x="131064" y="56527"/>
                  </a:lnTo>
                  <a:lnTo>
                    <a:pt x="125095" y="56527"/>
                  </a:lnTo>
                  <a:lnTo>
                    <a:pt x="80772" y="56527"/>
                  </a:lnTo>
                  <a:lnTo>
                    <a:pt x="80772" y="67195"/>
                  </a:lnTo>
                  <a:lnTo>
                    <a:pt x="79375" y="67195"/>
                  </a:lnTo>
                  <a:lnTo>
                    <a:pt x="76200" y="67195"/>
                  </a:lnTo>
                  <a:lnTo>
                    <a:pt x="70231" y="67195"/>
                  </a:lnTo>
                  <a:lnTo>
                    <a:pt x="70231" y="79387"/>
                  </a:lnTo>
                  <a:lnTo>
                    <a:pt x="76200" y="79387"/>
                  </a:lnTo>
                  <a:lnTo>
                    <a:pt x="79375" y="79387"/>
                  </a:lnTo>
                  <a:lnTo>
                    <a:pt x="80772" y="79387"/>
                  </a:lnTo>
                  <a:lnTo>
                    <a:pt x="80772" y="90055"/>
                  </a:lnTo>
                  <a:lnTo>
                    <a:pt x="131064" y="90055"/>
                  </a:lnTo>
                  <a:lnTo>
                    <a:pt x="131064" y="79387"/>
                  </a:lnTo>
                  <a:lnTo>
                    <a:pt x="132715" y="79387"/>
                  </a:lnTo>
                  <a:lnTo>
                    <a:pt x="132715" y="90055"/>
                  </a:lnTo>
                  <a:lnTo>
                    <a:pt x="134239" y="90055"/>
                  </a:lnTo>
                  <a:lnTo>
                    <a:pt x="149352" y="90055"/>
                  </a:lnTo>
                  <a:lnTo>
                    <a:pt x="149352" y="79387"/>
                  </a:lnTo>
                  <a:lnTo>
                    <a:pt x="154051" y="79387"/>
                  </a:lnTo>
                  <a:lnTo>
                    <a:pt x="154051" y="90055"/>
                  </a:lnTo>
                  <a:lnTo>
                    <a:pt x="166243" y="90055"/>
                  </a:lnTo>
                  <a:lnTo>
                    <a:pt x="166243" y="79387"/>
                  </a:lnTo>
                  <a:lnTo>
                    <a:pt x="172339" y="79387"/>
                  </a:lnTo>
                  <a:lnTo>
                    <a:pt x="172339" y="90055"/>
                  </a:lnTo>
                  <a:lnTo>
                    <a:pt x="184531" y="90055"/>
                  </a:lnTo>
                  <a:lnTo>
                    <a:pt x="184531" y="79387"/>
                  </a:lnTo>
                  <a:lnTo>
                    <a:pt x="195186" y="79387"/>
                  </a:lnTo>
                  <a:lnTo>
                    <a:pt x="195186" y="67195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72" name="object 72"/>
            <p:cNvSpPr/>
            <p:nvPr/>
          </p:nvSpPr>
          <p:spPr>
            <a:xfrm>
              <a:off x="5346192" y="1801367"/>
              <a:ext cx="443865" cy="35560"/>
            </a:xfrm>
            <a:custGeom>
              <a:avLst/>
              <a:gdLst/>
              <a:ahLst/>
              <a:cxnLst/>
              <a:rect l="l" t="t" r="r" b="b"/>
              <a:pathLst>
                <a:path w="443864" h="35560">
                  <a:moveTo>
                    <a:pt x="85217" y="12331"/>
                  </a:moveTo>
                  <a:lnTo>
                    <a:pt x="80632" y="12331"/>
                  </a:lnTo>
                  <a:lnTo>
                    <a:pt x="79121" y="12331"/>
                  </a:lnTo>
                  <a:lnTo>
                    <a:pt x="73025" y="12331"/>
                  </a:lnTo>
                  <a:lnTo>
                    <a:pt x="73025" y="1663"/>
                  </a:lnTo>
                  <a:lnTo>
                    <a:pt x="56248" y="1663"/>
                  </a:lnTo>
                  <a:lnTo>
                    <a:pt x="56248" y="12331"/>
                  </a:lnTo>
                  <a:lnTo>
                    <a:pt x="53213" y="12331"/>
                  </a:lnTo>
                  <a:lnTo>
                    <a:pt x="53213" y="1663"/>
                  </a:lnTo>
                  <a:lnTo>
                    <a:pt x="45593" y="1663"/>
                  </a:lnTo>
                  <a:lnTo>
                    <a:pt x="16764" y="1663"/>
                  </a:lnTo>
                  <a:lnTo>
                    <a:pt x="16764" y="12331"/>
                  </a:lnTo>
                  <a:lnTo>
                    <a:pt x="12192" y="12331"/>
                  </a:lnTo>
                  <a:lnTo>
                    <a:pt x="12192" y="1663"/>
                  </a:lnTo>
                  <a:lnTo>
                    <a:pt x="0" y="1663"/>
                  </a:lnTo>
                  <a:lnTo>
                    <a:pt x="0" y="35191"/>
                  </a:lnTo>
                  <a:lnTo>
                    <a:pt x="12192" y="35191"/>
                  </a:lnTo>
                  <a:lnTo>
                    <a:pt x="12192" y="24523"/>
                  </a:lnTo>
                  <a:lnTo>
                    <a:pt x="16751" y="24523"/>
                  </a:lnTo>
                  <a:lnTo>
                    <a:pt x="16764" y="35191"/>
                  </a:lnTo>
                  <a:lnTo>
                    <a:pt x="27432" y="35191"/>
                  </a:lnTo>
                  <a:lnTo>
                    <a:pt x="53213" y="35191"/>
                  </a:lnTo>
                  <a:lnTo>
                    <a:pt x="53213" y="24523"/>
                  </a:lnTo>
                  <a:lnTo>
                    <a:pt x="56248" y="24523"/>
                  </a:lnTo>
                  <a:lnTo>
                    <a:pt x="56248" y="35191"/>
                  </a:lnTo>
                  <a:lnTo>
                    <a:pt x="57912" y="35191"/>
                  </a:lnTo>
                  <a:lnTo>
                    <a:pt x="60833" y="35191"/>
                  </a:lnTo>
                  <a:lnTo>
                    <a:pt x="68440" y="35191"/>
                  </a:lnTo>
                  <a:lnTo>
                    <a:pt x="70104" y="35191"/>
                  </a:lnTo>
                  <a:lnTo>
                    <a:pt x="73025" y="35191"/>
                  </a:lnTo>
                  <a:lnTo>
                    <a:pt x="73025" y="24523"/>
                  </a:lnTo>
                  <a:lnTo>
                    <a:pt x="79121" y="24523"/>
                  </a:lnTo>
                  <a:lnTo>
                    <a:pt x="80632" y="24523"/>
                  </a:lnTo>
                  <a:lnTo>
                    <a:pt x="85217" y="24523"/>
                  </a:lnTo>
                  <a:lnTo>
                    <a:pt x="85217" y="12331"/>
                  </a:lnTo>
                  <a:close/>
                </a:path>
                <a:path w="443864" h="35560">
                  <a:moveTo>
                    <a:pt x="204076" y="12331"/>
                  </a:moveTo>
                  <a:lnTo>
                    <a:pt x="196583" y="12331"/>
                  </a:lnTo>
                  <a:lnTo>
                    <a:pt x="193408" y="12331"/>
                  </a:lnTo>
                  <a:lnTo>
                    <a:pt x="193408" y="0"/>
                  </a:lnTo>
                  <a:lnTo>
                    <a:pt x="185915" y="0"/>
                  </a:lnTo>
                  <a:lnTo>
                    <a:pt x="181216" y="0"/>
                  </a:lnTo>
                  <a:lnTo>
                    <a:pt x="173723" y="0"/>
                  </a:lnTo>
                  <a:lnTo>
                    <a:pt x="173723" y="12331"/>
                  </a:lnTo>
                  <a:lnTo>
                    <a:pt x="170561" y="12331"/>
                  </a:lnTo>
                  <a:lnTo>
                    <a:pt x="163055" y="12331"/>
                  </a:lnTo>
                  <a:lnTo>
                    <a:pt x="163055" y="24523"/>
                  </a:lnTo>
                  <a:lnTo>
                    <a:pt x="170561" y="24523"/>
                  </a:lnTo>
                  <a:lnTo>
                    <a:pt x="173723" y="24523"/>
                  </a:lnTo>
                  <a:lnTo>
                    <a:pt x="173723" y="35052"/>
                  </a:lnTo>
                  <a:lnTo>
                    <a:pt x="181216" y="35052"/>
                  </a:lnTo>
                  <a:lnTo>
                    <a:pt x="185915" y="35052"/>
                  </a:lnTo>
                  <a:lnTo>
                    <a:pt x="193408" y="35052"/>
                  </a:lnTo>
                  <a:lnTo>
                    <a:pt x="193408" y="24523"/>
                  </a:lnTo>
                  <a:lnTo>
                    <a:pt x="196583" y="24523"/>
                  </a:lnTo>
                  <a:lnTo>
                    <a:pt x="204076" y="24523"/>
                  </a:lnTo>
                  <a:lnTo>
                    <a:pt x="204076" y="12331"/>
                  </a:lnTo>
                  <a:close/>
                </a:path>
                <a:path w="443864" h="35560">
                  <a:moveTo>
                    <a:pt x="443344" y="12331"/>
                  </a:moveTo>
                  <a:lnTo>
                    <a:pt x="431292" y="12331"/>
                  </a:lnTo>
                  <a:lnTo>
                    <a:pt x="431292" y="0"/>
                  </a:lnTo>
                  <a:lnTo>
                    <a:pt x="419100" y="0"/>
                  </a:lnTo>
                  <a:lnTo>
                    <a:pt x="419100" y="12331"/>
                  </a:lnTo>
                  <a:lnTo>
                    <a:pt x="408419" y="12331"/>
                  </a:lnTo>
                  <a:lnTo>
                    <a:pt x="408419" y="24523"/>
                  </a:lnTo>
                  <a:lnTo>
                    <a:pt x="419100" y="24523"/>
                  </a:lnTo>
                  <a:lnTo>
                    <a:pt x="419100" y="35052"/>
                  </a:lnTo>
                  <a:lnTo>
                    <a:pt x="431292" y="35052"/>
                  </a:lnTo>
                  <a:lnTo>
                    <a:pt x="431292" y="24523"/>
                  </a:lnTo>
                  <a:lnTo>
                    <a:pt x="443344" y="24523"/>
                  </a:lnTo>
                  <a:lnTo>
                    <a:pt x="443344" y="12331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73" name="object 73"/>
            <p:cNvSpPr/>
            <p:nvPr/>
          </p:nvSpPr>
          <p:spPr>
            <a:xfrm>
              <a:off x="5769861" y="1818261"/>
              <a:ext cx="3175" cy="1905"/>
            </a:xfrm>
            <a:custGeom>
              <a:avLst/>
              <a:gdLst/>
              <a:ahLst/>
              <a:cxnLst/>
              <a:rect l="l" t="t" r="r" b="b"/>
              <a:pathLst>
                <a:path w="3175" h="1905">
                  <a:moveTo>
                    <a:pt x="2920" y="0"/>
                  </a:moveTo>
                  <a:lnTo>
                    <a:pt x="0" y="1523"/>
                  </a:lnTo>
                </a:path>
              </a:pathLst>
            </a:custGeom>
            <a:ln w="12192">
              <a:solidFill>
                <a:srgbClr val="009963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74" name="object 74"/>
            <p:cNvSpPr/>
            <p:nvPr/>
          </p:nvSpPr>
          <p:spPr>
            <a:xfrm>
              <a:off x="1225296" y="3363468"/>
              <a:ext cx="0" cy="40005"/>
            </a:xfrm>
            <a:custGeom>
              <a:avLst/>
              <a:gdLst/>
              <a:ahLst/>
              <a:cxnLst/>
              <a:rect l="l" t="t" r="r" b="b"/>
              <a:pathLst>
                <a:path h="40004">
                  <a:moveTo>
                    <a:pt x="0" y="0"/>
                  </a:moveTo>
                  <a:lnTo>
                    <a:pt x="0" y="39623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75" name="object 75"/>
            <p:cNvSpPr/>
            <p:nvPr/>
          </p:nvSpPr>
          <p:spPr>
            <a:xfrm>
              <a:off x="1568196" y="3363468"/>
              <a:ext cx="0" cy="40005"/>
            </a:xfrm>
            <a:custGeom>
              <a:avLst/>
              <a:gdLst/>
              <a:ahLst/>
              <a:cxnLst/>
              <a:rect l="l" t="t" r="r" b="b"/>
              <a:pathLst>
                <a:path h="40004">
                  <a:moveTo>
                    <a:pt x="0" y="0"/>
                  </a:moveTo>
                  <a:lnTo>
                    <a:pt x="0" y="39623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76" name="object 76"/>
            <p:cNvSpPr/>
            <p:nvPr/>
          </p:nvSpPr>
          <p:spPr>
            <a:xfrm>
              <a:off x="1911094" y="3363468"/>
              <a:ext cx="0" cy="40005"/>
            </a:xfrm>
            <a:custGeom>
              <a:avLst/>
              <a:gdLst/>
              <a:ahLst/>
              <a:cxnLst/>
              <a:rect l="l" t="t" r="r" b="b"/>
              <a:pathLst>
                <a:path h="40004">
                  <a:moveTo>
                    <a:pt x="0" y="0"/>
                  </a:moveTo>
                  <a:lnTo>
                    <a:pt x="0" y="39623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77" name="object 77"/>
            <p:cNvSpPr/>
            <p:nvPr/>
          </p:nvSpPr>
          <p:spPr>
            <a:xfrm>
              <a:off x="2253994" y="3363468"/>
              <a:ext cx="0" cy="40005"/>
            </a:xfrm>
            <a:custGeom>
              <a:avLst/>
              <a:gdLst/>
              <a:ahLst/>
              <a:cxnLst/>
              <a:rect l="l" t="t" r="r" b="b"/>
              <a:pathLst>
                <a:path h="40004">
                  <a:moveTo>
                    <a:pt x="0" y="0"/>
                  </a:moveTo>
                  <a:lnTo>
                    <a:pt x="0" y="39623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78" name="object 78"/>
            <p:cNvSpPr/>
            <p:nvPr/>
          </p:nvSpPr>
          <p:spPr>
            <a:xfrm>
              <a:off x="2596894" y="3363468"/>
              <a:ext cx="0" cy="40005"/>
            </a:xfrm>
            <a:custGeom>
              <a:avLst/>
              <a:gdLst/>
              <a:ahLst/>
              <a:cxnLst/>
              <a:rect l="l" t="t" r="r" b="b"/>
              <a:pathLst>
                <a:path h="40004">
                  <a:moveTo>
                    <a:pt x="0" y="0"/>
                  </a:moveTo>
                  <a:lnTo>
                    <a:pt x="0" y="39623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79" name="object 79"/>
            <p:cNvSpPr/>
            <p:nvPr/>
          </p:nvSpPr>
          <p:spPr>
            <a:xfrm>
              <a:off x="2939794" y="3363468"/>
              <a:ext cx="0" cy="40005"/>
            </a:xfrm>
            <a:custGeom>
              <a:avLst/>
              <a:gdLst/>
              <a:ahLst/>
              <a:cxnLst/>
              <a:rect l="l" t="t" r="r" b="b"/>
              <a:pathLst>
                <a:path h="40004">
                  <a:moveTo>
                    <a:pt x="0" y="0"/>
                  </a:moveTo>
                  <a:lnTo>
                    <a:pt x="0" y="39623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80" name="object 80"/>
            <p:cNvSpPr/>
            <p:nvPr/>
          </p:nvSpPr>
          <p:spPr>
            <a:xfrm>
              <a:off x="3282696" y="3363468"/>
              <a:ext cx="0" cy="40005"/>
            </a:xfrm>
            <a:custGeom>
              <a:avLst/>
              <a:gdLst/>
              <a:ahLst/>
              <a:cxnLst/>
              <a:rect l="l" t="t" r="r" b="b"/>
              <a:pathLst>
                <a:path h="40004">
                  <a:moveTo>
                    <a:pt x="0" y="0"/>
                  </a:moveTo>
                  <a:lnTo>
                    <a:pt x="0" y="39623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81" name="object 81"/>
            <p:cNvSpPr/>
            <p:nvPr/>
          </p:nvSpPr>
          <p:spPr>
            <a:xfrm>
              <a:off x="3625596" y="3363468"/>
              <a:ext cx="0" cy="40005"/>
            </a:xfrm>
            <a:custGeom>
              <a:avLst/>
              <a:gdLst/>
              <a:ahLst/>
              <a:cxnLst/>
              <a:rect l="l" t="t" r="r" b="b"/>
              <a:pathLst>
                <a:path h="40004">
                  <a:moveTo>
                    <a:pt x="0" y="0"/>
                  </a:moveTo>
                  <a:lnTo>
                    <a:pt x="0" y="39623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82" name="object 82"/>
            <p:cNvSpPr/>
            <p:nvPr/>
          </p:nvSpPr>
          <p:spPr>
            <a:xfrm>
              <a:off x="3968496" y="3363468"/>
              <a:ext cx="0" cy="40005"/>
            </a:xfrm>
            <a:custGeom>
              <a:avLst/>
              <a:gdLst/>
              <a:ahLst/>
              <a:cxnLst/>
              <a:rect l="l" t="t" r="r" b="b"/>
              <a:pathLst>
                <a:path h="40004">
                  <a:moveTo>
                    <a:pt x="0" y="0"/>
                  </a:moveTo>
                  <a:lnTo>
                    <a:pt x="0" y="39623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83" name="object 83"/>
            <p:cNvSpPr/>
            <p:nvPr/>
          </p:nvSpPr>
          <p:spPr>
            <a:xfrm>
              <a:off x="4311396" y="3363468"/>
              <a:ext cx="0" cy="40005"/>
            </a:xfrm>
            <a:custGeom>
              <a:avLst/>
              <a:gdLst/>
              <a:ahLst/>
              <a:cxnLst/>
              <a:rect l="l" t="t" r="r" b="b"/>
              <a:pathLst>
                <a:path h="40004">
                  <a:moveTo>
                    <a:pt x="0" y="0"/>
                  </a:moveTo>
                  <a:lnTo>
                    <a:pt x="0" y="39623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84" name="object 84"/>
            <p:cNvSpPr/>
            <p:nvPr/>
          </p:nvSpPr>
          <p:spPr>
            <a:xfrm>
              <a:off x="4654296" y="3363468"/>
              <a:ext cx="0" cy="40005"/>
            </a:xfrm>
            <a:custGeom>
              <a:avLst/>
              <a:gdLst/>
              <a:ahLst/>
              <a:cxnLst/>
              <a:rect l="l" t="t" r="r" b="b"/>
              <a:pathLst>
                <a:path h="40004">
                  <a:moveTo>
                    <a:pt x="0" y="0"/>
                  </a:moveTo>
                  <a:lnTo>
                    <a:pt x="0" y="39623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85" name="object 85"/>
            <p:cNvSpPr/>
            <p:nvPr/>
          </p:nvSpPr>
          <p:spPr>
            <a:xfrm>
              <a:off x="4997196" y="3363468"/>
              <a:ext cx="0" cy="40005"/>
            </a:xfrm>
            <a:custGeom>
              <a:avLst/>
              <a:gdLst/>
              <a:ahLst/>
              <a:cxnLst/>
              <a:rect l="l" t="t" r="r" b="b"/>
              <a:pathLst>
                <a:path h="40004">
                  <a:moveTo>
                    <a:pt x="0" y="0"/>
                  </a:moveTo>
                  <a:lnTo>
                    <a:pt x="0" y="39623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86" name="object 86"/>
            <p:cNvSpPr/>
            <p:nvPr/>
          </p:nvSpPr>
          <p:spPr>
            <a:xfrm>
              <a:off x="5340096" y="3363468"/>
              <a:ext cx="0" cy="40005"/>
            </a:xfrm>
            <a:custGeom>
              <a:avLst/>
              <a:gdLst/>
              <a:ahLst/>
              <a:cxnLst/>
              <a:rect l="l" t="t" r="r" b="b"/>
              <a:pathLst>
                <a:path h="40004">
                  <a:moveTo>
                    <a:pt x="0" y="0"/>
                  </a:moveTo>
                  <a:lnTo>
                    <a:pt x="0" y="39623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87" name="object 87"/>
            <p:cNvSpPr/>
            <p:nvPr/>
          </p:nvSpPr>
          <p:spPr>
            <a:xfrm>
              <a:off x="5682996" y="3363468"/>
              <a:ext cx="0" cy="40005"/>
            </a:xfrm>
            <a:custGeom>
              <a:avLst/>
              <a:gdLst/>
              <a:ahLst/>
              <a:cxnLst/>
              <a:rect l="l" t="t" r="r" b="b"/>
              <a:pathLst>
                <a:path h="40004">
                  <a:moveTo>
                    <a:pt x="0" y="0"/>
                  </a:moveTo>
                  <a:lnTo>
                    <a:pt x="0" y="39623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88" name="object 88"/>
            <p:cNvSpPr/>
            <p:nvPr/>
          </p:nvSpPr>
          <p:spPr>
            <a:xfrm>
              <a:off x="6025896" y="3363468"/>
              <a:ext cx="0" cy="40005"/>
            </a:xfrm>
            <a:custGeom>
              <a:avLst/>
              <a:gdLst/>
              <a:ahLst/>
              <a:cxnLst/>
              <a:rect l="l" t="t" r="r" b="b"/>
              <a:pathLst>
                <a:path h="40004">
                  <a:moveTo>
                    <a:pt x="0" y="0"/>
                  </a:moveTo>
                  <a:lnTo>
                    <a:pt x="0" y="39623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89" name="object 89"/>
          <p:cNvSpPr txBox="1"/>
          <p:nvPr/>
        </p:nvSpPr>
        <p:spPr>
          <a:xfrm>
            <a:off x="2470400" y="3630448"/>
            <a:ext cx="1326725" cy="452261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447018" defTabSz="1219170" fontAlgn="base">
              <a:spcBef>
                <a:spcPts val="127"/>
              </a:spcBef>
              <a:spcAft>
                <a:spcPct val="0"/>
              </a:spcAft>
              <a:defRPr/>
            </a:pP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0.94</a:t>
            </a:r>
            <a:r>
              <a:rPr sz="933" spc="-27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spc="-13" dirty="0">
                <a:solidFill>
                  <a:prstClr val="black"/>
                </a:solidFill>
                <a:latin typeface="Arial MT"/>
                <a:cs typeface="Arial MT"/>
              </a:rPr>
              <a:t>(0.65–1.37)</a:t>
            </a:r>
            <a:endParaRPr sz="933">
              <a:solidFill>
                <a:prstClr val="black"/>
              </a:solidFill>
              <a:latin typeface="Arial MT"/>
              <a:cs typeface="Arial MT"/>
            </a:endParaRPr>
          </a:p>
          <a:p>
            <a:pPr marL="16933" defTabSz="1219170" fontAlgn="base">
              <a:spcBef>
                <a:spcPts val="1020"/>
              </a:spcBef>
              <a:spcAft>
                <a:spcPct val="0"/>
              </a:spcAft>
              <a:tabLst>
                <a:tab pos="475803" algn="l"/>
                <a:tab pos="932979" algn="l"/>
              </a:tabLst>
              <a:defRPr/>
            </a:pPr>
            <a:r>
              <a:rPr sz="1067" spc="-33" dirty="0">
                <a:solidFill>
                  <a:prstClr val="black"/>
                </a:solidFill>
                <a:latin typeface="Arial MT"/>
                <a:cs typeface="Arial MT"/>
              </a:rPr>
              <a:t>12</a:t>
            </a:r>
            <a:r>
              <a:rPr sz="1067" dirty="0">
                <a:solidFill>
                  <a:prstClr val="black"/>
                </a:solidFill>
                <a:latin typeface="Arial MT"/>
                <a:cs typeface="Arial MT"/>
              </a:rPr>
              <a:t>	</a:t>
            </a:r>
            <a:r>
              <a:rPr sz="1067" spc="-33" dirty="0">
                <a:solidFill>
                  <a:prstClr val="black"/>
                </a:solidFill>
                <a:latin typeface="Arial MT"/>
                <a:cs typeface="Arial MT"/>
              </a:rPr>
              <a:t>18</a:t>
            </a:r>
            <a:r>
              <a:rPr sz="1067" dirty="0">
                <a:solidFill>
                  <a:prstClr val="black"/>
                </a:solidFill>
                <a:latin typeface="Arial MT"/>
                <a:cs typeface="Arial MT"/>
              </a:rPr>
              <a:t>	</a:t>
            </a:r>
            <a:r>
              <a:rPr sz="1067" spc="-33" dirty="0">
                <a:solidFill>
                  <a:prstClr val="black"/>
                </a:solidFill>
                <a:latin typeface="Arial MT"/>
                <a:cs typeface="Arial MT"/>
              </a:rPr>
              <a:t>24</a:t>
            </a:r>
            <a:endParaRPr sz="1067">
              <a:solidFill>
                <a:prstClr val="black"/>
              </a:solidFill>
              <a:latin typeface="Arial MT"/>
              <a:cs typeface="Arial MT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3844035" y="3900709"/>
            <a:ext cx="185420" cy="18131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70" fontAlgn="base">
              <a:spcBef>
                <a:spcPts val="133"/>
              </a:spcBef>
              <a:spcAft>
                <a:spcPct val="0"/>
              </a:spcAft>
              <a:defRPr/>
            </a:pPr>
            <a:r>
              <a:rPr sz="1067" spc="-33" dirty="0">
                <a:solidFill>
                  <a:prstClr val="black"/>
                </a:solidFill>
                <a:latin typeface="Arial MT"/>
                <a:cs typeface="Arial MT"/>
              </a:rPr>
              <a:t>30</a:t>
            </a:r>
            <a:endParaRPr sz="1067">
              <a:solidFill>
                <a:prstClr val="black"/>
              </a:solidFill>
              <a:latin typeface="Arial MT"/>
              <a:cs typeface="Arial MT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3998635" y="3630448"/>
            <a:ext cx="1956647" cy="452261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defTabSz="1219170" fontAlgn="base">
              <a:spcBef>
                <a:spcPts val="127"/>
              </a:spcBef>
              <a:spcAft>
                <a:spcPct val="0"/>
              </a:spcAft>
              <a:tabLst>
                <a:tab pos="1076906" algn="l"/>
              </a:tabLst>
              <a:defRPr/>
            </a:pP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0.94</a:t>
            </a:r>
            <a:r>
              <a:rPr sz="933" spc="-27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spc="-13" dirty="0">
                <a:solidFill>
                  <a:prstClr val="black"/>
                </a:solidFill>
                <a:latin typeface="Arial MT"/>
                <a:cs typeface="Arial MT"/>
              </a:rPr>
              <a:t>(0.67–1.33)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	0.85</a:t>
            </a:r>
            <a:r>
              <a:rPr sz="933" spc="-27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spc="-13" dirty="0">
                <a:solidFill>
                  <a:prstClr val="black"/>
                </a:solidFill>
                <a:latin typeface="Arial MT"/>
                <a:cs typeface="Arial MT"/>
              </a:rPr>
              <a:t>(0.63–1.15)</a:t>
            </a:r>
            <a:endParaRPr sz="933">
              <a:solidFill>
                <a:prstClr val="black"/>
              </a:solidFill>
              <a:latin typeface="Arial MT"/>
              <a:cs typeface="Arial MT"/>
            </a:endParaRPr>
          </a:p>
          <a:p>
            <a:pPr marL="319177" defTabSz="1219170" fontAlgn="base">
              <a:spcBef>
                <a:spcPts val="1020"/>
              </a:spcBef>
              <a:spcAft>
                <a:spcPct val="0"/>
              </a:spcAft>
              <a:tabLst>
                <a:tab pos="778047" algn="l"/>
                <a:tab pos="1235225" algn="l"/>
                <a:tab pos="1692402" algn="l"/>
              </a:tabLst>
              <a:defRPr/>
            </a:pPr>
            <a:r>
              <a:rPr sz="1067" spc="-33" dirty="0">
                <a:solidFill>
                  <a:prstClr val="black"/>
                </a:solidFill>
                <a:latin typeface="Arial MT"/>
                <a:cs typeface="Arial MT"/>
              </a:rPr>
              <a:t>36</a:t>
            </a:r>
            <a:r>
              <a:rPr sz="1067" dirty="0">
                <a:solidFill>
                  <a:prstClr val="black"/>
                </a:solidFill>
                <a:latin typeface="Arial MT"/>
                <a:cs typeface="Arial MT"/>
              </a:rPr>
              <a:t>	</a:t>
            </a:r>
            <a:r>
              <a:rPr sz="1067" spc="-33" dirty="0">
                <a:solidFill>
                  <a:prstClr val="black"/>
                </a:solidFill>
                <a:latin typeface="Arial MT"/>
                <a:cs typeface="Arial MT"/>
              </a:rPr>
              <a:t>42</a:t>
            </a:r>
            <a:r>
              <a:rPr sz="1067" dirty="0">
                <a:solidFill>
                  <a:prstClr val="black"/>
                </a:solidFill>
                <a:latin typeface="Arial MT"/>
                <a:cs typeface="Arial MT"/>
              </a:rPr>
              <a:t>	</a:t>
            </a:r>
            <a:r>
              <a:rPr sz="1067" spc="-33" dirty="0">
                <a:solidFill>
                  <a:prstClr val="black"/>
                </a:solidFill>
                <a:latin typeface="Arial MT"/>
                <a:cs typeface="Arial MT"/>
              </a:rPr>
              <a:t>48</a:t>
            </a:r>
            <a:r>
              <a:rPr sz="1067" dirty="0">
                <a:solidFill>
                  <a:prstClr val="black"/>
                </a:solidFill>
                <a:latin typeface="Arial MT"/>
                <a:cs typeface="Arial MT"/>
              </a:rPr>
              <a:t>	</a:t>
            </a:r>
            <a:r>
              <a:rPr sz="1067" spc="-33" dirty="0">
                <a:solidFill>
                  <a:prstClr val="black"/>
                </a:solidFill>
                <a:latin typeface="Arial MT"/>
                <a:cs typeface="Arial MT"/>
              </a:rPr>
              <a:t>54</a:t>
            </a:r>
            <a:endParaRPr sz="1067">
              <a:solidFill>
                <a:prstClr val="black"/>
              </a:solidFill>
              <a:latin typeface="Arial MT"/>
              <a:cs typeface="Arial MT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6134271" y="3900709"/>
            <a:ext cx="184573" cy="18131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70" fontAlgn="base">
              <a:spcBef>
                <a:spcPts val="133"/>
              </a:spcBef>
              <a:spcAft>
                <a:spcPct val="0"/>
              </a:spcAft>
              <a:defRPr/>
            </a:pPr>
            <a:r>
              <a:rPr sz="1067" spc="-33" dirty="0">
                <a:solidFill>
                  <a:prstClr val="black"/>
                </a:solidFill>
                <a:latin typeface="Arial MT"/>
                <a:cs typeface="Arial MT"/>
              </a:rPr>
              <a:t>60</a:t>
            </a:r>
            <a:endParaRPr sz="1067">
              <a:solidFill>
                <a:prstClr val="black"/>
              </a:solidFill>
              <a:latin typeface="Arial MT"/>
              <a:cs typeface="Arial MT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6591471" y="3900709"/>
            <a:ext cx="184573" cy="18131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70" fontAlgn="base">
              <a:spcBef>
                <a:spcPts val="133"/>
              </a:spcBef>
              <a:spcAft>
                <a:spcPct val="0"/>
              </a:spcAft>
              <a:defRPr/>
            </a:pPr>
            <a:r>
              <a:rPr sz="1067" spc="-33" dirty="0">
                <a:solidFill>
                  <a:prstClr val="black"/>
                </a:solidFill>
                <a:latin typeface="Arial MT"/>
                <a:cs typeface="Arial MT"/>
              </a:rPr>
              <a:t>66</a:t>
            </a:r>
            <a:endParaRPr sz="1067">
              <a:solidFill>
                <a:prstClr val="black"/>
              </a:solidFill>
              <a:latin typeface="Arial MT"/>
              <a:cs typeface="Arial MT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7048671" y="3900709"/>
            <a:ext cx="184573" cy="18131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70" fontAlgn="base">
              <a:spcBef>
                <a:spcPts val="133"/>
              </a:spcBef>
              <a:spcAft>
                <a:spcPct val="0"/>
              </a:spcAft>
              <a:defRPr/>
            </a:pPr>
            <a:r>
              <a:rPr sz="1067" spc="-33" dirty="0">
                <a:solidFill>
                  <a:prstClr val="black"/>
                </a:solidFill>
                <a:latin typeface="Arial MT"/>
                <a:cs typeface="Arial MT"/>
              </a:rPr>
              <a:t>72</a:t>
            </a:r>
            <a:endParaRPr sz="1067">
              <a:solidFill>
                <a:prstClr val="black"/>
              </a:solidFill>
              <a:latin typeface="Arial MT"/>
              <a:cs typeface="Arial MT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7505871" y="3900709"/>
            <a:ext cx="184573" cy="18131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70" fontAlgn="base">
              <a:spcBef>
                <a:spcPts val="133"/>
              </a:spcBef>
              <a:spcAft>
                <a:spcPct val="0"/>
              </a:spcAft>
              <a:defRPr/>
            </a:pPr>
            <a:r>
              <a:rPr sz="1067" spc="-33" dirty="0">
                <a:solidFill>
                  <a:prstClr val="black"/>
                </a:solidFill>
                <a:latin typeface="Arial MT"/>
                <a:cs typeface="Arial MT"/>
              </a:rPr>
              <a:t>78</a:t>
            </a:r>
            <a:endParaRPr sz="1067">
              <a:solidFill>
                <a:prstClr val="black"/>
              </a:solidFill>
              <a:latin typeface="Arial MT"/>
              <a:cs typeface="Arial MT"/>
            </a:endParaRPr>
          </a:p>
        </p:txBody>
      </p:sp>
      <p:sp>
        <p:nvSpPr>
          <p:cNvPr id="96" name="object 96"/>
          <p:cNvSpPr txBox="1"/>
          <p:nvPr/>
        </p:nvSpPr>
        <p:spPr>
          <a:xfrm>
            <a:off x="7964931" y="3900709"/>
            <a:ext cx="185420" cy="18131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70" fontAlgn="base">
              <a:spcBef>
                <a:spcPts val="133"/>
              </a:spcBef>
              <a:spcAft>
                <a:spcPct val="0"/>
              </a:spcAft>
              <a:defRPr/>
            </a:pPr>
            <a:r>
              <a:rPr sz="1067" spc="-33" dirty="0">
                <a:solidFill>
                  <a:prstClr val="black"/>
                </a:solidFill>
                <a:latin typeface="Arial MT"/>
                <a:cs typeface="Arial MT"/>
              </a:rPr>
              <a:t>84</a:t>
            </a:r>
            <a:endParaRPr sz="1067">
              <a:solidFill>
                <a:prstClr val="black"/>
              </a:solidFill>
              <a:latin typeface="Arial MT"/>
              <a:cs typeface="Arial MT"/>
            </a:endParaRPr>
          </a:p>
        </p:txBody>
      </p:sp>
      <p:sp>
        <p:nvSpPr>
          <p:cNvPr id="97" name="object 97"/>
          <p:cNvSpPr txBox="1"/>
          <p:nvPr/>
        </p:nvSpPr>
        <p:spPr>
          <a:xfrm>
            <a:off x="4435519" y="4108136"/>
            <a:ext cx="911860" cy="171842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 defTabSz="1219170" fontAlgn="base">
              <a:spcBef>
                <a:spcPts val="140"/>
              </a:spcBef>
              <a:spcAft>
                <a:spcPct val="0"/>
              </a:spcAft>
              <a:defRPr/>
            </a:pPr>
            <a:r>
              <a:rPr sz="1000" b="1" dirty="0">
                <a:solidFill>
                  <a:prstClr val="black"/>
                </a:solidFill>
                <a:latin typeface="Arial"/>
                <a:cs typeface="Arial"/>
              </a:rPr>
              <a:t>Time</a:t>
            </a:r>
            <a:r>
              <a:rPr sz="1000" b="1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b="1" spc="-13" dirty="0">
                <a:solidFill>
                  <a:prstClr val="black"/>
                </a:solidFill>
                <a:latin typeface="Arial"/>
                <a:cs typeface="Arial"/>
              </a:rPr>
              <a:t>(months)</a:t>
            </a:r>
            <a:endParaRPr sz="1000">
              <a:solidFill>
                <a:prstClr val="black"/>
              </a:solidFill>
              <a:latin typeface="Arial"/>
              <a:cs typeface="Arial"/>
            </a:endParaRPr>
          </a:p>
        </p:txBody>
      </p:sp>
      <p:grpSp>
        <p:nvGrpSpPr>
          <p:cNvPr id="98" name="object 98"/>
          <p:cNvGrpSpPr/>
          <p:nvPr/>
        </p:nvGrpSpPr>
        <p:grpSpPr>
          <a:xfrm>
            <a:off x="1580898" y="1202547"/>
            <a:ext cx="6543887" cy="2642447"/>
            <a:chOff x="1179322" y="1388236"/>
            <a:chExt cx="4907915" cy="1981835"/>
          </a:xfrm>
        </p:grpSpPr>
        <p:sp>
          <p:nvSpPr>
            <p:cNvPr id="99" name="object 99"/>
            <p:cNvSpPr/>
            <p:nvPr/>
          </p:nvSpPr>
          <p:spPr>
            <a:xfrm>
              <a:off x="1225295" y="1394586"/>
              <a:ext cx="4855845" cy="1969135"/>
            </a:xfrm>
            <a:custGeom>
              <a:avLst/>
              <a:gdLst/>
              <a:ahLst/>
              <a:cxnLst/>
              <a:rect l="l" t="t" r="r" b="b"/>
              <a:pathLst>
                <a:path w="4855845" h="1969135">
                  <a:moveTo>
                    <a:pt x="0" y="0"/>
                  </a:moveTo>
                  <a:lnTo>
                    <a:pt x="0" y="1968880"/>
                  </a:lnTo>
                  <a:lnTo>
                    <a:pt x="4855464" y="1968880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0" name="object 100"/>
            <p:cNvSpPr/>
            <p:nvPr/>
          </p:nvSpPr>
          <p:spPr>
            <a:xfrm>
              <a:off x="1210053" y="1388490"/>
              <a:ext cx="34925" cy="12700"/>
            </a:xfrm>
            <a:custGeom>
              <a:avLst/>
              <a:gdLst/>
              <a:ahLst/>
              <a:cxnLst/>
              <a:rect l="l" t="t" r="r" b="b"/>
              <a:pathLst>
                <a:path w="34925" h="12700">
                  <a:moveTo>
                    <a:pt x="0" y="12192"/>
                  </a:moveTo>
                  <a:lnTo>
                    <a:pt x="34925" y="12192"/>
                  </a:lnTo>
                  <a:lnTo>
                    <a:pt x="34925" y="0"/>
                  </a:lnTo>
                  <a:lnTo>
                    <a:pt x="0" y="0"/>
                  </a:lnTo>
                  <a:lnTo>
                    <a:pt x="0" y="12192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1" name="object 101"/>
            <p:cNvSpPr/>
            <p:nvPr/>
          </p:nvSpPr>
          <p:spPr>
            <a:xfrm>
              <a:off x="1211451" y="1388490"/>
              <a:ext cx="35560" cy="12700"/>
            </a:xfrm>
            <a:custGeom>
              <a:avLst/>
              <a:gdLst/>
              <a:ahLst/>
              <a:cxnLst/>
              <a:rect l="l" t="t" r="r" b="b"/>
              <a:pathLst>
                <a:path w="35559" h="12700">
                  <a:moveTo>
                    <a:pt x="0" y="12192"/>
                  </a:moveTo>
                  <a:lnTo>
                    <a:pt x="35051" y="12192"/>
                  </a:lnTo>
                  <a:lnTo>
                    <a:pt x="35051" y="0"/>
                  </a:lnTo>
                  <a:lnTo>
                    <a:pt x="0" y="0"/>
                  </a:lnTo>
                  <a:lnTo>
                    <a:pt x="0" y="12192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2" name="object 102"/>
            <p:cNvSpPr/>
            <p:nvPr/>
          </p:nvSpPr>
          <p:spPr>
            <a:xfrm>
              <a:off x="1210053" y="1388490"/>
              <a:ext cx="34925" cy="12700"/>
            </a:xfrm>
            <a:custGeom>
              <a:avLst/>
              <a:gdLst/>
              <a:ahLst/>
              <a:cxnLst/>
              <a:rect l="l" t="t" r="r" b="b"/>
              <a:pathLst>
                <a:path w="34925" h="12700">
                  <a:moveTo>
                    <a:pt x="0" y="12192"/>
                  </a:moveTo>
                  <a:lnTo>
                    <a:pt x="34925" y="12192"/>
                  </a:lnTo>
                  <a:lnTo>
                    <a:pt x="34925" y="0"/>
                  </a:lnTo>
                  <a:lnTo>
                    <a:pt x="0" y="0"/>
                  </a:lnTo>
                  <a:lnTo>
                    <a:pt x="0" y="12192"/>
                  </a:lnTo>
                  <a:close/>
                </a:path>
              </a:pathLst>
            </a:custGeom>
            <a:solidFill>
              <a:srgbClr val="009963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3" name="object 103"/>
            <p:cNvSpPr/>
            <p:nvPr/>
          </p:nvSpPr>
          <p:spPr>
            <a:xfrm>
              <a:off x="1211451" y="1388490"/>
              <a:ext cx="35560" cy="12700"/>
            </a:xfrm>
            <a:custGeom>
              <a:avLst/>
              <a:gdLst/>
              <a:ahLst/>
              <a:cxnLst/>
              <a:rect l="l" t="t" r="r" b="b"/>
              <a:pathLst>
                <a:path w="35559" h="12700">
                  <a:moveTo>
                    <a:pt x="0" y="12192"/>
                  </a:moveTo>
                  <a:lnTo>
                    <a:pt x="35051" y="12192"/>
                  </a:lnTo>
                  <a:lnTo>
                    <a:pt x="35051" y="0"/>
                  </a:lnTo>
                  <a:lnTo>
                    <a:pt x="0" y="0"/>
                  </a:lnTo>
                  <a:lnTo>
                    <a:pt x="0" y="12192"/>
                  </a:lnTo>
                  <a:close/>
                </a:path>
              </a:pathLst>
            </a:custGeom>
            <a:solidFill>
              <a:srgbClr val="0A41CD"/>
            </a:solidFill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4" name="object 104"/>
            <p:cNvSpPr/>
            <p:nvPr/>
          </p:nvSpPr>
          <p:spPr>
            <a:xfrm>
              <a:off x="1185672" y="3363467"/>
              <a:ext cx="40005" cy="0"/>
            </a:xfrm>
            <a:custGeom>
              <a:avLst/>
              <a:gdLst/>
              <a:ahLst/>
              <a:cxnLst/>
              <a:rect l="l" t="t" r="r" b="b"/>
              <a:pathLst>
                <a:path w="40005">
                  <a:moveTo>
                    <a:pt x="39623" y="0"/>
                  </a:moveTo>
                  <a:lnTo>
                    <a:pt x="0" y="0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5" name="object 105"/>
            <p:cNvSpPr/>
            <p:nvPr/>
          </p:nvSpPr>
          <p:spPr>
            <a:xfrm>
              <a:off x="1185672" y="2970277"/>
              <a:ext cx="40005" cy="0"/>
            </a:xfrm>
            <a:custGeom>
              <a:avLst/>
              <a:gdLst/>
              <a:ahLst/>
              <a:cxnLst/>
              <a:rect l="l" t="t" r="r" b="b"/>
              <a:pathLst>
                <a:path w="40005">
                  <a:moveTo>
                    <a:pt x="39623" y="0"/>
                  </a:moveTo>
                  <a:lnTo>
                    <a:pt x="0" y="0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6" name="object 106"/>
            <p:cNvSpPr/>
            <p:nvPr/>
          </p:nvSpPr>
          <p:spPr>
            <a:xfrm>
              <a:off x="1185672" y="2575686"/>
              <a:ext cx="40005" cy="0"/>
            </a:xfrm>
            <a:custGeom>
              <a:avLst/>
              <a:gdLst/>
              <a:ahLst/>
              <a:cxnLst/>
              <a:rect l="l" t="t" r="r" b="b"/>
              <a:pathLst>
                <a:path w="40005">
                  <a:moveTo>
                    <a:pt x="39623" y="0"/>
                  </a:moveTo>
                  <a:lnTo>
                    <a:pt x="0" y="0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7" name="object 107"/>
            <p:cNvSpPr/>
            <p:nvPr/>
          </p:nvSpPr>
          <p:spPr>
            <a:xfrm>
              <a:off x="1185672" y="2182367"/>
              <a:ext cx="40005" cy="0"/>
            </a:xfrm>
            <a:custGeom>
              <a:avLst/>
              <a:gdLst/>
              <a:ahLst/>
              <a:cxnLst/>
              <a:rect l="l" t="t" r="r" b="b"/>
              <a:pathLst>
                <a:path w="40005">
                  <a:moveTo>
                    <a:pt x="39623" y="0"/>
                  </a:moveTo>
                  <a:lnTo>
                    <a:pt x="0" y="0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8" name="object 108"/>
            <p:cNvSpPr/>
            <p:nvPr/>
          </p:nvSpPr>
          <p:spPr>
            <a:xfrm>
              <a:off x="1185672" y="1787778"/>
              <a:ext cx="40005" cy="0"/>
            </a:xfrm>
            <a:custGeom>
              <a:avLst/>
              <a:gdLst/>
              <a:ahLst/>
              <a:cxnLst/>
              <a:rect l="l" t="t" r="r" b="b"/>
              <a:pathLst>
                <a:path w="40005">
                  <a:moveTo>
                    <a:pt x="39623" y="0"/>
                  </a:moveTo>
                  <a:lnTo>
                    <a:pt x="0" y="0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9" name="object 109"/>
            <p:cNvSpPr/>
            <p:nvPr/>
          </p:nvSpPr>
          <p:spPr>
            <a:xfrm>
              <a:off x="1185672" y="1394586"/>
              <a:ext cx="40005" cy="0"/>
            </a:xfrm>
            <a:custGeom>
              <a:avLst/>
              <a:gdLst/>
              <a:ahLst/>
              <a:cxnLst/>
              <a:rect l="l" t="t" r="r" b="b"/>
              <a:pathLst>
                <a:path w="40005">
                  <a:moveTo>
                    <a:pt x="39623" y="0"/>
                  </a:moveTo>
                  <a:lnTo>
                    <a:pt x="0" y="0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10" name="object 110"/>
            <p:cNvSpPr/>
            <p:nvPr/>
          </p:nvSpPr>
          <p:spPr>
            <a:xfrm>
              <a:off x="4806696" y="3133345"/>
              <a:ext cx="0" cy="47625"/>
            </a:xfrm>
            <a:custGeom>
              <a:avLst/>
              <a:gdLst/>
              <a:ahLst/>
              <a:cxnLst/>
              <a:rect l="l" t="t" r="r" b="b"/>
              <a:pathLst>
                <a:path h="47625">
                  <a:moveTo>
                    <a:pt x="0" y="0"/>
                  </a:moveTo>
                  <a:lnTo>
                    <a:pt x="0" y="47244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11" name="object 111"/>
            <p:cNvSpPr/>
            <p:nvPr/>
          </p:nvSpPr>
          <p:spPr>
            <a:xfrm>
              <a:off x="4782182" y="3156205"/>
              <a:ext cx="47625" cy="0"/>
            </a:xfrm>
            <a:custGeom>
              <a:avLst/>
              <a:gdLst/>
              <a:ahLst/>
              <a:cxnLst/>
              <a:rect l="l" t="t" r="r" b="b"/>
              <a:pathLst>
                <a:path w="47625">
                  <a:moveTo>
                    <a:pt x="0" y="0"/>
                  </a:moveTo>
                  <a:lnTo>
                    <a:pt x="47244" y="0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112" name="object 112"/>
          <p:cNvSpPr txBox="1"/>
          <p:nvPr/>
        </p:nvSpPr>
        <p:spPr>
          <a:xfrm>
            <a:off x="1474889" y="3732052"/>
            <a:ext cx="110067" cy="18131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70" fontAlgn="base">
              <a:spcBef>
                <a:spcPts val="133"/>
              </a:spcBef>
              <a:spcAft>
                <a:spcPct val="0"/>
              </a:spcAft>
              <a:defRPr/>
            </a:pPr>
            <a:r>
              <a:rPr sz="1067" spc="-67" dirty="0">
                <a:solidFill>
                  <a:prstClr val="black"/>
                </a:solidFill>
                <a:latin typeface="Arial MT"/>
                <a:cs typeface="Arial MT"/>
              </a:rPr>
              <a:t>0</a:t>
            </a:r>
            <a:endParaRPr sz="1067">
              <a:solidFill>
                <a:prstClr val="black"/>
              </a:solidFill>
              <a:latin typeface="Arial MT"/>
              <a:cs typeface="Arial MT"/>
            </a:endParaRPr>
          </a:p>
        </p:txBody>
      </p:sp>
      <p:sp>
        <p:nvSpPr>
          <p:cNvPr id="113" name="object 113"/>
          <p:cNvSpPr txBox="1"/>
          <p:nvPr/>
        </p:nvSpPr>
        <p:spPr>
          <a:xfrm>
            <a:off x="568452" y="3900707"/>
            <a:ext cx="1690793" cy="5610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040501" defTabSz="1219170" fontAlgn="base">
              <a:spcBef>
                <a:spcPts val="133"/>
              </a:spcBef>
              <a:spcAft>
                <a:spcPct val="0"/>
              </a:spcAft>
              <a:tabLst>
                <a:tab pos="1497679" algn="l"/>
              </a:tabLst>
              <a:defRPr/>
            </a:pPr>
            <a:r>
              <a:rPr sz="1067" spc="-67" dirty="0">
                <a:solidFill>
                  <a:prstClr val="black"/>
                </a:solidFill>
                <a:latin typeface="Arial MT"/>
                <a:cs typeface="Arial MT"/>
              </a:rPr>
              <a:t>0</a:t>
            </a:r>
            <a:r>
              <a:rPr sz="1067" dirty="0">
                <a:solidFill>
                  <a:prstClr val="black"/>
                </a:solidFill>
                <a:latin typeface="Arial MT"/>
                <a:cs typeface="Arial MT"/>
              </a:rPr>
              <a:t>	</a:t>
            </a:r>
            <a:r>
              <a:rPr sz="1067" spc="-67" dirty="0">
                <a:solidFill>
                  <a:prstClr val="black"/>
                </a:solidFill>
                <a:latin typeface="Arial MT"/>
                <a:cs typeface="Arial MT"/>
              </a:rPr>
              <a:t>6</a:t>
            </a:r>
            <a:endParaRPr sz="1067">
              <a:solidFill>
                <a:prstClr val="black"/>
              </a:solidFill>
              <a:latin typeface="Arial MT"/>
              <a:cs typeface="Arial MT"/>
            </a:endParaRPr>
          </a:p>
          <a:p>
            <a:pPr defTabSz="1219170" fontAlgn="base">
              <a:spcBef>
                <a:spcPts val="373"/>
              </a:spcBef>
              <a:spcAft>
                <a:spcPct val="0"/>
              </a:spcAft>
              <a:defRPr/>
            </a:pPr>
            <a:endParaRPr sz="1067">
              <a:solidFill>
                <a:prstClr val="black"/>
              </a:solidFill>
              <a:latin typeface="Arial MT"/>
              <a:cs typeface="Arial MT"/>
            </a:endParaRPr>
          </a:p>
          <a:p>
            <a:pPr marL="16933" defTabSz="1219170" fontAlgn="base">
              <a:spcBef>
                <a:spcPts val="7"/>
              </a:spcBef>
              <a:spcAft>
                <a:spcPct val="0"/>
              </a:spcAft>
              <a:defRPr/>
            </a:pPr>
            <a:r>
              <a:rPr sz="1067" b="1" dirty="0">
                <a:solidFill>
                  <a:prstClr val="black"/>
                </a:solidFill>
                <a:latin typeface="Arial"/>
                <a:cs typeface="Arial"/>
              </a:rPr>
              <a:t>Patients</a:t>
            </a:r>
            <a:r>
              <a:rPr sz="1067" b="1" spc="-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b="1" dirty="0">
                <a:solidFill>
                  <a:prstClr val="black"/>
                </a:solidFill>
                <a:latin typeface="Arial"/>
                <a:cs typeface="Arial"/>
              </a:rPr>
              <a:t>remaining</a:t>
            </a:r>
            <a:r>
              <a:rPr sz="1067" b="1" spc="-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b="1" dirty="0">
                <a:solidFill>
                  <a:prstClr val="black"/>
                </a:solidFill>
                <a:latin typeface="Arial"/>
                <a:cs typeface="Arial"/>
              </a:rPr>
              <a:t>at</a:t>
            </a:r>
            <a:r>
              <a:rPr sz="1067" b="1" spc="-27" dirty="0">
                <a:solidFill>
                  <a:prstClr val="black"/>
                </a:solidFill>
                <a:latin typeface="Arial"/>
                <a:cs typeface="Arial"/>
              </a:rPr>
              <a:t> risk</a:t>
            </a:r>
            <a:endParaRPr sz="1067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14" name="object 114"/>
          <p:cNvSpPr txBox="1"/>
          <p:nvPr/>
        </p:nvSpPr>
        <p:spPr>
          <a:xfrm>
            <a:off x="1395643" y="3207966"/>
            <a:ext cx="184573" cy="18131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70" fontAlgn="base">
              <a:spcBef>
                <a:spcPts val="133"/>
              </a:spcBef>
              <a:spcAft>
                <a:spcPct val="0"/>
              </a:spcAft>
              <a:defRPr/>
            </a:pPr>
            <a:r>
              <a:rPr sz="1067" spc="-33" dirty="0">
                <a:solidFill>
                  <a:prstClr val="black"/>
                </a:solidFill>
                <a:latin typeface="Arial MT"/>
                <a:cs typeface="Arial MT"/>
              </a:rPr>
              <a:t>20</a:t>
            </a:r>
            <a:endParaRPr sz="1067">
              <a:solidFill>
                <a:prstClr val="black"/>
              </a:solidFill>
              <a:latin typeface="Arial MT"/>
              <a:cs typeface="Arial MT"/>
            </a:endParaRPr>
          </a:p>
        </p:txBody>
      </p:sp>
      <p:sp>
        <p:nvSpPr>
          <p:cNvPr id="115" name="object 115"/>
          <p:cNvSpPr txBox="1"/>
          <p:nvPr/>
        </p:nvSpPr>
        <p:spPr>
          <a:xfrm>
            <a:off x="1320463" y="1104675"/>
            <a:ext cx="259927" cy="1813103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70" fontAlgn="base">
              <a:spcBef>
                <a:spcPts val="133"/>
              </a:spcBef>
              <a:spcAft>
                <a:spcPct val="0"/>
              </a:spcAft>
              <a:defRPr/>
            </a:pPr>
            <a:r>
              <a:rPr sz="1067" spc="-33" dirty="0">
                <a:solidFill>
                  <a:prstClr val="black"/>
                </a:solidFill>
                <a:latin typeface="Arial MT"/>
                <a:cs typeface="Arial MT"/>
              </a:rPr>
              <a:t>100</a:t>
            </a:r>
            <a:endParaRPr sz="1067">
              <a:solidFill>
                <a:prstClr val="black"/>
              </a:solidFill>
              <a:latin typeface="Arial MT"/>
              <a:cs typeface="Arial MT"/>
            </a:endParaRPr>
          </a:p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endParaRPr sz="1067">
              <a:solidFill>
                <a:prstClr val="black"/>
              </a:solidFill>
              <a:latin typeface="Arial MT"/>
              <a:cs typeface="Arial MT"/>
            </a:endParaRPr>
          </a:p>
          <a:p>
            <a:pPr defTabSz="1219170" fontAlgn="base">
              <a:spcBef>
                <a:spcPts val="393"/>
              </a:spcBef>
              <a:spcAft>
                <a:spcPct val="0"/>
              </a:spcAft>
              <a:defRPr/>
            </a:pPr>
            <a:endParaRPr sz="1067">
              <a:solidFill>
                <a:prstClr val="black"/>
              </a:solidFill>
              <a:latin typeface="Arial MT"/>
              <a:cs typeface="Arial MT"/>
            </a:endParaRPr>
          </a:p>
          <a:p>
            <a:pPr marL="91436" defTabSz="1219170" fontAlgn="base">
              <a:spcBef>
                <a:spcPts val="7"/>
              </a:spcBef>
              <a:spcAft>
                <a:spcPct val="0"/>
              </a:spcAft>
              <a:defRPr/>
            </a:pPr>
            <a:r>
              <a:rPr sz="1067" spc="-33" dirty="0">
                <a:solidFill>
                  <a:prstClr val="black"/>
                </a:solidFill>
                <a:latin typeface="Arial MT"/>
                <a:cs typeface="Arial MT"/>
              </a:rPr>
              <a:t>80</a:t>
            </a:r>
            <a:endParaRPr sz="1067">
              <a:solidFill>
                <a:prstClr val="black"/>
              </a:solidFill>
              <a:latin typeface="Arial MT"/>
              <a:cs typeface="Arial MT"/>
            </a:endParaRPr>
          </a:p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endParaRPr sz="1067">
              <a:solidFill>
                <a:prstClr val="black"/>
              </a:solidFill>
              <a:latin typeface="Arial MT"/>
              <a:cs typeface="Arial MT"/>
            </a:endParaRPr>
          </a:p>
          <a:p>
            <a:pPr defTabSz="1219170" fontAlgn="base">
              <a:spcBef>
                <a:spcPts val="420"/>
              </a:spcBef>
              <a:spcAft>
                <a:spcPct val="0"/>
              </a:spcAft>
              <a:defRPr/>
            </a:pPr>
            <a:endParaRPr sz="1067">
              <a:solidFill>
                <a:prstClr val="black"/>
              </a:solidFill>
              <a:latin typeface="Arial MT"/>
              <a:cs typeface="Arial MT"/>
            </a:endParaRPr>
          </a:p>
          <a:p>
            <a:pPr marL="91436" defTabSz="1219170" fontAlgn="base">
              <a:spcBef>
                <a:spcPts val="7"/>
              </a:spcBef>
              <a:spcAft>
                <a:spcPct val="0"/>
              </a:spcAft>
              <a:defRPr/>
            </a:pPr>
            <a:r>
              <a:rPr sz="1067" spc="-33" dirty="0">
                <a:solidFill>
                  <a:prstClr val="black"/>
                </a:solidFill>
                <a:latin typeface="Arial MT"/>
                <a:cs typeface="Arial MT"/>
              </a:rPr>
              <a:t>60</a:t>
            </a:r>
            <a:endParaRPr sz="1067">
              <a:solidFill>
                <a:prstClr val="black"/>
              </a:solidFill>
              <a:latin typeface="Arial MT"/>
              <a:cs typeface="Arial MT"/>
            </a:endParaRPr>
          </a:p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endParaRPr sz="1067">
              <a:solidFill>
                <a:prstClr val="black"/>
              </a:solidFill>
              <a:latin typeface="Arial MT"/>
              <a:cs typeface="Arial MT"/>
            </a:endParaRPr>
          </a:p>
          <a:p>
            <a:pPr defTabSz="1219170" fontAlgn="base">
              <a:spcBef>
                <a:spcPts val="393"/>
              </a:spcBef>
              <a:spcAft>
                <a:spcPct val="0"/>
              </a:spcAft>
              <a:defRPr/>
            </a:pPr>
            <a:endParaRPr sz="1067">
              <a:solidFill>
                <a:prstClr val="black"/>
              </a:solidFill>
              <a:latin typeface="Arial MT"/>
              <a:cs typeface="Arial MT"/>
            </a:endParaRPr>
          </a:p>
          <a:p>
            <a:pPr marL="91436" defTabSz="121917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sz="1067" spc="-33" dirty="0">
                <a:solidFill>
                  <a:prstClr val="black"/>
                </a:solidFill>
                <a:latin typeface="Arial MT"/>
                <a:cs typeface="Arial MT"/>
              </a:rPr>
              <a:t>40</a:t>
            </a:r>
            <a:endParaRPr sz="1067">
              <a:solidFill>
                <a:prstClr val="black"/>
              </a:solidFill>
              <a:latin typeface="Arial MT"/>
              <a:cs typeface="Arial MT"/>
            </a:endParaRPr>
          </a:p>
        </p:txBody>
      </p:sp>
      <p:sp>
        <p:nvSpPr>
          <p:cNvPr id="116" name="object 116"/>
          <p:cNvSpPr txBox="1"/>
          <p:nvPr/>
        </p:nvSpPr>
        <p:spPr>
          <a:xfrm>
            <a:off x="1080774" y="2299589"/>
            <a:ext cx="153888" cy="450427"/>
          </a:xfrm>
          <a:prstGeom prst="rect">
            <a:avLst/>
          </a:prstGeom>
        </p:spPr>
        <p:txBody>
          <a:bodyPr vert="vert270" wrap="square" lIns="0" tIns="5080" rIns="0" bIns="0" rtlCol="0">
            <a:spAutoFit/>
          </a:bodyPr>
          <a:lstStyle/>
          <a:p>
            <a:pPr marL="16933" defTabSz="1219170" fontAlgn="base">
              <a:spcBef>
                <a:spcPts val="40"/>
              </a:spcBef>
              <a:spcAft>
                <a:spcPct val="0"/>
              </a:spcAft>
              <a:defRPr/>
            </a:pPr>
            <a:r>
              <a:rPr sz="1000" b="1" dirty="0">
                <a:solidFill>
                  <a:prstClr val="black"/>
                </a:solidFill>
                <a:latin typeface="Arial"/>
                <a:cs typeface="Arial"/>
              </a:rPr>
              <a:t>OS</a:t>
            </a:r>
            <a:r>
              <a:rPr sz="1000" b="1" spc="-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b="1" spc="-33" dirty="0">
                <a:solidFill>
                  <a:prstClr val="black"/>
                </a:solidFill>
                <a:latin typeface="Arial"/>
                <a:cs typeface="Arial"/>
              </a:rPr>
              <a:t>(%)</a:t>
            </a:r>
            <a:endParaRPr sz="1000">
              <a:solidFill>
                <a:prstClr val="black"/>
              </a:solidFill>
              <a:latin typeface="Arial"/>
              <a:cs typeface="Arial"/>
            </a:endParaRPr>
          </a:p>
        </p:txBody>
      </p:sp>
      <p:graphicFrame>
        <p:nvGraphicFramePr>
          <p:cNvPr id="117" name="object 1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9568898"/>
              </p:ext>
            </p:extLst>
          </p:nvPr>
        </p:nvGraphicFramePr>
        <p:xfrm>
          <a:off x="543050" y="4479668"/>
          <a:ext cx="7660634" cy="46397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906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53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8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80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88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88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80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804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5889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5889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5804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5804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77519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58047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10633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94547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231987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100" spc="-10" dirty="0">
                          <a:solidFill>
                            <a:srgbClr val="009963"/>
                          </a:solidFill>
                          <a:latin typeface="Arial MT"/>
                          <a:cs typeface="Arial MT"/>
                        </a:rPr>
                        <a:t>Pola-R-</a:t>
                      </a:r>
                      <a:r>
                        <a:rPr sz="1100" spc="-25" dirty="0">
                          <a:solidFill>
                            <a:srgbClr val="009963"/>
                          </a:solidFill>
                          <a:latin typeface="Arial MT"/>
                          <a:cs typeface="Arial MT"/>
                        </a:rPr>
                        <a:t>CHP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29633" marB="0"/>
                </a:tc>
                <a:tc>
                  <a:txBody>
                    <a:bodyPr/>
                    <a:lstStyle/>
                    <a:p>
                      <a:pPr marR="1270" algn="ctr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440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2963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424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2963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399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2963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389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29633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381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2963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373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2963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366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2963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355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29633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343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2963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338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2963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319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29633" marB="0"/>
                </a:tc>
                <a:tc>
                  <a:txBody>
                    <a:bodyPr/>
                    <a:lstStyle/>
                    <a:p>
                      <a:pPr marR="6350" algn="ctr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124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29633" marB="0"/>
                </a:tc>
                <a:tc>
                  <a:txBody>
                    <a:bodyPr/>
                    <a:lstStyle/>
                    <a:p>
                      <a:pPr marR="19685" algn="ctr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12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29633" marB="0"/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100" spc="-50" dirty="0">
                          <a:latin typeface="Arial MT"/>
                          <a:cs typeface="Arial MT"/>
                        </a:rPr>
                        <a:t>1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29633" marB="0"/>
                </a:tc>
                <a:tc>
                  <a:txBody>
                    <a:bodyPr/>
                    <a:lstStyle/>
                    <a:p>
                      <a:pPr marL="89535" algn="ctr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NE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29633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1987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10" dirty="0">
                          <a:solidFill>
                            <a:srgbClr val="0A41CD"/>
                          </a:solidFill>
                          <a:latin typeface="Arial MT"/>
                          <a:cs typeface="Arial MT"/>
                        </a:rPr>
                        <a:t>R-</a:t>
                      </a:r>
                      <a:r>
                        <a:rPr sz="1100" spc="-20" dirty="0">
                          <a:solidFill>
                            <a:srgbClr val="0A41CD"/>
                          </a:solidFill>
                          <a:latin typeface="Arial MT"/>
                          <a:cs typeface="Arial MT"/>
                        </a:rPr>
                        <a:t>CHOP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25400" marB="0"/>
                </a:tc>
                <a:tc>
                  <a:txBody>
                    <a:bodyPr/>
                    <a:lstStyle/>
                    <a:p>
                      <a:pPr marR="1270"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439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2540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415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2540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403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2540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382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2540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372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2540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361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2540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357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2540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347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2540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338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2540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329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2540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311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25400" marB="0"/>
                </a:tc>
                <a:tc>
                  <a:txBody>
                    <a:bodyPr/>
                    <a:lstStyle/>
                    <a:p>
                      <a:pPr marR="6350"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128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25400" marB="0"/>
                </a:tc>
                <a:tc>
                  <a:txBody>
                    <a:bodyPr/>
                    <a:lstStyle/>
                    <a:p>
                      <a:pPr marR="19685"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13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25400" marB="0"/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50" dirty="0">
                          <a:latin typeface="Arial MT"/>
                          <a:cs typeface="Arial MT"/>
                        </a:rPr>
                        <a:t>1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25400" marB="0"/>
                </a:tc>
                <a:tc>
                  <a:txBody>
                    <a:bodyPr/>
                    <a:lstStyle/>
                    <a:p>
                      <a:pPr marL="89535"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25" dirty="0">
                          <a:latin typeface="Arial MT"/>
                          <a:cs typeface="Arial MT"/>
                        </a:rPr>
                        <a:t>NE</a:t>
                      </a:r>
                      <a:endParaRPr sz="1100">
                        <a:latin typeface="Arial MT"/>
                        <a:cs typeface="Arial MT"/>
                      </a:endParaRPr>
                    </a:p>
                  </a:txBody>
                  <a:tcPr marL="0" marR="0" marT="2540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8" name="object 118"/>
          <p:cNvSpPr txBox="1"/>
          <p:nvPr/>
        </p:nvSpPr>
        <p:spPr>
          <a:xfrm>
            <a:off x="6615684" y="3043203"/>
            <a:ext cx="1286933" cy="18131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70" fontAlgn="base">
              <a:spcBef>
                <a:spcPts val="133"/>
              </a:spcBef>
              <a:spcAft>
                <a:spcPct val="0"/>
              </a:spcAft>
              <a:defRPr/>
            </a:pPr>
            <a:r>
              <a:rPr sz="1067" spc="-13" dirty="0">
                <a:solidFill>
                  <a:prstClr val="black"/>
                </a:solidFill>
                <a:latin typeface="Arial MT"/>
                <a:cs typeface="Arial MT"/>
              </a:rPr>
              <a:t>Pola-R-</a:t>
            </a:r>
            <a:r>
              <a:rPr sz="1067" dirty="0">
                <a:solidFill>
                  <a:prstClr val="black"/>
                </a:solidFill>
                <a:latin typeface="Arial MT"/>
                <a:cs typeface="Arial MT"/>
              </a:rPr>
              <a:t>CHP</a:t>
            </a:r>
            <a:r>
              <a:rPr sz="1067" spc="27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1067" spc="-13" dirty="0">
                <a:solidFill>
                  <a:prstClr val="black"/>
                </a:solidFill>
                <a:latin typeface="Arial MT"/>
                <a:cs typeface="Arial MT"/>
              </a:rPr>
              <a:t>(n=440)</a:t>
            </a:r>
            <a:endParaRPr sz="1067">
              <a:solidFill>
                <a:prstClr val="black"/>
              </a:solidFill>
              <a:latin typeface="Arial MT"/>
              <a:cs typeface="Arial MT"/>
            </a:endParaRPr>
          </a:p>
        </p:txBody>
      </p:sp>
      <p:grpSp>
        <p:nvGrpSpPr>
          <p:cNvPr id="119" name="object 119"/>
          <p:cNvGrpSpPr/>
          <p:nvPr/>
        </p:nvGrpSpPr>
        <p:grpSpPr>
          <a:xfrm>
            <a:off x="6315795" y="3139383"/>
            <a:ext cx="203200" cy="226060"/>
            <a:chOff x="4730496" y="2840863"/>
            <a:chExt cx="152400" cy="169545"/>
          </a:xfrm>
        </p:grpSpPr>
        <p:sp>
          <p:nvSpPr>
            <p:cNvPr id="120" name="object 120"/>
            <p:cNvSpPr/>
            <p:nvPr/>
          </p:nvSpPr>
          <p:spPr>
            <a:xfrm>
              <a:off x="4730496" y="2846959"/>
              <a:ext cx="152400" cy="0"/>
            </a:xfrm>
            <a:custGeom>
              <a:avLst/>
              <a:gdLst/>
              <a:ahLst/>
              <a:cxnLst/>
              <a:rect l="l" t="t" r="r" b="b"/>
              <a:pathLst>
                <a:path w="152400">
                  <a:moveTo>
                    <a:pt x="0" y="0"/>
                  </a:moveTo>
                  <a:lnTo>
                    <a:pt x="152400" y="0"/>
                  </a:lnTo>
                </a:path>
              </a:pathLst>
            </a:custGeom>
            <a:ln w="12192">
              <a:solidFill>
                <a:srgbClr val="009963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21" name="object 121"/>
            <p:cNvSpPr/>
            <p:nvPr/>
          </p:nvSpPr>
          <p:spPr>
            <a:xfrm>
              <a:off x="4730496" y="3003805"/>
              <a:ext cx="152400" cy="0"/>
            </a:xfrm>
            <a:custGeom>
              <a:avLst/>
              <a:gdLst/>
              <a:ahLst/>
              <a:cxnLst/>
              <a:rect l="l" t="t" r="r" b="b"/>
              <a:pathLst>
                <a:path w="152400">
                  <a:moveTo>
                    <a:pt x="0" y="0"/>
                  </a:moveTo>
                  <a:lnTo>
                    <a:pt x="152400" y="0"/>
                  </a:lnTo>
                </a:path>
              </a:pathLst>
            </a:custGeom>
            <a:ln w="12192">
              <a:solidFill>
                <a:srgbClr val="0A41CD"/>
              </a:solidFill>
            </a:ln>
          </p:spPr>
          <p:txBody>
            <a:bodyPr wrap="square" lIns="0" tIns="0" rIns="0" bIns="0" rtlCol="0"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sz="2400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122" name="object 122"/>
          <p:cNvSpPr txBox="1"/>
          <p:nvPr/>
        </p:nvSpPr>
        <p:spPr>
          <a:xfrm>
            <a:off x="6615685" y="3222627"/>
            <a:ext cx="1075267" cy="425031"/>
          </a:xfrm>
          <a:prstGeom prst="rect">
            <a:avLst/>
          </a:prstGeom>
        </p:spPr>
        <p:txBody>
          <a:bodyPr vert="horz" wrap="square" lIns="0" tIns="57573" rIns="0" bIns="0" rtlCol="0">
            <a:spAutoFit/>
          </a:bodyPr>
          <a:lstStyle/>
          <a:p>
            <a:pPr marL="16933" defTabSz="1219170" fontAlgn="base">
              <a:spcBef>
                <a:spcPts val="453"/>
              </a:spcBef>
              <a:spcAft>
                <a:spcPct val="0"/>
              </a:spcAft>
              <a:defRPr/>
            </a:pPr>
            <a:r>
              <a:rPr sz="1067" spc="-13" dirty="0">
                <a:solidFill>
                  <a:prstClr val="black"/>
                </a:solidFill>
                <a:latin typeface="Arial MT"/>
                <a:cs typeface="Arial MT"/>
              </a:rPr>
              <a:t>R-</a:t>
            </a:r>
            <a:r>
              <a:rPr sz="1067" dirty="0">
                <a:solidFill>
                  <a:prstClr val="black"/>
                </a:solidFill>
                <a:latin typeface="Arial MT"/>
                <a:cs typeface="Arial MT"/>
              </a:rPr>
              <a:t>CHOP</a:t>
            </a:r>
            <a:r>
              <a:rPr sz="1067" spc="-27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1067" spc="-13" dirty="0">
                <a:solidFill>
                  <a:prstClr val="black"/>
                </a:solidFill>
                <a:latin typeface="Arial MT"/>
                <a:cs typeface="Arial MT"/>
              </a:rPr>
              <a:t>(n=439)</a:t>
            </a:r>
            <a:endParaRPr sz="1067">
              <a:solidFill>
                <a:prstClr val="black"/>
              </a:solidFill>
              <a:latin typeface="Arial MT"/>
              <a:cs typeface="Arial MT"/>
            </a:endParaRPr>
          </a:p>
          <a:p>
            <a:pPr marL="16933" defTabSz="1219170" fontAlgn="base">
              <a:spcBef>
                <a:spcPts val="320"/>
              </a:spcBef>
              <a:spcAft>
                <a:spcPct val="0"/>
              </a:spcAft>
              <a:defRPr/>
            </a:pPr>
            <a:r>
              <a:rPr sz="1067" spc="-13" dirty="0">
                <a:solidFill>
                  <a:prstClr val="black"/>
                </a:solidFill>
                <a:latin typeface="Arial MT"/>
                <a:cs typeface="Arial MT"/>
              </a:rPr>
              <a:t>Censored</a:t>
            </a:r>
            <a:endParaRPr sz="1067">
              <a:solidFill>
                <a:prstClr val="black"/>
              </a:solidFill>
              <a:latin typeface="Arial MT"/>
              <a:cs typeface="Arial MT"/>
            </a:endParaRPr>
          </a:p>
        </p:txBody>
      </p:sp>
      <p:sp>
        <p:nvSpPr>
          <p:cNvPr id="123" name="object 123"/>
          <p:cNvSpPr txBox="1">
            <a:spLocks noGrp="1"/>
          </p:cNvSpPr>
          <p:nvPr>
            <p:ph type="title"/>
          </p:nvPr>
        </p:nvSpPr>
        <p:spPr>
          <a:xfrm>
            <a:off x="127462" y="126974"/>
            <a:ext cx="11937076" cy="542370"/>
          </a:xfrm>
          <a:prstGeom prst="rect">
            <a:avLst/>
          </a:prstGeom>
        </p:spPr>
        <p:txBody>
          <a:bodyPr vert="horz" wrap="square" lIns="0" tIns="98213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16933" marR="6773" algn="ctr">
              <a:lnSpc>
                <a:spcPts val="3200"/>
              </a:lnSpc>
              <a:spcBef>
                <a:spcPts val="773"/>
              </a:spcBef>
            </a:pPr>
            <a:r>
              <a:rPr lang="en-US" sz="4000" spc="-33" dirty="0"/>
              <a:t>POLARIX: </a:t>
            </a:r>
            <a:r>
              <a:rPr sz="4000" spc="-33" dirty="0"/>
              <a:t>5-</a:t>
            </a:r>
            <a:r>
              <a:rPr sz="4000" dirty="0"/>
              <a:t>year</a:t>
            </a:r>
            <a:r>
              <a:rPr sz="4000" spc="-47" dirty="0"/>
              <a:t> </a:t>
            </a:r>
            <a:r>
              <a:rPr sz="4000" dirty="0"/>
              <a:t>overall</a:t>
            </a:r>
            <a:r>
              <a:rPr sz="4000" spc="-93" dirty="0"/>
              <a:t> </a:t>
            </a:r>
            <a:r>
              <a:rPr sz="4000" dirty="0"/>
              <a:t>survival</a:t>
            </a:r>
          </a:p>
        </p:txBody>
      </p:sp>
      <p:sp>
        <p:nvSpPr>
          <p:cNvPr id="124" name="object 124"/>
          <p:cNvSpPr/>
          <p:nvPr/>
        </p:nvSpPr>
        <p:spPr>
          <a:xfrm>
            <a:off x="379946" y="4994779"/>
            <a:ext cx="11181927" cy="626533"/>
          </a:xfrm>
          <a:custGeom>
            <a:avLst/>
            <a:gdLst/>
            <a:ahLst/>
            <a:cxnLst/>
            <a:rect l="l" t="t" r="r" b="b"/>
            <a:pathLst>
              <a:path w="8386445" h="469900">
                <a:moveTo>
                  <a:pt x="8308721" y="0"/>
                </a:moveTo>
                <a:lnTo>
                  <a:pt x="0" y="0"/>
                </a:lnTo>
                <a:lnTo>
                  <a:pt x="0" y="469392"/>
                </a:lnTo>
                <a:lnTo>
                  <a:pt x="8386445" y="469392"/>
                </a:lnTo>
                <a:lnTo>
                  <a:pt x="8386445" y="77723"/>
                </a:lnTo>
                <a:lnTo>
                  <a:pt x="8380301" y="47630"/>
                </a:lnTo>
                <a:lnTo>
                  <a:pt x="8363585" y="22907"/>
                </a:lnTo>
                <a:lnTo>
                  <a:pt x="8338867" y="6161"/>
                </a:lnTo>
                <a:lnTo>
                  <a:pt x="8308721" y="0"/>
                </a:lnTo>
                <a:close/>
              </a:path>
            </a:pathLst>
          </a:custGeom>
          <a:solidFill>
            <a:srgbClr val="CE0026"/>
          </a:solidFill>
        </p:spPr>
        <p:txBody>
          <a:bodyPr wrap="square" lIns="0" tIns="0" rIns="0" bIns="0" rtlCol="0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867" dirty="0">
                <a:solidFill>
                  <a:srgbClr val="FFFFFF"/>
                </a:solidFill>
                <a:latin typeface="Arial MT"/>
                <a:cs typeface="Arial MT"/>
              </a:rPr>
              <a:t>After</a:t>
            </a:r>
            <a:r>
              <a:rPr lang="en-US" sz="1867" spc="-33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en-US" sz="1867" dirty="0">
                <a:solidFill>
                  <a:srgbClr val="FFFFFF"/>
                </a:solidFill>
                <a:latin typeface="Arial MT"/>
                <a:cs typeface="Arial MT"/>
              </a:rPr>
              <a:t>5</a:t>
            </a:r>
            <a:r>
              <a:rPr lang="en-US" sz="1867" spc="-13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en-US" sz="1867" dirty="0">
                <a:solidFill>
                  <a:srgbClr val="FFFFFF"/>
                </a:solidFill>
                <a:latin typeface="Arial MT"/>
                <a:cs typeface="Arial MT"/>
              </a:rPr>
              <a:t>years</a:t>
            </a:r>
            <a:r>
              <a:rPr lang="en-US" sz="1867" spc="-7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en-US" sz="1867" dirty="0">
                <a:solidFill>
                  <a:srgbClr val="FFFFFF"/>
                </a:solidFill>
                <a:latin typeface="Arial MT"/>
                <a:cs typeface="Arial MT"/>
              </a:rPr>
              <a:t>of</a:t>
            </a:r>
            <a:r>
              <a:rPr lang="en-US" sz="1867" spc="-27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en-US" sz="1867" spc="-13" dirty="0">
                <a:solidFill>
                  <a:srgbClr val="FFFFFF"/>
                </a:solidFill>
                <a:latin typeface="Arial MT"/>
                <a:cs typeface="Arial MT"/>
              </a:rPr>
              <a:t>follow-</a:t>
            </a:r>
            <a:r>
              <a:rPr lang="en-US" sz="1867" dirty="0">
                <a:solidFill>
                  <a:srgbClr val="FFFFFF"/>
                </a:solidFill>
                <a:latin typeface="Arial MT"/>
                <a:cs typeface="Arial MT"/>
              </a:rPr>
              <a:t>up,</a:t>
            </a:r>
            <a:r>
              <a:rPr lang="en-US" sz="1867" spc="-53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en-US" sz="1867" dirty="0">
                <a:solidFill>
                  <a:srgbClr val="FFFFFF"/>
                </a:solidFill>
                <a:latin typeface="Arial MT"/>
                <a:cs typeface="Arial MT"/>
              </a:rPr>
              <a:t>numerically</a:t>
            </a:r>
            <a:r>
              <a:rPr lang="en-US" sz="1867" spc="-53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en-US" sz="1867" dirty="0">
                <a:solidFill>
                  <a:srgbClr val="FFFFFF"/>
                </a:solidFill>
                <a:latin typeface="Arial MT"/>
                <a:cs typeface="Arial MT"/>
              </a:rPr>
              <a:t>fewer</a:t>
            </a:r>
            <a:r>
              <a:rPr lang="en-US" sz="1867" spc="-27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en-US" sz="1867" dirty="0">
                <a:solidFill>
                  <a:srgbClr val="FFFFFF"/>
                </a:solidFill>
                <a:latin typeface="Arial MT"/>
                <a:cs typeface="Arial MT"/>
              </a:rPr>
              <a:t>deaths</a:t>
            </a:r>
            <a:r>
              <a:rPr lang="en-US" sz="1867" spc="-6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en-US" sz="1867" dirty="0">
                <a:solidFill>
                  <a:srgbClr val="FFFFFF"/>
                </a:solidFill>
                <a:latin typeface="Arial MT"/>
                <a:cs typeface="Arial MT"/>
              </a:rPr>
              <a:t>were</a:t>
            </a:r>
            <a:r>
              <a:rPr lang="en-US" sz="1867" spc="-13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en-US" sz="1867" dirty="0">
                <a:solidFill>
                  <a:srgbClr val="FFFFFF"/>
                </a:solidFill>
                <a:latin typeface="Arial MT"/>
                <a:cs typeface="Arial MT"/>
              </a:rPr>
              <a:t>observed</a:t>
            </a:r>
            <a:r>
              <a:rPr lang="en-US" sz="1867" spc="-33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en-US" sz="1867" dirty="0">
                <a:solidFill>
                  <a:srgbClr val="FFFFFF"/>
                </a:solidFill>
                <a:latin typeface="Arial MT"/>
                <a:cs typeface="Arial MT"/>
              </a:rPr>
              <a:t>in</a:t>
            </a:r>
            <a:r>
              <a:rPr lang="en-US" sz="1867" spc="-13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en-US" sz="1867" spc="-33" dirty="0">
                <a:solidFill>
                  <a:srgbClr val="FFFFFF"/>
                </a:solidFill>
                <a:latin typeface="Arial MT"/>
                <a:cs typeface="Arial MT"/>
              </a:rPr>
              <a:t>the </a:t>
            </a:r>
            <a:br>
              <a:rPr lang="en-US" sz="1867" spc="-33" dirty="0">
                <a:solidFill>
                  <a:srgbClr val="FFFFFF"/>
                </a:solidFill>
                <a:latin typeface="Arial MT"/>
                <a:cs typeface="Arial MT"/>
              </a:rPr>
            </a:br>
            <a:r>
              <a:rPr lang="en-US" sz="1867" spc="-13" dirty="0">
                <a:solidFill>
                  <a:srgbClr val="FFFFFF"/>
                </a:solidFill>
                <a:latin typeface="Arial MT"/>
                <a:cs typeface="Arial MT"/>
              </a:rPr>
              <a:t>Pola-R-</a:t>
            </a:r>
            <a:r>
              <a:rPr lang="en-US" sz="1867" dirty="0">
                <a:solidFill>
                  <a:srgbClr val="FFFFFF"/>
                </a:solidFill>
                <a:latin typeface="Arial MT"/>
                <a:cs typeface="Arial MT"/>
              </a:rPr>
              <a:t>CHP</a:t>
            </a:r>
            <a:r>
              <a:rPr lang="en-US" sz="1867" spc="-73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en-US" sz="1867" dirty="0">
                <a:solidFill>
                  <a:srgbClr val="FFFFFF"/>
                </a:solidFill>
                <a:latin typeface="Arial MT"/>
                <a:cs typeface="Arial MT"/>
              </a:rPr>
              <a:t>versus</a:t>
            </a:r>
            <a:r>
              <a:rPr lang="en-US" sz="1867" spc="-7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en-US" sz="1867" spc="-13" dirty="0">
                <a:solidFill>
                  <a:srgbClr val="FFFFFF"/>
                </a:solidFill>
                <a:latin typeface="Arial MT"/>
                <a:cs typeface="Arial MT"/>
              </a:rPr>
              <a:t>R-</a:t>
            </a:r>
            <a:r>
              <a:rPr lang="en-US" sz="1867" dirty="0">
                <a:solidFill>
                  <a:srgbClr val="FFFFFF"/>
                </a:solidFill>
                <a:latin typeface="Arial MT"/>
                <a:cs typeface="Arial MT"/>
              </a:rPr>
              <a:t>CHOP</a:t>
            </a:r>
            <a:r>
              <a:rPr lang="en-US" sz="1867" spc="-4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en-US" sz="1867" dirty="0">
                <a:solidFill>
                  <a:srgbClr val="FFFFFF"/>
                </a:solidFill>
                <a:latin typeface="Arial MT"/>
                <a:cs typeface="Arial MT"/>
              </a:rPr>
              <a:t>arm,</a:t>
            </a:r>
            <a:r>
              <a:rPr lang="en-US" sz="1867" spc="-2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en-US" sz="1867" dirty="0">
                <a:solidFill>
                  <a:srgbClr val="FFFFFF"/>
                </a:solidFill>
                <a:latin typeface="Arial MT"/>
                <a:cs typeface="Arial MT"/>
              </a:rPr>
              <a:t>with</a:t>
            </a:r>
            <a:r>
              <a:rPr lang="en-US" sz="1867" spc="7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en-US" sz="1867" dirty="0">
                <a:solidFill>
                  <a:srgbClr val="FFFFFF"/>
                </a:solidFill>
                <a:latin typeface="Arial MT"/>
                <a:cs typeface="Arial MT"/>
              </a:rPr>
              <a:t>an</a:t>
            </a:r>
            <a:r>
              <a:rPr lang="en-US" sz="1867" spc="-33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en-US" sz="1867" dirty="0">
                <a:solidFill>
                  <a:srgbClr val="FFFFFF"/>
                </a:solidFill>
                <a:latin typeface="Arial MT"/>
                <a:cs typeface="Arial MT"/>
              </a:rPr>
              <a:t>associated</a:t>
            </a:r>
            <a:r>
              <a:rPr lang="en-US" sz="1867" spc="-67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en-US" sz="1867" dirty="0">
                <a:solidFill>
                  <a:srgbClr val="FFFFFF"/>
                </a:solidFill>
                <a:latin typeface="Arial MT"/>
                <a:cs typeface="Arial MT"/>
              </a:rPr>
              <a:t>HR</a:t>
            </a:r>
            <a:r>
              <a:rPr lang="en-US" sz="1867" spc="-13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en-US" sz="1867" dirty="0">
                <a:solidFill>
                  <a:srgbClr val="FFFFFF"/>
                </a:solidFill>
                <a:latin typeface="Arial MT"/>
                <a:cs typeface="Arial MT"/>
              </a:rPr>
              <a:t>of</a:t>
            </a:r>
            <a:r>
              <a:rPr lang="en-US" sz="1867" spc="-7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en-US" sz="1867" dirty="0">
                <a:solidFill>
                  <a:srgbClr val="FFFFFF"/>
                </a:solidFill>
                <a:latin typeface="Arial MT"/>
                <a:cs typeface="Arial MT"/>
              </a:rPr>
              <a:t>0.85</a:t>
            </a:r>
            <a:r>
              <a:rPr lang="en-US" sz="1867" spc="-47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en-US" sz="1867" spc="-13" dirty="0">
                <a:solidFill>
                  <a:srgbClr val="FFFFFF"/>
                </a:solidFill>
                <a:latin typeface="Arial MT"/>
                <a:cs typeface="Arial MT"/>
              </a:rPr>
              <a:t>(0.63–1.15).</a:t>
            </a:r>
            <a:endParaRPr lang="en-US" sz="1867" dirty="0">
              <a:solidFill>
                <a:prstClr val="black"/>
              </a:solidFill>
              <a:latin typeface="Arial MT"/>
              <a:cs typeface="Arial MT"/>
            </a:endParaRPr>
          </a:p>
        </p:txBody>
      </p:sp>
      <p:sp>
        <p:nvSpPr>
          <p:cNvPr id="125" name="object 125"/>
          <p:cNvSpPr txBox="1"/>
          <p:nvPr/>
        </p:nvSpPr>
        <p:spPr>
          <a:xfrm>
            <a:off x="436875" y="5612428"/>
            <a:ext cx="11188700" cy="304228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50797" marR="40638" defTabSz="1219170" fontAlgn="base">
              <a:spcBef>
                <a:spcPts val="1092"/>
              </a:spcBef>
              <a:spcAft>
                <a:spcPct val="0"/>
              </a:spcAft>
              <a:defRPr/>
            </a:pP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*Data</a:t>
            </a:r>
            <a:r>
              <a:rPr sz="933" spc="-60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spc="-13" dirty="0">
                <a:solidFill>
                  <a:prstClr val="black"/>
                </a:solidFill>
                <a:latin typeface="Arial MT"/>
                <a:cs typeface="Arial MT"/>
              </a:rPr>
              <a:t>cut-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off:</a:t>
            </a:r>
            <a:r>
              <a:rPr sz="933" spc="40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July</a:t>
            </a:r>
            <a:r>
              <a:rPr sz="933" spc="-20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5,</a:t>
            </a:r>
            <a:r>
              <a:rPr sz="933" spc="-13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2024;</a:t>
            </a:r>
            <a:r>
              <a:rPr sz="933" spc="-7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00" baseline="24691" dirty="0">
                <a:solidFill>
                  <a:prstClr val="black"/>
                </a:solidFill>
                <a:latin typeface="Arial MT"/>
                <a:cs typeface="Arial MT"/>
              </a:rPr>
              <a:t>†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Data</a:t>
            </a:r>
            <a:r>
              <a:rPr sz="933" spc="-13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spc="-27" dirty="0">
                <a:solidFill>
                  <a:prstClr val="black"/>
                </a:solidFill>
                <a:latin typeface="Arial MT"/>
                <a:cs typeface="Arial MT"/>
              </a:rPr>
              <a:t>cut-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off:</a:t>
            </a:r>
            <a:r>
              <a:rPr sz="933" spc="33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June</a:t>
            </a:r>
            <a:r>
              <a:rPr sz="933" spc="-20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28,</a:t>
            </a:r>
            <a:r>
              <a:rPr sz="933" spc="-13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2021;</a:t>
            </a:r>
            <a:r>
              <a:rPr sz="933" spc="7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00" baseline="24691" dirty="0">
                <a:solidFill>
                  <a:prstClr val="black"/>
                </a:solidFill>
                <a:latin typeface="Arial MT"/>
                <a:cs typeface="Arial MT"/>
              </a:rPr>
              <a:t>‡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Data</a:t>
            </a:r>
            <a:r>
              <a:rPr sz="933" spc="-33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spc="-13" dirty="0">
                <a:solidFill>
                  <a:prstClr val="black"/>
                </a:solidFill>
                <a:latin typeface="Arial MT"/>
                <a:cs typeface="Arial MT"/>
              </a:rPr>
              <a:t>cut-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off:</a:t>
            </a:r>
            <a:r>
              <a:rPr sz="933" spc="33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June</a:t>
            </a:r>
            <a:r>
              <a:rPr sz="933" spc="-13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15,</a:t>
            </a:r>
            <a:r>
              <a:rPr sz="933" spc="-13" dirty="0">
                <a:solidFill>
                  <a:prstClr val="black"/>
                </a:solidFill>
                <a:latin typeface="Arial MT"/>
                <a:cs typeface="Arial MT"/>
              </a:rPr>
              <a:t> 2022;</a:t>
            </a:r>
            <a:r>
              <a:rPr sz="933" spc="-73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00" baseline="24691" dirty="0">
                <a:solidFill>
                  <a:prstClr val="black"/>
                </a:solidFill>
                <a:latin typeface="Arial MT"/>
                <a:cs typeface="Arial MT"/>
              </a:rPr>
              <a:t>§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In</a:t>
            </a:r>
            <a:r>
              <a:rPr sz="933" spc="-13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addition</a:t>
            </a:r>
            <a:r>
              <a:rPr sz="933" spc="-13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to</a:t>
            </a:r>
            <a:r>
              <a:rPr sz="933" spc="-13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the</a:t>
            </a:r>
            <a:r>
              <a:rPr sz="933" spc="-13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known</a:t>
            </a:r>
            <a:r>
              <a:rPr sz="933" spc="-20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deaths,</a:t>
            </a:r>
            <a:r>
              <a:rPr sz="933" spc="13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there</a:t>
            </a:r>
            <a:r>
              <a:rPr sz="933" spc="7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were</a:t>
            </a:r>
            <a:r>
              <a:rPr sz="933" spc="-13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two patients</a:t>
            </a:r>
            <a:r>
              <a:rPr sz="933" spc="-7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(one</a:t>
            </a:r>
            <a:r>
              <a:rPr sz="933" spc="7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in</a:t>
            </a:r>
            <a:r>
              <a:rPr sz="933" spc="-40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the</a:t>
            </a:r>
            <a:r>
              <a:rPr sz="933" spc="-13" dirty="0">
                <a:solidFill>
                  <a:prstClr val="black"/>
                </a:solidFill>
                <a:latin typeface="Arial MT"/>
                <a:cs typeface="Arial MT"/>
              </a:rPr>
              <a:t> Pola-R-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CHP</a:t>
            </a:r>
            <a:r>
              <a:rPr sz="933" spc="-33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arm and</a:t>
            </a:r>
            <a:r>
              <a:rPr sz="933" spc="-13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one</a:t>
            </a:r>
            <a:r>
              <a:rPr sz="933" spc="-27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in</a:t>
            </a:r>
            <a:r>
              <a:rPr sz="933" spc="-20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the</a:t>
            </a:r>
            <a:r>
              <a:rPr sz="933" spc="-13" dirty="0">
                <a:solidFill>
                  <a:prstClr val="black"/>
                </a:solidFill>
                <a:latin typeface="Arial MT"/>
                <a:cs typeface="Arial MT"/>
              </a:rPr>
              <a:t> R-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CHOP</a:t>
            </a:r>
            <a:r>
              <a:rPr sz="933" spc="-40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arm)</a:t>
            </a:r>
            <a:r>
              <a:rPr sz="933" spc="7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who</a:t>
            </a:r>
            <a:r>
              <a:rPr sz="933" spc="-13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spc="-27" dirty="0">
                <a:solidFill>
                  <a:prstClr val="black"/>
                </a:solidFill>
                <a:latin typeface="Arial MT"/>
                <a:cs typeface="Arial MT"/>
              </a:rPr>
              <a:t>died</a:t>
            </a:r>
            <a:r>
              <a:rPr sz="933" spc="667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due</a:t>
            </a:r>
            <a:r>
              <a:rPr sz="933" spc="-20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to</a:t>
            </a:r>
            <a:r>
              <a:rPr sz="933" spc="-33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an</a:t>
            </a:r>
            <a:r>
              <a:rPr sz="933" spc="-33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unknown</a:t>
            </a:r>
            <a:r>
              <a:rPr sz="933" spc="-13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cause</a:t>
            </a:r>
            <a:r>
              <a:rPr sz="933" spc="-20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and</a:t>
            </a:r>
            <a:r>
              <a:rPr sz="933" spc="-20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an</a:t>
            </a:r>
            <a:r>
              <a:rPr sz="933" spc="-33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unknown</a:t>
            </a:r>
            <a:r>
              <a:rPr sz="933" spc="-20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death date</a:t>
            </a:r>
            <a:r>
              <a:rPr sz="933" spc="-20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and</a:t>
            </a:r>
            <a:r>
              <a:rPr sz="933" spc="-27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were</a:t>
            </a:r>
            <a:r>
              <a:rPr sz="933" spc="-7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not</a:t>
            </a:r>
            <a:r>
              <a:rPr sz="933" spc="-20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counted as</a:t>
            </a:r>
            <a:r>
              <a:rPr sz="933" spc="-27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death</a:t>
            </a:r>
            <a:r>
              <a:rPr sz="933" spc="-20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events</a:t>
            </a:r>
            <a:r>
              <a:rPr sz="933" spc="-7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in</a:t>
            </a:r>
            <a:r>
              <a:rPr sz="933" spc="-47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the</a:t>
            </a:r>
            <a:r>
              <a:rPr sz="933" spc="-20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dirty="0">
                <a:solidFill>
                  <a:prstClr val="black"/>
                </a:solidFill>
                <a:latin typeface="Arial MT"/>
                <a:cs typeface="Arial MT"/>
              </a:rPr>
              <a:t>OS</a:t>
            </a:r>
            <a:r>
              <a:rPr sz="933" spc="-20" dirty="0">
                <a:solidFill>
                  <a:prstClr val="black"/>
                </a:solidFill>
                <a:latin typeface="Arial MT"/>
                <a:cs typeface="Arial MT"/>
              </a:rPr>
              <a:t> </a:t>
            </a:r>
            <a:r>
              <a:rPr sz="933" spc="-13" dirty="0">
                <a:solidFill>
                  <a:prstClr val="black"/>
                </a:solidFill>
                <a:latin typeface="Arial MT"/>
                <a:cs typeface="Arial MT"/>
              </a:rPr>
              <a:t>analysis.</a:t>
            </a:r>
            <a:endParaRPr sz="933" dirty="0">
              <a:solidFill>
                <a:prstClr val="black"/>
              </a:solidFill>
              <a:latin typeface="Arial MT"/>
              <a:cs typeface="Arial MT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8CF37E05-6842-AEFC-28E9-D873B5E97FB7}"/>
              </a:ext>
            </a:extLst>
          </p:cNvPr>
          <p:cNvSpPr txBox="1"/>
          <p:nvPr/>
        </p:nvSpPr>
        <p:spPr>
          <a:xfrm>
            <a:off x="9582614" y="6409521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kern="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Salles ASH 2024 469 &amp; </a:t>
            </a:r>
          </a:p>
          <a:p>
            <a:r>
              <a:rPr lang="en-US" sz="1200" dirty="0"/>
              <a:t>Morschhauser J Clin Oncol  2025 </a:t>
            </a:r>
          </a:p>
          <a:p>
            <a:r>
              <a:rPr lang="en-US" sz="1200" kern="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200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0B3CD6-5A14-E582-F464-72705CB173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POLAR BEAR: Pola+R-mini-CHOP in Elderly People With DLBCL</a:t>
            </a:r>
            <a:br>
              <a:rPr lang="en-US" dirty="0"/>
            </a:br>
            <a:r>
              <a:rPr lang="en-US" sz="2800" i="1" dirty="0"/>
              <a:t>No Increased Toxicity Signal </a:t>
            </a:r>
            <a:endParaRPr lang="en-US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2E845E-ECE3-6051-832D-E913B3E812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840594"/>
            <a:ext cx="4914900" cy="3788682"/>
          </a:xfrm>
        </p:spPr>
        <p:txBody>
          <a:bodyPr>
            <a:normAutofit/>
          </a:bodyPr>
          <a:lstStyle/>
          <a:p>
            <a:r>
              <a:rPr lang="en-US" sz="2000" dirty="0"/>
              <a:t>No difference in terms of grade 3–4 hematological toxicity between treatment groups</a:t>
            </a:r>
          </a:p>
          <a:p>
            <a:r>
              <a:rPr lang="en-US" sz="2000" dirty="0"/>
              <a:t>Gastrointestinal toxicity &gt;</a:t>
            </a:r>
            <a:r>
              <a:rPr lang="en-US" sz="1000" dirty="0"/>
              <a:t> </a:t>
            </a:r>
            <a:r>
              <a:rPr lang="en-US" sz="2000" dirty="0"/>
              <a:t>grade 1 occurred twice as frequently in the R-pola-miniCHP polatuzumab group than in recipients of standard R-miniCHP</a:t>
            </a:r>
          </a:p>
          <a:p>
            <a:r>
              <a:rPr lang="en-US" sz="2000" dirty="0"/>
              <a:t>Relevant clinical consideration for select patients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D20CC5BA-039E-B3D1-AA78-77949EFCA6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6421847"/>
            <a:ext cx="12192000" cy="386746"/>
          </a:xfrm>
        </p:spPr>
        <p:txBody>
          <a:bodyPr/>
          <a:lstStyle/>
          <a:p>
            <a:r>
              <a:rPr lang="en-US" dirty="0">
                <a:solidFill>
                  <a:schemeClr val="tx2">
                    <a:lumMod val="50000"/>
                    <a:lumOff val="50000"/>
                  </a:schemeClr>
                </a:solidFill>
              </a:rPr>
              <a:t>Pola-R-mini-CHP, polatuzumab vedotin, rituximab, cyclophosphamide, doxorubicin, prednisone; R-mini-CHOP, rituximab, cyclophosphamide, doxorubicin, vincristine, prednisone. </a:t>
            </a:r>
          </a:p>
          <a:p>
            <a:r>
              <a:rPr lang="en-US" dirty="0">
                <a:solidFill>
                  <a:schemeClr val="tx2">
                    <a:lumMod val="50000"/>
                    <a:lumOff val="50000"/>
                  </a:schemeClr>
                </a:solidFill>
              </a:rPr>
              <a:t>Jerkeman. </a:t>
            </a:r>
            <a:r>
              <a:rPr lang="en-US" i="1" dirty="0">
                <a:solidFill>
                  <a:schemeClr val="tx2">
                    <a:lumMod val="50000"/>
                    <a:lumOff val="50000"/>
                  </a:schemeClr>
                </a:solidFill>
              </a:rPr>
              <a:t>Hemasphere</a:t>
            </a:r>
            <a:r>
              <a:rPr lang="en-US" dirty="0">
                <a:solidFill>
                  <a:schemeClr val="tx2">
                    <a:lumMod val="50000"/>
                    <a:lumOff val="50000"/>
                  </a:schemeClr>
                </a:solidFill>
              </a:rPr>
              <a:t>. 2023;7(Suppl):e91359ec. 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49AB0F2F-59D3-6A7C-1D62-063CC7593AFA}"/>
              </a:ext>
            </a:extLst>
          </p:cNvPr>
          <p:cNvGrpSpPr/>
          <p:nvPr/>
        </p:nvGrpSpPr>
        <p:grpSpPr>
          <a:xfrm>
            <a:off x="5046236" y="2048354"/>
            <a:ext cx="2469376" cy="3532782"/>
            <a:chOff x="5395785" y="2048354"/>
            <a:chExt cx="2469376" cy="3532782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943DFE4-794C-9FE7-163E-C0EA038E0997}"/>
                </a:ext>
              </a:extLst>
            </p:cNvPr>
            <p:cNvSpPr txBox="1"/>
            <p:nvPr/>
          </p:nvSpPr>
          <p:spPr>
            <a:xfrm>
              <a:off x="5395785" y="4020862"/>
              <a:ext cx="246937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Rash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2710E48-576F-900B-23E6-89779347DB9F}"/>
                </a:ext>
              </a:extLst>
            </p:cNvPr>
            <p:cNvSpPr txBox="1"/>
            <p:nvPr/>
          </p:nvSpPr>
          <p:spPr>
            <a:xfrm>
              <a:off x="5395785" y="2252227"/>
              <a:ext cx="246937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Neutropenia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D2103E2-F580-CC82-A3B1-CB561177977B}"/>
                </a:ext>
              </a:extLst>
            </p:cNvPr>
            <p:cNvSpPr txBox="1"/>
            <p:nvPr/>
          </p:nvSpPr>
          <p:spPr>
            <a:xfrm>
              <a:off x="5395785" y="3431317"/>
              <a:ext cx="246937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Respiratory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4624D78-5600-DD04-97A9-F6229880C9AA}"/>
                </a:ext>
              </a:extLst>
            </p:cNvPr>
            <p:cNvSpPr txBox="1"/>
            <p:nvPr/>
          </p:nvSpPr>
          <p:spPr>
            <a:xfrm>
              <a:off x="5395785" y="3038287"/>
              <a:ext cx="246937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Gastrointestinal tract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89E8C57-E050-6B5B-BE38-8DDB2457E9E9}"/>
                </a:ext>
              </a:extLst>
            </p:cNvPr>
            <p:cNvSpPr txBox="1"/>
            <p:nvPr/>
          </p:nvSpPr>
          <p:spPr>
            <a:xfrm>
              <a:off x="5395785" y="2048354"/>
              <a:ext cx="2469376" cy="19202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Anemia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7BE9D48-E29A-6BEE-594C-BEB306FD2EB6}"/>
                </a:ext>
              </a:extLst>
            </p:cNvPr>
            <p:cNvSpPr txBox="1"/>
            <p:nvPr/>
          </p:nvSpPr>
          <p:spPr>
            <a:xfrm>
              <a:off x="5395785" y="2448742"/>
              <a:ext cx="246937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Thrombocytopenia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00D8E8D-812F-4099-200D-12B81B8FF676}"/>
                </a:ext>
              </a:extLst>
            </p:cNvPr>
            <p:cNvSpPr txBox="1"/>
            <p:nvPr/>
          </p:nvSpPr>
          <p:spPr>
            <a:xfrm>
              <a:off x="5395785" y="2645257"/>
              <a:ext cx="246937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Other</a:t>
              </a:r>
              <a:r>
                <a:rPr kumimoji="0" lang="en-US" sz="1200" b="0" i="0" u="none" strike="noStrike" kern="120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 hematological toxicity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44464E5-C684-6AF6-CF42-06710F6BFA3D}"/>
                </a:ext>
              </a:extLst>
            </p:cNvPr>
            <p:cNvSpPr txBox="1"/>
            <p:nvPr/>
          </p:nvSpPr>
          <p:spPr>
            <a:xfrm>
              <a:off x="5395785" y="2841772"/>
              <a:ext cx="246937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Infection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BC1538C-F375-5EEB-51F9-24D0728B83C1}"/>
                </a:ext>
              </a:extLst>
            </p:cNvPr>
            <p:cNvSpPr txBox="1"/>
            <p:nvPr/>
          </p:nvSpPr>
          <p:spPr>
            <a:xfrm>
              <a:off x="5395785" y="3234802"/>
              <a:ext cx="246937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Cardiovascular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BBBCEC3-6117-E10E-F6BA-61D30A38588D}"/>
                </a:ext>
              </a:extLst>
            </p:cNvPr>
            <p:cNvSpPr txBox="1"/>
            <p:nvPr/>
          </p:nvSpPr>
          <p:spPr>
            <a:xfrm>
              <a:off x="5395785" y="3627832"/>
              <a:ext cx="246937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Renal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1BB9892-4F90-D6E7-018B-D08BF0299AF1}"/>
                </a:ext>
              </a:extLst>
            </p:cNvPr>
            <p:cNvSpPr txBox="1"/>
            <p:nvPr/>
          </p:nvSpPr>
          <p:spPr>
            <a:xfrm>
              <a:off x="5395785" y="3824347"/>
              <a:ext cx="246937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Liver/Hepatic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44169A0-C985-E6E4-E5B6-BB6B10C7FDF2}"/>
                </a:ext>
              </a:extLst>
            </p:cNvPr>
            <p:cNvSpPr txBox="1"/>
            <p:nvPr/>
          </p:nvSpPr>
          <p:spPr>
            <a:xfrm>
              <a:off x="5395785" y="4217377"/>
              <a:ext cx="246937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Other skin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B4F2430-18BF-01B5-DBAA-1E8677D75993}"/>
                </a:ext>
              </a:extLst>
            </p:cNvPr>
            <p:cNvSpPr txBox="1"/>
            <p:nvPr/>
          </p:nvSpPr>
          <p:spPr>
            <a:xfrm>
              <a:off x="5395785" y="4413892"/>
              <a:ext cx="246937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Osteoarticular/Muscular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6D70406-B9EC-DD69-2126-F30862AC3CDD}"/>
                </a:ext>
              </a:extLst>
            </p:cNvPr>
            <p:cNvSpPr txBox="1"/>
            <p:nvPr/>
          </p:nvSpPr>
          <p:spPr>
            <a:xfrm>
              <a:off x="5395785" y="4610407"/>
              <a:ext cx="246937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Central nervous system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A50E9EB-CF6C-51D1-3762-A9F14B29DD41}"/>
                </a:ext>
              </a:extLst>
            </p:cNvPr>
            <p:cNvSpPr txBox="1"/>
            <p:nvPr/>
          </p:nvSpPr>
          <p:spPr>
            <a:xfrm>
              <a:off x="5395785" y="4806922"/>
              <a:ext cx="246937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Peripheral</a:t>
              </a:r>
              <a:r>
                <a:rPr kumimoji="0" lang="en-US" sz="1200" b="0" i="0" u="none" strike="noStrike" kern="120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 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nervous system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9238556-9614-C82A-6B66-1249036B6D08}"/>
                </a:ext>
              </a:extLst>
            </p:cNvPr>
            <p:cNvSpPr txBox="1"/>
            <p:nvPr/>
          </p:nvSpPr>
          <p:spPr>
            <a:xfrm>
              <a:off x="5395785" y="5003437"/>
              <a:ext cx="246937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Behavioral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56A43B5-EFAD-76D9-F888-0DDA12D2744D}"/>
                </a:ext>
              </a:extLst>
            </p:cNvPr>
            <p:cNvSpPr txBox="1"/>
            <p:nvPr/>
          </p:nvSpPr>
          <p:spPr>
            <a:xfrm>
              <a:off x="5395785" y="5396470"/>
              <a:ext cx="246937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Unknown organ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57FC111-0AE7-E775-683E-37D2CCF60AD7}"/>
                </a:ext>
              </a:extLst>
            </p:cNvPr>
            <p:cNvSpPr txBox="1"/>
            <p:nvPr/>
          </p:nvSpPr>
          <p:spPr>
            <a:xfrm>
              <a:off x="5395785" y="5199952"/>
              <a:ext cx="246937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Other</a:t>
              </a:r>
            </a:p>
          </p:txBody>
        </p:sp>
      </p:grp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3B59452-7D2B-4E42-BD6D-9B5360E999C8}"/>
              </a:ext>
            </a:extLst>
          </p:cNvPr>
          <p:cNvCxnSpPr>
            <a:cxnSpLocks/>
          </p:cNvCxnSpPr>
          <p:nvPr/>
        </p:nvCxnSpPr>
        <p:spPr bwMode="auto">
          <a:xfrm>
            <a:off x="7631866" y="5697627"/>
            <a:ext cx="3337560" cy="0"/>
          </a:xfrm>
          <a:prstGeom prst="line">
            <a:avLst/>
          </a:prstGeom>
          <a:noFill/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638F19B-1825-B83C-18FB-A875892E88BE}"/>
              </a:ext>
            </a:extLst>
          </p:cNvPr>
          <p:cNvGrpSpPr/>
          <p:nvPr/>
        </p:nvGrpSpPr>
        <p:grpSpPr>
          <a:xfrm>
            <a:off x="7646702" y="5697627"/>
            <a:ext cx="3321320" cy="73152"/>
            <a:chOff x="7996251" y="5697627"/>
            <a:chExt cx="3321320" cy="73152"/>
          </a:xfrm>
        </p:grpSpPr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A9A0175A-2B1D-BA03-530F-138BB6C12E4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996251" y="5697627"/>
              <a:ext cx="0" cy="73152"/>
            </a:xfrm>
            <a:prstGeom prst="line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839C77AA-6524-0F92-3B8C-F4904A38B3EB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411416" y="5697627"/>
              <a:ext cx="0" cy="73152"/>
            </a:xfrm>
            <a:prstGeom prst="line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CE2DAC91-3B4F-E531-5C32-F17132B481E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241746" y="5697627"/>
              <a:ext cx="0" cy="73152"/>
            </a:xfrm>
            <a:prstGeom prst="line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063016A-390D-13B2-85F4-7AF98384AE5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072076" y="5697627"/>
              <a:ext cx="0" cy="73152"/>
            </a:xfrm>
            <a:prstGeom prst="line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9973B25-CE06-FA93-E072-910AB9EFC487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902406" y="5697627"/>
              <a:ext cx="0" cy="73152"/>
            </a:xfrm>
            <a:prstGeom prst="line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05BFBCD9-2B74-2298-2CBF-66432104AEC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826581" y="5697627"/>
              <a:ext cx="0" cy="73152"/>
            </a:xfrm>
            <a:prstGeom prst="line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C3CBB09-AE8B-D11B-A129-1EBB93ECECB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656911" y="5697627"/>
              <a:ext cx="0" cy="73152"/>
            </a:xfrm>
            <a:prstGeom prst="line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BF4F461D-4395-C8C9-453E-F36C1D438BA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487241" y="5697627"/>
              <a:ext cx="0" cy="73152"/>
            </a:xfrm>
            <a:prstGeom prst="line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D55D864A-1113-3032-86BD-07769510CE90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1317571" y="5697627"/>
              <a:ext cx="0" cy="73152"/>
            </a:xfrm>
            <a:prstGeom prst="line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572E2C28-53E6-781E-853E-2FC4BE68BC5F}"/>
              </a:ext>
            </a:extLst>
          </p:cNvPr>
          <p:cNvGrpSpPr/>
          <p:nvPr/>
        </p:nvGrpSpPr>
        <p:grpSpPr>
          <a:xfrm>
            <a:off x="7406722" y="5729631"/>
            <a:ext cx="3810804" cy="276999"/>
            <a:chOff x="7756271" y="5729631"/>
            <a:chExt cx="3810804" cy="276999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237675AA-9099-EA46-BF29-C0DB4B13A20E}"/>
                </a:ext>
              </a:extLst>
            </p:cNvPr>
            <p:cNvSpPr txBox="1"/>
            <p:nvPr/>
          </p:nvSpPr>
          <p:spPr bwMode="auto">
            <a:xfrm>
              <a:off x="11080099" y="5729631"/>
              <a:ext cx="48697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US" sz="1200" dirty="0">
                  <a:solidFill>
                    <a:schemeClr val="tx2"/>
                  </a:solidFill>
                  <a:latin typeface="Arial"/>
                  <a:cs typeface="Arial"/>
                </a:rPr>
                <a:t>80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6936BE79-E158-1911-2795-292AA1583D4A}"/>
                </a:ext>
              </a:extLst>
            </p:cNvPr>
            <p:cNvSpPr txBox="1"/>
            <p:nvPr/>
          </p:nvSpPr>
          <p:spPr bwMode="auto">
            <a:xfrm>
              <a:off x="7756271" y="5729631"/>
              <a:ext cx="48697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US" sz="1200" dirty="0">
                  <a:solidFill>
                    <a:schemeClr val="tx2"/>
                  </a:solidFill>
                  <a:latin typeface="Arial"/>
                  <a:cs typeface="Arial"/>
                </a:rPr>
                <a:t>80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E0592D5B-FAE8-332F-17A4-30C8BE0F0250}"/>
                </a:ext>
              </a:extLst>
            </p:cNvPr>
            <p:cNvSpPr txBox="1"/>
            <p:nvPr/>
          </p:nvSpPr>
          <p:spPr bwMode="auto">
            <a:xfrm>
              <a:off x="8171750" y="5729631"/>
              <a:ext cx="48697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US" sz="1200" dirty="0">
                  <a:solidFill>
                    <a:schemeClr val="tx2"/>
                  </a:solidFill>
                  <a:latin typeface="Arial"/>
                  <a:cs typeface="Arial"/>
                </a:rPr>
                <a:t>60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DB92AAFD-2F00-080F-AAB8-2AB2FEB7C28C}"/>
                </a:ext>
              </a:extLst>
            </p:cNvPr>
            <p:cNvSpPr txBox="1"/>
            <p:nvPr/>
          </p:nvSpPr>
          <p:spPr bwMode="auto">
            <a:xfrm>
              <a:off x="8587229" y="5729631"/>
              <a:ext cx="48697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US" sz="1200" dirty="0">
                  <a:solidFill>
                    <a:schemeClr val="tx2"/>
                  </a:solidFill>
                  <a:latin typeface="Arial"/>
                  <a:cs typeface="Arial"/>
                </a:rPr>
                <a:t>40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10D04366-AE94-9241-19B0-C1BDA855AEE6}"/>
                </a:ext>
              </a:extLst>
            </p:cNvPr>
            <p:cNvSpPr txBox="1"/>
            <p:nvPr/>
          </p:nvSpPr>
          <p:spPr bwMode="auto">
            <a:xfrm>
              <a:off x="9002708" y="5729631"/>
              <a:ext cx="48697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US" sz="1200" dirty="0">
                  <a:solidFill>
                    <a:schemeClr val="tx2"/>
                  </a:solidFill>
                  <a:latin typeface="Arial"/>
                  <a:cs typeface="Arial"/>
                </a:rPr>
                <a:t>20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656824B7-F1CE-84C8-4E3B-62DDE441A0C0}"/>
                </a:ext>
              </a:extLst>
            </p:cNvPr>
            <p:cNvSpPr txBox="1"/>
            <p:nvPr/>
          </p:nvSpPr>
          <p:spPr bwMode="auto">
            <a:xfrm>
              <a:off x="9418187" y="5729631"/>
              <a:ext cx="48697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US" sz="1200" dirty="0">
                  <a:solidFill>
                    <a:schemeClr val="tx2"/>
                  </a:solidFill>
                  <a:latin typeface="Arial"/>
                  <a:cs typeface="Arial"/>
                </a:rPr>
                <a:t>0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26C3C314-4EEA-B356-99F3-B02E92CC1555}"/>
                </a:ext>
              </a:extLst>
            </p:cNvPr>
            <p:cNvSpPr txBox="1"/>
            <p:nvPr/>
          </p:nvSpPr>
          <p:spPr bwMode="auto">
            <a:xfrm>
              <a:off x="9833666" y="5729631"/>
              <a:ext cx="48697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US" sz="1200" dirty="0">
                  <a:solidFill>
                    <a:schemeClr val="tx2"/>
                  </a:solidFill>
                  <a:latin typeface="Arial"/>
                  <a:cs typeface="Arial"/>
                </a:rPr>
                <a:t>20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4DAA2D9D-8257-B80D-41EA-2A0895C3CB8F}"/>
                </a:ext>
              </a:extLst>
            </p:cNvPr>
            <p:cNvSpPr txBox="1"/>
            <p:nvPr/>
          </p:nvSpPr>
          <p:spPr bwMode="auto">
            <a:xfrm>
              <a:off x="10249145" y="5729631"/>
              <a:ext cx="48697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US" sz="1200" dirty="0">
                  <a:solidFill>
                    <a:schemeClr val="tx2"/>
                  </a:solidFill>
                  <a:latin typeface="Arial"/>
                  <a:cs typeface="Arial"/>
                </a:rPr>
                <a:t>40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9F8258C1-DB38-F505-0194-F9A4AEA1A217}"/>
                </a:ext>
              </a:extLst>
            </p:cNvPr>
            <p:cNvSpPr txBox="1"/>
            <p:nvPr/>
          </p:nvSpPr>
          <p:spPr bwMode="auto">
            <a:xfrm>
              <a:off x="10664624" y="5729631"/>
              <a:ext cx="48697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US" sz="1200" dirty="0">
                  <a:solidFill>
                    <a:schemeClr val="tx2"/>
                  </a:solidFill>
                  <a:latin typeface="Arial"/>
                  <a:cs typeface="Arial"/>
                </a:rPr>
                <a:t>60</a:t>
              </a:r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DDBC8F5C-1A62-F4F6-C091-87AE253736F2}"/>
              </a:ext>
            </a:extLst>
          </p:cNvPr>
          <p:cNvSpPr txBox="1"/>
          <p:nvPr/>
        </p:nvSpPr>
        <p:spPr bwMode="auto">
          <a:xfrm>
            <a:off x="7658507" y="5921238"/>
            <a:ext cx="165805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en-US" sz="1200" b="1" dirty="0">
                <a:solidFill>
                  <a:schemeClr val="tx2"/>
                </a:solidFill>
                <a:latin typeface="Arial"/>
                <a:cs typeface="Arial"/>
              </a:rPr>
              <a:t>R-mini-CHOP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6C9C9D1-2116-0163-7348-FA6C98C3810A}"/>
              </a:ext>
            </a:extLst>
          </p:cNvPr>
          <p:cNvSpPr txBox="1"/>
          <p:nvPr/>
        </p:nvSpPr>
        <p:spPr bwMode="auto">
          <a:xfrm>
            <a:off x="9316562" y="5921238"/>
            <a:ext cx="165805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en-US" sz="1200" b="1" dirty="0">
                <a:solidFill>
                  <a:schemeClr val="tx2"/>
                </a:solidFill>
                <a:latin typeface="Arial"/>
                <a:cs typeface="Arial"/>
              </a:rPr>
              <a:t>Pola-R-mini-CHP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ED3571D9-84D1-6971-7A06-8BBCFF5E6BED}"/>
              </a:ext>
            </a:extLst>
          </p:cNvPr>
          <p:cNvGrpSpPr/>
          <p:nvPr/>
        </p:nvGrpSpPr>
        <p:grpSpPr>
          <a:xfrm>
            <a:off x="8160055" y="2061914"/>
            <a:ext cx="1148699" cy="3526086"/>
            <a:chOff x="8521700" y="2061914"/>
            <a:chExt cx="1148699" cy="3526086"/>
          </a:xfrm>
        </p:grpSpPr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45DC0CDF-9A52-A089-2296-C771F520BB0C}"/>
                </a:ext>
              </a:extLst>
            </p:cNvPr>
            <p:cNvSpPr/>
            <p:nvPr/>
          </p:nvSpPr>
          <p:spPr>
            <a:xfrm>
              <a:off x="9650588" y="2061914"/>
              <a:ext cx="17399" cy="1828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205ED295-4164-E013-BCC9-0444ED5CDCAF}"/>
                </a:ext>
              </a:extLst>
            </p:cNvPr>
            <p:cNvSpPr/>
            <p:nvPr/>
          </p:nvSpPr>
          <p:spPr>
            <a:xfrm>
              <a:off x="9602963" y="2061914"/>
              <a:ext cx="54268" cy="1828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19AB7F1A-66AB-C1C9-3E39-56064CCB9F00}"/>
                </a:ext>
              </a:extLst>
            </p:cNvPr>
            <p:cNvSpPr/>
            <p:nvPr/>
          </p:nvSpPr>
          <p:spPr>
            <a:xfrm>
              <a:off x="9594850" y="2255589"/>
              <a:ext cx="68819" cy="18281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7EBA7941-2768-5715-82DF-36B57CA775E5}"/>
                </a:ext>
              </a:extLst>
            </p:cNvPr>
            <p:cNvSpPr/>
            <p:nvPr/>
          </p:nvSpPr>
          <p:spPr>
            <a:xfrm>
              <a:off x="9515475" y="2255589"/>
              <a:ext cx="81519" cy="1828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711EC811-80DB-775D-0149-66EE44D353D3}"/>
                </a:ext>
              </a:extLst>
            </p:cNvPr>
            <p:cNvSpPr/>
            <p:nvPr/>
          </p:nvSpPr>
          <p:spPr>
            <a:xfrm>
              <a:off x="9598881" y="2652464"/>
              <a:ext cx="71518" cy="1828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EB939758-8C42-D1D1-431B-6387ACF7629A}"/>
                </a:ext>
              </a:extLst>
            </p:cNvPr>
            <p:cNvSpPr/>
            <p:nvPr/>
          </p:nvSpPr>
          <p:spPr>
            <a:xfrm>
              <a:off x="9575800" y="2652464"/>
              <a:ext cx="23097" cy="1828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A8A4E29D-C479-CD6D-F628-6CC12A9B2C87}"/>
                </a:ext>
              </a:extLst>
            </p:cNvPr>
            <p:cNvSpPr/>
            <p:nvPr/>
          </p:nvSpPr>
          <p:spPr>
            <a:xfrm>
              <a:off x="9518650" y="2652464"/>
              <a:ext cx="59673" cy="18281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FB62167B-8669-1EFD-3FA6-4C4F267C88C3}"/>
                </a:ext>
              </a:extLst>
            </p:cNvPr>
            <p:cNvSpPr/>
            <p:nvPr/>
          </p:nvSpPr>
          <p:spPr>
            <a:xfrm>
              <a:off x="9556750" y="2849314"/>
              <a:ext cx="110473" cy="1828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5BD23A0D-12F0-F8E0-F206-93C692C8B665}"/>
                </a:ext>
              </a:extLst>
            </p:cNvPr>
            <p:cNvSpPr/>
            <p:nvPr/>
          </p:nvSpPr>
          <p:spPr>
            <a:xfrm>
              <a:off x="9242425" y="2849314"/>
              <a:ext cx="313673" cy="182811"/>
            </a:xfrm>
            <a:prstGeom prst="rect">
              <a:avLst/>
            </a:prstGeom>
            <a:solidFill>
              <a:srgbClr val="D85C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59867B7B-60D8-6912-10F6-6C3F554BC5AA}"/>
                </a:ext>
              </a:extLst>
            </p:cNvPr>
            <p:cNvSpPr/>
            <p:nvPr/>
          </p:nvSpPr>
          <p:spPr>
            <a:xfrm>
              <a:off x="9064625" y="2849314"/>
              <a:ext cx="180323" cy="18281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21617410-7946-4CF2-AC25-FEEA9EDD0E57}"/>
                </a:ext>
              </a:extLst>
            </p:cNvPr>
            <p:cNvSpPr/>
            <p:nvPr/>
          </p:nvSpPr>
          <p:spPr>
            <a:xfrm>
              <a:off x="9042402" y="2849314"/>
              <a:ext cx="24870" cy="18281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1116E89A-3F42-5DAB-3D3B-F2F4026EDEE0}"/>
                </a:ext>
              </a:extLst>
            </p:cNvPr>
            <p:cNvSpPr/>
            <p:nvPr/>
          </p:nvSpPr>
          <p:spPr>
            <a:xfrm>
              <a:off x="9461500" y="3036639"/>
              <a:ext cx="205723" cy="1828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78911B4D-CF2B-CE0C-2F04-25F9EDD465AD}"/>
                </a:ext>
              </a:extLst>
            </p:cNvPr>
            <p:cNvSpPr/>
            <p:nvPr/>
          </p:nvSpPr>
          <p:spPr>
            <a:xfrm>
              <a:off x="9283701" y="3036639"/>
              <a:ext cx="180974" cy="182811"/>
            </a:xfrm>
            <a:prstGeom prst="rect">
              <a:avLst/>
            </a:prstGeom>
            <a:solidFill>
              <a:srgbClr val="D85C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D623E365-A08D-0BA2-8F8A-93E0778ED616}"/>
                </a:ext>
              </a:extLst>
            </p:cNvPr>
            <p:cNvSpPr/>
            <p:nvPr/>
          </p:nvSpPr>
          <p:spPr>
            <a:xfrm>
              <a:off x="9245602" y="3036639"/>
              <a:ext cx="43158" cy="18281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C3AABCC1-41C7-1027-6F53-C322439950FA}"/>
                </a:ext>
              </a:extLst>
            </p:cNvPr>
            <p:cNvSpPr/>
            <p:nvPr/>
          </p:nvSpPr>
          <p:spPr>
            <a:xfrm>
              <a:off x="9458326" y="3239839"/>
              <a:ext cx="208898" cy="1828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A738B453-A0B6-24FC-EDBA-4BA25F15AC7B}"/>
                </a:ext>
              </a:extLst>
            </p:cNvPr>
            <p:cNvSpPr/>
            <p:nvPr/>
          </p:nvSpPr>
          <p:spPr>
            <a:xfrm>
              <a:off x="9388475" y="3239839"/>
              <a:ext cx="73025" cy="182811"/>
            </a:xfrm>
            <a:prstGeom prst="rect">
              <a:avLst/>
            </a:prstGeom>
            <a:solidFill>
              <a:srgbClr val="D85C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9575E0C6-D110-5E39-7350-7F8056FA1E58}"/>
                </a:ext>
              </a:extLst>
            </p:cNvPr>
            <p:cNvSpPr/>
            <p:nvPr/>
          </p:nvSpPr>
          <p:spPr>
            <a:xfrm>
              <a:off x="9283700" y="3239839"/>
              <a:ext cx="107298" cy="18281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7D3D3114-BB46-09B7-A1CB-ED08B4145902}"/>
                </a:ext>
              </a:extLst>
            </p:cNvPr>
            <p:cNvSpPr/>
            <p:nvPr/>
          </p:nvSpPr>
          <p:spPr>
            <a:xfrm>
              <a:off x="9267827" y="3239839"/>
              <a:ext cx="24870" cy="18281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7C167A72-A2AC-D463-0863-AB6AA735D788}"/>
                </a:ext>
              </a:extLst>
            </p:cNvPr>
            <p:cNvSpPr/>
            <p:nvPr/>
          </p:nvSpPr>
          <p:spPr>
            <a:xfrm>
              <a:off x="9640554" y="3630364"/>
              <a:ext cx="18286" cy="1828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B38410B7-C516-BBCB-04EC-6F29EAA71F20}"/>
                </a:ext>
              </a:extLst>
            </p:cNvPr>
            <p:cNvSpPr/>
            <p:nvPr/>
          </p:nvSpPr>
          <p:spPr>
            <a:xfrm>
              <a:off x="9620250" y="3630364"/>
              <a:ext cx="23097" cy="18281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2102ED3B-39DB-F969-752B-6459FDE31BF9}"/>
                </a:ext>
              </a:extLst>
            </p:cNvPr>
            <p:cNvSpPr/>
            <p:nvPr/>
          </p:nvSpPr>
          <p:spPr>
            <a:xfrm>
              <a:off x="9640554" y="4027239"/>
              <a:ext cx="18286" cy="1828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B5500458-835F-A8B9-5782-5F0ACE8597EF}"/>
                </a:ext>
              </a:extLst>
            </p:cNvPr>
            <p:cNvSpPr/>
            <p:nvPr/>
          </p:nvSpPr>
          <p:spPr>
            <a:xfrm>
              <a:off x="9621761" y="4027239"/>
              <a:ext cx="18286" cy="1828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A0381153-CBE6-A607-BE85-7147EE881B28}"/>
                </a:ext>
              </a:extLst>
            </p:cNvPr>
            <p:cNvSpPr/>
            <p:nvPr/>
          </p:nvSpPr>
          <p:spPr>
            <a:xfrm>
              <a:off x="9604375" y="4230439"/>
              <a:ext cx="54465" cy="1828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6B9405ED-DB08-7617-AF7D-33BC06C94610}"/>
                </a:ext>
              </a:extLst>
            </p:cNvPr>
            <p:cNvSpPr/>
            <p:nvPr/>
          </p:nvSpPr>
          <p:spPr>
            <a:xfrm>
              <a:off x="9587093" y="4230439"/>
              <a:ext cx="18286" cy="1828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0A3F1657-5CCD-7283-09BF-8265070042DC}"/>
                </a:ext>
              </a:extLst>
            </p:cNvPr>
            <p:cNvSpPr/>
            <p:nvPr/>
          </p:nvSpPr>
          <p:spPr>
            <a:xfrm>
              <a:off x="9604375" y="4424114"/>
              <a:ext cx="54465" cy="1828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6812A512-C6F7-52D4-D465-35F5860219E8}"/>
                </a:ext>
              </a:extLst>
            </p:cNvPr>
            <p:cNvSpPr/>
            <p:nvPr/>
          </p:nvSpPr>
          <p:spPr>
            <a:xfrm>
              <a:off x="9587093" y="4424114"/>
              <a:ext cx="18286" cy="1828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7FB3F309-9853-6EEC-C4D7-84FA0D79461B}"/>
                </a:ext>
              </a:extLst>
            </p:cNvPr>
            <p:cNvSpPr/>
            <p:nvPr/>
          </p:nvSpPr>
          <p:spPr>
            <a:xfrm>
              <a:off x="9585325" y="4611439"/>
              <a:ext cx="73515" cy="1828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33A87382-0A31-5D11-272E-0534C2581B92}"/>
                </a:ext>
              </a:extLst>
            </p:cNvPr>
            <p:cNvSpPr/>
            <p:nvPr/>
          </p:nvSpPr>
          <p:spPr>
            <a:xfrm>
              <a:off x="9567786" y="4611439"/>
              <a:ext cx="18286" cy="18281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721199DB-A3C4-7C9F-4CC9-474AA02DD933}"/>
                </a:ext>
              </a:extLst>
            </p:cNvPr>
            <p:cNvSpPr/>
            <p:nvPr/>
          </p:nvSpPr>
          <p:spPr>
            <a:xfrm>
              <a:off x="9525001" y="4814639"/>
              <a:ext cx="133840" cy="1828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C9DD4A33-D56F-54BE-512A-8BEED426916D}"/>
                </a:ext>
              </a:extLst>
            </p:cNvPr>
            <p:cNvSpPr/>
            <p:nvPr/>
          </p:nvSpPr>
          <p:spPr>
            <a:xfrm>
              <a:off x="9507718" y="4814639"/>
              <a:ext cx="18286" cy="1828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9A7B493E-E8F0-67CA-7290-1C3F26C2D866}"/>
                </a:ext>
              </a:extLst>
            </p:cNvPr>
            <p:cNvSpPr/>
            <p:nvPr/>
          </p:nvSpPr>
          <p:spPr>
            <a:xfrm>
              <a:off x="9578975" y="5011489"/>
              <a:ext cx="79865" cy="182811"/>
            </a:xfrm>
            <a:prstGeom prst="rect">
              <a:avLst/>
            </a:prstGeom>
            <a:solidFill>
              <a:srgbClr val="D85C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8FC263AC-EB5E-825F-80EE-A4EE2E6F15E7}"/>
                </a:ext>
              </a:extLst>
            </p:cNvPr>
            <p:cNvSpPr/>
            <p:nvPr/>
          </p:nvSpPr>
          <p:spPr>
            <a:xfrm>
              <a:off x="9102725" y="5201989"/>
              <a:ext cx="556115" cy="1828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D451AB84-0F37-675E-145E-5E863E8B0E04}"/>
                </a:ext>
              </a:extLst>
            </p:cNvPr>
            <p:cNvSpPr/>
            <p:nvPr/>
          </p:nvSpPr>
          <p:spPr>
            <a:xfrm>
              <a:off x="8785225" y="5201989"/>
              <a:ext cx="320675" cy="182811"/>
            </a:xfrm>
            <a:prstGeom prst="rect">
              <a:avLst/>
            </a:prstGeom>
            <a:solidFill>
              <a:srgbClr val="D85C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7290E843-039D-CED1-450A-1E477E9415CF}"/>
                </a:ext>
              </a:extLst>
            </p:cNvPr>
            <p:cNvSpPr/>
            <p:nvPr/>
          </p:nvSpPr>
          <p:spPr>
            <a:xfrm>
              <a:off x="8569325" y="5201989"/>
              <a:ext cx="219075" cy="18281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F126CB69-9A0C-9617-914E-EAEC5D691B77}"/>
                </a:ext>
              </a:extLst>
            </p:cNvPr>
            <p:cNvSpPr/>
            <p:nvPr/>
          </p:nvSpPr>
          <p:spPr>
            <a:xfrm>
              <a:off x="8534400" y="5201989"/>
              <a:ext cx="36574" cy="1828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B546B23D-3FEF-9D15-75F7-407688148D57}"/>
                </a:ext>
              </a:extLst>
            </p:cNvPr>
            <p:cNvSpPr/>
            <p:nvPr/>
          </p:nvSpPr>
          <p:spPr>
            <a:xfrm>
              <a:off x="8521700" y="5201989"/>
              <a:ext cx="18286" cy="18281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82136857-7AA1-71A2-CEAA-DE6611570110}"/>
                </a:ext>
              </a:extLst>
            </p:cNvPr>
            <p:cNvSpPr/>
            <p:nvPr/>
          </p:nvSpPr>
          <p:spPr>
            <a:xfrm>
              <a:off x="9588500" y="5405189"/>
              <a:ext cx="70340" cy="182811"/>
            </a:xfrm>
            <a:prstGeom prst="rect">
              <a:avLst/>
            </a:prstGeom>
            <a:solidFill>
              <a:srgbClr val="D85C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AFD597D4-ABEC-E298-81BB-095BDE6D1E68}"/>
              </a:ext>
            </a:extLst>
          </p:cNvPr>
          <p:cNvGrpSpPr/>
          <p:nvPr/>
        </p:nvGrpSpPr>
        <p:grpSpPr>
          <a:xfrm>
            <a:off x="9319272" y="2058739"/>
            <a:ext cx="1773741" cy="3529261"/>
            <a:chOff x="9657533" y="2058739"/>
            <a:chExt cx="1773741" cy="3529261"/>
          </a:xfrm>
        </p:grpSpPr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5D241F59-25CC-AA7D-8FEF-AE6168E7029C}"/>
                </a:ext>
              </a:extLst>
            </p:cNvPr>
            <p:cNvSpPr/>
            <p:nvPr/>
          </p:nvSpPr>
          <p:spPr>
            <a:xfrm>
              <a:off x="9657534" y="3433514"/>
              <a:ext cx="61141" cy="1828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EAFC403A-DB61-3AF6-E21D-D6BF952B388D}"/>
                </a:ext>
              </a:extLst>
            </p:cNvPr>
            <p:cNvSpPr/>
            <p:nvPr/>
          </p:nvSpPr>
          <p:spPr>
            <a:xfrm>
              <a:off x="9775009" y="3433514"/>
              <a:ext cx="54791" cy="182811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6584AB78-F0D1-C43E-9393-4C9D55ACF364}"/>
                </a:ext>
              </a:extLst>
            </p:cNvPr>
            <p:cNvSpPr/>
            <p:nvPr/>
          </p:nvSpPr>
          <p:spPr>
            <a:xfrm>
              <a:off x="9708334" y="3433514"/>
              <a:ext cx="36574" cy="182811"/>
            </a:xfrm>
            <a:prstGeom prst="rect">
              <a:avLst/>
            </a:prstGeom>
            <a:solidFill>
              <a:srgbClr val="D85C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EA69DB07-7D35-C2B4-A0C2-1D8A51EE19EB}"/>
                </a:ext>
              </a:extLst>
            </p:cNvPr>
            <p:cNvSpPr/>
            <p:nvPr/>
          </p:nvSpPr>
          <p:spPr>
            <a:xfrm>
              <a:off x="9736909" y="3433514"/>
              <a:ext cx="27430" cy="18281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5126C0CA-283D-28D0-5858-57EB7C3B2CD8}"/>
                </a:ext>
              </a:extLst>
            </p:cNvPr>
            <p:cNvSpPr/>
            <p:nvPr/>
          </p:nvSpPr>
          <p:spPr>
            <a:xfrm>
              <a:off x="9759134" y="3433514"/>
              <a:ext cx="18286" cy="1828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1A8A606E-7793-7FCD-2F7A-87EAEEE61737}"/>
                </a:ext>
              </a:extLst>
            </p:cNvPr>
            <p:cNvSpPr/>
            <p:nvPr/>
          </p:nvSpPr>
          <p:spPr>
            <a:xfrm>
              <a:off x="9657534" y="3239839"/>
              <a:ext cx="27430" cy="1828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FF2406C5-0AB3-802D-A0EA-257D42A11E8E}"/>
                </a:ext>
              </a:extLst>
            </p:cNvPr>
            <p:cNvSpPr/>
            <p:nvPr/>
          </p:nvSpPr>
          <p:spPr>
            <a:xfrm>
              <a:off x="9682933" y="3239839"/>
              <a:ext cx="105591" cy="1828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68D084F0-5466-F0E6-5446-830A96BCF5B0}"/>
                </a:ext>
              </a:extLst>
            </p:cNvPr>
            <p:cNvSpPr/>
            <p:nvPr/>
          </p:nvSpPr>
          <p:spPr>
            <a:xfrm>
              <a:off x="9778183" y="3239839"/>
              <a:ext cx="77017" cy="18281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604DDEBA-2CE9-D11A-CEC7-80587993C75A}"/>
                </a:ext>
              </a:extLst>
            </p:cNvPr>
            <p:cNvSpPr/>
            <p:nvPr/>
          </p:nvSpPr>
          <p:spPr>
            <a:xfrm>
              <a:off x="9844858" y="3239839"/>
              <a:ext cx="22152" cy="1828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9EE9E43E-2A28-0D60-20D3-C1B3ED1D2C16}"/>
                </a:ext>
              </a:extLst>
            </p:cNvPr>
            <p:cNvSpPr/>
            <p:nvPr/>
          </p:nvSpPr>
          <p:spPr>
            <a:xfrm>
              <a:off x="9657534" y="3630364"/>
              <a:ext cx="27430" cy="1828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E8D38ECD-ED31-2B8C-C359-716451260D4B}"/>
                </a:ext>
              </a:extLst>
            </p:cNvPr>
            <p:cNvSpPr/>
            <p:nvPr/>
          </p:nvSpPr>
          <p:spPr>
            <a:xfrm>
              <a:off x="9682933" y="3630364"/>
              <a:ext cx="64317" cy="1828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DF0ADD8C-39B3-24A8-2C69-4981074A2934}"/>
                </a:ext>
              </a:extLst>
            </p:cNvPr>
            <p:cNvSpPr/>
            <p:nvPr/>
          </p:nvSpPr>
          <p:spPr>
            <a:xfrm>
              <a:off x="9657534" y="3836739"/>
              <a:ext cx="27430" cy="1828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05759772-52DE-157E-B591-BC6AC408973B}"/>
                </a:ext>
              </a:extLst>
            </p:cNvPr>
            <p:cNvSpPr/>
            <p:nvPr/>
          </p:nvSpPr>
          <p:spPr>
            <a:xfrm>
              <a:off x="9657534" y="4227264"/>
              <a:ext cx="51997" cy="1828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28D2864E-C287-374C-84A7-4C7DAA99B5EA}"/>
                </a:ext>
              </a:extLst>
            </p:cNvPr>
            <p:cNvSpPr/>
            <p:nvPr/>
          </p:nvSpPr>
          <p:spPr>
            <a:xfrm>
              <a:off x="9708334" y="4227264"/>
              <a:ext cx="15420" cy="18281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37BDB639-F795-19AA-8459-F0592F0E8F44}"/>
                </a:ext>
              </a:extLst>
            </p:cNvPr>
            <p:cNvSpPr/>
            <p:nvPr/>
          </p:nvSpPr>
          <p:spPr>
            <a:xfrm>
              <a:off x="9657534" y="4420939"/>
              <a:ext cx="89716" cy="1828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2F7C5100-49BC-E6CB-39E0-BDE6E3D21B84}"/>
                </a:ext>
              </a:extLst>
            </p:cNvPr>
            <p:cNvSpPr/>
            <p:nvPr/>
          </p:nvSpPr>
          <p:spPr>
            <a:xfrm>
              <a:off x="9657534" y="4817814"/>
              <a:ext cx="102416" cy="1828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088AFB34-6273-6390-E4D4-0D0F8DCF67DF}"/>
                </a:ext>
              </a:extLst>
            </p:cNvPr>
            <p:cNvSpPr/>
            <p:nvPr/>
          </p:nvSpPr>
          <p:spPr>
            <a:xfrm>
              <a:off x="9755958" y="4817814"/>
              <a:ext cx="111942" cy="1828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D88D8CAD-ACAC-C782-9014-8117EB5DE2CA}"/>
                </a:ext>
              </a:extLst>
            </p:cNvPr>
            <p:cNvSpPr/>
            <p:nvPr/>
          </p:nvSpPr>
          <p:spPr>
            <a:xfrm>
              <a:off x="9657534" y="5014664"/>
              <a:ext cx="24564" cy="182811"/>
            </a:xfrm>
            <a:prstGeom prst="rect">
              <a:avLst/>
            </a:prstGeom>
            <a:solidFill>
              <a:srgbClr val="D85C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216DBF93-AF36-734E-97ED-5F04DCC72344}"/>
                </a:ext>
              </a:extLst>
            </p:cNvPr>
            <p:cNvSpPr/>
            <p:nvPr/>
          </p:nvSpPr>
          <p:spPr>
            <a:xfrm>
              <a:off x="9657534" y="5405189"/>
              <a:ext cx="15420" cy="1828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7D864EE6-B63E-3ADB-C440-6E2F1A5F72BF}"/>
                </a:ext>
              </a:extLst>
            </p:cNvPr>
            <p:cNvSpPr/>
            <p:nvPr/>
          </p:nvSpPr>
          <p:spPr>
            <a:xfrm>
              <a:off x="9657533" y="5208339"/>
              <a:ext cx="638991" cy="1828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CF7534BF-1F6C-BF9E-2F6A-BBE8B3B875B1}"/>
                </a:ext>
              </a:extLst>
            </p:cNvPr>
            <p:cNvSpPr/>
            <p:nvPr/>
          </p:nvSpPr>
          <p:spPr>
            <a:xfrm>
              <a:off x="10295708" y="5208339"/>
              <a:ext cx="842192" cy="1828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A0785CB5-7F99-3812-8525-1F02504D0A1F}"/>
                </a:ext>
              </a:extLst>
            </p:cNvPr>
            <p:cNvSpPr/>
            <p:nvPr/>
          </p:nvSpPr>
          <p:spPr>
            <a:xfrm>
              <a:off x="11137900" y="5208339"/>
              <a:ext cx="234949" cy="18281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D420AC6C-E55B-2C0F-7945-49E1DA445A16}"/>
                </a:ext>
              </a:extLst>
            </p:cNvPr>
            <p:cNvSpPr/>
            <p:nvPr/>
          </p:nvSpPr>
          <p:spPr>
            <a:xfrm>
              <a:off x="11366505" y="5208339"/>
              <a:ext cx="24627" cy="1828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B3DAF76C-9C49-8B87-7CF4-3BF0366A8FF8}"/>
                </a:ext>
              </a:extLst>
            </p:cNvPr>
            <p:cNvSpPr/>
            <p:nvPr/>
          </p:nvSpPr>
          <p:spPr>
            <a:xfrm>
              <a:off x="11385555" y="5208339"/>
              <a:ext cx="45719" cy="182811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A2D1733C-19E8-5FFD-D911-CB9A3AE8839F}"/>
                </a:ext>
              </a:extLst>
            </p:cNvPr>
            <p:cNvSpPr/>
            <p:nvPr/>
          </p:nvSpPr>
          <p:spPr>
            <a:xfrm>
              <a:off x="9657533" y="3042989"/>
              <a:ext cx="270691" cy="1828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4B69DD97-7678-3146-A19A-372619F29C95}"/>
                </a:ext>
              </a:extLst>
            </p:cNvPr>
            <p:cNvSpPr/>
            <p:nvPr/>
          </p:nvSpPr>
          <p:spPr>
            <a:xfrm>
              <a:off x="9924233" y="3042989"/>
              <a:ext cx="257992" cy="1828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9BC38419-C674-321E-F5BA-29F5F2BD9096}"/>
                </a:ext>
              </a:extLst>
            </p:cNvPr>
            <p:cNvSpPr/>
            <p:nvPr/>
          </p:nvSpPr>
          <p:spPr>
            <a:xfrm>
              <a:off x="10181408" y="3042989"/>
              <a:ext cx="86161" cy="18281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3A0F1E19-A117-3565-385A-8D7048913C2C}"/>
                </a:ext>
              </a:extLst>
            </p:cNvPr>
            <p:cNvSpPr/>
            <p:nvPr/>
          </p:nvSpPr>
          <p:spPr>
            <a:xfrm>
              <a:off x="10257608" y="3042989"/>
              <a:ext cx="58729" cy="1828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895B2A24-7837-8466-7D9B-91305BB26A33}"/>
                </a:ext>
              </a:extLst>
            </p:cNvPr>
            <p:cNvSpPr/>
            <p:nvPr/>
          </p:nvSpPr>
          <p:spPr>
            <a:xfrm>
              <a:off x="10308408" y="3042989"/>
              <a:ext cx="49585" cy="18281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4C5B2280-576F-6CEF-CAAF-11C15A23AAFB}"/>
                </a:ext>
              </a:extLst>
            </p:cNvPr>
            <p:cNvSpPr/>
            <p:nvPr/>
          </p:nvSpPr>
          <p:spPr>
            <a:xfrm>
              <a:off x="10349683" y="3042989"/>
              <a:ext cx="22152" cy="18281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BA45A424-5B2C-EF53-ED9E-4DB351738832}"/>
                </a:ext>
              </a:extLst>
            </p:cNvPr>
            <p:cNvSpPr/>
            <p:nvPr/>
          </p:nvSpPr>
          <p:spPr>
            <a:xfrm>
              <a:off x="9657533" y="2846139"/>
              <a:ext cx="134205" cy="1828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94822AE1-6671-B937-23C8-670AEDBE27DE}"/>
                </a:ext>
              </a:extLst>
            </p:cNvPr>
            <p:cNvSpPr/>
            <p:nvPr/>
          </p:nvSpPr>
          <p:spPr>
            <a:xfrm>
              <a:off x="9788526" y="2846139"/>
              <a:ext cx="295274" cy="1828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2E535C07-17D4-50B0-3167-B5CF0C983BB6}"/>
                </a:ext>
              </a:extLst>
            </p:cNvPr>
            <p:cNvSpPr/>
            <p:nvPr/>
          </p:nvSpPr>
          <p:spPr>
            <a:xfrm>
              <a:off x="10083800" y="2846139"/>
              <a:ext cx="192913" cy="18281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C4DCBACC-C387-26B1-F476-B8E8FF4F1F27}"/>
                </a:ext>
              </a:extLst>
            </p:cNvPr>
            <p:cNvSpPr/>
            <p:nvPr/>
          </p:nvSpPr>
          <p:spPr>
            <a:xfrm>
              <a:off x="10267132" y="2846139"/>
              <a:ext cx="36574" cy="18281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9F417966-5B31-C1DA-A8E2-9DDCA20FA899}"/>
                </a:ext>
              </a:extLst>
            </p:cNvPr>
            <p:cNvSpPr/>
            <p:nvPr/>
          </p:nvSpPr>
          <p:spPr>
            <a:xfrm>
              <a:off x="9658351" y="2649289"/>
              <a:ext cx="45718" cy="18281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62D78844-FDC5-EAAB-2403-C98A2FCB1041}"/>
                </a:ext>
              </a:extLst>
            </p:cNvPr>
            <p:cNvSpPr/>
            <p:nvPr/>
          </p:nvSpPr>
          <p:spPr>
            <a:xfrm>
              <a:off x="9658351" y="2458789"/>
              <a:ext cx="36574" cy="18281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A8556601-12B6-BE0F-7AE2-9BA26F7748BF}"/>
                </a:ext>
              </a:extLst>
            </p:cNvPr>
            <p:cNvSpPr/>
            <p:nvPr/>
          </p:nvSpPr>
          <p:spPr>
            <a:xfrm>
              <a:off x="9658350" y="2258764"/>
              <a:ext cx="133349" cy="18281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EAB5173A-715A-05B0-0F69-D2EC81A0D67C}"/>
                </a:ext>
              </a:extLst>
            </p:cNvPr>
            <p:cNvSpPr/>
            <p:nvPr/>
          </p:nvSpPr>
          <p:spPr>
            <a:xfrm>
              <a:off x="9782176" y="2258764"/>
              <a:ext cx="32762" cy="1828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4CC7568E-6B8A-86EB-5779-A426A393940D}"/>
                </a:ext>
              </a:extLst>
            </p:cNvPr>
            <p:cNvSpPr/>
            <p:nvPr/>
          </p:nvSpPr>
          <p:spPr>
            <a:xfrm>
              <a:off x="9658350" y="2058739"/>
              <a:ext cx="53975" cy="1828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5382D4BE-B505-EBF2-C029-8C145C4C87A8}"/>
                </a:ext>
              </a:extLst>
            </p:cNvPr>
            <p:cNvSpPr/>
            <p:nvPr/>
          </p:nvSpPr>
          <p:spPr>
            <a:xfrm>
              <a:off x="9705976" y="2058739"/>
              <a:ext cx="82550" cy="18281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</p:grpSp>
      <p:cxnSp>
        <p:nvCxnSpPr>
          <p:cNvPr id="127" name="Straight Connector 126">
            <a:extLst>
              <a:ext uri="{FF2B5EF4-FFF2-40B4-BE49-F238E27FC236}">
                <a16:creationId xmlns:a16="http://schemas.microsoft.com/office/drawing/2014/main" id="{4C01C8B1-17CC-0F1B-3CA2-40D3BDEF061E}"/>
              </a:ext>
            </a:extLst>
          </p:cNvPr>
          <p:cNvCxnSpPr>
            <a:cxnSpLocks/>
          </p:cNvCxnSpPr>
          <p:nvPr/>
        </p:nvCxnSpPr>
        <p:spPr bwMode="auto">
          <a:xfrm rot="5400000">
            <a:off x="7481418" y="3863409"/>
            <a:ext cx="3648456" cy="0"/>
          </a:xfrm>
          <a:prstGeom prst="line">
            <a:avLst/>
          </a:prstGeom>
          <a:noFill/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8CC83647-F5E2-0CD4-2BC7-7D8AAD7EDC27}"/>
              </a:ext>
            </a:extLst>
          </p:cNvPr>
          <p:cNvGrpSpPr/>
          <p:nvPr/>
        </p:nvGrpSpPr>
        <p:grpSpPr>
          <a:xfrm>
            <a:off x="10479653" y="2056626"/>
            <a:ext cx="1240789" cy="184666"/>
            <a:chOff x="6653849" y="6064740"/>
            <a:chExt cx="1240789" cy="184666"/>
          </a:xfrm>
        </p:grpSpPr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DDB0F69B-D39B-1488-0EFB-69FC59984F9A}"/>
                </a:ext>
              </a:extLst>
            </p:cNvPr>
            <p:cNvSpPr/>
            <p:nvPr/>
          </p:nvSpPr>
          <p:spPr>
            <a:xfrm>
              <a:off x="6653849" y="6091285"/>
              <a:ext cx="133169" cy="1315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96E373D8-0874-0902-EE7A-3F4E2C0E35BE}"/>
                </a:ext>
              </a:extLst>
            </p:cNvPr>
            <p:cNvSpPr txBox="1"/>
            <p:nvPr/>
          </p:nvSpPr>
          <p:spPr>
            <a:xfrm>
              <a:off x="6849376" y="6064740"/>
              <a:ext cx="1045262" cy="18466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Grade 1</a:t>
              </a:r>
            </a:p>
          </p:txBody>
        </p:sp>
      </p:grp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F9A60E82-F291-408B-8989-5311258E40DF}"/>
              </a:ext>
            </a:extLst>
          </p:cNvPr>
          <p:cNvGrpSpPr/>
          <p:nvPr/>
        </p:nvGrpSpPr>
        <p:grpSpPr>
          <a:xfrm>
            <a:off x="10480765" y="2318621"/>
            <a:ext cx="1324677" cy="184666"/>
            <a:chOff x="6431599" y="5768406"/>
            <a:chExt cx="1324677" cy="184666"/>
          </a:xfrm>
        </p:grpSpPr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2BE5590A-696A-7B46-E2E7-47FA24CBA149}"/>
                </a:ext>
              </a:extLst>
            </p:cNvPr>
            <p:cNvSpPr/>
            <p:nvPr/>
          </p:nvSpPr>
          <p:spPr>
            <a:xfrm>
              <a:off x="6431599" y="5794951"/>
              <a:ext cx="133169" cy="1315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27C2C6C2-2777-C889-2396-06E02718241F}"/>
                </a:ext>
              </a:extLst>
            </p:cNvPr>
            <p:cNvSpPr txBox="1"/>
            <p:nvPr/>
          </p:nvSpPr>
          <p:spPr>
            <a:xfrm>
              <a:off x="6627123" y="5768406"/>
              <a:ext cx="1129153" cy="18466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Grade 2</a:t>
              </a:r>
            </a:p>
          </p:txBody>
        </p: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9091323E-881B-ACE4-197E-AAFBB71353E2}"/>
              </a:ext>
            </a:extLst>
          </p:cNvPr>
          <p:cNvGrpSpPr/>
          <p:nvPr/>
        </p:nvGrpSpPr>
        <p:grpSpPr>
          <a:xfrm>
            <a:off x="10480765" y="2580616"/>
            <a:ext cx="1324677" cy="184666"/>
            <a:chOff x="6431599" y="5768406"/>
            <a:chExt cx="1324677" cy="184666"/>
          </a:xfrm>
        </p:grpSpPr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0DE2C530-C8B4-E353-BAD4-83770DCCD296}"/>
                </a:ext>
              </a:extLst>
            </p:cNvPr>
            <p:cNvSpPr/>
            <p:nvPr/>
          </p:nvSpPr>
          <p:spPr>
            <a:xfrm>
              <a:off x="6431599" y="5794951"/>
              <a:ext cx="133169" cy="13157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48B414D1-7171-3B19-5166-F7549078C5DA}"/>
                </a:ext>
              </a:extLst>
            </p:cNvPr>
            <p:cNvSpPr txBox="1"/>
            <p:nvPr/>
          </p:nvSpPr>
          <p:spPr>
            <a:xfrm>
              <a:off x="6627123" y="5768406"/>
              <a:ext cx="1129153" cy="18466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Grade 3</a:t>
              </a:r>
            </a:p>
          </p:txBody>
        </p:sp>
      </p:grp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FAF73941-05E6-F804-7C7E-34B5D4151DA6}"/>
              </a:ext>
            </a:extLst>
          </p:cNvPr>
          <p:cNvGrpSpPr/>
          <p:nvPr/>
        </p:nvGrpSpPr>
        <p:grpSpPr>
          <a:xfrm>
            <a:off x="10480765" y="2842611"/>
            <a:ext cx="1324677" cy="184666"/>
            <a:chOff x="6431599" y="5768406"/>
            <a:chExt cx="1324677" cy="184666"/>
          </a:xfrm>
        </p:grpSpPr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D8522745-30D9-F86B-A12F-8D40F8B4B3FC}"/>
                </a:ext>
              </a:extLst>
            </p:cNvPr>
            <p:cNvSpPr/>
            <p:nvPr/>
          </p:nvSpPr>
          <p:spPr>
            <a:xfrm>
              <a:off x="6431599" y="5794951"/>
              <a:ext cx="133169" cy="13157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C11DDC66-9D29-4A8A-AA90-05AC0A17341A}"/>
                </a:ext>
              </a:extLst>
            </p:cNvPr>
            <p:cNvSpPr txBox="1"/>
            <p:nvPr/>
          </p:nvSpPr>
          <p:spPr>
            <a:xfrm>
              <a:off x="6627123" y="5768406"/>
              <a:ext cx="1129153" cy="18466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Grade 4</a:t>
              </a:r>
            </a:p>
          </p:txBody>
        </p:sp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510FD4C2-0583-EFEF-0991-E2E8D3218032}"/>
              </a:ext>
            </a:extLst>
          </p:cNvPr>
          <p:cNvGrpSpPr/>
          <p:nvPr/>
        </p:nvGrpSpPr>
        <p:grpSpPr>
          <a:xfrm>
            <a:off x="10480765" y="3104606"/>
            <a:ext cx="1324677" cy="184666"/>
            <a:chOff x="6431599" y="5768406"/>
            <a:chExt cx="1324677" cy="184666"/>
          </a:xfrm>
        </p:grpSpPr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F11E7E35-1866-5611-843B-6374083DCBE4}"/>
                </a:ext>
              </a:extLst>
            </p:cNvPr>
            <p:cNvSpPr/>
            <p:nvPr/>
          </p:nvSpPr>
          <p:spPr>
            <a:xfrm>
              <a:off x="6431599" y="5794951"/>
              <a:ext cx="133169" cy="13157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BDC941F7-814C-07ED-3783-9026DF1C94C2}"/>
                </a:ext>
              </a:extLst>
            </p:cNvPr>
            <p:cNvSpPr txBox="1"/>
            <p:nvPr/>
          </p:nvSpPr>
          <p:spPr>
            <a:xfrm>
              <a:off x="6627123" y="5768406"/>
              <a:ext cx="1129153" cy="18466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Grade 5</a:t>
              </a:r>
            </a:p>
          </p:txBody>
        </p:sp>
      </p:grp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7CBCFE35-7A65-DFEB-7102-AF49091BF056}"/>
              </a:ext>
            </a:extLst>
          </p:cNvPr>
          <p:cNvGrpSpPr/>
          <p:nvPr/>
        </p:nvGrpSpPr>
        <p:grpSpPr>
          <a:xfrm>
            <a:off x="10480765" y="3366602"/>
            <a:ext cx="1324677" cy="184666"/>
            <a:chOff x="6431599" y="5768406"/>
            <a:chExt cx="1324677" cy="184666"/>
          </a:xfrm>
        </p:grpSpPr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E3499E4E-683D-4E68-7B22-513DBAAB762F}"/>
                </a:ext>
              </a:extLst>
            </p:cNvPr>
            <p:cNvSpPr/>
            <p:nvPr/>
          </p:nvSpPr>
          <p:spPr>
            <a:xfrm>
              <a:off x="6431599" y="5794951"/>
              <a:ext cx="133169" cy="13157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C340BED3-7954-F374-C9AC-01884A1B199E}"/>
                </a:ext>
              </a:extLst>
            </p:cNvPr>
            <p:cNvSpPr txBox="1"/>
            <p:nvPr/>
          </p:nvSpPr>
          <p:spPr>
            <a:xfrm>
              <a:off x="6627123" y="5768406"/>
              <a:ext cx="1129153" cy="18466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Unknown grade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229807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C8CE3C-168B-D0C9-E58C-79C11FCCED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POLAR BEAR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351042-46D6-740A-7395-4636E0525BF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err="1"/>
              <a:t>Jerkeman</a:t>
            </a:r>
            <a:r>
              <a:rPr lang="en-US" dirty="0"/>
              <a:t> M. et al. EHA 2026; Abstract S238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FC065B-CD90-C233-9648-95AC49FD68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49552" y="1060194"/>
            <a:ext cx="8464942" cy="5090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27719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202ED5-6CA9-EBF1-5C37-AA75C01ECF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Pola-RICE vs. RICE in R/R DLBCL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BBAE93-FC62-D401-C097-7E129408E43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Glass B. et al. EHA 2026;Abstract S237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70746A0-CF6E-9048-23F4-A651BDA200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06168" y="1084242"/>
            <a:ext cx="7179663" cy="5173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73403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30399D-B972-4A32-150F-EE8ED208DA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/>
              <a:t>Golca+PolaRCHP</a:t>
            </a:r>
            <a:r>
              <a:rPr lang="en-US" dirty="0"/>
              <a:t> in newly diagnosed DLBCL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297AAB-6BFC-A8B1-934B-580D077B88E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err="1"/>
              <a:t>Bouzani</a:t>
            </a:r>
            <a:r>
              <a:rPr lang="en-US" dirty="0"/>
              <a:t> M. et al. EHA 2026;Abstract S239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70C605-BF56-D1F9-C34F-454A370C25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41516" y="1134377"/>
            <a:ext cx="6620765" cy="5261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7962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table of medical data&#10;&#10;AI-generated content may be incorrect.">
            <a:extLst>
              <a:ext uri="{FF2B5EF4-FFF2-40B4-BE49-F238E27FC236}">
                <a16:creationId xmlns:a16="http://schemas.microsoft.com/office/drawing/2014/main" id="{A887DCD8-57E8-FCC1-5D00-CC06CD1C8A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63868" y="793722"/>
            <a:ext cx="5038700" cy="5212679"/>
          </a:xfrm>
          <a:prstGeom prst="rect">
            <a:avLst/>
          </a:prstGeom>
        </p:spPr>
      </p:pic>
      <p:pic>
        <p:nvPicPr>
          <p:cNvPr id="4" name="Picture 3" descr="A chart with numbers and text&#10;&#10;AI-generated content may be incorrect.">
            <a:extLst>
              <a:ext uri="{FF2B5EF4-FFF2-40B4-BE49-F238E27FC236}">
                <a16:creationId xmlns:a16="http://schemas.microsoft.com/office/drawing/2014/main" id="{6B8DB22F-113D-DD3D-49D2-4CD658865B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7359" y="739301"/>
            <a:ext cx="5279673" cy="532152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27462" y="247129"/>
            <a:ext cx="11937076" cy="471623"/>
          </a:xfrm>
          <a:prstGeom prst="rect">
            <a:avLst/>
          </a:prstGeom>
        </p:spPr>
        <p:txBody>
          <a:bodyPr vert="horz" wrap="square" lIns="0" tIns="56725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18626" marR="6773" algn="ctr">
              <a:lnSpc>
                <a:spcPts val="2947"/>
              </a:lnSpc>
              <a:spcBef>
                <a:spcPts val="445"/>
              </a:spcBef>
            </a:pPr>
            <a:r>
              <a:rPr lang="en-US" sz="4000" dirty="0"/>
              <a:t>POLARIX: 5-year PFS and OS by subgroup</a:t>
            </a:r>
            <a:endParaRPr sz="4000" dirty="0"/>
          </a:p>
        </p:txBody>
      </p:sp>
      <p:sp>
        <p:nvSpPr>
          <p:cNvPr id="373" name="object 52">
            <a:extLst>
              <a:ext uri="{FF2B5EF4-FFF2-40B4-BE49-F238E27FC236}">
                <a16:creationId xmlns:a16="http://schemas.microsoft.com/office/drawing/2014/main" id="{BF0A3BC7-73B0-7D9B-428F-E578BF5F30C0}"/>
              </a:ext>
            </a:extLst>
          </p:cNvPr>
          <p:cNvSpPr txBox="1"/>
          <p:nvPr/>
        </p:nvSpPr>
        <p:spPr>
          <a:xfrm>
            <a:off x="4771352" y="1153411"/>
            <a:ext cx="231987" cy="140209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70" fontAlgn="base">
              <a:spcBef>
                <a:spcPts val="133"/>
              </a:spcBef>
              <a:spcAft>
                <a:spcPct val="0"/>
              </a:spcAft>
              <a:defRPr/>
            </a:pPr>
            <a:r>
              <a:rPr sz="800" b="1" spc="-33" dirty="0">
                <a:solidFill>
                  <a:srgbClr val="FFFFFF"/>
                </a:solidFill>
                <a:latin typeface="Arial"/>
                <a:cs typeface="Arial"/>
              </a:rPr>
              <a:t>PFS</a:t>
            </a:r>
            <a:endParaRPr sz="8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374" name="object 53">
            <a:extLst>
              <a:ext uri="{FF2B5EF4-FFF2-40B4-BE49-F238E27FC236}">
                <a16:creationId xmlns:a16="http://schemas.microsoft.com/office/drawing/2014/main" id="{F8E79427-0AFB-4AAA-F10B-C4DFE3DAE74A}"/>
              </a:ext>
            </a:extLst>
          </p:cNvPr>
          <p:cNvSpPr txBox="1"/>
          <p:nvPr/>
        </p:nvSpPr>
        <p:spPr>
          <a:xfrm>
            <a:off x="8467388" y="1153411"/>
            <a:ext cx="181187" cy="140209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70" fontAlgn="base">
              <a:spcBef>
                <a:spcPts val="133"/>
              </a:spcBef>
              <a:spcAft>
                <a:spcPct val="0"/>
              </a:spcAft>
              <a:defRPr/>
            </a:pPr>
            <a:r>
              <a:rPr sz="800" b="1" spc="-33" dirty="0">
                <a:solidFill>
                  <a:srgbClr val="FFFFFF"/>
                </a:solidFill>
                <a:latin typeface="Arial"/>
                <a:cs typeface="Arial"/>
              </a:rPr>
              <a:t>OS</a:t>
            </a:r>
            <a:endParaRPr sz="8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381" name="object 60">
            <a:extLst>
              <a:ext uri="{FF2B5EF4-FFF2-40B4-BE49-F238E27FC236}">
                <a16:creationId xmlns:a16="http://schemas.microsoft.com/office/drawing/2014/main" id="{E4AEC804-381F-928F-A733-5D8C773F283F}"/>
              </a:ext>
            </a:extLst>
          </p:cNvPr>
          <p:cNvSpPr txBox="1"/>
          <p:nvPr/>
        </p:nvSpPr>
        <p:spPr>
          <a:xfrm>
            <a:off x="6762545" y="1320035"/>
            <a:ext cx="606212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22761" marR="6773" indent="-105828" defTabSz="1219170" fontAlgn="base">
              <a:spcBef>
                <a:spcPts val="133"/>
              </a:spcBef>
              <a:spcAft>
                <a:spcPct val="0"/>
              </a:spcAft>
              <a:defRPr/>
            </a:pPr>
            <a:r>
              <a:rPr sz="800" b="1" spc="-13" dirty="0">
                <a:solidFill>
                  <a:srgbClr val="FFFFFF"/>
                </a:solidFill>
                <a:latin typeface="Arial"/>
                <a:cs typeface="Arial"/>
              </a:rPr>
              <a:t>Pola-R-</a:t>
            </a:r>
            <a:r>
              <a:rPr sz="800" b="1" spc="-33" dirty="0">
                <a:solidFill>
                  <a:srgbClr val="FFFFFF"/>
                </a:solidFill>
                <a:latin typeface="Arial"/>
                <a:cs typeface="Arial"/>
              </a:rPr>
              <a:t>CHP</a:t>
            </a:r>
            <a:r>
              <a:rPr sz="800" b="1" spc="66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00" b="1" spc="-13" dirty="0">
                <a:solidFill>
                  <a:srgbClr val="FFFFFF"/>
                </a:solidFill>
                <a:latin typeface="Arial"/>
                <a:cs typeface="Arial"/>
              </a:rPr>
              <a:t>(n=440)</a:t>
            </a:r>
            <a:endParaRPr sz="8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382" name="object 61">
            <a:extLst>
              <a:ext uri="{FF2B5EF4-FFF2-40B4-BE49-F238E27FC236}">
                <a16:creationId xmlns:a16="http://schemas.microsoft.com/office/drawing/2014/main" id="{2944B415-DFB0-76A4-076A-54890AFC30F4}"/>
              </a:ext>
            </a:extLst>
          </p:cNvPr>
          <p:cNvSpPr txBox="1"/>
          <p:nvPr/>
        </p:nvSpPr>
        <p:spPr>
          <a:xfrm>
            <a:off x="7538764" y="1320035"/>
            <a:ext cx="435187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37251" marR="6773" indent="-20318" defTabSz="1219170" fontAlgn="base">
              <a:spcBef>
                <a:spcPts val="133"/>
              </a:spcBef>
              <a:spcAft>
                <a:spcPct val="0"/>
              </a:spcAft>
              <a:defRPr/>
            </a:pPr>
            <a:r>
              <a:rPr sz="800" b="1" spc="-13" dirty="0">
                <a:solidFill>
                  <a:srgbClr val="FFFFFF"/>
                </a:solidFill>
                <a:latin typeface="Arial"/>
                <a:cs typeface="Arial"/>
              </a:rPr>
              <a:t>R-</a:t>
            </a:r>
            <a:r>
              <a:rPr sz="800" b="1" spc="-27" dirty="0">
                <a:solidFill>
                  <a:srgbClr val="FFFFFF"/>
                </a:solidFill>
                <a:latin typeface="Arial"/>
                <a:cs typeface="Arial"/>
              </a:rPr>
              <a:t>CHOP</a:t>
            </a:r>
            <a:r>
              <a:rPr sz="800" b="1" spc="66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00" b="1" spc="-13" dirty="0">
                <a:solidFill>
                  <a:srgbClr val="FFFFFF"/>
                </a:solidFill>
                <a:latin typeface="Arial"/>
                <a:cs typeface="Arial"/>
              </a:rPr>
              <a:t>(n=439)</a:t>
            </a:r>
            <a:endParaRPr sz="8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642" name="object 324">
            <a:extLst>
              <a:ext uri="{FF2B5EF4-FFF2-40B4-BE49-F238E27FC236}">
                <a16:creationId xmlns:a16="http://schemas.microsoft.com/office/drawing/2014/main" id="{0AC028C3-4EBB-684F-DF8C-2F3F5DF7F775}"/>
              </a:ext>
            </a:extLst>
          </p:cNvPr>
          <p:cNvSpPr/>
          <p:nvPr/>
        </p:nvSpPr>
        <p:spPr>
          <a:xfrm>
            <a:off x="9619782" y="1339273"/>
            <a:ext cx="310727" cy="4667128"/>
          </a:xfrm>
          <a:custGeom>
            <a:avLst/>
            <a:gdLst/>
            <a:ahLst/>
            <a:cxnLst/>
            <a:rect l="l" t="t" r="r" b="b"/>
            <a:pathLst>
              <a:path w="233045" h="3307079">
                <a:moveTo>
                  <a:pt x="0" y="0"/>
                </a:moveTo>
                <a:lnTo>
                  <a:pt x="233045" y="0"/>
                </a:lnTo>
                <a:lnTo>
                  <a:pt x="233045" y="3307079"/>
                </a:lnTo>
                <a:lnTo>
                  <a:pt x="0" y="3307079"/>
                </a:lnTo>
                <a:lnTo>
                  <a:pt x="0" y="0"/>
                </a:lnTo>
                <a:close/>
              </a:path>
            </a:pathLst>
          </a:custGeom>
          <a:ln w="28954">
            <a:solidFill>
              <a:srgbClr val="FF1F25"/>
            </a:solidFill>
          </a:ln>
        </p:spPr>
        <p:txBody>
          <a:bodyPr wrap="square" lIns="0" tIns="0" rIns="0" bIns="0" rtlCol="0"/>
          <a:lstStyle/>
          <a:p>
            <a:pPr defTabSz="1219170">
              <a:defRPr/>
            </a:pPr>
            <a:endParaRPr sz="2400" ker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" name="object 324">
            <a:extLst>
              <a:ext uri="{FF2B5EF4-FFF2-40B4-BE49-F238E27FC236}">
                <a16:creationId xmlns:a16="http://schemas.microsoft.com/office/drawing/2014/main" id="{32D60FE5-1FDF-D6B2-B9F2-7F96BE67EB12}"/>
              </a:ext>
            </a:extLst>
          </p:cNvPr>
          <p:cNvSpPr/>
          <p:nvPr/>
        </p:nvSpPr>
        <p:spPr>
          <a:xfrm>
            <a:off x="3819658" y="1236189"/>
            <a:ext cx="310727" cy="4770212"/>
          </a:xfrm>
          <a:custGeom>
            <a:avLst/>
            <a:gdLst/>
            <a:ahLst/>
            <a:cxnLst/>
            <a:rect l="l" t="t" r="r" b="b"/>
            <a:pathLst>
              <a:path w="233045" h="3307079">
                <a:moveTo>
                  <a:pt x="0" y="0"/>
                </a:moveTo>
                <a:lnTo>
                  <a:pt x="233045" y="0"/>
                </a:lnTo>
                <a:lnTo>
                  <a:pt x="233045" y="3307079"/>
                </a:lnTo>
                <a:lnTo>
                  <a:pt x="0" y="3307079"/>
                </a:lnTo>
                <a:lnTo>
                  <a:pt x="0" y="0"/>
                </a:lnTo>
                <a:close/>
              </a:path>
            </a:pathLst>
          </a:custGeom>
          <a:ln w="28954">
            <a:solidFill>
              <a:srgbClr val="FF1F25"/>
            </a:solidFill>
          </a:ln>
        </p:spPr>
        <p:txBody>
          <a:bodyPr wrap="square" lIns="0" tIns="0" rIns="0" bIns="0" rtlCol="0"/>
          <a:lstStyle/>
          <a:p>
            <a:pPr defTabSz="1219170">
              <a:defRPr/>
            </a:pPr>
            <a:endParaRPr sz="2400" ker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DC92AC5-5C1B-4116-8C10-3FDF8C7DE306}"/>
              </a:ext>
            </a:extLst>
          </p:cNvPr>
          <p:cNvSpPr txBox="1"/>
          <p:nvPr/>
        </p:nvSpPr>
        <p:spPr>
          <a:xfrm>
            <a:off x="9775146" y="6610871"/>
            <a:ext cx="60990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Morschhauser J Clin Oncol  2025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DE8010-36BA-1C64-B698-31E27D9B2D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81211"/>
            <a:ext cx="10515600" cy="728179"/>
          </a:xfrm>
        </p:spPr>
        <p:txBody>
          <a:bodyPr/>
          <a:lstStyle/>
          <a:p>
            <a:pPr algn="ctr"/>
            <a:r>
              <a:rPr lang="en-US" dirty="0" err="1"/>
              <a:t>FrontMIND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41650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AD9E24-23CC-0E1A-B871-7752317A3D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/>
              <a:t>FrontMIND</a:t>
            </a:r>
            <a:r>
              <a:rPr lang="en-US" dirty="0"/>
              <a:t>: Progression-free survival</a:t>
            </a:r>
          </a:p>
        </p:txBody>
      </p:sp>
      <p:pic>
        <p:nvPicPr>
          <p:cNvPr id="5" name="Picture 4" descr="A graph of a number of people&#10;&#10;AI-generated content may be incorrect.">
            <a:extLst>
              <a:ext uri="{FF2B5EF4-FFF2-40B4-BE49-F238E27FC236}">
                <a16:creationId xmlns:a16="http://schemas.microsoft.com/office/drawing/2014/main" id="{87D2E83C-5ED9-4891-5CFB-FE3FA7640C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234" y="1201361"/>
            <a:ext cx="11091532" cy="465035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CE4117D-3B44-82C6-45C0-39D13966F4E4}"/>
              </a:ext>
            </a:extLst>
          </p:cNvPr>
          <p:cNvSpPr txBox="1"/>
          <p:nvPr/>
        </p:nvSpPr>
        <p:spPr>
          <a:xfrm>
            <a:off x="9367284" y="6550223"/>
            <a:ext cx="29328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Lenz ASCO 2026;Abstract LBA7000 </a:t>
            </a:r>
          </a:p>
        </p:txBody>
      </p:sp>
    </p:spTree>
    <p:extLst>
      <p:ext uri="{BB962C8B-B14F-4D97-AF65-F5344CB8AC3E}">
        <p14:creationId xmlns:p14="http://schemas.microsoft.com/office/powerpoint/2010/main" val="2912784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B0800C-6E84-BA92-F744-8EEAAD350D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/>
              <a:t>FrontMIND</a:t>
            </a:r>
            <a:r>
              <a:rPr lang="en-US" dirty="0"/>
              <a:t>: Overall Survival</a:t>
            </a:r>
          </a:p>
        </p:txBody>
      </p:sp>
      <p:pic>
        <p:nvPicPr>
          <p:cNvPr id="5" name="Picture 4" descr="A graph of a number of people&#10;&#10;AI-generated content may be incorrect.">
            <a:extLst>
              <a:ext uri="{FF2B5EF4-FFF2-40B4-BE49-F238E27FC236}">
                <a16:creationId xmlns:a16="http://schemas.microsoft.com/office/drawing/2014/main" id="{A3D35DDE-5D9C-B7FA-93F6-64C290D301A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8190"/>
          <a:stretch>
            <a:fillRect/>
          </a:stretch>
        </p:blipFill>
        <p:spPr>
          <a:xfrm>
            <a:off x="478464" y="1194753"/>
            <a:ext cx="11436105" cy="444588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5F46A31-2B3B-C158-AB96-CDF1D56EA369}"/>
              </a:ext>
            </a:extLst>
          </p:cNvPr>
          <p:cNvSpPr txBox="1"/>
          <p:nvPr/>
        </p:nvSpPr>
        <p:spPr>
          <a:xfrm>
            <a:off x="9367284" y="6550223"/>
            <a:ext cx="29328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Lenz ASCO 2026;Abstract LBA7000 </a:t>
            </a:r>
          </a:p>
        </p:txBody>
      </p:sp>
    </p:spTree>
    <p:extLst>
      <p:ext uri="{BB962C8B-B14F-4D97-AF65-F5344CB8AC3E}">
        <p14:creationId xmlns:p14="http://schemas.microsoft.com/office/powerpoint/2010/main" val="24667155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F5AB727-2740-E186-133D-F1559A84F968}"/>
              </a:ext>
            </a:extLst>
          </p:cNvPr>
          <p:cNvSpPr txBox="1"/>
          <p:nvPr/>
        </p:nvSpPr>
        <p:spPr>
          <a:xfrm>
            <a:off x="9367284" y="6550223"/>
            <a:ext cx="29328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Lenz ASCO 2026;Abstract LBA7000 </a:t>
            </a:r>
          </a:p>
        </p:txBody>
      </p:sp>
      <p:pic>
        <p:nvPicPr>
          <p:cNvPr id="6" name="Picture 5" descr="A chart of a number of events&#10;&#10;AI-generated content may be incorrect.">
            <a:extLst>
              <a:ext uri="{FF2B5EF4-FFF2-40B4-BE49-F238E27FC236}">
                <a16:creationId xmlns:a16="http://schemas.microsoft.com/office/drawing/2014/main" id="{BB3E5AD2-51CC-CB40-1F6B-E9B55525E5E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2844"/>
          <a:stretch>
            <a:fillRect/>
          </a:stretch>
        </p:blipFill>
        <p:spPr>
          <a:xfrm>
            <a:off x="574074" y="871834"/>
            <a:ext cx="10892996" cy="490100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52AD8F-0420-707A-E336-F4155D91F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3655"/>
            <a:ext cx="10515600" cy="728179"/>
          </a:xfrm>
        </p:spPr>
        <p:txBody>
          <a:bodyPr/>
          <a:lstStyle/>
          <a:p>
            <a:pPr algn="ctr"/>
            <a:r>
              <a:rPr lang="en-US" dirty="0" err="1"/>
              <a:t>FrontMIND</a:t>
            </a:r>
            <a:r>
              <a:rPr lang="en-US" dirty="0"/>
              <a:t>: Toxicity</a:t>
            </a:r>
          </a:p>
        </p:txBody>
      </p:sp>
    </p:spTree>
    <p:extLst>
      <p:ext uri="{BB962C8B-B14F-4D97-AF65-F5344CB8AC3E}">
        <p14:creationId xmlns:p14="http://schemas.microsoft.com/office/powerpoint/2010/main" val="17349093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ADCT">
    <a:dk1>
      <a:srgbClr val="000000"/>
    </a:dk1>
    <a:lt1>
      <a:srgbClr val="FFFFFF"/>
    </a:lt1>
    <a:dk2>
      <a:srgbClr val="9D9D9C"/>
    </a:dk2>
    <a:lt2>
      <a:srgbClr val="C6C6C6"/>
    </a:lt2>
    <a:accent1>
      <a:srgbClr val="0074AA"/>
    </a:accent1>
    <a:accent2>
      <a:srgbClr val="009FD6"/>
    </a:accent2>
    <a:accent3>
      <a:srgbClr val="F4680D"/>
    </a:accent3>
    <a:accent4>
      <a:srgbClr val="193E8E"/>
    </a:accent4>
    <a:accent5>
      <a:srgbClr val="FABC13"/>
    </a:accent5>
    <a:accent6>
      <a:srgbClr val="9D9D9C"/>
    </a:accent6>
    <a:hlink>
      <a:srgbClr val="000000"/>
    </a:hlink>
    <a:folHlink>
      <a:srgbClr val="000000"/>
    </a:folHlink>
  </a:clrScheme>
  <a:fontScheme name="Arial">
    <a:majorFont>
      <a:latin typeface="Arial" panose="020B0604020202020204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Arial" panose="020B0604020202020204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372</TotalTime>
  <Words>4210</Words>
  <Application>Microsoft Macintosh PowerPoint</Application>
  <PresentationFormat>Widescreen</PresentationFormat>
  <Paragraphs>1072</Paragraphs>
  <Slides>43</Slides>
  <Notes>41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4" baseType="lpstr">
      <vt:lpstr>Aptos</vt:lpstr>
      <vt:lpstr>Aptos Display</vt:lpstr>
      <vt:lpstr>Arial</vt:lpstr>
      <vt:lpstr>Arial MT</vt:lpstr>
      <vt:lpstr>Calibri</vt:lpstr>
      <vt:lpstr>Oswald</vt:lpstr>
      <vt:lpstr>Oswald Light</vt:lpstr>
      <vt:lpstr>Roche Sans</vt:lpstr>
      <vt:lpstr>Times New Roman</vt:lpstr>
      <vt:lpstr>Wingdings</vt:lpstr>
      <vt:lpstr>Office Theme</vt:lpstr>
      <vt:lpstr>Novel Treatment Approaches for Diffuse Large B-Cell Lymphoma (DLBCL)</vt:lpstr>
      <vt:lpstr>POLARIX 5Y</vt:lpstr>
      <vt:lpstr>POLARIX: PFS benefit with 5y follow-up</vt:lpstr>
      <vt:lpstr>POLARIX: 5-year overall survival</vt:lpstr>
      <vt:lpstr>POLARIX: 5-year PFS and OS by subgroup</vt:lpstr>
      <vt:lpstr>FrontMIND</vt:lpstr>
      <vt:lpstr>FrontMIND: Progression-free survival</vt:lpstr>
      <vt:lpstr>FrontMIND: Overall Survival</vt:lpstr>
      <vt:lpstr>FrontMIND: Toxicity</vt:lpstr>
      <vt:lpstr>SMART-STOP</vt:lpstr>
      <vt:lpstr>Phase 2 Smart Stop Trial: Acalabrutinib</vt:lpstr>
      <vt:lpstr>Phase 2 Smart Stop Trial: Acalabrutinib</vt:lpstr>
      <vt:lpstr>Phase 2 Smart Stop Trial</vt:lpstr>
      <vt:lpstr>PowerPoint Presentation</vt:lpstr>
      <vt:lpstr>SUNMO</vt:lpstr>
      <vt:lpstr>SUNMO: Mosunetuzumab + Polatuzumab in R/R DLBCL</vt:lpstr>
      <vt:lpstr>SUNMO: 2L vs. 3L+ efficacy </vt:lpstr>
      <vt:lpstr>POLARGO</vt:lpstr>
      <vt:lpstr>POLARGO: randomized Phase III trial in patients with transplant-ineligible R/R DLBCL</vt:lpstr>
      <vt:lpstr>Pola-R-GemOx significantly improved OS  vs R-GemOx in patients with R/R DLBCL</vt:lpstr>
      <vt:lpstr>Survival benefit seen in both ABC and GCB  cell of origin subgroups</vt:lpstr>
      <vt:lpstr>LOTIS-5</vt:lpstr>
      <vt:lpstr>Phase III LOTIS-5  </vt:lpstr>
      <vt:lpstr>Safety Run-in: Baseline Characteristics and Safety  </vt:lpstr>
      <vt:lpstr>Safety Run-in: Efficacy Assessment </vt:lpstr>
      <vt:lpstr>LOTIS-7</vt:lpstr>
      <vt:lpstr>Phase Ib LOTIS-7  </vt:lpstr>
      <vt:lpstr>PowerPoint Presentation</vt:lpstr>
      <vt:lpstr>PowerPoint Presentation</vt:lpstr>
      <vt:lpstr>Efficacy Assessment (n= 30)</vt:lpstr>
      <vt:lpstr>Surovatamig</vt:lpstr>
      <vt:lpstr>Study Design Ongoing phase 1 study of surovatamig in R/R DLBCL</vt:lpstr>
      <vt:lpstr>PowerPoint Presentation</vt:lpstr>
      <vt:lpstr>PowerPoint Presentation</vt:lpstr>
      <vt:lpstr>Zilovertamab</vt:lpstr>
      <vt:lpstr>Zilovertamab + R-GemOx in R/R DLBCL</vt:lpstr>
      <vt:lpstr>Zilovertamab + R-GemOx in R/R DLBCL: ORR</vt:lpstr>
      <vt:lpstr>Zilovertamab + R-GemOx in R/R DLBCL: OS</vt:lpstr>
      <vt:lpstr>POLAR BEAR: Pola+R-Mini-CHOP in Elderly People With DLBCL Study Design </vt:lpstr>
      <vt:lpstr>POLAR BEAR: Pola+R-mini-CHOP in Elderly People With DLBCL No Increased Toxicity Signal </vt:lpstr>
      <vt:lpstr>POLAR BEAR</vt:lpstr>
      <vt:lpstr>Pola-RICE vs. RICE in R/R DLBCL</vt:lpstr>
      <vt:lpstr>Golca+PolaRCHP in newly diagnosed DLBCL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Matthew Matasar</dc:creator>
  <cp:lastModifiedBy>Silvana Izquierdo</cp:lastModifiedBy>
  <cp:revision>30</cp:revision>
  <dcterms:created xsi:type="dcterms:W3CDTF">2026-05-25T14:26:16Z</dcterms:created>
  <dcterms:modified xsi:type="dcterms:W3CDTF">2026-06-08T15:09:14Z</dcterms:modified>
</cp:coreProperties>
</file>