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1" r:id="rId4"/>
  </p:sldMasterIdLst>
  <p:sldIdLst>
    <p:sldId id="256" r:id="rId5"/>
    <p:sldId id="2147482227" r:id="rId6"/>
    <p:sldId id="2147482228" r:id="rId7"/>
    <p:sldId id="2147482140" r:id="rId8"/>
    <p:sldId id="257" r:id="rId9"/>
    <p:sldId id="258" r:id="rId10"/>
    <p:sldId id="2147482222" r:id="rId11"/>
    <p:sldId id="2147482173" r:id="rId12"/>
    <p:sldId id="264" r:id="rId13"/>
    <p:sldId id="2147482177" r:id="rId14"/>
    <p:sldId id="2147482191" r:id="rId15"/>
    <p:sldId id="2147482217" r:id="rId16"/>
    <p:sldId id="266" r:id="rId17"/>
    <p:sldId id="2147482178" r:id="rId18"/>
    <p:sldId id="267" r:id="rId19"/>
    <p:sldId id="2147482216" r:id="rId20"/>
    <p:sldId id="2147482223" r:id="rId21"/>
    <p:sldId id="2147482202" r:id="rId22"/>
    <p:sldId id="2147482229" r:id="rId23"/>
    <p:sldId id="2147482230" r:id="rId24"/>
    <p:sldId id="2147482224" r:id="rId25"/>
    <p:sldId id="329" r:id="rId26"/>
    <p:sldId id="332" r:id="rId27"/>
    <p:sldId id="333" r:id="rId28"/>
    <p:sldId id="335" r:id="rId29"/>
    <p:sldId id="336" r:id="rId30"/>
    <p:sldId id="337" r:id="rId31"/>
    <p:sldId id="338" r:id="rId32"/>
    <p:sldId id="339" r:id="rId33"/>
    <p:sldId id="2147482225" r:id="rId34"/>
    <p:sldId id="2147482218" r:id="rId35"/>
    <p:sldId id="2147482219" r:id="rId36"/>
    <p:sldId id="2147482220" r:id="rId37"/>
    <p:sldId id="2147482221" r:id="rId38"/>
    <p:sldId id="2147482226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69"/>
    <p:restoredTop sz="94658"/>
  </p:normalViewPr>
  <p:slideViewPr>
    <p:cSldViewPr snapToGrid="0">
      <p:cViewPr>
        <p:scale>
          <a:sx n="115" d="100"/>
          <a:sy n="115" d="100"/>
        </p:scale>
        <p:origin x="12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1"/>
          <c:order val="0"/>
          <c:tx>
            <c:strRef>
              <c:f>Sheet1!$F$1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003F73"/>
              </a:solidFill>
              <a:ln w="9525">
                <a:noFill/>
              </a:ln>
              <a:effectLst/>
            </c:spPr>
          </c:marker>
          <c:errBars>
            <c:errDir val="x"/>
            <c:errBarType val="both"/>
            <c:errValType val="cust"/>
            <c:noEndCap val="0"/>
            <c:plus>
              <c:numRef>
                <c:f>Sheet1!$E$2:$E$20</c:f>
                <c:numCache>
                  <c:formatCode>General</c:formatCode>
                  <c:ptCount val="19"/>
                  <c:pt idx="0">
                    <c:v>0.33000000000000007</c:v>
                  </c:pt>
                  <c:pt idx="1">
                    <c:v>0.2400000000000001</c:v>
                  </c:pt>
                  <c:pt idx="2">
                    <c:v>0</c:v>
                  </c:pt>
                  <c:pt idx="3">
                    <c:v>0.21999999999999986</c:v>
                  </c:pt>
                  <c:pt idx="4">
                    <c:v>0.39</c:v>
                  </c:pt>
                  <c:pt idx="5">
                    <c:v>0</c:v>
                  </c:pt>
                  <c:pt idx="6">
                    <c:v>0.24999999999999989</c:v>
                  </c:pt>
                  <c:pt idx="7">
                    <c:v>0.32999999999999996</c:v>
                  </c:pt>
                  <c:pt idx="8">
                    <c:v>0</c:v>
                  </c:pt>
                  <c:pt idx="9">
                    <c:v>0.25</c:v>
                  </c:pt>
                  <c:pt idx="10">
                    <c:v>0.29999999999999993</c:v>
                  </c:pt>
                  <c:pt idx="11">
                    <c:v>0</c:v>
                  </c:pt>
                  <c:pt idx="12">
                    <c:v>0.57000000000000006</c:v>
                  </c:pt>
                  <c:pt idx="13">
                    <c:v>0.21999999999999986</c:v>
                  </c:pt>
                  <c:pt idx="14">
                    <c:v>0.78999999999999992</c:v>
                  </c:pt>
                  <c:pt idx="15">
                    <c:v>0</c:v>
                  </c:pt>
                  <c:pt idx="16">
                    <c:v>0.3899999999999999</c:v>
                  </c:pt>
                  <c:pt idx="17">
                    <c:v>0.26999999999999991</c:v>
                  </c:pt>
                  <c:pt idx="18">
                    <c:v>0.43000000000000005</c:v>
                  </c:pt>
                </c:numCache>
              </c:numRef>
            </c:plus>
            <c:minus>
              <c:numRef>
                <c:f>Sheet1!$C$2:$C$20</c:f>
                <c:numCache>
                  <c:formatCode>General</c:formatCode>
                  <c:ptCount val="19"/>
                  <c:pt idx="0">
                    <c:v>0.24</c:v>
                  </c:pt>
                  <c:pt idx="1">
                    <c:v>0.17999999999999994</c:v>
                  </c:pt>
                  <c:pt idx="2">
                    <c:v>0</c:v>
                  </c:pt>
                  <c:pt idx="3">
                    <c:v>0.18000000000000005</c:v>
                  </c:pt>
                  <c:pt idx="4">
                    <c:v>0.26</c:v>
                  </c:pt>
                  <c:pt idx="5">
                    <c:v>0</c:v>
                  </c:pt>
                  <c:pt idx="6">
                    <c:v>0.19000000000000006</c:v>
                  </c:pt>
                  <c:pt idx="7">
                    <c:v>0.24</c:v>
                  </c:pt>
                  <c:pt idx="8">
                    <c:v>0</c:v>
                  </c:pt>
                  <c:pt idx="9">
                    <c:v>0.19999999999999996</c:v>
                  </c:pt>
                  <c:pt idx="10">
                    <c:v>0.22999999999999998</c:v>
                  </c:pt>
                  <c:pt idx="11">
                    <c:v>0</c:v>
                  </c:pt>
                  <c:pt idx="12">
                    <c:v>0.36</c:v>
                  </c:pt>
                  <c:pt idx="13">
                    <c:v>0.18000000000000005</c:v>
                  </c:pt>
                  <c:pt idx="14">
                    <c:v>0.42000000000000004</c:v>
                  </c:pt>
                  <c:pt idx="15">
                    <c:v>0</c:v>
                  </c:pt>
                  <c:pt idx="16">
                    <c:v>0.28000000000000003</c:v>
                  </c:pt>
                  <c:pt idx="17">
                    <c:v>0.20999999999999996</c:v>
                  </c:pt>
                  <c:pt idx="18">
                    <c:v>0.29000000000000004</c:v>
                  </c:pt>
                </c:numCache>
              </c:numRef>
            </c:minus>
            <c:spPr>
              <a:noFill/>
              <a:ln w="9525" cap="flat" cmpd="sng" algn="ctr">
                <a:solidFill>
                  <a:srgbClr val="003F73"/>
                </a:solidFill>
                <a:round/>
              </a:ln>
              <a:effectLst/>
            </c:spPr>
          </c:errBars>
          <c:xVal>
            <c:numRef>
              <c:f>Sheet1!$A$2:$A$21</c:f>
              <c:numCache>
                <c:formatCode>General</c:formatCode>
                <c:ptCount val="20"/>
                <c:pt idx="0">
                  <c:v>1</c:v>
                </c:pt>
                <c:pt idx="1">
                  <c:v>0.84</c:v>
                </c:pt>
                <c:pt idx="3">
                  <c:v>0.91</c:v>
                </c:pt>
                <c:pt idx="4">
                  <c:v>0.87</c:v>
                </c:pt>
                <c:pt idx="6">
                  <c:v>0.92</c:v>
                </c:pt>
                <c:pt idx="7">
                  <c:v>0.9</c:v>
                </c:pt>
                <c:pt idx="9">
                  <c:v>0.94</c:v>
                </c:pt>
                <c:pt idx="10">
                  <c:v>0.87</c:v>
                </c:pt>
                <c:pt idx="12">
                  <c:v>0.97</c:v>
                </c:pt>
                <c:pt idx="13">
                  <c:v>0.91</c:v>
                </c:pt>
                <c:pt idx="14">
                  <c:v>0.92</c:v>
                </c:pt>
                <c:pt idx="16">
                  <c:v>1</c:v>
                </c:pt>
                <c:pt idx="17">
                  <c:v>0.88</c:v>
                </c:pt>
                <c:pt idx="18">
                  <c:v>0.87</c:v>
                </c:pt>
              </c:numCache>
            </c:numRef>
          </c:xVal>
          <c:yVal>
            <c:numRef>
              <c:f>Sheet1!$F$2:$F$21</c:f>
              <c:numCache>
                <c:formatCode>General</c:formatCode>
                <c:ptCount val="20"/>
                <c:pt idx="0">
                  <c:v>19</c:v>
                </c:pt>
                <c:pt idx="1">
                  <c:v>18</c:v>
                </c:pt>
                <c:pt idx="2">
                  <c:v>17</c:v>
                </c:pt>
                <c:pt idx="3">
                  <c:v>16</c:v>
                </c:pt>
                <c:pt idx="4">
                  <c:v>15</c:v>
                </c:pt>
                <c:pt idx="5">
                  <c:v>14</c:v>
                </c:pt>
                <c:pt idx="6">
                  <c:v>13</c:v>
                </c:pt>
                <c:pt idx="7">
                  <c:v>12</c:v>
                </c:pt>
                <c:pt idx="8">
                  <c:v>11</c:v>
                </c:pt>
                <c:pt idx="9">
                  <c:v>10</c:v>
                </c:pt>
                <c:pt idx="10">
                  <c:v>9</c:v>
                </c:pt>
                <c:pt idx="11">
                  <c:v>8</c:v>
                </c:pt>
                <c:pt idx="12">
                  <c:v>7</c:v>
                </c:pt>
                <c:pt idx="13">
                  <c:v>6</c:v>
                </c:pt>
                <c:pt idx="14">
                  <c:v>5</c:v>
                </c:pt>
                <c:pt idx="15">
                  <c:v>4</c:v>
                </c:pt>
                <c:pt idx="16">
                  <c:v>3</c:v>
                </c:pt>
                <c:pt idx="17">
                  <c:v>2</c:v>
                </c:pt>
                <c:pt idx="18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E86-4C0F-832E-3C262FECFF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31946383"/>
        <c:axId val="1586574992"/>
      </c:scatterChart>
      <c:valAx>
        <c:axId val="1431946383"/>
        <c:scaling>
          <c:orientation val="minMax"/>
          <c:max val="2"/>
          <c:min val="0"/>
        </c:scaling>
        <c:delete val="0"/>
        <c:axPos val="b"/>
        <c:majorGridlines>
          <c:spPr>
            <a:ln w="317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86574992"/>
        <c:crosses val="autoZero"/>
        <c:crossBetween val="midCat"/>
        <c:majorUnit val="1"/>
      </c:valAx>
      <c:valAx>
        <c:axId val="1586574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ja-JP"/>
          </a:p>
        </c:txPr>
        <c:crossAx val="143194638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1"/>
          <c:order val="0"/>
          <c:tx>
            <c:strRef>
              <c:f>Sheet1!$F$1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003F73"/>
              </a:solidFill>
              <a:ln w="9525">
                <a:noFill/>
              </a:ln>
              <a:effectLst/>
            </c:spPr>
          </c:marker>
          <c:errBars>
            <c:errDir val="x"/>
            <c:errBarType val="both"/>
            <c:errValType val="cust"/>
            <c:noEndCap val="0"/>
            <c:plus>
              <c:numRef>
                <c:f>Sheet1!$E$2:$E$18</c:f>
                <c:numCache>
                  <c:formatCode>General</c:formatCode>
                  <c:ptCount val="17"/>
                  <c:pt idx="0">
                    <c:v>0.25000000000000011</c:v>
                  </c:pt>
                  <c:pt idx="1">
                    <c:v>0.30000000000000004</c:v>
                  </c:pt>
                  <c:pt idx="2">
                    <c:v>0</c:v>
                  </c:pt>
                  <c:pt idx="3">
                    <c:v>0.34000000000000008</c:v>
                  </c:pt>
                  <c:pt idx="4">
                    <c:v>0.22999999999999998</c:v>
                  </c:pt>
                  <c:pt idx="5">
                    <c:v>0</c:v>
                  </c:pt>
                  <c:pt idx="6">
                    <c:v>0.29000000000000004</c:v>
                  </c:pt>
                  <c:pt idx="7">
                    <c:v>0.24</c:v>
                  </c:pt>
                  <c:pt idx="8">
                    <c:v>0</c:v>
                  </c:pt>
                  <c:pt idx="9">
                    <c:v>0.21000000000000008</c:v>
                  </c:pt>
                  <c:pt idx="10">
                    <c:v>0.42999999999999994</c:v>
                  </c:pt>
                  <c:pt idx="11">
                    <c:v>0</c:v>
                  </c:pt>
                  <c:pt idx="12">
                    <c:v>0.27</c:v>
                  </c:pt>
                  <c:pt idx="13">
                    <c:v>0.27</c:v>
                  </c:pt>
                  <c:pt idx="14">
                    <c:v>0</c:v>
                  </c:pt>
                  <c:pt idx="15">
                    <c:v>0.29999999999999993</c:v>
                  </c:pt>
                  <c:pt idx="16">
                    <c:v>0.24999999999999989</c:v>
                  </c:pt>
                </c:numCache>
              </c:numRef>
            </c:plus>
            <c:minus>
              <c:numRef>
                <c:f>Sheet1!$C$2:$C$18</c:f>
                <c:numCache>
                  <c:formatCode>General</c:formatCode>
                  <c:ptCount val="17"/>
                  <c:pt idx="0">
                    <c:v>0.19999999999999996</c:v>
                  </c:pt>
                  <c:pt idx="1">
                    <c:v>0.22999999999999998</c:v>
                  </c:pt>
                  <c:pt idx="2">
                    <c:v>0</c:v>
                  </c:pt>
                  <c:pt idx="3">
                    <c:v>0.22999999999999993</c:v>
                  </c:pt>
                  <c:pt idx="4">
                    <c:v>0.17999999999999994</c:v>
                  </c:pt>
                  <c:pt idx="5">
                    <c:v>0</c:v>
                  </c:pt>
                  <c:pt idx="6">
                    <c:v>0.22999999999999998</c:v>
                  </c:pt>
                  <c:pt idx="7">
                    <c:v>0.19000000000000006</c:v>
                  </c:pt>
                  <c:pt idx="8">
                    <c:v>0</c:v>
                  </c:pt>
                  <c:pt idx="9">
                    <c:v>0.16999999999999993</c:v>
                  </c:pt>
                  <c:pt idx="10">
                    <c:v>0.31000000000000005</c:v>
                  </c:pt>
                  <c:pt idx="11">
                    <c:v>0</c:v>
                  </c:pt>
                  <c:pt idx="12">
                    <c:v>0.21999999999999997</c:v>
                  </c:pt>
                  <c:pt idx="13">
                    <c:v>0.20000000000000007</c:v>
                  </c:pt>
                  <c:pt idx="14">
                    <c:v>0</c:v>
                  </c:pt>
                  <c:pt idx="15">
                    <c:v>0.22999999999999998</c:v>
                  </c:pt>
                  <c:pt idx="16">
                    <c:v>0.19000000000000006</c:v>
                  </c:pt>
                </c:numCache>
              </c:numRef>
            </c:minus>
            <c:spPr>
              <a:noFill/>
              <a:ln w="9525" cap="flat" cmpd="sng" algn="ctr">
                <a:solidFill>
                  <a:srgbClr val="003F73"/>
                </a:solidFill>
                <a:round/>
              </a:ln>
              <a:effectLst/>
            </c:spPr>
          </c:errBars>
          <c:xVal>
            <c:numRef>
              <c:f>Sheet1!$A$2:$A$19</c:f>
              <c:numCache>
                <c:formatCode>General</c:formatCode>
                <c:ptCount val="18"/>
                <c:pt idx="0">
                  <c:v>0.86</c:v>
                </c:pt>
                <c:pt idx="1">
                  <c:v>0.98</c:v>
                </c:pt>
                <c:pt idx="3">
                  <c:v>0.69</c:v>
                </c:pt>
                <c:pt idx="4">
                  <c:v>0.97</c:v>
                </c:pt>
                <c:pt idx="6">
                  <c:v>1.01</c:v>
                </c:pt>
                <c:pt idx="7">
                  <c:v>0.8</c:v>
                </c:pt>
                <c:pt idx="9">
                  <c:v>0.83</c:v>
                </c:pt>
                <c:pt idx="10">
                  <c:v>1.1000000000000001</c:v>
                </c:pt>
                <c:pt idx="12">
                  <c:v>1</c:v>
                </c:pt>
                <c:pt idx="13">
                  <c:v>0.8</c:v>
                </c:pt>
                <c:pt idx="15">
                  <c:v>0.91</c:v>
                </c:pt>
                <c:pt idx="16">
                  <c:v>0.9</c:v>
                </c:pt>
              </c:numCache>
            </c:numRef>
          </c:xVal>
          <c:yVal>
            <c:numRef>
              <c:f>Sheet1!$F$2:$F$19</c:f>
              <c:numCache>
                <c:formatCode>General</c:formatCode>
                <c:ptCount val="18"/>
                <c:pt idx="0">
                  <c:v>17</c:v>
                </c:pt>
                <c:pt idx="1">
                  <c:v>16</c:v>
                </c:pt>
                <c:pt idx="2">
                  <c:v>15</c:v>
                </c:pt>
                <c:pt idx="3">
                  <c:v>14</c:v>
                </c:pt>
                <c:pt idx="4">
                  <c:v>13</c:v>
                </c:pt>
                <c:pt idx="5">
                  <c:v>12</c:v>
                </c:pt>
                <c:pt idx="6">
                  <c:v>11</c:v>
                </c:pt>
                <c:pt idx="7">
                  <c:v>10</c:v>
                </c:pt>
                <c:pt idx="8">
                  <c:v>9</c:v>
                </c:pt>
                <c:pt idx="9">
                  <c:v>8</c:v>
                </c:pt>
                <c:pt idx="10">
                  <c:v>7</c:v>
                </c:pt>
                <c:pt idx="11">
                  <c:v>6</c:v>
                </c:pt>
                <c:pt idx="12">
                  <c:v>5</c:v>
                </c:pt>
                <c:pt idx="13">
                  <c:v>4</c:v>
                </c:pt>
                <c:pt idx="14">
                  <c:v>3</c:v>
                </c:pt>
                <c:pt idx="15">
                  <c:v>2</c:v>
                </c:pt>
                <c:pt idx="16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B78-47B2-B68A-BADEF52115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31946383"/>
        <c:axId val="1586574992"/>
      </c:scatterChart>
      <c:valAx>
        <c:axId val="1431946383"/>
        <c:scaling>
          <c:orientation val="minMax"/>
          <c:max val="2"/>
          <c:min val="0"/>
        </c:scaling>
        <c:delete val="0"/>
        <c:axPos val="b"/>
        <c:majorGridlines>
          <c:spPr>
            <a:ln w="317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86574992"/>
        <c:crosses val="autoZero"/>
        <c:crossBetween val="midCat"/>
        <c:majorUnit val="1"/>
      </c:valAx>
      <c:valAx>
        <c:axId val="1586574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ja-JP"/>
          </a:p>
        </c:txPr>
        <c:crossAx val="143194638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CF4E8-B0A0-82EF-3C7A-1DC3A1461C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951483-173E-0E02-E4B3-506DA75AA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C0119-2DFB-EA56-86E7-7A8186552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5A9C5-9B51-964D-1FEB-B42951A03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8797D-3B62-5AD2-2101-871B3BDA4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11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89EB-E269-60A2-B8BB-68BD61AF8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A1390-EFD1-D1C3-AC94-1F6F1FEB3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22711-9491-23DA-F554-D9F231704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801E6-744D-8396-A3C9-5438C849F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9EE4B-78F6-D0B6-9625-E98F8C10F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54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A7AE5A-87EE-A82D-5432-16D3C2B64C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F94627-A0B2-8AA8-92BD-4D081EE13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FC3E6-A6E6-059C-9056-E66C5AE99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7D185E-E5C1-F639-62F7-E382CE0E3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876EC-C5D0-A1BF-954C-F0E2D4CB5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175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8638" indent="0" algn="ctr">
              <a:buNone/>
              <a:defRPr/>
            </a:lvl2pPr>
            <a:lvl3pPr marL="857277" indent="0" algn="ctr">
              <a:buNone/>
              <a:defRPr/>
            </a:lvl3pPr>
            <a:lvl4pPr marL="1285915" indent="0" algn="ctr">
              <a:buNone/>
              <a:defRPr/>
            </a:lvl4pPr>
            <a:lvl5pPr marL="1714553" indent="0" algn="ctr">
              <a:buNone/>
              <a:defRPr/>
            </a:lvl5pPr>
            <a:lvl6pPr marL="2143192" indent="0" algn="ctr">
              <a:buNone/>
              <a:defRPr/>
            </a:lvl6pPr>
            <a:lvl7pPr marL="2571830" indent="0" algn="ctr">
              <a:buNone/>
              <a:defRPr/>
            </a:lvl7pPr>
            <a:lvl8pPr marL="3000469" indent="0" algn="ctr">
              <a:buNone/>
              <a:defRPr/>
            </a:lvl8pPr>
            <a:lvl9pPr marL="342910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82429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211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1875"/>
            </a:lvl1pPr>
            <a:lvl2pPr marL="428638" indent="0">
              <a:buNone/>
              <a:defRPr sz="1688"/>
            </a:lvl2pPr>
            <a:lvl3pPr marL="857277" indent="0">
              <a:buNone/>
              <a:defRPr sz="1500"/>
            </a:lvl3pPr>
            <a:lvl4pPr marL="1285915" indent="0">
              <a:buNone/>
              <a:defRPr sz="1313"/>
            </a:lvl4pPr>
            <a:lvl5pPr marL="1714553" indent="0">
              <a:buNone/>
              <a:defRPr sz="1313"/>
            </a:lvl5pPr>
            <a:lvl6pPr marL="2143192" indent="0">
              <a:buNone/>
              <a:defRPr sz="1313"/>
            </a:lvl6pPr>
            <a:lvl7pPr marL="2571830" indent="0">
              <a:buNone/>
              <a:defRPr sz="1313"/>
            </a:lvl7pPr>
            <a:lvl8pPr marL="3000469" indent="0">
              <a:buNone/>
              <a:defRPr sz="1313"/>
            </a:lvl8pPr>
            <a:lvl9pPr marL="3429107" indent="0">
              <a:buNone/>
              <a:defRPr sz="1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8798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51" y="1906589"/>
            <a:ext cx="5101167" cy="431641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9" y="1906589"/>
            <a:ext cx="5103283" cy="431641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7998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2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38" indent="0">
              <a:buNone/>
              <a:defRPr sz="1875" b="1"/>
            </a:lvl2pPr>
            <a:lvl3pPr marL="857277" indent="0">
              <a:buNone/>
              <a:defRPr sz="1688" b="1"/>
            </a:lvl3pPr>
            <a:lvl4pPr marL="1285915" indent="0">
              <a:buNone/>
              <a:defRPr sz="1500" b="1"/>
            </a:lvl4pPr>
            <a:lvl5pPr marL="1714553" indent="0">
              <a:buNone/>
              <a:defRPr sz="1500" b="1"/>
            </a:lvl5pPr>
            <a:lvl6pPr marL="2143192" indent="0">
              <a:buNone/>
              <a:defRPr sz="1500" b="1"/>
            </a:lvl6pPr>
            <a:lvl7pPr marL="2571830" indent="0">
              <a:buNone/>
              <a:defRPr sz="1500" b="1"/>
            </a:lvl7pPr>
            <a:lvl8pPr marL="3000469" indent="0">
              <a:buNone/>
              <a:defRPr sz="1500" b="1"/>
            </a:lvl8pPr>
            <a:lvl9pPr marL="3429107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6"/>
            <a:ext cx="5386917" cy="3951288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535114"/>
            <a:ext cx="5389033" cy="639762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38" indent="0">
              <a:buNone/>
              <a:defRPr sz="1875" b="1"/>
            </a:lvl2pPr>
            <a:lvl3pPr marL="857277" indent="0">
              <a:buNone/>
              <a:defRPr sz="1688" b="1"/>
            </a:lvl3pPr>
            <a:lvl4pPr marL="1285915" indent="0">
              <a:buNone/>
              <a:defRPr sz="1500" b="1"/>
            </a:lvl4pPr>
            <a:lvl5pPr marL="1714553" indent="0">
              <a:buNone/>
              <a:defRPr sz="1500" b="1"/>
            </a:lvl5pPr>
            <a:lvl6pPr marL="2143192" indent="0">
              <a:buNone/>
              <a:defRPr sz="1500" b="1"/>
            </a:lvl6pPr>
            <a:lvl7pPr marL="2571830" indent="0">
              <a:buNone/>
              <a:defRPr sz="1500" b="1"/>
            </a:lvl7pPr>
            <a:lvl8pPr marL="3000469" indent="0">
              <a:buNone/>
              <a:defRPr sz="1500" b="1"/>
            </a:lvl8pPr>
            <a:lvl9pPr marL="3429107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174876"/>
            <a:ext cx="5389033" cy="3951288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6993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80919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14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1"/>
            <a:ext cx="6815667" cy="585311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1"/>
            <a:ext cx="4011084" cy="4691063"/>
          </a:xfrm>
        </p:spPr>
        <p:txBody>
          <a:bodyPr/>
          <a:lstStyle>
            <a:lvl1pPr marL="0" indent="0">
              <a:buNone/>
              <a:defRPr sz="1313"/>
            </a:lvl1pPr>
            <a:lvl2pPr marL="428638" indent="0">
              <a:buNone/>
              <a:defRPr sz="1125"/>
            </a:lvl2pPr>
            <a:lvl3pPr marL="857277" indent="0">
              <a:buNone/>
              <a:defRPr sz="938"/>
            </a:lvl3pPr>
            <a:lvl4pPr marL="1285915" indent="0">
              <a:buNone/>
              <a:defRPr sz="844"/>
            </a:lvl4pPr>
            <a:lvl5pPr marL="1714553" indent="0">
              <a:buNone/>
              <a:defRPr sz="844"/>
            </a:lvl5pPr>
            <a:lvl6pPr marL="2143192" indent="0">
              <a:buNone/>
              <a:defRPr sz="844"/>
            </a:lvl6pPr>
            <a:lvl7pPr marL="2571830" indent="0">
              <a:buNone/>
              <a:defRPr sz="844"/>
            </a:lvl7pPr>
            <a:lvl8pPr marL="3000469" indent="0">
              <a:buNone/>
              <a:defRPr sz="844"/>
            </a:lvl8pPr>
            <a:lvl9pPr marL="3429107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683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95B9A-51BD-1BB3-84EE-A1CBD5B6B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CEF5F-B793-BB46-2B65-1937F38FB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C6E9C-75F7-0171-1942-8FA4294DC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5EBA2-0A67-1C8E-125D-95815EB93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F675D-3E47-9EB5-EF6E-9C0C442CF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04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1"/>
            <a:ext cx="7315200" cy="566738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8638" indent="0">
              <a:buNone/>
              <a:defRPr sz="2625"/>
            </a:lvl2pPr>
            <a:lvl3pPr marL="857277" indent="0">
              <a:buNone/>
              <a:defRPr sz="2250"/>
            </a:lvl3pPr>
            <a:lvl4pPr marL="1285915" indent="0">
              <a:buNone/>
              <a:defRPr sz="1875"/>
            </a:lvl4pPr>
            <a:lvl5pPr marL="1714553" indent="0">
              <a:buNone/>
              <a:defRPr sz="1875"/>
            </a:lvl5pPr>
            <a:lvl6pPr marL="2143192" indent="0">
              <a:buNone/>
              <a:defRPr sz="1875"/>
            </a:lvl6pPr>
            <a:lvl7pPr marL="2571830" indent="0">
              <a:buNone/>
              <a:defRPr sz="1875"/>
            </a:lvl7pPr>
            <a:lvl8pPr marL="3000469" indent="0">
              <a:buNone/>
              <a:defRPr sz="1875"/>
            </a:lvl8pPr>
            <a:lvl9pPr marL="3429107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313"/>
            </a:lvl1pPr>
            <a:lvl2pPr marL="428638" indent="0">
              <a:buNone/>
              <a:defRPr sz="1125"/>
            </a:lvl2pPr>
            <a:lvl3pPr marL="857277" indent="0">
              <a:buNone/>
              <a:defRPr sz="938"/>
            </a:lvl3pPr>
            <a:lvl4pPr marL="1285915" indent="0">
              <a:buNone/>
              <a:defRPr sz="844"/>
            </a:lvl4pPr>
            <a:lvl5pPr marL="1714553" indent="0">
              <a:buNone/>
              <a:defRPr sz="844"/>
            </a:lvl5pPr>
            <a:lvl6pPr marL="2143192" indent="0">
              <a:buNone/>
              <a:defRPr sz="844"/>
            </a:lvl6pPr>
            <a:lvl7pPr marL="2571830" indent="0">
              <a:buNone/>
              <a:defRPr sz="844"/>
            </a:lvl7pPr>
            <a:lvl8pPr marL="3000469" indent="0">
              <a:buNone/>
              <a:defRPr sz="844"/>
            </a:lvl8pPr>
            <a:lvl9pPr marL="3429107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3948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3386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1621" y="569915"/>
            <a:ext cx="2601383" cy="5653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351" y="569915"/>
            <a:ext cx="7603067" cy="5653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87796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for a event&#10;&#10;Description automatically generated with medium confidence">
            <a:extLst>
              <a:ext uri="{FF2B5EF4-FFF2-40B4-BE49-F238E27FC236}">
                <a16:creationId xmlns:a16="http://schemas.microsoft.com/office/drawing/2014/main" id="{98EE4134-82B9-7D52-3289-C1C0DE038A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176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6C907-842D-3212-74EF-7C2C0EF4B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208" y="1971448"/>
            <a:ext cx="11333584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rgbClr val="19519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676062-7B7E-C6D2-52D5-56846670C3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208" y="4451123"/>
            <a:ext cx="11333584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 descr="A close-up of a blue and white sign&#10;&#10;Description automatically generated">
            <a:extLst>
              <a:ext uri="{FF2B5EF4-FFF2-40B4-BE49-F238E27FC236}">
                <a16:creationId xmlns:a16="http://schemas.microsoft.com/office/drawing/2014/main" id="{D7ADDE84-4EBD-7A1F-A615-80565EE690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76000"/>
          <a:stretch/>
        </p:blipFill>
        <p:spPr>
          <a:xfrm>
            <a:off x="0" y="0"/>
            <a:ext cx="12192000" cy="164592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01D91D9-A83D-3772-D31A-3B7D1B74C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8084"/>
            <a:ext cx="2743200" cy="248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722A6B"/>
                </a:solidFill>
              </a:defRPr>
            </a:lvl1pPr>
          </a:lstStyle>
          <a:p>
            <a:fld id="{C28C4C63-AFB8-CA4C-AC34-4F611BA9B2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819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45D8D-9F53-1582-6BCC-7E5C38D4F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DD60E8E-E2DC-D116-9DC0-5E8CC181D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5174591-E31E-5DB8-A3B3-BEE0D57B1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8084"/>
            <a:ext cx="2743200" cy="248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722A6B"/>
                </a:solidFill>
              </a:defRPr>
            </a:lvl1pPr>
          </a:lstStyle>
          <a:p>
            <a:fld id="{C28C4C63-AFB8-CA4C-AC34-4F611BA9B2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539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C2C53-F7CC-0A16-B658-593E87C9F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A8306-19CB-B9A6-E314-FF0E905D0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4C63-AFB8-CA4C-AC34-4F611BA9B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9015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219A3-5D60-D3BA-C70B-AB009E1507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9877" y="1462088"/>
            <a:ext cx="559992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B8BF5D-245B-0E07-0356-5F38AC09D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462088"/>
            <a:ext cx="559992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7759B2-AFD6-4B8C-438C-F4DEC5DF7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4C63-AFB8-CA4C-AC34-4F611BA9B2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EE4618B-C743-4EAF-D948-887E4430C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66799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BA95A-3DBB-7BE2-6822-0F4FA52A4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869" y="1384983"/>
            <a:ext cx="5549706" cy="560045"/>
          </a:xfr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rgbClr val="722A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45FE12-CFB1-AE77-1AF5-8E361E6ED6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7869" y="1945029"/>
            <a:ext cx="554970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200540-B9E3-4EB3-9547-84E189BBBE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84983"/>
            <a:ext cx="5571931" cy="560045"/>
          </a:xfr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rgbClr val="722A6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B16363-3BF6-D990-B85A-B0EA27B46C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945029"/>
            <a:ext cx="557193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C5B9A2-484D-E539-0C46-EEEB84CDC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4C63-AFB8-CA4C-AC34-4F611BA9B24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CB5B5FD-F7BD-B9DC-98B3-11FC2C11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5155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2C33B-6839-F023-81FD-B08939803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4C63-AFB8-CA4C-AC34-4F611BA9B24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832C235-8A16-343F-84AD-9CE41BF5C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527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6AF66-A9ED-74D8-38F5-B21996A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56BB2-93FF-D572-9CD0-C6A00305F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5B6C0-16D6-CA04-8003-79DA82506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FAFD8-1EEE-D994-81A0-ED530DAD4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B3A16-5C63-AEF6-DF2B-CE5723845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2937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455C5A-75FB-C286-CED1-DB56C4E4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4C63-AFB8-CA4C-AC34-4F611BA9B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200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3" y="490957"/>
            <a:ext cx="2233778" cy="632903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7D14182-7338-E24A-A336-65D15A265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055999826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5822591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CB67DAE-E1EF-8040-9240-16BFD8EDA7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4850344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4129288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2AE48-A8F5-EBA2-6C93-EBEF3451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98266-3D09-3A3C-3C5E-802D54388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FD0190-AF81-293E-F55E-97CCC82CE7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D5E87B-25DA-698E-1E1E-C0D1BF248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720D3-E7D5-72B7-CCEC-09CF4D31D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2A5AFD-609C-506D-83EA-AB22AAA8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23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46821-668D-D38D-1ED6-CA33F888D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021A0-C409-4EFD-471F-8FFA867D47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6D3EF-DC20-0396-03DD-39DE2CD28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469458-F9F3-3932-F60F-11F2C64CC0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73AB20-2BDE-0273-BFC3-144F276684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631136-F423-1921-B156-FA38363E7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3AA0BD-B5F9-41D9-8799-EE036C4B2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8C2207-9CD9-A33B-CB1A-52F600B4D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23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E5EE2-42A6-07D4-2E5E-9148AB886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0430CE-6477-78F9-9E7D-01AA6FFA8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725108-95EF-0DBC-B2CB-B9B35F6A4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70F3B4-B42A-BD11-5329-49146E18D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225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59BEAF-7928-BF7B-EC67-80D24BE1B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FA4C1F-DCB1-30F2-9956-0A158726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88007C-7960-C175-83E1-97EAA82A0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5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CF8AD-E874-1B32-9DE4-39B001E46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18E260-1F3E-7E0C-A9A1-0E6B9E18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85B11B-4ABC-F4DE-B34C-AC7388925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7831E-551F-AECA-618E-FEB64B0E4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46C416-6914-54B7-91EE-64D95FA1B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9ADEF-7CE2-35A4-E339-EA900F38E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98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3B5A8-6C4A-1F02-3BB4-113800E39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3787A2-23FC-079F-1ED0-480600E73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93AE5-40BF-4E62-75A8-D2D8FD2BB8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A8DF5-E9B0-8349-820B-0544F700B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858FC-6F93-5A3A-B29E-BEBBBBC40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0008CD-A1D8-46EF-0938-E2F2CFF27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2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0DE56C-72EC-186A-8A32-8ACB45678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83D05-E693-9624-E775-E971613F4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0490A-5CE8-1BA5-54E2-8F37F0288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0A0BDF-8C99-3D44-BE63-1F3BCCF3F02B}" type="datetimeFigureOut">
              <a:rPr lang="en-US" smtClean="0"/>
              <a:t>6/22/26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9F084-EF5F-1832-4BA4-1703EE95C3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791E5-A13A-3169-9A81-98196EEA6C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72FDFD-2FDA-2244-954F-6EAAA3CE7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84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9"/>
            <a:ext cx="10407649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225364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28638" rtl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+mj-lt"/>
          <a:ea typeface="+mj-ea"/>
          <a:cs typeface="+mj-cs"/>
        </a:defRPr>
      </a:lvl1pPr>
      <a:lvl2pPr marL="404825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2pPr>
      <a:lvl3pPr marL="607238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3pPr>
      <a:lvl4pPr marL="809650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4pPr>
      <a:lvl5pPr marL="1012063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5pPr>
      <a:lvl6pPr marL="1440701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869340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2297977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726616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403337" indent="-303619" algn="l" defTabSz="428638" rtl="0" fontAlgn="base" hangingPunct="0">
        <a:lnSpc>
          <a:spcPct val="112000"/>
        </a:lnSpc>
        <a:spcBef>
          <a:spcPct val="0"/>
        </a:spcBef>
        <a:spcAft>
          <a:spcPts val="1336"/>
        </a:spcAft>
        <a:buClr>
          <a:srgbClr val="000000"/>
        </a:buClr>
        <a:buSzPct val="45000"/>
        <a:buFont typeface="StarSymbol" charset="0"/>
        <a:buChar char="●"/>
        <a:defRPr sz="3000">
          <a:solidFill>
            <a:srgbClr val="000000"/>
          </a:solidFill>
          <a:latin typeface="+mn-lt"/>
          <a:ea typeface="+mn-ea"/>
          <a:cs typeface="+mn-cs"/>
        </a:defRPr>
      </a:lvl1pPr>
      <a:lvl2pPr marL="808162" indent="-267899" algn="l" defTabSz="428638" rtl="0" fontAlgn="base" hangingPunct="0">
        <a:lnSpc>
          <a:spcPct val="112000"/>
        </a:lnSpc>
        <a:spcBef>
          <a:spcPct val="0"/>
        </a:spcBef>
        <a:spcAft>
          <a:spcPts val="1067"/>
        </a:spcAft>
        <a:buClr>
          <a:srgbClr val="000000"/>
        </a:buClr>
        <a:buSzPct val="75000"/>
        <a:buFont typeface="StarSymbol" charset="0"/>
        <a:buChar char="–"/>
        <a:defRPr sz="2625">
          <a:solidFill>
            <a:srgbClr val="000000"/>
          </a:solidFill>
          <a:latin typeface="+mn-lt"/>
          <a:ea typeface="+mn-ea"/>
          <a:cs typeface="+mn-cs"/>
        </a:defRPr>
      </a:lvl2pPr>
      <a:lvl3pPr marL="1212987" indent="-202412" algn="l" defTabSz="428638" rtl="0" fontAlgn="base" hangingPunct="0">
        <a:lnSpc>
          <a:spcPct val="112000"/>
        </a:lnSpc>
        <a:spcBef>
          <a:spcPct val="0"/>
        </a:spcBef>
        <a:spcAft>
          <a:spcPts val="797"/>
        </a:spcAft>
        <a:buClr>
          <a:srgbClr val="000000"/>
        </a:buClr>
        <a:buSzPct val="45000"/>
        <a:buFont typeface="StarSymbol" charset="0"/>
        <a:buChar char="●"/>
        <a:defRPr sz="2250">
          <a:solidFill>
            <a:srgbClr val="000000"/>
          </a:solidFill>
          <a:latin typeface="+mn-lt"/>
          <a:ea typeface="+mn-ea"/>
          <a:cs typeface="+mn-cs"/>
        </a:defRPr>
      </a:lvl3pPr>
      <a:lvl4pPr marL="1617812" indent="-200924" algn="l" defTabSz="428638" rtl="0" fontAlgn="base" hangingPunct="0">
        <a:lnSpc>
          <a:spcPct val="112000"/>
        </a:lnSpc>
        <a:spcBef>
          <a:spcPct val="0"/>
        </a:spcBef>
        <a:spcAft>
          <a:spcPts val="539"/>
        </a:spcAft>
        <a:buClr>
          <a:srgbClr val="000000"/>
        </a:buClr>
        <a:buSzPct val="75000"/>
        <a:buFont typeface="StarSymbol" charset="0"/>
        <a:buChar char="–"/>
        <a:defRPr sz="1875">
          <a:solidFill>
            <a:srgbClr val="000000"/>
          </a:solidFill>
          <a:latin typeface="+mn-lt"/>
          <a:ea typeface="+mn-ea"/>
          <a:cs typeface="+mn-cs"/>
        </a:defRPr>
      </a:lvl4pPr>
      <a:lvl5pPr marL="2022638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5pPr>
      <a:lvl6pPr marL="2451276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6pPr>
      <a:lvl7pPr marL="2879914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7pPr>
      <a:lvl8pPr marL="3308552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8pPr>
      <a:lvl9pPr marL="3737191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38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77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915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53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92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830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469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107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864427B-2936-44E4-36A6-A80E20EBC86B}"/>
              </a:ext>
            </a:extLst>
          </p:cNvPr>
          <p:cNvGrpSpPr/>
          <p:nvPr userDrawn="1"/>
        </p:nvGrpSpPr>
        <p:grpSpPr>
          <a:xfrm flipV="1">
            <a:off x="0" y="6705600"/>
            <a:ext cx="12192000" cy="55880"/>
            <a:chOff x="0" y="76200"/>
            <a:chExt cx="12192000" cy="5588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700F59C-FC41-234D-0D2B-E775D88C5C56}"/>
                </a:ext>
              </a:extLst>
            </p:cNvPr>
            <p:cNvCxnSpPr/>
            <p:nvPr userDrawn="1"/>
          </p:nvCxnSpPr>
          <p:spPr>
            <a:xfrm>
              <a:off x="0" y="132080"/>
              <a:ext cx="12192000" cy="0"/>
            </a:xfrm>
            <a:prstGeom prst="line">
              <a:avLst/>
            </a:prstGeom>
            <a:ln w="12700">
              <a:solidFill>
                <a:srgbClr val="722A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C4F1A68-1084-DCBF-AC26-456872476481}"/>
                </a:ext>
              </a:extLst>
            </p:cNvPr>
            <p:cNvCxnSpPr/>
            <p:nvPr userDrawn="1"/>
          </p:nvCxnSpPr>
          <p:spPr>
            <a:xfrm>
              <a:off x="0" y="76200"/>
              <a:ext cx="12192000" cy="0"/>
            </a:xfrm>
            <a:prstGeom prst="line">
              <a:avLst/>
            </a:prstGeom>
            <a:ln w="28575">
              <a:solidFill>
                <a:srgbClr val="722A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7F00B5-7EC1-8743-58DA-0486B35AA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77" y="136525"/>
            <a:ext cx="11312488" cy="10484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DFF72-4586-4910-D1D7-CDA201789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9878" y="1433740"/>
            <a:ext cx="113124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B99C26-AB23-7D26-AB76-D29CF715FB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8084"/>
            <a:ext cx="2743200" cy="248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722A6B"/>
                </a:solidFill>
              </a:defRPr>
            </a:lvl1pPr>
          </a:lstStyle>
          <a:p>
            <a:fld id="{C28C4C63-AFB8-CA4C-AC34-4F611BA9B24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5C5538E-5454-3513-4C25-B118774F6DAD}"/>
              </a:ext>
            </a:extLst>
          </p:cNvPr>
          <p:cNvGrpSpPr/>
          <p:nvPr userDrawn="1"/>
        </p:nvGrpSpPr>
        <p:grpSpPr>
          <a:xfrm>
            <a:off x="0" y="76200"/>
            <a:ext cx="12192000" cy="55880"/>
            <a:chOff x="0" y="76200"/>
            <a:chExt cx="12192000" cy="5588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95D3D4A-5A16-FB8C-2380-75C67ED2B76A}"/>
                </a:ext>
              </a:extLst>
            </p:cNvPr>
            <p:cNvCxnSpPr/>
            <p:nvPr userDrawn="1"/>
          </p:nvCxnSpPr>
          <p:spPr>
            <a:xfrm>
              <a:off x="0" y="132080"/>
              <a:ext cx="12192000" cy="0"/>
            </a:xfrm>
            <a:prstGeom prst="line">
              <a:avLst/>
            </a:prstGeom>
            <a:ln w="12700">
              <a:solidFill>
                <a:srgbClr val="722A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6B70E08-7367-EB28-ED27-33FC10670624}"/>
                </a:ext>
              </a:extLst>
            </p:cNvPr>
            <p:cNvCxnSpPr/>
            <p:nvPr userDrawn="1"/>
          </p:nvCxnSpPr>
          <p:spPr>
            <a:xfrm>
              <a:off x="0" y="76200"/>
              <a:ext cx="12192000" cy="0"/>
            </a:xfrm>
            <a:prstGeom prst="line">
              <a:avLst/>
            </a:prstGeom>
            <a:ln w="28575">
              <a:solidFill>
                <a:srgbClr val="722A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350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19519B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19519B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9519B"/>
        </a:buClr>
        <a:buFont typeface="System Font Regular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9519B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22A6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22A6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312">
          <p15:clr>
            <a:srgbClr val="F26B43"/>
          </p15:clr>
        </p15:guide>
        <p15:guide id="3" orient="horz" pos="2160">
          <p15:clr>
            <a:srgbClr val="F26B43"/>
          </p15:clr>
        </p15:guide>
        <p15:guide id="4" orient="horz" pos="960">
          <p15:clr>
            <a:srgbClr val="F26B43"/>
          </p15:clr>
        </p15:guide>
        <p15:guide id="6" orient="horz" pos="648">
          <p15:clr>
            <a:srgbClr val="F26B43"/>
          </p15:clr>
        </p15:guide>
        <p15:guide id="8" orient="horz" pos="422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823C6C-73E3-42A3-83A3-6A4C934D233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" y="6238560"/>
            <a:ext cx="12198012" cy="6289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2659934" y="6446454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4FD2E0-996C-2731-232C-22255D4CCA3F}"/>
              </a:ext>
            </a:extLst>
          </p:cNvPr>
          <p:cNvSpPr/>
          <p:nvPr userDrawn="1"/>
        </p:nvSpPr>
        <p:spPr>
          <a:xfrm>
            <a:off x="2622014" y="6553201"/>
            <a:ext cx="4087258" cy="304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9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rgbClr val="008764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88553-3009-ACCD-CBC0-97EF84CA1F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Research To Practice Gastric Cancer Updates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079A39-DBCD-293B-DDC0-8321F3AA24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David H. Ilson, MD PhD</a:t>
            </a:r>
          </a:p>
          <a:p>
            <a:r>
              <a:rPr lang="en-US" dirty="0"/>
              <a:t>Attending Physician, Professor of Medicine</a:t>
            </a:r>
          </a:p>
          <a:p>
            <a:r>
              <a:rPr lang="en-US" dirty="0"/>
              <a:t>Memorial Sloan Kettering Cancer Center</a:t>
            </a:r>
          </a:p>
          <a:p>
            <a:r>
              <a:rPr lang="en-US" dirty="0"/>
              <a:t>Weil Cornell Medical College</a:t>
            </a:r>
          </a:p>
          <a:p>
            <a:r>
              <a:rPr lang="en-US" dirty="0"/>
              <a:t>New York, NY</a:t>
            </a:r>
          </a:p>
        </p:txBody>
      </p:sp>
    </p:spTree>
    <p:extLst>
      <p:ext uri="{BB962C8B-B14F-4D97-AF65-F5344CB8AC3E}">
        <p14:creationId xmlns:p14="http://schemas.microsoft.com/office/powerpoint/2010/main" val="4287905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66D6A83-38F2-2430-CDD9-9E63EDABE017}"/>
              </a:ext>
            </a:extLst>
          </p:cNvPr>
          <p:cNvSpPr/>
          <p:nvPr/>
        </p:nvSpPr>
        <p:spPr bwMode="auto">
          <a:xfrm>
            <a:off x="11204153" y="35719"/>
            <a:ext cx="484743" cy="402040"/>
          </a:xfrm>
          <a:prstGeom prst="rect">
            <a:avLst/>
          </a:prstGeom>
          <a:solidFill>
            <a:srgbClr val="00255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CED433-7C6A-C0C7-7B8F-49AEEC671F0B}"/>
              </a:ext>
            </a:extLst>
          </p:cNvPr>
          <p:cNvSpPr/>
          <p:nvPr/>
        </p:nvSpPr>
        <p:spPr bwMode="auto">
          <a:xfrm>
            <a:off x="2831335" y="6147412"/>
            <a:ext cx="3679634" cy="2728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1BE9AF-94FE-6242-6212-C17054EDFDA9}"/>
              </a:ext>
            </a:extLst>
          </p:cNvPr>
          <p:cNvSpPr txBox="1"/>
          <p:nvPr/>
        </p:nvSpPr>
        <p:spPr>
          <a:xfrm>
            <a:off x="7035799" y="6227234"/>
            <a:ext cx="4168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Janjigian NEJM 393: 217; 2025</a:t>
            </a:r>
          </a:p>
          <a:p>
            <a:r>
              <a:rPr lang="en-US" dirty="0" err="1"/>
              <a:t>Janjigian</a:t>
            </a:r>
            <a:r>
              <a:rPr lang="en-US" dirty="0"/>
              <a:t> ASCO 2025;Abstract LBA5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97B0F9-2903-0317-9EF2-B85FAB56A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6" y="135176"/>
            <a:ext cx="12160843" cy="672282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CADF7D0-7355-C59F-A37B-6C6DF9E90A7C}"/>
              </a:ext>
            </a:extLst>
          </p:cNvPr>
          <p:cNvSpPr/>
          <p:nvPr/>
        </p:nvSpPr>
        <p:spPr bwMode="auto">
          <a:xfrm>
            <a:off x="1002534" y="6473500"/>
            <a:ext cx="5188945" cy="2493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0F62A0-CB52-5FDB-5D0C-CD8AE4133173}"/>
              </a:ext>
            </a:extLst>
          </p:cNvPr>
          <p:cNvSpPr txBox="1"/>
          <p:nvPr/>
        </p:nvSpPr>
        <p:spPr>
          <a:xfrm>
            <a:off x="2470533" y="6450109"/>
            <a:ext cx="331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Tabernero ESMO 2025: LBA81</a:t>
            </a:r>
          </a:p>
        </p:txBody>
      </p:sp>
    </p:spTree>
    <p:extLst>
      <p:ext uri="{BB962C8B-B14F-4D97-AF65-F5344CB8AC3E}">
        <p14:creationId xmlns:p14="http://schemas.microsoft.com/office/powerpoint/2010/main" val="2054152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DCCB3-35BC-773B-F487-2D4563D19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MATTERHORN UPDATE ASCO 2026: Abstract 470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0CE0B2-F3EE-7DC8-550D-6A7645FD6DC1}"/>
              </a:ext>
            </a:extLst>
          </p:cNvPr>
          <p:cNvSpPr txBox="1"/>
          <p:nvPr/>
        </p:nvSpPr>
        <p:spPr>
          <a:xfrm>
            <a:off x="8496300" y="2057400"/>
            <a:ext cx="32385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Greatest EFS in patients completing all planned pre and postoperative therapy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Inferior EFS in patients receiving no or some adjuvant therapy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Durvalumab EFS superior to placebo all patient groups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FE78439-1CA3-0833-373F-FA8AAB705E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608" y="2057400"/>
            <a:ext cx="8115459" cy="363220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72C053-A96B-8382-0EDE-0FC35D9E9FA6}"/>
              </a:ext>
            </a:extLst>
          </p:cNvPr>
          <p:cNvSpPr txBox="1"/>
          <p:nvPr/>
        </p:nvSpPr>
        <p:spPr>
          <a:xfrm>
            <a:off x="1016000" y="5753100"/>
            <a:ext cx="249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Some Adjuvant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13533F-FE86-4B6B-7FE4-C8A2E4EC11A3}"/>
              </a:ext>
            </a:extLst>
          </p:cNvPr>
          <p:cNvSpPr txBox="1"/>
          <p:nvPr/>
        </p:nvSpPr>
        <p:spPr>
          <a:xfrm>
            <a:off x="5164109" y="1673999"/>
            <a:ext cx="249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No Adjuvant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9ECF51-0C40-189C-96AD-D4901A061DA0}"/>
              </a:ext>
            </a:extLst>
          </p:cNvPr>
          <p:cNvSpPr txBox="1"/>
          <p:nvPr/>
        </p:nvSpPr>
        <p:spPr>
          <a:xfrm>
            <a:off x="1168400" y="1648341"/>
            <a:ext cx="249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No Surgery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D786EC-8B1C-9BB4-E185-9B3700AE8FEF}"/>
              </a:ext>
            </a:extLst>
          </p:cNvPr>
          <p:cNvSpPr txBox="1"/>
          <p:nvPr/>
        </p:nvSpPr>
        <p:spPr>
          <a:xfrm>
            <a:off x="5092700" y="5753100"/>
            <a:ext cx="249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All Adjuvant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014C2E-5118-6D5E-139D-3C003F340170}"/>
              </a:ext>
            </a:extLst>
          </p:cNvPr>
          <p:cNvSpPr txBox="1"/>
          <p:nvPr/>
        </p:nvSpPr>
        <p:spPr>
          <a:xfrm>
            <a:off x="0" y="6488668"/>
            <a:ext cx="4955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Wainberg Z et al. ASCO 2026;Abstract 4070</a:t>
            </a:r>
          </a:p>
        </p:txBody>
      </p:sp>
    </p:spTree>
    <p:extLst>
      <p:ext uri="{BB962C8B-B14F-4D97-AF65-F5344CB8AC3E}">
        <p14:creationId xmlns:p14="http://schemas.microsoft.com/office/powerpoint/2010/main" val="621943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MATTERHORN In the Perioperative ICI Landscape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1D514F1-0928-FDED-9C16-9D7A3EEE901A}"/>
              </a:ext>
            </a:extLst>
          </p:cNvPr>
          <p:cNvSpPr/>
          <p:nvPr/>
        </p:nvSpPr>
        <p:spPr bwMode="auto">
          <a:xfrm>
            <a:off x="2831335" y="6158429"/>
            <a:ext cx="3635566" cy="17627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AC41453-FC92-53F0-42D0-3E2020340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063" y="1306262"/>
            <a:ext cx="6254206" cy="50930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9D0B5A-0895-83A7-29E7-BDCBF7962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417" y="242371"/>
            <a:ext cx="11887200" cy="663781"/>
          </a:xfrm>
        </p:spPr>
        <p:txBody>
          <a:bodyPr/>
          <a:lstStyle/>
          <a:p>
            <a:r>
              <a:rPr lang="en-US" sz="2400" dirty="0"/>
              <a:t>KEYNOTE 585:  EFS and OS: Main Cohort (FP) and Combined Cohort (+ FLOT)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FAC199-F408-95EB-6422-5AB9B57EA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7210" y="882974"/>
            <a:ext cx="3239137" cy="4651376"/>
          </a:xfrm>
        </p:spPr>
        <p:txBody>
          <a:bodyPr/>
          <a:lstStyle/>
          <a:p>
            <a:r>
              <a:rPr lang="en-US" sz="2250" dirty="0"/>
              <a:t>EFS numerically  superior for pembro + FP (25.7-44.4 months), NS (HR 0.81)</a:t>
            </a:r>
          </a:p>
          <a:p>
            <a:r>
              <a:rPr lang="en-US" sz="2250" dirty="0"/>
              <a:t>OS numerically superior for pembro + FP (55.7-71.8 months), NS (HR 0.86</a:t>
            </a:r>
          </a:p>
          <a:p>
            <a:r>
              <a:rPr lang="en-US" sz="2250" dirty="0"/>
              <a:t>FLOT + CF: EFS (HR 0.80) and OS (HR 0.86) not changed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72AF6A-71F2-C0FC-D672-AFCDCF9B575D}"/>
              </a:ext>
            </a:extLst>
          </p:cNvPr>
          <p:cNvSpPr txBox="1"/>
          <p:nvPr/>
        </p:nvSpPr>
        <p:spPr>
          <a:xfrm>
            <a:off x="2999486" y="6349897"/>
            <a:ext cx="5572125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2867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6" charset="0"/>
                <a:ea typeface="ＭＳ Ｐゴシック" panose="020B0600070205080204" pitchFamily="34" charset="-128"/>
                <a:cs typeface="Lucida Sans Unicode"/>
              </a:rPr>
              <a:t>Shitara JCO </a:t>
            </a:r>
            <a:r>
              <a:rPr lang="en-US" sz="1875" dirty="0">
                <a:solidFill>
                  <a:srgbClr val="000000"/>
                </a:solidFill>
                <a:latin typeface="Times New Roman" pitchFamily="16" charset="0"/>
                <a:ea typeface="ＭＳ Ｐゴシック" panose="020B0600070205080204" pitchFamily="34" charset="-128"/>
                <a:cs typeface="Lucida Sans Unicode"/>
              </a:rPr>
              <a:t>43: 3152;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6" charset="0"/>
                <a:ea typeface="ＭＳ Ｐゴシック" panose="020B0600070205080204" pitchFamily="34" charset="-128"/>
                <a:cs typeface="Lucida Sans Unicode"/>
              </a:rPr>
              <a:t>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AFD330-7839-5705-0701-41000F5B610E}"/>
              </a:ext>
            </a:extLst>
          </p:cNvPr>
          <p:cNvSpPr txBox="1"/>
          <p:nvPr/>
        </p:nvSpPr>
        <p:spPr>
          <a:xfrm>
            <a:off x="1611217" y="882973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Lucida Sans Unicode"/>
              </a:rPr>
              <a:t>FP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19E4CA-A09B-3EA1-C595-2C8EB8F90D6B}"/>
              </a:ext>
            </a:extLst>
          </p:cNvPr>
          <p:cNvSpPr txBox="1"/>
          <p:nvPr/>
        </p:nvSpPr>
        <p:spPr>
          <a:xfrm>
            <a:off x="4501994" y="906152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Lucida Sans Unicode"/>
              </a:rPr>
              <a:t>FP + FLOT</a:t>
            </a:r>
          </a:p>
        </p:txBody>
      </p:sp>
    </p:spTree>
    <p:extLst>
      <p:ext uri="{BB962C8B-B14F-4D97-AF65-F5344CB8AC3E}">
        <p14:creationId xmlns:p14="http://schemas.microsoft.com/office/powerpoint/2010/main" val="3357825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FLOT + ICI in MATTERHORN and KN-585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991CB1B-8711-1F30-0202-0E326B92626C}"/>
              </a:ext>
            </a:extLst>
          </p:cNvPr>
          <p:cNvSpPr/>
          <p:nvPr/>
        </p:nvSpPr>
        <p:spPr bwMode="auto">
          <a:xfrm>
            <a:off x="2831335" y="6158429"/>
            <a:ext cx="3635566" cy="17627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Overall Survival: FLOT Cohort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570817-43DA-DE86-FE51-C7C3D2EE2C62}"/>
              </a:ext>
            </a:extLst>
          </p:cNvPr>
          <p:cNvSpPr txBox="1"/>
          <p:nvPr/>
        </p:nvSpPr>
        <p:spPr>
          <a:xfrm>
            <a:off x="6096000" y="6043791"/>
            <a:ext cx="481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KEYNOTE 585, Al-Batran JCO GI ASCO 2024</a:t>
            </a:r>
          </a:p>
        </p:txBody>
      </p:sp>
    </p:spTree>
    <p:extLst>
      <p:ext uri="{BB962C8B-B14F-4D97-AF65-F5344CB8AC3E}">
        <p14:creationId xmlns:p14="http://schemas.microsoft.com/office/powerpoint/2010/main" val="187387604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D5CB2-0FC0-7C46-48E3-DC66C6B05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5340"/>
            <a:ext cx="12192000" cy="1141412"/>
          </a:xfrm>
        </p:spPr>
        <p:txBody>
          <a:bodyPr/>
          <a:lstStyle/>
          <a:p>
            <a:r>
              <a:rPr lang="en-US" dirty="0"/>
              <a:t>MATTERHORN AND KEYNOTE 585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9E9ED-8EDB-7708-025C-97297328D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2" y="1509982"/>
            <a:ext cx="10407649" cy="4316412"/>
          </a:xfrm>
        </p:spPr>
        <p:txBody>
          <a:bodyPr/>
          <a:lstStyle/>
          <a:p>
            <a:r>
              <a:rPr lang="en-US" dirty="0"/>
              <a:t>For esophagogastric adenocarcinoma, pre- and postoperative FLOT + durvalumab is the preferred standard of care treatment.</a:t>
            </a:r>
          </a:p>
          <a:p>
            <a:r>
              <a:rPr lang="en-US" dirty="0"/>
              <a:t>Completing all planned therapy if possible achieves the highest event free survival.</a:t>
            </a:r>
          </a:p>
          <a:p>
            <a:r>
              <a:rPr lang="en-US" dirty="0"/>
              <a:t>Two drug perioperative 5-FU/cisplatin plus pembrolizumab failed to improve survival over chemotherapy alone despite higher rates of pathologic complete response and numeric improvements in PFS and OS. </a:t>
            </a:r>
          </a:p>
        </p:txBody>
      </p:sp>
    </p:spTree>
    <p:extLst>
      <p:ext uri="{BB962C8B-B14F-4D97-AF65-F5344CB8AC3E}">
        <p14:creationId xmlns:p14="http://schemas.microsoft.com/office/powerpoint/2010/main" val="1090038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A851B-7F7C-4BD4-C31A-55FE5991D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DFF2E-A15E-46F9-5156-E1304FB909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0E5145-2540-DDB6-D5F4-443A953F5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9" y="76200"/>
            <a:ext cx="11868151" cy="6781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7EF562-52ED-2200-F321-810DE9F6912E}"/>
              </a:ext>
            </a:extLst>
          </p:cNvPr>
          <p:cNvSpPr txBox="1"/>
          <p:nvPr/>
        </p:nvSpPr>
        <p:spPr>
          <a:xfrm>
            <a:off x="774700" y="6427034"/>
            <a:ext cx="330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Stein Nature Med 31:4197; 2025</a:t>
            </a:r>
          </a:p>
        </p:txBody>
      </p:sp>
    </p:spTree>
    <p:extLst>
      <p:ext uri="{BB962C8B-B14F-4D97-AF65-F5344CB8AC3E}">
        <p14:creationId xmlns:p14="http://schemas.microsoft.com/office/powerpoint/2010/main" val="410085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1D10E-D9B9-4BB0-FFF3-206B8A6C4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60D17B-7262-F0C4-FD65-D7455B9B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68818"/>
          <a:stretch>
            <a:fillRect/>
          </a:stretch>
        </p:blipFill>
        <p:spPr>
          <a:xfrm>
            <a:off x="-28903" y="16182"/>
            <a:ext cx="12220903" cy="21334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278B07-7BB5-28FE-F6E6-2812BA623AE2}"/>
              </a:ext>
            </a:extLst>
          </p:cNvPr>
          <p:cNvSpPr txBox="1"/>
          <p:nvPr/>
        </p:nvSpPr>
        <p:spPr>
          <a:xfrm>
            <a:off x="774700" y="6427034"/>
            <a:ext cx="330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Stein Nature Med 31:4197;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6411C-AEAC-86E2-6B95-127A9FD44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04" y="2149642"/>
            <a:ext cx="8531277" cy="38390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B4B62B-3906-23B7-A9A2-435D447FB45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25389"/>
          <a:stretch>
            <a:fillRect/>
          </a:stretch>
        </p:blipFill>
        <p:spPr>
          <a:xfrm>
            <a:off x="7042484" y="4708359"/>
            <a:ext cx="5005137" cy="73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45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9" name="Picture 2">
            <a:extLst>
              <a:ext uri="{FF2B5EF4-FFF2-40B4-BE49-F238E27FC236}">
                <a16:creationId xmlns:a16="http://schemas.microsoft.com/office/drawing/2014/main" id="{950B2361-505F-47AC-8A4E-078F39CD7D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7"/>
          <a:stretch>
            <a:fillRect/>
          </a:stretch>
        </p:blipFill>
        <p:spPr bwMode="auto">
          <a:xfrm>
            <a:off x="234662" y="2033366"/>
            <a:ext cx="5526208" cy="279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B1753968-E661-0799-644D-427C95FAD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7"/>
          <a:stretch>
            <a:fillRect/>
          </a:stretch>
        </p:blipFill>
        <p:spPr bwMode="auto">
          <a:xfrm>
            <a:off x="6431023" y="2033365"/>
            <a:ext cx="5526315" cy="279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6346829-34CD-ADD2-1DA6-8369BF1D9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solidFill>
                  <a:srgbClr val="1951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Preoperative CPI therapy in MSI High Gastric Cancer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9429C6-1669-0FE9-E606-ED74F4282149}"/>
              </a:ext>
            </a:extLst>
          </p:cNvPr>
          <p:cNvSpPr txBox="1"/>
          <p:nvPr/>
        </p:nvSpPr>
        <p:spPr>
          <a:xfrm>
            <a:off x="1451983" y="5151344"/>
            <a:ext cx="3714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Andre,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2023;41: 255-265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ASCO GI 2022;Abstract 244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EC4CB5-629F-A1BE-7A37-A3A1613EE31F}"/>
              </a:ext>
            </a:extLst>
          </p:cNvPr>
          <p:cNvSpPr txBox="1"/>
          <p:nvPr/>
        </p:nvSpPr>
        <p:spPr>
          <a:xfrm>
            <a:off x="7144322" y="5151601"/>
            <a:ext cx="40999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Pietrantonio,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JCO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2023;41(suppl 4;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358)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ASCO GI 2023;Abstract 358</a:t>
            </a:r>
          </a:p>
        </p:txBody>
      </p:sp>
    </p:spTree>
    <p:extLst>
      <p:ext uri="{BB962C8B-B14F-4D97-AF65-F5344CB8AC3E}">
        <p14:creationId xmlns:p14="http://schemas.microsoft.com/office/powerpoint/2010/main" val="132535401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54AD0-7EC0-8A93-AF06-23F2BFA5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3DDDE-B73B-0E38-B1DC-A11FC5360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10BEBC-1DB0-030D-F82D-E20DF509F3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127"/>
          <a:stretch>
            <a:fillRect/>
          </a:stretch>
        </p:blipFill>
        <p:spPr>
          <a:xfrm>
            <a:off x="-17079" y="9580"/>
            <a:ext cx="12209079" cy="60864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C77B92-8D7F-0238-F3B1-F15229C0BE7D}"/>
              </a:ext>
            </a:extLst>
          </p:cNvPr>
          <p:cNvSpPr txBox="1"/>
          <p:nvPr/>
        </p:nvSpPr>
        <p:spPr>
          <a:xfrm>
            <a:off x="774700" y="6427034"/>
            <a:ext cx="330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Lucida Sans Unicode"/>
              </a:rPr>
              <a:t>Stein Nature Med 31:4197; 2025</a:t>
            </a:r>
          </a:p>
        </p:txBody>
      </p:sp>
    </p:spTree>
    <p:extLst>
      <p:ext uri="{BB962C8B-B14F-4D97-AF65-F5344CB8AC3E}">
        <p14:creationId xmlns:p14="http://schemas.microsoft.com/office/powerpoint/2010/main" val="3520534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25150-0DD3-6E56-5459-E7240194A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PERIOPERATIVE THERAPY OF HER2 + ESOPHAGOGASTRIC ADENOCARCINOMA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1116A-4659-0BB0-9DDA-D7B5B4502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combination of FLOT, pembrolizumab and trastuzumab achieves a remarkably high rate of pathologic complete response.</a:t>
            </a:r>
          </a:p>
          <a:p>
            <a:r>
              <a:rPr lang="en-US" dirty="0"/>
              <a:t>Trials may consider nonoperative management in clinical complete responders to this or similar regimens.</a:t>
            </a:r>
          </a:p>
          <a:p>
            <a:r>
              <a:rPr lang="en-US" dirty="0"/>
              <a:t>Evaluation of perioperative therapy with novel and potentially more effective HER2 agents, including zanidatamab and trastuzumab deruxtecan, combined with immunotherapy, is warranted.  </a:t>
            </a:r>
          </a:p>
        </p:txBody>
      </p:sp>
    </p:spTree>
    <p:extLst>
      <p:ext uri="{BB962C8B-B14F-4D97-AF65-F5344CB8AC3E}">
        <p14:creationId xmlns:p14="http://schemas.microsoft.com/office/powerpoint/2010/main" val="1030228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C547DC2-FA46-1E43-ACEB-5B3F813F8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9216" y="1405569"/>
            <a:ext cx="11453567" cy="1939870"/>
          </a:xfrm>
        </p:spPr>
        <p:txBody>
          <a:bodyPr>
            <a:noAutofit/>
          </a:bodyPr>
          <a:lstStyle/>
          <a:p>
            <a:pPr algn="just"/>
            <a:r>
              <a:rPr lang="en-US" sz="3200" dirty="0"/>
              <a:t>Nivolumab plus ipilimumab combined with chemotherapy as first-line treatment for HER2-negative unresectable advanced or recurrent gastric/gastroesophageal junction cancer: A randomized phase 3 trial (ATTRACTION-6)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9049D70-7153-8B48-B8D1-D157862402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Do-Youn Oh, MD, PhD</a:t>
            </a:r>
          </a:p>
        </p:txBody>
      </p:sp>
      <p:sp>
        <p:nvSpPr>
          <p:cNvPr id="2" name="Subtitle 6">
            <a:extLst>
              <a:ext uri="{FF2B5EF4-FFF2-40B4-BE49-F238E27FC236}">
                <a16:creationId xmlns:a16="http://schemas.microsoft.com/office/drawing/2014/main" id="{92D46A2D-A740-6B54-3B1E-24DD074115EC}"/>
              </a:ext>
            </a:extLst>
          </p:cNvPr>
          <p:cNvSpPr txBox="1">
            <a:spLocks/>
          </p:cNvSpPr>
          <p:nvPr/>
        </p:nvSpPr>
        <p:spPr>
          <a:xfrm>
            <a:off x="609600" y="4347133"/>
            <a:ext cx="10972800" cy="1322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None/>
              <a:defRPr lang="en-US" sz="28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None/>
              <a:defRPr lang="en-US" sz="20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None/>
              <a:defRPr lang="en-US" sz="18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None/>
              <a:defRPr lang="en-US" sz="16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None/>
              <a:defRPr lang="en-US" sz="16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Seoul National University College of Medicine, Seoul,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Asan Medical Center, University of Ulsan College of Medicine, Seoul,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National Cancer Center Hospital East, Kashiwa, Japan,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4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Kaohsiung Medical University Hospital, Kaohsiung, Taiwan,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5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Institute of Medical Science Hospital, University of Tokyo, Tokyo, Japan,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6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Yonsei Cancer Center, Yonsei University College of Medicine, Seoul,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7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Kyungpook National University, Daegu,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8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Keimyung University </a:t>
            </a:r>
            <a:r>
              <a:rPr kumimoji="0" lang="en-US" altLang="ja-JP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Dongsan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Medical Center, Daegu,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9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Korea University Guro Hospital, Korea University College of Medicine, Seoul,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10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Seoul National University College of Medicine, Seoul, South Korea; Seoul National University Bundang Hospital, Seongnam,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11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Samsung Medical Center, Seoul,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12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National Cancer Center Hospital, Tokyo, Japan,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13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Cancer Institute Hospital of the Japanese Foundation for Cancer Research, Tokyo, Japan,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14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Dong-A University Hospital, Busan, Republic of Korea,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15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China Medical University Hospital, Taichung, Taiwan,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16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Taipei Veterans General Hospital, Taipei, Taiwan, 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17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Chang Gung Memorial Hospital at </a:t>
            </a:r>
            <a:r>
              <a:rPr kumimoji="0" lang="en-US" altLang="ja-JP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Linkou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and Chang Gung University, Tao-Yuan, Taiwan,</a:t>
            </a:r>
            <a:r>
              <a:rPr kumimoji="0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　</a:t>
            </a:r>
            <a:r>
              <a:rPr kumimoji="0" lang="en-US" altLang="ja-JP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18</a:t>
            </a:r>
            <a:r>
              <a:rPr kumimoji="0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National Taiwan University Hospital, Taipei, Taiwan.</a:t>
            </a:r>
            <a:endParaRPr kumimoji="0" lang="en-US" sz="1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53A2C646-6B3B-CD05-BE5D-36DD22A866A1}"/>
              </a:ext>
            </a:extLst>
          </p:cNvPr>
          <p:cNvSpPr txBox="1">
            <a:spLocks/>
          </p:cNvSpPr>
          <p:nvPr/>
        </p:nvSpPr>
        <p:spPr>
          <a:xfrm>
            <a:off x="653818" y="3512561"/>
            <a:ext cx="10972801" cy="8345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None/>
              <a:defRPr lang="en-US" sz="28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None/>
              <a:defRPr lang="en-US" sz="20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None/>
              <a:defRPr lang="en-US" sz="18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None/>
              <a:defRPr lang="en-US" sz="16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None/>
              <a:defRPr lang="en-US" sz="16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ja-JP" sz="1400" b="1" i="0" u="sng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Do-Youn Oh</a:t>
            </a:r>
            <a:r>
              <a:rPr kumimoji="0" lang="en-US" altLang="ja-JP" sz="1400" b="1" i="0" u="sng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1*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Yoon-Koo Kang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Kohei Shitara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Li-Tzong Chen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4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</a:t>
            </a:r>
            <a:r>
              <a:rPr kumimoji="0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Narikazu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Boku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5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Min-</a:t>
            </a:r>
            <a:r>
              <a:rPr kumimoji="0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Hee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Ryu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Sun Young Rha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6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Jong Gwang Kim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7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Jin Young Kim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8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Sang </a:t>
            </a:r>
            <a:r>
              <a:rPr kumimoji="0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Cheul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Oh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9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Keun-Wook Lee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10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</a:t>
            </a:r>
            <a:r>
              <a:rPr kumimoji="0" lang="en-US" altLang="ja-JP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Jeeyun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Lee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11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Akihito Kawazoe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Hirokazu Shoji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12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Kensei Yamaguchi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13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Sung Yong Oh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14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Li-Yuan Bai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15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Ming-Huang Chen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16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Jen-Shi Chen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17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Kun-Huei Yeh</a:t>
            </a:r>
            <a:r>
              <a:rPr kumimoji="0" lang="en-US" altLang="ja-JP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18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ATTRACTION-6 Study Group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1A631FD-B0DB-CC72-7E39-3DCD0FB643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3818" y="5770676"/>
            <a:ext cx="10972800" cy="388459"/>
          </a:xfrm>
        </p:spPr>
        <p:txBody>
          <a:bodyPr/>
          <a:lstStyle/>
          <a:p>
            <a:r>
              <a:rPr lang="en-US" sz="1200" dirty="0"/>
              <a:t>*Presenting</a:t>
            </a:r>
          </a:p>
        </p:txBody>
      </p:sp>
    </p:spTree>
    <p:extLst>
      <p:ext uri="{BB962C8B-B14F-4D97-AF65-F5344CB8AC3E}">
        <p14:creationId xmlns:p14="http://schemas.microsoft.com/office/powerpoint/2010/main" val="3526007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36C60-4179-B8D1-D845-4B265F75D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3755D-93B2-348A-98A5-4FF70A6C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10972800" cy="540000"/>
          </a:xfrm>
        </p:spPr>
        <p:txBody>
          <a:bodyPr>
            <a:normAutofit/>
          </a:bodyPr>
          <a:lstStyle/>
          <a:p>
            <a:pPr>
              <a:tabLst>
                <a:tab pos="3500438" algn="l"/>
              </a:tabLst>
            </a:pPr>
            <a:r>
              <a:rPr lang="en-US" altLang="ja-JP" sz="3200" dirty="0"/>
              <a:t>Study Design</a:t>
            </a:r>
            <a:endParaRPr lang="en-US" sz="3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989CC6-1B12-8C1A-0275-8DF0E9566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7851A-A44B-5EBE-5CD7-BDC8CE03FF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/>
              <a:t>Do-Youn Oh, MD, PhD</a:t>
            </a:r>
          </a:p>
        </p:txBody>
      </p: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070E1588-64D6-2FBD-2572-2868B5AEF74E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5522781" y="1781448"/>
            <a:ext cx="848777" cy="527667"/>
          </a:xfrm>
          <a:prstGeom prst="line">
            <a:avLst/>
          </a:prstGeom>
          <a:ln w="1905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3">
            <a:extLst>
              <a:ext uri="{FF2B5EF4-FFF2-40B4-BE49-F238E27FC236}">
                <a16:creationId xmlns:a16="http://schemas.microsoft.com/office/drawing/2014/main" id="{8CB2DAAF-3A3F-6781-F39F-AAC303C4B359}"/>
              </a:ext>
            </a:extLst>
          </p:cNvPr>
          <p:cNvCxnSpPr>
            <a:cxnSpLocks/>
            <a:stCxn id="27" idx="6"/>
            <a:endCxn id="17" idx="1"/>
          </p:cNvCxnSpPr>
          <p:nvPr/>
        </p:nvCxnSpPr>
        <p:spPr>
          <a:xfrm>
            <a:off x="5512465" y="2320872"/>
            <a:ext cx="890728" cy="535566"/>
          </a:xfrm>
          <a:prstGeom prst="line">
            <a:avLst/>
          </a:prstGeom>
          <a:ln w="1905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>
            <a:extLst>
              <a:ext uri="{FF2B5EF4-FFF2-40B4-BE49-F238E27FC236}">
                <a16:creationId xmlns:a16="http://schemas.microsoft.com/office/drawing/2014/main" id="{AB9CA718-8F79-334B-E40D-D904781AFFFC}"/>
              </a:ext>
            </a:extLst>
          </p:cNvPr>
          <p:cNvCxnSpPr>
            <a:cxnSpLocks/>
          </p:cNvCxnSpPr>
          <p:nvPr/>
        </p:nvCxnSpPr>
        <p:spPr>
          <a:xfrm>
            <a:off x="3920296" y="2330375"/>
            <a:ext cx="80360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8">
            <a:extLst>
              <a:ext uri="{FF2B5EF4-FFF2-40B4-BE49-F238E27FC236}">
                <a16:creationId xmlns:a16="http://schemas.microsoft.com/office/drawing/2014/main" id="{0BDA2861-F85E-0E99-22EB-087A3E83EE86}"/>
              </a:ext>
            </a:extLst>
          </p:cNvPr>
          <p:cNvSpPr txBox="1"/>
          <p:nvPr/>
        </p:nvSpPr>
        <p:spPr>
          <a:xfrm>
            <a:off x="117712" y="3890199"/>
            <a:ext cx="120123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Planned sample size: 600 patients, based on 430 OS events to achieve ≥90% power (two-sided α = 0.05), assuming a delayed treatment effect (HR after 3 months, 0.685; median OS of control arm, 16 months)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Patients were randomized from November 2021 to August 2023</a:t>
            </a: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 analyses are based on a clinical data cutoff of </a:t>
            </a: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20</a:t>
            </a:r>
            <a:r>
              <a:rPr kumimoji="0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th</a:t>
            </a: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Jun 2025, with a minimum follow‑up of 22.4 months after the last patient enrollment</a:t>
            </a:r>
          </a:p>
        </p:txBody>
      </p:sp>
      <p:sp>
        <p:nvSpPr>
          <p:cNvPr id="11" name="Rectangle: Rounded Corners 4">
            <a:extLst>
              <a:ext uri="{FF2B5EF4-FFF2-40B4-BE49-F238E27FC236}">
                <a16:creationId xmlns:a16="http://schemas.microsoft.com/office/drawing/2014/main" id="{E55852AC-46DE-EA8D-CF63-CA6E0D511F99}"/>
              </a:ext>
            </a:extLst>
          </p:cNvPr>
          <p:cNvSpPr/>
          <p:nvPr/>
        </p:nvSpPr>
        <p:spPr>
          <a:xfrm>
            <a:off x="1226865" y="1206569"/>
            <a:ext cx="2885386" cy="2303836"/>
          </a:xfrm>
          <a:prstGeom prst="roundRect">
            <a:avLst>
              <a:gd name="adj" fmla="val 7345"/>
            </a:avLst>
          </a:prstGeom>
          <a:solidFill>
            <a:srgbClr val="1E3A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07FA4E2F-1E92-F57B-E4EF-B8030ECB3300}"/>
              </a:ext>
            </a:extLst>
          </p:cNvPr>
          <p:cNvSpPr txBox="1"/>
          <p:nvPr/>
        </p:nvSpPr>
        <p:spPr>
          <a:xfrm>
            <a:off x="1257690" y="1259638"/>
            <a:ext cx="29281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Key eligibility criteria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Unresectable advanced or recurrent HER2 (-) G/GEJ cancer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No prior treatment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ECOG PS 0-1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Available PD-L1 status (assessed centrally using PD-L1 IHC 2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8-8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: Rounded Corners 22">
            <a:extLst>
              <a:ext uri="{FF2B5EF4-FFF2-40B4-BE49-F238E27FC236}">
                <a16:creationId xmlns:a16="http://schemas.microsoft.com/office/drawing/2014/main" id="{6E2B33D1-0EA0-D4C6-D77B-DF44352603BD}"/>
              </a:ext>
            </a:extLst>
          </p:cNvPr>
          <p:cNvSpPr/>
          <p:nvPr/>
        </p:nvSpPr>
        <p:spPr>
          <a:xfrm>
            <a:off x="6385616" y="1281878"/>
            <a:ext cx="2872363" cy="1021181"/>
          </a:xfrm>
          <a:prstGeom prst="roundRect">
            <a:avLst>
              <a:gd name="adj" fmla="val 7345"/>
            </a:avLst>
          </a:prstGeom>
          <a:solidFill>
            <a:srgbClr val="003F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26">
            <a:extLst>
              <a:ext uri="{FF2B5EF4-FFF2-40B4-BE49-F238E27FC236}">
                <a16:creationId xmlns:a16="http://schemas.microsoft.com/office/drawing/2014/main" id="{6F9A4C9C-C307-913E-5EC3-0944059AC787}"/>
              </a:ext>
            </a:extLst>
          </p:cNvPr>
          <p:cNvSpPr txBox="1"/>
          <p:nvPr/>
        </p:nvSpPr>
        <p:spPr>
          <a:xfrm>
            <a:off x="6371558" y="1258228"/>
            <a:ext cx="288538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 Nivolumab 360 mg 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IV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Q3W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 Ipilimumab 1 mg/kg IV Q6W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 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hemotherapy            Q3W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    (</a:t>
            </a:r>
            <a:r>
              <a:rPr kumimoji="0" lang="en-US" altLang="ja-JP" sz="14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SOX</a:t>
            </a:r>
            <a:r>
              <a:rPr kumimoji="0" lang="en-US" altLang="ja-JP" sz="1400" b="1" i="0" u="sng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b</a:t>
            </a:r>
            <a:r>
              <a:rPr kumimoji="0" lang="en-US" altLang="ja-JP" sz="1400" b="1" i="0" u="sng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ja-JP" sz="14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or</a:t>
            </a:r>
            <a:r>
              <a:rPr kumimoji="0" lang="ja-JP" alt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ja-JP" sz="14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CAPOX</a:t>
            </a:r>
            <a:r>
              <a:rPr kumimoji="0" lang="en-US" altLang="ja-JP" sz="1400" b="1" i="0" u="sng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</a:t>
            </a: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</a:p>
        </p:txBody>
      </p:sp>
      <p:sp>
        <p:nvSpPr>
          <p:cNvPr id="17" name="Rectangle: Rounded Corners 27">
            <a:extLst>
              <a:ext uri="{FF2B5EF4-FFF2-40B4-BE49-F238E27FC236}">
                <a16:creationId xmlns:a16="http://schemas.microsoft.com/office/drawing/2014/main" id="{AD11C75A-3B16-06FF-4764-2F5A6CF7FACA}"/>
              </a:ext>
            </a:extLst>
          </p:cNvPr>
          <p:cNvSpPr/>
          <p:nvPr/>
        </p:nvSpPr>
        <p:spPr>
          <a:xfrm>
            <a:off x="6403193" y="2524592"/>
            <a:ext cx="2853751" cy="663691"/>
          </a:xfrm>
          <a:prstGeom prst="roundRect">
            <a:avLst>
              <a:gd name="adj" fmla="val 7345"/>
            </a:avLst>
          </a:prstGeom>
          <a:solidFill>
            <a:schemeClr val="bg2">
              <a:lumMod val="50000"/>
              <a:alpha val="51765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TextBox 28">
            <a:extLst>
              <a:ext uri="{FF2B5EF4-FFF2-40B4-BE49-F238E27FC236}">
                <a16:creationId xmlns:a16="http://schemas.microsoft.com/office/drawing/2014/main" id="{834EEC05-669D-CDA9-D0A0-2F41FB261F50}"/>
              </a:ext>
            </a:extLst>
          </p:cNvPr>
          <p:cNvSpPr txBox="1"/>
          <p:nvPr/>
        </p:nvSpPr>
        <p:spPr>
          <a:xfrm>
            <a:off x="6493617" y="2588410"/>
            <a:ext cx="27419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Chemotherapy      Q3W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(</a:t>
            </a:r>
            <a:r>
              <a:rPr kumimoji="0" lang="en-US" altLang="ja-JP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SOX</a:t>
            </a:r>
            <a:r>
              <a:rPr kumimoji="0" lang="en-US" altLang="ja-JP" sz="1400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b</a:t>
            </a:r>
            <a:r>
              <a:rPr kumimoji="0" lang="en-US" altLang="ja-JP" sz="14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or</a:t>
            </a:r>
            <a:r>
              <a:rPr kumimoji="0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ja-JP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CAPOX</a:t>
            </a:r>
            <a:r>
              <a:rPr kumimoji="0" lang="en-US" altLang="ja-JP" sz="1400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</a:t>
            </a: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sp>
        <p:nvSpPr>
          <p:cNvPr id="19" name="TextBox 29">
            <a:extLst>
              <a:ext uri="{FF2B5EF4-FFF2-40B4-BE49-F238E27FC236}">
                <a16:creationId xmlns:a16="http://schemas.microsoft.com/office/drawing/2014/main" id="{7091676E-836E-25F0-B8BB-6D6136062B6F}"/>
              </a:ext>
            </a:extLst>
          </p:cNvPr>
          <p:cNvSpPr txBox="1"/>
          <p:nvPr/>
        </p:nvSpPr>
        <p:spPr>
          <a:xfrm>
            <a:off x="4582976" y="1585357"/>
            <a:ext cx="1030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N=626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TextBox 33">
            <a:extLst>
              <a:ext uri="{FF2B5EF4-FFF2-40B4-BE49-F238E27FC236}">
                <a16:creationId xmlns:a16="http://schemas.microsoft.com/office/drawing/2014/main" id="{05B46328-3B94-58BB-2113-79642C90AF63}"/>
              </a:ext>
            </a:extLst>
          </p:cNvPr>
          <p:cNvSpPr txBox="1"/>
          <p:nvPr/>
        </p:nvSpPr>
        <p:spPr>
          <a:xfrm>
            <a:off x="170217" y="5832985"/>
            <a:ext cx="119267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Abbreviations: G/GEJ, gastric/gastroesophageal junction; IV, intravenous;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OS, overall survival; PFS, progression-free survival; ORR, objective response rate; DOR, duration of response;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Q3W, every 3 weeks;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Q6W, every 6 weeks; 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SOX, S-1 (tegafur/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gimeracil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/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oteracil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)/oxaliplatin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;</a:t>
            </a:r>
            <a:r>
              <a:rPr kumimoji="0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CAPOX, capecitabine/oxaliplatin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95B01A15-48AF-9E9B-4A03-64D5FAC4A8E0}"/>
              </a:ext>
            </a:extLst>
          </p:cNvPr>
          <p:cNvSpPr/>
          <p:nvPr/>
        </p:nvSpPr>
        <p:spPr>
          <a:xfrm>
            <a:off x="9325959" y="1199235"/>
            <a:ext cx="2301570" cy="21583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11756C76-C9FE-0F0B-F95D-4D707EABC5A8}"/>
              </a:ext>
            </a:extLst>
          </p:cNvPr>
          <p:cNvSpPr/>
          <p:nvPr/>
        </p:nvSpPr>
        <p:spPr>
          <a:xfrm>
            <a:off x="9369916" y="1295516"/>
            <a:ext cx="23255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Primary endpoint: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Key secondary endpoint: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PFS per investigator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Secondary endpoints: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ORR/DOR/PFS2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Safety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5FC0945-CC00-6271-BBBA-8054769B4278}"/>
              </a:ext>
            </a:extLst>
          </p:cNvPr>
          <p:cNvSpPr/>
          <p:nvPr/>
        </p:nvSpPr>
        <p:spPr>
          <a:xfrm>
            <a:off x="170218" y="5489063"/>
            <a:ext cx="119267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a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ClinicalTrials.gov number, NCT05144854; </a:t>
            </a:r>
            <a:r>
              <a:rPr kumimoji="0" lang="en-US" altLang="ja-JP" sz="1050" b="0" i="0" u="none" strike="noStrike" kern="1200" cap="none" spc="0" normalizeH="0" baseline="3000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b</a:t>
            </a:r>
            <a:r>
              <a:rPr kumimoji="0" lang="en-US" altLang="ja-JP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SOX</a:t>
            </a:r>
            <a:r>
              <a: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therapy: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Oxaliplatin 130 mg/m</a:t>
            </a:r>
            <a:r>
              <a:rPr kumimoji="0" lang="en-US" altLang="ja-JP" sz="105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2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IV once daily (day1), and S-1 40 mg/m</a:t>
            </a:r>
            <a:r>
              <a:rPr kumimoji="0" lang="en-US" altLang="ja-JP" sz="105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/dose orally twice daily (day1-14) , Q3W; </a:t>
            </a:r>
            <a:r>
              <a:rPr kumimoji="0" lang="en-US" altLang="ja-JP" sz="1050" b="0" i="0" u="none" strike="noStrike" kern="1200" cap="none" spc="0" normalizeH="0" baseline="3000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</a:t>
            </a:r>
            <a:r>
              <a:rPr kumimoji="0" lang="en-US" altLang="ja-JP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CAPOX</a:t>
            </a:r>
            <a:r>
              <a: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 therapy: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Oxaliplatin 130 mg/m</a:t>
            </a:r>
            <a:r>
              <a:rPr kumimoji="0" lang="en-US" altLang="ja-JP" sz="105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2 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IV once daily (day1), and Capecitabine 1000 mg/m</a:t>
            </a:r>
            <a:r>
              <a:rPr kumimoji="0" lang="en-US" altLang="ja-JP" sz="105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/dose orally twice daily (day1-14), Q3W.</a:t>
            </a: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id="{95DEE996-6F42-8A6F-901A-D35E3362A16D}"/>
              </a:ext>
            </a:extLst>
          </p:cNvPr>
          <p:cNvSpPr txBox="1"/>
          <p:nvPr/>
        </p:nvSpPr>
        <p:spPr>
          <a:xfrm>
            <a:off x="4616497" y="2016244"/>
            <a:ext cx="1030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1:1</a:t>
            </a:r>
          </a:p>
        </p:txBody>
      </p:sp>
      <p:sp>
        <p:nvSpPr>
          <p:cNvPr id="27" name="Oval 18">
            <a:extLst>
              <a:ext uri="{FF2B5EF4-FFF2-40B4-BE49-F238E27FC236}">
                <a16:creationId xmlns:a16="http://schemas.microsoft.com/office/drawing/2014/main" id="{D1D9F1BB-6DC9-C971-AFC8-EF4CF5F43F67}"/>
              </a:ext>
            </a:extLst>
          </p:cNvPr>
          <p:cNvSpPr>
            <a:spLocks/>
          </p:cNvSpPr>
          <p:nvPr/>
        </p:nvSpPr>
        <p:spPr>
          <a:xfrm>
            <a:off x="4762452" y="1945865"/>
            <a:ext cx="750013" cy="750013"/>
          </a:xfrm>
          <a:prstGeom prst="ellipse">
            <a:avLst/>
          </a:prstGeom>
          <a:solidFill>
            <a:srgbClr val="1E3A57">
              <a:alpha val="5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8">
            <a:extLst>
              <a:ext uri="{FF2B5EF4-FFF2-40B4-BE49-F238E27FC236}">
                <a16:creationId xmlns:a16="http://schemas.microsoft.com/office/drawing/2014/main" id="{71562392-1049-ACC9-A838-9748BEC38087}"/>
              </a:ext>
            </a:extLst>
          </p:cNvPr>
          <p:cNvSpPr txBox="1"/>
          <p:nvPr/>
        </p:nvSpPr>
        <p:spPr>
          <a:xfrm>
            <a:off x="311595" y="751764"/>
            <a:ext cx="11349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Phase 3, open-label study in Asian patients (Japan, Korea, Taiwan)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</a:t>
            </a:r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id="{6490EAE3-FB4F-DAD3-DA41-2060A77D48FD}"/>
              </a:ext>
            </a:extLst>
          </p:cNvPr>
          <p:cNvSpPr txBox="1"/>
          <p:nvPr/>
        </p:nvSpPr>
        <p:spPr>
          <a:xfrm>
            <a:off x="4185822" y="2923256"/>
            <a:ext cx="324258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Stratification factors: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PD-L1 CPS (≥5/&lt;5)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PS (0/1)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Country (Japan/Other)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Disease Status (advanced/recurrent)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A15C004-2D2D-7592-70E2-0C68D5A8AD20}"/>
              </a:ext>
            </a:extLst>
          </p:cNvPr>
          <p:cNvSpPr txBox="1"/>
          <p:nvPr/>
        </p:nvSpPr>
        <p:spPr>
          <a:xfrm>
            <a:off x="8288684" y="2250646"/>
            <a:ext cx="1030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N=315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F642C3D-458B-9EFC-50A7-890D82B834B3}"/>
              </a:ext>
            </a:extLst>
          </p:cNvPr>
          <p:cNvSpPr txBox="1"/>
          <p:nvPr/>
        </p:nvSpPr>
        <p:spPr>
          <a:xfrm>
            <a:off x="8288684" y="3158224"/>
            <a:ext cx="1030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N=311</a:t>
            </a:r>
          </a:p>
        </p:txBody>
      </p:sp>
    </p:spTree>
    <p:extLst>
      <p:ext uri="{BB962C8B-B14F-4D97-AF65-F5344CB8AC3E}">
        <p14:creationId xmlns:p14="http://schemas.microsoft.com/office/powerpoint/2010/main" val="29073571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B017E-0FF1-8C18-90F7-3932F7AD4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10972800" cy="540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Baseline Characteristics</a:t>
            </a:r>
            <a:endParaRPr lang="en-US" sz="3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6C8D40-42E6-9570-A088-96FC6DBA8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7A29DF-13F7-3BCF-A70C-846023D786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/>
              <a:t>Do-Youn Oh, MD, PhD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75881C3-81C7-35C3-2AF6-215BF1909F39}"/>
              </a:ext>
            </a:extLst>
          </p:cNvPr>
          <p:cNvGraphicFramePr>
            <a:graphicFrameLocks noGrp="1"/>
          </p:cNvGraphicFramePr>
          <p:nvPr/>
        </p:nvGraphicFramePr>
        <p:xfrm>
          <a:off x="516889" y="569729"/>
          <a:ext cx="5400000" cy="5024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8000">
                  <a:extLst>
                    <a:ext uri="{9D8B030D-6E8A-4147-A177-3AD203B41FA5}">
                      <a16:colId xmlns:a16="http://schemas.microsoft.com/office/drawing/2014/main" val="2969952986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47107326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32389274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95911721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360012533"/>
                    </a:ext>
                  </a:extLst>
                </a:gridCol>
              </a:tblGrid>
              <a:tr h="190980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ja-JP" sz="1050" b="1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121299"/>
                  </a:ext>
                </a:extLst>
              </a:tr>
              <a:tr h="278122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 err="1">
                          <a:solidFill>
                            <a:schemeClr val="bg1"/>
                          </a:solidFill>
                          <a:effectLst/>
                        </a:rPr>
                        <a:t>Nivo</a:t>
                      </a: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</a:rPr>
                        <a:t> + Ipi + Chemo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1" dirty="0">
                          <a:solidFill>
                            <a:schemeClr val="bg1"/>
                          </a:solidFill>
                        </a:rPr>
                        <a:t>(n = 315)</a:t>
                      </a: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</a:rPr>
                        <a:t>Chemo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1" dirty="0">
                          <a:solidFill>
                            <a:schemeClr val="bg1"/>
                          </a:solidFill>
                        </a:rPr>
                        <a:t>(n = 311)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effectLst/>
                        </a:rPr>
                        <a:t>Overall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1" dirty="0">
                          <a:solidFill>
                            <a:schemeClr val="tx1"/>
                          </a:solidFill>
                        </a:rPr>
                        <a:t>(n = 626)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583199"/>
                  </a:ext>
                </a:extLst>
              </a:tr>
              <a:tr h="189940">
                <a:tc gridSpan="2"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</a:rPr>
                        <a:t>n (%)</a:t>
                      </a:r>
                      <a:endParaRPr lang="ja-JP" sz="105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</a:rPr>
                        <a:t>n (%)</a:t>
                      </a:r>
                      <a:endParaRPr lang="ja-JP" sz="105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effectLst/>
                        </a:rPr>
                        <a:t>n (%)</a:t>
                      </a:r>
                      <a:endParaRPr lang="ja-JP" sz="1050" b="1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677178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Sex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776900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Male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213 (67.6)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201 (64.6)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414 (66.1)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04291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Female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102 (32.4)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110 (35.4)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212 (33.9)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9224223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Age (years)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994814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  &lt;65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192 (61.0)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186 (59.8)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378 (60.4)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6214738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  65 - &lt;75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97 (30.8)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85 (27.3)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182 (29.1)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400381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  </a:t>
                      </a:r>
                      <a:r>
                        <a:rPr lang="en-US" altLang="ja-JP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050" b="0" kern="100" dirty="0">
                          <a:effectLst/>
                        </a:rPr>
                        <a:t>75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26 (8.3)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40 (12.9)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66 (10.5)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073178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Country 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588655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Japan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46 (14.6)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47 (15.1)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93 (14.9)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22140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Korea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242 (76.8)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231 (74.3)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473 (75.6)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2404329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Taiwan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27 (8.6)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33 (10.6)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60 (9.6)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111072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ECOG performance status 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045621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0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140 (44.4)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136 (43.7)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276 (44.1)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86420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1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175 (55.6)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175 (56.3)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350 (55.9)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4691862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Disease status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583677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Advanced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228 (72.4)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226 (72.7)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454 (72.5)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088296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Recurrent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87 (27.6)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85 (27.3)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172 (27.5)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539000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Primary tumor location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4407605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  Gastric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185 (81.1)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 187 (82.7)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372 (81.9)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037261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  GEJ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29 (12.7)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27 (11.9)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56 (12.3)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46474"/>
                  </a:ext>
                </a:extLst>
              </a:tr>
              <a:tr h="190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  Unknown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ja-JP" sz="105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 14 (6.1)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 12 (5.3)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solidFill>
                            <a:schemeClr val="tx1"/>
                          </a:solidFill>
                          <a:effectLst/>
                        </a:rPr>
                        <a:t>26 (5.7)</a:t>
                      </a:r>
                      <a:endParaRPr lang="ja-JP" sz="105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321912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2586C602-0E52-551F-B094-83879AACCFC4}"/>
              </a:ext>
            </a:extLst>
          </p:cNvPr>
          <p:cNvGraphicFramePr>
            <a:graphicFrameLocks noGrp="1"/>
          </p:cNvGraphicFramePr>
          <p:nvPr/>
        </p:nvGraphicFramePr>
        <p:xfrm>
          <a:off x="6234361" y="569729"/>
          <a:ext cx="5400000" cy="4632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8000">
                  <a:extLst>
                    <a:ext uri="{9D8B030D-6E8A-4147-A177-3AD203B41FA5}">
                      <a16:colId xmlns:a16="http://schemas.microsoft.com/office/drawing/2014/main" val="1247781489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379465507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44229088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676723561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663691740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ja-JP" sz="1050" b="1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511424"/>
                  </a:ext>
                </a:extLst>
              </a:tr>
              <a:tr h="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Nivo + Ipi + Chemo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1" dirty="0">
                          <a:solidFill>
                            <a:schemeClr val="bg1"/>
                          </a:solidFill>
                        </a:rPr>
                        <a:t>(n = 315)</a:t>
                      </a: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Chemo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1" dirty="0">
                          <a:solidFill>
                            <a:schemeClr val="bg1"/>
                          </a:solidFill>
                        </a:rPr>
                        <a:t>(n = 311)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00" dirty="0">
                          <a:effectLst/>
                          <a:latin typeface="+mn-lt"/>
                        </a:rPr>
                        <a:t>Overall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1" dirty="0">
                          <a:solidFill>
                            <a:schemeClr val="tx1"/>
                          </a:solidFill>
                        </a:rPr>
                        <a:t>(n = 626)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393771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 (%)</a:t>
                      </a:r>
                      <a:endParaRPr lang="ja-JP" sz="105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 (%)</a:t>
                      </a:r>
                      <a:endParaRPr lang="ja-JP" sz="1050" b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kern="100" dirty="0">
                          <a:effectLst/>
                          <a:latin typeface="+mn-lt"/>
                        </a:rPr>
                        <a:t>n (%)</a:t>
                      </a:r>
                      <a:endParaRPr lang="ja-JP" sz="1050" b="1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3557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Histological type (Lauren criteria)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333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Intestinal type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109 (34.6)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99 (31.8)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208 (33.2)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6055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Diffuse type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139 (44.1)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146 (46.9)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285 (45.5)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6324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  Others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>
                          <a:effectLst/>
                        </a:rPr>
                        <a:t> </a:t>
                      </a:r>
                      <a:endParaRPr lang="ja-JP" sz="1050" b="0" kern="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67 (21.3)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 66 (21.2)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kern="100" dirty="0">
                          <a:effectLst/>
                        </a:rPr>
                        <a:t>133 (21.2)</a:t>
                      </a:r>
                      <a:endParaRPr lang="ja-JP" sz="1050" b="0" kern="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6570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Sites of metastases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485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  Liver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69 (21.9) 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63 (20.3) 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132 (21.1)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7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  Peritoneum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148 (47.0) 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172 (55.3) 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ja-JP" sz="1050" kern="100" dirty="0">
                          <a:effectLst/>
                          <a:latin typeface="+mn-lt"/>
                          <a:ea typeface="游明朝" panose="02020400000000000000" pitchFamily="18" charset="-128"/>
                        </a:rPr>
                        <a:t>320 (51.1)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2478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Number of organs with metastasis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6320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  </a:t>
                      </a:r>
                      <a:r>
                        <a:rPr lang="en-US" altLang="ja-JP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00" dirty="0">
                          <a:effectLst/>
                          <a:latin typeface="+mn-lt"/>
                        </a:rPr>
                        <a:t>1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164 (52.1)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175 (56.3)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339 (54.2)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586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  </a:t>
                      </a:r>
                      <a:r>
                        <a:rPr lang="en-US" altLang="ja-JP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050" kern="100" dirty="0">
                          <a:effectLst/>
                          <a:latin typeface="+mn-lt"/>
                        </a:rPr>
                        <a:t>2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151 (47.9)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136 (43.7)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287 (45.8)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157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Presence of target lesions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922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  Yes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214 (67.9)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213 (68.5)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427 (68.2)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183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  No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101 (32.1)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 98 (31.5)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游明朝" panose="02020400000000000000" pitchFamily="18" charset="-128"/>
                        </a:rPr>
                        <a:t>199 (31.8)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918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PD-L1 expression level (CPS)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6804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  &lt;5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175 (55.6)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173 (55.6)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348 (55.6)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693592"/>
                  </a:ext>
                </a:extLst>
              </a:tr>
              <a:tr h="69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  </a:t>
                      </a:r>
                      <a:r>
                        <a:rPr lang="en-US" altLang="ja-JP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1050" kern="100" dirty="0">
                          <a:effectLst/>
                          <a:latin typeface="+mn-lt"/>
                        </a:rPr>
                        <a:t>5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140 (44.4)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138 (44.4)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278 (44.4)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6200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Planned chemotherapy regimens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 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521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  SOX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134 (42.5)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144 (46.3)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278 (44.4)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25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  CAPOX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>
                          <a:effectLst/>
                          <a:latin typeface="+mn-lt"/>
                        </a:rPr>
                        <a:t> </a:t>
                      </a:r>
                      <a:endParaRPr lang="ja-JP" sz="1050" kern="10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181 (57.5)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167 (53.7)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kern="100" dirty="0">
                          <a:effectLst/>
                          <a:latin typeface="+mn-lt"/>
                        </a:rPr>
                        <a:t>348 (55.6)</a:t>
                      </a:r>
                      <a:endParaRPr lang="ja-JP" sz="1050" kern="100" dirty="0">
                        <a:effectLst/>
                        <a:latin typeface="+mn-lt"/>
                        <a:ea typeface="游明朝" panose="02020400000000000000" pitchFamily="18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274052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3C50EB4-535E-B3DE-6AAE-AEA09CE235C2}"/>
              </a:ext>
            </a:extLst>
          </p:cNvPr>
          <p:cNvSpPr txBox="1"/>
          <p:nvPr/>
        </p:nvSpPr>
        <p:spPr>
          <a:xfrm>
            <a:off x="70629" y="5879807"/>
            <a:ext cx="12050742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Primary tumor location was categorized into three groups: gastroesophageal junction (GEJ; ICD‑10 C16.0), gastric (C16.1–C16.4), and unknown; percentages are based on the number of participants with advanced gastric cancer.</a:t>
            </a:r>
            <a:endParaRPr kumimoji="0" lang="ja-JP" altLang="en-US" sz="95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0A4886F-A263-ECD1-5204-26095283C17B}"/>
              </a:ext>
            </a:extLst>
          </p:cNvPr>
          <p:cNvSpPr/>
          <p:nvPr/>
        </p:nvSpPr>
        <p:spPr>
          <a:xfrm>
            <a:off x="5916889" y="3924300"/>
            <a:ext cx="5868711" cy="8763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155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9CE9A-6663-810D-9155-4E4373D87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8C312-75D4-3E99-C96F-D92948FA5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10972800" cy="540000"/>
          </a:xfrm>
        </p:spPr>
        <p:txBody>
          <a:bodyPr>
            <a:normAutofit/>
          </a:bodyPr>
          <a:lstStyle/>
          <a:p>
            <a:pPr>
              <a:tabLst>
                <a:tab pos="3135313" algn="l"/>
              </a:tabLst>
            </a:pPr>
            <a:r>
              <a:rPr lang="en-US" altLang="ja-JP" sz="3200" dirty="0"/>
              <a:t>Primary Endpoint: Overall Survival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4BF1F0-44F3-7586-69FF-EC0D7EE56E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Do-Youn Oh, MD, PhD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D55CF26-6D50-529B-D45E-EE2C21FFD4F0}"/>
              </a:ext>
            </a:extLst>
          </p:cNvPr>
          <p:cNvSpPr txBox="1">
            <a:spLocks/>
          </p:cNvSpPr>
          <p:nvPr/>
        </p:nvSpPr>
        <p:spPr>
          <a:xfrm>
            <a:off x="1888106" y="5623958"/>
            <a:ext cx="8415789" cy="479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primary endpoint of overall survival was not met in the overall population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7D24B281-F2AB-99E8-8885-4A89C2949193}"/>
              </a:ext>
            </a:extLst>
          </p:cNvPr>
          <p:cNvGraphicFramePr>
            <a:graphicFrameLocks noGrp="1"/>
          </p:cNvGraphicFramePr>
          <p:nvPr/>
        </p:nvGraphicFramePr>
        <p:xfrm>
          <a:off x="6676453" y="934400"/>
          <a:ext cx="5000222" cy="188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933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1450446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1450446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</a:tblGrid>
              <a:tr h="3424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5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300"/>
                        </a:spcBef>
                      </a:pPr>
                      <a:r>
                        <a:rPr kumimoji="1" lang="en-US" altLang="ja-JP" sz="1500" b="1" dirty="0" err="1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15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5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ja-JP" altLang="en-US" sz="15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5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Ipi + Chemo</a:t>
                      </a:r>
                      <a:endParaRPr kumimoji="1" lang="ja-JP" altLang="en-US" sz="15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5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15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5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Event n (%)</a:t>
                      </a:r>
                      <a:endParaRPr kumimoji="1" lang="ja-JP" altLang="en-US" sz="15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5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224 (71.1)</a:t>
                      </a: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5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223 (71.7)</a:t>
                      </a:r>
                      <a:endParaRPr kumimoji="1" lang="ja-JP" altLang="en-US" sz="15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5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OS (95% CI)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500" b="1" dirty="0">
                          <a:latin typeface="+mn-lt"/>
                        </a:rPr>
                        <a:t>15.7 (14.2-19.4)</a:t>
                      </a:r>
                      <a:endParaRPr kumimoji="1" lang="ja-JP" altLang="en-US" sz="1500" b="1" dirty="0">
                        <a:latin typeface="+mn-lt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500" b="1" dirty="0">
                          <a:latin typeface="+mn-lt"/>
                        </a:rPr>
                        <a:t>15.8 (13.5-17.6)</a:t>
                      </a:r>
                      <a:endParaRPr kumimoji="1" lang="ja-JP" altLang="en-US" sz="1500" b="1" dirty="0">
                        <a:latin typeface="+mn-lt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it-IT" altLang="ja-JP" sz="1500" b="1" dirty="0">
                          <a:latin typeface="+mn-lt"/>
                          <a:cs typeface="Arial" panose="020B0604020202020204" pitchFamily="34" charset="0"/>
                        </a:rPr>
                        <a:t>HR (95.8% CI)</a:t>
                      </a:r>
                    </a:p>
                    <a:p>
                      <a:pPr algn="ctr"/>
                      <a:r>
                        <a:rPr kumimoji="1" lang="it-IT" altLang="ja-JP" sz="1500" b="1" dirty="0">
                          <a:latin typeface="+mn-lt"/>
                          <a:cs typeface="Arial" panose="020B0604020202020204" pitchFamily="34" charset="0"/>
                        </a:rPr>
                        <a:t>P-value</a:t>
                      </a:r>
                    </a:p>
                    <a:p>
                      <a:pPr algn="ctr"/>
                      <a:r>
                        <a:rPr kumimoji="1" lang="it-IT" altLang="ja-JP" sz="1500" b="1">
                          <a:latin typeface="+mn-lt"/>
                          <a:cs typeface="Arial" panose="020B0604020202020204" pitchFamily="34" charset="0"/>
                        </a:rPr>
                        <a:t>Significance level</a:t>
                      </a:r>
                      <a:endParaRPr kumimoji="1" lang="en-US" altLang="ja-JP" sz="15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500" b="1" dirty="0">
                          <a:latin typeface="+mn-lt"/>
                          <a:cs typeface="Arial" panose="020B0604020202020204" pitchFamily="34" charset="0"/>
                        </a:rPr>
                        <a:t>0.90 (0.74-1.09)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500" b="1" dirty="0">
                          <a:latin typeface="+mn-lt"/>
                          <a:cs typeface="Arial" panose="020B0604020202020204" pitchFamily="34" charset="0"/>
                        </a:rPr>
                        <a:t>0.267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500" b="1" dirty="0">
                          <a:latin typeface="+mn-lt"/>
                          <a:cs typeface="Arial" panose="020B0604020202020204" pitchFamily="34" charset="0"/>
                        </a:rPr>
                        <a:t>0.042</a:t>
                      </a:r>
                      <a:endParaRPr kumimoji="1" lang="ja-JP" altLang="en-US" sz="15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231409"/>
                  </a:ext>
                </a:extLst>
              </a:tr>
            </a:tbl>
          </a:graphicData>
        </a:graphic>
      </p:graphicFrame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28A4C426-130D-5497-F415-EF94C61E5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03" r="3855"/>
          <a:stretch>
            <a:fillRect/>
          </a:stretch>
        </p:blipFill>
        <p:spPr>
          <a:xfrm>
            <a:off x="1138242" y="1573374"/>
            <a:ext cx="10781488" cy="3487418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BD885E2-5C1C-F30A-1936-C6117AA52C2C}"/>
              </a:ext>
            </a:extLst>
          </p:cNvPr>
          <p:cNvGrpSpPr/>
          <p:nvPr/>
        </p:nvGrpSpPr>
        <p:grpSpPr>
          <a:xfrm>
            <a:off x="180000" y="4805945"/>
            <a:ext cx="11743061" cy="757518"/>
            <a:chOff x="164632" y="4541336"/>
            <a:chExt cx="11743061" cy="757518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86C038A9-4D84-22D6-755D-83E97954AD21}"/>
                </a:ext>
              </a:extLst>
            </p:cNvPr>
            <p:cNvSpPr txBox="1"/>
            <p:nvPr/>
          </p:nvSpPr>
          <p:spPr>
            <a:xfrm>
              <a:off x="164632" y="4541336"/>
              <a:ext cx="1586015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No. at risk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Nivo</a:t>
              </a:r>
              <a:r>
                <a:rPr kumimoji="1" lang="ja-JP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 </a:t>
              </a: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+</a:t>
              </a:r>
              <a:r>
                <a:rPr kumimoji="1" lang="ja-JP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 </a:t>
              </a: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Ipi + Chemo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rPr>
                <a:t>Chemo</a:t>
              </a: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D4D53F59-E43C-126F-E707-9244DF572377}"/>
                </a:ext>
              </a:extLst>
            </p:cNvPr>
            <p:cNvSpPr txBox="1"/>
            <p:nvPr/>
          </p:nvSpPr>
          <p:spPr>
            <a:xfrm>
              <a:off x="1647364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315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311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06F50BC9-30E0-A94B-576D-EAAD70414D93}"/>
                </a:ext>
              </a:extLst>
            </p:cNvPr>
            <p:cNvSpPr txBox="1"/>
            <p:nvPr/>
          </p:nvSpPr>
          <p:spPr>
            <a:xfrm>
              <a:off x="3026061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270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258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670527FA-EA11-05E0-BC41-BC7232918AD0}"/>
                </a:ext>
              </a:extLst>
            </p:cNvPr>
            <p:cNvSpPr txBox="1"/>
            <p:nvPr/>
          </p:nvSpPr>
          <p:spPr>
            <a:xfrm>
              <a:off x="4424556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193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174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F3688697-7865-8C77-BAB9-B0B3E8C350FC}"/>
                </a:ext>
              </a:extLst>
            </p:cNvPr>
            <p:cNvSpPr txBox="1"/>
            <p:nvPr/>
          </p:nvSpPr>
          <p:spPr>
            <a:xfrm>
              <a:off x="5809095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141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124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342593CB-3885-76E5-038D-8C5A19814EAF}"/>
                </a:ext>
              </a:extLst>
            </p:cNvPr>
            <p:cNvSpPr txBox="1"/>
            <p:nvPr/>
          </p:nvSpPr>
          <p:spPr>
            <a:xfrm>
              <a:off x="7213074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96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77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D7A53EA0-A7D1-2D41-BF5F-2FB3E0D1631F}"/>
                </a:ext>
              </a:extLst>
            </p:cNvPr>
            <p:cNvSpPr txBox="1"/>
            <p:nvPr/>
          </p:nvSpPr>
          <p:spPr>
            <a:xfrm>
              <a:off x="8601685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50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45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508F1B85-AB48-EB12-19A7-5B068251D1C4}"/>
                </a:ext>
              </a:extLst>
            </p:cNvPr>
            <p:cNvSpPr txBox="1"/>
            <p:nvPr/>
          </p:nvSpPr>
          <p:spPr>
            <a:xfrm>
              <a:off x="9997852" y="4560190"/>
              <a:ext cx="586053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19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15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51C41D85-7125-7AD1-D080-3191281B23B2}"/>
                </a:ext>
              </a:extLst>
            </p:cNvPr>
            <p:cNvSpPr txBox="1"/>
            <p:nvPr/>
          </p:nvSpPr>
          <p:spPr>
            <a:xfrm>
              <a:off x="11464273" y="4560190"/>
              <a:ext cx="443420" cy="73866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3F73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</a:t>
              </a:r>
              <a:endParaRPr kumimoji="0" lang="ja-JP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D522819-8FDF-9BFB-98C4-82E333082A64}"/>
              </a:ext>
            </a:extLst>
          </p:cNvPr>
          <p:cNvSpPr txBox="1"/>
          <p:nvPr/>
        </p:nvSpPr>
        <p:spPr>
          <a:xfrm>
            <a:off x="6916252" y="2792902"/>
            <a:ext cx="47850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Adjusted significance level reflecting alpha spending at interim analysis (Lan‑</a:t>
            </a:r>
            <a:r>
              <a:rPr kumimoji="0" lang="en-US" altLang="ja-JP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DeMets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O’Brien‑Fleming type).</a:t>
            </a:r>
            <a:endParaRPr kumimoji="0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2443030-F58E-B1FC-3899-C6CA60EF9A86}"/>
              </a:ext>
            </a:extLst>
          </p:cNvPr>
          <p:cNvSpPr txBox="1"/>
          <p:nvPr/>
        </p:nvSpPr>
        <p:spPr>
          <a:xfrm>
            <a:off x="9717740" y="640342"/>
            <a:ext cx="1910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it-IT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Median FU : 31.3m</a:t>
            </a:r>
          </a:p>
        </p:txBody>
      </p:sp>
    </p:spTree>
    <p:extLst>
      <p:ext uri="{BB962C8B-B14F-4D97-AF65-F5344CB8AC3E}">
        <p14:creationId xmlns:p14="http://schemas.microsoft.com/office/powerpoint/2010/main" val="2966471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04ECD-A8F4-21A0-68F7-340E78719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A3EB8-4B3D-F66C-4CC0-E53F4A95A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10972800" cy="540000"/>
          </a:xfrm>
        </p:spPr>
        <p:txBody>
          <a:bodyPr>
            <a:normAutofit/>
          </a:bodyPr>
          <a:lstStyle/>
          <a:p>
            <a:r>
              <a:rPr lang="en-US" sz="3200" dirty="0"/>
              <a:t>Overall Survival in Key Subgroups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385D5D-EA33-73D2-1B4C-AC2546B4D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991D0-F1D2-E8AF-CBC6-279756EAE4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/>
              <a:t>Do-Youn Oh, MD, PhD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344A7-6CE3-21AC-2EB3-FD75B3A0EEDB}"/>
              </a:ext>
            </a:extLst>
          </p:cNvPr>
          <p:cNvSpPr txBox="1">
            <a:spLocks/>
          </p:cNvSpPr>
          <p:nvPr/>
        </p:nvSpPr>
        <p:spPr>
          <a:xfrm>
            <a:off x="515362" y="5269271"/>
            <a:ext cx="11283884" cy="6371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 single subgroup demonstrated a definitive OS benefit; consistent with prior evidence, </a:t>
            </a: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 trend toward longer OS was observed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 patients with PD‑L1 CPS ≥5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52EE2E88-AF8C-7F4E-D2CB-80FF38245E1C}"/>
              </a:ext>
            </a:extLst>
          </p:cNvPr>
          <p:cNvCxnSpPr>
            <a:cxnSpLocks/>
          </p:cNvCxnSpPr>
          <p:nvPr/>
        </p:nvCxnSpPr>
        <p:spPr>
          <a:xfrm>
            <a:off x="5683883" y="1652588"/>
            <a:ext cx="0" cy="3140013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A57FC830-B9B4-D5F9-7748-FB5BD73583E7}"/>
              </a:ext>
            </a:extLst>
          </p:cNvPr>
          <p:cNvGraphicFramePr>
            <a:graphicFrameLocks noGrp="1"/>
          </p:cNvGraphicFramePr>
          <p:nvPr/>
        </p:nvGraphicFramePr>
        <p:xfrm>
          <a:off x="94275" y="1071824"/>
          <a:ext cx="5137400" cy="37257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400">
                  <a:extLst>
                    <a:ext uri="{9D8B030D-6E8A-4147-A177-3AD203B41FA5}">
                      <a16:colId xmlns:a16="http://schemas.microsoft.com/office/drawing/2014/main" val="3882040828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25455623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46796946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49283169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09522009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2587125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653102448"/>
                    </a:ext>
                  </a:extLst>
                </a:gridCol>
              </a:tblGrid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Nivo + Ipi + Chemo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Chemo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776607"/>
                  </a:ext>
                </a:extLst>
              </a:tr>
              <a:tr h="2514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ja-JP" altLang="en-US" sz="900" b="1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ja-JP" altLang="en-US" sz="900" b="1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 of events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(n of subjects)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Median </a:t>
                      </a:r>
                    </a:p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(95% CI)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(months)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 of events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(n of subjects)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Median </a:t>
                      </a:r>
                    </a:p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(95% CI)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(months)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Hazard Ratio</a:t>
                      </a:r>
                      <a:br>
                        <a:rPr lang="en-US" sz="900" b="1" u="none" strike="noStrike" dirty="0"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(95% CI)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252408"/>
                  </a:ext>
                </a:extLst>
              </a:tr>
              <a:tr h="157138">
                <a:tc gridSpan="4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ECOG performance status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607746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104 (140)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16.6 (13.7-20.1)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97 (137)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15.7 (12.6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1.00 (0.76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1.33)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6543270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120 (175)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15.7 (13.5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126 (174)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15.8 (12.6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0.84 (0.66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1641838"/>
                  </a:ext>
                </a:extLst>
              </a:tr>
              <a:tr h="157138">
                <a:tc grid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Disease status 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6773734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Advanced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165 (232)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15.3 (13.8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163 (228)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15.2 (12.5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0.91 (0.73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7302691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Recurrent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59 (83)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20.6 (12.2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23.6)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60 (83)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17.8 (13.3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21.4)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0.87 (0.61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1.26)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7128722"/>
                  </a:ext>
                </a:extLst>
              </a:tr>
              <a:tr h="157138">
                <a:tc grid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Sex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1075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Male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148 (213)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17.9 (14.5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137 (201)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16.3 (13.3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0.92 (0.73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293487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Female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76 (102)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14.3 (12.0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86 (110)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15.2 (11.4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0.90 (0.66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1.23)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646476"/>
                  </a:ext>
                </a:extLst>
              </a:tr>
              <a:tr h="157138">
                <a:tc gridSpan="2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Age (years)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458393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&lt;65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140 (192)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16.0 (14.3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134 (186)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16.0 (13.5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0.94 (0.74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360368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65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84 (123)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15.0 (11.3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89 (125)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15.6 (10.9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0.87 (0.64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109820"/>
                  </a:ext>
                </a:extLst>
              </a:tr>
              <a:tr h="157138">
                <a:tc grid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Countries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74168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Japan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36 (46)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15.3 (13.3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37 (47)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15.7 (11.3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0.97 (0.61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1.54)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9840932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Korea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171 (242)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16.6 (14.0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160 (231)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16.1 (12.5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0.91 (0.73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923231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Taiwan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 (27)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13.7 (7.9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26 (33)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16.0 (12.2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0.92 (0.50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1.71)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347524"/>
                  </a:ext>
                </a:extLst>
              </a:tr>
              <a:tr h="157138">
                <a:tc gridSpan="4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Histologic type (Lauren criteria)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114383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spc="-40" baseline="0" dirty="0">
                          <a:effectLst/>
                          <a:latin typeface="+mj-lt"/>
                        </a:rPr>
                        <a:t>Intestinal type</a:t>
                      </a:r>
                      <a:endParaRPr lang="en-US" sz="900" b="0" i="0" u="none" strike="noStrike" spc="-40" baseline="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79 (109)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17.3 (13.3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22.2)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67 (99)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16.7 (13.6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1.00 (0.72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1.39)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2708101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Diffuse type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101 (139)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15.6 (13.5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107 (146)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14.3 (11.9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0.88 (0.67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092932"/>
                  </a:ext>
                </a:extLst>
              </a:tr>
              <a:tr h="1571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Others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44 (67)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14.7 (11.3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22.7)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49 (66)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16.1 (11.7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0.87 (0.58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1.30)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45194"/>
                  </a:ext>
                </a:extLst>
              </a:tr>
            </a:tbl>
          </a:graphicData>
        </a:graphic>
      </p:graphicFrame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B3E2A6BF-4017-4ABA-4BE6-B86C82677FF4}"/>
              </a:ext>
            </a:extLst>
          </p:cNvPr>
          <p:cNvGraphicFramePr>
            <a:graphicFrameLocks noGrp="1"/>
          </p:cNvGraphicFramePr>
          <p:nvPr/>
        </p:nvGraphicFramePr>
        <p:xfrm>
          <a:off x="6140809" y="1062906"/>
          <a:ext cx="5137400" cy="37326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400">
                  <a:extLst>
                    <a:ext uri="{9D8B030D-6E8A-4147-A177-3AD203B41FA5}">
                      <a16:colId xmlns:a16="http://schemas.microsoft.com/office/drawing/2014/main" val="396210097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61447420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854623914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11242409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72135630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66563896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256880192"/>
                    </a:ext>
                  </a:extLst>
                </a:gridCol>
              </a:tblGrid>
              <a:tr h="16719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Nivo + Ipi + Chemo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Chemo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8924404"/>
                  </a:ext>
                </a:extLst>
              </a:tr>
              <a:tr h="29628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ja-JP" altLang="en-US" sz="900" b="1" u="none" strike="noStrike">
                          <a:effectLst/>
                          <a:latin typeface="+mj-lt"/>
                        </a:rPr>
                        <a:t>　</a:t>
                      </a: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ja-JP" altLang="en-US" sz="900" b="1" u="none" strike="noStrike" dirty="0">
                          <a:effectLst/>
                          <a:latin typeface="+mj-lt"/>
                        </a:rPr>
                        <a:t>　</a:t>
                      </a: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 of events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(n of subjects)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Median </a:t>
                      </a:r>
                    </a:p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(95% CI)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(months)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 of events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(n of subjects)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Median</a:t>
                      </a:r>
                    </a:p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(95% CI)</a:t>
                      </a:r>
                      <a:b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(months)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Hazard Ratio</a:t>
                      </a:r>
                      <a:br>
                        <a:rPr lang="en-US" sz="900" b="1" u="none" strike="noStrike" dirty="0">
                          <a:effectLst/>
                          <a:latin typeface="+mj-lt"/>
                        </a:rPr>
                      </a:b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(95% CI)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156318"/>
                  </a:ext>
                </a:extLst>
              </a:tr>
              <a:tr h="1728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Peritoneum metastases</a:t>
                      </a:r>
                      <a:endParaRPr lang="en-US" altLang="ja-JP" sz="9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636819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109 (148)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16.3 (13.7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125 (172)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13.5 (11.9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0.86 (0.66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2190567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No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115 (167)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15.4 (13.2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98 (139)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17.8 (15.3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0.98 (0.75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1.28)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681426"/>
                  </a:ext>
                </a:extLst>
              </a:tr>
              <a:tr h="172800">
                <a:tc grid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u="none" strike="noStrike" dirty="0">
                          <a:effectLst/>
                          <a:latin typeface="+mj-lt"/>
                        </a:rPr>
                        <a:t>Liver metastases</a:t>
                      </a:r>
                      <a:endParaRPr 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8884214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47 (69)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15.3 (9.4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23.1)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52 (63)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15.3 (10.6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0.69 (0.46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713631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No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177 (246)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16.0 (14.1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171 (248)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16.3 (13.5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0.97 (0.79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1.20)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148679"/>
                  </a:ext>
                </a:extLst>
              </a:tr>
              <a:tr h="17280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organs with metastases</a:t>
                      </a:r>
                      <a:endParaRPr lang="en-US" altLang="ja-JP" sz="9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181575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114 (164)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17.9 (14.5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117 (175)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17.7 (15.8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1.01 (0.78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1.30)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6930382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110 (151)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14.7 (12.3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106 (136)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12.0 (10.6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0.80 (0.61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842793"/>
                  </a:ext>
                </a:extLst>
              </a:tr>
              <a:tr h="17280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Presence of target lesions</a:t>
                      </a:r>
                      <a:endParaRPr lang="en-US" altLang="ja-JP" sz="9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3695041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149 (214)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16.6 (13.7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19.9)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154 (213)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15.3 (11.9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0.83 (0.66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880664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No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75 (101)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15.0 (13.6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20.4)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69 (98)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17.1 (13.6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1.10 (0.79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1.53)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3505739"/>
                  </a:ext>
                </a:extLst>
              </a:tr>
              <a:tr h="17280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PD-L1 expression level (CPS) </a:t>
                      </a:r>
                      <a:endParaRPr lang="en-US" altLang="ja-JP" sz="9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019054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&lt;5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135 (175)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14.5 (12.2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128 (173)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16.5 (13.5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1.00 (0.78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1.27)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134330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altLang="ja-JP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5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89 (140)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18.4 (14.7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22.2)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95 (138)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15.3 (11.9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19.0)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0.80 (0.60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1.07)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0739"/>
                  </a:ext>
                </a:extLst>
              </a:tr>
              <a:tr h="17280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Planned chemotherapy regimens</a:t>
                      </a:r>
                      <a:endParaRPr lang="en-US" altLang="ja-JP" sz="9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8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873720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SOX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90 (134)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17.2 (13.3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22.1)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103 (144)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17.0 (15.2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19.5)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0.91 (0.68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1.21)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72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202555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ja-JP" altLang="en-US" sz="900" b="1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0" u="none" strike="noStrike" dirty="0">
                          <a:effectLst/>
                          <a:latin typeface="+mj-lt"/>
                        </a:rPr>
                        <a:t>CAPOX</a:t>
                      </a:r>
                      <a:endParaRPr lang="en-US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134 (181)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15.4 (13.7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18.8)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120 (167)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13.5 (11.4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17.1)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0.90 (0.71</a:t>
                      </a:r>
                      <a:r>
                        <a:rPr lang="en-US" altLang="ja-JP" sz="9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ja-JP" sz="900" b="0" u="none" strike="noStrike" dirty="0">
                          <a:effectLst/>
                          <a:latin typeface="+mj-lt"/>
                        </a:rPr>
                        <a:t>1.15)</a:t>
                      </a:r>
                      <a:endParaRPr lang="en-US" altLang="ja-JP" sz="900" b="0" i="0" u="none" strike="noStrike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7200" marR="7200" marT="7200" marB="57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738870"/>
                  </a:ext>
                </a:extLst>
              </a:tr>
            </a:tbl>
          </a:graphicData>
        </a:graphic>
      </p:graphicFrame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971BCD-BC5B-10C0-4B84-E50DE1158B4A}"/>
              </a:ext>
            </a:extLst>
          </p:cNvPr>
          <p:cNvCxnSpPr>
            <a:cxnSpLocks/>
          </p:cNvCxnSpPr>
          <p:nvPr/>
        </p:nvCxnSpPr>
        <p:spPr>
          <a:xfrm>
            <a:off x="5229225" y="1652588"/>
            <a:ext cx="909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14083264-A7D3-41A5-AC7F-99756A387D1F}"/>
              </a:ext>
            </a:extLst>
          </p:cNvPr>
          <p:cNvGrpSpPr/>
          <p:nvPr/>
        </p:nvGrpSpPr>
        <p:grpSpPr>
          <a:xfrm>
            <a:off x="5229225" y="4795891"/>
            <a:ext cx="909638" cy="194265"/>
            <a:chOff x="5229225" y="5141744"/>
            <a:chExt cx="909638" cy="194265"/>
          </a:xfrm>
        </p:grpSpPr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29BA12BE-09FB-9094-2E5B-A156A6EAAE50}"/>
                </a:ext>
              </a:extLst>
            </p:cNvPr>
            <p:cNvCxnSpPr>
              <a:cxnSpLocks/>
            </p:cNvCxnSpPr>
            <p:nvPr/>
          </p:nvCxnSpPr>
          <p:spPr>
            <a:xfrm>
              <a:off x="5229225" y="5141744"/>
              <a:ext cx="9096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B7F65DDA-35AC-62B5-F1C8-06D1F2BF83F4}"/>
                </a:ext>
              </a:extLst>
            </p:cNvPr>
            <p:cNvGrpSpPr/>
            <p:nvPr/>
          </p:nvGrpSpPr>
          <p:grpSpPr>
            <a:xfrm>
              <a:off x="5238749" y="5141744"/>
              <a:ext cx="166688" cy="194265"/>
              <a:chOff x="5229225" y="5141744"/>
              <a:chExt cx="166688" cy="194265"/>
            </a:xfrm>
          </p:grpSpPr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3DDFC313-5E43-53D4-09FA-1C38DB973F3F}"/>
                  </a:ext>
                </a:extLst>
              </p:cNvPr>
              <p:cNvSpPr txBox="1"/>
              <p:nvPr/>
            </p:nvSpPr>
            <p:spPr>
              <a:xfrm>
                <a:off x="5229225" y="5197510"/>
                <a:ext cx="16668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ＭＳ Ｐゴシック" panose="020B0600070205080204" pitchFamily="34" charset="-128"/>
                    <a:cs typeface="+mn-cs"/>
                  </a:rPr>
                  <a:t>0</a:t>
                </a:r>
                <a:endParaRPr kumimoji="1" lang="ja-JP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endParaRPr>
              </a:p>
            </p:txBody>
          </p:sp>
          <p:cxnSp>
            <p:nvCxnSpPr>
              <p:cNvPr id="249" name="直線コネクタ 248">
                <a:extLst>
                  <a:ext uri="{FF2B5EF4-FFF2-40B4-BE49-F238E27FC236}">
                    <a16:creationId xmlns:a16="http://schemas.microsoft.com/office/drawing/2014/main" id="{03FEA2FF-444C-E847-3E2D-5E6EA987CF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2569" y="5141744"/>
                <a:ext cx="0" cy="374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1259D09E-5B77-D399-7336-E6497FB35A25}"/>
                </a:ext>
              </a:extLst>
            </p:cNvPr>
            <p:cNvGrpSpPr/>
            <p:nvPr/>
          </p:nvGrpSpPr>
          <p:grpSpPr>
            <a:xfrm>
              <a:off x="5600268" y="5141744"/>
              <a:ext cx="166688" cy="194265"/>
              <a:chOff x="5229225" y="5141744"/>
              <a:chExt cx="166688" cy="194265"/>
            </a:xfrm>
          </p:grpSpPr>
          <p:sp>
            <p:nvSpPr>
              <p:cNvPr id="231" name="テキスト ボックス 230">
                <a:extLst>
                  <a:ext uri="{FF2B5EF4-FFF2-40B4-BE49-F238E27FC236}">
                    <a16:creationId xmlns:a16="http://schemas.microsoft.com/office/drawing/2014/main" id="{7899B1C8-A592-3D95-9896-2FAB439A2713}"/>
                  </a:ext>
                </a:extLst>
              </p:cNvPr>
              <p:cNvSpPr txBox="1"/>
              <p:nvPr/>
            </p:nvSpPr>
            <p:spPr>
              <a:xfrm>
                <a:off x="5229225" y="5197510"/>
                <a:ext cx="16668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ＭＳ Ｐゴシック" panose="020B0600070205080204" pitchFamily="34" charset="-128"/>
                    <a:cs typeface="+mn-cs"/>
                  </a:rPr>
                  <a:t>1</a:t>
                </a:r>
                <a:endParaRPr kumimoji="1" lang="ja-JP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endParaRPr>
              </a:p>
            </p:txBody>
          </p:sp>
          <p:cxnSp>
            <p:nvCxnSpPr>
              <p:cNvPr id="237" name="直線コネクタ 236">
                <a:extLst>
                  <a:ext uri="{FF2B5EF4-FFF2-40B4-BE49-F238E27FC236}">
                    <a16:creationId xmlns:a16="http://schemas.microsoft.com/office/drawing/2014/main" id="{17323901-40FE-F652-3CB3-6A3457013D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2569" y="5141744"/>
                <a:ext cx="0" cy="374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F5C6C97C-6B04-C945-D702-5A1CF02BBB2D}"/>
                </a:ext>
              </a:extLst>
            </p:cNvPr>
            <p:cNvGrpSpPr/>
            <p:nvPr/>
          </p:nvGrpSpPr>
          <p:grpSpPr>
            <a:xfrm>
              <a:off x="5961549" y="5141744"/>
              <a:ext cx="166688" cy="194265"/>
              <a:chOff x="5229225" y="5141744"/>
              <a:chExt cx="166688" cy="194265"/>
            </a:xfrm>
          </p:grpSpPr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C526AC46-E52D-D8B3-FD0E-E79F2743281A}"/>
                  </a:ext>
                </a:extLst>
              </p:cNvPr>
              <p:cNvSpPr txBox="1"/>
              <p:nvPr/>
            </p:nvSpPr>
            <p:spPr>
              <a:xfrm>
                <a:off x="5229225" y="5197510"/>
                <a:ext cx="16668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ＭＳ Ｐゴシック" panose="020B0600070205080204" pitchFamily="34" charset="-128"/>
                    <a:cs typeface="+mn-cs"/>
                  </a:rPr>
                  <a:t>2</a:t>
                </a:r>
                <a:endParaRPr kumimoji="1" lang="ja-JP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endParaRPr>
              </a:p>
            </p:txBody>
          </p:sp>
          <p:cxnSp>
            <p:nvCxnSpPr>
              <p:cNvPr id="225" name="直線コネクタ 224">
                <a:extLst>
                  <a:ext uri="{FF2B5EF4-FFF2-40B4-BE49-F238E27FC236}">
                    <a16:creationId xmlns:a16="http://schemas.microsoft.com/office/drawing/2014/main" id="{6BDDA730-AB6E-0983-5919-4CE58486FA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2569" y="5141744"/>
                <a:ext cx="0" cy="374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55" name="直線コネクタ 254">
            <a:extLst>
              <a:ext uri="{FF2B5EF4-FFF2-40B4-BE49-F238E27FC236}">
                <a16:creationId xmlns:a16="http://schemas.microsoft.com/office/drawing/2014/main" id="{5734FAA1-DE24-26D0-EA83-CE1E133AAAE3}"/>
              </a:ext>
            </a:extLst>
          </p:cNvPr>
          <p:cNvCxnSpPr>
            <a:cxnSpLocks/>
          </p:cNvCxnSpPr>
          <p:nvPr/>
        </p:nvCxnSpPr>
        <p:spPr>
          <a:xfrm>
            <a:off x="11277173" y="1654969"/>
            <a:ext cx="9029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64FA432-98A7-CA13-A23F-AA2461929830}"/>
              </a:ext>
            </a:extLst>
          </p:cNvPr>
          <p:cNvCxnSpPr>
            <a:cxnSpLocks/>
          </p:cNvCxnSpPr>
          <p:nvPr/>
        </p:nvCxnSpPr>
        <p:spPr>
          <a:xfrm>
            <a:off x="11726318" y="1652588"/>
            <a:ext cx="0" cy="3139723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34D835AA-C7CC-D709-21C7-AFBA4574D3BA}"/>
              </a:ext>
            </a:extLst>
          </p:cNvPr>
          <p:cNvGrpSpPr/>
          <p:nvPr/>
        </p:nvGrpSpPr>
        <p:grpSpPr>
          <a:xfrm>
            <a:off x="11267342" y="4791128"/>
            <a:ext cx="909638" cy="194265"/>
            <a:chOff x="5229225" y="5141744"/>
            <a:chExt cx="909638" cy="194265"/>
          </a:xfrm>
        </p:grpSpPr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B5C44C10-E8B2-BD47-316E-7D2DDAAEA2F0}"/>
                </a:ext>
              </a:extLst>
            </p:cNvPr>
            <p:cNvCxnSpPr>
              <a:cxnSpLocks/>
            </p:cNvCxnSpPr>
            <p:nvPr/>
          </p:nvCxnSpPr>
          <p:spPr>
            <a:xfrm>
              <a:off x="5229225" y="5141744"/>
              <a:ext cx="9096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2FDB75A7-0F4D-46AA-8290-8354DDBCA2C1}"/>
                </a:ext>
              </a:extLst>
            </p:cNvPr>
            <p:cNvGrpSpPr/>
            <p:nvPr/>
          </p:nvGrpSpPr>
          <p:grpSpPr>
            <a:xfrm>
              <a:off x="5238749" y="5141744"/>
              <a:ext cx="166688" cy="194265"/>
              <a:chOff x="5229225" y="5141744"/>
              <a:chExt cx="166688" cy="194265"/>
            </a:xfrm>
          </p:grpSpPr>
          <p:sp>
            <p:nvSpPr>
              <p:cNvPr id="266" name="テキスト ボックス 265">
                <a:extLst>
                  <a:ext uri="{FF2B5EF4-FFF2-40B4-BE49-F238E27FC236}">
                    <a16:creationId xmlns:a16="http://schemas.microsoft.com/office/drawing/2014/main" id="{1053E7E2-7CE5-4004-D74D-34D21C12DE3D}"/>
                  </a:ext>
                </a:extLst>
              </p:cNvPr>
              <p:cNvSpPr txBox="1"/>
              <p:nvPr/>
            </p:nvSpPr>
            <p:spPr>
              <a:xfrm>
                <a:off x="5229225" y="5197510"/>
                <a:ext cx="16668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ＭＳ Ｐゴシック" panose="020B0600070205080204" pitchFamily="34" charset="-128"/>
                    <a:cs typeface="+mn-cs"/>
                  </a:rPr>
                  <a:t>0</a:t>
                </a:r>
                <a:endParaRPr kumimoji="1" lang="ja-JP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endParaRPr>
              </a:p>
            </p:txBody>
          </p:sp>
          <p:cxnSp>
            <p:nvCxnSpPr>
              <p:cNvPr id="270" name="直線コネクタ 269">
                <a:extLst>
                  <a:ext uri="{FF2B5EF4-FFF2-40B4-BE49-F238E27FC236}">
                    <a16:creationId xmlns:a16="http://schemas.microsoft.com/office/drawing/2014/main" id="{83534F7A-2E7E-1232-5215-4DF57336AD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2569" y="5141744"/>
                <a:ext cx="0" cy="374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BC35F75F-FAAF-A28E-04AC-B7ED4E020164}"/>
                </a:ext>
              </a:extLst>
            </p:cNvPr>
            <p:cNvGrpSpPr/>
            <p:nvPr/>
          </p:nvGrpSpPr>
          <p:grpSpPr>
            <a:xfrm>
              <a:off x="5600268" y="5141744"/>
              <a:ext cx="166688" cy="194265"/>
              <a:chOff x="5229225" y="5141744"/>
              <a:chExt cx="166688" cy="194265"/>
            </a:xfrm>
          </p:grpSpPr>
          <p:sp>
            <p:nvSpPr>
              <p:cNvPr id="264" name="テキスト ボックス 263">
                <a:extLst>
                  <a:ext uri="{FF2B5EF4-FFF2-40B4-BE49-F238E27FC236}">
                    <a16:creationId xmlns:a16="http://schemas.microsoft.com/office/drawing/2014/main" id="{FC2932BA-580B-A4EF-5070-03218DFA2F95}"/>
                  </a:ext>
                </a:extLst>
              </p:cNvPr>
              <p:cNvSpPr txBox="1"/>
              <p:nvPr/>
            </p:nvSpPr>
            <p:spPr>
              <a:xfrm>
                <a:off x="5229225" y="5197510"/>
                <a:ext cx="16668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ＭＳ Ｐゴシック" panose="020B0600070205080204" pitchFamily="34" charset="-128"/>
                    <a:cs typeface="+mn-cs"/>
                  </a:rPr>
                  <a:t>1</a:t>
                </a:r>
                <a:endParaRPr kumimoji="1" lang="ja-JP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endParaRPr>
              </a:p>
            </p:txBody>
          </p:sp>
          <p:cxnSp>
            <p:nvCxnSpPr>
              <p:cNvPr id="265" name="直線コネクタ 264">
                <a:extLst>
                  <a:ext uri="{FF2B5EF4-FFF2-40B4-BE49-F238E27FC236}">
                    <a16:creationId xmlns:a16="http://schemas.microsoft.com/office/drawing/2014/main" id="{8295C215-A254-B78D-EEE7-FED23D425B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2569" y="5141744"/>
                <a:ext cx="0" cy="374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グループ化 260">
              <a:extLst>
                <a:ext uri="{FF2B5EF4-FFF2-40B4-BE49-F238E27FC236}">
                  <a16:creationId xmlns:a16="http://schemas.microsoft.com/office/drawing/2014/main" id="{25B8BD79-F994-F3C5-8359-8D464C97D4C5}"/>
                </a:ext>
              </a:extLst>
            </p:cNvPr>
            <p:cNvGrpSpPr/>
            <p:nvPr/>
          </p:nvGrpSpPr>
          <p:grpSpPr>
            <a:xfrm>
              <a:off x="5961549" y="5141744"/>
              <a:ext cx="166688" cy="194265"/>
              <a:chOff x="5229225" y="5141744"/>
              <a:chExt cx="166688" cy="194265"/>
            </a:xfrm>
          </p:grpSpPr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BFD06FD4-952C-5A04-5562-B24493AD87AA}"/>
                  </a:ext>
                </a:extLst>
              </p:cNvPr>
              <p:cNvSpPr txBox="1"/>
              <p:nvPr/>
            </p:nvSpPr>
            <p:spPr>
              <a:xfrm>
                <a:off x="5229225" y="5197510"/>
                <a:ext cx="16668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ＭＳ Ｐゴシック" panose="020B0600070205080204" pitchFamily="34" charset="-128"/>
                    <a:cs typeface="+mn-cs"/>
                  </a:rPr>
                  <a:t>2</a:t>
                </a:r>
                <a:endParaRPr kumimoji="1" lang="ja-JP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anose="020B0600070205080204" pitchFamily="34" charset="-128"/>
                  <a:cs typeface="+mn-cs"/>
                </a:endParaRPr>
              </a:p>
            </p:txBody>
          </p:sp>
          <p:cxnSp>
            <p:nvCxnSpPr>
              <p:cNvPr id="263" name="直線コネクタ 262">
                <a:extLst>
                  <a:ext uri="{FF2B5EF4-FFF2-40B4-BE49-F238E27FC236}">
                    <a16:creationId xmlns:a16="http://schemas.microsoft.com/office/drawing/2014/main" id="{927F918C-5382-5A04-0DFC-134E8B6930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2569" y="5141744"/>
                <a:ext cx="0" cy="374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271" name="グラフ 270">
            <a:extLst>
              <a:ext uri="{FF2B5EF4-FFF2-40B4-BE49-F238E27FC236}">
                <a16:creationId xmlns:a16="http://schemas.microsoft.com/office/drawing/2014/main" id="{E6145545-CB00-5952-6ABF-EF13706A5D77}"/>
              </a:ext>
            </a:extLst>
          </p:cNvPr>
          <p:cNvGraphicFramePr/>
          <p:nvPr/>
        </p:nvGraphicFramePr>
        <p:xfrm>
          <a:off x="4939251" y="1584598"/>
          <a:ext cx="1286200" cy="3638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2" name="グラフ 271">
            <a:extLst>
              <a:ext uri="{FF2B5EF4-FFF2-40B4-BE49-F238E27FC236}">
                <a16:creationId xmlns:a16="http://schemas.microsoft.com/office/drawing/2014/main" id="{9B9FDB8B-B737-4486-2D4C-8A16876D68D4}"/>
              </a:ext>
            </a:extLst>
          </p:cNvPr>
          <p:cNvGraphicFramePr/>
          <p:nvPr/>
        </p:nvGraphicFramePr>
        <p:xfrm>
          <a:off x="10981481" y="1579835"/>
          <a:ext cx="1286200" cy="361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F59854E4-7F62-5116-CE61-106DF9143A2D}"/>
              </a:ext>
            </a:extLst>
          </p:cNvPr>
          <p:cNvSpPr/>
          <p:nvPr/>
        </p:nvSpPr>
        <p:spPr>
          <a:xfrm>
            <a:off x="5766956" y="3606800"/>
            <a:ext cx="6316054" cy="81892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86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7E304-F789-657E-96CB-108FEF9D3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27AAC-CE3C-A6FD-5CD6-FC7141D9C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10972800" cy="540000"/>
          </a:xfrm>
        </p:spPr>
        <p:txBody>
          <a:bodyPr>
            <a:normAutofit/>
          </a:bodyPr>
          <a:lstStyle/>
          <a:p>
            <a:r>
              <a:rPr lang="en-US" sz="3200" dirty="0"/>
              <a:t>Key Secondary Endpoint: Progression-free Survival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4402CB-8300-D48C-5D07-9941E8665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553A40-0EE4-8367-B90D-16B3526F6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/>
              <a:t>Do-Youn Oh, MD, PhD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A10DCC4-3062-01D2-0373-44AE1EFC958B}"/>
              </a:ext>
            </a:extLst>
          </p:cNvPr>
          <p:cNvSpPr txBox="1">
            <a:spLocks/>
          </p:cNvSpPr>
          <p:nvPr/>
        </p:nvSpPr>
        <p:spPr>
          <a:xfrm>
            <a:off x="425776" y="5820841"/>
            <a:ext cx="11766223" cy="385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PFS favored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Nivo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Ipi + Chemo, with a supportive trend extending to PFS2, but no corresponding OS benefit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AD5765E-13EA-4DD1-614C-52DB4AB5CD27}"/>
              </a:ext>
            </a:extLst>
          </p:cNvPr>
          <p:cNvSpPr txBox="1"/>
          <p:nvPr/>
        </p:nvSpPr>
        <p:spPr>
          <a:xfrm>
            <a:off x="4228467" y="860359"/>
            <a:ext cx="839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PFS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EBD061D-63EA-9414-B603-CBCB59CD9F4C}"/>
              </a:ext>
            </a:extLst>
          </p:cNvPr>
          <p:cNvSpPr txBox="1"/>
          <p:nvPr/>
        </p:nvSpPr>
        <p:spPr>
          <a:xfrm>
            <a:off x="9781109" y="1197387"/>
            <a:ext cx="839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PFS2</a:t>
            </a:r>
          </a:p>
        </p:txBody>
      </p:sp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F0CA1A02-A8DC-E4D7-66D2-F5F03A15B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71178" y="939871"/>
            <a:ext cx="7076770" cy="4383475"/>
          </a:xfrm>
          <a:prstGeom prst="rect">
            <a:avLst/>
          </a:prstGeom>
        </p:spPr>
      </p:pic>
      <p:pic>
        <p:nvPicPr>
          <p:cNvPr id="19" name="グラフィックス 18">
            <a:extLst>
              <a:ext uri="{FF2B5EF4-FFF2-40B4-BE49-F238E27FC236}">
                <a16:creationId xmlns:a16="http://schemas.microsoft.com/office/drawing/2014/main" id="{1F69C84B-C14D-93BF-3D9C-FE76BE3718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552835" y="1743472"/>
            <a:ext cx="3448390" cy="2107350"/>
          </a:xfrm>
          <a:prstGeom prst="rect">
            <a:avLst/>
          </a:prstGeom>
        </p:spPr>
      </p:pic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A68C50A8-5788-DB2F-FCC7-84285C712E69}"/>
              </a:ext>
            </a:extLst>
          </p:cNvPr>
          <p:cNvGraphicFramePr>
            <a:graphicFrameLocks noGrp="1"/>
          </p:cNvGraphicFramePr>
          <p:nvPr/>
        </p:nvGraphicFramePr>
        <p:xfrm>
          <a:off x="131978" y="5001048"/>
          <a:ext cx="8532000" cy="840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1224000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4024890022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428193616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6554938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1433382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594732760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2959306707"/>
                    </a:ext>
                  </a:extLst>
                </a:gridCol>
              </a:tblGrid>
              <a:tr h="28901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at risk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185909">
                <a:tc>
                  <a:txBody>
                    <a:bodyPr/>
                    <a:lstStyle/>
                    <a:p>
                      <a:pPr lvl="0" algn="l">
                        <a:spcBef>
                          <a:spcPts val="300"/>
                        </a:spcBef>
                      </a:pPr>
                      <a:r>
                        <a:rPr kumimoji="1" lang="en-US" altLang="ja-JP" sz="1200" b="0" dirty="0" err="1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ja-JP" altLang="en-US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 + Chemo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315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2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12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185909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12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795" marR="48795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</a:tbl>
          </a:graphicData>
        </a:graphic>
      </p:graphicFrame>
      <p:graphicFrame>
        <p:nvGraphicFramePr>
          <p:cNvPr id="26" name="表 25">
            <a:extLst>
              <a:ext uri="{FF2B5EF4-FFF2-40B4-BE49-F238E27FC236}">
                <a16:creationId xmlns:a16="http://schemas.microsoft.com/office/drawing/2014/main" id="{B409B7F9-A2B7-53EE-E62A-E3916B577DFF}"/>
              </a:ext>
            </a:extLst>
          </p:cNvPr>
          <p:cNvGraphicFramePr>
            <a:graphicFrameLocks noGrp="1"/>
          </p:cNvGraphicFramePr>
          <p:nvPr/>
        </p:nvGraphicFramePr>
        <p:xfrm>
          <a:off x="8070103" y="3744877"/>
          <a:ext cx="4133568" cy="414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243909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592350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  <a:gridCol w="313597">
                  <a:extLst>
                    <a:ext uri="{9D8B030D-6E8A-4147-A177-3AD203B41FA5}">
                      <a16:colId xmlns:a16="http://schemas.microsoft.com/office/drawing/2014/main" val="4024890022"/>
                    </a:ext>
                  </a:extLst>
                </a:gridCol>
                <a:gridCol w="557506">
                  <a:extLst>
                    <a:ext uri="{9D8B030D-6E8A-4147-A177-3AD203B41FA5}">
                      <a16:colId xmlns:a16="http://schemas.microsoft.com/office/drawing/2014/main" val="4281936162"/>
                    </a:ext>
                  </a:extLst>
                </a:gridCol>
                <a:gridCol w="313597">
                  <a:extLst>
                    <a:ext uri="{9D8B030D-6E8A-4147-A177-3AD203B41FA5}">
                      <a16:colId xmlns:a16="http://schemas.microsoft.com/office/drawing/2014/main" val="2965549386"/>
                    </a:ext>
                  </a:extLst>
                </a:gridCol>
                <a:gridCol w="557506">
                  <a:extLst>
                    <a:ext uri="{9D8B030D-6E8A-4147-A177-3AD203B41FA5}">
                      <a16:colId xmlns:a16="http://schemas.microsoft.com/office/drawing/2014/main" val="214333828"/>
                    </a:ext>
                  </a:extLst>
                </a:gridCol>
                <a:gridCol w="313597">
                  <a:extLst>
                    <a:ext uri="{9D8B030D-6E8A-4147-A177-3AD203B41FA5}">
                      <a16:colId xmlns:a16="http://schemas.microsoft.com/office/drawing/2014/main" val="1594732760"/>
                    </a:ext>
                  </a:extLst>
                </a:gridCol>
                <a:gridCol w="557506">
                  <a:extLst>
                    <a:ext uri="{9D8B030D-6E8A-4147-A177-3AD203B41FA5}">
                      <a16:colId xmlns:a16="http://schemas.microsoft.com/office/drawing/2014/main" val="2959306707"/>
                    </a:ext>
                  </a:extLst>
                </a:gridCol>
              </a:tblGrid>
              <a:tr h="140362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at risk</a:t>
                      </a:r>
                      <a:endParaRPr kumimoji="1" lang="ja-JP" altLang="en-US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90289">
                <a:tc>
                  <a:txBody>
                    <a:bodyPr/>
                    <a:lstStyle/>
                    <a:p>
                      <a:pPr lvl="0" algn="l">
                        <a:spcBef>
                          <a:spcPts val="300"/>
                        </a:spcBef>
                      </a:pPr>
                      <a:r>
                        <a:rPr kumimoji="1" lang="en-US" altLang="ja-JP" sz="600" b="0" dirty="0" err="1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ja-JP" altLang="en-US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 + Chemo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315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6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6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90289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6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3698" marR="23698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D6D5939B-00EE-6F8E-67F5-5D650059702E}"/>
              </a:ext>
            </a:extLst>
          </p:cNvPr>
          <p:cNvGraphicFramePr>
            <a:graphicFrameLocks noGrp="1"/>
          </p:cNvGraphicFramePr>
          <p:nvPr/>
        </p:nvGraphicFramePr>
        <p:xfrm>
          <a:off x="4291463" y="1787427"/>
          <a:ext cx="3306540" cy="108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933270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933270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</a:tblGrid>
              <a:tr h="342407">
                <a:tc>
                  <a:txBody>
                    <a:bodyPr/>
                    <a:lstStyle/>
                    <a:p>
                      <a:pPr algn="ctr"/>
                      <a:endParaRPr kumimoji="1" lang="ja-JP" alt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300"/>
                        </a:spcBef>
                      </a:pPr>
                      <a:r>
                        <a:rPr kumimoji="1" lang="en-US" altLang="ja-JP" sz="105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 + Chemo</a:t>
                      </a:r>
                      <a:endParaRPr kumimoji="1" lang="ja-JP" altLang="en-US" sz="10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10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 n (%)</a:t>
                      </a:r>
                      <a:endParaRPr kumimoji="1" lang="ja-JP" alt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 (76.5)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 (75.9)</a:t>
                      </a:r>
                      <a:endParaRPr kumimoji="1" lang="ja-JP" alt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 (95% CI)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/>
                        <a:t>8.9 (8.1-9.7)</a:t>
                      </a:r>
                      <a:endParaRPr kumimoji="1" lang="ja-JP" altLang="en-US" sz="1050" b="1" dirty="0"/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/>
                        <a:t>7.7 (6.9-8.6)</a:t>
                      </a:r>
                      <a:endParaRPr kumimoji="1" lang="ja-JP" altLang="en-US" sz="1050" b="1" dirty="0"/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/>
                        <a:t>HR </a:t>
                      </a:r>
                      <a:r>
                        <a:rPr kumimoji="1" lang="it-IT" altLang="ja-JP" sz="105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1" dirty="0"/>
                        <a:t>0.83</a:t>
                      </a:r>
                      <a:r>
                        <a:rPr kumimoji="1" lang="it-IT" altLang="ja-JP" sz="105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1" lang="en-US" altLang="ja-JP" sz="1050" b="1" dirty="0"/>
                        <a:t>0.69-1.00)</a:t>
                      </a:r>
                      <a:endParaRPr kumimoji="1" lang="ja-JP" altLang="en-US" sz="105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231409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87B8CD6-6428-E6D8-68D3-E5888A3CE2EF}"/>
              </a:ext>
            </a:extLst>
          </p:cNvPr>
          <p:cNvSpPr txBox="1"/>
          <p:nvPr/>
        </p:nvSpPr>
        <p:spPr>
          <a:xfrm>
            <a:off x="8003578" y="4246566"/>
            <a:ext cx="41116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PFS2: Time from randomization to second disease progression,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          including progression after subsequent therapy, or death.</a:t>
            </a:r>
            <a:endParaRPr kumimoji="0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BDF54B-C697-A34B-8EA9-2A786A584540}"/>
              </a:ext>
            </a:extLst>
          </p:cNvPr>
          <p:cNvSpPr txBox="1"/>
          <p:nvPr/>
        </p:nvSpPr>
        <p:spPr>
          <a:xfrm>
            <a:off x="8836199" y="3349009"/>
            <a:ext cx="235470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HR </a:t>
            </a:r>
            <a:r>
              <a:rPr kumimoji="1" lang="it-IT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(95% CI):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1" lang="it-IT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0.85 (0.71-1.02)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62BC69C-F17D-5278-F099-A7F5162A331A}"/>
              </a:ext>
            </a:extLst>
          </p:cNvPr>
          <p:cNvSpPr/>
          <p:nvPr/>
        </p:nvSpPr>
        <p:spPr>
          <a:xfrm>
            <a:off x="7985625" y="1534653"/>
            <a:ext cx="4133569" cy="268174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E1AF3F1-81A5-3359-04C7-D7DC30C9C205}"/>
              </a:ext>
            </a:extLst>
          </p:cNvPr>
          <p:cNvCxnSpPr>
            <a:cxnSpLocks/>
          </p:cNvCxnSpPr>
          <p:nvPr/>
        </p:nvCxnSpPr>
        <p:spPr>
          <a:xfrm flipV="1">
            <a:off x="3553603" y="3429000"/>
            <a:ext cx="0" cy="1398637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5272F557-43E9-8647-4D78-4AD7AD5EEE83}"/>
              </a:ext>
            </a:extLst>
          </p:cNvPr>
          <p:cNvCxnSpPr>
            <a:cxnSpLocks/>
          </p:cNvCxnSpPr>
          <p:nvPr/>
        </p:nvCxnSpPr>
        <p:spPr>
          <a:xfrm flipV="1">
            <a:off x="5362587" y="4081463"/>
            <a:ext cx="0" cy="75109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5D8B2E9-B1A0-3233-8246-5C574556EDB7}"/>
              </a:ext>
            </a:extLst>
          </p:cNvPr>
          <p:cNvSpPr txBox="1"/>
          <p:nvPr/>
        </p:nvSpPr>
        <p:spPr>
          <a:xfrm>
            <a:off x="3494555" y="3074358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37.2%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3F73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DC7A170-D6F2-E3F4-870F-06A957379B35}"/>
              </a:ext>
            </a:extLst>
          </p:cNvPr>
          <p:cNvSpPr txBox="1"/>
          <p:nvPr/>
        </p:nvSpPr>
        <p:spPr>
          <a:xfrm>
            <a:off x="5178176" y="3718429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19.7%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3F73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E8842A4-BA96-9CFF-F366-A6DA24B0088F}"/>
              </a:ext>
            </a:extLst>
          </p:cNvPr>
          <p:cNvSpPr txBox="1"/>
          <p:nvPr/>
        </p:nvSpPr>
        <p:spPr>
          <a:xfrm>
            <a:off x="2794369" y="3738132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32.5%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969696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93FBF1D-8498-D4D1-0C67-395FC9DFFAB3}"/>
              </a:ext>
            </a:extLst>
          </p:cNvPr>
          <p:cNvSpPr txBox="1"/>
          <p:nvPr/>
        </p:nvSpPr>
        <p:spPr>
          <a:xfrm>
            <a:off x="4648187" y="4341521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14.1%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969696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2A8E66AA-FE6C-B104-B031-A8EF04AC356B}"/>
              </a:ext>
            </a:extLst>
          </p:cNvPr>
          <p:cNvSpPr/>
          <p:nvPr/>
        </p:nvSpPr>
        <p:spPr>
          <a:xfrm>
            <a:off x="131978" y="5001048"/>
            <a:ext cx="854240" cy="840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" name="図 2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FF50565-64EF-EF5E-6620-A6E66BAA4E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013" y="5003584"/>
            <a:ext cx="854240" cy="82668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CD88771-B320-187E-8A69-1C20FC2CCA3D}"/>
              </a:ext>
            </a:extLst>
          </p:cNvPr>
          <p:cNvSpPr/>
          <p:nvPr/>
        </p:nvSpPr>
        <p:spPr>
          <a:xfrm>
            <a:off x="256582" y="5433850"/>
            <a:ext cx="71886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693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04ECD-A8F4-21A0-68F7-340E78719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A3EB8-4B3D-F66C-4CC0-E53F4A95A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68" y="159861"/>
            <a:ext cx="10972800" cy="540000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OS and PFS Kaplan–Meier Curves in Patients with CPS ≥5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385D5D-EA33-73D2-1B4C-AC2546B4DE2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991D0-F1D2-E8AF-CBC6-279756EAE4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/>
              <a:t>Do-Youn Oh, MD, PhD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1DE8F07-A6F7-0F32-527D-2B24C3DFE35F}"/>
              </a:ext>
            </a:extLst>
          </p:cNvPr>
          <p:cNvSpPr txBox="1"/>
          <p:nvPr/>
        </p:nvSpPr>
        <p:spPr>
          <a:xfrm>
            <a:off x="2705206" y="854868"/>
            <a:ext cx="1545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OS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3D32416-9DD7-98A0-7C06-FCC2E451E67B}"/>
              </a:ext>
            </a:extLst>
          </p:cNvPr>
          <p:cNvSpPr txBox="1"/>
          <p:nvPr/>
        </p:nvSpPr>
        <p:spPr>
          <a:xfrm>
            <a:off x="8972324" y="854868"/>
            <a:ext cx="1073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PFS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" name="グラフィックス 19">
            <a:extLst>
              <a:ext uri="{FF2B5EF4-FFF2-40B4-BE49-F238E27FC236}">
                <a16:creationId xmlns:a16="http://schemas.microsoft.com/office/drawing/2014/main" id="{F29FE34F-D67C-83EC-E996-7E103557C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80547" y="1928922"/>
            <a:ext cx="4972048" cy="3131926"/>
          </a:xfrm>
          <a:prstGeom prst="rect">
            <a:avLst/>
          </a:prstGeom>
        </p:spPr>
      </p:pic>
      <p:graphicFrame>
        <p:nvGraphicFramePr>
          <p:cNvPr id="12" name="表 21">
            <a:extLst>
              <a:ext uri="{FF2B5EF4-FFF2-40B4-BE49-F238E27FC236}">
                <a16:creationId xmlns:a16="http://schemas.microsoft.com/office/drawing/2014/main" id="{6BBC0CD4-B99F-1DAB-0B1D-122E717D28EA}"/>
              </a:ext>
            </a:extLst>
          </p:cNvPr>
          <p:cNvGraphicFramePr>
            <a:graphicFrameLocks noGrp="1"/>
          </p:cNvGraphicFramePr>
          <p:nvPr/>
        </p:nvGraphicFramePr>
        <p:xfrm>
          <a:off x="2540210" y="1484566"/>
          <a:ext cx="3492000" cy="112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</a:tblGrid>
              <a:tr h="342407">
                <a:tc>
                  <a:txBody>
                    <a:bodyPr/>
                    <a:lstStyle/>
                    <a:p>
                      <a:pPr algn="ctr"/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300"/>
                        </a:spcBef>
                      </a:pPr>
                      <a:r>
                        <a:rPr kumimoji="1" lang="en-US" altLang="ja-JP" sz="1100" b="1" dirty="0" err="1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ja-JP" alt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Ipi + Chemo</a:t>
                      </a:r>
                      <a:endParaRPr kumimoji="1" lang="ja-JP" altLang="en-US" sz="11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000" marR="18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11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000" marR="18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Event n (%)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89 (63.6)</a:t>
                      </a: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95 (68.8)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OS (95% CI)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latin typeface="+mn-lt"/>
                        </a:rPr>
                        <a:t>18.4 (14.7-22.2)</a:t>
                      </a:r>
                      <a:endParaRPr kumimoji="1" lang="ja-JP" altLang="en-US" sz="1100" b="1" dirty="0">
                        <a:latin typeface="+mn-lt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latin typeface="+mn-lt"/>
                        </a:rPr>
                        <a:t>15.3 (11.9-19.0)</a:t>
                      </a:r>
                      <a:endParaRPr kumimoji="1" lang="ja-JP" altLang="en-US" sz="1100" b="1" dirty="0">
                        <a:latin typeface="+mn-lt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latin typeface="+mn-lt"/>
                        </a:rPr>
                        <a:t>HR </a:t>
                      </a:r>
                      <a:r>
                        <a:rPr kumimoji="1" lang="it-IT" altLang="ja-JP" sz="1100" b="1" dirty="0">
                          <a:latin typeface="+mn-lt"/>
                          <a:cs typeface="Arial" panose="020B0604020202020204" pitchFamily="34" charset="0"/>
                        </a:rPr>
                        <a:t>(95% CI)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 dirty="0">
                          <a:latin typeface="+mn-lt"/>
                        </a:rPr>
                        <a:t>0.80</a:t>
                      </a:r>
                      <a:r>
                        <a:rPr kumimoji="1" lang="it-IT" altLang="ja-JP" sz="1100" b="1" dirty="0">
                          <a:latin typeface="+mn-lt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1" lang="en-US" altLang="ja-JP" sz="1100" b="1" dirty="0">
                          <a:latin typeface="+mn-lt"/>
                        </a:rPr>
                        <a:t>0.60-1.07)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231409"/>
                  </a:ext>
                </a:extLst>
              </a:tr>
            </a:tbl>
          </a:graphicData>
        </a:graphic>
      </p:graphicFrame>
      <p:graphicFrame>
        <p:nvGraphicFramePr>
          <p:cNvPr id="13" name="表 23">
            <a:extLst>
              <a:ext uri="{FF2B5EF4-FFF2-40B4-BE49-F238E27FC236}">
                <a16:creationId xmlns:a16="http://schemas.microsoft.com/office/drawing/2014/main" id="{5B71E519-5A27-DC3E-4105-7687BD9BFDD2}"/>
              </a:ext>
            </a:extLst>
          </p:cNvPr>
          <p:cNvGraphicFramePr>
            <a:graphicFrameLocks noGrp="1"/>
          </p:cNvGraphicFramePr>
          <p:nvPr/>
        </p:nvGraphicFramePr>
        <p:xfrm>
          <a:off x="25537" y="4880454"/>
          <a:ext cx="6043968" cy="533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4024890022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4281936162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2965549386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214333828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1594732760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2959306707"/>
                    </a:ext>
                  </a:extLst>
                </a:gridCol>
              </a:tblGrid>
              <a:tr h="213226">
                <a:tc>
                  <a:txBody>
                    <a:bodyPr/>
                    <a:lstStyle/>
                    <a:p>
                      <a:pPr algn="l"/>
                      <a:endParaRPr kumimoji="1" lang="ja-JP" altLang="en-US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107161">
                <a:tc>
                  <a:txBody>
                    <a:bodyPr/>
                    <a:lstStyle/>
                    <a:p>
                      <a:pPr lvl="0" algn="l">
                        <a:spcBef>
                          <a:spcPts val="300"/>
                        </a:spcBef>
                      </a:pP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140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119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93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67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47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24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10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107161">
                <a:tc>
                  <a:txBody>
                    <a:bodyPr/>
                    <a:lstStyle/>
                    <a:p>
                      <a:pPr algn="l"/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138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111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73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55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38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24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</a:tbl>
          </a:graphicData>
        </a:graphic>
      </p:graphicFrame>
      <p:sp>
        <p:nvSpPr>
          <p:cNvPr id="14" name="テキスト ボックス 25">
            <a:extLst>
              <a:ext uri="{FF2B5EF4-FFF2-40B4-BE49-F238E27FC236}">
                <a16:creationId xmlns:a16="http://schemas.microsoft.com/office/drawing/2014/main" id="{595172A5-FE7B-48F1-56E4-A038E39A8CDA}"/>
              </a:ext>
            </a:extLst>
          </p:cNvPr>
          <p:cNvSpPr txBox="1"/>
          <p:nvPr/>
        </p:nvSpPr>
        <p:spPr>
          <a:xfrm>
            <a:off x="145455" y="4880454"/>
            <a:ext cx="1250802" cy="57708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No. at risk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Nivo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+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Ipi + Chemo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Chemo</a:t>
            </a:r>
          </a:p>
        </p:txBody>
      </p:sp>
      <p:pic>
        <p:nvPicPr>
          <p:cNvPr id="16" name="グラフィックス 5">
            <a:extLst>
              <a:ext uri="{FF2B5EF4-FFF2-40B4-BE49-F238E27FC236}">
                <a16:creationId xmlns:a16="http://schemas.microsoft.com/office/drawing/2014/main" id="{20AD2F06-BBCD-88CC-3AC4-7EA5F7FB5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864342" y="1946670"/>
            <a:ext cx="4972048" cy="3131925"/>
          </a:xfrm>
          <a:prstGeom prst="rect">
            <a:avLst/>
          </a:prstGeom>
        </p:spPr>
      </p:pic>
      <p:graphicFrame>
        <p:nvGraphicFramePr>
          <p:cNvPr id="17" name="表 11">
            <a:extLst>
              <a:ext uri="{FF2B5EF4-FFF2-40B4-BE49-F238E27FC236}">
                <a16:creationId xmlns:a16="http://schemas.microsoft.com/office/drawing/2014/main" id="{45C18CBD-AD27-8CCA-ED31-E49DAEEEBDAE}"/>
              </a:ext>
            </a:extLst>
          </p:cNvPr>
          <p:cNvGraphicFramePr>
            <a:graphicFrameLocks noGrp="1"/>
          </p:cNvGraphicFramePr>
          <p:nvPr/>
        </p:nvGraphicFramePr>
        <p:xfrm>
          <a:off x="8524005" y="1502314"/>
          <a:ext cx="3492000" cy="112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</a:tblGrid>
              <a:tr h="342407">
                <a:tc>
                  <a:txBody>
                    <a:bodyPr/>
                    <a:lstStyle/>
                    <a:p>
                      <a:pPr algn="ctr"/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300"/>
                        </a:spcBef>
                      </a:pPr>
                      <a:r>
                        <a:rPr kumimoji="1" lang="en-US" altLang="ja-JP" sz="1100" b="1" dirty="0" err="1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+ Ipi + Chemo</a:t>
                      </a:r>
                      <a:endParaRPr kumimoji="1" lang="ja-JP" altLang="en-US" sz="11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000" marR="18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1100" b="1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8000" marR="18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Event n (%)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99 (70.7)</a:t>
                      </a: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102 (73.9)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PFS (95% CI)</a:t>
                      </a: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latin typeface="+mn-lt"/>
                        </a:rPr>
                        <a:t>9.3 (8.0-11.7)</a:t>
                      </a:r>
                      <a:endParaRPr kumimoji="1" lang="ja-JP" altLang="en-US" sz="1100" b="1" dirty="0">
                        <a:latin typeface="+mn-lt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latin typeface="+mn-lt"/>
                        </a:rPr>
                        <a:t>7.7 (6.8-10.4)</a:t>
                      </a:r>
                      <a:endParaRPr kumimoji="1" lang="ja-JP" altLang="en-US" sz="1100" b="1" dirty="0">
                        <a:latin typeface="+mn-lt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  <a:tr h="2067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latin typeface="+mn-lt"/>
                        </a:rPr>
                        <a:t>HR </a:t>
                      </a:r>
                      <a:r>
                        <a:rPr kumimoji="1" lang="it-IT" altLang="ja-JP" sz="1100" b="1" dirty="0">
                          <a:latin typeface="+mn-lt"/>
                          <a:cs typeface="Arial" panose="020B0604020202020204" pitchFamily="34" charset="0"/>
                        </a:rPr>
                        <a:t>(95% CI)</a:t>
                      </a: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 dirty="0">
                          <a:latin typeface="+mn-lt"/>
                        </a:rPr>
                        <a:t>0.78</a:t>
                      </a:r>
                      <a:r>
                        <a:rPr kumimoji="1" lang="it-IT" altLang="ja-JP" sz="1100" b="1" dirty="0">
                          <a:latin typeface="+mn-lt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1" lang="en-US" altLang="ja-JP" sz="1100" b="1" dirty="0">
                          <a:latin typeface="+mn-lt"/>
                        </a:rPr>
                        <a:t>0.59-1.03)</a:t>
                      </a:r>
                      <a:endParaRPr kumimoji="1" lang="ja-JP" altLang="en-US" sz="11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231409"/>
                  </a:ext>
                </a:extLst>
              </a:tr>
            </a:tbl>
          </a:graphicData>
        </a:graphic>
      </p:graphicFrame>
      <p:graphicFrame>
        <p:nvGraphicFramePr>
          <p:cNvPr id="18" name="表 13">
            <a:extLst>
              <a:ext uri="{FF2B5EF4-FFF2-40B4-BE49-F238E27FC236}">
                <a16:creationId xmlns:a16="http://schemas.microsoft.com/office/drawing/2014/main" id="{4FD4BFEA-92A0-5F1B-6204-E8FA45F6D938}"/>
              </a:ext>
            </a:extLst>
          </p:cNvPr>
          <p:cNvGraphicFramePr>
            <a:graphicFrameLocks noGrp="1"/>
          </p:cNvGraphicFramePr>
          <p:nvPr/>
        </p:nvGraphicFramePr>
        <p:xfrm>
          <a:off x="6009332" y="4898202"/>
          <a:ext cx="6043968" cy="533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4024890022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4281936162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2965549386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214333828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1594732760"/>
                    </a:ext>
                  </a:extLst>
                </a:gridCol>
                <a:gridCol w="615996">
                  <a:extLst>
                    <a:ext uri="{9D8B030D-6E8A-4147-A177-3AD203B41FA5}">
                      <a16:colId xmlns:a16="http://schemas.microsoft.com/office/drawing/2014/main" val="2959306707"/>
                    </a:ext>
                  </a:extLst>
                </a:gridCol>
              </a:tblGrid>
              <a:tr h="213226">
                <a:tc>
                  <a:txBody>
                    <a:bodyPr/>
                    <a:lstStyle/>
                    <a:p>
                      <a:pPr algn="l"/>
                      <a:endParaRPr kumimoji="1" lang="ja-JP" altLang="en-US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107161">
                <a:tc>
                  <a:txBody>
                    <a:bodyPr/>
                    <a:lstStyle/>
                    <a:p>
                      <a:pPr lvl="0" algn="l">
                        <a:spcBef>
                          <a:spcPts val="300"/>
                        </a:spcBef>
                      </a:pP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140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82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49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37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26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14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5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1050" b="0" dirty="0">
                          <a:solidFill>
                            <a:srgbClr val="003F73"/>
                          </a:solidFill>
                          <a:latin typeface="+mj-lt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1050" b="0" dirty="0">
                        <a:solidFill>
                          <a:srgbClr val="003F73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107161">
                <a:tc>
                  <a:txBody>
                    <a:bodyPr/>
                    <a:lstStyle/>
                    <a:p>
                      <a:pPr algn="l"/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138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69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35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22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15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8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3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dirty="0">
                          <a:solidFill>
                            <a:srgbClr val="969696"/>
                          </a:solidFill>
                          <a:latin typeface="+mj-lt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1050" b="0" dirty="0">
                        <a:solidFill>
                          <a:srgbClr val="969696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</a:tbl>
          </a:graphicData>
        </a:graphic>
      </p:graphicFrame>
      <p:sp>
        <p:nvSpPr>
          <p:cNvPr id="19" name="テキスト ボックス 16">
            <a:extLst>
              <a:ext uri="{FF2B5EF4-FFF2-40B4-BE49-F238E27FC236}">
                <a16:creationId xmlns:a16="http://schemas.microsoft.com/office/drawing/2014/main" id="{F85C6E09-417C-B4D8-6112-C2BCF2CCC612}"/>
              </a:ext>
            </a:extLst>
          </p:cNvPr>
          <p:cNvSpPr txBox="1"/>
          <p:nvPr/>
        </p:nvSpPr>
        <p:spPr>
          <a:xfrm>
            <a:off x="6146285" y="4907727"/>
            <a:ext cx="1250802" cy="57708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No. at risk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Nivo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3F73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 + Ipi + Chemo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969696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Chemo</a:t>
            </a:r>
          </a:p>
        </p:txBody>
      </p:sp>
    </p:spTree>
    <p:extLst>
      <p:ext uri="{BB962C8B-B14F-4D97-AF65-F5344CB8AC3E}">
        <p14:creationId xmlns:p14="http://schemas.microsoft.com/office/powerpoint/2010/main" val="3223523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8D45D-C97D-4C2A-494A-219A3322C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BE0DA-2472-E937-EA1D-4D346F740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10972800" cy="540000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Anti-tumor Response in Response Evaluable Set</a:t>
            </a:r>
            <a:endParaRPr lang="en-US" sz="3200" strike="dblStrike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FE774A-0A4C-206B-BEBA-37ECD72BA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r" defTabSz="914400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4563BE-02AD-9ED3-DB75-6E3CFC7D4D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dirty="0"/>
              <a:t>Do-Youn Oh, MD, PhD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17C9E731-2D60-A662-AA03-495D2398D8CC}"/>
              </a:ext>
            </a:extLst>
          </p:cNvPr>
          <p:cNvGraphicFramePr>
            <a:graphicFrameLocks noGrp="1"/>
          </p:cNvGraphicFramePr>
          <p:nvPr/>
        </p:nvGraphicFramePr>
        <p:xfrm>
          <a:off x="180000" y="974388"/>
          <a:ext cx="6125551" cy="406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0667">
                  <a:extLst>
                    <a:ext uri="{9D8B030D-6E8A-4147-A177-3AD203B41FA5}">
                      <a16:colId xmlns:a16="http://schemas.microsoft.com/office/drawing/2014/main" val="796299835"/>
                    </a:ext>
                  </a:extLst>
                </a:gridCol>
                <a:gridCol w="1697442">
                  <a:extLst>
                    <a:ext uri="{9D8B030D-6E8A-4147-A177-3AD203B41FA5}">
                      <a16:colId xmlns:a16="http://schemas.microsoft.com/office/drawing/2014/main" val="1196076820"/>
                    </a:ext>
                  </a:extLst>
                </a:gridCol>
                <a:gridCol w="1697442">
                  <a:extLst>
                    <a:ext uri="{9D8B030D-6E8A-4147-A177-3AD203B41FA5}">
                      <a16:colId xmlns:a16="http://schemas.microsoft.com/office/drawing/2014/main" val="2239298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err="1">
                          <a:latin typeface="+mn-lt"/>
                        </a:rPr>
                        <a:t>Nivo</a:t>
                      </a:r>
                      <a:r>
                        <a:rPr kumimoji="1" lang="en-US" altLang="ja-JP" sz="1400" dirty="0">
                          <a:latin typeface="+mn-lt"/>
                        </a:rPr>
                        <a:t> + Ipi + Chemo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latin typeface="+mn-lt"/>
                        </a:rPr>
                        <a:t>(n = 214)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F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latin typeface="+mn-lt"/>
                        </a:rPr>
                        <a:t>Chemo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latin typeface="+mn-lt"/>
                        </a:rPr>
                        <a:t>(n = 213)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82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+mn-lt"/>
                        </a:rPr>
                        <a:t>ORR, %</a:t>
                      </a:r>
                      <a:r>
                        <a:rPr kumimoji="1" lang="ja-JP" altLang="en-US" sz="1400" b="1" dirty="0">
                          <a:latin typeface="+mn-lt"/>
                        </a:rPr>
                        <a:t> </a:t>
                      </a:r>
                      <a:r>
                        <a:rPr kumimoji="1" lang="en-US" altLang="ja-JP" sz="1400" b="1" dirty="0">
                          <a:latin typeface="+mn-lt"/>
                        </a:rPr>
                        <a:t>(95% CI)</a:t>
                      </a:r>
                      <a:endParaRPr kumimoji="1" lang="ja-JP" altLang="en-US" sz="1400" b="1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57.9 (51.0 - 64.6)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38.5 (31.9 - 45.4)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881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+mn-lt"/>
                        </a:rPr>
                        <a:t>  Odds ratio (95% CI)</a:t>
                      </a:r>
                      <a:endParaRPr kumimoji="1" lang="ja-JP" altLang="en-US" sz="1400" b="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2.12 (1.43 - 3.15)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5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36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+mn-lt"/>
                        </a:rPr>
                        <a:t>Best overall response, n(%)</a:t>
                      </a:r>
                      <a:endParaRPr kumimoji="1" lang="ja-JP" altLang="en-US" sz="1400" b="1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6291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+mn-lt"/>
                        </a:rPr>
                        <a:t>  Complete Response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10 (4.7)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4 (1.9)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8789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+mn-lt"/>
                        </a:rPr>
                        <a:t>  Partial Response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114 (53.3)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78 (36.6)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71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+mn-lt"/>
                        </a:rPr>
                        <a:t>  Stable Disease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68 (31.8)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74 (34.7)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4803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+mn-lt"/>
                        </a:rPr>
                        <a:t>  Progressive Disease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17 (7.9)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16 (7.5)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836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+mn-lt"/>
                        </a:rPr>
                        <a:t>  Not Evaluable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5 (2.3)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41 (19.2)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241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+mn-lt"/>
                        </a:rPr>
                        <a:t>Median DOR (range), months*</a:t>
                      </a:r>
                      <a:endParaRPr kumimoji="1" lang="ja-JP" altLang="en-US" sz="1400" b="1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10.6 (1.2</a:t>
                      </a:r>
                      <a:r>
                        <a:rPr kumimoji="1" lang="en-US" altLang="ja-JP" sz="1400" baseline="30000" dirty="0">
                          <a:latin typeface="+mn-lt"/>
                        </a:rPr>
                        <a:t>+ </a:t>
                      </a:r>
                      <a:r>
                        <a:rPr kumimoji="1" lang="en-US" altLang="ja-JP" sz="1400" dirty="0">
                          <a:latin typeface="+mn-lt"/>
                        </a:rPr>
                        <a:t>- 37.4</a:t>
                      </a:r>
                      <a:r>
                        <a:rPr kumimoji="1" lang="en-US" altLang="ja-JP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kumimoji="1" lang="en-US" altLang="ja-JP" sz="1400" dirty="0">
                          <a:latin typeface="+mn-lt"/>
                        </a:rPr>
                        <a:t>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+mn-lt"/>
                        </a:rPr>
                        <a:t>9.0 (1.4</a:t>
                      </a:r>
                      <a:r>
                        <a:rPr kumimoji="1" lang="en-US" altLang="ja-JP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kumimoji="1" lang="en-US" altLang="ja-JP" sz="1400" dirty="0">
                          <a:latin typeface="+mn-lt"/>
                        </a:rPr>
                        <a:t>- 35.1</a:t>
                      </a:r>
                      <a:r>
                        <a:rPr kumimoji="1" lang="en-US" altLang="ja-JP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kumimoji="1" lang="en-US" altLang="ja-JP" sz="1400" dirty="0">
                          <a:latin typeface="+mn-lt"/>
                        </a:rPr>
                        <a:t>)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503069"/>
                  </a:ext>
                </a:extLst>
              </a:tr>
            </a:tbl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89D92A-BCDB-7680-9153-270FFB11A036}"/>
              </a:ext>
            </a:extLst>
          </p:cNvPr>
          <p:cNvSpPr txBox="1">
            <a:spLocks/>
          </p:cNvSpPr>
          <p:nvPr/>
        </p:nvSpPr>
        <p:spPr>
          <a:xfrm>
            <a:off x="395729" y="5230716"/>
            <a:ext cx="11543271" cy="10088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8764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combination improved objective response rate versus chemotherapy alone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876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Despite a similar median DOR, sustained separation of the KM curves suggests that PFS, ORR, and DOR are considered improved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Nivo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Ipi</a:t>
            </a:r>
          </a:p>
        </p:txBody>
      </p:sp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2164DB50-D6BE-BE4B-4765-9B750893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000155" y="1201302"/>
            <a:ext cx="4927159" cy="3051968"/>
          </a:xfrm>
          <a:prstGeom prst="rect">
            <a:avLst/>
          </a:prstGeom>
        </p:spPr>
      </p:pic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153F0E90-ED3F-4118-7EC8-FB0E957D8752}"/>
              </a:ext>
            </a:extLst>
          </p:cNvPr>
          <p:cNvGraphicFramePr>
            <a:graphicFrameLocks noGrp="1"/>
          </p:cNvGraphicFramePr>
          <p:nvPr/>
        </p:nvGraphicFramePr>
        <p:xfrm>
          <a:off x="6417600" y="4294338"/>
          <a:ext cx="5774400" cy="62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4117394061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4126900204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1826940454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4024890022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4281936162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2965549386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214333828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1594732760"/>
                    </a:ext>
                  </a:extLst>
                </a:gridCol>
                <a:gridCol w="640800">
                  <a:extLst>
                    <a:ext uri="{9D8B030D-6E8A-4147-A177-3AD203B41FA5}">
                      <a16:colId xmlns:a16="http://schemas.microsoft.com/office/drawing/2014/main" val="2959306707"/>
                    </a:ext>
                  </a:extLst>
                </a:gridCol>
              </a:tblGrid>
              <a:tr h="133034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at risk</a:t>
                      </a:r>
                      <a:endParaRPr kumimoji="1" lang="ja-JP" altLang="en-US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88640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lvl="0" algn="l">
                        <a:spcBef>
                          <a:spcPts val="300"/>
                        </a:spcBef>
                      </a:pPr>
                      <a:r>
                        <a:rPr kumimoji="1" lang="en-US" altLang="ja-JP" sz="800" b="0" dirty="0" err="1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1" lang="ja-JP" altLang="en-US" sz="8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8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1" lang="ja-JP" altLang="en-US" sz="8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8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 + Chemo</a:t>
                      </a:r>
                      <a:endParaRPr kumimoji="1" lang="ja-JP" altLang="en-US" sz="8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kumimoji="1" lang="en-US" altLang="ja-JP" sz="900" b="0" dirty="0">
                          <a:solidFill>
                            <a:srgbClr val="003F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900" b="0" dirty="0">
                        <a:solidFill>
                          <a:srgbClr val="003F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55043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8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</a:t>
                      </a:r>
                      <a:endParaRPr kumimoji="1" lang="ja-JP" altLang="en-US" sz="8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dirty="0">
                          <a:solidFill>
                            <a:srgbClr val="96969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ja-JP" altLang="en-US" sz="900" b="0" dirty="0">
                        <a:solidFill>
                          <a:srgbClr val="96969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00113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8FAF03F-FD17-C8D0-6D23-13BA70008E9A}"/>
              </a:ext>
            </a:extLst>
          </p:cNvPr>
          <p:cNvSpPr txBox="1"/>
          <p:nvPr/>
        </p:nvSpPr>
        <p:spPr>
          <a:xfrm>
            <a:off x="8132898" y="919453"/>
            <a:ext cx="2661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DOR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299F38D-1286-1147-6535-8593765A0A62}"/>
              </a:ext>
            </a:extLst>
          </p:cNvPr>
          <p:cNvSpPr txBox="1"/>
          <p:nvPr/>
        </p:nvSpPr>
        <p:spPr>
          <a:xfrm>
            <a:off x="4013979" y="5031742"/>
            <a:ext cx="12050742" cy="238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50" b="0" i="0" u="none" strike="noStrike" kern="120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34" charset="-128"/>
                <a:cs typeface="+mn-cs"/>
              </a:rPr>
              <a:t>*A censored value is indicated with "+"</a:t>
            </a:r>
            <a:endParaRPr kumimoji="0" lang="ja-JP" altLang="en-US" sz="95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472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3" name="Picture 2">
            <a:extLst>
              <a:ext uri="{FF2B5EF4-FFF2-40B4-BE49-F238E27FC236}">
                <a16:creationId xmlns:a16="http://schemas.microsoft.com/office/drawing/2014/main" id="{62076357-4CFB-4D90-9D2E-CBD62CE34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20" y="1568778"/>
            <a:ext cx="5957594" cy="335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8725" name="TextBox 2">
            <a:extLst>
              <a:ext uri="{FF2B5EF4-FFF2-40B4-BE49-F238E27FC236}">
                <a16:creationId xmlns:a16="http://schemas.microsoft.com/office/drawing/2014/main" id="{4B866960-85C2-4D8A-8AF9-B658D641B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111" y="5722219"/>
            <a:ext cx="79172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Lucida Sans Unicode"/>
              </a:rPr>
              <a:t>Pathologic CR 59%-60%, Near pCR 14-20%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92BE5DD-F153-03D7-3DAD-CDE570804F0B}"/>
              </a:ext>
            </a:extLst>
          </p:cNvPr>
          <p:cNvSpPr/>
          <p:nvPr/>
        </p:nvSpPr>
        <p:spPr>
          <a:xfrm>
            <a:off x="9137942" y="2087359"/>
            <a:ext cx="259766" cy="454432"/>
          </a:xfrm>
          <a:prstGeom prst="ellipse">
            <a:avLst/>
          </a:prstGeom>
        </p:spPr>
        <p:txBody>
          <a:bodyPr wrap="none" rtlCol="0" anchor="ctr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Oval 1">
            <a:extLst>
              <a:ext uri="{FF2B5EF4-FFF2-40B4-BE49-F238E27FC236}">
                <a16:creationId xmlns:a16="http://schemas.microsoft.com/office/drawing/2014/main" id="{DA8532FF-24A1-A254-59C4-36E16CE3C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0650" y="2141933"/>
            <a:ext cx="628650" cy="51435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87ABE6D-8193-50B9-5B4F-835C3854C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260" y="1568778"/>
            <a:ext cx="5957711" cy="335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F7044C9-C76C-89B3-CB69-B5EE1824AECF}"/>
              </a:ext>
            </a:extLst>
          </p:cNvPr>
          <p:cNvSpPr txBox="1">
            <a:spLocks/>
          </p:cNvSpPr>
          <p:nvPr/>
        </p:nvSpPr>
        <p:spPr bwMode="auto">
          <a:xfrm>
            <a:off x="457200" y="3810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257175" rtl="0" eaLnBrk="0" fontAlgn="base" hangingPunct="0">
              <a:spcBef>
                <a:spcPct val="0"/>
              </a:spcBef>
              <a:spcAft>
                <a:spcPct val="0"/>
              </a:spcAft>
              <a:defRPr sz="2250" b="1" kern="1200">
                <a:solidFill>
                  <a:srgbClr val="81104F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l" defTabSz="257175" rtl="0" eaLnBrk="0" fontAlgn="base" hangingPunct="0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2pPr>
            <a:lvl3pPr algn="l" defTabSz="257175" rtl="0" eaLnBrk="0" fontAlgn="base" hangingPunct="0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3pPr>
            <a:lvl4pPr algn="l" defTabSz="257175" rtl="0" eaLnBrk="0" fontAlgn="base" hangingPunct="0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4pPr>
            <a:lvl5pPr algn="l" defTabSz="257175" rtl="0" eaLnBrk="0" fontAlgn="base" hangingPunct="0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MS PGothic" pitchFamily="34" charset="-128"/>
                <a:cs typeface="Arial Narrow" panose="020B0606020202030204" pitchFamily="34" charset="0"/>
              </a:defRPr>
            </a:lvl5pPr>
            <a:lvl6pPr marL="257175" algn="l" defTabSz="257175" rtl="0" fontAlgn="base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6pPr>
            <a:lvl7pPr marL="514350" algn="l" defTabSz="257175" rtl="0" fontAlgn="base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7pPr>
            <a:lvl8pPr marL="771525" algn="l" defTabSz="257175" rtl="0" fontAlgn="base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8pPr>
            <a:lvl9pPr marL="1028700" algn="l" defTabSz="257175" rtl="0" fontAlgn="base">
              <a:spcBef>
                <a:spcPct val="0"/>
              </a:spcBef>
              <a:spcAft>
                <a:spcPct val="0"/>
              </a:spcAft>
              <a:defRPr sz="2250" b="1">
                <a:solidFill>
                  <a:srgbClr val="81104F"/>
                </a:solidFill>
                <a:latin typeface="Arial Narrow" charset="0"/>
                <a:ea typeface="ＭＳ Ｐゴシック" charset="0"/>
              </a:defRPr>
            </a:lvl9pPr>
          </a:lstStyle>
          <a:p>
            <a:pPr marL="0" marR="0" lvl="0" indent="0" algn="l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19519B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Preoperative CPI therapy in MSI High Gastric Cancer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086031C-9BE0-DEE8-F954-012851225731}"/>
              </a:ext>
            </a:extLst>
          </p:cNvPr>
          <p:cNvSpPr/>
          <p:nvPr/>
        </p:nvSpPr>
        <p:spPr>
          <a:xfrm>
            <a:off x="5448301" y="2202040"/>
            <a:ext cx="647700" cy="454243"/>
          </a:xfrm>
          <a:prstGeom prst="ellipse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EF60F79-C5F6-1FB7-BE47-61ECD2371421}"/>
              </a:ext>
            </a:extLst>
          </p:cNvPr>
          <p:cNvSpPr/>
          <p:nvPr/>
        </p:nvSpPr>
        <p:spPr>
          <a:xfrm>
            <a:off x="11235910" y="2429161"/>
            <a:ext cx="628650" cy="389384"/>
          </a:xfrm>
          <a:prstGeom prst="ellipse">
            <a:avLst/>
          </a:prstGeom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0AAF05-6295-FB4E-48C8-BC7C7A45F671}"/>
              </a:ext>
            </a:extLst>
          </p:cNvPr>
          <p:cNvSpPr txBox="1"/>
          <p:nvPr/>
        </p:nvSpPr>
        <p:spPr>
          <a:xfrm>
            <a:off x="609600" y="4919990"/>
            <a:ext cx="37147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Andre, </a:t>
            </a: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JCO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2023;41: 255-265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F716DF-B85E-8814-107F-5643DACE910D}"/>
              </a:ext>
            </a:extLst>
          </p:cNvPr>
          <p:cNvSpPr txBox="1"/>
          <p:nvPr/>
        </p:nvSpPr>
        <p:spPr>
          <a:xfrm>
            <a:off x="7025268" y="4920247"/>
            <a:ext cx="40999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Pietrantonio, </a:t>
            </a: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JCO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2023;41(suppl 4; abstr 358)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097CC6-B57C-14DF-1FB9-31B8DA4D7C62}"/>
              </a:ext>
            </a:extLst>
          </p:cNvPr>
          <p:cNvSpPr/>
          <p:nvPr/>
        </p:nvSpPr>
        <p:spPr>
          <a:xfrm>
            <a:off x="1729648" y="4770304"/>
            <a:ext cx="1839817" cy="149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CEDEA9-F0BC-1F9A-9BBA-6F697702581E}"/>
              </a:ext>
            </a:extLst>
          </p:cNvPr>
          <p:cNvSpPr/>
          <p:nvPr/>
        </p:nvSpPr>
        <p:spPr>
          <a:xfrm>
            <a:off x="7722824" y="4781321"/>
            <a:ext cx="1839817" cy="149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982846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6C29A-364F-72E4-C670-D6E9003C9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/>
              <a:t>ATTRACTION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F2517-0FE7-30E3-1613-FC797E74980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Combined ipilimumab and nivolumab added to chemotherapy failed to improve overall survival over chemotherapy alone.</a:t>
            </a:r>
          </a:p>
          <a:p>
            <a:r>
              <a:rPr lang="en-US" dirty="0"/>
              <a:t>Adding single agent checkpoint inhibitors (pembrolizumab, nivolumab, or tislelizumab) remains the standard of care</a:t>
            </a:r>
          </a:p>
          <a:p>
            <a:r>
              <a:rPr lang="en-US" dirty="0"/>
              <a:t>Treatment with immune checkpoint inhibitors should be limited to tumors testing CPS or TAP &gt; = 1%.</a:t>
            </a:r>
          </a:p>
        </p:txBody>
      </p:sp>
    </p:spTree>
    <p:extLst>
      <p:ext uri="{BB962C8B-B14F-4D97-AF65-F5344CB8AC3E}">
        <p14:creationId xmlns:p14="http://schemas.microsoft.com/office/powerpoint/2010/main" val="3791632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F72528-471E-8324-8516-3DBAEFB33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77" y="900027"/>
            <a:ext cx="4696995" cy="59031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ED11C-48C7-F90C-6655-1AD88DC66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2" y="100568"/>
            <a:ext cx="10407649" cy="685714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CHECKMATE 649 Long Term Follow up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45ECFF2-EDED-0D2E-FF5D-014228E3C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9719" y="1355725"/>
            <a:ext cx="5103283" cy="4316412"/>
          </a:xfrm>
        </p:spPr>
        <p:txBody>
          <a:bodyPr/>
          <a:lstStyle/>
          <a:p>
            <a:r>
              <a:rPr lang="en-US" dirty="0"/>
              <a:t>Improved long term survival with Nivolumab + Chemo</a:t>
            </a:r>
          </a:p>
          <a:p>
            <a:r>
              <a:rPr lang="en-US" dirty="0"/>
              <a:t>Chemo alone 5-year OS 5%</a:t>
            </a:r>
          </a:p>
          <a:p>
            <a:r>
              <a:rPr lang="en-US" dirty="0"/>
              <a:t>+ Nivolumab</a:t>
            </a:r>
          </a:p>
          <a:p>
            <a:pPr lvl="1"/>
            <a:r>
              <a:rPr lang="en-US" dirty="0"/>
              <a:t>All patients: 12%</a:t>
            </a:r>
          </a:p>
          <a:p>
            <a:pPr lvl="1"/>
            <a:r>
              <a:rPr lang="en-US" dirty="0"/>
              <a:t>CPS &gt; = 1% 13%</a:t>
            </a:r>
          </a:p>
          <a:p>
            <a:pPr lvl="1"/>
            <a:r>
              <a:rPr lang="en-US" dirty="0"/>
              <a:t>CPS &gt; = 5% 18%</a:t>
            </a:r>
          </a:p>
          <a:p>
            <a:pPr lvl="1"/>
            <a:r>
              <a:rPr lang="en-US" dirty="0"/>
              <a:t>CPS &gt; = 10% 17%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E32CB-4313-06F6-3000-F453F96244D2}"/>
              </a:ext>
            </a:extLst>
          </p:cNvPr>
          <p:cNvSpPr txBox="1"/>
          <p:nvPr/>
        </p:nvSpPr>
        <p:spPr>
          <a:xfrm>
            <a:off x="6629400" y="6388100"/>
            <a:ext cx="3949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Janjigian Ann Oncol 37: 787; 2026</a:t>
            </a:r>
          </a:p>
        </p:txBody>
      </p:sp>
    </p:spTree>
    <p:extLst>
      <p:ext uri="{BB962C8B-B14F-4D97-AF65-F5344CB8AC3E}">
        <p14:creationId xmlns:p14="http://schemas.microsoft.com/office/powerpoint/2010/main" val="18092025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E32F44-C94D-E11F-4D77-751AECBAE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3977" y="921460"/>
            <a:ext cx="4442316" cy="5903411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6C2208-3A27-6693-F115-29F7FBFD2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2" y="181718"/>
            <a:ext cx="10407649" cy="723052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RATIONALE-305 Long Term Follow Up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CDA7D4F-4666-A788-BA74-67A676EDA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488229"/>
            <a:ext cx="5103283" cy="4316412"/>
          </a:xfrm>
        </p:spPr>
        <p:txBody>
          <a:bodyPr/>
          <a:lstStyle/>
          <a:p>
            <a:r>
              <a:rPr lang="en-US" dirty="0"/>
              <a:t>Improved long term overall survival with Tislelizumab + Chemo</a:t>
            </a:r>
          </a:p>
          <a:p>
            <a:r>
              <a:rPr lang="en-US" dirty="0"/>
              <a:t>Chemo alone 3-year OS 14.3%</a:t>
            </a:r>
          </a:p>
          <a:p>
            <a:r>
              <a:rPr lang="en-US" dirty="0"/>
              <a:t>+ Tislelizumab</a:t>
            </a:r>
          </a:p>
          <a:p>
            <a:pPr lvl="1"/>
            <a:r>
              <a:rPr lang="en-US" dirty="0"/>
              <a:t>All patients: 20.7%</a:t>
            </a:r>
          </a:p>
          <a:p>
            <a:pPr lvl="1"/>
            <a:r>
              <a:rPr lang="en-US" dirty="0"/>
              <a:t>TAP  &gt; = 5% 25.3%</a:t>
            </a:r>
          </a:p>
          <a:p>
            <a:pPr lvl="1"/>
            <a:r>
              <a:rPr lang="en-US" dirty="0"/>
              <a:t>CPS  &gt; = 5% 26.4 %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8E5CA7-7B16-3927-3C21-9AF0A27DCC45}"/>
              </a:ext>
            </a:extLst>
          </p:cNvPr>
          <p:cNvSpPr txBox="1"/>
          <p:nvPr/>
        </p:nvSpPr>
        <p:spPr>
          <a:xfrm>
            <a:off x="6629400" y="6388100"/>
            <a:ext cx="3949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Cruz-Correa Adv Ther 43: 165: 2026</a:t>
            </a:r>
          </a:p>
        </p:txBody>
      </p:sp>
    </p:spTree>
    <p:extLst>
      <p:ext uri="{BB962C8B-B14F-4D97-AF65-F5344CB8AC3E}">
        <p14:creationId xmlns:p14="http://schemas.microsoft.com/office/powerpoint/2010/main" val="39709302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C7BA9-B243-0CED-2D47-AF4893C14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AC502B7-EB00-62B8-4FD7-2CD20AC117DF}"/>
              </a:ext>
            </a:extLst>
          </p:cNvPr>
          <p:cNvGrpSpPr/>
          <p:nvPr/>
        </p:nvGrpSpPr>
        <p:grpSpPr>
          <a:xfrm>
            <a:off x="407624" y="1388125"/>
            <a:ext cx="5431316" cy="4666988"/>
            <a:chOff x="407624" y="1388125"/>
            <a:chExt cx="5431316" cy="466698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21085A9-E352-37D3-73AA-1C4E4C2D6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-1" r="-3304" b="13413"/>
            <a:stretch>
              <a:fillRect/>
            </a:stretch>
          </p:blipFill>
          <p:spPr>
            <a:xfrm>
              <a:off x="407624" y="1388126"/>
              <a:ext cx="5431316" cy="4649118"/>
            </a:xfrm>
            <a:prstGeom prst="rect">
              <a:avLst/>
            </a:prstGeom>
          </p:spPr>
        </p:pic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F33CC3E1-DA36-41CB-5421-CFFC5A279B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625" y="1388125"/>
              <a:ext cx="5373996" cy="466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D84A662-5598-21A5-B71B-C7BD51E46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00568"/>
            <a:ext cx="10407649" cy="1141412"/>
          </a:xfrm>
        </p:spPr>
        <p:txBody>
          <a:bodyPr wrap="square" anchor="ctr">
            <a:normAutofit fontScale="90000"/>
          </a:bodyPr>
          <a:lstStyle/>
          <a:p>
            <a:r>
              <a:rPr lang="en-US" dirty="0"/>
              <a:t>KEYNOTE 590 Long Term Follow Up: Esophageal Adenocarcinoma and SCC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EA29AE2-94D0-6099-320E-722EA6A1B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9719" y="1906589"/>
            <a:ext cx="5103283" cy="4316412"/>
          </a:xfrm>
        </p:spPr>
        <p:txBody>
          <a:bodyPr/>
          <a:lstStyle/>
          <a:p>
            <a:r>
              <a:rPr lang="en-US" dirty="0"/>
              <a:t>Improved long term overall survival with Pembrolizumab + Chemo</a:t>
            </a:r>
          </a:p>
          <a:p>
            <a:r>
              <a:rPr lang="en-US" dirty="0"/>
              <a:t>Chemo alone 5-year OS 3.0%</a:t>
            </a:r>
          </a:p>
          <a:p>
            <a:r>
              <a:rPr lang="en-US" dirty="0"/>
              <a:t>+ Pembrolizumab</a:t>
            </a:r>
          </a:p>
          <a:p>
            <a:pPr lvl="1"/>
            <a:r>
              <a:rPr lang="en-US" dirty="0"/>
              <a:t>All patients: 10.6%</a:t>
            </a:r>
          </a:p>
          <a:p>
            <a:pPr lvl="1"/>
            <a:r>
              <a:rPr lang="en-US" dirty="0"/>
              <a:t>CPS  &gt; = 1%, 10.9%</a:t>
            </a:r>
          </a:p>
          <a:p>
            <a:pPr lvl="1"/>
            <a:r>
              <a:rPr lang="en-US" dirty="0"/>
              <a:t>CPS  &gt; = 10%, 12.8 %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71DA3D-C054-3A7A-3DC0-257D6E7BAA33}"/>
              </a:ext>
            </a:extLst>
          </p:cNvPr>
          <p:cNvSpPr txBox="1"/>
          <p:nvPr/>
        </p:nvSpPr>
        <p:spPr>
          <a:xfrm>
            <a:off x="6629400" y="6388100"/>
            <a:ext cx="3949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Metges</a:t>
            </a:r>
            <a:r>
              <a:rPr lang="en-US" dirty="0"/>
              <a:t> ESMO Open 10: 1;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769F5F-B16E-7954-A83A-451DBE5DC43E}"/>
              </a:ext>
            </a:extLst>
          </p:cNvPr>
          <p:cNvSpPr txBox="1"/>
          <p:nvPr/>
        </p:nvSpPr>
        <p:spPr>
          <a:xfrm>
            <a:off x="234010" y="6111101"/>
            <a:ext cx="5677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Arial" panose="020B0604020202020204" pitchFamily="34" charset="0"/>
                <a:cs typeface="Arial" panose="020B0604020202020204" pitchFamily="34" charset="0"/>
              </a:rPr>
              <a:t>Figure 2 Efficacy outcomes.</a:t>
            </a: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 (A-E) Kaplan–Meier estimates of overall survival in (A) all randomly assigned participants in the intention-to-treat population, (B) participants with PD-L1 CPS ≥1, (C) participants with PD-L1 CPS ≥10, (D) participants with ESCC, and (E) participants with ESCC PD-L1 CPS ≥10. (F-I) Kaplan–Meier estimates of progression-free survival in (F) all randomly assigned participants in the intention-to-treat population, (G) participants with PD-L1 CPS ≥1, (H) participants with PD-L1 CPS ≥10, and (I) participants with ESCC. The intention-to-treat population included all randomly assigned participants. CI, confidence interval; CPS, combined positive score; ESCC, esophageal squamous-cell carcinoma; HR, hazard ratio; OS, overall survival; PD-L1, programmed death-ligand 1; PFS, progression-free survival.</a:t>
            </a:r>
          </a:p>
        </p:txBody>
      </p:sp>
    </p:spTree>
    <p:extLst>
      <p:ext uri="{BB962C8B-B14F-4D97-AF65-F5344CB8AC3E}">
        <p14:creationId xmlns:p14="http://schemas.microsoft.com/office/powerpoint/2010/main" val="12145927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FA6C8-D4D5-1320-BF43-B5563464A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1F5A7-7583-D27A-47E0-A431CADB9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175" y="379413"/>
            <a:ext cx="10407649" cy="1141412"/>
          </a:xfrm>
        </p:spPr>
        <p:txBody>
          <a:bodyPr wrap="square" anchor="ctr">
            <a:normAutofit fontScale="90000"/>
          </a:bodyPr>
          <a:lstStyle/>
          <a:p>
            <a:r>
              <a:rPr lang="en-US" dirty="0"/>
              <a:t>KEYNOTE 811 Long Term Follow Up; ASCO 2026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0A98581-C265-20A1-B464-935A2D9C6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88717" y="1883228"/>
            <a:ext cx="5103283" cy="4316412"/>
          </a:xfrm>
        </p:spPr>
        <p:txBody>
          <a:bodyPr/>
          <a:lstStyle/>
          <a:p>
            <a:r>
              <a:rPr lang="en-US" sz="2400" dirty="0"/>
              <a:t>Improved long term overall survival with Pembrolizumab + Chemo/Tras</a:t>
            </a:r>
          </a:p>
          <a:p>
            <a:r>
              <a:rPr lang="en-US" sz="2400" dirty="0"/>
              <a:t>Chemo/Tras alone 4-year OS 17.0%</a:t>
            </a:r>
          </a:p>
          <a:p>
            <a:r>
              <a:rPr lang="en-US" sz="2400" dirty="0"/>
              <a:t>+ Pembrolizumab</a:t>
            </a:r>
          </a:p>
          <a:p>
            <a:pPr lvl="1"/>
            <a:r>
              <a:rPr lang="en-US" sz="2400" dirty="0"/>
              <a:t>All patients: 23.0%</a:t>
            </a:r>
          </a:p>
          <a:p>
            <a:pPr lvl="1"/>
            <a:r>
              <a:rPr lang="en-US" sz="2400" dirty="0"/>
              <a:t>CPS  &gt; = 1%, 24.0%</a:t>
            </a:r>
          </a:p>
          <a:p>
            <a:pPr lvl="1"/>
            <a:r>
              <a:rPr lang="en-US" sz="2400" dirty="0"/>
              <a:t>CPS &lt; 1%: survival detriment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9C5BBF-4F8C-7793-8C3D-78E98508B066}"/>
              </a:ext>
            </a:extLst>
          </p:cNvPr>
          <p:cNvSpPr txBox="1"/>
          <p:nvPr/>
        </p:nvSpPr>
        <p:spPr>
          <a:xfrm>
            <a:off x="6629400" y="6388100"/>
            <a:ext cx="3949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Kawazoe ASCO 2026 Abstract 4040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E10745-8FDD-6714-7408-2ADE0A6D1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557" y="1817126"/>
            <a:ext cx="7123506" cy="324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779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66A4A-C95D-4A58-4C32-DECF197BD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TERM FU OF M1 TRIALS OF IMMUNOTHERAPY + CHEMOTHERAPY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2CF948-39B9-9B60-0DFF-0491A707B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5351" y="2111187"/>
            <a:ext cx="9808508" cy="4111813"/>
          </a:xfrm>
        </p:spPr>
        <p:txBody>
          <a:bodyPr/>
          <a:lstStyle/>
          <a:p>
            <a:r>
              <a:rPr lang="en-US" dirty="0"/>
              <a:t>All trials indicate a significant improvement in long term survival with front line addition of immunotherapy (tislelizumab, pembrolizumab, or nivolumab) to chemotherapy</a:t>
            </a:r>
          </a:p>
          <a:p>
            <a:r>
              <a:rPr lang="en-US" dirty="0"/>
              <a:t>Benefits are limited to cancers testing CPS positive with regulators stipulating a cutoff of 1% or higher for positive scores. </a:t>
            </a:r>
          </a:p>
        </p:txBody>
      </p:sp>
    </p:spTree>
    <p:extLst>
      <p:ext uri="{BB962C8B-B14F-4D97-AF65-F5344CB8AC3E}">
        <p14:creationId xmlns:p14="http://schemas.microsoft.com/office/powerpoint/2010/main" val="4124403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7" name="Picture 2">
            <a:extLst>
              <a:ext uri="{FF2B5EF4-FFF2-40B4-BE49-F238E27FC236}">
                <a16:creationId xmlns:a16="http://schemas.microsoft.com/office/drawing/2014/main" id="{30BDC9D7-F723-40B3-A1A9-8D3380852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8" y="1732498"/>
            <a:ext cx="5666542" cy="318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313E405-E2D2-B3CF-D4C2-CB65F989F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289" y="1732498"/>
            <a:ext cx="5666653" cy="318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8FC2E7-A6DE-486D-D557-269655B1BD31}"/>
              </a:ext>
            </a:extLst>
          </p:cNvPr>
          <p:cNvSpPr txBox="1"/>
          <p:nvPr/>
        </p:nvSpPr>
        <p:spPr>
          <a:xfrm>
            <a:off x="476250" y="4919990"/>
            <a:ext cx="37147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ＭＳ Ｐゴシック" panose="020B0600070205080204" pitchFamily="34" charset="-128"/>
                <a:cs typeface="Arial Narrow"/>
              </a:rPr>
              <a:t>Andre JCO 41: 255-265,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8CCFF8-7EB8-AE84-6908-91AD8AAA7CEC}"/>
              </a:ext>
            </a:extLst>
          </p:cNvPr>
          <p:cNvSpPr txBox="1"/>
          <p:nvPr/>
        </p:nvSpPr>
        <p:spPr>
          <a:xfrm>
            <a:off x="6380356" y="4919990"/>
            <a:ext cx="54306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Roboto" panose="02000000000000000000" pitchFamily="2" charset="0"/>
                <a:ea typeface="ＭＳ Ｐゴシック" panose="020B0600070205080204" pitchFamily="34" charset="-128"/>
                <a:cs typeface="+mn-cs"/>
              </a:rPr>
              <a:t>Pietrantonio JCO 41: 2023 (suppl 4; abstr 358)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ＭＳ Ｐゴシック" panose="020B0600070205080204" pitchFamily="34" charset="-128"/>
              <a:cs typeface="Arial Narrow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A33DF-FB29-F9E8-0892-F2A79289CE84}"/>
              </a:ext>
            </a:extLst>
          </p:cNvPr>
          <p:cNvSpPr txBox="1"/>
          <p:nvPr/>
        </p:nvSpPr>
        <p:spPr>
          <a:xfrm>
            <a:off x="2045804" y="5871310"/>
            <a:ext cx="8100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High Rates of pCR: Nonoperative Management? 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69C0C5E-2A06-D746-789C-A0B34AA5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19519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Preoperative CPI therapy in MSI High Gastric Cancer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EDE4D8-9C58-4266-4B20-93F831CAB365}"/>
              </a:ext>
            </a:extLst>
          </p:cNvPr>
          <p:cNvSpPr/>
          <p:nvPr/>
        </p:nvSpPr>
        <p:spPr>
          <a:xfrm>
            <a:off x="1729648" y="4792338"/>
            <a:ext cx="1839817" cy="149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BB6722-6E51-74A8-CC74-DF687D0F5A7A}"/>
              </a:ext>
            </a:extLst>
          </p:cNvPr>
          <p:cNvSpPr/>
          <p:nvPr/>
        </p:nvSpPr>
        <p:spPr>
          <a:xfrm>
            <a:off x="7700790" y="4792338"/>
            <a:ext cx="1916935" cy="12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069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8F5C1-4F89-4D9C-7F7F-A4DF49F59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687"/>
            <a:ext cx="12192000" cy="1325563"/>
          </a:xfrm>
        </p:spPr>
        <p:txBody>
          <a:bodyPr/>
          <a:lstStyle/>
          <a:p>
            <a:pPr algn="ctr"/>
            <a:r>
              <a:rPr lang="en-US" dirty="0"/>
              <a:t>NEONIPIGA: ASCO 2026 Update at 48 months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6AFC2A-3702-57A6-F97C-84A42599E8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4343" y="1486006"/>
            <a:ext cx="9040989" cy="5085556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CB55504-4A51-20D4-1C14-3292D1D4A6FD}"/>
              </a:ext>
            </a:extLst>
          </p:cNvPr>
          <p:cNvSpPr/>
          <p:nvPr/>
        </p:nvSpPr>
        <p:spPr>
          <a:xfrm>
            <a:off x="4199861" y="4615170"/>
            <a:ext cx="3253562" cy="55289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40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D964-FE47-95D2-0E8D-DAC9870AD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72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INFINITY AACR 2026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22621-FA46-0A10-A912-71B1E90AB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220"/>
            <a:ext cx="10515600" cy="4351338"/>
          </a:xfrm>
        </p:spPr>
        <p:txBody>
          <a:bodyPr/>
          <a:lstStyle/>
          <a:p>
            <a:r>
              <a:rPr lang="en-US" dirty="0"/>
              <a:t>Cohort of 17 evaluable patients with MSI esophagogastric cancers, treated with 3 months of one dose tremelimumab and monthly durvalumab</a:t>
            </a:r>
          </a:p>
          <a:p>
            <a:r>
              <a:rPr lang="en-US" dirty="0"/>
              <a:t>Primary endpoint gastrectomy free survival</a:t>
            </a:r>
          </a:p>
          <a:p>
            <a:r>
              <a:rPr lang="en-US" dirty="0"/>
              <a:t>13 clinical CR, one required salvage surgery, 4 non-CR patients underwent surgery</a:t>
            </a:r>
          </a:p>
          <a:p>
            <a:r>
              <a:rPr lang="en-US" dirty="0"/>
              <a:t>At median 27.1 months fu</a:t>
            </a:r>
          </a:p>
          <a:p>
            <a:pPr lvl="1"/>
            <a:r>
              <a:rPr lang="en-US" dirty="0"/>
              <a:t>PFS 94.1%</a:t>
            </a:r>
          </a:p>
          <a:p>
            <a:pPr lvl="1"/>
            <a:r>
              <a:rPr lang="en-US" dirty="0"/>
              <a:t>OS 100%</a:t>
            </a:r>
          </a:p>
          <a:p>
            <a:pPr lvl="1"/>
            <a:r>
              <a:rPr lang="en-US" dirty="0"/>
              <a:t>GFS 70.6%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36B33E-BA1B-2584-5435-D66F166309BE}"/>
              </a:ext>
            </a:extLst>
          </p:cNvPr>
          <p:cNvSpPr txBox="1"/>
          <p:nvPr/>
        </p:nvSpPr>
        <p:spPr>
          <a:xfrm>
            <a:off x="3187700" y="6176963"/>
            <a:ext cx="511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Leone AACR 2026; Abstract CT230</a:t>
            </a:r>
          </a:p>
        </p:txBody>
      </p:sp>
    </p:spTree>
    <p:extLst>
      <p:ext uri="{BB962C8B-B14F-4D97-AF65-F5344CB8AC3E}">
        <p14:creationId xmlns:p14="http://schemas.microsoft.com/office/powerpoint/2010/main" val="1077708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D2AFA-3F0D-8B96-E7BF-2DF03854D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 Messages: MSI high locally advanced esophagogastric adenocarcinoma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D420C-3C8C-DC9F-5879-03BB2ECE07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 the Infinity and NEONIPIGA trials, combination anti CTLA-4 and PD-1/PD-L1 therapy achieves a high rate of pathologic and clinical complete response which appears durable in most patients.</a:t>
            </a:r>
          </a:p>
          <a:p>
            <a:r>
              <a:rPr lang="en-US" dirty="0"/>
              <a:t>Consideration for treating these patients with combination checkpoint inhibitor therapy up front should be considered, with non operative management for patients achieving a clinical CR. Chemotherapy and surgery may be avoided altogether. </a:t>
            </a:r>
          </a:p>
        </p:txBody>
      </p:sp>
    </p:spTree>
    <p:extLst>
      <p:ext uri="{BB962C8B-B14F-4D97-AF65-F5344CB8AC3E}">
        <p14:creationId xmlns:p14="http://schemas.microsoft.com/office/powerpoint/2010/main" val="974680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MATTERHORN Study Design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DF1543-3DB9-508B-8651-6EE52118A8A3}"/>
              </a:ext>
            </a:extLst>
          </p:cNvPr>
          <p:cNvSpPr txBox="1"/>
          <p:nvPr/>
        </p:nvSpPr>
        <p:spPr>
          <a:xfrm>
            <a:off x="7035799" y="6227234"/>
            <a:ext cx="4168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Janjigian NEJM 393: 217; 2025</a:t>
            </a:r>
          </a:p>
          <a:p>
            <a:r>
              <a:rPr lang="en-US" dirty="0" err="1"/>
              <a:t>Janjigian</a:t>
            </a:r>
            <a:r>
              <a:rPr lang="en-US" dirty="0"/>
              <a:t> ASCO 2025;Abstract LBA5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A57046-5329-6760-7344-905A56BCB0DE}"/>
              </a:ext>
            </a:extLst>
          </p:cNvPr>
          <p:cNvSpPr/>
          <p:nvPr/>
        </p:nvSpPr>
        <p:spPr bwMode="auto">
          <a:xfrm>
            <a:off x="2831335" y="6147412"/>
            <a:ext cx="3679634" cy="2728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D09405-6677-903B-D1D5-4581B98ED809}"/>
              </a:ext>
            </a:extLst>
          </p:cNvPr>
          <p:cNvSpPr/>
          <p:nvPr/>
        </p:nvSpPr>
        <p:spPr bwMode="auto">
          <a:xfrm>
            <a:off x="11204153" y="35719"/>
            <a:ext cx="484743" cy="402040"/>
          </a:xfrm>
          <a:prstGeom prst="rect">
            <a:avLst/>
          </a:prstGeom>
          <a:solidFill>
            <a:srgbClr val="00255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Primary Endpoint of Event-Free Survival (EFS)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2" y="0"/>
            <a:ext cx="11413764" cy="642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05C750-BCE6-19D5-6BC3-F55877C0DF88}"/>
              </a:ext>
            </a:extLst>
          </p:cNvPr>
          <p:cNvSpPr/>
          <p:nvPr/>
        </p:nvSpPr>
        <p:spPr bwMode="auto">
          <a:xfrm>
            <a:off x="2831335" y="6147412"/>
            <a:ext cx="3679634" cy="2728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E083B6-7F76-2C7F-9E6A-B8D4FE82BC15}"/>
              </a:ext>
            </a:extLst>
          </p:cNvPr>
          <p:cNvSpPr/>
          <p:nvPr/>
        </p:nvSpPr>
        <p:spPr bwMode="auto">
          <a:xfrm>
            <a:off x="11204153" y="35719"/>
            <a:ext cx="484743" cy="402040"/>
          </a:xfrm>
          <a:prstGeom prst="rect">
            <a:avLst/>
          </a:prstGeom>
          <a:solidFill>
            <a:srgbClr val="00255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9C157-8B67-91BE-CBD9-2116991015AF}"/>
              </a:ext>
            </a:extLst>
          </p:cNvPr>
          <p:cNvSpPr txBox="1"/>
          <p:nvPr/>
        </p:nvSpPr>
        <p:spPr>
          <a:xfrm>
            <a:off x="7035799" y="6227234"/>
            <a:ext cx="4168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Janjigian NEJM 393: 217; 2025</a:t>
            </a:r>
          </a:p>
          <a:p>
            <a:r>
              <a:rPr lang="en-US" dirty="0" err="1"/>
              <a:t>Janjigian</a:t>
            </a:r>
            <a:r>
              <a:rPr lang="en-US" dirty="0"/>
              <a:t> ASCO 2025;Abstract LBA5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UPMC1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53B1E5"/>
      </a:accent1>
      <a:accent2>
        <a:srgbClr val="2CA244"/>
      </a:accent2>
      <a:accent3>
        <a:srgbClr val="A23B97"/>
      </a:accent3>
      <a:accent4>
        <a:srgbClr val="838383"/>
      </a:accent4>
      <a:accent5>
        <a:srgbClr val="FEC306"/>
      </a:accent5>
      <a:accent6>
        <a:srgbClr val="712A6B"/>
      </a:accent6>
      <a:hlink>
        <a:srgbClr val="F59E00"/>
      </a:hlink>
      <a:folHlink>
        <a:srgbClr val="B2B2B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3895</Words>
  <Application>Microsoft Macintosh PowerPoint</Application>
  <PresentationFormat>Widescreen</PresentationFormat>
  <Paragraphs>800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Aptos</vt:lpstr>
      <vt:lpstr>Aptos Display</vt:lpstr>
      <vt:lpstr>Arial</vt:lpstr>
      <vt:lpstr>Arial Narrow</vt:lpstr>
      <vt:lpstr>Calibri</vt:lpstr>
      <vt:lpstr>Courier New</vt:lpstr>
      <vt:lpstr>Roboto</vt:lpstr>
      <vt:lpstr>StarSymbol</vt:lpstr>
      <vt:lpstr>System Font Regular</vt:lpstr>
      <vt:lpstr>Times New Roman</vt:lpstr>
      <vt:lpstr>Wingdings</vt:lpstr>
      <vt:lpstr>Office Theme</vt:lpstr>
      <vt:lpstr>2_Default Design</vt:lpstr>
      <vt:lpstr>1_Office Theme</vt:lpstr>
      <vt:lpstr>2_Office Theme</vt:lpstr>
      <vt:lpstr>Research To Practice Gastric Cancer Updates</vt:lpstr>
      <vt:lpstr>Preoperative CPI therapy in MSI High Gastric Cancer</vt:lpstr>
      <vt:lpstr>PowerPoint Presentation</vt:lpstr>
      <vt:lpstr>Preoperative CPI therapy in MSI High Gastric Cancer</vt:lpstr>
      <vt:lpstr>NEONIPIGA: ASCO 2026 Update at 48 months</vt:lpstr>
      <vt:lpstr>INFINITY AACR 2026 UPDATE</vt:lpstr>
      <vt:lpstr>Takeaway Messages: MSI high locally advanced esophagogastric adenocarcinoma</vt:lpstr>
      <vt:lpstr>MATTERHORN Study Design</vt:lpstr>
      <vt:lpstr>Primary Endpoint of Event-Free Survival (EFS)</vt:lpstr>
      <vt:lpstr>Slide 11</vt:lpstr>
      <vt:lpstr>PowerPoint Presentation</vt:lpstr>
      <vt:lpstr>MATTERHORN UPDATE ASCO 2026: Abstract 470</vt:lpstr>
      <vt:lpstr>MATTERHORN In the Perioperative ICI Landscape</vt:lpstr>
      <vt:lpstr>KEYNOTE 585:  EFS and OS: Main Cohort (FP) and Combined Cohort (+ FLOT)</vt:lpstr>
      <vt:lpstr>FLOT + ICI in MATTERHORN and KN-585</vt:lpstr>
      <vt:lpstr>Overall Survival: FLOT Cohort</vt:lpstr>
      <vt:lpstr>MATTERHORN AND KEYNOTE 585 UPDATES</vt:lpstr>
      <vt:lpstr>PowerPoint Presentation</vt:lpstr>
      <vt:lpstr>PowerPoint Presentation</vt:lpstr>
      <vt:lpstr>PowerPoint Presentation</vt:lpstr>
      <vt:lpstr>PERIOPERATIVE THERAPY OF HER2 + ESOPHAGOGASTRIC ADENOCARCINOMA</vt:lpstr>
      <vt:lpstr>Nivolumab plus ipilimumab combined with chemotherapy as first-line treatment for HER2-negative unresectable advanced or recurrent gastric/gastroesophageal junction cancer: A randomized phase 3 trial (ATTRACTION-6)</vt:lpstr>
      <vt:lpstr>Study Design</vt:lpstr>
      <vt:lpstr>Baseline Characteristics</vt:lpstr>
      <vt:lpstr>Primary Endpoint: Overall Survival</vt:lpstr>
      <vt:lpstr>Overall Survival in Key Subgroups</vt:lpstr>
      <vt:lpstr>Key Secondary Endpoint: Progression-free Survival</vt:lpstr>
      <vt:lpstr>OS and PFS Kaplan–Meier Curves in Patients with CPS ≥5</vt:lpstr>
      <vt:lpstr>Anti-tumor Response in Response Evaluable Set</vt:lpstr>
      <vt:lpstr>ATTRACTION 6</vt:lpstr>
      <vt:lpstr>CHECKMATE 649 Long Term Follow up</vt:lpstr>
      <vt:lpstr>RATIONALE-305 Long Term Follow Up</vt:lpstr>
      <vt:lpstr>KEYNOTE 590 Long Term Follow Up: Esophageal Adenocarcinoma and SCC</vt:lpstr>
      <vt:lpstr>KEYNOTE 811 Long Term Follow Up; ASCO 2026</vt:lpstr>
      <vt:lpstr>LONG TERM FU OF M1 TRIALS OF IMMUNOTHERAPY + CHEMOTHERAPY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Ilson</dc:creator>
  <cp:lastModifiedBy>Aura Herrmann</cp:lastModifiedBy>
  <cp:revision>32</cp:revision>
  <dcterms:created xsi:type="dcterms:W3CDTF">2026-06-09T20:12:53Z</dcterms:created>
  <dcterms:modified xsi:type="dcterms:W3CDTF">2026-06-22T11:39:56Z</dcterms:modified>
</cp:coreProperties>
</file>