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4"/>
    <p:sldMasterId id="2147483778" r:id="rId5"/>
    <p:sldMasterId id="2147483790" r:id="rId6"/>
    <p:sldMasterId id="2147483809" r:id="rId7"/>
    <p:sldMasterId id="2147483878" r:id="rId8"/>
    <p:sldMasterId id="2147483969" r:id="rId9"/>
    <p:sldMasterId id="2147483974" r:id="rId10"/>
    <p:sldMasterId id="2147484014" r:id="rId11"/>
    <p:sldMasterId id="2147484059" r:id="rId12"/>
    <p:sldMasterId id="2147484072" r:id="rId13"/>
  </p:sldMasterIdLst>
  <p:notesMasterIdLst>
    <p:notesMasterId r:id="rId41"/>
  </p:notesMasterIdLst>
  <p:handoutMasterIdLst>
    <p:handoutMasterId r:id="rId42"/>
  </p:handoutMasterIdLst>
  <p:sldIdLst>
    <p:sldId id="257" r:id="rId14"/>
    <p:sldId id="259" r:id="rId15"/>
    <p:sldId id="268" r:id="rId16"/>
    <p:sldId id="260" r:id="rId17"/>
    <p:sldId id="286" r:id="rId18"/>
    <p:sldId id="292" r:id="rId19"/>
    <p:sldId id="264" r:id="rId20"/>
    <p:sldId id="265" r:id="rId21"/>
    <p:sldId id="266" r:id="rId22"/>
    <p:sldId id="270" r:id="rId23"/>
    <p:sldId id="274" r:id="rId24"/>
    <p:sldId id="261" r:id="rId25"/>
    <p:sldId id="287" r:id="rId26"/>
    <p:sldId id="2147483621" r:id="rId27"/>
    <p:sldId id="256" r:id="rId28"/>
    <p:sldId id="288" r:id="rId29"/>
    <p:sldId id="313" r:id="rId30"/>
    <p:sldId id="301" r:id="rId31"/>
    <p:sldId id="2147483646" r:id="rId32"/>
    <p:sldId id="303" r:id="rId33"/>
    <p:sldId id="284" r:id="rId34"/>
    <p:sldId id="312" r:id="rId35"/>
    <p:sldId id="309" r:id="rId36"/>
    <p:sldId id="2147483647" r:id="rId37"/>
    <p:sldId id="2147482942" r:id="rId38"/>
    <p:sldId id="310" r:id="rId39"/>
    <p:sldId id="258" r:id="rId40"/>
  </p:sldIdLst>
  <p:sldSz cx="12192000" cy="6858000"/>
  <p:notesSz cx="6858000" cy="9144000"/>
  <p:defaultTextStyle>
    <a:defPPr>
      <a:defRPr lang="en-US"/>
    </a:defPPr>
    <a:lvl1pPr algn="l" defTabSz="608486" rtl="0" fontAlgn="base">
      <a:spcBef>
        <a:spcPct val="50000"/>
      </a:spcBef>
      <a:spcAft>
        <a:spcPct val="0"/>
      </a:spcAft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1pPr>
    <a:lvl2pPr marL="608486" indent="-227521" algn="l" defTabSz="608486" rtl="0" fontAlgn="base">
      <a:spcBef>
        <a:spcPct val="50000"/>
      </a:spcBef>
      <a:spcAft>
        <a:spcPct val="0"/>
      </a:spcAft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2pPr>
    <a:lvl3pPr marL="1218297" indent="-456366" algn="l" defTabSz="608486" rtl="0" fontAlgn="base">
      <a:spcBef>
        <a:spcPct val="50000"/>
      </a:spcBef>
      <a:spcAft>
        <a:spcPct val="0"/>
      </a:spcAft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3pPr>
    <a:lvl4pPr marL="1828107" indent="-685210" algn="l" defTabSz="608486" rtl="0" fontAlgn="base">
      <a:spcBef>
        <a:spcPct val="50000"/>
      </a:spcBef>
      <a:spcAft>
        <a:spcPct val="0"/>
      </a:spcAft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4pPr>
    <a:lvl5pPr marL="2437917" indent="-914053" algn="l" defTabSz="608486" rtl="0" fontAlgn="base">
      <a:spcBef>
        <a:spcPct val="50000"/>
      </a:spcBef>
      <a:spcAft>
        <a:spcPct val="0"/>
      </a:spcAft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5pPr>
    <a:lvl6pPr marL="1904829" algn="l" defTabSz="380966" rtl="0" eaLnBrk="1" latinLnBrk="0" hangingPunct="1"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6pPr>
    <a:lvl7pPr marL="2285794" algn="l" defTabSz="380966" rtl="0" eaLnBrk="1" latinLnBrk="0" hangingPunct="1"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7pPr>
    <a:lvl8pPr marL="2666760" algn="l" defTabSz="380966" rtl="0" eaLnBrk="1" latinLnBrk="0" hangingPunct="1"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8pPr>
    <a:lvl9pPr marL="3047726" algn="l" defTabSz="380966" rtl="0" eaLnBrk="1" latinLnBrk="0" hangingPunct="1">
      <a:defRPr sz="2500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orient="horz" pos="2161" userDrawn="1">
          <p15:clr>
            <a:srgbClr val="A4A3A4"/>
          </p15:clr>
        </p15:guide>
        <p15:guide id="3" orient="horz" pos="241" userDrawn="1">
          <p15:clr>
            <a:srgbClr val="A4A3A4"/>
          </p15:clr>
        </p15:guide>
        <p15:guide id="4" orient="horz" pos="3720" userDrawn="1">
          <p15:clr>
            <a:srgbClr val="A4A3A4"/>
          </p15:clr>
        </p15:guide>
        <p15:guide id="5" orient="horz" pos="167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orient="horz" pos="1078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3782" userDrawn="1">
          <p15:clr>
            <a:srgbClr val="A4A3A4"/>
          </p15:clr>
        </p15:guide>
        <p15:guide id="10" pos="3898" userDrawn="1">
          <p15:clr>
            <a:srgbClr val="A4A3A4"/>
          </p15:clr>
        </p15:guide>
        <p15:guide id="11" pos="359" userDrawn="1">
          <p15:clr>
            <a:srgbClr val="A4A3A4"/>
          </p15:clr>
        </p15:guide>
        <p15:guide id="12" pos="7322" userDrawn="1">
          <p15:clr>
            <a:srgbClr val="A4A3A4"/>
          </p15:clr>
        </p15:guide>
        <p15:guide id="13" pos="4970" userDrawn="1">
          <p15:clr>
            <a:srgbClr val="A4A3A4"/>
          </p15:clr>
        </p15:guide>
        <p15:guide id="14" pos="2725" userDrawn="1">
          <p15:clr>
            <a:srgbClr val="A4A3A4"/>
          </p15:clr>
        </p15:guide>
        <p15:guide id="15" pos="5081" userDrawn="1">
          <p15:clr>
            <a:srgbClr val="A4A3A4"/>
          </p15:clr>
        </p15:guide>
        <p15:guide id="16" pos="259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kaitis, Susan [JRDUS Non-J&amp;J]" initials="LS[N" lastIdx="14" clrIdx="0">
    <p:extLst>
      <p:ext uri="{19B8F6BF-5375-455C-9EA6-DF929625EA0E}">
        <p15:presenceInfo xmlns:p15="http://schemas.microsoft.com/office/powerpoint/2012/main" userId="S-1-5-21-1614895754-2146847981-1606980848-12298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DEEBF7"/>
    <a:srgbClr val="000099"/>
    <a:srgbClr val="CFD5EA"/>
    <a:srgbClr val="595959"/>
    <a:srgbClr val="6F2E38"/>
    <a:srgbClr val="003479"/>
    <a:srgbClr val="EDEC2F"/>
    <a:srgbClr val="212121"/>
    <a:srgbClr val="777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8" autoAdjust="0"/>
    <p:restoredTop sz="90274" autoAdjust="0"/>
  </p:normalViewPr>
  <p:slideViewPr>
    <p:cSldViewPr snapToGrid="0">
      <p:cViewPr>
        <p:scale>
          <a:sx n="105" d="100"/>
          <a:sy n="105" d="100"/>
        </p:scale>
        <p:origin x="1584" y="288"/>
      </p:cViewPr>
      <p:guideLst>
        <p:guide orient="horz" pos="3840"/>
        <p:guide orient="horz" pos="2161"/>
        <p:guide orient="horz" pos="241"/>
        <p:guide orient="horz" pos="3720"/>
        <p:guide orient="horz" pos="1679"/>
        <p:guide orient="horz" pos="3952"/>
        <p:guide orient="horz" pos="1078"/>
        <p:guide pos="3840"/>
        <p:guide pos="3782"/>
        <p:guide pos="3898"/>
        <p:guide pos="359"/>
        <p:guide pos="7322"/>
        <p:guide pos="4970"/>
        <p:guide pos="2725"/>
        <p:guide pos="5081"/>
        <p:guide pos="2595"/>
      </p:guideLst>
    </p:cSldViewPr>
  </p:slideViewPr>
  <p:outlineViewPr>
    <p:cViewPr>
      <p:scale>
        <a:sx n="33" d="100"/>
        <a:sy n="33" d="100"/>
      </p:scale>
      <p:origin x="0" y="-3933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1872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theme" Target="theme/theme1.xml"/><Relationship Id="rId20" Type="http://schemas.openxmlformats.org/officeDocument/2006/relationships/slide" Target="slides/slide7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/>
            </a:lvl1pPr>
          </a:lstStyle>
          <a:p>
            <a:r>
              <a:rPr lang="en-US" dirty="0"/>
              <a:t>ASM 2011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EC8E6361-48F2-6643-A8AD-D9DE06D2DDC1}" type="datetime8">
              <a:rPr lang="en-US" smtClean="0"/>
              <a:t>6/22/26 7:43 AM</a:t>
            </a:fld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556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/>
            </a:lvl1pPr>
          </a:lstStyle>
          <a:p>
            <a:r>
              <a:rPr lang="en-US" dirty="0"/>
              <a:t>4x3_ASM_2011_Weldon_Close_04-28-11_v14.pptx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35638" y="8685213"/>
            <a:ext cx="112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6A48D351-BF5F-7D49-8150-A7E8E8CC44E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83643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68300" y="4343400"/>
            <a:ext cx="6121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/>
            </a:lvl1pPr>
          </a:lstStyle>
          <a:p>
            <a:endParaRPr lang="en-US" dirty="0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1A45D25C-9461-1342-8FAF-BFD0D2460716}" type="datetime8">
              <a:rPr lang="en-US" smtClean="0"/>
              <a:t>6/22/26 7:42 AM</a:t>
            </a:fld>
            <a:endParaRPr lang="en-US" dirty="0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556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/>
            </a:lvl1pPr>
          </a:lstStyle>
          <a:p>
            <a:endParaRPr lang="en-US" dirty="0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49925" y="8685213"/>
            <a:ext cx="110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B976D8D5-0ECD-3A4D-8E63-E16D685F069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93953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95241" indent="-95241" algn="l" defTabSz="380966" rtl="0" eaLnBrk="0" fontAlgn="base" hangingPunct="0">
      <a:lnSpc>
        <a:spcPct val="90000"/>
      </a:lnSpc>
      <a:spcBef>
        <a:spcPts val="833"/>
      </a:spcBef>
      <a:spcAft>
        <a:spcPct val="0"/>
      </a:spcAft>
      <a:buFont typeface="Arial" pitchFamily="34" charset="0"/>
      <a:buChar char="•"/>
      <a:defRPr sz="917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1pPr>
    <a:lvl2pPr marL="476207" indent="-95241" algn="l" defTabSz="380966" rtl="0" eaLnBrk="0" fontAlgn="base" hangingPunct="0">
      <a:lnSpc>
        <a:spcPct val="90000"/>
      </a:lnSpc>
      <a:spcBef>
        <a:spcPts val="167"/>
      </a:spcBef>
      <a:spcAft>
        <a:spcPct val="0"/>
      </a:spcAft>
      <a:buFont typeface="Arial" pitchFamily="34" charset="0"/>
      <a:buChar char="•"/>
      <a:defRPr sz="917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2pPr>
    <a:lvl3pPr marL="857173" indent="-95241" algn="l" defTabSz="380966" rtl="0" eaLnBrk="0" fontAlgn="base" hangingPunct="0">
      <a:lnSpc>
        <a:spcPct val="90000"/>
      </a:lnSpc>
      <a:spcBef>
        <a:spcPts val="167"/>
      </a:spcBef>
      <a:spcAft>
        <a:spcPct val="0"/>
      </a:spcAft>
      <a:buFont typeface="Arial" pitchFamily="34" charset="0"/>
      <a:buChar char="•"/>
      <a:defRPr sz="917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3pPr>
    <a:lvl4pPr marL="1238139" indent="-95241" algn="l" defTabSz="380966" rtl="0" eaLnBrk="0" fontAlgn="base" hangingPunct="0">
      <a:lnSpc>
        <a:spcPct val="90000"/>
      </a:lnSpc>
      <a:spcBef>
        <a:spcPts val="167"/>
      </a:spcBef>
      <a:spcAft>
        <a:spcPct val="0"/>
      </a:spcAft>
      <a:buFont typeface="Arial" pitchFamily="34" charset="0"/>
      <a:buChar char="•"/>
      <a:defRPr sz="917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4pPr>
    <a:lvl5pPr marL="1619104" indent="-95241" algn="l" defTabSz="380966" rtl="0" eaLnBrk="0" fontAlgn="base" hangingPunct="0">
      <a:lnSpc>
        <a:spcPct val="90000"/>
      </a:lnSpc>
      <a:spcBef>
        <a:spcPts val="167"/>
      </a:spcBef>
      <a:spcAft>
        <a:spcPct val="0"/>
      </a:spcAft>
      <a:buFont typeface="Arial" pitchFamily="34" charset="0"/>
      <a:buChar char="•"/>
      <a:defRPr sz="917" kern="1200">
        <a:solidFill>
          <a:schemeClr val="tx1"/>
        </a:solidFill>
        <a:latin typeface="Arial" pitchFamily="-65" charset="0"/>
        <a:ea typeface="Arial Unicode MS" pitchFamily="-65" charset="0"/>
        <a:cs typeface="Arial Unicode MS" pitchFamily="-65" charset="0"/>
      </a:defRPr>
    </a:lvl5pPr>
    <a:lvl6pPr marL="1904829" algn="l" defTabSz="380966" rtl="0" eaLnBrk="1" latinLnBrk="0" hangingPunct="1">
      <a:defRPr sz="917" kern="1200">
        <a:solidFill>
          <a:schemeClr val="tx1"/>
        </a:solidFill>
        <a:latin typeface="+mn-lt"/>
        <a:ea typeface="+mn-ea"/>
        <a:cs typeface="+mn-cs"/>
      </a:defRPr>
    </a:lvl6pPr>
    <a:lvl7pPr marL="2285794" algn="l" defTabSz="380966" rtl="0" eaLnBrk="1" latinLnBrk="0" hangingPunct="1">
      <a:defRPr sz="917" kern="1200">
        <a:solidFill>
          <a:schemeClr val="tx1"/>
        </a:solidFill>
        <a:latin typeface="+mn-lt"/>
        <a:ea typeface="+mn-ea"/>
        <a:cs typeface="+mn-cs"/>
      </a:defRPr>
    </a:lvl7pPr>
    <a:lvl8pPr marL="2666760" algn="l" defTabSz="380966" rtl="0" eaLnBrk="1" latinLnBrk="0" hangingPunct="1">
      <a:defRPr sz="917" kern="1200">
        <a:solidFill>
          <a:schemeClr val="tx1"/>
        </a:solidFill>
        <a:latin typeface="+mn-lt"/>
        <a:ea typeface="+mn-ea"/>
        <a:cs typeface="+mn-cs"/>
      </a:defRPr>
    </a:lvl8pPr>
    <a:lvl9pPr marL="3047726" algn="l" defTabSz="380966" rtl="0" eaLnBrk="1" latinLnBrk="0" hangingPunct="1">
      <a:defRPr sz="91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9267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ja-JP" altLang="en-US" dirty="0"/>
          </a:p>
        </p:txBody>
      </p:sp>
      <p:sp>
        <p:nvSpPr>
          <p:cNvPr id="139268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9DEFBB-5DFC-4CAF-9B0A-181C04E34407}" type="slidenum"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931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E92D-D94D-F8BD-414F-50744AACE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EAFA3C7-DB62-9C71-9C7A-DD8DBC9F6C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0F846CF-26CE-0DB2-6EA5-3D13FF3C1D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1CB011EA-8732-FBB9-EA20-64D9BC70782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A74676D-BF72-2178-0F9D-06215166157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5D25C-9461-1342-8FAF-BFD0D246071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6/22/26 7:42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510BBA0-ED66-7157-777B-6C459923F0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B7AB8AA-F015-364A-7F84-0CB31A91DE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76D8D5-0ECD-3A4D-8E63-E16D685F0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735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3F817-0876-E9AA-CB2B-5DFF4F362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043F63C-3BB6-C591-4995-DD00608C96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FCBE3C4-1AB0-570F-3C85-6E99B4802A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7A299E7-39EB-6FA4-293E-F4381B709F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B7552-BE6E-4177-9D63-9D451005D712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201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823A0-B4FD-B13F-955C-FE5EB6806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D4BABEE-08F3-DEB0-2B07-48B3F3E7AC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52653DB-D928-4E75-B6F3-50716AB0F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991E285-7769-2715-53BA-8B5160FE1D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B7552-BE6E-4177-9D63-9D451005D712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726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9C97F-1963-0116-239F-A0B2B5DC5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EBD111B-A18D-381D-4BAC-E3FF01C28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D749FA4-FEBD-9785-5A99-B00E0F763F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3EA8930-FC7C-6E89-2E5F-5C4375FB1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B7552-BE6E-4177-9D63-9D451005D712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036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4EFC6-3DB6-A17D-81D5-1401841E3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8EFD38F-6C8F-3C28-5517-581745ACC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311EC48-B6B2-ECC4-7C86-D3F49655CF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2CD141E8-697E-768E-B399-0819C0B3AC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B070AD5-957E-29FC-1CC9-768BCC10868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5D25C-9461-1342-8FAF-BFD0D246071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6/22/26 7:42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142206B-2335-5AEF-A918-E60E931C48D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2DF252B-E3A0-B99B-7041-7FD59E680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76D8D5-0ECD-3A4D-8E63-E16D685F0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677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7EDEF-38B3-8E7B-520D-9865BF109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381261C-15EE-A27C-A71D-1C13C1D5CF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16A5F61-CF6B-8127-9E68-95EDF242BB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FBEE93D1-BD8D-F4E1-774A-1CF65FEA8A7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BCA4660-508A-D4B8-E5F3-B5DCCC56609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5D25C-9461-1342-8FAF-BFD0D246071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6/22/26 7:42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430F404-D5DA-E7F7-0617-2373A3216E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1FBB13-3D8E-8404-2198-EA70A45EE3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76D8D5-0ECD-3A4D-8E63-E16D685F0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59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A45D25C-9461-1342-8FAF-BFD0D2460716}" type="datetime8">
              <a:rPr lang="en-US" smtClean="0"/>
              <a:t>6/22/26 7:42 AM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76D8D5-0ECD-3A4D-8E63-E16D685F069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42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209EB-DC45-24A0-62E2-8872F1452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B859D67-3966-8000-837A-3C2C7F8154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B17875B-D5E5-0633-1C04-DF2AD9A53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2FEB1592-4801-411C-A3C7-D0E992C933D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4352BA6-9D42-79AD-2C12-67E67C2A519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A45D25C-9461-1342-8FAF-BFD0D2460716}" type="datetime8">
              <a:rPr lang="en-US" smtClean="0"/>
              <a:t>6/22/26 7:42 AM</a:t>
            </a:fld>
            <a:endParaRPr 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7E49002-821B-E500-A023-7E668CF31CC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B328D49-4EBE-0935-680D-F2893A16A8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76D8D5-0ECD-3A4D-8E63-E16D685F06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171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638-01AA-4602-EF3E-60E739FA8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BF3D543-5A5E-FB26-835F-784DF5D32F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014341C-E8FF-DB1E-4D38-DECA7CA8F3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4CC887F5-11C8-4A2E-8498-ADBEB0440EA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35751C-B1DE-986A-059F-17063CCE0CD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A45D25C-9461-1342-8FAF-BFD0D2460716}" type="datetime8">
              <a:rPr lang="en-US" smtClean="0"/>
              <a:t>6/22/26 7:42 AM</a:t>
            </a:fld>
            <a:endParaRPr 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500E332-8DB4-B046-7DBC-36CE8908BCA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45D9CE-59B3-A8DC-AE20-B5F61626F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76D8D5-0ECD-3A4D-8E63-E16D685F069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41DF5-5AD5-9803-333E-A24518CC3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07623AB-63FB-B97D-E8BE-C2AB84354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5614AC1-8423-0603-2058-91BC20C960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2A65F8D8-02B2-1D57-BAF9-9B74C6A5415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985146C-6B9F-1B96-4EDE-5FB74CAFDAB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A45D25C-9461-1342-8FAF-BFD0D2460716}" type="datetime8">
              <a:rPr lang="en-US" smtClean="0"/>
              <a:t>6/22/26 7:42 AM</a:t>
            </a:fld>
            <a:endParaRPr 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5BD69F0-BD5C-26CB-C48C-0F4E8C8542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302F8B-24B5-7823-094B-5D325420C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76D8D5-0ECD-3A4D-8E63-E16D685F069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429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A9DD5-E37B-9812-184F-A653B14B8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D1B6EF7-4522-1147-E36A-44D2E5BDB6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B9E3607-B6AA-A123-340E-B848B7C8E7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9DD49568-7349-9979-798E-17BBF964556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56377B6-13C8-4E7B-B051-AF91DFBB38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5D25C-9461-1342-8FAF-BFD0D246071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6/22/26 7:42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F375B79-6362-7A79-AD0B-4E807B0DB9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F74EC9-EC3B-08E6-A17F-623145C0A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76D8D5-0ECD-3A4D-8E63-E16D685F0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85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1652F-D567-6471-9D81-845B96E50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54365A-A6EA-BEDE-A17E-33FC7D7658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630238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CFA2ED-83C7-08EE-599F-77A3EF972F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Yu Mincho" panose="02020400000000000000" pitchFamily="18" charset="-128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9FDE6D-6F4A-80E1-7694-861FF8690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935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3B998-0EA1-1A75-F71A-43FE1BEF0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5E78E0A-0E4A-C867-C4A4-A5BB0467CA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B767BEC-C001-6283-4581-904231683F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8B49363B-D2D9-FC46-A9F8-9FA045EEE25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7DA6324-76C9-A65B-3BFD-DC3CED00009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5D25C-9461-1342-8FAF-BFD0D246071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6/22/26 7:42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75A498C-4F54-407C-88C1-14FC96D771A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40654C-3780-6803-E2AD-E67417939B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0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76D8D5-0ECD-3A4D-8E63-E16D685F0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65" charset="0"/>
              </a:rPr>
              <a:pPr marL="0" marR="0" lvl="0" indent="0" algn="r" defTabSz="7302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081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D0B0C-3F55-6502-1ECB-8AB0B2BD7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952A5B6-4E8F-ABEE-2961-F8E16EF98A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FF8A49E-7BE5-44EA-3F84-5F615F701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E7AC2FC-BCBD-7BEF-C780-E62395F014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B7552-BE6E-4177-9D63-9D451005D712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48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Art_ID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CE2B720-8754-374D-94E3-C82DF4FDD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16" y="320145"/>
            <a:ext cx="11544969" cy="567569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B38F044-16B3-CD42-B2C1-10B2EE04B2AF}"/>
              </a:ext>
            </a:extLst>
          </p:cNvPr>
          <p:cNvGrpSpPr/>
          <p:nvPr userDrawn="1"/>
        </p:nvGrpSpPr>
        <p:grpSpPr>
          <a:xfrm>
            <a:off x="323516" y="4709966"/>
            <a:ext cx="11544969" cy="1292895"/>
            <a:chOff x="386615" y="5651959"/>
            <a:chExt cx="13853963" cy="155147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4EAEFEC-A9D3-5040-9980-185E1B5B396C}"/>
                </a:ext>
              </a:extLst>
            </p:cNvPr>
            <p:cNvSpPr/>
            <p:nvPr userDrawn="1"/>
          </p:nvSpPr>
          <p:spPr bwMode="auto">
            <a:xfrm flipV="1">
              <a:off x="386615" y="5651959"/>
              <a:ext cx="13853963" cy="1543047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19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667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itchFamily="-110" charset="0"/>
                <a:ea typeface="ヒラギノ角ゴ ProN W3" pitchFamily="-110" charset="-128"/>
                <a:cs typeface="ヒラギノ角ゴ ProN W3" pitchFamily="-110" charset="-128"/>
                <a:sym typeface="Arial" pitchFamily="-110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CE2A88D-C0C1-4C4E-AFC5-96995727E0AF}"/>
                </a:ext>
              </a:extLst>
            </p:cNvPr>
            <p:cNvSpPr/>
            <p:nvPr userDrawn="1"/>
          </p:nvSpPr>
          <p:spPr bwMode="auto">
            <a:xfrm flipV="1">
              <a:off x="386615" y="5660386"/>
              <a:ext cx="13853963" cy="1543047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28000">
                  <a:schemeClr val="bg1">
                    <a:alpha val="30000"/>
                  </a:schemeClr>
                </a:gs>
              </a:gsLst>
              <a:lin ang="8100000" scaled="0"/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7619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667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itchFamily="-110" charset="0"/>
                <a:ea typeface="ヒラギノ角ゴ ProN W3" pitchFamily="-110" charset="-128"/>
                <a:cs typeface="ヒラギノ角ゴ ProN W3" pitchFamily="-110" charset="-128"/>
                <a:sym typeface="Arial" pitchFamily="-110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F85E173-8177-4347-9426-EB36B0EDD1CE}"/>
              </a:ext>
            </a:extLst>
          </p:cNvPr>
          <p:cNvSpPr txBox="1"/>
          <p:nvPr userDrawn="1"/>
        </p:nvSpPr>
        <p:spPr>
          <a:xfrm>
            <a:off x="9331570" y="4871291"/>
            <a:ext cx="1972641" cy="7890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833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Melinda, </a:t>
            </a:r>
            <a:r>
              <a:rPr lang="en-US" sz="833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Tree of Life</a:t>
            </a:r>
          </a:p>
          <a:p>
            <a:pPr marL="0" marR="0" indent="0" algn="r" defTabSz="60848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33" b="0" i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Melinda’s artwork reflects her journey living with HIV.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6C7C0F-EE76-744B-BD4E-B4F347C9CDED}"/>
              </a:ext>
            </a:extLst>
          </p:cNvPr>
          <p:cNvSpPr/>
          <p:nvPr userDrawn="1"/>
        </p:nvSpPr>
        <p:spPr bwMode="auto">
          <a:xfrm flipV="1">
            <a:off x="323516" y="3660133"/>
            <a:ext cx="11544969" cy="1056856"/>
          </a:xfrm>
          <a:prstGeom prst="rect">
            <a:avLst/>
          </a:prstGeom>
          <a:solidFill>
            <a:schemeClr val="accent1">
              <a:alpha val="87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7619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67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rial" pitchFamily="-110" charset="0"/>
              <a:ea typeface="ヒラギノ角ゴ ProN W3" pitchFamily="-110" charset="-128"/>
              <a:cs typeface="ヒラギノ角ゴ ProN W3" pitchFamily="-110" charset="-128"/>
              <a:sym typeface="Arial" pitchFamily="-110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19687" y="3661834"/>
            <a:ext cx="10451563" cy="600603"/>
          </a:xfr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marL="0" marR="0" indent="0" algn="l" defTabSz="6400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833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defRPr>
            </a:lvl1pPr>
          </a:lstStyle>
          <a:p>
            <a:pPr marL="0" marR="0" lvl="0" indent="0" algn="l" defTabSz="6400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6002EE6-F7F8-F147-BAFA-A8A58397B1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540" y="4286249"/>
            <a:ext cx="10481460" cy="402168"/>
          </a:xfrm>
        </p:spPr>
        <p:txBody>
          <a:bodyPr/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8C3CBF-C1A4-F94D-856C-451D04F90D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7875" y="5118775"/>
            <a:ext cx="7144473" cy="79069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Legal Entity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2216977-3177-7341-BD44-DC5C6B41E4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1531" y="4869658"/>
            <a:ext cx="7144473" cy="23812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/>
            </a:lvl1pPr>
            <a:lvl2pPr marL="234146" indent="0">
              <a:buNone/>
              <a:defRPr/>
            </a:lvl2pPr>
            <a:lvl3pPr marL="530330" indent="0">
              <a:buNone/>
              <a:defRPr/>
            </a:lvl3pPr>
            <a:lvl4pPr marL="896076" indent="0">
              <a:buNone/>
              <a:defRPr/>
            </a:lvl4pPr>
            <a:lvl5pPr marL="1296777" indent="0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80162950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D12F221B-7EF2-4AC6-9803-2866E0CEE20F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C2C1A05-950A-4FDA-A35D-2A108F28A18C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803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6DB5D8D-1848-4A87-86AA-0B27A812D43D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C4893E61-0465-4343-A8E8-51D6BD34E546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599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24" y="266700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67" y="273077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24" y="2438434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907D15C-781B-4BCE-B910-5D9D70DFC73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BCC719B-F257-4E7D-B50A-B71AF90E003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806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8" y="228600"/>
            <a:ext cx="7615765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41" y="1143001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8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6AD2D46-FED9-47C2-A20E-975691FADFC4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F244788-C331-4740-A9DB-E4198039FB2A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723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37A670B-F981-4140-816E-E987234A050A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3C01CB3-5432-41C1-9779-BE45F3D3C760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580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8CEE9A-21CA-4290-B1DD-CD3142C36CBC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ACA8775B-C117-407E-94D1-6F12AEB6A21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508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9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20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8" y="3409277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5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6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6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02" indent="-219442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07" indent="-158485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681" indent="-156623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242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9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78460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9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50099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6" y="1598086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7" y="1598086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9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23295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graph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367" y="378458"/>
            <a:ext cx="10145760" cy="461665"/>
          </a:xfrm>
        </p:spPr>
        <p:txBody>
          <a:bodyPr/>
          <a:lstStyle>
            <a:lvl1pPr>
              <a:defRPr sz="333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11"/>
          <p:cNvSpPr>
            <a:spLocks noGrp="1"/>
          </p:cNvSpPr>
          <p:nvPr>
            <p:ph sz="quarter" idx="15" hasCustomPrompt="1"/>
          </p:nvPr>
        </p:nvSpPr>
        <p:spPr>
          <a:xfrm>
            <a:off x="601601" y="1713178"/>
            <a:ext cx="10985780" cy="4169411"/>
          </a:xfrm>
        </p:spPr>
        <p:txBody>
          <a:bodyPr/>
          <a:lstStyle>
            <a:lvl1pPr marL="234147" marR="0" indent="-234147" algn="l" defTabSz="76197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 sz="200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534437" marR="0" indent="-23414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2pPr>
            <a:lvl3pPr marL="731491" marR="0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3pPr>
            <a:lvl4pPr marL="1097236" marR="0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4pPr>
            <a:lvl5pPr marL="1487905" marR="0" indent="-19112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»"/>
              <a:tabLst/>
              <a:defRPr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marL="234147" marR="0" lvl="0" indent="-234147" algn="l" defTabSz="76197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/>
            </a:pPr>
            <a:r>
              <a:rPr kumimoji="0" lang="en-US" sz="2333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Edit Master text styles</a:t>
            </a:r>
          </a:p>
          <a:p>
            <a:pPr marL="534437" marR="0" lvl="1" indent="-23414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Second level</a:t>
            </a:r>
          </a:p>
          <a:p>
            <a:pPr marL="731491" marR="0" lvl="2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Third level</a:t>
            </a:r>
          </a:p>
          <a:p>
            <a:pPr marL="1097236" marR="0" lvl="3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Fourth level</a:t>
            </a:r>
          </a:p>
          <a:p>
            <a:pPr marL="1487905" marR="0" lvl="4" indent="-19112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»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Fifth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40709" y="6297783"/>
            <a:ext cx="379678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D816501-AAE5-214E-B100-00C3DC5F5E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01928" y="6279363"/>
            <a:ext cx="8382000" cy="275167"/>
          </a:xfrm>
        </p:spPr>
        <p:txBody>
          <a:bodyPr anchor="b"/>
          <a:lstStyle>
            <a:lvl1pPr marL="0" indent="0">
              <a:spcBef>
                <a:spcPts val="167"/>
              </a:spcBef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 and Sources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5" y="1598085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5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9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36570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2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2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1" y="1789902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06" indent="-233380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9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8" indent="0">
              <a:spcBef>
                <a:spcPts val="0"/>
              </a:spcBef>
              <a:buNone/>
              <a:defRPr sz="1200"/>
            </a:lvl2pPr>
            <a:lvl3pPr marL="460406" indent="0">
              <a:spcBef>
                <a:spcPts val="0"/>
              </a:spcBef>
              <a:buNone/>
              <a:defRPr sz="1200"/>
            </a:lvl3pPr>
            <a:lvl4pPr marL="687433" indent="0">
              <a:spcBef>
                <a:spcPts val="0"/>
              </a:spcBef>
              <a:buNone/>
              <a:defRPr sz="1200"/>
            </a:lvl4pPr>
            <a:lvl5pPr marL="914462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11580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04E27EA-8C2F-40C0-909D-998DCE0D5B27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CF2FF6-07C4-4D4D-A1FD-531D961117A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099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146EA91B-5F08-4FD1-8602-668E7C237681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0F99E85-651E-42DB-9F27-B79F112B3F4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854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62611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5729819" y="3924300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23"/>
            <a:ext cx="10363200" cy="2505075"/>
          </a:xfrm>
        </p:spPr>
        <p:txBody>
          <a:bodyPr/>
          <a:lstStyle>
            <a:lvl1pPr algn="ctr" defTabSz="914363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95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F13E7E8-7407-4337-87C4-4DF6B95785A8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678994B-75B8-417E-BDB1-3A3B159561E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137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1" y="1600200"/>
            <a:ext cx="5388864" cy="452628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4918CF85-1D1B-4ABF-97D9-B34C01C15436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5ED8005-4088-4864-AA08-FE32A2157FE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2283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23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1" y="2212848"/>
            <a:ext cx="5388864" cy="39136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56"/>
            <a:ext cx="5388864" cy="3913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9CF29775-8844-48A8-8DD2-19BA4BB5ADE6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7F216253-F0E9-4413-9EFB-9BEF2B166FE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9796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D12F221B-7EF2-4AC6-9803-2866E0CEE20F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C2C1A05-950A-4FDA-A35D-2A108F28A1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6365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6DB5D8D-1848-4A87-86AA-0B27A812D43D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C4893E61-0465-4343-A8E8-51D6BD34E54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5495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24" y="266700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67" y="273070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24" y="2438428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907D15C-781B-4BCE-B910-5D9D70DFC731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BCC719B-F257-4E7D-B50A-B71AF90E003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848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graph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367" y="378458"/>
            <a:ext cx="10145760" cy="461665"/>
          </a:xfrm>
        </p:spPr>
        <p:txBody>
          <a:bodyPr/>
          <a:lstStyle>
            <a:lvl1pPr>
              <a:defRPr sz="333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11"/>
          <p:cNvSpPr>
            <a:spLocks noGrp="1"/>
          </p:cNvSpPr>
          <p:nvPr>
            <p:ph sz="quarter" idx="15" hasCustomPrompt="1"/>
          </p:nvPr>
        </p:nvSpPr>
        <p:spPr>
          <a:xfrm>
            <a:off x="601601" y="1713178"/>
            <a:ext cx="10985780" cy="4169411"/>
          </a:xfrm>
        </p:spPr>
        <p:txBody>
          <a:bodyPr/>
          <a:lstStyle>
            <a:lvl1pPr marL="234147" marR="0" indent="-234147" algn="l" defTabSz="76197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 sz="2000">
                <a:solidFill>
                  <a:schemeClr val="tx1"/>
                </a:solidFill>
              </a:defRPr>
            </a:lvl1pPr>
            <a:lvl2pPr marL="534437" marR="0" indent="-23414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>
                <a:solidFill>
                  <a:schemeClr val="tx1"/>
                </a:solidFill>
              </a:defRPr>
            </a:lvl2pPr>
            <a:lvl3pPr marL="731491" marR="0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>
                <a:solidFill>
                  <a:schemeClr val="tx1"/>
                </a:solidFill>
              </a:defRPr>
            </a:lvl3pPr>
            <a:lvl4pPr marL="1097236" marR="0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>
                <a:solidFill>
                  <a:schemeClr val="tx1"/>
                </a:solidFill>
              </a:defRPr>
            </a:lvl4pPr>
            <a:lvl5pPr marL="1487905" marR="0" indent="-19112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»"/>
              <a:tabLst/>
              <a:defRPr>
                <a:solidFill>
                  <a:schemeClr val="tx1"/>
                </a:solidFill>
              </a:defRPr>
            </a:lvl5pPr>
          </a:lstStyle>
          <a:p>
            <a:pPr marL="234147" marR="0" lvl="0" indent="-234147" algn="l" defTabSz="76197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/>
            </a:pPr>
            <a:r>
              <a:rPr kumimoji="0" lang="en-US" sz="2333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Edit Master text styles</a:t>
            </a:r>
          </a:p>
          <a:p>
            <a:pPr marL="534437" marR="0" lvl="1" indent="-23414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Second level</a:t>
            </a:r>
          </a:p>
          <a:p>
            <a:pPr marL="731491" marR="0" lvl="2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Third level</a:t>
            </a:r>
          </a:p>
          <a:p>
            <a:pPr marL="1097236" marR="0" lvl="3" indent="-201160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–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Fourth level</a:t>
            </a:r>
          </a:p>
          <a:p>
            <a:pPr marL="1487905" marR="0" lvl="4" indent="-191127" algn="l" defTabSz="76197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212121"/>
              </a:buClr>
              <a:buSzPct val="100000"/>
              <a:buFont typeface="Arial" pitchFamily="-65" charset="0"/>
              <a:buChar char="»"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  <a:sym typeface="Arial" pitchFamily="-65" charset="0"/>
              </a:rPr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5367" y="974216"/>
            <a:ext cx="10981267" cy="359009"/>
          </a:xfr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>
              <a:buNone/>
              <a:defRPr lang="en-US" sz="2333" dirty="0">
                <a:solidFill>
                  <a:schemeClr val="accent3"/>
                </a:solidFill>
                <a:latin typeface="Verdana" charset="0"/>
                <a:ea typeface="Verdana" charset="0"/>
                <a:cs typeface="Verdana" charset="0"/>
                <a:sym typeface="Arial" pitchFamily="-65" charset="0"/>
              </a:defRPr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</a:lstStyle>
          <a:p>
            <a:pPr marL="0" lvl="0" indent="0" algn="l" rtl="0" eaLnBrk="0" fontAlgn="base" hangingPunct="0">
              <a:spcBef>
                <a:spcPts val="21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itchFamily="-65" charset="0"/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583EDC4-237D-9841-A7A3-2E3EB25AA9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0709" y="6297783"/>
            <a:ext cx="379678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D816501-AAE5-214E-B100-00C3DC5F5E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01928" y="6279363"/>
            <a:ext cx="8382000" cy="275167"/>
          </a:xfrm>
        </p:spPr>
        <p:txBody>
          <a:bodyPr anchor="b"/>
          <a:lstStyle>
            <a:lvl1pPr marL="0" indent="0">
              <a:spcBef>
                <a:spcPts val="167"/>
              </a:spcBef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 and Sources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8" y="228600"/>
            <a:ext cx="7615765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41" y="1143001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8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6AD2D46-FED9-47C2-A20E-975691FADFC4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F244788-C331-4740-A9DB-E4198039FB2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321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37A670B-F981-4140-816E-E987234A050A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3C01CB3-5432-41C1-9779-BE45F3D3C7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9070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8"/>
            <a:ext cx="27432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8"/>
            <a:ext cx="80264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8CEE9A-21CA-4290-B1DD-CD3142C36CBC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ACA8775B-C117-407E-94D1-6F12AEB6A2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2570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2292" y="2"/>
            <a:ext cx="9490509" cy="14700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0347" y="1815251"/>
            <a:ext cx="8271309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DB4F34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609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512F7-0039-F249-B0ED-B0A545D7C127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2BBC-CD36-E94C-B78A-FF1602AA48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377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</p:spPr>
        <p:txBody>
          <a:bodyPr/>
          <a:lstStyle>
            <a:lvl1pPr>
              <a:buClr>
                <a:srgbClr val="DB4F34"/>
              </a:buClr>
              <a:defRPr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buClr>
                <a:srgbClr val="DB4F34"/>
              </a:buClr>
              <a:defRPr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buClr>
                <a:srgbClr val="DB4F34"/>
              </a:buClr>
              <a:defRPr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  <a:lvl4pPr>
              <a:buClr>
                <a:srgbClr val="DB4F34"/>
              </a:buClr>
              <a:defRPr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4pPr>
            <a:lvl5pPr>
              <a:buClr>
                <a:srgbClr val="DB4F34"/>
              </a:buClr>
              <a:defRPr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512F7-0039-F249-B0ED-B0A545D7C127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2BBC-CD36-E94C-B78A-FF1602AA487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9602" y="27118"/>
            <a:ext cx="10972801" cy="1470025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5339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6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182" indent="0" algn="ctr">
              <a:buNone/>
              <a:defRPr sz="20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0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182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63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45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27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507C54-6A80-43B7-B54B-A2E39389D6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3" y="490957"/>
            <a:ext cx="2233778" cy="63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77426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8214494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9161433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1355692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S AZ Cover Slide_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98C743-1B41-4F28-913F-08C0E1FCA696}"/>
              </a:ext>
            </a:extLst>
          </p:cNvPr>
          <p:cNvSpPr/>
          <p:nvPr userDrawn="1"/>
        </p:nvSpPr>
        <p:spPr>
          <a:xfrm>
            <a:off x="0" y="3830875"/>
            <a:ext cx="12192000" cy="3069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6072023"/>
            <a:ext cx="8640000" cy="25440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634702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event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045AD9-7DBC-43CB-8C5E-506EE81A645E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68259949-663B-4EE0-9CC3-95A7DE5695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1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00 Month Year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AA3AA96-C0F8-4E62-AB8A-A1C4135FA2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001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Confidential statement</a:t>
            </a:r>
          </a:p>
        </p:txBody>
      </p:sp>
      <p:grpSp>
        <p:nvGrpSpPr>
          <p:cNvPr id="8" name="グループ化 16">
            <a:extLst>
              <a:ext uri="{FF2B5EF4-FFF2-40B4-BE49-F238E27FC236}">
                <a16:creationId xmlns:a16="http://schemas.microsoft.com/office/drawing/2014/main" id="{A7A7C0D3-3CF7-9B49-028E-9C07E35ACD20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12" name="図 17">
              <a:extLst>
                <a:ext uri="{FF2B5EF4-FFF2-40B4-BE49-F238E27FC236}">
                  <a16:creationId xmlns:a16="http://schemas.microsoft.com/office/drawing/2014/main" id="{378BFFF5-46FC-F56D-D0D2-FF912041B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13" name="Picture 29">
              <a:extLst>
                <a:ext uri="{FF2B5EF4-FFF2-40B4-BE49-F238E27FC236}">
                  <a16:creationId xmlns:a16="http://schemas.microsoft.com/office/drawing/2014/main" id="{1BEBFAC8-9785-93C5-DCA6-D78DE6EDCE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14" name="Straight Connector 30">
              <a:extLst>
                <a:ext uri="{FF2B5EF4-FFF2-40B4-BE49-F238E27FC236}">
                  <a16:creationId xmlns:a16="http://schemas.microsoft.com/office/drawing/2014/main" id="{F2628DBF-1A45-750E-F3BE-256DA22C1C8F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8AD78491-4B5C-4E79-F1F9-14168007D53A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E2D4C4-6778-CA78-3CC1-6DAC46E6C689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99005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&amp;J Signa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50609D-C397-C648-8C8D-8E0A869AC5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31440" y="2332340"/>
            <a:ext cx="6929120" cy="220029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Cover Slide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event title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00 Month Year</a:t>
            </a:r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Confidential statement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C30F799-6730-4DCD-BE22-7CAD6970BA4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835400"/>
            <a:ext cx="12192000" cy="302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/>
            </a:lvl1pPr>
          </a:lstStyle>
          <a:p>
            <a:r>
              <a:rPr lang="ja-JP" altLang="en-US"/>
              <a:t>図を追加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ABF1D8-27C3-4FCE-AB62-F0B255246FBC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" name="グループ化 16">
            <a:extLst>
              <a:ext uri="{FF2B5EF4-FFF2-40B4-BE49-F238E27FC236}">
                <a16:creationId xmlns:a16="http://schemas.microsoft.com/office/drawing/2014/main" id="{64B7A840-2C59-05AC-3D84-FB5A8AC2F341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4" name="図 17">
              <a:extLst>
                <a:ext uri="{FF2B5EF4-FFF2-40B4-BE49-F238E27FC236}">
                  <a16:creationId xmlns:a16="http://schemas.microsoft.com/office/drawing/2014/main" id="{4624A45A-52F8-5FBA-CBE2-6B3EB1E890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6" name="Picture 29">
              <a:extLst>
                <a:ext uri="{FF2B5EF4-FFF2-40B4-BE49-F238E27FC236}">
                  <a16:creationId xmlns:a16="http://schemas.microsoft.com/office/drawing/2014/main" id="{C0076AD3-0B45-237F-9785-8C6D67C69D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7" name="Straight Connector 30">
              <a:extLst>
                <a:ext uri="{FF2B5EF4-FFF2-40B4-BE49-F238E27FC236}">
                  <a16:creationId xmlns:a16="http://schemas.microsoft.com/office/drawing/2014/main" id="{32B328B6-B322-7A81-FDAF-26B66C30AA10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BCB6620-C892-6A50-9445-2A472CD480E0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98639D-13AB-3B96-CEB7-989B96F63239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8536407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 Cover Slide_with Image_RIA Te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815892"/>
            <a:ext cx="12192001" cy="3040368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presentation title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C46E52FB-F4BE-4304-AB0B-4EA19D8942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speaker title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A04291AB-A2D2-475D-81F7-586F758285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event title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BF0B68C4-008D-4D58-906B-31A6CAFA3C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00 Month Year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F2ADC474-7F03-4AEC-84C0-20F83E60D0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Confidential statement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683E9E4-CEB9-49BB-85E9-5A47AC9CDC6E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685537-4301-4F2C-8337-9D115D3DA386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7" name="グループ化 16">
            <a:extLst>
              <a:ext uri="{FF2B5EF4-FFF2-40B4-BE49-F238E27FC236}">
                <a16:creationId xmlns:a16="http://schemas.microsoft.com/office/drawing/2014/main" id="{857352AE-1CF1-8339-38C6-B4F047A60814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8" name="図 17">
              <a:extLst>
                <a:ext uri="{FF2B5EF4-FFF2-40B4-BE49-F238E27FC236}">
                  <a16:creationId xmlns:a16="http://schemas.microsoft.com/office/drawing/2014/main" id="{7FC8D034-22F7-0B51-F0BB-71C041EB01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10" name="Picture 29">
              <a:extLst>
                <a:ext uri="{FF2B5EF4-FFF2-40B4-BE49-F238E27FC236}">
                  <a16:creationId xmlns:a16="http://schemas.microsoft.com/office/drawing/2014/main" id="{31358CDD-CB69-AF9D-50C5-08C8325023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11" name="Straight Connector 30">
              <a:extLst>
                <a:ext uri="{FF2B5EF4-FFF2-40B4-BE49-F238E27FC236}">
                  <a16:creationId xmlns:a16="http://schemas.microsoft.com/office/drawing/2014/main" id="{72E3BA11-90E4-2DBA-14BC-939A9835555F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7A930EB-A6B3-2F2A-A473-90463322127F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1940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グループ化 16">
            <a:extLst>
              <a:ext uri="{FF2B5EF4-FFF2-40B4-BE49-F238E27FC236}">
                <a16:creationId xmlns:a16="http://schemas.microsoft.com/office/drawing/2014/main" id="{D13F528B-0B04-1540-0CD5-A516ADA2620B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6" name="図 17">
              <a:extLst>
                <a:ext uri="{FF2B5EF4-FFF2-40B4-BE49-F238E27FC236}">
                  <a16:creationId xmlns:a16="http://schemas.microsoft.com/office/drawing/2014/main" id="{15B6D1BD-4EBA-DF65-CD5C-D18F7A2B7E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7" name="Picture 29">
              <a:extLst>
                <a:ext uri="{FF2B5EF4-FFF2-40B4-BE49-F238E27FC236}">
                  <a16:creationId xmlns:a16="http://schemas.microsoft.com/office/drawing/2014/main" id="{10BA0745-055A-8855-344B-72CCAF207A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8" name="Straight Connector 30">
              <a:extLst>
                <a:ext uri="{FF2B5EF4-FFF2-40B4-BE49-F238E27FC236}">
                  <a16:creationId xmlns:a16="http://schemas.microsoft.com/office/drawing/2014/main" id="{B024B1FB-F200-04A0-915F-940C50D03945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FCA514B-3EF1-6A66-E466-814AD3644EC1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0767224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" name="グループ化 16">
            <a:extLst>
              <a:ext uri="{FF2B5EF4-FFF2-40B4-BE49-F238E27FC236}">
                <a16:creationId xmlns:a16="http://schemas.microsoft.com/office/drawing/2014/main" id="{1F7E4D6C-A506-91F5-776F-DB4C6D9CF436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4" name="図 17">
              <a:extLst>
                <a:ext uri="{FF2B5EF4-FFF2-40B4-BE49-F238E27FC236}">
                  <a16:creationId xmlns:a16="http://schemas.microsoft.com/office/drawing/2014/main" id="{3F0FE7EF-98AA-9E62-BE3C-8AF451C0C8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6" name="Picture 29">
              <a:extLst>
                <a:ext uri="{FF2B5EF4-FFF2-40B4-BE49-F238E27FC236}">
                  <a16:creationId xmlns:a16="http://schemas.microsoft.com/office/drawing/2014/main" id="{ECE6CD6B-36F0-EA5B-B58A-19E682739E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7" name="Straight Connector 30">
              <a:extLst>
                <a:ext uri="{FF2B5EF4-FFF2-40B4-BE49-F238E27FC236}">
                  <a16:creationId xmlns:a16="http://schemas.microsoft.com/office/drawing/2014/main" id="{F75608D6-D5EC-3DA4-932C-E56FCFB2F4DA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422167B-9BB0-530A-6BF8-A8903AC9E59E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16715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**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 userDrawn="1"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29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244900" y="6527801"/>
            <a:ext cx="528000" cy="201339"/>
          </a:xfr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06401" y="1600202"/>
            <a:ext cx="11366500" cy="4552951"/>
          </a:xfrm>
          <a:prstGeom prst="rect">
            <a:avLst/>
          </a:prstGeom>
        </p:spPr>
        <p:txBody>
          <a:bodyPr lIns="0"/>
          <a:lstStyle>
            <a:lvl1pPr marL="0" indent="0">
              <a:buFont typeface="Arial" panose="020B0604020202020204" pitchFamily="34" charset="0"/>
              <a:buNone/>
              <a:defRPr sz="3200">
                <a:solidFill>
                  <a:schemeClr val="tx2"/>
                </a:solidFill>
              </a:defRPr>
            </a:lvl1pPr>
            <a:lvl2pPr marL="304779" indent="-304779">
              <a:buClr>
                <a:schemeClr val="accent3"/>
              </a:buClr>
              <a:buFont typeface="Arial" panose="020B0604020202020204" pitchFamily="34" charset="0"/>
              <a:buChar char="•"/>
              <a:defRPr sz="2667">
                <a:solidFill>
                  <a:schemeClr val="tx2"/>
                </a:solidFill>
              </a:defRPr>
            </a:lvl2pPr>
            <a:lvl3pPr marL="609561" indent="-304779">
              <a:buClr>
                <a:schemeClr val="accent3"/>
              </a:buClr>
              <a:buFont typeface="Arial" panose="020B0604020202020204" pitchFamily="34" charset="0"/>
              <a:buChar char="–"/>
              <a:defRPr sz="2400">
                <a:solidFill>
                  <a:schemeClr val="tx2"/>
                </a:solidFill>
              </a:defRPr>
            </a:lvl3pPr>
            <a:lvl4pPr marL="914340" indent="-304779">
              <a:buClr>
                <a:schemeClr val="accent3"/>
              </a:buClr>
              <a:buFont typeface="Arial" panose="020B0604020202020204" pitchFamily="34" charset="0"/>
              <a:buChar char="•"/>
              <a:defRPr sz="2133">
                <a:solidFill>
                  <a:schemeClr val="tx2"/>
                </a:solidFill>
              </a:defRPr>
            </a:lvl4pPr>
            <a:lvl5pPr marL="1219121" indent="-304779">
              <a:buClr>
                <a:schemeClr val="accent3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 descr="DSI-AZ-hor-COLOR.png">
            <a:extLst>
              <a:ext uri="{FF2B5EF4-FFF2-40B4-BE49-F238E27FC236}">
                <a16:creationId xmlns:a16="http://schemas.microsoft.com/office/drawing/2014/main" id="{41C2D132-42CB-E126-0107-2B87FDB217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43506BF-A63F-C898-5F11-CB3662269A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6378" y="5689426"/>
            <a:ext cx="11369223" cy="567047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None/>
              <a:defRPr sz="900"/>
            </a:lvl1pPr>
            <a:lvl2pPr marL="457171" indent="0">
              <a:buNone/>
              <a:defRPr sz="1000"/>
            </a:lvl2pPr>
            <a:lvl3pPr marL="914340" indent="0">
              <a:buNone/>
              <a:defRPr sz="1000"/>
            </a:lvl3pPr>
            <a:lvl4pPr marL="1371511" indent="0">
              <a:buNone/>
              <a:defRPr sz="1000"/>
            </a:lvl4pPr>
            <a:lvl5pPr marL="1828681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E727DA-E6CD-BEF7-3F0C-03CB0EA54956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22F91A-803D-50E1-E9B3-B28EA3636531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954083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**DS AZ_Title and Text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 userDrawn="1"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29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244900" y="6527801"/>
            <a:ext cx="528000" cy="201339"/>
          </a:xfr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06401" y="1600202"/>
            <a:ext cx="11366500" cy="4552951"/>
          </a:xfrm>
          <a:prstGeom prst="rect">
            <a:avLst/>
          </a:prstGeom>
        </p:spPr>
        <p:txBody>
          <a:bodyPr lIns="0"/>
          <a:lstStyle>
            <a:lvl1pPr marL="0" indent="0">
              <a:buFont typeface="Arial" panose="020B0604020202020204" pitchFamily="34" charset="0"/>
              <a:buNone/>
              <a:defRPr sz="3200">
                <a:solidFill>
                  <a:schemeClr val="tx2"/>
                </a:solidFill>
              </a:defRPr>
            </a:lvl1pPr>
            <a:lvl2pPr marL="304779" indent="-304779">
              <a:buClr>
                <a:schemeClr val="tx2"/>
              </a:buClr>
              <a:buFont typeface="Arial" panose="020B0604020202020204" pitchFamily="34" charset="0"/>
              <a:buChar char="•"/>
              <a:defRPr sz="2667">
                <a:solidFill>
                  <a:schemeClr val="tx2"/>
                </a:solidFill>
              </a:defRPr>
            </a:lvl2pPr>
            <a:lvl3pPr marL="609561" indent="-304779">
              <a:buClr>
                <a:schemeClr val="tx2"/>
              </a:buClr>
              <a:buFont typeface="Arial" panose="020B0604020202020204" pitchFamily="34" charset="0"/>
              <a:buChar char="–"/>
              <a:defRPr sz="2400">
                <a:solidFill>
                  <a:schemeClr val="tx2"/>
                </a:solidFill>
              </a:defRPr>
            </a:lvl3pPr>
            <a:lvl4pPr marL="914340" indent="-304779">
              <a:buClr>
                <a:schemeClr val="tx2"/>
              </a:buClr>
              <a:buFont typeface="Arial" panose="020B0604020202020204" pitchFamily="34" charset="0"/>
              <a:buChar char="•"/>
              <a:defRPr sz="2133">
                <a:solidFill>
                  <a:schemeClr val="tx2"/>
                </a:solidFill>
              </a:defRPr>
            </a:lvl4pPr>
            <a:lvl5pPr marL="1219121" indent="-304779">
              <a:buClr>
                <a:schemeClr val="tx2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 descr="DSI-AZ-hor-COLOR.png">
            <a:extLst>
              <a:ext uri="{FF2B5EF4-FFF2-40B4-BE49-F238E27FC236}">
                <a16:creationId xmlns:a16="http://schemas.microsoft.com/office/drawing/2014/main" id="{41C2D132-42CB-E126-0107-2B87FDB217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43506BF-A63F-C898-5F11-CB3662269A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6378" y="5689426"/>
            <a:ext cx="11369223" cy="567047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None/>
              <a:defRPr sz="900"/>
            </a:lvl1pPr>
            <a:lvl2pPr marL="457171" indent="0">
              <a:buNone/>
              <a:defRPr sz="1000"/>
            </a:lvl2pPr>
            <a:lvl3pPr marL="914340" indent="0">
              <a:buNone/>
              <a:defRPr sz="1000"/>
            </a:lvl3pPr>
            <a:lvl4pPr marL="1371511" indent="0">
              <a:buNone/>
              <a:defRPr sz="1000"/>
            </a:lvl4pPr>
            <a:lvl5pPr marL="1828681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77782E-774E-E2EF-0860-CFED1203BA43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4D51B9-74F6-EC3A-032D-2794FF115D58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90CAAF-8398-B5B3-FA4B-2068A89E5E94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127EB-4278-B3D7-C830-913DA9FB8161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074753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**DS AZ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 userDrawn="1"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29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244900" y="6527801"/>
            <a:ext cx="528000" cy="201339"/>
          </a:xfr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06401" y="1600202"/>
            <a:ext cx="11366500" cy="4552951"/>
          </a:xfrm>
          <a:prstGeom prst="rect">
            <a:avLst/>
          </a:prstGeom>
        </p:spPr>
        <p:txBody>
          <a:bodyPr lIns="0"/>
          <a:lstStyle>
            <a:lvl1pPr marL="0" indent="0">
              <a:buFont typeface="Arial" panose="020B0604020202020204" pitchFamily="34" charset="0"/>
              <a:buNone/>
              <a:defRPr sz="3200">
                <a:solidFill>
                  <a:schemeClr val="tx2"/>
                </a:solidFill>
              </a:defRPr>
            </a:lvl1pPr>
            <a:lvl2pPr marL="304779" indent="-304779">
              <a:buClr>
                <a:schemeClr val="tx2"/>
              </a:buClr>
              <a:buFont typeface="Arial" panose="020B0604020202020204" pitchFamily="34" charset="0"/>
              <a:buChar char="•"/>
              <a:defRPr sz="2667">
                <a:solidFill>
                  <a:schemeClr val="tx2"/>
                </a:solidFill>
              </a:defRPr>
            </a:lvl2pPr>
            <a:lvl3pPr marL="609561" indent="-304779">
              <a:buClr>
                <a:schemeClr val="tx2"/>
              </a:buClr>
              <a:buFont typeface="Arial" panose="020B0604020202020204" pitchFamily="34" charset="0"/>
              <a:buChar char="–"/>
              <a:defRPr sz="2400">
                <a:solidFill>
                  <a:schemeClr val="tx2"/>
                </a:solidFill>
              </a:defRPr>
            </a:lvl3pPr>
            <a:lvl4pPr marL="914340" indent="-304779">
              <a:buClr>
                <a:schemeClr val="tx2"/>
              </a:buClr>
              <a:buFont typeface="Arial" panose="020B0604020202020204" pitchFamily="34" charset="0"/>
              <a:buChar char="•"/>
              <a:defRPr sz="2133">
                <a:solidFill>
                  <a:schemeClr val="tx2"/>
                </a:solidFill>
              </a:defRPr>
            </a:lvl4pPr>
            <a:lvl5pPr marL="1219121" indent="-304779">
              <a:buClr>
                <a:schemeClr val="tx2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43506BF-A63F-C898-5F11-CB3662269A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6378" y="5689426"/>
            <a:ext cx="11369223" cy="567047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None/>
              <a:defRPr sz="900"/>
            </a:lvl1pPr>
            <a:lvl2pPr marL="457171" indent="0">
              <a:buNone/>
              <a:defRPr sz="1000"/>
            </a:lvl2pPr>
            <a:lvl3pPr marL="914340" indent="0">
              <a:buNone/>
              <a:defRPr sz="1000"/>
            </a:lvl3pPr>
            <a:lvl4pPr marL="1371511" indent="0">
              <a:buNone/>
              <a:defRPr sz="1000"/>
            </a:lvl4pPr>
            <a:lvl5pPr marL="1828681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DSI-AZ-hor-COLOR.png">
            <a:extLst>
              <a:ext uri="{FF2B5EF4-FFF2-40B4-BE49-F238E27FC236}">
                <a16:creationId xmlns:a16="http://schemas.microsoft.com/office/drawing/2014/main" id="{62C72CEC-62BD-4552-8170-86340852D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A42A13-2EAC-C1DF-E574-CC0A9F720926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2A423A-5618-7475-3922-7207A97016F3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197235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_Title,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7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401" y="1600202"/>
            <a:ext cx="6339840" cy="45529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3733">
                <a:solidFill>
                  <a:schemeClr val="tx2"/>
                </a:solidFill>
              </a:defRPr>
            </a:lvl1pPr>
            <a:lvl2pPr marL="304779" indent="-304779">
              <a:buClr>
                <a:schemeClr val="accent3"/>
              </a:buClr>
              <a:buFont typeface="Arial" panose="020B0604020202020204" pitchFamily="34" charset="0"/>
              <a:buChar char="•"/>
              <a:defRPr sz="3200">
                <a:solidFill>
                  <a:schemeClr val="tx2"/>
                </a:solidFill>
              </a:defRPr>
            </a:lvl2pPr>
            <a:lvl3pPr marL="609561" indent="-304779">
              <a:buClr>
                <a:schemeClr val="accent3"/>
              </a:buClr>
              <a:buFont typeface="Arial" panose="020B0604020202020204" pitchFamily="34" charset="0"/>
              <a:buChar char="–"/>
              <a:defRPr sz="2667">
                <a:solidFill>
                  <a:schemeClr val="tx2"/>
                </a:solidFill>
              </a:defRPr>
            </a:lvl3pPr>
            <a:lvl4pPr marL="914340" indent="-304779">
              <a:buClr>
                <a:schemeClr val="accent3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4pPr>
            <a:lvl5pPr marL="1219121" indent="-304779">
              <a:buClr>
                <a:schemeClr val="accent3"/>
              </a:buClr>
              <a:buFont typeface="Arial" panose="020B0604020202020204" pitchFamily="34" charset="0"/>
              <a:buChar char="–"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848AD2-5ECF-47F0-AB4E-53397C79BEA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25785" y="192618"/>
            <a:ext cx="4866216" cy="61616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/>
              <a:t>Click to add content</a:t>
            </a:r>
          </a:p>
        </p:txBody>
      </p:sp>
      <p:pic>
        <p:nvPicPr>
          <p:cNvPr id="9" name="Picture 8" descr="DSI-AZ-hor-COLOR.png">
            <a:extLst>
              <a:ext uri="{FF2B5EF4-FFF2-40B4-BE49-F238E27FC236}">
                <a16:creationId xmlns:a16="http://schemas.microsoft.com/office/drawing/2014/main" id="{C5BC41EA-2B9B-6DA5-7EA1-28F6BED8B4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DF0773-86E0-E851-5C94-F523A8D3F688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E0B171-7057-94D1-28B4-FD250E3C4F23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274874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DS AZ Cover Slide_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98C743-1B41-4F28-913F-08C0E1FCA696}"/>
              </a:ext>
            </a:extLst>
          </p:cNvPr>
          <p:cNvSpPr/>
          <p:nvPr userDrawn="1"/>
        </p:nvSpPr>
        <p:spPr>
          <a:xfrm>
            <a:off x="0" y="3830877"/>
            <a:ext cx="12192000" cy="3069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3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6072023"/>
            <a:ext cx="8640000" cy="25440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634702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Click to add event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045AD9-7DBC-43CB-8C5E-506EE81A645E}"/>
              </a:ext>
            </a:extLst>
          </p:cNvPr>
          <p:cNvSpPr/>
          <p:nvPr userDrawn="1"/>
        </p:nvSpPr>
        <p:spPr>
          <a:xfrm>
            <a:off x="8087363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68259949-663B-4EE0-9CC3-95A7DE5695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1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00 Month Year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AA3AA96-C0F8-4E62-AB8A-A1C4135FA2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001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Confidential statement</a:t>
            </a:r>
          </a:p>
        </p:txBody>
      </p:sp>
      <p:grpSp>
        <p:nvGrpSpPr>
          <p:cNvPr id="6" name="グループ化 16">
            <a:extLst>
              <a:ext uri="{FF2B5EF4-FFF2-40B4-BE49-F238E27FC236}">
                <a16:creationId xmlns:a16="http://schemas.microsoft.com/office/drawing/2014/main" id="{8E7991E4-8FDE-FDC5-9516-B37BF6B3B19E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7" name="図 17">
              <a:extLst>
                <a:ext uri="{FF2B5EF4-FFF2-40B4-BE49-F238E27FC236}">
                  <a16:creationId xmlns:a16="http://schemas.microsoft.com/office/drawing/2014/main" id="{E5D58F5D-A5CB-60D5-A666-381BE342ED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8" name="Picture 29">
              <a:extLst>
                <a:ext uri="{FF2B5EF4-FFF2-40B4-BE49-F238E27FC236}">
                  <a16:creationId xmlns:a16="http://schemas.microsoft.com/office/drawing/2014/main" id="{E46139E5-4E82-6E2C-3685-113C8A9A21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12" name="Straight Connector 30">
              <a:extLst>
                <a:ext uri="{FF2B5EF4-FFF2-40B4-BE49-F238E27FC236}">
                  <a16:creationId xmlns:a16="http://schemas.microsoft.com/office/drawing/2014/main" id="{5FF0DAE9-BF51-90B5-D963-D2A89039DB41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AD087F1-BF73-E6E9-5AAD-76B634E4F484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57397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S AZ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グループ化 16">
            <a:extLst>
              <a:ext uri="{FF2B5EF4-FFF2-40B4-BE49-F238E27FC236}">
                <a16:creationId xmlns:a16="http://schemas.microsoft.com/office/drawing/2014/main" id="{4ED9C0D2-9079-CBB3-7DF0-90F24934584F}"/>
              </a:ext>
            </a:extLst>
          </p:cNvPr>
          <p:cNvGrpSpPr/>
          <p:nvPr userDrawn="1"/>
        </p:nvGrpSpPr>
        <p:grpSpPr>
          <a:xfrm>
            <a:off x="7931869" y="325537"/>
            <a:ext cx="4027360" cy="642672"/>
            <a:chOff x="5948902" y="244153"/>
            <a:chExt cx="3020520" cy="482004"/>
          </a:xfrm>
        </p:grpSpPr>
        <p:pic>
          <p:nvPicPr>
            <p:cNvPr id="6" name="図 17">
              <a:extLst>
                <a:ext uri="{FF2B5EF4-FFF2-40B4-BE49-F238E27FC236}">
                  <a16:creationId xmlns:a16="http://schemas.microsoft.com/office/drawing/2014/main" id="{38574E81-5D29-00BE-74B4-7BFEA59C81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7" name="Picture 29">
              <a:extLst>
                <a:ext uri="{FF2B5EF4-FFF2-40B4-BE49-F238E27FC236}">
                  <a16:creationId xmlns:a16="http://schemas.microsoft.com/office/drawing/2014/main" id="{336B0074-91AF-270E-DED5-427A1E9863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8" name="Straight Connector 30">
              <a:extLst>
                <a:ext uri="{FF2B5EF4-FFF2-40B4-BE49-F238E27FC236}">
                  <a16:creationId xmlns:a16="http://schemas.microsoft.com/office/drawing/2014/main" id="{63C72A16-562F-8194-BC68-688D26E01F1F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829B2B4-0BCD-5CFB-25F9-E3349A1121FA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91095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04E27EA-8C2F-40C0-909D-998DCE0D5B27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CF2FF6-07C4-4D4D-A1FD-531D961117A4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932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*DS AZ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400" y="192000"/>
            <a:ext cx="113792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29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07502A-4FF5-48FC-8EE9-31D41E782A49}"/>
              </a:ext>
            </a:extLst>
          </p:cNvPr>
          <p:cNvSpPr txBox="1"/>
          <p:nvPr userDrawn="1"/>
        </p:nvSpPr>
        <p:spPr>
          <a:xfrm>
            <a:off x="482601" y="6044110"/>
            <a:ext cx="10762300" cy="23589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endParaRPr lang="en-US" sz="933">
              <a:solidFill>
                <a:schemeClr val="tx1"/>
              </a:solidFill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82F7C2B-77E8-2698-C457-D9BDDBF467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6378" y="5689426"/>
            <a:ext cx="11369223" cy="567047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None/>
              <a:defRPr sz="900"/>
            </a:lvl1pPr>
            <a:lvl2pPr marL="457171" indent="0">
              <a:buNone/>
              <a:defRPr sz="1000"/>
            </a:lvl2pPr>
            <a:lvl3pPr marL="914340" indent="0">
              <a:buNone/>
              <a:defRPr sz="1000"/>
            </a:lvl3pPr>
            <a:lvl4pPr marL="1371511" indent="0">
              <a:buNone/>
              <a:defRPr sz="1000"/>
            </a:lvl4pPr>
            <a:lvl5pPr marL="1828681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DSI-AZ-hor-COLOR.png">
            <a:extLst>
              <a:ext uri="{FF2B5EF4-FFF2-40B4-BE49-F238E27FC236}">
                <a16:creationId xmlns:a16="http://schemas.microsoft.com/office/drawing/2014/main" id="{B8519342-9F9F-CA3E-08DB-38339D4464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522E65-B94B-1CC8-889C-7AE8C6188BD0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547FCF-28C7-35C8-1401-4BF08E2E9B36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9746496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S AZ_Title only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400" y="192000"/>
            <a:ext cx="113792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2933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/>
              <a:t>Click to add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27802"/>
            <a:ext cx="528000" cy="201339"/>
          </a:xfrm>
          <a:prstGeom prst="rect">
            <a:avLst/>
          </a:prstGeom>
        </p:spPr>
        <p:txBody>
          <a:bodyPr anchor="ctr" anchorCtr="0"/>
          <a:lstStyle>
            <a:lvl1pPr algn="r">
              <a:defRPr sz="1333">
                <a:solidFill>
                  <a:srgbClr val="003865"/>
                </a:solidFill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" name="Picture 2" descr="DSI-AZ-hor-COLOR.png">
            <a:extLst>
              <a:ext uri="{FF2B5EF4-FFF2-40B4-BE49-F238E27FC236}">
                <a16:creationId xmlns:a16="http://schemas.microsoft.com/office/drawing/2014/main" id="{BA9F28D8-1B6B-B1DF-9C55-11F7594065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DE1FCB41-A021-D60C-4633-E5364C3F86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6378" y="5689426"/>
            <a:ext cx="11369223" cy="567047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ct val="90000"/>
              </a:lnSpc>
              <a:spcBef>
                <a:spcPts val="267"/>
              </a:spcBef>
              <a:spcAft>
                <a:spcPts val="0"/>
              </a:spcAft>
              <a:buNone/>
              <a:defRPr sz="900"/>
            </a:lvl1pPr>
            <a:lvl2pPr marL="457171" indent="0">
              <a:buNone/>
              <a:defRPr sz="1000"/>
            </a:lvl2pPr>
            <a:lvl3pPr marL="914340" indent="0">
              <a:buNone/>
              <a:defRPr sz="1000"/>
            </a:lvl3pPr>
            <a:lvl4pPr marL="1371511" indent="0">
              <a:buNone/>
              <a:defRPr sz="1000"/>
            </a:lvl4pPr>
            <a:lvl5pPr marL="1828681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1D8347-6BD2-3977-EE83-0C5122DB6EEE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97ED60-3129-80D9-E164-12C2C5BAC2D7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5121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4">
            <a:extLst>
              <a:ext uri="{FF2B5EF4-FFF2-40B4-BE49-F238E27FC236}">
                <a16:creationId xmlns:a16="http://schemas.microsoft.com/office/drawing/2014/main" id="{A1A65184-38AA-9CFC-5B3C-27B629898FD6}"/>
              </a:ext>
            </a:extLst>
          </p:cNvPr>
          <p:cNvGrpSpPr/>
          <p:nvPr userDrawn="1"/>
        </p:nvGrpSpPr>
        <p:grpSpPr>
          <a:xfrm>
            <a:off x="7931869" y="176857"/>
            <a:ext cx="4027360" cy="642672"/>
            <a:chOff x="5948902" y="244153"/>
            <a:chExt cx="3020520" cy="482004"/>
          </a:xfrm>
        </p:grpSpPr>
        <p:pic>
          <p:nvPicPr>
            <p:cNvPr id="9" name="図 1">
              <a:extLst>
                <a:ext uri="{FF2B5EF4-FFF2-40B4-BE49-F238E27FC236}">
                  <a16:creationId xmlns:a16="http://schemas.microsoft.com/office/drawing/2014/main" id="{BB6E8C1C-CD39-8154-E789-94800F2D8A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902" y="287924"/>
              <a:ext cx="1520047" cy="43823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9EDE9A-E479-398C-6138-2E5476FEA9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80308" y="244153"/>
              <a:ext cx="1289114" cy="345697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93C2C5-D170-FFA9-C3A7-1EA5C68C6047}"/>
                </a:ext>
              </a:extLst>
            </p:cNvPr>
            <p:cNvCxnSpPr/>
            <p:nvPr userDrawn="1"/>
          </p:nvCxnSpPr>
          <p:spPr>
            <a:xfrm>
              <a:off x="7530360" y="390498"/>
              <a:ext cx="0" cy="232128"/>
            </a:xfrm>
            <a:prstGeom prst="line">
              <a:avLst/>
            </a:prstGeom>
            <a:noFill/>
            <a:ln w="9525" cap="flat" cmpd="sng" algn="ctr">
              <a:solidFill>
                <a:srgbClr val="3F4444"/>
              </a:solidFill>
              <a:prstDash val="solid"/>
            </a:ln>
            <a:effectLst/>
          </p:spPr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0C0202E5-27DE-E594-B149-D737415E82A8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rgbClr val="70AD47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1B33A0-6F80-68F7-BABB-6D1436BE5C3F}"/>
              </a:ext>
            </a:extLst>
          </p:cNvPr>
          <p:cNvSpPr/>
          <p:nvPr userDrawn="1"/>
        </p:nvSpPr>
        <p:spPr>
          <a:xfrm>
            <a:off x="0" y="4331276"/>
            <a:ext cx="10040480" cy="243840"/>
          </a:xfrm>
          <a:prstGeom prst="rect">
            <a:avLst/>
          </a:prstGeom>
          <a:solidFill>
            <a:srgbClr val="A5A5A5">
              <a:alpha val="40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3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6EBD2BE-9A97-EC2F-E3E0-3F5681ED77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3124167"/>
            <a:ext cx="10567988" cy="11049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None/>
              <a:defRPr b="1"/>
            </a:lvl1pPr>
            <a:lvl2pPr marL="609561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08E81F-0934-3F0D-0D3B-42967EE1D186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0976637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04767CF0-C121-4209-B557-A29B2BC3132E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7CF13AF4-A6D3-4DB5-B7AE-96E90EB438BD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19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0AD373D3-82D4-44BE-93A0-8525C4377F10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1BF740B-7295-4222-B02C-6EBF95B54658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207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1" y="3924302"/>
            <a:ext cx="112184" cy="841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6261101" y="3924302"/>
            <a:ext cx="112184" cy="841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5729819" y="3924302"/>
            <a:ext cx="112183" cy="841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23"/>
            <a:ext cx="10363200" cy="2505075"/>
          </a:xfrm>
        </p:spPr>
        <p:txBody>
          <a:bodyPr/>
          <a:lstStyle>
            <a:lvl1pPr algn="ctr" defTabSz="914303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97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642E279C-096D-415D-BF85-C31BAAE0C8AE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A1B3974D-6F61-48C4-92C5-F6AAB42E6B63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81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8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1" y="1600200"/>
            <a:ext cx="5388864" cy="452628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C98A0FE5-A06F-4BE3-B34F-D066E4FEE76F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6A6F392A-9EDA-4DE5-9982-3B9700F62921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8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53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6" indent="0">
              <a:buNone/>
              <a:defRPr sz="1600" b="1"/>
            </a:lvl4pPr>
            <a:lvl5pPr marL="1828608" indent="0">
              <a:buNone/>
              <a:defRPr sz="1600" b="1"/>
            </a:lvl5pPr>
            <a:lvl6pPr marL="2285760" indent="0">
              <a:buNone/>
              <a:defRPr sz="1600" b="1"/>
            </a:lvl6pPr>
            <a:lvl7pPr marL="2742911" indent="0">
              <a:buNone/>
              <a:defRPr sz="1600" b="1"/>
            </a:lvl7pPr>
            <a:lvl8pPr marL="3200064" indent="0">
              <a:buNone/>
              <a:defRPr sz="1600" b="1"/>
            </a:lvl8pPr>
            <a:lvl9pPr marL="3657217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24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53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6" indent="0">
              <a:buNone/>
              <a:defRPr sz="1600" b="1"/>
            </a:lvl4pPr>
            <a:lvl5pPr marL="1828608" indent="0">
              <a:buNone/>
              <a:defRPr sz="1600" b="1"/>
            </a:lvl5pPr>
            <a:lvl6pPr marL="2285760" indent="0">
              <a:buNone/>
              <a:defRPr sz="1600" b="1"/>
            </a:lvl6pPr>
            <a:lvl7pPr marL="2742911" indent="0">
              <a:buNone/>
              <a:defRPr sz="1600" b="1"/>
            </a:lvl7pPr>
            <a:lvl8pPr marL="3200064" indent="0">
              <a:buNone/>
              <a:defRPr sz="1600" b="1"/>
            </a:lvl8pPr>
            <a:lvl9pPr marL="3657217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1" y="2212848"/>
            <a:ext cx="5388864" cy="39136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57"/>
            <a:ext cx="5388864" cy="3913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586AEA0C-50AB-4E7F-8BCF-CB9CE48033D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BA13AD0-8642-445F-9CE0-550B0C847407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41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1848A23-3300-41A6-BAE1-182C5555EC9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112BFCC8-49F1-4433-A360-03F96CC678B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394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9795FC83-5DEA-4250-85E0-4FC1AE523C1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4158C55D-E349-4421-BFA7-1A50981C369C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09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146EA91B-5F08-4FD1-8602-668E7C23768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0F99E85-651E-42DB-9F27-B79F112B3F4D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45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25" y="266701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69" y="273074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25" y="2438429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153" indent="0">
              <a:buNone/>
              <a:defRPr sz="1200"/>
            </a:lvl2pPr>
            <a:lvl3pPr marL="914303" indent="0">
              <a:buNone/>
              <a:defRPr sz="1000"/>
            </a:lvl3pPr>
            <a:lvl4pPr marL="1371456" indent="0">
              <a:buNone/>
              <a:defRPr sz="900"/>
            </a:lvl4pPr>
            <a:lvl5pPr marL="1828608" indent="0">
              <a:buNone/>
              <a:defRPr sz="900"/>
            </a:lvl5pPr>
            <a:lvl6pPr marL="2285760" indent="0">
              <a:buNone/>
              <a:defRPr sz="900"/>
            </a:lvl6pPr>
            <a:lvl7pPr marL="2742911" indent="0">
              <a:buNone/>
              <a:defRPr sz="900"/>
            </a:lvl7pPr>
            <a:lvl8pPr marL="3200064" indent="0">
              <a:buNone/>
              <a:defRPr sz="900"/>
            </a:lvl8pPr>
            <a:lvl9pPr marL="3657217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7A964357-B9D1-4A5D-9292-B942FC6C1E77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292A6702-6172-4238-9875-3D7E35039031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0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9" y="228603"/>
            <a:ext cx="7615765" cy="895351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42" y="1143001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153" indent="0">
              <a:buNone/>
              <a:defRPr sz="2800"/>
            </a:lvl2pPr>
            <a:lvl3pPr marL="914303" indent="0">
              <a:buNone/>
              <a:defRPr sz="2400"/>
            </a:lvl3pPr>
            <a:lvl4pPr marL="1371456" indent="0">
              <a:buNone/>
              <a:defRPr sz="2000"/>
            </a:lvl4pPr>
            <a:lvl5pPr marL="1828608" indent="0">
              <a:buNone/>
              <a:defRPr sz="2000"/>
            </a:lvl5pPr>
            <a:lvl6pPr marL="2285760" indent="0">
              <a:buNone/>
              <a:defRPr sz="2000"/>
            </a:lvl6pPr>
            <a:lvl7pPr marL="2742911" indent="0">
              <a:buNone/>
              <a:defRPr sz="2000"/>
            </a:lvl7pPr>
            <a:lvl8pPr marL="3200064" indent="0">
              <a:buNone/>
              <a:defRPr sz="2000"/>
            </a:lvl8pPr>
            <a:lvl9pPr marL="3657217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9" y="5810251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53" indent="0">
              <a:buNone/>
              <a:defRPr sz="1200"/>
            </a:lvl2pPr>
            <a:lvl3pPr marL="914303" indent="0">
              <a:buNone/>
              <a:defRPr sz="1000"/>
            </a:lvl3pPr>
            <a:lvl4pPr marL="1371456" indent="0">
              <a:buNone/>
              <a:defRPr sz="900"/>
            </a:lvl4pPr>
            <a:lvl5pPr marL="1828608" indent="0">
              <a:buNone/>
              <a:defRPr sz="900"/>
            </a:lvl5pPr>
            <a:lvl6pPr marL="2285760" indent="0">
              <a:buNone/>
              <a:defRPr sz="900"/>
            </a:lvl6pPr>
            <a:lvl7pPr marL="2742911" indent="0">
              <a:buNone/>
              <a:defRPr sz="900"/>
            </a:lvl7pPr>
            <a:lvl8pPr marL="3200064" indent="0">
              <a:buNone/>
              <a:defRPr sz="900"/>
            </a:lvl8pPr>
            <a:lvl9pPr marL="3657217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5E9258DE-F325-4285-99A6-62A14079076B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15F8F0BD-2437-4D16-AD68-8B42ED1A38B3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9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54D8F461-4159-4872-8658-FC98CD529BA8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C8FACD6B-0EDB-4C77-B4B3-BB2219E98AD3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10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8"/>
            <a:ext cx="27432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8"/>
            <a:ext cx="80264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6569CB1E-5119-4714-AE6B-4FA579B015EB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5C50896-3E7F-4E20-9759-FC5DF927225D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45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04E27EA-8C2F-40C0-909D-998DCE0D5B27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CF2FF6-07C4-4D4D-A1FD-531D961117A4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625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146EA91B-5F08-4FD1-8602-668E7C23768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0F99E85-651E-42DB-9F27-B79F112B3F4D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7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62611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5729819" y="3924300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28"/>
            <a:ext cx="10363200" cy="2505075"/>
          </a:xfrm>
        </p:spPr>
        <p:txBody>
          <a:bodyPr/>
          <a:lstStyle>
            <a:lvl1pPr algn="ctr" defTabSz="914363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801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F13E7E8-7407-4337-87C4-4DF6B95785A8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678994B-75B8-417E-BDB1-3A3B159561E5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31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1" y="1600200"/>
            <a:ext cx="5388864" cy="452628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4918CF85-1D1B-4ABF-97D9-B34C01C15436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5ED8005-4088-4864-AA08-FE32A2157FE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888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27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1" y="2212848"/>
            <a:ext cx="5388864" cy="39136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56"/>
            <a:ext cx="5388864" cy="3913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9CF29775-8844-48A8-8DD2-19BA4BB5ADE6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7F216253-F0E9-4413-9EFB-9BEF2B166FE1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76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D12F221B-7EF2-4AC6-9803-2866E0CEE20F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C2C1A05-950A-4FDA-A35D-2A108F28A18C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240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6261101" y="3924300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6" name="Oval 8"/>
          <p:cNvSpPr/>
          <p:nvPr/>
        </p:nvSpPr>
        <p:spPr>
          <a:xfrm>
            <a:off x="5729819" y="3924300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28"/>
            <a:ext cx="10363200" cy="2505075"/>
          </a:xfrm>
        </p:spPr>
        <p:txBody>
          <a:bodyPr/>
          <a:lstStyle>
            <a:lvl1pPr algn="ctr" defTabSz="914363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801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F13E7E8-7407-4337-87C4-4DF6B95785A8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678994B-75B8-417E-BDB1-3A3B159561E5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6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6DB5D8D-1848-4A87-86AA-0B27A812D43D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C4893E61-0465-4343-A8E8-51D6BD34E546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8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24" y="266700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67" y="273077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24" y="2438434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907D15C-781B-4BCE-B910-5D9D70DFC731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BCC719B-F257-4E7D-B50A-B71AF90E003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355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8" y="228600"/>
            <a:ext cx="7615765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41" y="1143001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8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6AD2D46-FED9-47C2-A20E-975691FADFC4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3F244788-C331-4740-A9DB-E4198039FB2A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57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E37A670B-F981-4140-816E-E987234A050A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F3C01CB3-5432-41C1-9779-BE45F3D3C760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74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BB8CEE9A-21CA-4290-B1DD-CD3142C36CBC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ACA8775B-C117-407E-94D1-6F12AEB6A21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46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3895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3" name="Footer Placeholder 6">
            <a:extLst>
              <a:ext uri="{FF2B5EF4-FFF2-40B4-BE49-F238E27FC236}">
                <a16:creationId xmlns:a16="http://schemas.microsoft.com/office/drawing/2014/main" id="{D63855BC-71E0-C059-11EC-BC78FCD5A6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0080" y="5792154"/>
            <a:ext cx="10972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145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05567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52568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71606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5835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1" y="1600200"/>
            <a:ext cx="5388864" cy="452628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4918CF85-1D1B-4ABF-97D9-B34C01C15436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85ED8005-4088-4864-AA08-FE32A2157FEE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3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4299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2500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618084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973341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85934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677603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5E207-3BC9-4E78-843B-CB1DFD34E7FE}" type="datetimeFigureOut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74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27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1" y="2212848"/>
            <a:ext cx="5388864" cy="391363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56"/>
            <a:ext cx="5388864" cy="3913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9CF29775-8844-48A8-8DD2-19BA4BB5ADE6}" type="datetimeFigureOut">
              <a:rPr kumimoji="1" lang="ja-JP" altLang="en-US"/>
              <a:pPr>
                <a:defRPr/>
              </a:pPr>
              <a:t>2026/6/22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ea typeface="ＭＳ Ｐゴシック" pitchFamily="50" charset="-128"/>
              </a:defRPr>
            </a:lvl1pPr>
          </a:lstStyle>
          <a:p>
            <a:pPr>
              <a:defRPr/>
            </a:pPr>
            <a:fld id="{7F216253-F0E9-4413-9EFB-9BEF2B166FE1}" type="slidenum">
              <a:rPr kumimoji="1" lang="ja-JP" altLang="en-US"/>
              <a:pPr>
                <a:defRPr/>
              </a:pPr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20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image" Target="../media/image9.emf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40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5367" y="1713178"/>
            <a:ext cx="10981267" cy="43796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>
                <a:sym typeface="Arial" pitchFamily="-65" charset="0"/>
              </a:rPr>
              <a:t>Edit Master text styles</a:t>
            </a:r>
          </a:p>
          <a:p>
            <a:pPr lvl="1"/>
            <a:r>
              <a:rPr lang="en-US" dirty="0">
                <a:sym typeface="Arial" pitchFamily="-65" charset="0"/>
              </a:rPr>
              <a:t>Second level</a:t>
            </a:r>
          </a:p>
          <a:p>
            <a:pPr lvl="2"/>
            <a:r>
              <a:rPr lang="en-US" dirty="0">
                <a:sym typeface="Arial" pitchFamily="-65" charset="0"/>
              </a:rPr>
              <a:t>Third level</a:t>
            </a:r>
          </a:p>
          <a:p>
            <a:pPr lvl="3"/>
            <a:r>
              <a:rPr lang="en-US" dirty="0">
                <a:sym typeface="Arial" pitchFamily="-65" charset="0"/>
              </a:rPr>
              <a:t>Fourth level</a:t>
            </a:r>
          </a:p>
          <a:p>
            <a:pPr lvl="4"/>
            <a:r>
              <a:rPr lang="en-US" dirty="0">
                <a:sym typeface="Arial" pitchFamily="-65" charset="0"/>
              </a:rPr>
              <a:t>Fifth level</a:t>
            </a:r>
          </a:p>
        </p:txBody>
      </p:sp>
      <p:sp>
        <p:nvSpPr>
          <p:cNvPr id="921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5367" y="378458"/>
            <a:ext cx="1014576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>
                <a:sym typeface="Arial" pitchFamily="-65" charset="0"/>
              </a:rPr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6635" y="6276101"/>
            <a:ext cx="454400" cy="333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D816501-AAE5-214E-B100-00C3DC5F5E3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A picture containing clock, drawing, sign&#10;&#10;Description automatically generated">
            <a:extLst>
              <a:ext uri="{FF2B5EF4-FFF2-40B4-BE49-F238E27FC236}">
                <a16:creationId xmlns:a16="http://schemas.microsoft.com/office/drawing/2014/main" id="{1ADB04B6-4C15-C645-BEC2-6F72BE09BEA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89378" y="6194099"/>
            <a:ext cx="2275667" cy="46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30" r:id="rId2"/>
    <p:sldLayoutId id="2147483695" r:id="rId3"/>
    <p:sldLayoutId id="2147483713" r:id="rId4"/>
  </p:sldLayoutIdLst>
  <p:transition>
    <p:fade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33" b="1">
          <a:solidFill>
            <a:srgbClr val="212121"/>
          </a:solidFill>
          <a:latin typeface="Verdana" charset="0"/>
          <a:ea typeface="Verdana" charset="0"/>
          <a:cs typeface="Verdana" charset="0"/>
          <a:sym typeface="Arial" pitchFamily="-65" charset="0"/>
        </a:defRPr>
      </a:lvl1pPr>
      <a:lvl2pPr algn="l" rtl="0" eaLnBrk="1" fontAlgn="base" hangingPunct="1">
        <a:lnSpc>
          <a:spcPts val="336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itchFamily="-111" charset="0"/>
          <a:ea typeface="Arial Unicode MS" pitchFamily="-65" charset="0"/>
          <a:cs typeface="Arial Unicode MS" pitchFamily="-65" charset="0"/>
          <a:sym typeface="Arial" pitchFamily="-65" charset="0"/>
        </a:defRPr>
      </a:lvl2pPr>
      <a:lvl3pPr algn="l" rtl="0" eaLnBrk="1" fontAlgn="base" hangingPunct="1">
        <a:lnSpc>
          <a:spcPts val="336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itchFamily="-111" charset="0"/>
          <a:ea typeface="Arial Unicode MS" pitchFamily="-65" charset="0"/>
          <a:cs typeface="Arial Unicode MS" pitchFamily="-65" charset="0"/>
          <a:sym typeface="Arial" pitchFamily="-65" charset="0"/>
        </a:defRPr>
      </a:lvl3pPr>
      <a:lvl4pPr algn="l" rtl="0" eaLnBrk="1" fontAlgn="base" hangingPunct="1">
        <a:lnSpc>
          <a:spcPts val="336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itchFamily="-111" charset="0"/>
          <a:ea typeface="Arial Unicode MS" pitchFamily="-65" charset="0"/>
          <a:cs typeface="Arial Unicode MS" pitchFamily="-65" charset="0"/>
          <a:sym typeface="Arial" pitchFamily="-65" charset="0"/>
        </a:defRPr>
      </a:lvl4pPr>
      <a:lvl5pPr algn="l" rtl="0" eaLnBrk="1" fontAlgn="base" hangingPunct="1">
        <a:lnSpc>
          <a:spcPts val="336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itchFamily="-111" charset="0"/>
          <a:ea typeface="Arial Unicode MS" pitchFamily="-65" charset="0"/>
          <a:cs typeface="Arial Unicode MS" pitchFamily="-65" charset="0"/>
          <a:sym typeface="Arial" pitchFamily="-65" charset="0"/>
        </a:defRPr>
      </a:lvl5pPr>
      <a:lvl6pPr marL="288024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F30617"/>
          </a:solidFill>
          <a:latin typeface="Arial" pitchFamily="-110" charset="0"/>
          <a:ea typeface="ヒラギノ角ゴ ProN W6" pitchFamily="-110" charset="-128"/>
          <a:cs typeface="ヒラギノ角ゴ ProN W6" pitchFamily="-110" charset="-128"/>
          <a:sym typeface="Arial" pitchFamily="-110" charset="0"/>
        </a:defRPr>
      </a:lvl6pPr>
      <a:lvl7pPr marL="576049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F30617"/>
          </a:solidFill>
          <a:latin typeface="Arial" pitchFamily="-110" charset="0"/>
          <a:ea typeface="ヒラギノ角ゴ ProN W6" pitchFamily="-110" charset="-128"/>
          <a:cs typeface="ヒラギノ角ゴ ProN W6" pitchFamily="-110" charset="-128"/>
          <a:sym typeface="Arial" pitchFamily="-110" charset="0"/>
        </a:defRPr>
      </a:lvl7pPr>
      <a:lvl8pPr marL="864074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F30617"/>
          </a:solidFill>
          <a:latin typeface="Arial" pitchFamily="-110" charset="0"/>
          <a:ea typeface="ヒラギノ角ゴ ProN W6" pitchFamily="-110" charset="-128"/>
          <a:cs typeface="ヒラギノ角ゴ ProN W6" pitchFamily="-110" charset="-128"/>
          <a:sym typeface="Arial" pitchFamily="-110" charset="0"/>
        </a:defRPr>
      </a:lvl8pPr>
      <a:lvl9pPr marL="1152098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F30617"/>
          </a:solidFill>
          <a:latin typeface="Arial" pitchFamily="-110" charset="0"/>
          <a:ea typeface="ヒラギノ角ゴ ProN W6" pitchFamily="-110" charset="-128"/>
          <a:cs typeface="ヒラギノ角ゴ ProN W6" pitchFamily="-110" charset="-128"/>
          <a:sym typeface="Arial" pitchFamily="-110" charset="0"/>
        </a:defRPr>
      </a:lvl9pPr>
    </p:titleStyle>
    <p:bodyStyle>
      <a:lvl1pPr marL="234147" indent="-234147" algn="l" rtl="0" eaLnBrk="1" fontAlgn="base" hangingPunct="1">
        <a:lnSpc>
          <a:spcPct val="100000"/>
        </a:lnSpc>
        <a:spcBef>
          <a:spcPts val="1800"/>
        </a:spcBef>
        <a:spcAft>
          <a:spcPct val="0"/>
        </a:spcAft>
        <a:buClr>
          <a:schemeClr val="tx1"/>
        </a:buClr>
        <a:buSzPct val="100000"/>
        <a:buFont typeface="Arial" pitchFamily="-65" charset="0"/>
        <a:buChar char="•"/>
        <a:tabLst/>
        <a:defRPr sz="2333">
          <a:solidFill>
            <a:schemeClr val="tx1"/>
          </a:solidFill>
          <a:latin typeface="Verdana" charset="0"/>
          <a:ea typeface="Verdana" charset="0"/>
          <a:cs typeface="Verdana" charset="0"/>
          <a:sym typeface="Arial" pitchFamily="-65" charset="0"/>
        </a:defRPr>
      </a:lvl1pPr>
      <a:lvl2pPr marL="534437" indent="-234147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1"/>
        </a:buClr>
        <a:buSzPct val="100000"/>
        <a:buFont typeface="Arial" pitchFamily="-65" charset="0"/>
        <a:buChar char="–"/>
        <a:tabLst/>
        <a:defRPr sz="2000">
          <a:solidFill>
            <a:schemeClr val="tx1"/>
          </a:solidFill>
          <a:latin typeface="Verdana" charset="0"/>
          <a:ea typeface="Verdana" charset="0"/>
          <a:cs typeface="Verdana" charset="0"/>
          <a:sym typeface="Arial" pitchFamily="-65" charset="0"/>
        </a:defRPr>
      </a:lvl2pPr>
      <a:lvl3pPr marL="731491" indent="-201160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1"/>
        </a:buClr>
        <a:buSzPct val="100000"/>
        <a:buFont typeface="Arial" pitchFamily="-65" charset="0"/>
        <a:buChar char="•"/>
        <a:defRPr sz="1800">
          <a:solidFill>
            <a:schemeClr val="tx1"/>
          </a:solidFill>
          <a:latin typeface="Verdana" charset="0"/>
          <a:ea typeface="Verdana" charset="0"/>
          <a:cs typeface="Verdana" charset="0"/>
          <a:sym typeface="Arial" pitchFamily="-65" charset="0"/>
        </a:defRPr>
      </a:lvl3pPr>
      <a:lvl4pPr marL="1097236" indent="-201160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1"/>
        </a:buClr>
        <a:buSzPct val="100000"/>
        <a:buFont typeface="Arial" pitchFamily="-65" charset="0"/>
        <a:buChar char="–"/>
        <a:defRPr sz="1500">
          <a:solidFill>
            <a:schemeClr val="tx1"/>
          </a:solidFill>
          <a:latin typeface="Verdana" charset="0"/>
          <a:ea typeface="Verdana" charset="0"/>
          <a:cs typeface="Verdana" charset="0"/>
          <a:sym typeface="Arial" pitchFamily="-65" charset="0"/>
        </a:defRPr>
      </a:lvl4pPr>
      <a:lvl5pPr marL="1487905" indent="-191127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1"/>
        </a:buClr>
        <a:buSzPct val="100000"/>
        <a:buFont typeface="Arial" pitchFamily="-65" charset="0"/>
        <a:buChar char="»"/>
        <a:defRPr sz="1300">
          <a:solidFill>
            <a:schemeClr val="tx1"/>
          </a:solidFill>
          <a:latin typeface="Verdana" charset="0"/>
          <a:ea typeface="Verdana" charset="0"/>
          <a:cs typeface="Verdana" charset="0"/>
          <a:sym typeface="Arial" pitchFamily="-65" charset="0"/>
        </a:defRPr>
      </a:lvl5pPr>
      <a:lvl6pPr marL="1776152" indent="-192016" algn="l" rtl="0" eaLnBrk="1" fontAlgn="base" hangingPunct="1">
        <a:spcBef>
          <a:spcPts val="379"/>
        </a:spcBef>
        <a:spcAft>
          <a:spcPct val="0"/>
        </a:spcAft>
        <a:buSzPct val="100000"/>
        <a:buFont typeface="Arial" pitchFamily="-110" charset="0"/>
        <a:buChar char="»"/>
        <a:defRPr sz="1700">
          <a:solidFill>
            <a:schemeClr val="tx1"/>
          </a:solidFill>
          <a:latin typeface="+mn-lt"/>
          <a:ea typeface="+mn-ea"/>
          <a:cs typeface="+mn-cs"/>
          <a:sym typeface="Arial" pitchFamily="-110" charset="0"/>
        </a:defRPr>
      </a:lvl6pPr>
      <a:lvl7pPr marL="2064177" indent="-192016" algn="l" rtl="0" eaLnBrk="1" fontAlgn="base" hangingPunct="1">
        <a:spcBef>
          <a:spcPts val="379"/>
        </a:spcBef>
        <a:spcAft>
          <a:spcPct val="0"/>
        </a:spcAft>
        <a:buSzPct val="100000"/>
        <a:buFont typeface="Arial" pitchFamily="-110" charset="0"/>
        <a:buChar char="»"/>
        <a:defRPr sz="1700">
          <a:solidFill>
            <a:schemeClr val="tx1"/>
          </a:solidFill>
          <a:latin typeface="+mn-lt"/>
          <a:ea typeface="+mn-ea"/>
          <a:cs typeface="+mn-cs"/>
          <a:sym typeface="Arial" pitchFamily="-110" charset="0"/>
        </a:defRPr>
      </a:lvl7pPr>
      <a:lvl8pPr marL="2352201" indent="-192016" algn="l" rtl="0" eaLnBrk="1" fontAlgn="base" hangingPunct="1">
        <a:spcBef>
          <a:spcPts val="379"/>
        </a:spcBef>
        <a:spcAft>
          <a:spcPct val="0"/>
        </a:spcAft>
        <a:buSzPct val="100000"/>
        <a:buFont typeface="Arial" pitchFamily="-110" charset="0"/>
        <a:buChar char="»"/>
        <a:defRPr sz="1700">
          <a:solidFill>
            <a:schemeClr val="tx1"/>
          </a:solidFill>
          <a:latin typeface="+mn-lt"/>
          <a:ea typeface="+mn-ea"/>
          <a:cs typeface="+mn-cs"/>
          <a:sym typeface="Arial" pitchFamily="-110" charset="0"/>
        </a:defRPr>
      </a:lvl8pPr>
      <a:lvl9pPr marL="2640225" indent="-192016" algn="l" rtl="0" eaLnBrk="1" fontAlgn="base" hangingPunct="1">
        <a:spcBef>
          <a:spcPts val="379"/>
        </a:spcBef>
        <a:spcAft>
          <a:spcPct val="0"/>
        </a:spcAft>
        <a:buSzPct val="100000"/>
        <a:buFont typeface="Arial" pitchFamily="-110" charset="0"/>
        <a:buChar char="»"/>
        <a:defRPr sz="1700">
          <a:solidFill>
            <a:schemeClr val="tx1"/>
          </a:solidFill>
          <a:latin typeface="+mn-lt"/>
          <a:ea typeface="+mn-ea"/>
          <a:cs typeface="+mn-cs"/>
          <a:sym typeface="Arial" pitchFamily="-110" charset="0"/>
        </a:defRPr>
      </a:lvl9pPr>
    </p:bodyStyle>
    <p:otherStyle>
      <a:defPPr>
        <a:defRPr lang="en-US"/>
      </a:defPPr>
      <a:lvl1pPr marL="0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8024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49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74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2098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40122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8147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16171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304196" algn="l" defTabSz="28802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16501-AAE5-214E-B100-00C3DC5F5E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108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7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3602" y="6356358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fld id="{E14FE943-475C-4325-9C59-A36F7437A8CA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418" y="6356358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901" y="6356358"/>
            <a:ext cx="749300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  <a:ea typeface="HGS明朝E" pitchFamily="18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8585E-090F-4C1D-BA6C-15C5ECB6E400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7" name="Oval 6"/>
          <p:cNvSpPr/>
          <p:nvPr/>
        </p:nvSpPr>
        <p:spPr>
          <a:xfrm>
            <a:off x="11277601" y="6499225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9888" y="6499225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5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5pPr>
      <a:lvl6pPr marL="457182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6pPr>
      <a:lvl7pPr marL="914363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7pPr>
      <a:lvl8pPr marL="1371545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8pPr>
      <a:lvl9pPr marL="1828727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9pPr>
    </p:titleStyle>
    <p:bodyStyle>
      <a:lvl1pPr marL="342886" indent="-3428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20" indent="-285739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2954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136" indent="-228591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318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3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5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</p:sldLayoutIdLst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  <p:hf hdr="0" ftr="0" dt="0"/>
  <p:txStyles>
    <p:titleStyle>
      <a:lvl1pPr algn="l" defTabSz="457232" rtl="0" eaLnBrk="1" latinLnBrk="0" hangingPunct="1">
        <a:lnSpc>
          <a:spcPct val="90000"/>
        </a:lnSpc>
        <a:spcBef>
          <a:spcPct val="0"/>
        </a:spcBef>
        <a:buNone/>
        <a:defRPr sz="4266" b="1" kern="600" spc="51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79" indent="-304779" algn="l" defTabSz="457232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02" indent="-219442" algn="l" defTabSz="457232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44" indent="-158740" algn="l" defTabSz="457232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681" indent="-148157" algn="l" defTabSz="457232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084" indent="-148157" algn="l" defTabSz="457232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771" indent="-228616" algn="l" defTabSz="4572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03" indent="-228616" algn="l" defTabSz="4572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34" indent="-228616" algn="l" defTabSz="4572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65" indent="-228616" algn="l" defTabSz="4572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32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62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3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5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7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7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9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850" algn="l" defTabSz="45723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3601" y="6356352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fld id="{E14FE943-475C-4325-9C59-A36F7437A8CA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418" y="6356352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901" y="6356352"/>
            <a:ext cx="749300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  <a:ea typeface="HGS明朝E" pitchFamily="18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8585E-090F-4C1D-BA6C-15C5ECB6E400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7" name="Oval 6"/>
          <p:cNvSpPr/>
          <p:nvPr/>
        </p:nvSpPr>
        <p:spPr>
          <a:xfrm>
            <a:off x="11277601" y="6499225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9885" y="6499225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3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5pPr>
      <a:lvl6pPr marL="457182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6pPr>
      <a:lvl7pPr marL="914363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7pPr>
      <a:lvl8pPr marL="1371545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8pPr>
      <a:lvl9pPr marL="1828727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9pPr>
    </p:titleStyle>
    <p:bodyStyle>
      <a:lvl1pPr marL="342886" indent="-3428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20" indent="-285739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2954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136" indent="-228591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318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512F7-0039-F249-B0ED-B0A545D7C127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22BBC-CD36-E94C-B78A-FF1602AA487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6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</p:sldLayoutIdLst>
  <p:txStyles>
    <p:titleStyle>
      <a:lvl1pPr algn="ctr" defTabSz="609561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1" indent="-457171" algn="l" defTabSz="609561" rtl="0" eaLnBrk="1" latinLnBrk="0" hangingPunct="1">
        <a:spcBef>
          <a:spcPct val="20000"/>
        </a:spcBef>
        <a:buFont typeface="Arial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535" indent="-380975" algn="l" defTabSz="609561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01" indent="-304779" algn="l" defTabSz="60956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61" indent="-304779" algn="l" defTabSz="609561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21" indent="-304779" algn="l" defTabSz="609561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582" indent="-304779" algn="l" defTabSz="60956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42" indent="-304779" algn="l" defTabSz="60956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03" indent="-304779" algn="l" defTabSz="60956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63" indent="-304779" algn="l" defTabSz="60956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1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21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81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42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02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63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23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83" algn="l" defTabSz="60956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BF70EB-4FE1-1AC6-1549-8261C7F1247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" y="6238561"/>
            <a:ext cx="12198031" cy="62896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5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5" y="6446455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  <p:pic>
        <p:nvPicPr>
          <p:cNvPr id="10" name="Picture 9" descr="A blue and green logo&#10;&#10;AI-generated content may be incorrect.">
            <a:extLst>
              <a:ext uri="{FF2B5EF4-FFF2-40B4-BE49-F238E27FC236}">
                <a16:creationId xmlns:a16="http://schemas.microsoft.com/office/drawing/2014/main" id="{D1BF8280-A333-75B5-2CCE-008D3CD2638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485" y="114483"/>
            <a:ext cx="1102510" cy="6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6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</p:sldLayoutIdLst>
  <p:hf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86" indent="-342886" algn="l" defTabSz="914363" rtl="0" eaLnBrk="1" latinLnBrk="0" hangingPunct="1">
        <a:lnSpc>
          <a:spcPct val="100000"/>
        </a:lnSpc>
        <a:spcBef>
          <a:spcPts val="1000"/>
        </a:spcBef>
        <a:buClr>
          <a:srgbClr val="008764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73" indent="-228591" algn="l" defTabSz="914363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54" indent="-228591" algn="l" defTabSz="914363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36" indent="-228591" algn="l" defTabSz="914363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18" indent="-228591" algn="l" defTabSz="914363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9EF52062-649B-4AC5-B51C-385351FF117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316245579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7" imgW="384" imgH="385" progId="TCLayout.ActiveDocument.1">
                  <p:embed/>
                </p:oleObj>
              </mc:Choice>
              <mc:Fallback>
                <p:oleObj name="think-cell Slide" r:id="rId17" imgW="384" imgH="385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9EF52062-649B-4AC5-B51C-385351FF11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44900" y="6507481"/>
            <a:ext cx="528000" cy="20133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 b="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5" descr="DSI-AZ-hor-COLOR.png">
            <a:extLst>
              <a:ext uri="{FF2B5EF4-FFF2-40B4-BE49-F238E27FC236}">
                <a16:creationId xmlns:a16="http://schemas.microsoft.com/office/drawing/2014/main" id="{6FDF41D3-0690-8647-3789-BADD8E14665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331F90-1762-1E7F-9AB0-920D32D432A8}"/>
              </a:ext>
            </a:extLst>
          </p:cNvPr>
          <p:cNvSpPr/>
          <p:nvPr userDrawn="1"/>
        </p:nvSpPr>
        <p:spPr>
          <a:xfrm>
            <a:off x="7" y="6612957"/>
            <a:ext cx="12191999" cy="153888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- NOT FOR DISTRIBUTION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1D60E1-C91C-053C-73DB-E6959898677B}"/>
              </a:ext>
            </a:extLst>
          </p:cNvPr>
          <p:cNvSpPr/>
          <p:nvPr userDrawn="1"/>
        </p:nvSpPr>
        <p:spPr>
          <a:xfrm>
            <a:off x="11123720" y="0"/>
            <a:ext cx="1068280" cy="3107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14185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7" r:id="rId12"/>
    <p:sldLayoutId id="2147483988" r:id="rId13"/>
    <p:sldLayoutId id="2147483989" r:id="rId14"/>
  </p:sldLayoutIdLst>
  <p:hf hdr="0" ftr="0" dt="0"/>
  <p:txStyles>
    <p:titleStyle>
      <a:lvl1pPr algn="ctr" defTabSz="609561" rtl="0" eaLnBrk="1" latinLnBrk="0" hangingPunct="1">
        <a:spcBef>
          <a:spcPct val="0"/>
        </a:spcBef>
        <a:buNone/>
        <a:defRPr kumimoji="1"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1" indent="-457171" algn="l" defTabSz="609561" rtl="0" eaLnBrk="1" latinLnBrk="0" hangingPunct="1">
        <a:spcBef>
          <a:spcPct val="20000"/>
        </a:spcBef>
        <a:buFont typeface="Arial"/>
        <a:buChar char="•"/>
        <a:defRPr kumimoji="1"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535" indent="-380975" algn="l" defTabSz="609561" rtl="0" eaLnBrk="1" latinLnBrk="0" hangingPunct="1">
        <a:spcBef>
          <a:spcPct val="20000"/>
        </a:spcBef>
        <a:buFont typeface="Arial"/>
        <a:buChar char="–"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01" indent="-304779" algn="l" defTabSz="609561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61" indent="-304779" algn="l" defTabSz="609561" rtl="0" eaLnBrk="1" latinLnBrk="0" hangingPunct="1">
        <a:spcBef>
          <a:spcPct val="20000"/>
        </a:spcBef>
        <a:buFont typeface="Arial"/>
        <a:buChar char="–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21" indent="-304779" algn="l" defTabSz="609561" rtl="0" eaLnBrk="1" latinLnBrk="0" hangingPunct="1">
        <a:spcBef>
          <a:spcPct val="20000"/>
        </a:spcBef>
        <a:buFont typeface="Arial"/>
        <a:buChar char="»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582" indent="-304779" algn="l" defTabSz="609561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42" indent="-304779" algn="l" defTabSz="609561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03" indent="-304779" algn="l" defTabSz="609561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63" indent="-304779" algn="l" defTabSz="609561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1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21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81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42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02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63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23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83" algn="l" defTabSz="609561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00" userDrawn="1">
          <p15:clr>
            <a:srgbClr val="F26B43"/>
          </p15:clr>
        </p15:guide>
        <p15:guide id="2" pos="213" userDrawn="1">
          <p15:clr>
            <a:srgbClr val="F26B43"/>
          </p15:clr>
        </p15:guide>
        <p15:guide id="3" pos="6187" userDrawn="1">
          <p15:clr>
            <a:srgbClr val="F26B43"/>
          </p15:clr>
        </p15:guide>
        <p15:guide id="4" orient="horz" pos="3400" userDrawn="1">
          <p15:clr>
            <a:srgbClr val="F26B43"/>
          </p15:clr>
        </p15:guide>
        <p15:guide id="5" orient="horz" pos="3240" userDrawn="1">
          <p15:clr>
            <a:srgbClr val="F26B43"/>
          </p15:clr>
        </p15:guide>
        <p15:guide id="6" orient="horz" pos="840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3602" y="6356353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fld id="{DA992543-09F8-45BD-B22C-F54FFFE59F7B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418" y="6356353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902" y="6356353"/>
            <a:ext cx="749300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  <a:ea typeface="HGS明朝E" pitchFamily="18" charset="-128"/>
              </a:defRPr>
            </a:lvl1pPr>
          </a:lstStyle>
          <a:p>
            <a:pPr>
              <a:defRPr/>
            </a:pPr>
            <a:fld id="{271BC767-8A9A-4B67-9650-B2A2BD310D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7" name="Oval 6"/>
          <p:cNvSpPr/>
          <p:nvPr/>
        </p:nvSpPr>
        <p:spPr>
          <a:xfrm>
            <a:off x="11277601" y="6499227"/>
            <a:ext cx="112184" cy="841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9888" y="6499227"/>
            <a:ext cx="112183" cy="841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493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5pPr>
      <a:lvl6pPr marL="457153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6pPr>
      <a:lvl7pPr marL="914303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7pPr>
      <a:lvl8pPr marL="1371456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8pPr>
      <a:lvl9pPr marL="1828608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9pPr>
    </p:titleStyle>
    <p:bodyStyle>
      <a:lvl1pPr marL="342863" indent="-342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872" indent="-285722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2879" indent="-2285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032" indent="-228576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184" indent="-2285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335" indent="-228576" algn="l" defTabSz="91430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488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8640" indent="-228576" algn="l" defTabSz="91430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5793" indent="-228576" algn="l" defTabSz="91430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3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6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8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0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1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4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7" algn="l" defTabSz="91430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7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3602" y="6356358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fld id="{E14FE943-475C-4325-9C59-A36F7437A8CA}" type="datetimeFigureOut">
              <a:rPr lang="ja-JP" altLang="en-US"/>
              <a:pPr>
                <a:defRPr/>
              </a:pPr>
              <a:t>2026/6/22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418" y="6356358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ea typeface="HGS明朝E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901" y="6356358"/>
            <a:ext cx="749300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  <a:ea typeface="HGS明朝E" pitchFamily="18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8585E-090F-4C1D-BA6C-15C5ECB6E400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7" name="Oval 6"/>
          <p:cNvSpPr/>
          <p:nvPr/>
        </p:nvSpPr>
        <p:spPr>
          <a:xfrm>
            <a:off x="11277601" y="6499225"/>
            <a:ext cx="112184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9888" y="6499225"/>
            <a:ext cx="11218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11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  <p:sldLayoutId id="2147484071" r:id="rId12"/>
  </p:sldLayoutIdLst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5pPr>
      <a:lvl6pPr marL="457182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6pPr>
      <a:lvl7pPr marL="914363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7pPr>
      <a:lvl8pPr marL="1371545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8pPr>
      <a:lvl9pPr marL="1828727" algn="ctr" rtl="0" fontAlgn="base">
        <a:lnSpc>
          <a:spcPts val="5800"/>
        </a:lnSpc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Palatino Linotype" pitchFamily="18" charset="0"/>
          <a:ea typeface="HGｺﾞｼｯｸM" pitchFamily="49" charset="-128"/>
        </a:defRPr>
      </a:lvl9pPr>
    </p:titleStyle>
    <p:bodyStyle>
      <a:lvl1pPr marL="342886" indent="-34288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20" indent="-285739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2954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136" indent="-228591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318" indent="-228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Courier New" pitchFamily="49" charset="0"/>
        <a:buChar char="o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kumimoji="1"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3.png"/><Relationship Id="rId5" Type="http://schemas.microsoft.com/office/2007/relationships/hdphoto" Target="../media/hdphoto14.wdp"/><Relationship Id="rId4" Type="http://schemas.openxmlformats.org/officeDocument/2006/relationships/image" Target="../media/image32.png"/><Relationship Id="rId9" Type="http://schemas.microsoft.com/office/2007/relationships/hdphoto" Target="../media/hdphoto1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42.jpeg"/><Relationship Id="rId5" Type="http://schemas.microsoft.com/office/2007/relationships/hdphoto" Target="../media/hdphoto19.wdp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7.xml"/><Relationship Id="rId5" Type="http://schemas.microsoft.com/office/2007/relationships/hdphoto" Target="../media/hdphoto21.wdp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5.xml"/><Relationship Id="rId6" Type="http://schemas.microsoft.com/office/2007/relationships/hdphoto" Target="../media/hdphoto23.wdp"/><Relationship Id="rId5" Type="http://schemas.openxmlformats.org/officeDocument/2006/relationships/image" Target="../media/image46.png"/><Relationship Id="rId4" Type="http://schemas.microsoft.com/office/2007/relationships/hdphoto" Target="../media/hdphoto2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2.xml"/><Relationship Id="rId6" Type="http://schemas.microsoft.com/office/2007/relationships/hdphoto" Target="../media/hdphoto25.wdp"/><Relationship Id="rId5" Type="http://schemas.openxmlformats.org/officeDocument/2006/relationships/image" Target="../media/image48.png"/><Relationship Id="rId4" Type="http://schemas.microsoft.com/office/2007/relationships/hdphoto" Target="../media/hdphoto2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2.xml"/><Relationship Id="rId4" Type="http://schemas.microsoft.com/office/2007/relationships/hdphoto" Target="../media/hdphoto2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2.xml"/><Relationship Id="rId6" Type="http://schemas.microsoft.com/office/2007/relationships/hdphoto" Target="../media/hdphoto29.wdp"/><Relationship Id="rId5" Type="http://schemas.openxmlformats.org/officeDocument/2006/relationships/image" Target="../media/image52.png"/><Relationship Id="rId4" Type="http://schemas.microsoft.com/office/2007/relationships/hdphoto" Target="../media/hdphoto28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microsoft.com/office/2007/relationships/hdphoto" Target="../media/hdphoto3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55.png"/><Relationship Id="rId5" Type="http://schemas.microsoft.com/office/2007/relationships/hdphoto" Target="../media/hdphoto30.wdp"/><Relationship Id="rId4" Type="http://schemas.openxmlformats.org/officeDocument/2006/relationships/image" Target="../media/image54.png"/><Relationship Id="rId9" Type="http://schemas.microsoft.com/office/2007/relationships/hdphoto" Target="../media/hdphoto3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2.xml"/><Relationship Id="rId1" Type="http://schemas.openxmlformats.org/officeDocument/2006/relationships/tags" Target="../tags/tag1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hdphoto" Target="../media/hdphoto34.wdp"/><Relationship Id="rId7" Type="http://schemas.microsoft.com/office/2007/relationships/hdphoto" Target="../media/hdphoto36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60.png"/><Relationship Id="rId5" Type="http://schemas.microsoft.com/office/2007/relationships/hdphoto" Target="../media/hdphoto35.wdp"/><Relationship Id="rId4" Type="http://schemas.openxmlformats.org/officeDocument/2006/relationships/image" Target="../media/image59.png"/><Relationship Id="rId9" Type="http://schemas.microsoft.com/office/2007/relationships/hdphoto" Target="../media/hdphoto37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2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6.wdp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3.xml"/><Relationship Id="rId7" Type="http://schemas.microsoft.com/office/2007/relationships/hdphoto" Target="../media/hdphoto8.wdp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7.xml"/><Relationship Id="rId6" Type="http://schemas.openxmlformats.org/officeDocument/2006/relationships/image" Target="../media/image29.png"/><Relationship Id="rId5" Type="http://schemas.microsoft.com/office/2007/relationships/hdphoto" Target="../media/hdphoto11.wdp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355172" y="2154272"/>
            <a:ext cx="11520000" cy="964238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spcBef>
                <a:spcPct val="0"/>
              </a:spcBef>
              <a:defRPr/>
            </a:pPr>
            <a:r>
              <a:rPr kumimoji="1" lang="en-US" altLang="ja-JP" sz="2833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</a:rPr>
              <a:t>Year in Review </a:t>
            </a:r>
            <a:br>
              <a:rPr kumimoji="1" lang="en-US" altLang="ja-JP" sz="2833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</a:rPr>
            </a:br>
            <a:r>
              <a:rPr kumimoji="1" lang="en-US" altLang="ja-JP" sz="2833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</a:rPr>
              <a:t>(gastric/GEJ disease)</a:t>
            </a:r>
          </a:p>
        </p:txBody>
      </p:sp>
      <p:sp>
        <p:nvSpPr>
          <p:cNvPr id="15" name="サブタイトル 2"/>
          <p:cNvSpPr txBox="1">
            <a:spLocks/>
          </p:cNvSpPr>
          <p:nvPr/>
        </p:nvSpPr>
        <p:spPr bwMode="auto">
          <a:xfrm>
            <a:off x="2281379" y="3638857"/>
            <a:ext cx="74168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defTabSz="914340" eaLnBrk="1" hangingPunct="1">
              <a:defRPr/>
            </a:pPr>
            <a:r>
              <a:rPr lang="en-US" altLang="ja-JP" sz="2800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Kohei Shitara</a:t>
            </a:r>
          </a:p>
          <a:p>
            <a:pPr defTabSz="914340" eaLnBrk="1" hangingPunct="1">
              <a:defRPr/>
            </a:pPr>
            <a:r>
              <a:rPr lang="en-US" altLang="ja-JP" sz="20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Department of Gastroenterology </a:t>
            </a:r>
          </a:p>
          <a:p>
            <a:pPr defTabSz="914340" eaLnBrk="1" hangingPunct="1">
              <a:defRPr/>
            </a:pPr>
            <a:r>
              <a:rPr lang="en-US" altLang="ja-JP" sz="20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National Cancer Center Hospital East (NCCHE)</a:t>
            </a:r>
          </a:p>
          <a:p>
            <a:pPr defTabSz="914340" eaLnBrk="1" hangingPunct="1">
              <a:defRPr/>
            </a:pPr>
            <a:endParaRPr lang="en-US" altLang="ja-JP" sz="2600" b="1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  <a:p>
            <a:pPr defTabSz="914340" eaLnBrk="1" hangingPunct="1">
              <a:defRPr/>
            </a:pPr>
            <a:endParaRPr lang="ja-JP" altLang="en-US" sz="2600" b="1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66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07503-8958-01A7-6A0D-FBF3774C1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FB70FEAA-DB41-9544-7027-FFD90FEA036A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2: D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ESTINY-GC04 phase 3 comparing T-DXd vs. 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Ram+PTX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E67E622-2D3F-0F87-FA2D-72F5C717189B}"/>
              </a:ext>
            </a:extLst>
          </p:cNvPr>
          <p:cNvSpPr/>
          <p:nvPr/>
        </p:nvSpPr>
        <p:spPr>
          <a:xfrm>
            <a:off x="737775" y="1881729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First global randomized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phase 3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confirmation of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2</a:t>
            </a:r>
            <a:r>
              <a:rPr kumimoji="1" lang="en-US" altLang="ja-JP" sz="2250" b="1" baseline="300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nd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-line T-DXd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in HER2-positive gastric cancer.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T-DXd significantly improved OS, PFS, and ORR versus ramucirumab plus paclitaxel.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HER2 re-confirmation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at progression should be considered whenever feasible.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ILD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remains the key toxicity requiring proactive monitoring.</a:t>
            </a: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Practice-changing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Re-biopsy HER2 </a:t>
            </a: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at progression and </a:t>
            </a:r>
            <a:r>
              <a:rPr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use T-DXd </a:t>
            </a: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as preferred 2L therapy if HER2 is retained.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865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98BE306-84F3-432A-067D-F275476F9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36E70E5-59F3-03E9-478E-687CF6B447D7}"/>
              </a:ext>
            </a:extLst>
          </p:cNvPr>
          <p:cNvSpPr/>
          <p:nvPr/>
        </p:nvSpPr>
        <p:spPr>
          <a:xfrm>
            <a:off x="356839" y="96754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457163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3: </a:t>
            </a:r>
            <a:r>
              <a:rPr lang="en-US" altLang="ja-JP" sz="2667" b="1" kern="0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DESTINY-Gastric03: T-DXd plus chemo +/- anti-PD1</a:t>
            </a:r>
          </a:p>
        </p:txBody>
      </p:sp>
      <p:sp>
        <p:nvSpPr>
          <p:cNvPr id="35" name="テキスト ボックス 153">
            <a:extLst>
              <a:ext uri="{FF2B5EF4-FFF2-40B4-BE49-F238E27FC236}">
                <a16:creationId xmlns:a16="http://schemas.microsoft.com/office/drawing/2014/main" id="{B6A99AA8-C23F-F35E-466A-198220431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362" y="6595126"/>
            <a:ext cx="66487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9pPr>
          </a:lstStyle>
          <a:p>
            <a:pPr algn="r" defTabSz="914327">
              <a:spcBef>
                <a:spcPct val="0"/>
              </a:spcBef>
              <a:buNone/>
              <a:defRPr/>
            </a:pP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Shitara K, et al. ASCO-GI 2022; Iwata et al, Mol Cancer Ther. 2018; Jaji</a:t>
            </a:r>
            <a:r>
              <a:rPr lang="en-US" altLang="ja-JP" sz="1100" i="1" dirty="0" err="1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gian</a:t>
            </a: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 Y, et al. </a:t>
            </a:r>
            <a:r>
              <a:rPr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ESMO Asia 2025: ASCO 2026 #4022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D55B40BA-8BA1-1CCB-C21B-DA279A67FFFA}"/>
              </a:ext>
            </a:extLst>
          </p:cNvPr>
          <p:cNvGraphicFramePr>
            <a:graphicFrameLocks noGrp="1"/>
          </p:cNvGraphicFramePr>
          <p:nvPr/>
        </p:nvGraphicFramePr>
        <p:xfrm>
          <a:off x="278574" y="1127507"/>
          <a:ext cx="4949072" cy="1486653"/>
        </p:xfrm>
        <a:graphic>
          <a:graphicData uri="http://schemas.openxmlformats.org/drawingml/2006/table">
            <a:tbl>
              <a:tblPr firstRow="1" bandRow="1"/>
              <a:tblGrid>
                <a:gridCol w="1404594">
                  <a:extLst>
                    <a:ext uri="{9D8B030D-6E8A-4147-A177-3AD203B41FA5}">
                      <a16:colId xmlns:a16="http://schemas.microsoft.com/office/drawing/2014/main" val="2431189805"/>
                    </a:ext>
                  </a:extLst>
                </a:gridCol>
                <a:gridCol w="801278">
                  <a:extLst>
                    <a:ext uri="{9D8B030D-6E8A-4147-A177-3AD203B41FA5}">
                      <a16:colId xmlns:a16="http://schemas.microsoft.com/office/drawing/2014/main" val="2867436713"/>
                    </a:ext>
                  </a:extLst>
                </a:gridCol>
                <a:gridCol w="829559">
                  <a:extLst>
                    <a:ext uri="{9D8B030D-6E8A-4147-A177-3AD203B41FA5}">
                      <a16:colId xmlns:a16="http://schemas.microsoft.com/office/drawing/2014/main" val="2576246025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1788007967"/>
                    </a:ext>
                  </a:extLst>
                </a:gridCol>
                <a:gridCol w="952107">
                  <a:extLst>
                    <a:ext uri="{9D8B030D-6E8A-4147-A177-3AD203B41FA5}">
                      <a16:colId xmlns:a16="http://schemas.microsoft.com/office/drawing/2014/main" val="3955379748"/>
                    </a:ext>
                  </a:extLst>
                </a:gridCol>
              </a:tblGrid>
              <a:tr h="294640"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en-US" sz="13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Prior ICI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No Prior ICI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647308"/>
                  </a:ext>
                </a:extLst>
              </a:tr>
              <a:tr h="497840"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Efficacy</a:t>
                      </a:r>
                      <a:endParaRPr lang="en-US" sz="1300" b="1" baseline="300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T-DXd</a:t>
                      </a:r>
                    </a:p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 = 44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Chemo</a:t>
                      </a:r>
                    </a:p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 = 17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T-DXd</a:t>
                      </a:r>
                    </a:p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 = 81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Chemo</a:t>
                      </a:r>
                    </a:p>
                    <a:p>
                      <a:pPr algn="ctr"/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  = 45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8AB3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66724"/>
                  </a:ext>
                </a:extLst>
              </a:tr>
              <a:tr h="200819"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1300" b="0" dirty="0">
                          <a:effectLst/>
                          <a:latin typeface="Arial Narrow" panose="020B0606020202030204" pitchFamily="34" charset="0"/>
                        </a:rPr>
                        <a:t>Confirmed ORR, %</a:t>
                      </a:r>
                      <a:endParaRPr lang="en-US" sz="13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1300" b="1" dirty="0">
                          <a:effectLst/>
                          <a:latin typeface="Arial Narrow" panose="020B0606020202030204" pitchFamily="34" charset="0"/>
                        </a:rPr>
                        <a:t>56.8</a:t>
                      </a:r>
                      <a:endParaRPr lang="en-US" sz="13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18.5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NZ" sz="1300" b="1" dirty="0">
                          <a:effectLst/>
                          <a:latin typeface="Arial Narrow" panose="020B0606020202030204" pitchFamily="34" charset="0"/>
                        </a:rPr>
                        <a:t>34.7</a:t>
                      </a:r>
                      <a:endParaRPr lang="en-US" sz="13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47905"/>
                  </a:ext>
                </a:extLst>
              </a:tr>
              <a:tr h="200819"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Median OS, months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152020"/>
                  </a:ext>
                </a:extLst>
              </a:tr>
              <a:tr h="292535">
                <a:tc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HR, 0.31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5486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0972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6459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19456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74320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29184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84048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389120" algn="l" defTabSz="1097280" rtl="0" eaLnBrk="1" latinLnBrk="0" hangingPunct="1">
                        <a:defRPr kumimoji="1" sz="216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HR, 0.83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69667"/>
                  </a:ext>
                </a:extLst>
              </a:tr>
            </a:tbl>
          </a:graphicData>
        </a:graphic>
      </p:graphicFrame>
      <p:pic>
        <p:nvPicPr>
          <p:cNvPr id="3" name="Picture 5">
            <a:extLst>
              <a:ext uri="{FF2B5EF4-FFF2-40B4-BE49-F238E27FC236}">
                <a16:creationId xmlns:a16="http://schemas.microsoft.com/office/drawing/2014/main" id="{6DB35585-3BA3-CB84-711C-FB1DD5E932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6963" t="5582"/>
          <a:stretch>
            <a:fillRect/>
          </a:stretch>
        </p:blipFill>
        <p:spPr>
          <a:xfrm>
            <a:off x="39485" y="2629944"/>
            <a:ext cx="1902266" cy="2504018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BF12989-D212-6C48-DF33-5B7CC190B2CC}"/>
              </a:ext>
            </a:extLst>
          </p:cNvPr>
          <p:cNvSpPr/>
          <p:nvPr/>
        </p:nvSpPr>
        <p:spPr>
          <a:xfrm>
            <a:off x="557404" y="714483"/>
            <a:ext cx="32793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61" eaLnBrk="0" hangingPunct="0">
              <a:spcBef>
                <a:spcPct val="0"/>
              </a:spcBef>
              <a:defRPr/>
            </a:pPr>
            <a:r>
              <a:rPr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Rationales: a</a:t>
            </a:r>
            <a:r>
              <a:rPr lang="en-US" altLang="ja-JP" sz="1400" b="1" dirty="0" err="1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nalysis</a:t>
            </a:r>
            <a:r>
              <a:rPr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from DG-01 study</a:t>
            </a:r>
          </a:p>
        </p:txBody>
      </p:sp>
      <p:sp>
        <p:nvSpPr>
          <p:cNvPr id="9" name="コンテンツ プレースホルダー 7">
            <a:extLst>
              <a:ext uri="{FF2B5EF4-FFF2-40B4-BE49-F238E27FC236}">
                <a16:creationId xmlns:a16="http://schemas.microsoft.com/office/drawing/2014/main" id="{835C30A2-28D6-83A8-6FF6-AB59FA00859B}"/>
              </a:ext>
            </a:extLst>
          </p:cNvPr>
          <p:cNvSpPr txBox="1">
            <a:spLocks/>
          </p:cNvSpPr>
          <p:nvPr/>
        </p:nvSpPr>
        <p:spPr>
          <a:xfrm>
            <a:off x="492872" y="5235076"/>
            <a:ext cx="5540188" cy="1461443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T-DXd showed trend of higher ORR after anti-PD1 </a:t>
            </a:r>
          </a:p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CXCL13, CXCL9, and PD-1 showed higher expression in pts after prior ICI such as</a:t>
            </a:r>
          </a:p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T-DXd activated DC and </a:t>
            </a:r>
            <a:r>
              <a:rPr lang="ja-JP" altLang="en-US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↑</a:t>
            </a: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MHC-I, resulted in combination activity</a:t>
            </a:r>
            <a:endParaRPr lang="en-US" altLang="ja-JP" sz="1600" b="1" u="sng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98865C7-7E5E-1385-4551-F50411A3D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2267" y="3218330"/>
            <a:ext cx="3431734" cy="172074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1AC5D45-AD41-45D3-F2D6-C150B444C113}"/>
              </a:ext>
            </a:extLst>
          </p:cNvPr>
          <p:cNvSpPr/>
          <p:nvPr/>
        </p:nvSpPr>
        <p:spPr>
          <a:xfrm>
            <a:off x="2197057" y="2824829"/>
            <a:ext cx="32793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61" eaLnBrk="0" hangingPunct="0">
              <a:spcBef>
                <a:spcPct val="0"/>
              </a:spcBef>
              <a:defRPr/>
            </a:pPr>
            <a:r>
              <a:rPr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Combination activity</a:t>
            </a:r>
          </a:p>
        </p:txBody>
      </p:sp>
      <p:pic>
        <p:nvPicPr>
          <p:cNvPr id="16" name="図 15" descr="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83943389-2E8B-D7D7-3D95-5E5A1728E3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94" y="994506"/>
            <a:ext cx="5292703" cy="180256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7AFF199-FE6D-BCEC-FE8A-765541D50626}"/>
              </a:ext>
            </a:extLst>
          </p:cNvPr>
          <p:cNvSpPr/>
          <p:nvPr/>
        </p:nvSpPr>
        <p:spPr>
          <a:xfrm>
            <a:off x="6061486" y="694335"/>
            <a:ext cx="57588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61" eaLnBrk="0" hangingPunct="0">
              <a:spcBef>
                <a:spcPct val="0"/>
              </a:spcBef>
              <a:defRPr/>
            </a:pPr>
            <a:r>
              <a:rPr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DESTINY-Gastric03: T-DXd5.4mg/</a:t>
            </a:r>
            <a:r>
              <a:rPr lang="en-US" altLang="ja-JP" sz="1400" b="1" dirty="0" err="1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kg+reduced</a:t>
            </a:r>
            <a:r>
              <a:rPr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FU/cape (750mg/bid)+pembro</a:t>
            </a:r>
          </a:p>
        </p:txBody>
      </p:sp>
      <p:pic>
        <p:nvPicPr>
          <p:cNvPr id="19" name="図 18" descr="グラフ, 箱ひげ図&#10;&#10;AI 生成コンテンツは誤りを含む可能性があります。">
            <a:extLst>
              <a:ext uri="{FF2B5EF4-FFF2-40B4-BE49-F238E27FC236}">
                <a16:creationId xmlns:a16="http://schemas.microsoft.com/office/drawing/2014/main" id="{B5FFF3CD-1591-6ECC-1F1C-4CAF1717C8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591" y="2816613"/>
            <a:ext cx="5758809" cy="1902868"/>
          </a:xfrm>
          <a:prstGeom prst="rect">
            <a:avLst/>
          </a:prstGeom>
        </p:spPr>
      </p:pic>
      <p:sp>
        <p:nvSpPr>
          <p:cNvPr id="20" name="コンテンツ プレースホルダー 7">
            <a:extLst>
              <a:ext uri="{FF2B5EF4-FFF2-40B4-BE49-F238E27FC236}">
                <a16:creationId xmlns:a16="http://schemas.microsoft.com/office/drawing/2014/main" id="{F9A43BC5-1779-2F17-3899-394A59062AEB}"/>
              </a:ext>
            </a:extLst>
          </p:cNvPr>
          <p:cNvSpPr txBox="1">
            <a:spLocks/>
          </p:cNvSpPr>
          <p:nvPr/>
        </p:nvSpPr>
        <p:spPr>
          <a:xfrm>
            <a:off x="6454212" y="4926581"/>
            <a:ext cx="5540188" cy="1461443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Reduced </a:t>
            </a:r>
            <a:r>
              <a:rPr lang="en-US" altLang="ja-JP" sz="16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T-DXd+Capecitabine+pembro</a:t>
            </a: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was feasible</a:t>
            </a:r>
          </a:p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ORR 75%, median PFS 12.1 </a:t>
            </a:r>
            <a:r>
              <a:rPr lang="en-US" altLang="ja-JP" sz="16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ms</a:t>
            </a: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and median DOR 12.3 </a:t>
            </a:r>
            <a:r>
              <a:rPr lang="en-US" altLang="ja-JP" sz="16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ms</a:t>
            </a:r>
            <a:endParaRPr lang="en-US" altLang="ja-JP" sz="1600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265083" indent="-265083" defTabSz="914290">
              <a:defRPr/>
            </a:pP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No increase T-DXd incidence compared with T-DXd monotherapy</a:t>
            </a:r>
            <a:endParaRPr lang="en-US" altLang="ja-JP" sz="1600" b="1" u="sng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265083" indent="-265083" defTabSz="914290">
              <a:defRPr/>
            </a:pPr>
            <a:r>
              <a:rPr lang="en-US" altLang="ja-JP" sz="16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T-DXd+with</a:t>
            </a:r>
            <a:r>
              <a:rPr lang="en-US" altLang="ja-JP" sz="16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bispecific (PD-1xCTLA4, PD-1xTIGIT) also showed acceptable safeties and promising activities</a:t>
            </a:r>
          </a:p>
        </p:txBody>
      </p:sp>
    </p:spTree>
    <p:extLst>
      <p:ext uri="{BB962C8B-B14F-4D97-AF65-F5344CB8AC3E}">
        <p14:creationId xmlns:p14="http://schemas.microsoft.com/office/powerpoint/2010/main" val="259358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94BEF-B57A-37BC-6E35-21C59F64C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03E1C-9514-2F0C-0834-F788E0C21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DESTINY-Gastric03 Safety Results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CC22ED-4B81-9DDF-4923-E17280F36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01E9-987A-486A-9131-50DC200087F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290478-8D7F-7B5A-22B0-A8D93B35E676}"/>
              </a:ext>
            </a:extLst>
          </p:cNvPr>
          <p:cNvSpPr txBox="1"/>
          <p:nvPr/>
        </p:nvSpPr>
        <p:spPr>
          <a:xfrm>
            <a:off x="9151749" y="6582975"/>
            <a:ext cx="314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Janjigian</a:t>
            </a:r>
            <a:r>
              <a:rPr lang="en-US" sz="1200" dirty="0"/>
              <a:t> Y et al ASCO 2026;Abstract 4022 </a:t>
            </a:r>
          </a:p>
        </p:txBody>
      </p:sp>
      <p:pic>
        <p:nvPicPr>
          <p:cNvPr id="6" name="Picture 5" descr="A table with numbers and symbols&#10;&#10;AI-generated content may be incorrect.">
            <a:extLst>
              <a:ext uri="{FF2B5EF4-FFF2-40B4-BE49-F238E27FC236}">
                <a16:creationId xmlns:a16="http://schemas.microsoft.com/office/drawing/2014/main" id="{A1A3968E-97D8-E5E8-F9E6-F49EFE3DB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9" y="3254643"/>
            <a:ext cx="4932977" cy="2627141"/>
          </a:xfrm>
          <a:prstGeom prst="rect">
            <a:avLst/>
          </a:prstGeom>
        </p:spPr>
      </p:pic>
      <p:pic>
        <p:nvPicPr>
          <p:cNvPr id="8" name="Picture 7" descr="A screenshot of a graph&#10;&#10;AI-generated content may be incorrect.">
            <a:extLst>
              <a:ext uri="{FF2B5EF4-FFF2-40B4-BE49-F238E27FC236}">
                <a16:creationId xmlns:a16="http://schemas.microsoft.com/office/drawing/2014/main" id="{8BB59B0E-6168-02BD-252A-DC6C3493B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675" y="1690688"/>
            <a:ext cx="6837336" cy="3006625"/>
          </a:xfrm>
          <a:prstGeom prst="rect">
            <a:avLst/>
          </a:prstGeom>
        </p:spPr>
      </p:pic>
      <p:pic>
        <p:nvPicPr>
          <p:cNvPr id="10" name="Picture 9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024F12D9-53C5-AF70-F3DC-F0BF5CD78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67298"/>
            <a:ext cx="5205446" cy="108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 thruBlk="1"/>
      </p:transition>
    </mc:Choice>
    <mc:Fallback xmlns="">
      <p:transition>
        <p:fade thruBlk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4FBA6-CCBF-1CB0-3A6C-B47FBB4A5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C046F9F-FD63-D85F-8FD3-69B96C638E98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3: </a:t>
            </a:r>
            <a:r>
              <a:rPr lang="en-US" altLang="ja-JP" sz="2667" b="1" kern="0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DESTINY-Gastric03: T-DXd plus chemo +/- anti-PD1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FCB71D0-3B96-F511-3A70-3A23A885B32A}"/>
              </a:ext>
            </a:extLst>
          </p:cNvPr>
          <p:cNvSpPr/>
          <p:nvPr/>
        </p:nvSpPr>
        <p:spPr>
          <a:xfrm>
            <a:off x="843891" y="1763159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Demonstrated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feasibility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 of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combining T-DXd with immunotherapy and chemotherapy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in 1L.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Dose reduction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of both T-DXd and fluoropyrimidine substantially improved tolerability.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Safety profiles were generally consistent with those of the individual components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No unexpected safety signals emerged beyond known ADC toxicities.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Evidence tier: Signal-seeking / dose-selection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Provides the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rationale for phase 3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development of T-DXd-based first-line combinations.</a:t>
            </a:r>
            <a:endParaRPr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47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3ADADB3-6662-EAC1-6B23-013199B2E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54555D1-542B-DE57-FD7B-ABD07509E311}"/>
              </a:ext>
            </a:extLst>
          </p:cNvPr>
          <p:cNvSpPr/>
          <p:nvPr/>
        </p:nvSpPr>
        <p:spPr>
          <a:xfrm>
            <a:off x="356839" y="96756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457145" eaLnBrk="0" hangingPunct="0">
              <a:spcBef>
                <a:spcPct val="0"/>
              </a:spcBef>
              <a:defRPr/>
            </a:pPr>
            <a:r>
              <a:rPr lang="en-US" altLang="ja-JP" sz="2667" b="1" kern="0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Trials 4 and 5: Phase 3 DESTINY-Gastric05 and ARTEMIDE-Gastric01 </a:t>
            </a:r>
          </a:p>
        </p:txBody>
      </p:sp>
      <p:sp>
        <p:nvSpPr>
          <p:cNvPr id="35" name="テキスト ボックス 153">
            <a:extLst>
              <a:ext uri="{FF2B5EF4-FFF2-40B4-BE49-F238E27FC236}">
                <a16:creationId xmlns:a16="http://schemas.microsoft.com/office/drawing/2014/main" id="{788C3159-349B-5BCF-070D-37725081B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1126" y="6595126"/>
            <a:ext cx="441396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9pPr>
          </a:lstStyle>
          <a:p>
            <a:pPr algn="r" defTabSz="914290">
              <a:spcBef>
                <a:spcPct val="0"/>
              </a:spcBef>
              <a:buNone/>
              <a:defRPr/>
            </a:pP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Shitara K, Jaji</a:t>
            </a:r>
            <a:r>
              <a:rPr lang="en-US" altLang="ja-JP" sz="1100" i="1" dirty="0" err="1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gian</a:t>
            </a: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 Y, et al. </a:t>
            </a:r>
            <a:r>
              <a:rPr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ASCO 2025; Shah M, et al. ASCO GI 2026 TPS460</a:t>
            </a:r>
          </a:p>
        </p:txBody>
      </p:sp>
      <p:pic>
        <p:nvPicPr>
          <p:cNvPr id="9" name="図 8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59A28EA-5DE5-A349-D85A-5A17D96A9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28104"/>
          <a:stretch>
            <a:fillRect/>
          </a:stretch>
        </p:blipFill>
        <p:spPr>
          <a:xfrm>
            <a:off x="1263192" y="682721"/>
            <a:ext cx="9615340" cy="2796196"/>
          </a:xfrm>
          <a:prstGeom prst="rect">
            <a:avLst/>
          </a:prstGeom>
        </p:spPr>
      </p:pic>
      <p:pic>
        <p:nvPicPr>
          <p:cNvPr id="2" name="図 1" descr="ダイアグラム, 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82653F4F-3676-65A1-CA89-B54410D92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316" y="3572440"/>
            <a:ext cx="7238060" cy="288821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C906DC1-011D-C1FE-5922-A89554C918E8}"/>
              </a:ext>
            </a:extLst>
          </p:cNvPr>
          <p:cNvSpPr txBox="1"/>
          <p:nvPr/>
        </p:nvSpPr>
        <p:spPr>
          <a:xfrm>
            <a:off x="782246" y="830071"/>
            <a:ext cx="30435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Phase 3 DESTINY-Gastric05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FE5E931-2F06-B116-FE62-05ECF3633B92}"/>
              </a:ext>
            </a:extLst>
          </p:cNvPr>
          <p:cNvSpPr txBox="1"/>
          <p:nvPr/>
        </p:nvSpPr>
        <p:spPr>
          <a:xfrm>
            <a:off x="782246" y="3325029"/>
            <a:ext cx="30435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b="1" dirty="0">
                <a:solidFill>
                  <a:srgbClr val="000000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Phase 3 ARTEMIDE-Gastric01</a:t>
            </a:r>
          </a:p>
        </p:txBody>
      </p:sp>
    </p:spTree>
    <p:extLst>
      <p:ext uri="{BB962C8B-B14F-4D97-AF65-F5344CB8AC3E}">
        <p14:creationId xmlns:p14="http://schemas.microsoft.com/office/powerpoint/2010/main" val="333236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39E367D-6991-E7F4-213D-980E8308B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2DE2798-DD72-A4FA-3256-786E47E259CE}"/>
              </a:ext>
            </a:extLst>
          </p:cNvPr>
          <p:cNvSpPr/>
          <p:nvPr/>
        </p:nvSpPr>
        <p:spPr>
          <a:xfrm>
            <a:off x="375351" y="116632"/>
            <a:ext cx="11520000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27">
              <a:spcBef>
                <a:spcPct val="0"/>
              </a:spcBef>
              <a:defRPr/>
            </a:pPr>
            <a:r>
              <a:rPr kumimoji="1" lang="ja-JP" altLang="en-US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　</a:t>
            </a: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CLDN18.2: </a:t>
            </a: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+mn-cs"/>
              </a:rPr>
              <a:t>Non-Oncogenic Targets and Tumor-Specific Vulnerability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6DBAAD78-DB6F-8863-C88E-D94E9D4114D9}"/>
              </a:ext>
            </a:extLst>
          </p:cNvPr>
          <p:cNvSpPr txBox="1">
            <a:spLocks/>
          </p:cNvSpPr>
          <p:nvPr/>
        </p:nvSpPr>
        <p:spPr>
          <a:xfrm>
            <a:off x="2145679" y="4803385"/>
            <a:ext cx="7225002" cy="1836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647666" indent="-342886" defTabSz="1219121" fontAlgn="auto">
              <a:spcBef>
                <a:spcPts val="427"/>
              </a:spcBef>
              <a:buFont typeface="Wingdings" panose="05000000000000000000" pitchFamily="2" charset="2"/>
              <a:buChar char="Ø"/>
              <a:defRPr/>
            </a:pPr>
            <a:r>
              <a:rPr lang="en-US" altLang="ja-JP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Lineage-restricted proteins become accessible through architectural change in cancer</a:t>
            </a:r>
            <a:r>
              <a:rPr lang="ja-JP" altLang="en-US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　</a:t>
            </a:r>
            <a:r>
              <a:rPr lang="en-US" altLang="ja-JP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(exposure, not overexpression)</a:t>
            </a:r>
          </a:p>
          <a:p>
            <a:pPr marL="647666" indent="-342886" defTabSz="1219121" fontAlgn="auto">
              <a:spcBef>
                <a:spcPts val="427"/>
              </a:spcBef>
              <a:buFont typeface="Wingdings" panose="05000000000000000000" pitchFamily="2" charset="2"/>
              <a:buChar char="Ø"/>
              <a:defRPr/>
            </a:pPr>
            <a:r>
              <a:rPr lang="en-US" altLang="ja-JP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Retained (CLDN18.2), Reactivated (CLDN6, oncofetal)</a:t>
            </a:r>
          </a:p>
          <a:p>
            <a:pPr marL="647666" indent="-342886" defTabSz="1219121" fontAlgn="auto">
              <a:spcBef>
                <a:spcPts val="427"/>
              </a:spcBef>
              <a:buFont typeface="Wingdings" panose="05000000000000000000" pitchFamily="2" charset="2"/>
              <a:buChar char="Ø"/>
              <a:defRPr/>
            </a:pPr>
            <a:r>
              <a:rPr lang="en-US" altLang="ja-JP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Loss of CLDN18.2 polarity by WNT/β catenin, Rho/RHOCK and EMT</a:t>
            </a:r>
          </a:p>
          <a:p>
            <a:pPr marL="647666" indent="-342886" defTabSz="1219121" fontAlgn="auto">
              <a:spcBef>
                <a:spcPts val="427"/>
              </a:spcBef>
              <a:buFont typeface="Wingdings" panose="05000000000000000000" pitchFamily="2" charset="2"/>
              <a:buChar char="Ø"/>
              <a:defRPr/>
            </a:pPr>
            <a:r>
              <a:rPr lang="en-US" altLang="ja-JP" sz="1900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Ideal for antibody and immune mediated therapies</a:t>
            </a:r>
          </a:p>
          <a:p>
            <a:pPr marL="304779" indent="0" defTabSz="1219121" fontAlgn="auto">
              <a:spcBef>
                <a:spcPts val="427"/>
              </a:spcBef>
              <a:defRPr/>
            </a:pPr>
            <a:endParaRPr lang="en-US" altLang="ja-JP" sz="1900" kern="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8F046B-F69F-C30D-7585-62517A97F2BE}"/>
              </a:ext>
            </a:extLst>
          </p:cNvPr>
          <p:cNvSpPr txBox="1"/>
          <p:nvPr/>
        </p:nvSpPr>
        <p:spPr>
          <a:xfrm>
            <a:off x="33015" y="3571206"/>
            <a:ext cx="6094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Normal </a:t>
            </a:r>
          </a:p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Stomach</a:t>
            </a:r>
            <a:endParaRPr kumimoji="1" lang="ja-JP" altLang="en-US" sz="180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65ED6A7-8B01-D6EB-5020-885A83BC31E3}"/>
              </a:ext>
            </a:extLst>
          </p:cNvPr>
          <p:cNvSpPr txBox="1"/>
          <p:nvPr/>
        </p:nvSpPr>
        <p:spPr>
          <a:xfrm>
            <a:off x="10943267" y="3710069"/>
            <a:ext cx="9520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Gastric</a:t>
            </a:r>
          </a:p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Cancer</a:t>
            </a:r>
            <a:endParaRPr kumimoji="1" lang="ja-JP" altLang="en-US" sz="180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7" name="図 16" descr="食品, 座る, 持つ, 覆い が含まれている画像&#10;&#10;自動的に生成された説明">
            <a:extLst>
              <a:ext uri="{FF2B5EF4-FFF2-40B4-BE49-F238E27FC236}">
                <a16:creationId xmlns:a16="http://schemas.microsoft.com/office/drawing/2014/main" id="{5AFA26F5-AADA-CC60-A82C-D2CBF18699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1981" y="4665491"/>
            <a:ext cx="2384668" cy="1836044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3DF1B7D-C203-8C05-3A4C-79C02F06C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7441" r="23295" b="58607"/>
          <a:stretch>
            <a:fillRect/>
          </a:stretch>
        </p:blipFill>
        <p:spPr>
          <a:xfrm>
            <a:off x="66750" y="4266802"/>
            <a:ext cx="2441319" cy="223849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BABCDB9-FA31-73E4-42C3-2CCC563E7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721" y="675256"/>
            <a:ext cx="7013260" cy="426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757D97-091A-ED2E-FB90-C322EAF5EFAC}"/>
              </a:ext>
            </a:extLst>
          </p:cNvPr>
          <p:cNvSpPr txBox="1"/>
          <p:nvPr/>
        </p:nvSpPr>
        <p:spPr>
          <a:xfrm>
            <a:off x="7504498" y="6611779"/>
            <a:ext cx="46875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0" dirty="0">
                <a:solidFill>
                  <a:schemeClr val="tx1"/>
                </a:solidFill>
              </a:rPr>
              <a:t>Kubota Y, Shitara K. Ther Adv Med Oncol. 2024 Jan 3:16:17588359231217967.</a:t>
            </a:r>
          </a:p>
        </p:txBody>
      </p:sp>
    </p:spTree>
    <p:extLst>
      <p:ext uri="{BB962C8B-B14F-4D97-AF65-F5344CB8AC3E}">
        <p14:creationId xmlns:p14="http://schemas.microsoft.com/office/powerpoint/2010/main" val="1699695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586A43A-493B-00BC-7092-A331B376B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55298F1-FD81-858C-843F-0CAF5BED4804}"/>
              </a:ext>
            </a:extLst>
          </p:cNvPr>
          <p:cNvSpPr/>
          <p:nvPr/>
        </p:nvSpPr>
        <p:spPr>
          <a:xfrm>
            <a:off x="2194560" y="1020279"/>
            <a:ext cx="471638" cy="33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6572C85-542F-2B59-44B2-E6057DA7C7A2}"/>
              </a:ext>
            </a:extLst>
          </p:cNvPr>
          <p:cNvSpPr txBox="1"/>
          <p:nvPr/>
        </p:nvSpPr>
        <p:spPr>
          <a:xfrm>
            <a:off x="5985165" y="6581001"/>
            <a:ext cx="60976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200" i="1" dirty="0">
                <a:solidFill>
                  <a:prstClr val="black"/>
                </a:solidFill>
                <a:latin typeface="Arial Narrow" panose="020B0606020202030204" pitchFamily="34" charset="0"/>
                <a:ea typeface="游ゴシック" panose="020B0400000000000000" pitchFamily="50" charset="-128"/>
                <a:cs typeface="+mn-cs"/>
              </a:rPr>
              <a:t>Shitara K, et al. Lancet 2023, Shah M, et al. Nature Med 2023; Shitara K, et al. NEJM 2024</a:t>
            </a:r>
            <a:endParaRPr kumimoji="1" lang="ja-JP" altLang="en-US" sz="1200" i="1" dirty="0">
              <a:solidFill>
                <a:prstClr val="black"/>
              </a:solidFill>
              <a:latin typeface="Arial Narrow" panose="020B0606020202030204" pitchFamily="34" charset="0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D2E17DE-23FB-E7E0-2B29-5D4A2B898CDE}"/>
              </a:ext>
            </a:extLst>
          </p:cNvPr>
          <p:cNvSpPr/>
          <p:nvPr/>
        </p:nvSpPr>
        <p:spPr>
          <a:xfrm>
            <a:off x="356839" y="116632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457163" eaLnBrk="0" hangingPunct="0"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Trials 6 and 7: </a:t>
            </a:r>
            <a:r>
              <a:rPr kumimoji="1"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Zolbetuximab+chemotherapy</a:t>
            </a: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 in phase 3 SPOTLIGHT+GLOW 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DDAD3F-9280-EE45-A489-4999A1A5C00C}"/>
              </a:ext>
            </a:extLst>
          </p:cNvPr>
          <p:cNvSpPr txBox="1"/>
          <p:nvPr/>
        </p:nvSpPr>
        <p:spPr>
          <a:xfrm>
            <a:off x="298290" y="750512"/>
            <a:ext cx="234786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500" b="1" dirty="0">
                <a:solidFill>
                  <a:prstClr val="black"/>
                </a:solidFill>
                <a:latin typeface="Arial Narrow" panose="020B0606020202030204" pitchFamily="34" charset="0"/>
                <a:ea typeface="游ゴシック" panose="020B0400000000000000" pitchFamily="50" charset="-128"/>
                <a:cs typeface="+mn-cs"/>
              </a:rPr>
              <a:t>PFS of combined population</a:t>
            </a:r>
            <a:endParaRPr kumimoji="1" lang="ja-JP" altLang="en-US" sz="1500" b="1" dirty="0">
              <a:solidFill>
                <a:prstClr val="black"/>
              </a:solidFill>
              <a:latin typeface="Arial Narrow" panose="020B0606020202030204" pitchFamily="34" charset="0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A08969B-A4DA-13BA-1FCD-C4A92831A6BC}"/>
              </a:ext>
            </a:extLst>
          </p:cNvPr>
          <p:cNvSpPr txBox="1"/>
          <p:nvPr/>
        </p:nvSpPr>
        <p:spPr>
          <a:xfrm>
            <a:off x="5673764" y="707566"/>
            <a:ext cx="287101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500" b="1" dirty="0">
                <a:solidFill>
                  <a:prstClr val="black"/>
                </a:solidFill>
                <a:latin typeface="Arial Narrow" panose="020B0606020202030204" pitchFamily="34" charset="0"/>
                <a:ea typeface="游ゴシック" panose="020B0400000000000000" pitchFamily="50" charset="-128"/>
                <a:cs typeface="+mn-cs"/>
              </a:rPr>
              <a:t>OS of combined population</a:t>
            </a:r>
            <a:endParaRPr kumimoji="1" lang="ja-JP" altLang="en-US" sz="1500" b="1" dirty="0">
              <a:solidFill>
                <a:prstClr val="black"/>
              </a:solidFill>
              <a:latin typeface="Arial Narrow" panose="020B0606020202030204" pitchFamily="34" charset="0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987924F-B5AA-DDA7-7E27-84BEA57BFD67}"/>
              </a:ext>
            </a:extLst>
          </p:cNvPr>
          <p:cNvSpPr/>
          <p:nvPr/>
        </p:nvSpPr>
        <p:spPr>
          <a:xfrm flipV="1">
            <a:off x="6110324" y="1444526"/>
            <a:ext cx="315416" cy="34092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white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6161F2E-F2F3-D4DD-2D00-0429C42F33DD}"/>
              </a:ext>
            </a:extLst>
          </p:cNvPr>
          <p:cNvSpPr/>
          <p:nvPr/>
        </p:nvSpPr>
        <p:spPr>
          <a:xfrm flipV="1">
            <a:off x="6040941" y="1750677"/>
            <a:ext cx="315416" cy="34092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white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475265D-92F9-EB59-6C5D-2D1A9CF528FC}"/>
              </a:ext>
            </a:extLst>
          </p:cNvPr>
          <p:cNvSpPr/>
          <p:nvPr/>
        </p:nvSpPr>
        <p:spPr>
          <a:xfrm flipV="1">
            <a:off x="137968" y="1807310"/>
            <a:ext cx="315416" cy="34092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white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07F445C0-93C8-DE09-234E-8D76C6CDAF2E}"/>
              </a:ext>
            </a:extLst>
          </p:cNvPr>
          <p:cNvSpPr/>
          <p:nvPr/>
        </p:nvSpPr>
        <p:spPr>
          <a:xfrm flipV="1">
            <a:off x="6097555" y="1755693"/>
            <a:ext cx="315416" cy="34092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white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B3F5DF8A-BA58-35E3-379F-665D847A2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9638" y="1253322"/>
            <a:ext cx="5756687" cy="308252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5CA4BB4-3497-11AC-9047-01BE3F6756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1314"/>
          <a:stretch/>
        </p:blipFill>
        <p:spPr>
          <a:xfrm>
            <a:off x="295675" y="1285108"/>
            <a:ext cx="5732497" cy="3095720"/>
          </a:xfrm>
          <a:prstGeom prst="rect">
            <a:avLst/>
          </a:prstGeom>
        </p:spPr>
      </p:pic>
      <p:sp>
        <p:nvSpPr>
          <p:cNvPr id="4" name="コンテンツ プレースホルダー 7">
            <a:extLst>
              <a:ext uri="{FF2B5EF4-FFF2-40B4-BE49-F238E27FC236}">
                <a16:creationId xmlns:a16="http://schemas.microsoft.com/office/drawing/2014/main" id="{49A79C8A-BD97-25BA-CCA1-9607CD5579F9}"/>
              </a:ext>
            </a:extLst>
          </p:cNvPr>
          <p:cNvSpPr txBox="1">
            <a:spLocks/>
          </p:cNvSpPr>
          <p:nvPr/>
        </p:nvSpPr>
        <p:spPr>
          <a:xfrm>
            <a:off x="3314278" y="4726727"/>
            <a:ext cx="8768490" cy="1240696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Enrolled pts with CLDN18.2 IHC 2+/3+ in ≥75%</a:t>
            </a:r>
          </a:p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PFS and OS improved</a:t>
            </a:r>
          </a:p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No increase of response rate, suggesting a mechanism beyond direct cytotoxicity</a:t>
            </a:r>
          </a:p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Approval in Japan, UK, EU and US (FDA) etc.</a:t>
            </a:r>
          </a:p>
          <a:p>
            <a:pPr marL="265083" indent="-265083" defTabSz="914290">
              <a:defRPr/>
            </a:pP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785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724DF2F-FD9B-F0F4-04E6-7B7DFB1E5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2E731E1-130D-E2F4-C25B-9DD644E09677}"/>
              </a:ext>
            </a:extLst>
          </p:cNvPr>
          <p:cNvSpPr/>
          <p:nvPr/>
        </p:nvSpPr>
        <p:spPr>
          <a:xfrm>
            <a:off x="451623" y="139322"/>
            <a:ext cx="11288756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GI toxicities with zolbetuximab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1AFFA18-2237-47DE-2E78-15B519487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643" y="983585"/>
            <a:ext cx="5631139" cy="3150968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A1BB28A-B03A-954A-C727-49878E70AD14}"/>
              </a:ext>
            </a:extLst>
          </p:cNvPr>
          <p:cNvSpPr/>
          <p:nvPr/>
        </p:nvSpPr>
        <p:spPr>
          <a:xfrm>
            <a:off x="4037847" y="6569791"/>
            <a:ext cx="812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2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Shitara K, et al. ASCO-GI 2024; </a:t>
            </a:r>
            <a:r>
              <a:rPr kumimoji="1" lang="en-US" altLang="ja-JP" sz="1200" i="1" dirty="0">
                <a:solidFill>
                  <a:prstClr val="black"/>
                </a:solidFill>
                <a:latin typeface="Arial Narrow" panose="020B0606020202030204" pitchFamily="34" charset="0"/>
                <a:ea typeface="メイリオ" panose="020B0604030504040204" pitchFamily="50" charset="-128"/>
                <a:cs typeface="+mn-cs"/>
              </a:rPr>
              <a:t>ESMO open 2026</a:t>
            </a:r>
            <a:endParaRPr kumimoji="1" lang="nl-NL" altLang="ja-JP" sz="1200" i="1" dirty="0">
              <a:solidFill>
                <a:prstClr val="black"/>
              </a:solidFill>
              <a:latin typeface="Arial Narrow" panose="020B0606020202030204" pitchFamily="34" charset="0"/>
              <a:ea typeface="メイリオ" panose="020B0604030504040204" pitchFamily="50" charset="-128"/>
              <a:cs typeface="+mn-cs"/>
            </a:endParaRPr>
          </a:p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200" i="1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2" name="コンテンツ プレースホルダー 7">
            <a:extLst>
              <a:ext uri="{FF2B5EF4-FFF2-40B4-BE49-F238E27FC236}">
                <a16:creationId xmlns:a16="http://schemas.microsoft.com/office/drawing/2014/main" id="{B9B80063-CAAB-AA43-786E-AD395E1183DD}"/>
              </a:ext>
            </a:extLst>
          </p:cNvPr>
          <p:cNvSpPr txBox="1">
            <a:spLocks/>
          </p:cNvSpPr>
          <p:nvPr/>
        </p:nvSpPr>
        <p:spPr>
          <a:xfrm>
            <a:off x="458065" y="4321664"/>
            <a:ext cx="5534917" cy="1957373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Nausea/Vomiting common in pts without gastrectomy</a:t>
            </a:r>
          </a:p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Incidence was high in 1st cycle and decreased later</a:t>
            </a:r>
          </a:p>
          <a:p>
            <a:pPr marL="265103" indent="-265103" defTabSz="914290">
              <a:buFont typeface="Wingdings" panose="05000000000000000000" pitchFamily="2" charset="2"/>
              <a:buChar char="Ø"/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Infusion rate adjustment and anti-emetics were needed</a:t>
            </a: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24C91F-49C9-FBBB-71AF-C40B2820B282}"/>
              </a:ext>
            </a:extLst>
          </p:cNvPr>
          <p:cNvSpPr txBox="1"/>
          <p:nvPr/>
        </p:nvSpPr>
        <p:spPr>
          <a:xfrm>
            <a:off x="357512" y="661240"/>
            <a:ext cx="5308447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b="1" kern="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  <a:sym typeface="Arial"/>
              </a:rPr>
              <a:t>All occurrences of nausea or vomiting in SPOTLIGHT and GLOW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7172F1DE-DC17-A72F-E46B-74D43A0EA2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2982" y="1152116"/>
            <a:ext cx="6096000" cy="2840661"/>
          </a:xfrm>
          <a:prstGeom prst="rect">
            <a:avLst/>
          </a:prstGeom>
        </p:spPr>
      </p:pic>
      <p:sp>
        <p:nvSpPr>
          <p:cNvPr id="19" name="コンテンツ プレースホルダー 7">
            <a:extLst>
              <a:ext uri="{FF2B5EF4-FFF2-40B4-BE49-F238E27FC236}">
                <a16:creationId xmlns:a16="http://schemas.microsoft.com/office/drawing/2014/main" id="{1A9DF356-8D0D-F3A9-B8B5-CDD78A225A4C}"/>
              </a:ext>
            </a:extLst>
          </p:cNvPr>
          <p:cNvSpPr txBox="1">
            <a:spLocks/>
          </p:cNvSpPr>
          <p:nvPr/>
        </p:nvSpPr>
        <p:spPr>
          <a:xfrm>
            <a:off x="6597315" y="4283531"/>
            <a:ext cx="5197113" cy="1957373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Use of NK1, 5-HT3 and steroid was associated with less vomiting</a:t>
            </a: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544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8079D-8941-BB7E-1E24-A72A2D5D9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1F1E2A2C-990B-163C-81E0-C5835F29EF0A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457163" eaLnBrk="0" hangingPunct="0"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Trials 6 and 7: </a:t>
            </a:r>
            <a:r>
              <a:rPr kumimoji="1"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Zolbetuximab+chemotherapy</a:t>
            </a: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 in phase 3 SPOTLIGHT+GLOW 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4AB5F3-D6A8-1197-CA91-440E92E1F15B}"/>
              </a:ext>
            </a:extLst>
          </p:cNvPr>
          <p:cNvSpPr/>
          <p:nvPr/>
        </p:nvSpPr>
        <p:spPr>
          <a:xfrm>
            <a:off x="1279195" y="1347661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Established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CLDN18.2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 as a validated therapeutic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target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in gastric cancer.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Zolbetuximab plus chemo is now a standard first-line option for CLDN18.2-high disease.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Two independent phase 3 trials consistently demonstrated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PFS and OS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benefit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Nausea and vomiting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remain the major treatment-limiting toxicities.</a:t>
            </a: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Practice-changing</a:t>
            </a: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Test CLDN18.2 routinely at diagnosis and proactively manage nausea/vomiting.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650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16BE0-8442-22CA-271A-D315E120B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D52EB040-F2BA-F54D-BB5E-D7213A233BB3}"/>
              </a:ext>
            </a:extLst>
          </p:cNvPr>
          <p:cNvSpPr txBox="1">
            <a:spLocks/>
          </p:cNvSpPr>
          <p:nvPr/>
        </p:nvSpPr>
        <p:spPr>
          <a:xfrm>
            <a:off x="488951" y="159926"/>
            <a:ext cx="10981267" cy="6096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kern="1200" baseline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9pPr>
          </a:lstStyle>
          <a:p>
            <a:pPr defTabSz="914363">
              <a:defRPr/>
            </a:pPr>
            <a:endParaRPr lang="ja-JP" altLang="en-US" sz="3600" b="0" dirty="0">
              <a:solidFill>
                <a:srgbClr val="4C74B9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03D268D-E007-895D-4AAD-3F87B18C174A}"/>
              </a:ext>
            </a:extLst>
          </p:cNvPr>
          <p:cNvSpPr/>
          <p:nvPr/>
        </p:nvSpPr>
        <p:spPr>
          <a:xfrm>
            <a:off x="311251" y="141911"/>
            <a:ext cx="11490844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Trial 8: Phase 2 ILUSTRO Cohort 4: </a:t>
            </a:r>
            <a:r>
              <a:rPr kumimoji="1" lang="en-US" altLang="ja-JP" sz="2667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FOLFOX+Zolbe+Nivo</a:t>
            </a:r>
            <a:endParaRPr kumimoji="1" lang="en-US" altLang="ja-JP" sz="2667" b="1" dirty="0">
              <a:solidFill>
                <a:srgbClr val="3333CC"/>
              </a:solidFill>
              <a:latin typeface="Arial Narrow" panose="020B0606020202030204" pitchFamily="34" charset="0"/>
              <a:ea typeface="Osaka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7EB0DD7-60EE-D07E-B0D6-53AB19CE3796}"/>
              </a:ext>
            </a:extLst>
          </p:cNvPr>
          <p:cNvSpPr/>
          <p:nvPr/>
        </p:nvSpPr>
        <p:spPr>
          <a:xfrm>
            <a:off x="8001000" y="6468224"/>
            <a:ext cx="4191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b="1" i="1" dirty="0">
              <a:solidFill>
                <a:srgbClr val="3333CC"/>
              </a:solidFill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82CF99C-FC0F-0297-FCF7-DF2D403B5C24}"/>
              </a:ext>
            </a:extLst>
          </p:cNvPr>
          <p:cNvSpPr txBox="1"/>
          <p:nvPr/>
        </p:nvSpPr>
        <p:spPr>
          <a:xfrm>
            <a:off x="7372350" y="6537039"/>
            <a:ext cx="47114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メイリオ" panose="020B0604030504040204" pitchFamily="50" charset="-128"/>
                <a:cs typeface="+mn-cs"/>
              </a:rPr>
              <a:t>Shitara K, et al. ASCO-GI 2026 LBA284, Nature Med 2026</a:t>
            </a:r>
            <a:endParaRPr kumimoji="1" lang="ja-JP" altLang="en-US" sz="1100" i="1" dirty="0">
              <a:solidFill>
                <a:prstClr val="black"/>
              </a:solidFill>
              <a:latin typeface="Arial Narrow" panose="020B0606020202030204" pitchFamily="34" charset="0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375799C-82D0-062B-1F31-09FF57CE4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91" y="612358"/>
            <a:ext cx="5647636" cy="3235279"/>
          </a:xfrm>
          <a:prstGeom prst="rect">
            <a:avLst/>
          </a:prstGeom>
        </p:spPr>
      </p:pic>
      <p:pic>
        <p:nvPicPr>
          <p:cNvPr id="8" name="図 7" descr="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94A8F41C-CABA-F988-DD8A-696A471D8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28" y="663157"/>
            <a:ext cx="6319989" cy="3272238"/>
          </a:xfrm>
          <a:prstGeom prst="rect">
            <a:avLst/>
          </a:prstGeom>
        </p:spPr>
      </p:pic>
      <p:pic>
        <p:nvPicPr>
          <p:cNvPr id="10" name="図 9" descr="グラフ, 棒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7776E63D-0511-F53E-13AE-F97BC08C67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200"/>
          <a:stretch>
            <a:fillRect/>
          </a:stretch>
        </p:blipFill>
        <p:spPr>
          <a:xfrm>
            <a:off x="260525" y="4013523"/>
            <a:ext cx="5647636" cy="2639367"/>
          </a:xfrm>
          <a:prstGeom prst="rect">
            <a:avLst/>
          </a:prstGeom>
        </p:spPr>
      </p:pic>
      <p:sp>
        <p:nvSpPr>
          <p:cNvPr id="13" name="コンテンツ プレースホルダー 7">
            <a:extLst>
              <a:ext uri="{FF2B5EF4-FFF2-40B4-BE49-F238E27FC236}">
                <a16:creationId xmlns:a16="http://schemas.microsoft.com/office/drawing/2014/main" id="{C958F9C6-B556-7595-E7A1-D77DD182F57F}"/>
              </a:ext>
            </a:extLst>
          </p:cNvPr>
          <p:cNvSpPr txBox="1">
            <a:spLocks/>
          </p:cNvSpPr>
          <p:nvPr/>
        </p:nvSpPr>
        <p:spPr>
          <a:xfrm>
            <a:off x="6283841" y="4139217"/>
            <a:ext cx="5547036" cy="2387979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N=71 pts for cohort B (dose expansion)</a:t>
            </a:r>
          </a:p>
          <a:p>
            <a:pPr marL="265093" indent="-265093" defTabSz="914327">
              <a:defRPr/>
            </a:pPr>
            <a:r>
              <a:rPr lang="en-US" altLang="ja-JP" sz="18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mOS</a:t>
            </a: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18ms in CLDN high and 23ms in CLDN </a:t>
            </a:r>
            <a:r>
              <a:rPr lang="en-US" altLang="ja-JP" sz="18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high+CPS</a:t>
            </a:r>
            <a:r>
              <a:rPr lang="ja-JP" altLang="en-US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≥</a:t>
            </a: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1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ORR 62% in all pts / 68% in CLDN high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Discontinue by AE: </a:t>
            </a:r>
            <a:r>
              <a:rPr lang="en-US" altLang="ja-JP" sz="18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Zolbe</a:t>
            </a: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5% </a:t>
            </a:r>
            <a:r>
              <a:rPr lang="en-US" altLang="ja-JP" sz="18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Nivo</a:t>
            </a: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9%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Nausea 81% (no G3) Vomiting 38% (G3: 4%)</a:t>
            </a:r>
          </a:p>
          <a:p>
            <a:pPr marL="265093" indent="-265093" defTabSz="914327">
              <a:defRPr/>
            </a:pPr>
            <a:r>
              <a:rPr lang="en-US" altLang="ja-JP" sz="1800" kern="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Phas</a:t>
            </a: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e 3 LUCERNA is ongoing</a:t>
            </a:r>
          </a:p>
        </p:txBody>
      </p:sp>
    </p:spTree>
    <p:extLst>
      <p:ext uri="{BB962C8B-B14F-4D97-AF65-F5344CB8AC3E}">
        <p14:creationId xmlns:p14="http://schemas.microsoft.com/office/powerpoint/2010/main" val="4231241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CC59A-58D9-75D2-41D1-81436E825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1C2CB27-929B-9DC4-2DD0-A3C06FA6F0C0}"/>
              </a:ext>
            </a:extLst>
          </p:cNvPr>
          <p:cNvSpPr/>
          <p:nvPr/>
        </p:nvSpPr>
        <p:spPr>
          <a:xfrm>
            <a:off x="345855" y="116632"/>
            <a:ext cx="11520000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27">
              <a:spcBef>
                <a:spcPct val="0"/>
              </a:spcBef>
              <a:defRPr/>
            </a:pPr>
            <a:r>
              <a:rPr kumimoji="1" lang="ja-JP" altLang="en-US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itchFamily="34" charset="0"/>
              </a:rPr>
              <a:t>　</a:t>
            </a:r>
            <a:r>
              <a:rPr kumimoji="1"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ＭＳ Ｐゴシック"/>
                <a:cs typeface="+mn-cs"/>
              </a:rPr>
              <a:t>What we will cover today</a:t>
            </a:r>
          </a:p>
        </p:txBody>
      </p:sp>
      <p:sp>
        <p:nvSpPr>
          <p:cNvPr id="57" name="Shape 2">
            <a:extLst>
              <a:ext uri="{FF2B5EF4-FFF2-40B4-BE49-F238E27FC236}">
                <a16:creationId xmlns:a16="http://schemas.microsoft.com/office/drawing/2014/main" id="{413F1E79-B0A3-87D4-B527-13E427956FE1}"/>
              </a:ext>
            </a:extLst>
          </p:cNvPr>
          <p:cNvSpPr/>
          <p:nvPr/>
        </p:nvSpPr>
        <p:spPr>
          <a:xfrm>
            <a:off x="180474" y="1230003"/>
            <a:ext cx="3777428" cy="4655444"/>
          </a:xfrm>
          <a:prstGeom prst="rect">
            <a:avLst/>
          </a:prstGeom>
          <a:solidFill>
            <a:srgbClr val="FFFFFF"/>
          </a:solidFill>
          <a:ln w="12700">
            <a:solidFill>
              <a:srgbClr val="D4D4D8"/>
            </a:solidFill>
            <a:prstDash val="solid"/>
          </a:ln>
        </p:spPr>
        <p:txBody>
          <a:bodyPr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endParaRPr lang="ja-JP" altLang="en-US" sz="1200">
              <a:solidFill>
                <a:prstClr val="black"/>
              </a:solidFill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8" name="Shape 3">
            <a:extLst>
              <a:ext uri="{FF2B5EF4-FFF2-40B4-BE49-F238E27FC236}">
                <a16:creationId xmlns:a16="http://schemas.microsoft.com/office/drawing/2014/main" id="{714CE3B8-B5AD-846C-B7A4-B9EFC3142631}"/>
              </a:ext>
            </a:extLst>
          </p:cNvPr>
          <p:cNvSpPr/>
          <p:nvPr/>
        </p:nvSpPr>
        <p:spPr>
          <a:xfrm>
            <a:off x="4093249" y="1230003"/>
            <a:ext cx="3777428" cy="4655444"/>
          </a:xfrm>
          <a:prstGeom prst="rect">
            <a:avLst/>
          </a:prstGeom>
          <a:solidFill>
            <a:srgbClr val="FFFFFF"/>
          </a:solidFill>
          <a:ln w="12700">
            <a:solidFill>
              <a:srgbClr val="D4D4D8"/>
            </a:solidFill>
            <a:prstDash val="solid"/>
          </a:ln>
        </p:spPr>
        <p:txBody>
          <a:bodyPr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endParaRPr lang="ja-JP" altLang="en-US" sz="1200">
              <a:solidFill>
                <a:prstClr val="black"/>
              </a:solidFill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Shape 4">
            <a:extLst>
              <a:ext uri="{FF2B5EF4-FFF2-40B4-BE49-F238E27FC236}">
                <a16:creationId xmlns:a16="http://schemas.microsoft.com/office/drawing/2014/main" id="{5039011D-D36B-F902-636C-19DBB5802898}"/>
              </a:ext>
            </a:extLst>
          </p:cNvPr>
          <p:cNvSpPr/>
          <p:nvPr/>
        </p:nvSpPr>
        <p:spPr>
          <a:xfrm>
            <a:off x="8005375" y="1230003"/>
            <a:ext cx="3508028" cy="4655444"/>
          </a:xfrm>
          <a:prstGeom prst="rect">
            <a:avLst/>
          </a:prstGeom>
          <a:solidFill>
            <a:srgbClr val="FFFFFF"/>
          </a:solidFill>
          <a:ln w="12700">
            <a:solidFill>
              <a:srgbClr val="D4D4D8"/>
            </a:solidFill>
            <a:prstDash val="solid"/>
          </a:ln>
        </p:spPr>
        <p:txBody>
          <a:bodyPr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endParaRPr lang="ja-JP" altLang="en-US" sz="1200">
              <a:solidFill>
                <a:prstClr val="black"/>
              </a:solidFill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9" name="Text 7">
            <a:extLst>
              <a:ext uri="{FF2B5EF4-FFF2-40B4-BE49-F238E27FC236}">
                <a16:creationId xmlns:a16="http://schemas.microsoft.com/office/drawing/2014/main" id="{7D6A3952-C1F5-AB69-C372-243AA9D0B705}"/>
              </a:ext>
            </a:extLst>
          </p:cNvPr>
          <p:cNvSpPr txBox="1"/>
          <p:nvPr/>
        </p:nvSpPr>
        <p:spPr>
          <a:xfrm>
            <a:off x="383171" y="1371529"/>
            <a:ext cx="3373328" cy="1482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kern="0" spc="108" dirty="0">
                <a:solidFill>
                  <a:srgbClr val="1F5C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Section A · HER2-positive G/GEJ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Text 8">
            <a:extLst>
              <a:ext uri="{FF2B5EF4-FFF2-40B4-BE49-F238E27FC236}">
                <a16:creationId xmlns:a16="http://schemas.microsoft.com/office/drawing/2014/main" id="{9EB6FCDB-B97B-458A-A021-365723BDC192}"/>
              </a:ext>
            </a:extLst>
          </p:cNvPr>
          <p:cNvSpPr txBox="1"/>
          <p:nvPr/>
        </p:nvSpPr>
        <p:spPr>
          <a:xfrm>
            <a:off x="383171" y="1618013"/>
            <a:ext cx="3373328" cy="4868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467" b="1" dirty="0">
                <a:solidFill>
                  <a:srgbClr val="0D1B2A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From "trastuzumab + chemo" to dual-epitope + ADC</a:t>
            </a:r>
            <a:endParaRPr lang="en-US" sz="14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Text 9">
            <a:extLst>
              <a:ext uri="{FF2B5EF4-FFF2-40B4-BE49-F238E27FC236}">
                <a16:creationId xmlns:a16="http://schemas.microsoft.com/office/drawing/2014/main" id="{1B8E25AC-74BD-DDBD-0996-8AD3189618F9}"/>
              </a:ext>
            </a:extLst>
          </p:cNvPr>
          <p:cNvSpPr txBox="1"/>
          <p:nvPr/>
        </p:nvSpPr>
        <p:spPr>
          <a:xfrm>
            <a:off x="383171" y="2274177"/>
            <a:ext cx="404748" cy="6351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1F5C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1L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Text 10">
            <a:extLst>
              <a:ext uri="{FF2B5EF4-FFF2-40B4-BE49-F238E27FC236}">
                <a16:creationId xmlns:a16="http://schemas.microsoft.com/office/drawing/2014/main" id="{2A12DE52-680B-F026-28AD-4376BFEA68A7}"/>
              </a:ext>
            </a:extLst>
          </p:cNvPr>
          <p:cNvSpPr txBox="1"/>
          <p:nvPr/>
        </p:nvSpPr>
        <p:spPr>
          <a:xfrm>
            <a:off x="881820" y="2274177"/>
            <a:ext cx="2874031" cy="63517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HERIZON-GEA-01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primary + PD-L1 subgroup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Elimova ASCO GI 2026 · Rha ASCO 2026 · Shitara NEJM 2026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Text 11">
            <a:extLst>
              <a:ext uri="{FF2B5EF4-FFF2-40B4-BE49-F238E27FC236}">
                <a16:creationId xmlns:a16="http://schemas.microsoft.com/office/drawing/2014/main" id="{522F4797-A714-A66B-EA6B-366ED674971C}"/>
              </a:ext>
            </a:extLst>
          </p:cNvPr>
          <p:cNvSpPr txBox="1"/>
          <p:nvPr/>
        </p:nvSpPr>
        <p:spPr>
          <a:xfrm>
            <a:off x="383171" y="3002795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1F5C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2L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Text 12">
            <a:extLst>
              <a:ext uri="{FF2B5EF4-FFF2-40B4-BE49-F238E27FC236}">
                <a16:creationId xmlns:a16="http://schemas.microsoft.com/office/drawing/2014/main" id="{C646DD17-DD62-6B71-2028-A1E95B239EB1}"/>
              </a:ext>
            </a:extLst>
          </p:cNvPr>
          <p:cNvSpPr txBox="1"/>
          <p:nvPr/>
        </p:nvSpPr>
        <p:spPr>
          <a:xfrm>
            <a:off x="881820" y="3002795"/>
            <a:ext cx="236825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DESTINY-Gastric04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T-DXd vs ram/pac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Shitara NEJM 2025 / ASCO GI 2026 update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Text 13">
            <a:extLst>
              <a:ext uri="{FF2B5EF4-FFF2-40B4-BE49-F238E27FC236}">
                <a16:creationId xmlns:a16="http://schemas.microsoft.com/office/drawing/2014/main" id="{41E39AC5-2162-3192-9045-D2B170B93A56}"/>
              </a:ext>
            </a:extLst>
          </p:cNvPr>
          <p:cNvSpPr txBox="1"/>
          <p:nvPr/>
        </p:nvSpPr>
        <p:spPr>
          <a:xfrm>
            <a:off x="383171" y="3520143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1F5C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1L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Text 14">
            <a:extLst>
              <a:ext uri="{FF2B5EF4-FFF2-40B4-BE49-F238E27FC236}">
                <a16:creationId xmlns:a16="http://schemas.microsoft.com/office/drawing/2014/main" id="{68A8DB6E-48DB-0643-1774-F177B5ABDD70}"/>
              </a:ext>
            </a:extLst>
          </p:cNvPr>
          <p:cNvSpPr txBox="1"/>
          <p:nvPr/>
        </p:nvSpPr>
        <p:spPr>
          <a:xfrm>
            <a:off x="881820" y="3520143"/>
            <a:ext cx="265125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DESTINY-Gastric03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safety (Arms D, F, Part 4)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Janjigian ASCO 2025 poster 4022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 15">
            <a:extLst>
              <a:ext uri="{FF2B5EF4-FFF2-40B4-BE49-F238E27FC236}">
                <a16:creationId xmlns:a16="http://schemas.microsoft.com/office/drawing/2014/main" id="{3F51FA6B-E609-FE1F-52D1-236F74752A16}"/>
              </a:ext>
            </a:extLst>
          </p:cNvPr>
          <p:cNvSpPr txBox="1"/>
          <p:nvPr/>
        </p:nvSpPr>
        <p:spPr>
          <a:xfrm>
            <a:off x="383171" y="4037489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1F5C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TiP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Text 16">
            <a:extLst>
              <a:ext uri="{FF2B5EF4-FFF2-40B4-BE49-F238E27FC236}">
                <a16:creationId xmlns:a16="http://schemas.microsoft.com/office/drawing/2014/main" id="{1EE3D5C3-8081-FD25-BF49-AFE04CA75585}"/>
              </a:ext>
            </a:extLst>
          </p:cNvPr>
          <p:cNvSpPr txBox="1"/>
          <p:nvPr/>
        </p:nvSpPr>
        <p:spPr>
          <a:xfrm>
            <a:off x="881820" y="4037489"/>
            <a:ext cx="2684933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endParaRPr lang="en-US" sz="1167" b="1" dirty="0">
              <a:solidFill>
                <a:srgbClr val="1F2937"/>
              </a:solidFill>
              <a:latin typeface="Arial Narrow" pitchFamily="34" charset="0"/>
              <a:ea typeface="Arial Narrow" pitchFamily="34" charset="-122"/>
              <a:cs typeface="Arial Narrow" pitchFamily="34" charset="-120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DESTINY-Gastric05 (</a:t>
            </a:r>
            <a:r>
              <a:rPr lang="en-US" altLang="ja-JP" sz="1167" b="1" dirty="0" err="1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T-DXd+Pembro+Cape</a:t>
            </a:r>
            <a:r>
              <a:rPr lang="en-US" altLang="ja-JP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)</a:t>
            </a: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Shitara ASCO 2025 poster</a:t>
            </a: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ARTEMIDE-Gastric01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(rilvegostomig + T-DXd)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Xu ASCO 2025 poster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Text 17">
            <a:extLst>
              <a:ext uri="{FF2B5EF4-FFF2-40B4-BE49-F238E27FC236}">
                <a16:creationId xmlns:a16="http://schemas.microsoft.com/office/drawing/2014/main" id="{DD4FA9A8-ACC2-5049-9E10-943DAB2EDEAE}"/>
              </a:ext>
            </a:extLst>
          </p:cNvPr>
          <p:cNvSpPr txBox="1"/>
          <p:nvPr/>
        </p:nvSpPr>
        <p:spPr>
          <a:xfrm>
            <a:off x="4295299" y="1371529"/>
            <a:ext cx="3373328" cy="1482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kern="0" spc="108" dirty="0">
                <a:solidFill>
                  <a:srgbClr val="B6802C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Section B · CLDN18.2-positive G/GEJ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Text 18">
            <a:extLst>
              <a:ext uri="{FF2B5EF4-FFF2-40B4-BE49-F238E27FC236}">
                <a16:creationId xmlns:a16="http://schemas.microsoft.com/office/drawing/2014/main" id="{4C60BF6C-F1AB-16D7-66D5-31A57E726899}"/>
              </a:ext>
            </a:extLst>
          </p:cNvPr>
          <p:cNvSpPr txBox="1"/>
          <p:nvPr/>
        </p:nvSpPr>
        <p:spPr>
          <a:xfrm>
            <a:off x="4295299" y="1618013"/>
            <a:ext cx="3373328" cy="4868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467" b="1" dirty="0">
                <a:solidFill>
                  <a:srgbClr val="0D1B2A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Antibody vs. ADC: two ways to drug claudin 18.2</a:t>
            </a:r>
            <a:endParaRPr lang="en-US" sz="14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Text 19">
            <a:extLst>
              <a:ext uri="{FF2B5EF4-FFF2-40B4-BE49-F238E27FC236}">
                <a16:creationId xmlns:a16="http://schemas.microsoft.com/office/drawing/2014/main" id="{73637A80-CB66-2CFD-E9FB-8382546042EA}"/>
              </a:ext>
            </a:extLst>
          </p:cNvPr>
          <p:cNvSpPr txBox="1"/>
          <p:nvPr/>
        </p:nvSpPr>
        <p:spPr>
          <a:xfrm>
            <a:off x="4295299" y="2274178"/>
            <a:ext cx="404748" cy="628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B6802C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1L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Text 20">
            <a:extLst>
              <a:ext uri="{FF2B5EF4-FFF2-40B4-BE49-F238E27FC236}">
                <a16:creationId xmlns:a16="http://schemas.microsoft.com/office/drawing/2014/main" id="{D1B283EA-B37F-464E-DD4E-8D820D3C2885}"/>
              </a:ext>
            </a:extLst>
          </p:cNvPr>
          <p:cNvSpPr txBox="1"/>
          <p:nvPr/>
        </p:nvSpPr>
        <p:spPr>
          <a:xfrm>
            <a:off x="4794595" y="2274178"/>
            <a:ext cx="2874031" cy="628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SPOTLIGHT &amp; GLOW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pivotal context                                        (zolbetuximab + chemo)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Shitara Lancet 2023 · Shah Nat Med 2023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Text 21">
            <a:extLst>
              <a:ext uri="{FF2B5EF4-FFF2-40B4-BE49-F238E27FC236}">
                <a16:creationId xmlns:a16="http://schemas.microsoft.com/office/drawing/2014/main" id="{8E56DBC5-BF35-D120-EEFD-154052714752}"/>
              </a:ext>
            </a:extLst>
          </p:cNvPr>
          <p:cNvSpPr txBox="1"/>
          <p:nvPr/>
        </p:nvSpPr>
        <p:spPr>
          <a:xfrm>
            <a:off x="4295299" y="2999410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B6802C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1L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Text 22">
            <a:extLst>
              <a:ext uri="{FF2B5EF4-FFF2-40B4-BE49-F238E27FC236}">
                <a16:creationId xmlns:a16="http://schemas.microsoft.com/office/drawing/2014/main" id="{62B50879-9381-B4D9-117D-D751D7464F7D}"/>
              </a:ext>
            </a:extLst>
          </p:cNvPr>
          <p:cNvSpPr txBox="1"/>
          <p:nvPr/>
        </p:nvSpPr>
        <p:spPr>
          <a:xfrm>
            <a:off x="4794594" y="2999410"/>
            <a:ext cx="2617583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ILUSTRO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zolb + mFOLFOX6 + nivo, Cohort 4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Shitara ASCO GI 2026 · Nat Med 2026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Text 23">
            <a:extLst>
              <a:ext uri="{FF2B5EF4-FFF2-40B4-BE49-F238E27FC236}">
                <a16:creationId xmlns:a16="http://schemas.microsoft.com/office/drawing/2014/main" id="{E0E4A35E-61A4-A48F-0926-92DACD619A08}"/>
              </a:ext>
            </a:extLst>
          </p:cNvPr>
          <p:cNvSpPr txBox="1"/>
          <p:nvPr/>
        </p:nvSpPr>
        <p:spPr>
          <a:xfrm>
            <a:off x="4295299" y="3516757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B6802C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TiP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Text 24">
            <a:extLst>
              <a:ext uri="{FF2B5EF4-FFF2-40B4-BE49-F238E27FC236}">
                <a16:creationId xmlns:a16="http://schemas.microsoft.com/office/drawing/2014/main" id="{6016EFB5-22EA-7624-4AB8-19B51C8343A5}"/>
              </a:ext>
            </a:extLst>
          </p:cNvPr>
          <p:cNvSpPr txBox="1"/>
          <p:nvPr/>
        </p:nvSpPr>
        <p:spPr>
          <a:xfrm>
            <a:off x="4794594" y="3516757"/>
            <a:ext cx="2577433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LUCERNA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zolb + pembro + chemo (CPS ≥1)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Shitara ASCO GI 2026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Text 25">
            <a:extLst>
              <a:ext uri="{FF2B5EF4-FFF2-40B4-BE49-F238E27FC236}">
                <a16:creationId xmlns:a16="http://schemas.microsoft.com/office/drawing/2014/main" id="{DE0693A7-1D5D-628E-5535-03628C105620}"/>
              </a:ext>
            </a:extLst>
          </p:cNvPr>
          <p:cNvSpPr txBox="1"/>
          <p:nvPr/>
        </p:nvSpPr>
        <p:spPr>
          <a:xfrm>
            <a:off x="4295299" y="4034104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B6802C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ADC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Text 26">
            <a:extLst>
              <a:ext uri="{FF2B5EF4-FFF2-40B4-BE49-F238E27FC236}">
                <a16:creationId xmlns:a16="http://schemas.microsoft.com/office/drawing/2014/main" id="{4958A3B3-1631-A75E-E980-B53CD841242D}"/>
              </a:ext>
            </a:extLst>
          </p:cNvPr>
          <p:cNvSpPr txBox="1"/>
          <p:nvPr/>
        </p:nvSpPr>
        <p:spPr>
          <a:xfrm>
            <a:off x="4794594" y="4034104"/>
            <a:ext cx="2692057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CLARITY-PanTumor01</a:t>
            </a:r>
            <a:r>
              <a:rPr lang="en-US" sz="1167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 &amp; </a:t>
            </a: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CLARITY-Gastric01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Sonesitatug vedotin (Sone-Ve / AZD0901)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Text 27">
            <a:extLst>
              <a:ext uri="{FF2B5EF4-FFF2-40B4-BE49-F238E27FC236}">
                <a16:creationId xmlns:a16="http://schemas.microsoft.com/office/drawing/2014/main" id="{302E08CB-5C56-94E1-F118-F2132E780C00}"/>
              </a:ext>
            </a:extLst>
          </p:cNvPr>
          <p:cNvSpPr txBox="1"/>
          <p:nvPr/>
        </p:nvSpPr>
        <p:spPr>
          <a:xfrm>
            <a:off x="8208073" y="1371529"/>
            <a:ext cx="3103280" cy="1482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kern="0" spc="108" dirty="0">
                <a:solidFill>
                  <a:srgbClr val="7A2A1F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Section C · ESCC &amp; synthesis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Text 28">
            <a:extLst>
              <a:ext uri="{FF2B5EF4-FFF2-40B4-BE49-F238E27FC236}">
                <a16:creationId xmlns:a16="http://schemas.microsoft.com/office/drawing/2014/main" id="{30DA5525-5028-6AE3-2F55-B1414CE4773F}"/>
              </a:ext>
            </a:extLst>
          </p:cNvPr>
          <p:cNvSpPr txBox="1"/>
          <p:nvPr/>
        </p:nvSpPr>
        <p:spPr>
          <a:xfrm>
            <a:off x="8208073" y="1618013"/>
            <a:ext cx="3103280" cy="4868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467" b="1" dirty="0">
                <a:solidFill>
                  <a:srgbClr val="0D1B2A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A new bispecific ADC in ESCC, and the cross-cutting themes</a:t>
            </a:r>
            <a:endParaRPr lang="en-US" sz="14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Text 29">
            <a:extLst>
              <a:ext uri="{FF2B5EF4-FFF2-40B4-BE49-F238E27FC236}">
                <a16:creationId xmlns:a16="http://schemas.microsoft.com/office/drawing/2014/main" id="{CB995B1C-940A-8E71-8481-D083E1F691D0}"/>
              </a:ext>
            </a:extLst>
          </p:cNvPr>
          <p:cNvSpPr txBox="1"/>
          <p:nvPr/>
        </p:nvSpPr>
        <p:spPr>
          <a:xfrm>
            <a:off x="8208074" y="2274177"/>
            <a:ext cx="404748" cy="42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067" b="1" dirty="0">
                <a:solidFill>
                  <a:srgbClr val="7A2A1F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2L+</a:t>
            </a:r>
            <a:endParaRPr lang="en-US" sz="10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Text 33">
            <a:extLst>
              <a:ext uri="{FF2B5EF4-FFF2-40B4-BE49-F238E27FC236}">
                <a16:creationId xmlns:a16="http://schemas.microsoft.com/office/drawing/2014/main" id="{22CE9355-5B55-A67A-7484-C872A3277E4F}"/>
              </a:ext>
            </a:extLst>
          </p:cNvPr>
          <p:cNvSpPr txBox="1"/>
          <p:nvPr/>
        </p:nvSpPr>
        <p:spPr>
          <a:xfrm>
            <a:off x="8707370" y="2302618"/>
            <a:ext cx="1509546" cy="1482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b="1" dirty="0">
                <a:solidFill>
                  <a:srgbClr val="1F2937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Iza-bren in r/m ESCC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Text 34">
            <a:extLst>
              <a:ext uri="{FF2B5EF4-FFF2-40B4-BE49-F238E27FC236}">
                <a16:creationId xmlns:a16="http://schemas.microsoft.com/office/drawing/2014/main" id="{28647083-B86F-57D5-9861-544E159A214C}"/>
              </a:ext>
            </a:extLst>
          </p:cNvPr>
          <p:cNvSpPr txBox="1"/>
          <p:nvPr/>
        </p:nvSpPr>
        <p:spPr>
          <a:xfrm>
            <a:off x="8707369" y="2517276"/>
            <a:ext cx="2842947" cy="1415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defTabSz="609576" fontAlgn="auto">
              <a:spcBef>
                <a:spcPts val="0"/>
              </a:spcBef>
              <a:spcAft>
                <a:spcPts val="0"/>
              </a:spcAft>
            </a:pPr>
            <a:r>
              <a:rPr lang="en-US" sz="1167" dirty="0">
                <a:solidFill>
                  <a:srgbClr val="4B5563"/>
                </a:solidFill>
                <a:latin typeface="Arial Narrow" pitchFamily="34" charset="0"/>
                <a:ea typeface="Arial Narrow" pitchFamily="34" charset="-122"/>
                <a:cs typeface="Arial Narrow" pitchFamily="34" charset="-120"/>
              </a:rPr>
              <a:t>Lu Z, ASCO 2026 abs 4008 · BL-B01D1-305</a:t>
            </a:r>
            <a:endParaRPr lang="en-US" sz="1167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695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66137-B3A6-782C-BB72-C51C436AD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16FFE60A-0689-7D7D-CF54-D70C707D58A1}"/>
              </a:ext>
            </a:extLst>
          </p:cNvPr>
          <p:cNvSpPr/>
          <p:nvPr/>
        </p:nvSpPr>
        <p:spPr>
          <a:xfrm>
            <a:off x="356843" y="72031"/>
            <a:ext cx="11463455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Trial 8: Phase 2 ILUSTRO Cohort 4: </a:t>
            </a:r>
            <a:r>
              <a:rPr kumimoji="1" lang="en-US" altLang="ja-JP" sz="2667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FOLFOX+Zolbe+Nivo</a:t>
            </a:r>
            <a:endParaRPr kumimoji="1" lang="en-US" altLang="ja-JP" sz="2667" b="1" dirty="0">
              <a:solidFill>
                <a:srgbClr val="3333CC"/>
              </a:solidFill>
              <a:latin typeface="Arial Narrow" panose="020B0606020202030204" pitchFamily="34" charset="0"/>
              <a:ea typeface="Osaka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C3A8632-1D9F-5ACF-ACF4-4DAB40B104CF}"/>
              </a:ext>
            </a:extLst>
          </p:cNvPr>
          <p:cNvSpPr/>
          <p:nvPr/>
        </p:nvSpPr>
        <p:spPr>
          <a:xfrm>
            <a:off x="1103848" y="1440572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First substantial dataset combining zolbetuximab, chemotherapy, and PD-1 blockade.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Demonstrated encouraging efficacy, particularly in CLDN18.2-high tumors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Supports the hypothesis that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CLDN18.2 targeting and PD-1 inhibition may be complementary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Manageable safety profiles</a:t>
            </a: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Evidence tier: Signal-seeking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Supports ongoing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phase 3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evaluation of zolbetuximab plus chemo-immunotherapy.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38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26BA4-8325-C5EB-E86A-A1B269B53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FC935C46-70B8-AD1C-21A3-B806D071F1AF}"/>
              </a:ext>
            </a:extLst>
          </p:cNvPr>
          <p:cNvSpPr txBox="1">
            <a:spLocks/>
          </p:cNvSpPr>
          <p:nvPr/>
        </p:nvSpPr>
        <p:spPr>
          <a:xfrm>
            <a:off x="488951" y="159926"/>
            <a:ext cx="10981267" cy="6096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kern="1200" baseline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9pPr>
          </a:lstStyle>
          <a:p>
            <a:pPr defTabSz="914363">
              <a:defRPr/>
            </a:pPr>
            <a:endParaRPr lang="ja-JP" altLang="en-US" sz="3600" b="0" dirty="0">
              <a:solidFill>
                <a:srgbClr val="4C74B9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BA7B926-2A1A-7BA9-9EB6-AC8B71CE4CDE}"/>
              </a:ext>
            </a:extLst>
          </p:cNvPr>
          <p:cNvSpPr/>
          <p:nvPr/>
        </p:nvSpPr>
        <p:spPr>
          <a:xfrm>
            <a:off x="311251" y="141911"/>
            <a:ext cx="11490844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Trial 9: Phase 3 LUCRENA (NCT0690153) is ongoing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032E5CD-63C5-F72B-1F35-2E432D622356}"/>
              </a:ext>
            </a:extLst>
          </p:cNvPr>
          <p:cNvSpPr/>
          <p:nvPr/>
        </p:nvSpPr>
        <p:spPr>
          <a:xfrm>
            <a:off x="8001000" y="6468224"/>
            <a:ext cx="4191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b="1" i="1" dirty="0">
              <a:solidFill>
                <a:srgbClr val="3333CC"/>
              </a:solidFill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pic>
        <p:nvPicPr>
          <p:cNvPr id="6" name="図 5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8CA419E6-97E3-AD6E-0CA5-7FAD70A9A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14" y="865509"/>
            <a:ext cx="10507540" cy="451117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EC647C5-6642-2ACD-353C-B55FF743BDFD}"/>
              </a:ext>
            </a:extLst>
          </p:cNvPr>
          <p:cNvSpPr txBox="1"/>
          <p:nvPr/>
        </p:nvSpPr>
        <p:spPr>
          <a:xfrm>
            <a:off x="7372350" y="6537039"/>
            <a:ext cx="47114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メイリオ" panose="020B0604030504040204" pitchFamily="50" charset="-128"/>
                <a:cs typeface="+mn-cs"/>
              </a:rPr>
              <a:t>Shitara K, et al. ASCO-GI 2026 TPS473</a:t>
            </a:r>
            <a:endParaRPr kumimoji="1" lang="ja-JP" altLang="en-US" sz="1100" i="1" dirty="0">
              <a:solidFill>
                <a:prstClr val="black"/>
              </a:solidFill>
              <a:latin typeface="Arial Narrow" panose="020B0606020202030204" pitchFamily="34" charset="0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コンテンツ プレースホルダー 7">
            <a:extLst>
              <a:ext uri="{FF2B5EF4-FFF2-40B4-BE49-F238E27FC236}">
                <a16:creationId xmlns:a16="http://schemas.microsoft.com/office/drawing/2014/main" id="{62C74A71-A695-51EC-CCC9-3A800549634B}"/>
              </a:ext>
            </a:extLst>
          </p:cNvPr>
          <p:cNvSpPr txBox="1">
            <a:spLocks/>
          </p:cNvSpPr>
          <p:nvPr/>
        </p:nvSpPr>
        <p:spPr>
          <a:xfrm>
            <a:off x="2065422" y="5542565"/>
            <a:ext cx="10340140" cy="1240696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Key question: Does zolbetuximab add benefit beyond pembrolizumab + chemotherapy?</a:t>
            </a: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956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5C163-3A4F-DE9F-7F90-BDE153CFD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024C2AF8-1CFB-55D8-EAF4-FDFBD3A26044}"/>
              </a:ext>
            </a:extLst>
          </p:cNvPr>
          <p:cNvSpPr txBox="1">
            <a:spLocks/>
          </p:cNvSpPr>
          <p:nvPr/>
        </p:nvSpPr>
        <p:spPr>
          <a:xfrm>
            <a:off x="488951" y="159926"/>
            <a:ext cx="10981267" cy="6096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kern="1200" baseline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9pPr>
          </a:lstStyle>
          <a:p>
            <a:pPr defTabSz="914363">
              <a:defRPr/>
            </a:pPr>
            <a:endParaRPr lang="ja-JP" altLang="en-US" sz="3600" b="0" dirty="0">
              <a:solidFill>
                <a:srgbClr val="4C74B9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3BEF7E8-32A5-64BB-E04D-ED889D38D490}"/>
              </a:ext>
            </a:extLst>
          </p:cNvPr>
          <p:cNvSpPr/>
          <p:nvPr/>
        </p:nvSpPr>
        <p:spPr>
          <a:xfrm>
            <a:off x="311251" y="141911"/>
            <a:ext cx="11490844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761970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Emerging CLDN18.2 Targeted treatments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075007A-C933-9997-4B35-C83E640C858A}"/>
              </a:ext>
            </a:extLst>
          </p:cNvPr>
          <p:cNvSpPr/>
          <p:nvPr/>
        </p:nvSpPr>
        <p:spPr>
          <a:xfrm>
            <a:off x="8001000" y="6468224"/>
            <a:ext cx="4191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b="1" i="1" dirty="0">
              <a:solidFill>
                <a:srgbClr val="3333CC"/>
              </a:solidFill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1D7CEA8-FC09-B555-362F-6321DC305374}"/>
              </a:ext>
            </a:extLst>
          </p:cNvPr>
          <p:cNvSpPr txBox="1"/>
          <p:nvPr/>
        </p:nvSpPr>
        <p:spPr>
          <a:xfrm>
            <a:off x="7372350" y="6537039"/>
            <a:ext cx="4711496" cy="271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761970" fontAlgn="auto">
              <a:spcBef>
                <a:spcPct val="0"/>
              </a:spcBef>
              <a:spcAft>
                <a:spcPts val="0"/>
              </a:spcAft>
              <a:defRPr/>
            </a:pPr>
            <a:r>
              <a:rPr kumimoji="1" lang="en-US" altLang="ja-JP" sz="1167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Nakayama I, Shitara K. et al. Nature Revise Clinical Oncol. 2024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DC801A7-6EFA-67C0-8EE5-D2759854FF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93658"/>
            <a:ext cx="7178843" cy="367454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284961F-90CF-67BF-78C6-ACC44520A6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44" y="1293969"/>
            <a:ext cx="4905003" cy="4009952"/>
          </a:xfrm>
          <a:prstGeom prst="rect">
            <a:avLst/>
          </a:prstGeom>
        </p:spPr>
      </p:pic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3A63EA4B-2AD0-3B66-2552-3A2B70CF0398}"/>
              </a:ext>
            </a:extLst>
          </p:cNvPr>
          <p:cNvSpPr txBox="1">
            <a:spLocks/>
          </p:cNvSpPr>
          <p:nvPr/>
        </p:nvSpPr>
        <p:spPr>
          <a:xfrm>
            <a:off x="2115554" y="5424584"/>
            <a:ext cx="8752973" cy="1240696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&gt;30 agents have been tested in clinical trials</a:t>
            </a:r>
          </a:p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ADCs, T-cell engager, CAR-T may expand indication of CLDN targeted agents</a:t>
            </a: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492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8B793-C9F7-BCB1-8D1E-A57909DEE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FE32942D-4D0B-F02C-4554-06627E73C859}"/>
              </a:ext>
            </a:extLst>
          </p:cNvPr>
          <p:cNvSpPr txBox="1">
            <a:spLocks/>
          </p:cNvSpPr>
          <p:nvPr/>
        </p:nvSpPr>
        <p:spPr>
          <a:xfrm>
            <a:off x="488951" y="159926"/>
            <a:ext cx="10981267" cy="6096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kern="1200" baseline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charset="-128"/>
                <a:ea typeface="MS UI Gothic" charset="-128"/>
              </a:defRPr>
            </a:lvl9pPr>
          </a:lstStyle>
          <a:p>
            <a:pPr defTabSz="914363">
              <a:defRPr/>
            </a:pPr>
            <a:endParaRPr lang="ja-JP" altLang="en-US" sz="3600" b="0" dirty="0">
              <a:solidFill>
                <a:srgbClr val="4C74B9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DEF8FF0-F0AF-2BA0-2E22-B46E46BD4A8D}"/>
              </a:ext>
            </a:extLst>
          </p:cNvPr>
          <p:cNvSpPr/>
          <p:nvPr/>
        </p:nvSpPr>
        <p:spPr>
          <a:xfrm>
            <a:off x="311251" y="141911"/>
            <a:ext cx="11490844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Trial 10: Phase 2 CLARITY-Pan tumor 01 trial with AZD0901 (Sone-Ve)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91E857F-3945-CFF2-BCE9-569CF4B8E41B}"/>
              </a:ext>
            </a:extLst>
          </p:cNvPr>
          <p:cNvSpPr/>
          <p:nvPr/>
        </p:nvSpPr>
        <p:spPr>
          <a:xfrm>
            <a:off x="8001000" y="6468224"/>
            <a:ext cx="4191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b="1" i="1" dirty="0">
              <a:solidFill>
                <a:srgbClr val="3333CC"/>
              </a:solidFill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1A776BC-2EDB-54F7-8120-B6160D3110BB}"/>
              </a:ext>
            </a:extLst>
          </p:cNvPr>
          <p:cNvSpPr txBox="1"/>
          <p:nvPr/>
        </p:nvSpPr>
        <p:spPr>
          <a:xfrm>
            <a:off x="7372350" y="6537039"/>
            <a:ext cx="47114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メイリオ" panose="020B0604030504040204" pitchFamily="50" charset="-128"/>
                <a:cs typeface="+mn-cs"/>
              </a:rPr>
              <a:t>Shitara K, et al. ASCO 2026 #4023</a:t>
            </a:r>
            <a:endParaRPr kumimoji="1" lang="ja-JP" altLang="en-US" sz="1100" i="1" dirty="0">
              <a:solidFill>
                <a:prstClr val="black"/>
              </a:solidFill>
              <a:latin typeface="Arial Narrow" panose="020B0606020202030204" pitchFamily="34" charset="0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7F757C23-6681-F547-5C33-F1F5C67FA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93" y="668055"/>
            <a:ext cx="4479303" cy="2760945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57C0DAC-FF03-3DC7-E941-6259081DD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5816" y="727094"/>
            <a:ext cx="5622103" cy="2541014"/>
          </a:xfrm>
          <a:prstGeom prst="rect">
            <a:avLst/>
          </a:prstGeom>
        </p:spPr>
      </p:pic>
      <p:sp>
        <p:nvSpPr>
          <p:cNvPr id="16" name="コンテンツ プレースホルダー 7">
            <a:extLst>
              <a:ext uri="{FF2B5EF4-FFF2-40B4-BE49-F238E27FC236}">
                <a16:creationId xmlns:a16="http://schemas.microsoft.com/office/drawing/2014/main" id="{33AA9CF1-4CDE-11E2-2CDD-9EFC95CC39C9}"/>
              </a:ext>
            </a:extLst>
          </p:cNvPr>
          <p:cNvSpPr txBox="1">
            <a:spLocks/>
          </p:cNvSpPr>
          <p:nvPr/>
        </p:nvSpPr>
        <p:spPr>
          <a:xfrm>
            <a:off x="7790457" y="2196500"/>
            <a:ext cx="5547036" cy="1071608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0" indent="0" defTabSz="914327">
              <a:buNone/>
              <a:defRPr/>
            </a:pPr>
            <a:endParaRPr lang="en-US" altLang="ja-JP" sz="1800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0" indent="0" defTabSz="914327">
              <a:buNone/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ORR 28.4%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78D3AFEB-3C47-EDA3-BD23-F024A943F9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6623" y="3414940"/>
            <a:ext cx="6140156" cy="3014378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A47819D3-442E-159F-4A96-E949DB42EA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731" y="3795544"/>
            <a:ext cx="5095794" cy="2501083"/>
          </a:xfrm>
          <a:prstGeom prst="rect">
            <a:avLst/>
          </a:prstGeom>
        </p:spPr>
      </p:pic>
      <p:sp>
        <p:nvSpPr>
          <p:cNvPr id="21" name="コンテンツ プレースホルダー 7">
            <a:extLst>
              <a:ext uri="{FF2B5EF4-FFF2-40B4-BE49-F238E27FC236}">
                <a16:creationId xmlns:a16="http://schemas.microsoft.com/office/drawing/2014/main" id="{C25DC51C-1685-05F0-747B-6F092CF07E87}"/>
              </a:ext>
            </a:extLst>
          </p:cNvPr>
          <p:cNvSpPr txBox="1">
            <a:spLocks/>
          </p:cNvSpPr>
          <p:nvPr/>
        </p:nvSpPr>
        <p:spPr>
          <a:xfrm>
            <a:off x="734377" y="3049547"/>
            <a:ext cx="5547036" cy="1071608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0" indent="0" defTabSz="914327">
              <a:buNone/>
              <a:defRPr/>
            </a:pPr>
            <a:endParaRPr lang="en-US" altLang="ja-JP" sz="1667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0" indent="0" defTabSz="914327">
              <a:buNone/>
              <a:defRPr/>
            </a:pPr>
            <a:r>
              <a:rPr lang="en-US" altLang="ja-JP" sz="1667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CLDN18.2 &gt;25% with any intensity, 2nd or later line</a:t>
            </a:r>
          </a:p>
        </p:txBody>
      </p:sp>
      <p:sp>
        <p:nvSpPr>
          <p:cNvPr id="22" name="コンテンツ プレースホルダー 7">
            <a:extLst>
              <a:ext uri="{FF2B5EF4-FFF2-40B4-BE49-F238E27FC236}">
                <a16:creationId xmlns:a16="http://schemas.microsoft.com/office/drawing/2014/main" id="{D6715EB3-5D90-35FD-0CA7-72D29E9FF2A9}"/>
              </a:ext>
            </a:extLst>
          </p:cNvPr>
          <p:cNvSpPr txBox="1">
            <a:spLocks/>
          </p:cNvSpPr>
          <p:nvPr/>
        </p:nvSpPr>
        <p:spPr>
          <a:xfrm>
            <a:off x="1145455" y="6054043"/>
            <a:ext cx="5547036" cy="635122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0" indent="0" defTabSz="914327">
              <a:buNone/>
              <a:defRPr/>
            </a:pPr>
            <a:endParaRPr lang="en-US" altLang="ja-JP" sz="1667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0" indent="0" defTabSz="914327">
              <a:buNone/>
              <a:defRPr/>
            </a:pPr>
            <a:r>
              <a:rPr lang="en-US" altLang="ja-JP" sz="1667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Premedication for Nausea is essential</a:t>
            </a:r>
          </a:p>
        </p:txBody>
      </p:sp>
    </p:spTree>
    <p:extLst>
      <p:ext uri="{BB962C8B-B14F-4D97-AF65-F5344CB8AC3E}">
        <p14:creationId xmlns:p14="http://schemas.microsoft.com/office/powerpoint/2010/main" val="4022654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064AF-FEE5-5751-F6CF-CC2566626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E341157-907B-5210-D14B-C17F5FB551C7}"/>
              </a:ext>
            </a:extLst>
          </p:cNvPr>
          <p:cNvSpPr/>
          <p:nvPr/>
        </p:nvSpPr>
        <p:spPr>
          <a:xfrm>
            <a:off x="356843" y="72031"/>
            <a:ext cx="11463455" cy="461729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Trial 10: Phase 2 CLARITY-Pan tumor 01 trial with AZD0901 (Sone-Ve)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B6F9F9D-AEBA-D260-4B2B-9F851F4240A7}"/>
              </a:ext>
            </a:extLst>
          </p:cNvPr>
          <p:cNvSpPr/>
          <p:nvPr/>
        </p:nvSpPr>
        <p:spPr>
          <a:xfrm>
            <a:off x="1184786" y="1470650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Represents the next generation of CLDN18.2-directed therapy using an ADC approach.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Early studies demonstrate substantial activity in heavily pretreated patients.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May provide deeper and more durable responses than antibody-based approaches.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Nausea and vomiting remain important but manageable toxicities.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Evidence tier: Early signal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Support the ongoing </a:t>
            </a:r>
            <a:r>
              <a:rPr kumimoji="1" lang="en-US" altLang="ja-JP" sz="2250" dirty="0" err="1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phas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e 3 study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549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D1AF1-8B06-4783-FC0D-86073296F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8B8100D-6071-ABA0-15F1-40355F2F4E07}"/>
              </a:ext>
            </a:extLst>
          </p:cNvPr>
          <p:cNvSpPr/>
          <p:nvPr/>
        </p:nvSpPr>
        <p:spPr>
          <a:xfrm>
            <a:off x="451623" y="139322"/>
            <a:ext cx="11288756" cy="452432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00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 </a:t>
            </a:r>
            <a:r>
              <a:rPr kumimoji="1" lang="en-US" altLang="ja-JP" sz="2333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Trial 11: </a:t>
            </a:r>
            <a:r>
              <a:rPr kumimoji="1" lang="en-US" altLang="ja-JP" sz="2600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ongoing CLARITY-Gastric 01 phase 3 study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BD0BBEB4-BF0E-5205-ADBD-EE28A5407A8E}"/>
              </a:ext>
            </a:extLst>
          </p:cNvPr>
          <p:cNvSpPr/>
          <p:nvPr/>
        </p:nvSpPr>
        <p:spPr>
          <a:xfrm>
            <a:off x="4934938" y="6595568"/>
            <a:ext cx="72570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Shitara K, et al. ESMO-GI 2024; ASCO-GI 2026 TPS462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705A10F-D3A2-E55B-70FC-801A787FFAA8}"/>
              </a:ext>
            </a:extLst>
          </p:cNvPr>
          <p:cNvSpPr txBox="1"/>
          <p:nvPr/>
        </p:nvSpPr>
        <p:spPr>
          <a:xfrm>
            <a:off x="646002" y="724845"/>
            <a:ext cx="896433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5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CLARITY-Gastric01: Phase 3 AZD0901 vs 2</a:t>
            </a:r>
            <a:r>
              <a:rPr kumimoji="1" lang="en-US" altLang="ja-JP" sz="1500" b="1" baseline="300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nd</a:t>
            </a:r>
            <a:r>
              <a:rPr kumimoji="1" lang="en-US" altLang="ja-JP" sz="15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 or 3</a:t>
            </a:r>
            <a:r>
              <a:rPr kumimoji="1" lang="en-US" altLang="ja-JP" sz="1500" b="1" baseline="300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rd</a:t>
            </a:r>
            <a:r>
              <a:rPr kumimoji="1" lang="en-US" altLang="ja-JP" sz="15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 line chemo (NCT06346392)</a:t>
            </a:r>
            <a:endParaRPr kumimoji="1" lang="ja-JP" altLang="en-US" sz="1500" b="1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97D48A4-DA49-2CB0-EA0B-9D3FB3615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8739" y="1171868"/>
            <a:ext cx="9955048" cy="4399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コンテンツ プレースホルダー 7">
            <a:extLst>
              <a:ext uri="{FF2B5EF4-FFF2-40B4-BE49-F238E27FC236}">
                <a16:creationId xmlns:a16="http://schemas.microsoft.com/office/drawing/2014/main" id="{DE366D57-10CD-855C-6707-93A108309311}"/>
              </a:ext>
            </a:extLst>
          </p:cNvPr>
          <p:cNvSpPr txBox="1">
            <a:spLocks/>
          </p:cNvSpPr>
          <p:nvPr/>
        </p:nvSpPr>
        <p:spPr>
          <a:xfrm>
            <a:off x="1391668" y="5807717"/>
            <a:ext cx="8752973" cy="538929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Key question: Can ADCs outperform antibodies in CLDN18.2-positive disease?</a:t>
            </a:r>
            <a:endParaRPr lang="en-US" altLang="ja-JP" kern="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239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0DADB-6BBF-15BE-3EEE-D6289102D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8FFFDF2-C654-1A06-556E-C7150A36A48D}"/>
              </a:ext>
            </a:extLst>
          </p:cNvPr>
          <p:cNvSpPr/>
          <p:nvPr/>
        </p:nvSpPr>
        <p:spPr>
          <a:xfrm>
            <a:off x="451623" y="139322"/>
            <a:ext cx="11288756" cy="452432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363">
              <a:lnSpc>
                <a:spcPct val="90000"/>
              </a:lnSpc>
              <a:spcBef>
                <a:spcPct val="0"/>
              </a:spcBef>
              <a:defRPr/>
            </a:pPr>
            <a:r>
              <a:rPr kumimoji="1" lang="en-US" altLang="ja-JP" sz="2600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 Trial 12: </a:t>
            </a:r>
            <a:r>
              <a:rPr kumimoji="1" lang="en-US" altLang="ja-JP" sz="2600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Izalontamab</a:t>
            </a:r>
            <a:r>
              <a:rPr kumimoji="1" lang="en-US" altLang="ja-JP" sz="2600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 </a:t>
            </a:r>
            <a:r>
              <a:rPr kumimoji="1" lang="en-US" altLang="ja-JP" sz="2600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brengitecan</a:t>
            </a:r>
            <a:r>
              <a:rPr kumimoji="1" lang="en-US" altLang="ja-JP" sz="2600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  <a:cs typeface="+mn-cs"/>
              </a:rPr>
              <a:t> vs. chemotherapy in recurrent/metastatic ESCC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427ABB8A-46F4-CE7A-6A6F-6292F301FAAF}"/>
              </a:ext>
            </a:extLst>
          </p:cNvPr>
          <p:cNvSpPr/>
          <p:nvPr/>
        </p:nvSpPr>
        <p:spPr>
          <a:xfrm>
            <a:off x="4934938" y="6595568"/>
            <a:ext cx="72570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Lu et al. ASCO 2026 #4008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8DFFBF9-48F0-FE47-5470-CF2CF2146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23160"/>
          <a:stretch>
            <a:fillRect/>
          </a:stretch>
        </p:blipFill>
        <p:spPr>
          <a:xfrm>
            <a:off x="0" y="1530704"/>
            <a:ext cx="5764386" cy="308291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40C0357-5F19-E45E-1431-2AB036209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9034"/>
          <a:stretch>
            <a:fillRect/>
          </a:stretch>
        </p:blipFill>
        <p:spPr>
          <a:xfrm>
            <a:off x="6309146" y="629231"/>
            <a:ext cx="5672692" cy="292936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171834A-524F-A94F-B7E8-3DFB5B4B52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8849"/>
          <a:stretch>
            <a:fillRect/>
          </a:stretch>
        </p:blipFill>
        <p:spPr>
          <a:xfrm>
            <a:off x="6309146" y="3642242"/>
            <a:ext cx="5882854" cy="2707104"/>
          </a:xfrm>
          <a:prstGeom prst="rect">
            <a:avLst/>
          </a:prstGeom>
        </p:spPr>
      </p:pic>
      <p:sp>
        <p:nvSpPr>
          <p:cNvPr id="6" name="コンテンツ プレースホルダー 7">
            <a:extLst>
              <a:ext uri="{FF2B5EF4-FFF2-40B4-BE49-F238E27FC236}">
                <a16:creationId xmlns:a16="http://schemas.microsoft.com/office/drawing/2014/main" id="{CE773464-A9A0-ED98-669C-50027A684968}"/>
              </a:ext>
            </a:extLst>
          </p:cNvPr>
          <p:cNvSpPr txBox="1">
            <a:spLocks/>
          </p:cNvSpPr>
          <p:nvPr/>
        </p:nvSpPr>
        <p:spPr>
          <a:xfrm>
            <a:off x="1390175" y="4866939"/>
            <a:ext cx="5547036" cy="1361831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PFS and OS improved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ORR by BICR 35.3 vs 13.1%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Grade 3 related AEs 85% vs 60%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AEs leading to discontinuation 2% vs 3.3%</a:t>
            </a:r>
          </a:p>
          <a:p>
            <a:pPr marL="265093" indent="-265093" defTabSz="914327">
              <a:defRPr/>
            </a:pPr>
            <a:r>
              <a:rPr lang="en-US" altLang="ja-JP" sz="1800" kern="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ILD 1.6% with Iza-Bren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90E9D70-24CD-A996-2A31-6C103A59FA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93461" y="755356"/>
            <a:ext cx="1870309" cy="155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08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B1E1F-A9F7-381F-73DD-61A0289ED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41DB4D2E-B190-4422-0EF5-251449E2D670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457163" eaLnBrk="0" hangingPunct="0">
              <a:spcBef>
                <a:spcPct val="0"/>
              </a:spcBef>
              <a:defRPr/>
            </a:pP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Trial 12: </a:t>
            </a:r>
            <a:r>
              <a:rPr kumimoji="1" lang="en-US" altLang="ja-JP" sz="2667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Izalontamab</a:t>
            </a: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 </a:t>
            </a:r>
            <a:r>
              <a:rPr kumimoji="1" lang="en-US" altLang="ja-JP" sz="2667" b="1" dirty="0" err="1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brengitecan</a:t>
            </a:r>
            <a:r>
              <a:rPr kumimoji="1" lang="en-US" altLang="ja-JP" sz="2667" b="1" dirty="0">
                <a:solidFill>
                  <a:srgbClr val="3333CC"/>
                </a:solidFill>
                <a:latin typeface="Arial Narrow" panose="020B0606020202030204" pitchFamily="34" charset="0"/>
                <a:ea typeface="Osaka" charset="-128"/>
              </a:rPr>
              <a:t> vs. chemotherapy in recurrent/metastatic ESCC</a:t>
            </a:r>
            <a:endParaRPr kumimoji="1"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9F7A0A7-CF6F-770E-E36D-FA3F1F81F51E}"/>
              </a:ext>
            </a:extLst>
          </p:cNvPr>
          <p:cNvSpPr/>
          <p:nvPr/>
        </p:nvSpPr>
        <p:spPr>
          <a:xfrm>
            <a:off x="1174032" y="1555410"/>
            <a:ext cx="10716451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Demonstrates meaningful activity of EGFR×HER3 bispecific ADC therapy in ESCC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Responses appear durable and clinically relevant in refractory disease.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Safety profile is manageable and consistent with prior BL-B01D1 experience.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 promising new ADC option that may expand treatment choices in ESCC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Potentially practice-changing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Warrants confirmation in global cohorts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3461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B46EB-1FC5-4B19-2446-DCFC00DEF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7A55CD5-20B6-8474-4441-976DCEFBAC77}"/>
              </a:ext>
            </a:extLst>
          </p:cNvPr>
          <p:cNvSpPr/>
          <p:nvPr/>
        </p:nvSpPr>
        <p:spPr>
          <a:xfrm>
            <a:off x="356843" y="116632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1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667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 Narrow" panose="020B0606020202030204" pitchFamily="34" charset="0"/>
                <a:ea typeface="ＭＳ Ｐゴシック"/>
                <a:cs typeface="Arial" pitchFamily="34" charset="0"/>
              </a:rPr>
              <a:t>Resistance to Trastuzumab in gastric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C2B57-545E-F530-1778-E9098BCE8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6712"/>
            <a:ext cx="10515600" cy="53402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432FF"/>
                </a:solidFill>
              </a:rPr>
              <a:t>Why HER2-targeted therapy fails in gastric cancer: multiple escape routes</a:t>
            </a:r>
          </a:p>
          <a:p>
            <a:pPr marL="457200" indent="-457200">
              <a:buAutoNum type="arabicPeriod"/>
            </a:pPr>
            <a:r>
              <a:rPr lang="en-US" sz="2400" dirty="0"/>
              <a:t>Intratumoral heterogeneity / HER2 Loss</a:t>
            </a:r>
          </a:p>
          <a:p>
            <a:pPr lvl="1"/>
            <a:r>
              <a:rPr lang="en-US" sz="2000" dirty="0"/>
              <a:t>Emergence of HER2-Low/Negative clones</a:t>
            </a:r>
          </a:p>
          <a:p>
            <a:pPr marL="457200" indent="-457200">
              <a:buAutoNum type="arabicPeriod"/>
            </a:pPr>
            <a:r>
              <a:rPr lang="en-US" sz="2400" dirty="0"/>
              <a:t>Activation of HER pathway by HER3, EGFR</a:t>
            </a:r>
          </a:p>
          <a:p>
            <a:pPr marL="457200" indent="-457200">
              <a:buAutoNum type="arabicPeriod"/>
            </a:pPr>
            <a:r>
              <a:rPr lang="en-US" sz="2400" dirty="0"/>
              <a:t>Activation of downstream signaling pathways (RAS, PI3K)</a:t>
            </a:r>
          </a:p>
          <a:p>
            <a:pPr marL="457200" indent="-457200">
              <a:buAutoNum type="arabicPeriod"/>
            </a:pPr>
            <a:r>
              <a:rPr lang="en-US" sz="2400" dirty="0"/>
              <a:t>Activation of other oncogenic pathways (MET, FGFR, VEGFR, CLDN18.2)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4A2D10B-D799-66BA-0AF5-EE0565F336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" t="1761" r="2322" b="48950"/>
          <a:stretch>
            <a:fillRect/>
          </a:stretch>
        </p:blipFill>
        <p:spPr bwMode="auto">
          <a:xfrm>
            <a:off x="2478" y="3400579"/>
            <a:ext cx="5373442" cy="345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483D947-BCC3-18E6-BDC9-3D2525A795A5}"/>
              </a:ext>
            </a:extLst>
          </p:cNvPr>
          <p:cNvSpPr/>
          <p:nvPr/>
        </p:nvSpPr>
        <p:spPr>
          <a:xfrm>
            <a:off x="7032104" y="4437112"/>
            <a:ext cx="3600400" cy="136815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EGFR in HER2+ Gastric Cancer was associated with poor PFS and OS following chemo + trastuzumab</a:t>
            </a:r>
          </a:p>
          <a:p>
            <a:pPr algn="ctr"/>
            <a:r>
              <a:rPr lang="en-US" sz="14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(Ogura, Shitara K. ESMO GI 2026)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AB1EA-5FB6-3ECD-6B71-CEA2A11EBBCE}"/>
              </a:ext>
            </a:extLst>
          </p:cNvPr>
          <p:cNvSpPr txBox="1"/>
          <p:nvPr/>
        </p:nvSpPr>
        <p:spPr>
          <a:xfrm>
            <a:off x="8895030" y="6597352"/>
            <a:ext cx="3294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0" dirty="0">
                <a:solidFill>
                  <a:schemeClr val="tx1"/>
                </a:solidFill>
              </a:rPr>
              <a:t>Hudis CA et al. N Engl J Med. 2007 Jul 5;357(1):39-51.</a:t>
            </a:r>
          </a:p>
        </p:txBody>
      </p:sp>
    </p:spTree>
    <p:extLst>
      <p:ext uri="{BB962C8B-B14F-4D97-AF65-F5344CB8AC3E}">
        <p14:creationId xmlns:p14="http://schemas.microsoft.com/office/powerpoint/2010/main" val="3723408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408EB-1AD4-C4D7-164B-BEA77C05C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246533B-EA42-F867-3304-5E3A9EF1C249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Trial 1: HERIZON-GEA-01 Phase 3 of zanidatamab+-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tisle+chemo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pic>
        <p:nvPicPr>
          <p:cNvPr id="5" name="図 4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5D7CD80F-319F-AD1A-81A3-96A5D22F4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2" b="17520"/>
          <a:stretch>
            <a:fillRect/>
          </a:stretch>
        </p:blipFill>
        <p:spPr>
          <a:xfrm>
            <a:off x="3890210" y="889466"/>
            <a:ext cx="8211553" cy="3335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コンテンツ プレースホルダー 7">
            <a:extLst>
              <a:ext uri="{FF2B5EF4-FFF2-40B4-BE49-F238E27FC236}">
                <a16:creationId xmlns:a16="http://schemas.microsoft.com/office/drawing/2014/main" id="{01AF0004-1B3A-E5C6-9AEB-A3E08D5FB159}"/>
              </a:ext>
            </a:extLst>
          </p:cNvPr>
          <p:cNvSpPr txBox="1">
            <a:spLocks/>
          </p:cNvSpPr>
          <p:nvPr/>
        </p:nvSpPr>
        <p:spPr>
          <a:xfrm>
            <a:off x="5672716" y="4441961"/>
            <a:ext cx="5845338" cy="1359061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N=914 pts (Dec 2021-Feb 2025)</a:t>
            </a: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Comparison with </a:t>
            </a:r>
            <a:r>
              <a:rPr lang="en-US" altLang="ja-JP" sz="18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ToGA</a:t>
            </a: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regimen</a:t>
            </a: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KN 811 approval by FDA in May 2021 and EMA  in Aug 2023</a:t>
            </a:r>
          </a:p>
          <a:p>
            <a:pPr marL="265074" indent="-265074" defTabSz="914267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Asia 53%, IHC3+ 83%, TAP&gt;1% 60%, CapeOX 90% </a:t>
            </a:r>
          </a:p>
          <a:p>
            <a:pPr marL="265074" indent="-265074" defTabSz="914267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Ongoing treatment: 29% (triplet), 23% (doublet) vs 12% (control)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6D11F36-CF81-DB4D-7707-FA1D80B9D58B}"/>
              </a:ext>
            </a:extLst>
          </p:cNvPr>
          <p:cNvSpPr/>
          <p:nvPr/>
        </p:nvSpPr>
        <p:spPr>
          <a:xfrm>
            <a:off x="8873290" y="6606556"/>
            <a:ext cx="33097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2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Shitara K, et al. NEJM 2026; </a:t>
            </a:r>
            <a:r>
              <a:rPr kumimoji="1" lang="en-US" altLang="ja-JP" sz="1000" i="1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Elimova</a:t>
            </a: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E, et al. ASCO-GI 2026</a:t>
            </a:r>
            <a:endParaRPr lang="en-US" altLang="ja-JP" sz="1000" i="1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AD88CC4-4C2C-7B8E-E961-7D5F68190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44" y="889466"/>
            <a:ext cx="3120608" cy="2885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コンテンツ プレースホルダー 7">
            <a:extLst>
              <a:ext uri="{FF2B5EF4-FFF2-40B4-BE49-F238E27FC236}">
                <a16:creationId xmlns:a16="http://schemas.microsoft.com/office/drawing/2014/main" id="{57E9FCC7-36BA-8024-2D12-25891AC24BF5}"/>
              </a:ext>
            </a:extLst>
          </p:cNvPr>
          <p:cNvSpPr txBox="1">
            <a:spLocks/>
          </p:cNvSpPr>
          <p:nvPr/>
        </p:nvSpPr>
        <p:spPr>
          <a:xfrm>
            <a:off x="234530" y="4441961"/>
            <a:ext cx="3519485" cy="2416418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83" indent="-265083" defTabSz="914290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Forms trans-bridging HER2 clusters with topology disruption</a:t>
            </a:r>
          </a:p>
          <a:p>
            <a:pPr marL="265083" indent="-265083" defTabSz="914290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Heterodimer blockade</a:t>
            </a:r>
          </a:p>
          <a:p>
            <a:pPr marL="265083" indent="-265083" defTabSz="914290">
              <a:defRPr/>
            </a:pPr>
            <a:r>
              <a:rPr lang="en-US" altLang="ja-JP" sz="180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</a:rPr>
              <a:t>Complement dependent cytotoxicity</a:t>
            </a:r>
          </a:p>
          <a:p>
            <a:pPr marL="265083" indent="-265083" defTabSz="914290">
              <a:defRPr/>
            </a:pPr>
            <a:endParaRPr lang="en-US" altLang="ja-JP" sz="180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34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A66D5-9C0A-9287-B49E-753D522A3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8F3EEECA-1AFE-95C0-18A5-6F1C8F2471C0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1: 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HERIZON-GEA-01 Phase 3 of zanidatamab+-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tisle+chemo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pic>
        <p:nvPicPr>
          <p:cNvPr id="3" name="図 2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2F6CE6BE-2EFF-FA76-272F-5D0148224A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66" b="22384"/>
          <a:stretch>
            <a:fillRect/>
          </a:stretch>
        </p:blipFill>
        <p:spPr>
          <a:xfrm>
            <a:off x="356844" y="3188192"/>
            <a:ext cx="5679226" cy="2257110"/>
          </a:xfrm>
          <a:prstGeom prst="rect">
            <a:avLst/>
          </a:prstGeom>
        </p:spPr>
      </p:pic>
      <p:pic>
        <p:nvPicPr>
          <p:cNvPr id="2" name="図 1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1B1E0BB7-3DA9-0E57-38B7-E545461A2F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1" b="22103"/>
          <a:stretch>
            <a:fillRect/>
          </a:stretch>
        </p:blipFill>
        <p:spPr>
          <a:xfrm>
            <a:off x="356843" y="636493"/>
            <a:ext cx="5676998" cy="2493918"/>
          </a:xfrm>
          <a:prstGeom prst="rect">
            <a:avLst/>
          </a:prstGeom>
        </p:spPr>
      </p:pic>
      <p:pic>
        <p:nvPicPr>
          <p:cNvPr id="4" name="図 3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614C5552-0240-C2C2-EE01-49DC969B7A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1" b="22808"/>
          <a:stretch>
            <a:fillRect/>
          </a:stretch>
        </p:blipFill>
        <p:spPr>
          <a:xfrm>
            <a:off x="6295761" y="636493"/>
            <a:ext cx="5679227" cy="2493920"/>
          </a:xfrm>
          <a:prstGeom prst="rect">
            <a:avLst/>
          </a:prstGeom>
        </p:spPr>
      </p:pic>
      <p:pic>
        <p:nvPicPr>
          <p:cNvPr id="5" name="図 4" descr="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03993CEB-F6AE-28E8-EAFC-5369221C7B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925" b="23922"/>
          <a:stretch>
            <a:fillRect/>
          </a:stretch>
        </p:blipFill>
        <p:spPr>
          <a:xfrm>
            <a:off x="6326259" y="3188193"/>
            <a:ext cx="5618229" cy="2187186"/>
          </a:xfrm>
          <a:prstGeom prst="rect">
            <a:avLst/>
          </a:prstGeom>
        </p:spPr>
      </p:pic>
      <p:sp>
        <p:nvSpPr>
          <p:cNvPr id="6" name="コンテンツ プレースホルダー 7">
            <a:extLst>
              <a:ext uri="{FF2B5EF4-FFF2-40B4-BE49-F238E27FC236}">
                <a16:creationId xmlns:a16="http://schemas.microsoft.com/office/drawing/2014/main" id="{3823B3C1-7156-D031-B14A-D8C180DFCDAE}"/>
              </a:ext>
            </a:extLst>
          </p:cNvPr>
          <p:cNvSpPr txBox="1">
            <a:spLocks/>
          </p:cNvSpPr>
          <p:nvPr/>
        </p:nvSpPr>
        <p:spPr>
          <a:xfrm>
            <a:off x="1061965" y="5445302"/>
            <a:ext cx="5233796" cy="1313517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PFS improved with both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chemo+Zani+Tisle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and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chemo+Zani</a:t>
            </a:r>
            <a:endParaRPr lang="en-US" altLang="ja-JP" sz="160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mPFS+4.3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ms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(HR 0.63 with triplet and 0.65 with doublet)</a:t>
            </a: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ORR 70.7%/69.6%/65.7% </a:t>
            </a: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mDOR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20.7 / 14.3 / 8.3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ms</a:t>
            </a:r>
            <a:endParaRPr lang="en-US" altLang="ja-JP" sz="160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7" name="コンテンツ プレースホルダー 7">
            <a:extLst>
              <a:ext uri="{FF2B5EF4-FFF2-40B4-BE49-F238E27FC236}">
                <a16:creationId xmlns:a16="http://schemas.microsoft.com/office/drawing/2014/main" id="{901E8BE0-5CBC-EFA7-8CCE-03A5E1B089B3}"/>
              </a:ext>
            </a:extLst>
          </p:cNvPr>
          <p:cNvSpPr txBox="1">
            <a:spLocks/>
          </p:cNvSpPr>
          <p:nvPr/>
        </p:nvSpPr>
        <p:spPr>
          <a:xfrm>
            <a:off x="6466196" y="5433157"/>
            <a:ext cx="5618229" cy="1313517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OS improved by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chemo+Zani+Tisle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: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mOS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26.4 (+7.2ms, HR 0.72)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OS not conclusive by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chemo+Zani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; </a:t>
            </a:r>
            <a:r>
              <a:rPr lang="en-US" altLang="ja-JP" sz="1600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mOS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24.4 (+5.2ms, HR 0.80)</a:t>
            </a:r>
          </a:p>
          <a:p>
            <a:pPr marL="265103" indent="-265103" defTabSz="914267">
              <a:buFont typeface="Wingdings" panose="05000000000000000000" pitchFamily="2" charset="2"/>
              <a:buChar char="Ø"/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Follow up still ongoing for next analysis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5C72660-E161-9568-4339-A2F00529D63D}"/>
              </a:ext>
            </a:extLst>
          </p:cNvPr>
          <p:cNvSpPr/>
          <p:nvPr/>
        </p:nvSpPr>
        <p:spPr>
          <a:xfrm>
            <a:off x="8873290" y="6606556"/>
            <a:ext cx="33097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2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Shitara K, et al. NEJM 2026; </a:t>
            </a:r>
            <a:r>
              <a:rPr kumimoji="1" lang="en-US" altLang="ja-JP" sz="1000" i="1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Elimova</a:t>
            </a: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E, et al. ASCO-GI 2026</a:t>
            </a:r>
            <a:endParaRPr lang="en-US" altLang="ja-JP" sz="1000" i="1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84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BE4D4-603A-745D-2FE8-CBC3B828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632CDED-7359-9B36-4DB5-DAD6107F193D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1: 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HERIZON-GEA-01 Phase 3 of zanidatamab+-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tisle+chemo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sp>
        <p:nvSpPr>
          <p:cNvPr id="12" name="コンテンツ プレースホルダー 7">
            <a:extLst>
              <a:ext uri="{FF2B5EF4-FFF2-40B4-BE49-F238E27FC236}">
                <a16:creationId xmlns:a16="http://schemas.microsoft.com/office/drawing/2014/main" id="{D016C7DC-C623-9A77-EE27-022419CB6E1A}"/>
              </a:ext>
            </a:extLst>
          </p:cNvPr>
          <p:cNvSpPr txBox="1">
            <a:spLocks/>
          </p:cNvSpPr>
          <p:nvPr/>
        </p:nvSpPr>
        <p:spPr>
          <a:xfrm>
            <a:off x="882187" y="4979598"/>
            <a:ext cx="4578360" cy="869986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Diarrhea: +30% increase (+10% </a:t>
            </a:r>
            <a:r>
              <a:rPr lang="ja-JP" altLang="en-US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≥</a:t>
            </a: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Grade3)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Occurred early: 7 days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Loperamide prophylaxis mandatory for 7days in cycle 1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Zani discontinuation by diarrhea: 4%</a:t>
            </a:r>
            <a:endParaRPr lang="en-US" altLang="ja-JP" sz="160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  <a:p>
            <a:pPr marL="265074" indent="-265074" defTabSz="914267">
              <a:defRPr/>
            </a:pPr>
            <a:endParaRPr lang="en-US" altLang="ja-JP" sz="160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88D86A3-3B00-1E8C-FBED-7574693BAD82}"/>
              </a:ext>
            </a:extLst>
          </p:cNvPr>
          <p:cNvGrpSpPr/>
          <p:nvPr/>
        </p:nvGrpSpPr>
        <p:grpSpPr>
          <a:xfrm>
            <a:off x="486159" y="1008416"/>
            <a:ext cx="5370415" cy="3929951"/>
            <a:chOff x="580936" y="1318375"/>
            <a:chExt cx="4736879" cy="3466343"/>
          </a:xfrm>
        </p:grpSpPr>
        <p:pic>
          <p:nvPicPr>
            <p:cNvPr id="5" name="図 4" descr="グラフ, 棒グラフ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E0324CCF-3F9E-E58C-BD8D-2AFA0AB4C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775"/>
            <a:stretch>
              <a:fillRect/>
            </a:stretch>
          </p:blipFill>
          <p:spPr>
            <a:xfrm>
              <a:off x="580936" y="1318375"/>
              <a:ext cx="4736879" cy="3466343"/>
            </a:xfrm>
            <a:prstGeom prst="rect">
              <a:avLst/>
            </a:prstGeom>
          </p:spPr>
        </p:pic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1149B805-78A4-D646-D514-27DC58345BE1}"/>
                </a:ext>
              </a:extLst>
            </p:cNvPr>
            <p:cNvSpPr/>
            <p:nvPr/>
          </p:nvSpPr>
          <p:spPr>
            <a:xfrm>
              <a:off x="953204" y="1721006"/>
              <a:ext cx="504278" cy="285936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 fontAlgn="auto">
                <a:spcBef>
                  <a:spcPts val="0"/>
                </a:spcBef>
                <a:spcAft>
                  <a:spcPts val="0"/>
                </a:spcAft>
              </a:pPr>
              <a:endParaRPr kumimoji="1" lang="ja-JP" altLang="en-US" sz="1800">
                <a:solidFill>
                  <a:prstClr val="white"/>
                </a:solidFill>
                <a:latin typeface="Palatino Linotype"/>
                <a:ea typeface="HGS明朝E" panose="02020900000000000000" pitchFamily="18" charset="-128"/>
              </a:endParaRPr>
            </a:p>
          </p:txBody>
        </p:sp>
      </p:grpSp>
      <p:pic>
        <p:nvPicPr>
          <p:cNvPr id="21" name="図 20" descr="正方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D81AB22-5DA9-B163-4F07-07B92D843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35" y="1824701"/>
            <a:ext cx="1801566" cy="801278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8E01C90-885F-43D0-604B-7FDFA3F7936A}"/>
              </a:ext>
            </a:extLst>
          </p:cNvPr>
          <p:cNvSpPr txBox="1"/>
          <p:nvPr/>
        </p:nvSpPr>
        <p:spPr>
          <a:xfrm>
            <a:off x="491289" y="711093"/>
            <a:ext cx="4331525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2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Common TRAEs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39902E2-5712-A706-91A4-EA1E9851572F}"/>
              </a:ext>
            </a:extLst>
          </p:cNvPr>
          <p:cNvSpPr/>
          <p:nvPr/>
        </p:nvSpPr>
        <p:spPr>
          <a:xfrm>
            <a:off x="6707606" y="6606556"/>
            <a:ext cx="54754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2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Shitara K, et al. NEJM 2026; </a:t>
            </a:r>
            <a:r>
              <a:rPr kumimoji="1" lang="en-US" altLang="ja-JP" sz="1000" i="1" dirty="0" err="1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Elimova</a:t>
            </a:r>
            <a:r>
              <a:rPr kumimoji="1" lang="en-US" altLang="ja-JP" sz="1000" i="1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 E, et al. ASCO-GI 2026; Rha SY, et al. ASCO 2026 #4010</a:t>
            </a:r>
            <a:endParaRPr lang="en-US" altLang="ja-JP" sz="1000" i="1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716DEBC-E18E-24B4-0DBF-113FE51F1D0C}"/>
              </a:ext>
            </a:extLst>
          </p:cNvPr>
          <p:cNvSpPr txBox="1"/>
          <p:nvPr/>
        </p:nvSpPr>
        <p:spPr>
          <a:xfrm>
            <a:off x="6636907" y="744414"/>
            <a:ext cx="489634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2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+mn-cs"/>
              </a:rPr>
              <a:t>PFS subgroup by PDL1 TAP</a:t>
            </a:r>
          </a:p>
        </p:txBody>
      </p:sp>
      <p:sp>
        <p:nvSpPr>
          <p:cNvPr id="7" name="コンテンツ プレースホルダー 7">
            <a:extLst>
              <a:ext uri="{FF2B5EF4-FFF2-40B4-BE49-F238E27FC236}">
                <a16:creationId xmlns:a16="http://schemas.microsoft.com/office/drawing/2014/main" id="{E6616043-BB99-023A-DDB0-32C64DB23EF1}"/>
              </a:ext>
            </a:extLst>
          </p:cNvPr>
          <p:cNvSpPr txBox="1">
            <a:spLocks/>
          </p:cNvSpPr>
          <p:nvPr/>
        </p:nvSpPr>
        <p:spPr>
          <a:xfrm>
            <a:off x="7981954" y="5523872"/>
            <a:ext cx="4099757" cy="1313517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Consistent benefit in most of the subgroups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Benefit regardless of PD-L1 status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141FE5A-E31B-1132-32DD-BB4784F588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512" t="19551" r="49966" b="12732"/>
          <a:stretch>
            <a:fillRect/>
          </a:stretch>
        </p:blipFill>
        <p:spPr>
          <a:xfrm>
            <a:off x="6503809" y="1158287"/>
            <a:ext cx="5162541" cy="4302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467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E1057-39D8-8FE1-5F9E-D44B4C441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FA941FB0-69DE-A203-E278-54812022C5CA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1: 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HERIZON-GEA-01 Phase 3 of zanidatamab+-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tislelizumab+chemo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136EE59-7A48-56CB-9C86-C80C9E53D066}"/>
              </a:ext>
            </a:extLst>
          </p:cNvPr>
          <p:cNvSpPr/>
          <p:nvPr/>
        </p:nvSpPr>
        <p:spPr>
          <a:xfrm>
            <a:off x="1269170" y="919203"/>
            <a:ext cx="10375556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Implications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Phase 3 study to demonstrate PFS and OS superiority of a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zanidatamab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-based regimen in 1L HER2+ G/GEJ.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Zanidatamab + chemotherapy improved PFS, supporting the biological advantage of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biparatopic HER2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targeting.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Addition of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tislelizumab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 further improved OS, with more durable response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Benefit appeared consistent across PD-L1 subgroups, including TAP or CPS&lt;1%.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Diarrhea management is essential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Comparator caveat: the control arm did not include pembrolizumab.</a:t>
            </a: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endParaRPr kumimoji="1"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  <a:p>
            <a:pPr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Bottom line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Practice-changing</a:t>
            </a:r>
          </a:p>
          <a:p>
            <a:pPr marL="342872" indent="-342872" defTabSz="914303" eaLnBrk="0" hangingPunct="0">
              <a:spcBef>
                <a:spcPct val="20000"/>
              </a:spcBef>
              <a:buClr>
                <a:srgbClr val="3333CC"/>
              </a:buClr>
              <a:buSzPct val="65000"/>
              <a:buFont typeface="Wingdings" pitchFamily="2" charset="2"/>
              <a:buChar char="n"/>
              <a:defRPr/>
            </a:pP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Likely to become a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new first-line 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standard, pending </a:t>
            </a:r>
            <a:r>
              <a:rPr kumimoji="1" lang="en-US" altLang="ja-JP" sz="2250" b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regulatory approval</a:t>
            </a:r>
            <a:r>
              <a:rPr kumimoji="1" lang="en-US" altLang="ja-JP" sz="2250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anose="020B0600070205080204" pitchFamily="50" charset="-128"/>
                <a:cs typeface="Angsana New" panose="020B0502040204020203" pitchFamily="18" charset="-34"/>
              </a:rPr>
              <a:t>.</a:t>
            </a:r>
            <a:endParaRPr lang="en-US" altLang="ja-JP" sz="2250" dirty="0">
              <a:solidFill>
                <a:prstClr val="black"/>
              </a:solidFill>
              <a:latin typeface="Arial Narrow" panose="020B0606020202030204" pitchFamily="34" charset="0"/>
              <a:ea typeface="ＭＳ Ｐゴシック" panose="020B0600070205080204" pitchFamily="50" charset="-128"/>
              <a:cs typeface="Angsana New" panose="020B0502040204020203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64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3AC1C-17A0-C7C8-7F8B-71AF7B2F3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4C87BCE-607B-C607-0DE4-2F329E251580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2: D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ESTINY-GC04 phase 3 comparing T-DXd vs. 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Ram+PTX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56D51C9-7E69-DB01-D610-063C7BA40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053" y="638201"/>
            <a:ext cx="6832025" cy="280928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F37A08D-6C99-C008-2F79-7786D0D152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186" y="3617895"/>
            <a:ext cx="5826630" cy="280928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F90C348-A83B-E452-E37C-AAB8678789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5816" y="3577249"/>
            <a:ext cx="5836658" cy="2849929"/>
          </a:xfrm>
          <a:prstGeom prst="rect">
            <a:avLst/>
          </a:prstGeom>
        </p:spPr>
      </p:pic>
      <p:sp>
        <p:nvSpPr>
          <p:cNvPr id="9" name="テキスト ボックス 153">
            <a:extLst>
              <a:ext uri="{FF2B5EF4-FFF2-40B4-BE49-F238E27FC236}">
                <a16:creationId xmlns:a16="http://schemas.microsoft.com/office/drawing/2014/main" id="{74272176-7BFB-520C-E7F1-E6607CCAF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26" y="6595126"/>
            <a:ext cx="674347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9pPr>
          </a:lstStyle>
          <a:p>
            <a:pPr algn="r" defTabSz="914327">
              <a:spcBef>
                <a:spcPct val="0"/>
              </a:spcBef>
              <a:buNone/>
              <a:defRPr/>
            </a:pP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Shitara K, et al. </a:t>
            </a:r>
            <a:r>
              <a:rPr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ASCO 2025: NEJM 2025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89AD905-9D40-A175-E7FD-299640C18A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5623" y="660393"/>
            <a:ext cx="3434377" cy="2768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998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E6A0A-13CC-9C2E-77BB-50EC1474C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2D369CF8-ECDD-A926-197C-F6FF62AFBD27}"/>
              </a:ext>
            </a:extLst>
          </p:cNvPr>
          <p:cNvSpPr/>
          <p:nvPr/>
        </p:nvSpPr>
        <p:spPr>
          <a:xfrm>
            <a:off x="356843" y="72030"/>
            <a:ext cx="11463455" cy="502766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defTabSz="914267" eaLnBrk="0" hangingPunct="0">
              <a:spcBef>
                <a:spcPct val="0"/>
              </a:spcBef>
              <a:defRPr/>
            </a:pP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</a:rPr>
              <a:t>Trial 2: D</a:t>
            </a:r>
            <a:r>
              <a:rPr lang="en-US" altLang="ja-JP" sz="2667" b="1" dirty="0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ESTINY-GC04 phase 3 comparing T-DXd vs. </a:t>
            </a:r>
            <a:r>
              <a:rPr lang="en-US" altLang="ja-JP" sz="2667" b="1" dirty="0" err="1">
                <a:solidFill>
                  <a:srgbClr val="0000CC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+mn-cs"/>
              </a:rPr>
              <a:t>Ram+PTX</a:t>
            </a:r>
            <a:endParaRPr lang="en-US" altLang="ja-JP" sz="2667" b="1" dirty="0">
              <a:solidFill>
                <a:srgbClr val="0000CC"/>
              </a:solidFill>
              <a:latin typeface="Arial Narrow" panose="020B0606020202030204" pitchFamily="34" charset="0"/>
              <a:ea typeface="HGS明朝E" panose="02020900000000000000" pitchFamily="18" charset="-128"/>
              <a:cs typeface="+mn-cs"/>
            </a:endParaRPr>
          </a:p>
        </p:txBody>
      </p:sp>
      <p:sp>
        <p:nvSpPr>
          <p:cNvPr id="9" name="テキスト ボックス 153">
            <a:extLst>
              <a:ext uri="{FF2B5EF4-FFF2-40B4-BE49-F238E27FC236}">
                <a16:creationId xmlns:a16="http://schemas.microsoft.com/office/drawing/2014/main" id="{11557891-23A0-1458-1D7B-444F746AA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26" y="6595126"/>
            <a:ext cx="674347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1pPr>
            <a:lvl2pPr marL="742950" indent="-28575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3pPr>
            <a:lvl4pPr marL="1600200" indent="-228600">
              <a:spcBef>
                <a:spcPct val="20000"/>
              </a:spcBef>
              <a:buFont typeface="Courier New" pitchFamily="49" charset="0"/>
              <a:buChar char="o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kumimoji="1" sz="1600">
                <a:solidFill>
                  <a:srgbClr val="7F7F7F"/>
                </a:solidFill>
                <a:latin typeface="Century Gothic" pitchFamily="34" charset="0"/>
                <a:ea typeface="HGS明朝E" pitchFamily="18" charset="-128"/>
              </a:defRPr>
            </a:lvl9pPr>
          </a:lstStyle>
          <a:p>
            <a:pPr algn="r" defTabSz="914327">
              <a:spcBef>
                <a:spcPct val="0"/>
              </a:spcBef>
              <a:buNone/>
              <a:defRPr/>
            </a:pPr>
            <a:r>
              <a:rPr lang="fr-FR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Shitara K, et al. </a:t>
            </a:r>
            <a:r>
              <a:rPr lang="en-US" altLang="ja-JP" sz="1100" i="1" dirty="0">
                <a:solidFill>
                  <a:prstClr val="black"/>
                </a:solidFill>
                <a:latin typeface="Arial Narrow" panose="020B0606020202030204" pitchFamily="34" charset="0"/>
                <a:ea typeface="ＭＳ Ｐゴシック" pitchFamily="50" charset="-128"/>
                <a:cs typeface="+mn-cs"/>
              </a:rPr>
              <a:t>ASCO 2025, 2026: NEJM 2025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724355-94B1-D800-DE18-334CB0A1B5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445" b="22332"/>
          <a:stretch>
            <a:fillRect/>
          </a:stretch>
        </p:blipFill>
        <p:spPr>
          <a:xfrm>
            <a:off x="356843" y="676115"/>
            <a:ext cx="6404490" cy="389588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96E8EFC-33BD-6A01-71E0-9ECBDC6A74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7403" y="676115"/>
            <a:ext cx="3199493" cy="2574014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2D3EED99-162C-17F3-5244-605F55823C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7403" y="3184156"/>
            <a:ext cx="4963396" cy="3167504"/>
          </a:xfrm>
          <a:prstGeom prst="rect">
            <a:avLst/>
          </a:prstGeom>
        </p:spPr>
      </p:pic>
      <p:sp>
        <p:nvSpPr>
          <p:cNvPr id="13" name="コンテンツ プレースホルダー 7">
            <a:extLst>
              <a:ext uri="{FF2B5EF4-FFF2-40B4-BE49-F238E27FC236}">
                <a16:creationId xmlns:a16="http://schemas.microsoft.com/office/drawing/2014/main" id="{F4AE5195-B53D-4647-30A3-C2ACF2A30BC7}"/>
              </a:ext>
            </a:extLst>
          </p:cNvPr>
          <p:cNvSpPr txBox="1">
            <a:spLocks/>
          </p:cNvSpPr>
          <p:nvPr/>
        </p:nvSpPr>
        <p:spPr>
          <a:xfrm>
            <a:off x="1101371" y="4934578"/>
            <a:ext cx="4578360" cy="869986"/>
          </a:xfrm>
          <a:prstGeom prst="rect">
            <a:avLst/>
          </a:prstGeom>
        </p:spPr>
        <p:txBody>
          <a:bodyPr/>
          <a:lstStyle>
            <a:lvl1pPr marL="265113" indent="-26511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4850" indent="-2603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HGPｺﾞｼｯｸE" panose="020B0900000000000000" pitchFamily="50" charset="-128"/>
              <a:buChar char="◆"/>
              <a:defRPr kumimoj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65225" indent="-158750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510167"/>
              </a:buClr>
              <a:buFont typeface="Arial" panose="020B0604020202020204" pitchFamily="34" charset="0"/>
              <a:buChar char="►"/>
              <a:defRPr kumimoji="1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7663" indent="-182563" algn="l" rtl="0" eaLnBrk="0" fontAlgn="base" hangingPunct="0">
              <a:spcBef>
                <a:spcPts val="9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70088" indent="-127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anose="05020102010507070707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5pPr>
            <a:lvl6pPr marL="24272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6pPr>
            <a:lvl7pPr marL="28844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7pPr>
            <a:lvl8pPr marL="33416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8pPr>
            <a:lvl9pPr marL="3798888" indent="-127000" algn="l" rtl="0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 2" pitchFamily="18" charset="2"/>
              <a:buChar char="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  <a:cs typeface="+mn-cs"/>
              </a:defRPr>
            </a:lvl9pPr>
          </a:lstStyle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Drug related SAE: 18% vs 18%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ILD: 14% vs 1.3 % (grade≥3: 0.4 vs 1.3%)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Patient reported outcomes: comparable</a:t>
            </a:r>
          </a:p>
          <a:p>
            <a:pPr marL="265074" indent="-265074" defTabSz="914267">
              <a:defRPr/>
            </a:pPr>
            <a:r>
              <a:rPr lang="en-US" altLang="ja-JP" sz="1600" dirty="0">
                <a:solidFill>
                  <a:prstClr val="black"/>
                </a:solidFill>
                <a:latin typeface="Arial Narrow" panose="020B0606020202030204" pitchFamily="34" charset="0"/>
                <a:ea typeface="HGS明朝E" panose="02020900000000000000" pitchFamily="18" charset="-128"/>
                <a:cs typeface="Arial" panose="020B0604020202020204" pitchFamily="34" charset="0"/>
              </a:rPr>
              <a:t>Time to function deterioration; Favored T-DXd</a:t>
            </a:r>
          </a:p>
          <a:p>
            <a:pPr marL="265074" indent="-265074" defTabSz="914267">
              <a:defRPr/>
            </a:pPr>
            <a:endParaRPr lang="en-US" altLang="ja-JP" sz="1600" dirty="0">
              <a:solidFill>
                <a:prstClr val="black"/>
              </a:solidFill>
              <a:latin typeface="Arial Narrow" panose="020B0606020202030204" pitchFamily="34" charset="0"/>
              <a:ea typeface="HGS明朝E" panose="02020900000000000000" pitchFamily="18" charset="-128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597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Janssen Our Promise Widescreen - COOL">
  <a:themeElements>
    <a:clrScheme name="Janssen Our Promise – COOL">
      <a:dk1>
        <a:srgbClr val="212121"/>
      </a:dk1>
      <a:lt1>
        <a:srgbClr val="FFFFFF"/>
      </a:lt1>
      <a:dk2>
        <a:srgbClr val="646464"/>
      </a:dk2>
      <a:lt2>
        <a:srgbClr val="F4F4F4"/>
      </a:lt2>
      <a:accent1>
        <a:srgbClr val="00A0DF"/>
      </a:accent1>
      <a:accent2>
        <a:srgbClr val="003479"/>
      </a:accent2>
      <a:accent3>
        <a:srgbClr val="1C75BC"/>
      </a:accent3>
      <a:accent4>
        <a:srgbClr val="349941"/>
      </a:accent4>
      <a:accent5>
        <a:srgbClr val="6EBD44"/>
      </a:accent5>
      <a:accent6>
        <a:srgbClr val="7E2E78"/>
      </a:accent6>
      <a:hlink>
        <a:srgbClr val="00A0DE"/>
      </a:hlink>
      <a:folHlink>
        <a:srgbClr val="636363"/>
      </a:folHlink>
    </a:clrScheme>
    <a:fontScheme name="Title &amp; Bullets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32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Arial" pitchFamily="-110" charset="0"/>
            <a:ea typeface="ヒラギノ角ゴ ProN W3" pitchFamily="-110" charset="-128"/>
            <a:cs typeface="ヒラギノ角ゴ ProN W3" pitchFamily="-110" charset="-128"/>
            <a:sym typeface="Arial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12700" cap="flat" cmpd="sng" algn="ctr">
          <a:solidFill>
            <a:srgbClr val="777777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777777"/>
            </a:solidFill>
            <a:effectLst/>
            <a:latin typeface="Arial" pitchFamily="-110" charset="0"/>
            <a:ea typeface="ヒラギノ角ゴ ProN W3" pitchFamily="-110" charset="-128"/>
            <a:cs typeface="ヒラギノ角ゴ ProN W3" pitchFamily="-110" charset="-128"/>
            <a:sym typeface="Arial" pitchFamily="-110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30DF2A73-5A31-5B45-B812-29C9C639DC3A}" vid="{09BA5CA5-A7C5-604E-82A1-9320D27E1E46}"/>
    </a:ext>
  </a:extLst>
</a:theme>
</file>

<file path=ppt/theme/theme10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_エグゼクティブ">
  <a:themeElements>
    <a:clrScheme name="エグゼクティブ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エグゼクティブ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エグゼクティブ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26_エグゼクティブ">
  <a:themeElements>
    <a:clrScheme name="エグゼクティブ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エグゼクティブ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エグゼクティブ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DS AZ template">
  <a:themeElements>
    <a:clrScheme name="Daiichi/AZ">
      <a:dk1>
        <a:srgbClr val="000000"/>
      </a:dk1>
      <a:lt1>
        <a:srgbClr val="FFFFFF"/>
      </a:lt1>
      <a:dk2>
        <a:srgbClr val="3F4444"/>
      </a:dk2>
      <a:lt2>
        <a:srgbClr val="C4D600"/>
      </a:lt2>
      <a:accent1>
        <a:srgbClr val="000000"/>
      </a:accent1>
      <a:accent2>
        <a:srgbClr val="003865"/>
      </a:accent2>
      <a:accent3>
        <a:srgbClr val="68D2DF"/>
      </a:accent3>
      <a:accent4>
        <a:srgbClr val="C4D600"/>
      </a:accent4>
      <a:accent5>
        <a:srgbClr val="9DB0AC"/>
      </a:accent5>
      <a:accent6>
        <a:srgbClr val="B6B8BB"/>
      </a:accent6>
      <a:hlink>
        <a:srgbClr val="003865"/>
      </a:hlink>
      <a:folHlink>
        <a:srgbClr val="9DB0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0409 JAMT Meeting Slides.pptx" id="{8346EAE7-3FB0-4D64-AFB3-FB2DA6C3D685}" vid="{B36D977B-3DD2-41F2-9170-C316CCC9DCF9}"/>
    </a:ext>
  </a:extLst>
</a:theme>
</file>

<file path=ppt/theme/theme8.xml><?xml version="1.0" encoding="utf-8"?>
<a:theme xmlns:a="http://schemas.openxmlformats.org/drawingml/2006/main" name="21_エグゼクティブ">
  <a:themeElements>
    <a:clrScheme name="エグゼクティブ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エグゼクティブ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エグゼクティブ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エグゼクティブ">
  <a:themeElements>
    <a:clrScheme name="エグゼクティブ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エグゼクティブ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エグゼクティブ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CBB8348AD2784E92EB3B6DBBB082D5" ma:contentTypeVersion="13" ma:contentTypeDescription="Create a new document." ma:contentTypeScope="" ma:versionID="bfbbd9888c6dab2d81c92312a8006a7d">
  <xsd:schema xmlns:xsd="http://www.w3.org/2001/XMLSchema" xmlns:xs="http://www.w3.org/2001/XMLSchema" xmlns:p="http://schemas.microsoft.com/office/2006/metadata/properties" xmlns:ns3="0e67f686-d551-4ba6-9af9-6d760e7c9d30" xmlns:ns4="67eab392-dc6f-48ac-a85e-685cf450aad0" targetNamespace="http://schemas.microsoft.com/office/2006/metadata/properties" ma:root="true" ma:fieldsID="cbc22397e114f9039525d3be08474846" ns3:_="" ns4:_="">
    <xsd:import namespace="0e67f686-d551-4ba6-9af9-6d760e7c9d30"/>
    <xsd:import namespace="67eab392-dc6f-48ac-a85e-685cf450aad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7f686-d551-4ba6-9af9-6d760e7c9d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eab392-dc6f-48ac-a85e-685cf450aad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7eab392-dc6f-48ac-a85e-685cf450aad0">
      <UserInfo>
        <DisplayName>Pierson, Chris [JJCUS Non-J&amp;J]</DisplayName>
        <AccountId>47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F19EBFF-DF35-4ECC-9A11-A87B5827FD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67f686-d551-4ba6-9af9-6d760e7c9d30"/>
    <ds:schemaRef ds:uri="67eab392-dc6f-48ac-a85e-685cf450aa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7C0BC3-442B-47CD-AD2E-B6A143BAE3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5803E0-959F-4A0F-BFF5-5EBE93B92320}">
  <ds:schemaRefs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67eab392-dc6f-48ac-a85e-685cf450aad0"/>
    <ds:schemaRef ds:uri="0e67f686-d551-4ba6-9af9-6d760e7c9d3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58847</TotalTime>
  <Words>2079</Words>
  <Application>Microsoft Macintosh PowerPoint</Application>
  <PresentationFormat>Widescreen</PresentationFormat>
  <Paragraphs>285</Paragraphs>
  <Slides>27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53" baseType="lpstr">
      <vt:lpstr>メイリオ</vt:lpstr>
      <vt:lpstr>ＭＳ Ｐゴシック</vt:lpstr>
      <vt:lpstr>游ゴシック</vt:lpstr>
      <vt:lpstr>Yu Mincho</vt:lpstr>
      <vt:lpstr>Arial</vt:lpstr>
      <vt:lpstr>Arial Black</vt:lpstr>
      <vt:lpstr>Arial Narrow</vt:lpstr>
      <vt:lpstr>Calibri</vt:lpstr>
      <vt:lpstr>Calibri Light</vt:lpstr>
      <vt:lpstr>Century Gothic</vt:lpstr>
      <vt:lpstr>Courier New</vt:lpstr>
      <vt:lpstr>Georgia</vt:lpstr>
      <vt:lpstr>Palatino Linotype</vt:lpstr>
      <vt:lpstr>Verdana</vt:lpstr>
      <vt:lpstr>Wingdings</vt:lpstr>
      <vt:lpstr>Janssen Our Promise Widescreen - COOL</vt:lpstr>
      <vt:lpstr>9_エグゼクティブ</vt:lpstr>
      <vt:lpstr>3_Pembro 16x9 Slide Template</vt:lpstr>
      <vt:lpstr>26_エグゼクティブ</vt:lpstr>
      <vt:lpstr>1_Office Theme</vt:lpstr>
      <vt:lpstr>2_Office Theme</vt:lpstr>
      <vt:lpstr>DS AZ template</vt:lpstr>
      <vt:lpstr>21_エグゼクティブ</vt:lpstr>
      <vt:lpstr>10_エグゼクティブ</vt:lpstr>
      <vt:lpstr>Office 2013 - 2022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DESTINY-Gastric03 Safety Results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Shitara Kohei</dc:creator>
  <cp:lastModifiedBy>Aura Herrmann</cp:lastModifiedBy>
  <cp:revision>1061</cp:revision>
  <cp:lastPrinted>2019-02-06T04:20:42Z</cp:lastPrinted>
  <dcterms:created xsi:type="dcterms:W3CDTF">2018-06-06T22:07:21Z</dcterms:created>
  <dcterms:modified xsi:type="dcterms:W3CDTF">2026-06-22T11:45:37Z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0x010100BECBB8348AD2784E92EB3B6DBBB082D5</vt:lpwstr>
  </property>
</Properties>
</file>