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2.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tags/tag5.xml" ContentType="application/vnd.openxmlformats-officedocument.presentationml.tags+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4.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5.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6.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7.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8.xml" ContentType="application/vnd.openxmlformats-officedocument.theme+xml"/>
  <Override PartName="/ppt/tags/tag10.xml" ContentType="application/vnd.openxmlformats-officedocument.presentationml.tags+xml"/>
  <Override PartName="/ppt/theme/theme9.xml" ContentType="application/vnd.openxmlformats-officedocument.theme+xml"/>
  <Override PartName="/ppt/theme/theme10.xml" ContentType="application/vnd.openxmlformats-officedocument.theme+xml"/>
  <Override PartName="/ppt/tags/tag1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8.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9.xml" ContentType="application/vnd.openxmlformats-officedocument.presentationml.tags+xml"/>
  <Override PartName="/ppt/notesSlides/notesSlide9.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26.xml" ContentType="application/vnd.openxmlformats-officedocument.presentationml.tags+xml"/>
  <Override PartName="/ppt/notesSlides/notesSlide12.xml" ContentType="application/vnd.openxmlformats-officedocument.presentationml.notesSlide+xml"/>
  <Override PartName="/ppt/tags/tag27.xml" ContentType="application/vnd.openxmlformats-officedocument.presentationml.tags+xml"/>
  <Override PartName="/ppt/notesSlides/notesSlide13.xml" ContentType="application/vnd.openxmlformats-officedocument.presentationml.notesSlide+xml"/>
  <Override PartName="/ppt/tags/tag28.xml" ContentType="application/vnd.openxmlformats-officedocument.presentationml.tags+xml"/>
  <Override PartName="/ppt/notesSlides/notesSlide14.xml" ContentType="application/vnd.openxmlformats-officedocument.presentationml.notesSlide+xml"/>
  <Override PartName="/ppt/tags/tag29.xml" ContentType="application/vnd.openxmlformats-officedocument.presentationml.tags+xml"/>
  <Override PartName="/ppt/notesSlides/notesSlide15.xml" ContentType="application/vnd.openxmlformats-officedocument.presentationml.notesSlide+xml"/>
  <Override PartName="/ppt/tags/tag30.xml" ContentType="application/vnd.openxmlformats-officedocument.presentationml.tags+xml"/>
  <Override PartName="/ppt/notesSlides/notesSlide16.xml" ContentType="application/vnd.openxmlformats-officedocument.presentationml.notesSlide+xml"/>
  <Override PartName="/ppt/tags/tag31.xml" ContentType="application/vnd.openxmlformats-officedocument.presentationml.tags+xml"/>
  <Override PartName="/ppt/notesSlides/notesSlide17.xml" ContentType="application/vnd.openxmlformats-officedocument.presentationml.notesSlide+xml"/>
  <Override PartName="/ppt/tags/tag32.xml" ContentType="application/vnd.openxmlformats-officedocument.presentationml.tags+xml"/>
  <Override PartName="/ppt/notesSlides/notesSlide18.xml" ContentType="application/vnd.openxmlformats-officedocument.presentationml.notesSlide+xml"/>
  <Override PartName="/ppt/tags/tag33.xml" ContentType="application/vnd.openxmlformats-officedocument.presentationml.tags+xml"/>
  <Override PartName="/ppt/notesSlides/notesSlide19.xml" ContentType="application/vnd.openxmlformats-officedocument.presentationml.notesSlide+xml"/>
  <Override PartName="/ppt/tags/tag34.xml" ContentType="application/vnd.openxmlformats-officedocument.presentationml.tags+xml"/>
  <Override PartName="/ppt/notesSlides/notesSlide20.xml" ContentType="application/vnd.openxmlformats-officedocument.presentationml.notesSlide+xml"/>
  <Override PartName="/ppt/tags/tag35.xml" ContentType="application/vnd.openxmlformats-officedocument.presentationml.tags+xml"/>
  <Override PartName="/ppt/notesSlides/notesSlide21.xml" ContentType="application/vnd.openxmlformats-officedocument.presentationml.notesSlide+xml"/>
  <Override PartName="/ppt/tags/tag36.xml" ContentType="application/vnd.openxmlformats-officedocument.presentationml.tags+xml"/>
  <Override PartName="/ppt/notesSlides/notesSlide22.xml" ContentType="application/vnd.openxmlformats-officedocument.presentationml.notesSlide+xml"/>
  <Override PartName="/ppt/tags/tag37.xml" ContentType="application/vnd.openxmlformats-officedocument.presentationml.tags+xml"/>
  <Override PartName="/ppt/notesSlides/notesSlide23.xml" ContentType="application/vnd.openxmlformats-officedocument.presentationml.notesSlide+xml"/>
  <Override PartName="/ppt/tags/tag38.xml" ContentType="application/vnd.openxmlformats-officedocument.presentationml.tags+xml"/>
  <Override PartName="/ppt/notesSlides/notesSlide24.xml" ContentType="application/vnd.openxmlformats-officedocument.presentationml.notesSlide+xml"/>
  <Override PartName="/ppt/tags/tag39.xml" ContentType="application/vnd.openxmlformats-officedocument.presentationml.tags+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5143" r:id="rId1"/>
    <p:sldMasterId id="2147485434" r:id="rId2"/>
    <p:sldMasterId id="2147485513" r:id="rId3"/>
    <p:sldMasterId id="2147485587" r:id="rId4"/>
    <p:sldMasterId id="2147485599" r:id="rId5"/>
    <p:sldMasterId id="2147485643" r:id="rId6"/>
    <p:sldMasterId id="2147485688" r:id="rId7"/>
    <p:sldMasterId id="2147485714" r:id="rId8"/>
  </p:sldMasterIdLst>
  <p:notesMasterIdLst>
    <p:notesMasterId r:id="rId82"/>
  </p:notesMasterIdLst>
  <p:handoutMasterIdLst>
    <p:handoutMasterId r:id="rId83"/>
  </p:handoutMasterIdLst>
  <p:sldIdLst>
    <p:sldId id="2147483623" r:id="rId9"/>
    <p:sldId id="2147483624" r:id="rId10"/>
    <p:sldId id="2147483596" r:id="rId11"/>
    <p:sldId id="2147483625" r:id="rId12"/>
    <p:sldId id="2147483626" r:id="rId13"/>
    <p:sldId id="13408" r:id="rId14"/>
    <p:sldId id="2147483627" r:id="rId15"/>
    <p:sldId id="2147483628" r:id="rId16"/>
    <p:sldId id="2147483629" r:id="rId17"/>
    <p:sldId id="2147483630" r:id="rId18"/>
    <p:sldId id="2147483631" r:id="rId19"/>
    <p:sldId id="2147483632" r:id="rId20"/>
    <p:sldId id="2147480704" r:id="rId21"/>
    <p:sldId id="2147483633" r:id="rId22"/>
    <p:sldId id="2147470659" r:id="rId23"/>
    <p:sldId id="13108" r:id="rId24"/>
    <p:sldId id="2147483634" r:id="rId25"/>
    <p:sldId id="284" r:id="rId26"/>
    <p:sldId id="2147483610" r:id="rId27"/>
    <p:sldId id="279" r:id="rId28"/>
    <p:sldId id="272" r:id="rId29"/>
    <p:sldId id="2147471838" r:id="rId30"/>
    <p:sldId id="2147471837" r:id="rId31"/>
    <p:sldId id="2147483595" r:id="rId32"/>
    <p:sldId id="280" r:id="rId33"/>
    <p:sldId id="2147483574" r:id="rId34"/>
    <p:sldId id="2147483592" r:id="rId35"/>
    <p:sldId id="2147483591" r:id="rId36"/>
    <p:sldId id="2147483594" r:id="rId37"/>
    <p:sldId id="2147483593" r:id="rId38"/>
    <p:sldId id="2147480151" r:id="rId39"/>
    <p:sldId id="13407" r:id="rId40"/>
    <p:sldId id="2147483567" r:id="rId41"/>
    <p:sldId id="287" r:id="rId42"/>
    <p:sldId id="2147483621" r:id="rId43"/>
    <p:sldId id="2147483622" r:id="rId44"/>
    <p:sldId id="2147483530" r:id="rId45"/>
    <p:sldId id="2147483597" r:id="rId46"/>
    <p:sldId id="2147483611" r:id="rId47"/>
    <p:sldId id="2147483612" r:id="rId48"/>
    <p:sldId id="2147483608" r:id="rId49"/>
    <p:sldId id="2135715270" r:id="rId50"/>
    <p:sldId id="2135715249" r:id="rId51"/>
    <p:sldId id="2135715250" r:id="rId52"/>
    <p:sldId id="2147483613" r:id="rId53"/>
    <p:sldId id="2147483540" r:id="rId54"/>
    <p:sldId id="2147483614" r:id="rId55"/>
    <p:sldId id="2147483541" r:id="rId56"/>
    <p:sldId id="2135715251" r:id="rId57"/>
    <p:sldId id="2135715264" r:id="rId58"/>
    <p:sldId id="2147483615" r:id="rId59"/>
    <p:sldId id="2147483543" r:id="rId60"/>
    <p:sldId id="2147483616" r:id="rId61"/>
    <p:sldId id="2147483544" r:id="rId62"/>
    <p:sldId id="2135715254" r:id="rId63"/>
    <p:sldId id="2135715255" r:id="rId64"/>
    <p:sldId id="2147483617" r:id="rId65"/>
    <p:sldId id="2147483545" r:id="rId66"/>
    <p:sldId id="2135715257" r:id="rId67"/>
    <p:sldId id="2135715258" r:id="rId68"/>
    <p:sldId id="2147483618" r:id="rId69"/>
    <p:sldId id="2147483546" r:id="rId70"/>
    <p:sldId id="2135715260" r:id="rId71"/>
    <p:sldId id="2135715261" r:id="rId72"/>
    <p:sldId id="2135715262" r:id="rId73"/>
    <p:sldId id="2147483619" r:id="rId74"/>
    <p:sldId id="2147483542" r:id="rId75"/>
    <p:sldId id="2135715267" r:id="rId76"/>
    <p:sldId id="2135715268" r:id="rId77"/>
    <p:sldId id="2147483620" r:id="rId78"/>
    <p:sldId id="2147483548" r:id="rId79"/>
    <p:sldId id="2147483609" r:id="rId80"/>
    <p:sldId id="2147480083" r:id="rId81"/>
  </p:sldIdLst>
  <p:sldSz cx="12192000" cy="6858000"/>
  <p:notesSz cx="7772400" cy="10058400"/>
  <p:custDataLst>
    <p:tags r:id="rId84"/>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1" orient="horz" pos="4201" userDrawn="1">
          <p15:clr>
            <a:srgbClr val="A4A3A4"/>
          </p15:clr>
        </p15:guide>
        <p15:guide id="2" pos="3719" userDrawn="1">
          <p15:clr>
            <a:srgbClr val="A4A3A4"/>
          </p15:clr>
        </p15:guide>
        <p15:guide id="3" pos="211" userDrawn="1">
          <p15:clr>
            <a:srgbClr val="A4A3A4"/>
          </p15:clr>
        </p15:guide>
        <p15:guide id="4" pos="6208" userDrawn="1">
          <p15:clr>
            <a:srgbClr val="A4A3A4"/>
          </p15:clr>
        </p15:guide>
        <p15:guide id="5" pos="332" userDrawn="1">
          <p15:clr>
            <a:srgbClr val="A4A3A4"/>
          </p15:clr>
        </p15:guide>
        <p15:guide id="6" orient="horz" pos="1434"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browse/>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0FF"/>
    <a:srgbClr val="E3ECF2"/>
    <a:srgbClr val="001F60"/>
    <a:srgbClr val="0432FF"/>
    <a:srgbClr val="DEEBF3"/>
    <a:srgbClr val="B4F2AB"/>
    <a:srgbClr val="FFFFFF"/>
    <a:srgbClr val="ECF9FD"/>
    <a:srgbClr val="004467"/>
    <a:srgbClr val="ECE3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76" autoAdjust="0"/>
    <p:restoredTop sz="91233" autoAdjust="0"/>
  </p:normalViewPr>
  <p:slideViewPr>
    <p:cSldViewPr>
      <p:cViewPr varScale="1">
        <p:scale>
          <a:sx n="111" d="100"/>
          <a:sy n="111" d="100"/>
        </p:scale>
        <p:origin x="1040" y="200"/>
      </p:cViewPr>
      <p:guideLst>
        <p:guide orient="horz" pos="4201"/>
        <p:guide pos="3719"/>
        <p:guide pos="211"/>
        <p:guide pos="6208"/>
        <p:guide pos="332"/>
        <p:guide orient="horz" pos="1434"/>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 d="1"/>
        <a:sy n="1" d="1"/>
      </p:scale>
      <p:origin x="0" y="0"/>
    </p:cViewPr>
  </p:sorterViewPr>
  <p:notesViewPr>
    <p:cSldViewPr>
      <p:cViewPr varScale="1">
        <p:scale>
          <a:sx n="78" d="100"/>
          <a:sy n="78" d="100"/>
        </p:scale>
        <p:origin x="3856"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tags" Target="tags/tag1.xml"/><Relationship Id="rId89" Type="http://schemas.openxmlformats.org/officeDocument/2006/relationships/tableStyles" Target="tableStyles.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5" Type="http://schemas.openxmlformats.org/officeDocument/2006/relationships/slideMaster" Target="slideMasters/slideMaster5.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commentAuthors" Target="commentAuthor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handoutMaster" Target="handoutMasters/handoutMaster1.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7" Type="http://schemas.openxmlformats.org/officeDocument/2006/relationships/slideMaster" Target="slideMasters/slideMaster7.xml"/><Relationship Id="rId71" Type="http://schemas.openxmlformats.org/officeDocument/2006/relationships/slide" Target="slides/slide63.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viewProps" Target="viewProps.xml"/><Relationship Id="rId61" Type="http://schemas.openxmlformats.org/officeDocument/2006/relationships/slide" Target="slides/slide53.xml"/><Relationship Id="rId82" Type="http://schemas.openxmlformats.org/officeDocument/2006/relationships/notesMaster" Target="notesMasters/notesMaster1.xml"/><Relationship Id="rId19"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7/23/25</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818A3-C0EF-46F6-3593-844D17C63287}"/>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2E4AC7F0-F081-EEF6-6370-708570453F54}"/>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A45B4D3-4783-1CCC-88E1-56EA3625CED3}"/>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F3DBACAB-5415-33AB-1167-EE73D73A0E7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42123245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818A3-C0EF-46F6-3593-844D17C63287}"/>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2E4AC7F0-F081-EEF6-6370-708570453F54}"/>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34</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A45B4D3-4783-1CCC-88E1-56EA3625CED3}"/>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F3DBACAB-5415-33AB-1167-EE73D73A0E7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8803199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FEECFE-5F5F-48A5-8247-3F79BB59CA05}"/>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8CE5F6C3-2C05-4179-5EF4-5C06782B3935}"/>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35</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0AA2E34D-7840-37D4-86F0-784541B0E2A8}"/>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8BBE21F7-1C09-1EBE-A5EC-8360AA183BC4}"/>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5181849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FEECFE-5F5F-48A5-8247-3F79BB59CA05}"/>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8CE5F6C3-2C05-4179-5EF4-5C06782B3935}"/>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36</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0AA2E34D-7840-37D4-86F0-784541B0E2A8}"/>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8BBE21F7-1C09-1EBE-A5EC-8360AA183BC4}"/>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5181849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FA0D00-082D-7CC7-83A8-2C48BAC878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DF6E20-D2CB-1E4E-D65E-A1E74E5399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D928C3-E93E-C29E-D8B6-474CAEE8C1A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003690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FA0D00-082D-7CC7-83A8-2C48BAC878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DF6E20-D2CB-1E4E-D65E-A1E74E5399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D928C3-E93E-C29E-D8B6-474CAEE8C1A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091589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162CF9-CEFE-DD72-20DE-C17ECE919F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882C15-578F-E7E8-B15A-394286675E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F99719-626A-20A0-B246-027E9F16CB4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168852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79E41E-CC6C-1765-6886-4A4027D92C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88E7FB-7484-6F94-EDD9-C5C4C7474B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5516D6-C3EA-3DED-B8E4-A1D9077D8DA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032177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73C5E8-22AE-51C2-0B6B-C576A2DF06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4DD444-BD9C-F29D-CC44-5FDE90BE2E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5970BA-63A3-E103-7962-EF7126AC488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241069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214484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43DED2-C34B-2336-B49E-8B59155731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373317-3BE9-1C37-8C26-99001A31EE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7BA9DF-BA3B-8B31-4160-B0A3E356164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994232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39E762-443B-FE0E-FCAE-C4B81CD657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8E32BC-A0EE-FF0E-B956-1417207972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B6B90B-EF88-BE78-768A-173F07D578D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552823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2E5285-9E5F-E830-D69C-C77D294B00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9C826D-12A3-1F6B-E248-3045A3E795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A7549C-6018-98A2-DB33-0A01B5A0F92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31762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3FFC3A-A440-16B4-42FA-6EC5E93686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5CBD3F-2E49-8A2C-EA96-E320EAD101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E21B6A-0B95-5859-B8B0-D03BD9D8EE6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435438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53D37A-6028-8A96-2D21-3B67E7CAEA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5625DA-062B-1951-0B8F-8999D3C859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B506EE-3752-84DE-9CFA-DB8A5FD806A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476611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924B85-2EE6-C0B8-7C43-653AD0B570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6F261E-1911-DE0C-2E33-856E7E5908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A425A0-8105-AB9B-4ECE-549462DC7A6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77977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399551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455358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818A3-C0EF-46F6-3593-844D17C63287}"/>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2E4AC7F0-F081-EEF6-6370-708570453F54}"/>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18</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A45B4D3-4783-1CCC-88E1-56EA3625CED3}"/>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F3DBACAB-5415-33AB-1167-EE73D73A0E7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42123245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214484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AEA5C4-7F4D-00A0-429B-4D997168D7E6}"/>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7F3AE803-86B5-D902-E274-5FA1BBE2AA85}"/>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24</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BBA4D1C0-8657-1DF0-011D-64523FE96B7E}"/>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F3CCBF17-C36E-35CD-A3BC-664647A390B6}"/>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7252817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6.xml"/></Relationships>
</file>

<file path=ppt/slideLayouts/_rels/slideLayout8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4123963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4054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Promo Slide">
    <p:spTree>
      <p:nvGrpSpPr>
        <p:cNvPr id="1" name=""/>
        <p:cNvGrpSpPr/>
        <p:nvPr/>
      </p:nvGrpSpPr>
      <p:grpSpPr>
        <a:xfrm>
          <a:off x="0" y="0"/>
          <a:ext cx="0" cy="0"/>
          <a:chOff x="0" y="0"/>
          <a:chExt cx="0" cy="0"/>
        </a:xfrm>
      </p:grpSpPr>
      <p:sp>
        <p:nvSpPr>
          <p:cNvPr id="2" name="Title 1"/>
          <p:cNvSpPr>
            <a:spLocks noGrp="1"/>
          </p:cNvSpPr>
          <p:nvPr>
            <p:ph type="title"/>
          </p:nvPr>
        </p:nvSpPr>
        <p:spPr>
          <a:xfrm>
            <a:off x="514484" y="239715"/>
            <a:ext cx="11244016" cy="1674813"/>
          </a:xfrm>
          <a:prstGeom prst="rect">
            <a:avLst/>
          </a:prstGeom>
        </p:spPr>
        <p:txBody>
          <a:bodyPr/>
          <a:lstStyle>
            <a:lvl1pPr algn="ctr">
              <a:defRPr sz="3900">
                <a:solidFill>
                  <a:schemeClr val="bg2"/>
                </a:solidFill>
              </a:defRPr>
            </a:lvl1pPr>
          </a:lstStyle>
          <a:p>
            <a:r>
              <a:rPr lang="en-US"/>
              <a:t>Click to edit Master title style</a:t>
            </a:r>
          </a:p>
        </p:txBody>
      </p:sp>
      <p:sp>
        <p:nvSpPr>
          <p:cNvPr id="8" name="Content Placeholder 7"/>
          <p:cNvSpPr>
            <a:spLocks noGrp="1"/>
          </p:cNvSpPr>
          <p:nvPr>
            <p:ph sz="quarter" idx="10"/>
          </p:nvPr>
        </p:nvSpPr>
        <p:spPr>
          <a:xfrm>
            <a:off x="609759" y="1895477"/>
            <a:ext cx="10872444"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a:t>Edit Master text styles</a:t>
            </a:r>
          </a:p>
        </p:txBody>
      </p:sp>
      <p:cxnSp>
        <p:nvCxnSpPr>
          <p:cNvPr id="11" name="Straight Connector 10">
            <a:extLst>
              <a:ext uri="{FF2B5EF4-FFF2-40B4-BE49-F238E27FC236}">
                <a16:creationId xmlns:a16="http://schemas.microsoft.com/office/drawing/2014/main" id="{5FB50470-EA3D-49B4-8F28-4C9C1E0D226A}"/>
              </a:ext>
            </a:extLst>
          </p:cNvPr>
          <p:cNvCxnSpPr/>
          <p:nvPr userDrawn="1"/>
        </p:nvCxnSpPr>
        <p:spPr bwMode="auto">
          <a:xfrm>
            <a:off x="-22231"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4" name="Content Placeholder 9">
            <a:extLst>
              <a:ext uri="{FF2B5EF4-FFF2-40B4-BE49-F238E27FC236}">
                <a16:creationId xmlns:a16="http://schemas.microsoft.com/office/drawing/2014/main" id="{DF9EACC2-568A-498C-8601-A87328BD11D3}"/>
              </a:ext>
            </a:extLst>
          </p:cNvPr>
          <p:cNvSpPr>
            <a:spLocks noGrp="1"/>
          </p:cNvSpPr>
          <p:nvPr>
            <p:ph sz="quarter" idx="11"/>
          </p:nvPr>
        </p:nvSpPr>
        <p:spPr>
          <a:xfrm>
            <a:off x="514351" y="4856674"/>
            <a:ext cx="11283950" cy="1155939"/>
          </a:xfrm>
          <a:prstGeom prst="rect">
            <a:avLst/>
          </a:prstGeom>
        </p:spPr>
        <p:txBody>
          <a:bodyPr/>
          <a:lstStyle>
            <a:lvl1pPr>
              <a:buFontTx/>
              <a:buNone/>
              <a:defRPr sz="2400" b="1">
                <a:solidFill>
                  <a:srgbClr val="E1471D"/>
                </a:solidFill>
              </a:defRPr>
            </a:lvl1pPr>
            <a:lvl2pPr>
              <a:buFontTx/>
              <a:buNone/>
              <a:defRPr sz="2400"/>
            </a:lvl2pPr>
            <a:lvl3pPr>
              <a:buFontTx/>
              <a:buNone/>
              <a:defRPr sz="2400"/>
            </a:lvl3pPr>
            <a:lvl4pPr>
              <a:buFontTx/>
              <a:buNone/>
              <a:defRPr sz="2400"/>
            </a:lvl4pPr>
            <a:lvl5pPr>
              <a:buFontTx/>
              <a:buNone/>
              <a:defRPr sz="2400"/>
            </a:lvl5pPr>
          </a:lstStyle>
          <a:p>
            <a:pPr lvl="0"/>
            <a:r>
              <a:rPr lang="en-US"/>
              <a:t>Edit Master text styles</a:t>
            </a:r>
          </a:p>
        </p:txBody>
      </p:sp>
      <p:sp>
        <p:nvSpPr>
          <p:cNvPr id="15" name="Rectangle 14">
            <a:extLst>
              <a:ext uri="{FF2B5EF4-FFF2-40B4-BE49-F238E27FC236}">
                <a16:creationId xmlns:a16="http://schemas.microsoft.com/office/drawing/2014/main" id="{5BBD1E00-A2D3-4202-961C-9DF3DF2683C9}"/>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6" name="Straight Connector 15">
            <a:extLst>
              <a:ext uri="{FF2B5EF4-FFF2-40B4-BE49-F238E27FC236}">
                <a16:creationId xmlns:a16="http://schemas.microsoft.com/office/drawing/2014/main" id="{7590A4E9-08A7-4826-8D90-46B546D1F341}"/>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E31A8939-5D7B-DDA0-442D-AFC6D9C41D0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67636" y="5397632"/>
            <a:ext cx="1790865" cy="955128"/>
          </a:xfrm>
          <a:prstGeom prst="rect">
            <a:avLst/>
          </a:prstGeom>
        </p:spPr>
      </p:pic>
    </p:spTree>
    <p:extLst>
      <p:ext uri="{BB962C8B-B14F-4D97-AF65-F5344CB8AC3E}">
        <p14:creationId xmlns:p14="http://schemas.microsoft.com/office/powerpoint/2010/main" val="33935610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matchingName="Title and Content">
  <p:cSld name="1_Title and Content">
    <p:spTree>
      <p:nvGrpSpPr>
        <p:cNvPr id="1" name="Shape 33"/>
        <p:cNvGrpSpPr/>
        <p:nvPr/>
      </p:nvGrpSpPr>
      <p:grpSpPr>
        <a:xfrm>
          <a:off x="0" y="0"/>
          <a:ext cx="0" cy="0"/>
          <a:chOff x="0" y="0"/>
          <a:chExt cx="0" cy="0"/>
        </a:xfrm>
      </p:grpSpPr>
      <p:sp>
        <p:nvSpPr>
          <p:cNvPr id="34" name="Google Shape;34;p109"/>
          <p:cNvSpPr txBox="1">
            <a:spLocks noGrp="1"/>
          </p:cNvSpPr>
          <p:nvPr>
            <p:ph type="body" idx="1"/>
          </p:nvPr>
        </p:nvSpPr>
        <p:spPr>
          <a:xfrm>
            <a:off x="304800" y="1253037"/>
            <a:ext cx="11582400" cy="4830763"/>
          </a:xfrm>
          <a:prstGeom prst="rect">
            <a:avLst/>
          </a:prstGeom>
          <a:noFill/>
          <a:ln>
            <a:noFill/>
          </a:ln>
        </p:spPr>
        <p:txBody>
          <a:bodyPr spcFirstLastPara="1" wrap="square" lIns="91425" tIns="45700" rIns="91425" bIns="45700" anchor="t" anchorCtr="0">
            <a:noAutofit/>
          </a:bodyPr>
          <a:lstStyle>
            <a:lvl1pPr marL="609585" lvl="0" indent="-507987" algn="l">
              <a:lnSpc>
                <a:spcPct val="100000"/>
              </a:lnSpc>
              <a:spcBef>
                <a:spcPts val="0"/>
              </a:spcBef>
              <a:spcAft>
                <a:spcPts val="0"/>
              </a:spcAft>
              <a:buClr>
                <a:schemeClr val="dk1"/>
              </a:buClr>
              <a:buSzPts val="2400"/>
              <a:buFont typeface="Arial"/>
              <a:buChar char="•"/>
              <a:defRPr sz="3200"/>
            </a:lvl1pPr>
            <a:lvl2pPr marL="1219170" lvl="1" indent="-507987" algn="l">
              <a:lnSpc>
                <a:spcPct val="100000"/>
              </a:lnSpc>
              <a:spcBef>
                <a:spcPts val="800"/>
              </a:spcBef>
              <a:spcAft>
                <a:spcPts val="0"/>
              </a:spcAft>
              <a:buClr>
                <a:schemeClr val="dk1"/>
              </a:buClr>
              <a:buSzPts val="2400"/>
              <a:buFont typeface="Arial"/>
              <a:buChar char="–"/>
              <a:defRPr sz="3200"/>
            </a:lvl2pPr>
            <a:lvl3pPr marL="1828754" lvl="2" indent="-447029" algn="l">
              <a:lnSpc>
                <a:spcPct val="100000"/>
              </a:lnSpc>
              <a:spcBef>
                <a:spcPts val="800"/>
              </a:spcBef>
              <a:spcAft>
                <a:spcPts val="0"/>
              </a:spcAft>
              <a:buClr>
                <a:schemeClr val="dk1"/>
              </a:buClr>
              <a:buSzPts val="1680"/>
              <a:buFont typeface="Noto Sans Symbols"/>
              <a:buChar char="⮚"/>
              <a:defRPr sz="3200"/>
            </a:lvl3pPr>
            <a:lvl4pPr marL="2438339" lvl="3" indent="-507987" algn="l">
              <a:spcBef>
                <a:spcPts val="800"/>
              </a:spcBef>
              <a:spcAft>
                <a:spcPts val="0"/>
              </a:spcAft>
              <a:buClr>
                <a:schemeClr val="dk1"/>
              </a:buClr>
              <a:buSzPts val="2400"/>
              <a:buChar char="–"/>
              <a:defRPr sz="3200"/>
            </a:lvl4pPr>
            <a:lvl5pPr marL="3047924" lvl="4" indent="-507987" algn="l">
              <a:spcBef>
                <a:spcPts val="800"/>
              </a:spcBef>
              <a:spcAft>
                <a:spcPts val="0"/>
              </a:spcAft>
              <a:buClr>
                <a:schemeClr val="dk1"/>
              </a:buClr>
              <a:buSzPts val="2400"/>
              <a:buChar char="»"/>
              <a:defRPr sz="3200"/>
            </a:lvl5pPr>
            <a:lvl6pPr marL="3657509" lvl="5" indent="-457189" algn="l">
              <a:spcBef>
                <a:spcPts val="80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35" name="Google Shape;35;p109"/>
          <p:cNvSpPr txBox="1">
            <a:spLocks noGrp="1"/>
          </p:cNvSpPr>
          <p:nvPr>
            <p:ph type="ftr" idx="11"/>
          </p:nvPr>
        </p:nvSpPr>
        <p:spPr>
          <a:xfrm>
            <a:off x="126568" y="6419015"/>
            <a:ext cx="10265664" cy="365125"/>
          </a:xfrm>
          <a:prstGeom prst="rect">
            <a:avLst/>
          </a:prstGeom>
          <a:noFill/>
          <a:ln>
            <a:noFill/>
          </a:ln>
        </p:spPr>
        <p:txBody>
          <a:bodyPr spcFirstLastPara="1" wrap="square" lIns="45700"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109"/>
          <p:cNvSpPr txBox="1">
            <a:spLocks noGrp="1"/>
          </p:cNvSpPr>
          <p:nvPr>
            <p:ph type="title"/>
          </p:nvPr>
        </p:nvSpPr>
        <p:spPr>
          <a:xfrm>
            <a:off x="121920" y="35787"/>
            <a:ext cx="11948160" cy="9906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accent1"/>
              </a:buClr>
              <a:buSzPts val="2400"/>
              <a:buFont typeface="Arial"/>
              <a:buNone/>
              <a:defRPr sz="32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42216808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9438772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952319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13674984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23838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87745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396423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45265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3432857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57523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9260971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44706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6906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32605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4438237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5094379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6686780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6851807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7715376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7/23/25</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3622704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19522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5883398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8290074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11022994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26136767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29510597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8575012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58362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4" y="2347914"/>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6"/>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8003849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E2ECF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29944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7" y="4857754"/>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7" y="320357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13708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1317705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7" y="2101852"/>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97676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3" y="303217"/>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0"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0"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0"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0"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52967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687030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22364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89"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4"/>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5948852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1"/>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89"/>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4505611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85986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7"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7"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28797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7" y="627066"/>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7" y="2101852"/>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4664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5"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5" y="1416051"/>
            <a:ext cx="10358967" cy="4799013"/>
          </a:xfrm>
        </p:spPr>
        <p:txBody>
          <a:bodyPr/>
          <a:lstStyle/>
          <a:p>
            <a:pPr lvl="0"/>
            <a:endParaRPr lang="en-US" noProof="0"/>
          </a:p>
        </p:txBody>
      </p:sp>
    </p:spTree>
    <p:extLst>
      <p:ext uri="{BB962C8B-B14F-4D97-AF65-F5344CB8AC3E}">
        <p14:creationId xmlns:p14="http://schemas.microsoft.com/office/powerpoint/2010/main" val="8237276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515869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100645792"/>
      </p:ext>
    </p:extLst>
  </p:cSld>
  <p:clrMapOvr>
    <a:masterClrMapping/>
  </p:clrMapOvr>
  <p:transition spd="slow" advClick="0"/>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1" y="2360613"/>
            <a:ext cx="4955645" cy="3810000"/>
          </a:xfrm>
          <a:prstGeom prst="rect">
            <a:avLst/>
          </a:prstGeom>
        </p:spPr>
        <p:txBody>
          <a:bodyPr/>
          <a:lstStyle/>
          <a:p>
            <a:endParaRPr lang="en-US"/>
          </a:p>
        </p:txBody>
      </p:sp>
    </p:spTree>
    <p:extLst>
      <p:ext uri="{BB962C8B-B14F-4D97-AF65-F5344CB8AC3E}">
        <p14:creationId xmlns:p14="http://schemas.microsoft.com/office/powerpoint/2010/main" val="4529081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0" y="5905501"/>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9763035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8759635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0995338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6470867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71800" y="1202029"/>
            <a:ext cx="8540496" cy="667512"/>
          </a:xfrm>
          <a:prstGeom prst="rect">
            <a:avLst/>
          </a:prstGeom>
        </p:spPr>
        <p:txBody>
          <a:bodyPr anchor="ctr"/>
          <a:lstStyle>
            <a:lvl1pPr marL="0" indent="0" algn="ctr">
              <a:lnSpc>
                <a:spcPts val="2300"/>
              </a:lnSpc>
              <a:buFontTx/>
              <a:buNone/>
              <a:defRPr sz="24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2008736"/>
            <a:ext cx="8540496" cy="667512"/>
          </a:xfrm>
          <a:prstGeom prst="rect">
            <a:avLst/>
          </a:prstGeom>
        </p:spPr>
        <p:txBody>
          <a:bodyPr anchor="ctr"/>
          <a:lstStyle>
            <a:lvl1pPr marL="0" indent="0" algn="ctr">
              <a:lnSpc>
                <a:spcPts val="2300"/>
              </a:lnSpc>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2828555"/>
            <a:ext cx="8540496" cy="667512"/>
          </a:xfrm>
          <a:prstGeom prst="rect">
            <a:avLst/>
          </a:prstGeom>
        </p:spPr>
        <p:txBody>
          <a:bodyPr anchor="ctr"/>
          <a:lstStyle>
            <a:lvl1pPr marL="0" indent="0" algn="ctr">
              <a:lnSpc>
                <a:spcPts val="2300"/>
              </a:lnSpc>
              <a:buFontTx/>
              <a:buNone/>
              <a:defRPr sz="24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3628873"/>
            <a:ext cx="8540496" cy="667512"/>
          </a:xfrm>
          <a:prstGeom prst="rect">
            <a:avLst/>
          </a:prstGeom>
        </p:spPr>
        <p:txBody>
          <a:bodyPr anchor="ctr"/>
          <a:lstStyle>
            <a:lvl1pPr marL="0" indent="0" algn="ctr">
              <a:lnSpc>
                <a:spcPts val="2300"/>
              </a:lnSpc>
              <a:buFontTx/>
              <a:buNone/>
              <a:defRPr sz="2400">
                <a:solidFill>
                  <a:schemeClr val="bg1"/>
                </a:solidFill>
              </a:defRPr>
            </a:lvl1pPr>
          </a:lstStyle>
          <a:p>
            <a:pPr lvl="0"/>
            <a:r>
              <a:rPr lang="en-US" dirty="0"/>
              <a:t>Answer</a:t>
            </a:r>
          </a:p>
        </p:txBody>
      </p:sp>
      <p:sp>
        <p:nvSpPr>
          <p:cNvPr id="15" name="Content Placeholder 2">
            <a:extLst>
              <a:ext uri="{FF2B5EF4-FFF2-40B4-BE49-F238E27FC236}">
                <a16:creationId xmlns:a16="http://schemas.microsoft.com/office/drawing/2014/main" id="{B30B91F8-CE0E-B643-9A6F-460F6553C81F}"/>
              </a:ext>
            </a:extLst>
          </p:cNvPr>
          <p:cNvSpPr>
            <a:spLocks noGrp="1"/>
          </p:cNvSpPr>
          <p:nvPr>
            <p:ph idx="51" hasCustomPrompt="1"/>
          </p:nvPr>
        </p:nvSpPr>
        <p:spPr>
          <a:xfrm>
            <a:off x="2971800" y="4462272"/>
            <a:ext cx="8540496" cy="667512"/>
          </a:xfrm>
          <a:prstGeom prst="rect">
            <a:avLst/>
          </a:prstGeom>
        </p:spPr>
        <p:txBody>
          <a:bodyPr anchor="ctr"/>
          <a:lstStyle>
            <a:lvl1pPr marL="0" indent="0" algn="ctr">
              <a:lnSpc>
                <a:spcPts val="2300"/>
              </a:lnSpc>
              <a:buFontTx/>
              <a:buNone/>
              <a:defRPr sz="24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C9B2231C-939C-AC91-1ED2-FDEEC9AF2C35}"/>
              </a:ext>
            </a:extLst>
          </p:cNvPr>
          <p:cNvSpPr>
            <a:spLocks noGrp="1"/>
          </p:cNvSpPr>
          <p:nvPr>
            <p:ph type="title"/>
          </p:nvPr>
        </p:nvSpPr>
        <p:spPr>
          <a:xfrm>
            <a:off x="551384" y="0"/>
            <a:ext cx="11155680" cy="1023414"/>
          </a:xfrm>
        </p:spPr>
        <p:txBody>
          <a:bodyPr/>
          <a:lstStyle>
            <a:lvl1pPr algn="l">
              <a:defRPr sz="2400"/>
            </a:lvl1pPr>
          </a:lstStyle>
          <a:p>
            <a:r>
              <a:rPr lang="en-US" noProof="0"/>
              <a:t>Click to edit Master title style</a:t>
            </a:r>
          </a:p>
        </p:txBody>
      </p:sp>
      <p:sp>
        <p:nvSpPr>
          <p:cNvPr id="23" name="Content Placeholder 2">
            <a:extLst>
              <a:ext uri="{FF2B5EF4-FFF2-40B4-BE49-F238E27FC236}">
                <a16:creationId xmlns:a16="http://schemas.microsoft.com/office/drawing/2014/main" id="{51EBF99B-3077-6F60-9D5A-F657F317328E}"/>
              </a:ext>
            </a:extLst>
          </p:cNvPr>
          <p:cNvSpPr>
            <a:spLocks noGrp="1"/>
          </p:cNvSpPr>
          <p:nvPr>
            <p:ph idx="52" hasCustomPrompt="1"/>
          </p:nvPr>
        </p:nvSpPr>
        <p:spPr>
          <a:xfrm>
            <a:off x="2971800" y="5281768"/>
            <a:ext cx="8540496" cy="667512"/>
          </a:xfrm>
          <a:prstGeom prst="rect">
            <a:avLst/>
          </a:prstGeom>
        </p:spPr>
        <p:txBody>
          <a:bodyPr anchor="ctr"/>
          <a:lstStyle>
            <a:lvl1pPr marL="0" indent="0" algn="ctr">
              <a:lnSpc>
                <a:spcPts val="2300"/>
              </a:lnSpc>
              <a:buFontTx/>
              <a:buNone/>
              <a:defRPr sz="2400">
                <a:solidFill>
                  <a:schemeClr val="bg1"/>
                </a:solidFill>
              </a:defRPr>
            </a:lvl1pPr>
          </a:lstStyle>
          <a:p>
            <a:pPr lvl="0"/>
            <a:r>
              <a:rPr lang="en-US" dirty="0"/>
              <a:t>Answer</a:t>
            </a:r>
          </a:p>
        </p:txBody>
      </p:sp>
    </p:spTree>
    <p:extLst>
      <p:ext uri="{BB962C8B-B14F-4D97-AF65-F5344CB8AC3E}">
        <p14:creationId xmlns:p14="http://schemas.microsoft.com/office/powerpoint/2010/main" val="33194806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258282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0679318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1639409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257889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914887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9149097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1212538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8776956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25045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96659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3884478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0621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96985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55358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7542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2026206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6868609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0485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92831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31169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5637498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41204584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0840100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41915621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7452546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7630678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7/23/25</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30931306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2077108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841971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18104810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2101816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55261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39110903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26954113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85057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9910772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51260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3842686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72531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74957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377196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20603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3376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7148319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0559316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1400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7852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06085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55541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909459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7194573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6879364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509588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569976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p:nvPr>
        </p:nvSpPr>
        <p:spPr>
          <a:xfrm>
            <a:off x="758952" y="2633472"/>
            <a:ext cx="10680192" cy="1600200"/>
          </a:xfrm>
        </p:spPr>
        <p:txBody>
          <a:bodyPr anchor="ctr">
            <a:noAutofit/>
          </a:bodyPr>
          <a:lstStyle>
            <a:lvl1pPr algn="ctr">
              <a:lnSpc>
                <a:spcPts val="3600"/>
              </a:lnSpc>
              <a:defRPr sz="3600" i="1">
                <a:solidFill>
                  <a:schemeClr val="tx1"/>
                </a:solidFill>
                <a:latin typeface="Georgia" panose="02040502050405020303" pitchFamily="18" charset="0"/>
              </a:defRPr>
            </a:lvl1pPr>
          </a:lstStyle>
          <a:p>
            <a:r>
              <a:rPr lang="en-US"/>
              <a:t>Click to edit Master title style</a:t>
            </a:r>
          </a:p>
        </p:txBody>
      </p:sp>
    </p:spTree>
    <p:extLst>
      <p:ext uri="{BB962C8B-B14F-4D97-AF65-F5344CB8AC3E}">
        <p14:creationId xmlns:p14="http://schemas.microsoft.com/office/powerpoint/2010/main" val="18634119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Content">
    <p:spTree>
      <p:nvGrpSpPr>
        <p:cNvPr id="1" name=""/>
        <p:cNvGrpSpPr/>
        <p:nvPr/>
      </p:nvGrpSpPr>
      <p:grpSpPr>
        <a:xfrm>
          <a:off x="0" y="0"/>
          <a:ext cx="0" cy="0"/>
          <a:chOff x="0" y="0"/>
          <a:chExt cx="0" cy="0"/>
        </a:xfrm>
      </p:grpSpPr>
      <p:sp>
        <p:nvSpPr>
          <p:cNvPr id="2" name="Title 1"/>
          <p:cNvSpPr>
            <a:spLocks noGrp="1"/>
          </p:cNvSpPr>
          <p:nvPr>
            <p:ph type="title"/>
          </p:nvPr>
        </p:nvSpPr>
        <p:spPr>
          <a:xfrm>
            <a:off x="453774" y="384048"/>
            <a:ext cx="11362945" cy="868680"/>
          </a:xfrm>
        </p:spPr>
        <p:txBody>
          <a:bodyPr/>
          <a:lstStyle/>
          <a:p>
            <a:r>
              <a:rPr lang="en-US"/>
              <a:t>Click to edit Master title style</a:t>
            </a:r>
          </a:p>
        </p:txBody>
      </p:sp>
      <p:sp>
        <p:nvSpPr>
          <p:cNvPr id="3" name="Content Placeholder 2"/>
          <p:cNvSpPr>
            <a:spLocks noGrp="1"/>
          </p:cNvSpPr>
          <p:nvPr>
            <p:ph idx="1"/>
          </p:nvPr>
        </p:nvSpPr>
        <p:spPr>
          <a:xfrm>
            <a:off x="453773" y="1609344"/>
            <a:ext cx="11362944" cy="4498848"/>
          </a:xfrm>
        </p:spPr>
        <p:txBody>
          <a:bodyPr>
            <a:noAutofit/>
          </a:bodyPr>
          <a:lstStyle>
            <a:lvl3pPr marL="795468">
              <a:defRPr/>
            </a:lvl3p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11" name="Text Placeholder 10"/>
          <p:cNvSpPr>
            <a:spLocks noGrp="1"/>
          </p:cNvSpPr>
          <p:nvPr>
            <p:ph type="body" sz="quarter" idx="12"/>
          </p:nvPr>
        </p:nvSpPr>
        <p:spPr>
          <a:xfrm>
            <a:off x="453773" y="6163057"/>
            <a:ext cx="11362944" cy="694944"/>
          </a:xfrm>
        </p:spPr>
        <p:txBody>
          <a:bodyPr anchor="b">
            <a:noAutofit/>
          </a:bodyPr>
          <a:lstStyle>
            <a:lvl1pPr marL="0" indent="0">
              <a:spcBef>
                <a:spcPts val="0"/>
              </a:spcBef>
              <a:buNone/>
              <a:defRPr sz="1400" b="0"/>
            </a:lvl1pPr>
          </a:lstStyle>
          <a:p>
            <a:pPr lvl="0"/>
            <a:r>
              <a:rPr lang="en-US"/>
              <a:t>Click to edit Master text styles</a:t>
            </a:r>
          </a:p>
        </p:txBody>
      </p:sp>
    </p:spTree>
    <p:extLst>
      <p:ext uri="{BB962C8B-B14F-4D97-AF65-F5344CB8AC3E}">
        <p14:creationId xmlns:p14="http://schemas.microsoft.com/office/powerpoint/2010/main" val="17669354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Content Footer">
    <p:spTree>
      <p:nvGrpSpPr>
        <p:cNvPr id="1" name=""/>
        <p:cNvGrpSpPr/>
        <p:nvPr/>
      </p:nvGrpSpPr>
      <p:grpSpPr>
        <a:xfrm>
          <a:off x="0" y="0"/>
          <a:ext cx="0" cy="0"/>
          <a:chOff x="0" y="0"/>
          <a:chExt cx="0" cy="0"/>
        </a:xfrm>
      </p:grpSpPr>
      <p:sp>
        <p:nvSpPr>
          <p:cNvPr id="2" name="Title 1"/>
          <p:cNvSpPr>
            <a:spLocks noGrp="1"/>
          </p:cNvSpPr>
          <p:nvPr>
            <p:ph type="title"/>
          </p:nvPr>
        </p:nvSpPr>
        <p:spPr>
          <a:xfrm>
            <a:off x="451104" y="384048"/>
            <a:ext cx="11365992" cy="868680"/>
          </a:xfrm>
        </p:spPr>
        <p:txBody>
          <a:bodyPr/>
          <a:lstStyle/>
          <a:p>
            <a:r>
              <a:rPr lang="en-US"/>
              <a:t>Click to edit Master title style</a:t>
            </a:r>
          </a:p>
        </p:txBody>
      </p:sp>
      <p:sp>
        <p:nvSpPr>
          <p:cNvPr id="3" name="Content Placeholder 2"/>
          <p:cNvSpPr>
            <a:spLocks noGrp="1"/>
          </p:cNvSpPr>
          <p:nvPr>
            <p:ph idx="1"/>
          </p:nvPr>
        </p:nvSpPr>
        <p:spPr/>
        <p:txBody>
          <a:bodyPr>
            <a:noAutofit/>
          </a:bodyPr>
          <a:lstStyle>
            <a:lvl3pPr marL="795468">
              <a:defRPr/>
            </a:lvl3p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11" name="Text Placeholder 10"/>
          <p:cNvSpPr>
            <a:spLocks noGrp="1"/>
          </p:cNvSpPr>
          <p:nvPr>
            <p:ph type="body" sz="quarter" idx="12"/>
          </p:nvPr>
        </p:nvSpPr>
        <p:spPr>
          <a:xfrm>
            <a:off x="451104" y="6163056"/>
            <a:ext cx="11365992" cy="475488"/>
          </a:xfrm>
        </p:spPr>
        <p:txBody>
          <a:bodyPr anchor="b">
            <a:noAutofit/>
          </a:bodyPr>
          <a:lstStyle>
            <a:lvl1pPr marL="0" indent="0">
              <a:spcBef>
                <a:spcPts val="0"/>
              </a:spcBef>
              <a:buNone/>
              <a:defRPr sz="1400" b="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26544992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wo Content Foo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1104" y="1609344"/>
            <a:ext cx="5538216" cy="4498848"/>
          </a:xfrm>
        </p:spPr>
        <p:txBody>
          <a:bodyPr>
            <a:noAutofit/>
          </a:bodyPr>
          <a:lstStyle>
            <a:lvl3pPr marL="795468">
              <a:defRPr/>
            </a:lvl3p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9" name="Content Placeholder 8"/>
          <p:cNvSpPr>
            <a:spLocks noGrp="1"/>
          </p:cNvSpPr>
          <p:nvPr>
            <p:ph sz="quarter" idx="13"/>
          </p:nvPr>
        </p:nvSpPr>
        <p:spPr>
          <a:xfrm>
            <a:off x="6236208" y="1609344"/>
            <a:ext cx="5577840" cy="4498848"/>
          </a:xfrm>
        </p:spPr>
        <p:txBody>
          <a:bodyPr>
            <a:noAutofit/>
          </a:body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10" name="Text Placeholder 10"/>
          <p:cNvSpPr>
            <a:spLocks noGrp="1"/>
          </p:cNvSpPr>
          <p:nvPr>
            <p:ph type="body" sz="quarter" idx="12"/>
          </p:nvPr>
        </p:nvSpPr>
        <p:spPr>
          <a:xfrm>
            <a:off x="451104" y="6163056"/>
            <a:ext cx="11365992" cy="694944"/>
          </a:xfrm>
        </p:spPr>
        <p:txBody>
          <a:bodyPr anchor="b">
            <a:noAutofit/>
          </a:bodyPr>
          <a:lstStyle>
            <a:lvl1pPr marL="0" indent="0">
              <a:spcBef>
                <a:spcPts val="0"/>
              </a:spcBef>
              <a:buNone/>
              <a:defRPr sz="1400" b="0"/>
            </a:lvl1pPr>
          </a:lstStyle>
          <a:p>
            <a:pPr lvl="0"/>
            <a:r>
              <a:rPr lang="en-US"/>
              <a:t>Click to edit Master text styles</a:t>
            </a:r>
          </a:p>
        </p:txBody>
      </p:sp>
    </p:spTree>
    <p:extLst>
      <p:ext uri="{BB962C8B-B14F-4D97-AF65-F5344CB8AC3E}">
        <p14:creationId xmlns:p14="http://schemas.microsoft.com/office/powerpoint/2010/main" val="16340980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_">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Text Placeholder 10"/>
          <p:cNvSpPr>
            <a:spLocks noGrp="1"/>
          </p:cNvSpPr>
          <p:nvPr>
            <p:ph type="body" sz="quarter" idx="12"/>
          </p:nvPr>
        </p:nvSpPr>
        <p:spPr>
          <a:xfrm>
            <a:off x="451104" y="6163055"/>
            <a:ext cx="11365992" cy="694944"/>
          </a:xfrm>
        </p:spPr>
        <p:txBody>
          <a:bodyPr anchor="b">
            <a:noAutofit/>
          </a:bodyPr>
          <a:lstStyle>
            <a:lvl1pPr marL="0" indent="0">
              <a:spcBef>
                <a:spcPts val="0"/>
              </a:spcBef>
              <a:buNone/>
              <a:defRPr sz="1400" b="0"/>
            </a:lvl1pPr>
          </a:lstStyle>
          <a:p>
            <a:pPr lvl="0"/>
            <a:r>
              <a:rPr lang="en-US"/>
              <a:t>Click to edit Master text styles</a:t>
            </a:r>
          </a:p>
        </p:txBody>
      </p:sp>
    </p:spTree>
    <p:extLst>
      <p:ext uri="{BB962C8B-B14F-4D97-AF65-F5344CB8AC3E}">
        <p14:creationId xmlns:p14="http://schemas.microsoft.com/office/powerpoint/2010/main" val="24629522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ME_Abbrevia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Autofit/>
          </a:bodyPr>
          <a:lstStyle>
            <a:lvl1pPr>
              <a:spcBef>
                <a:spcPts val="0"/>
              </a:spcBef>
              <a:defRPr sz="1800" b="0"/>
            </a:lvl1pPr>
            <a:lvl3pPr marL="795468">
              <a:defRPr/>
            </a:lvl3pPr>
          </a:lstStyle>
          <a:p>
            <a:pPr lvl="0"/>
            <a:r>
              <a:rPr lang="en-US"/>
              <a:t>Click to edit Master text styles</a:t>
            </a:r>
          </a:p>
        </p:txBody>
      </p:sp>
    </p:spTree>
    <p:extLst>
      <p:ext uri="{BB962C8B-B14F-4D97-AF65-F5344CB8AC3E}">
        <p14:creationId xmlns:p14="http://schemas.microsoft.com/office/powerpoint/2010/main" val="1607174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Subtitle">
    <p:spTree>
      <p:nvGrpSpPr>
        <p:cNvPr id="1" name=""/>
        <p:cNvGrpSpPr/>
        <p:nvPr/>
      </p:nvGrpSpPr>
      <p:grpSpPr>
        <a:xfrm>
          <a:off x="0" y="0"/>
          <a:ext cx="0" cy="0"/>
          <a:chOff x="0" y="0"/>
          <a:chExt cx="0" cy="0"/>
        </a:xfrm>
      </p:grpSpPr>
      <p:sp>
        <p:nvSpPr>
          <p:cNvPr id="2" name="Title 1"/>
          <p:cNvSpPr>
            <a:spLocks noGrp="1"/>
          </p:cNvSpPr>
          <p:nvPr>
            <p:ph type="ctrTitle"/>
          </p:nvPr>
        </p:nvSpPr>
        <p:spPr>
          <a:xfrm>
            <a:off x="1289304" y="1673352"/>
            <a:ext cx="9610344" cy="1837944"/>
          </a:xfrm>
        </p:spPr>
        <p:txBody>
          <a:bodyPr lIns="91440" tIns="45720" rIns="91440" bIns="45720" anchor="ctr">
            <a:noAutofit/>
          </a:bodyPr>
          <a:lstStyle>
            <a:lvl1pPr algn="ctr">
              <a:spcBef>
                <a:spcPts val="1000"/>
              </a:spcBef>
              <a:defRPr sz="4400" b="0" i="1">
                <a:latin typeface="Georgia" panose="02040502050405020303" pitchFamily="18" charset="0"/>
              </a:defRPr>
            </a:lvl1pPr>
          </a:lstStyle>
          <a:p>
            <a:r>
              <a:rPr lang="en-US"/>
              <a:t>Click to edit Master title style</a:t>
            </a:r>
          </a:p>
        </p:txBody>
      </p:sp>
      <p:sp>
        <p:nvSpPr>
          <p:cNvPr id="3" name="Subtitle 2"/>
          <p:cNvSpPr>
            <a:spLocks noGrp="1"/>
          </p:cNvSpPr>
          <p:nvPr>
            <p:ph type="subTitle" idx="1"/>
          </p:nvPr>
        </p:nvSpPr>
        <p:spPr>
          <a:xfrm>
            <a:off x="1289304" y="3602736"/>
            <a:ext cx="9610344" cy="1581912"/>
          </a:xfrm>
        </p:spPr>
        <p:txBody>
          <a:bodyPr anchor="b">
            <a:normAutofit/>
          </a:bodyPr>
          <a:lstStyle>
            <a:lvl1pPr marL="0" indent="0" algn="ctr">
              <a:lnSpc>
                <a:spcPts val="2400"/>
              </a:lnSpc>
              <a:spcBef>
                <a:spcPts val="0"/>
              </a:spcBef>
              <a:buNone/>
              <a:defRPr sz="2400" b="0" i="0">
                <a:solidFill>
                  <a:schemeClr val="tx1">
                    <a:lumMod val="75000"/>
                    <a:lumOff val="25000"/>
                  </a:schemeClr>
                </a:solidFill>
                <a:latin typeface="+mn-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dirty="0"/>
              <a:t>Click to edit Master subtitle style</a:t>
            </a:r>
          </a:p>
        </p:txBody>
      </p:sp>
    </p:spTree>
    <p:extLst>
      <p:ext uri="{BB962C8B-B14F-4D97-AF65-F5344CB8AC3E}">
        <p14:creationId xmlns:p14="http://schemas.microsoft.com/office/powerpoint/2010/main" val="33333032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ME_Thank You_HemOnc Global">
    <p:spTree>
      <p:nvGrpSpPr>
        <p:cNvPr id="1" name=""/>
        <p:cNvGrpSpPr/>
        <p:nvPr/>
      </p:nvGrpSpPr>
      <p:grpSpPr>
        <a:xfrm>
          <a:off x="0" y="0"/>
          <a:ext cx="0" cy="0"/>
          <a:chOff x="0" y="0"/>
          <a:chExt cx="0" cy="0"/>
        </a:xfrm>
      </p:grpSpPr>
      <p:sp>
        <p:nvSpPr>
          <p:cNvPr id="2" name="Title 1"/>
          <p:cNvSpPr>
            <a:spLocks noGrp="1"/>
          </p:cNvSpPr>
          <p:nvPr>
            <p:ph type="ctrTitle"/>
          </p:nvPr>
        </p:nvSpPr>
        <p:spPr>
          <a:xfrm>
            <a:off x="1289304" y="1673352"/>
            <a:ext cx="9610344" cy="1837944"/>
          </a:xfrm>
        </p:spPr>
        <p:txBody>
          <a:bodyPr lIns="91440" tIns="45720" rIns="91440" bIns="45720" anchor="ctr">
            <a:noAutofit/>
          </a:bodyPr>
          <a:lstStyle>
            <a:lvl1pPr algn="ctr">
              <a:spcBef>
                <a:spcPts val="1000"/>
              </a:spcBef>
              <a:defRPr sz="4400" b="0">
                <a:latin typeface="+mn-lt"/>
              </a:defRPr>
            </a:lvl1pPr>
          </a:lstStyle>
          <a:p>
            <a:r>
              <a:rPr lang="en-US"/>
              <a:t>Click to edit Master title style</a:t>
            </a:r>
          </a:p>
        </p:txBody>
      </p:sp>
      <p:sp>
        <p:nvSpPr>
          <p:cNvPr id="3" name="Subtitle 2"/>
          <p:cNvSpPr>
            <a:spLocks noGrp="1"/>
          </p:cNvSpPr>
          <p:nvPr>
            <p:ph type="subTitle" idx="1"/>
          </p:nvPr>
        </p:nvSpPr>
        <p:spPr>
          <a:xfrm>
            <a:off x="466344" y="4462272"/>
            <a:ext cx="11329416" cy="1581912"/>
          </a:xfrm>
        </p:spPr>
        <p:txBody>
          <a:bodyPr anchor="b">
            <a:normAutofit/>
          </a:bodyPr>
          <a:lstStyle>
            <a:lvl1pPr marL="0" indent="0" algn="l">
              <a:lnSpc>
                <a:spcPts val="2400"/>
              </a:lnSpc>
              <a:spcBef>
                <a:spcPts val="0"/>
              </a:spcBef>
              <a:buNone/>
              <a:defRPr sz="2400" b="0" i="0">
                <a:solidFill>
                  <a:schemeClr val="accent6"/>
                </a:solidFill>
                <a:latin typeface="+mn-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Click to edit Master subtitle style</a:t>
            </a:r>
          </a:p>
        </p:txBody>
      </p:sp>
    </p:spTree>
    <p:extLst>
      <p:ext uri="{BB962C8B-B14F-4D97-AF65-F5344CB8AC3E}">
        <p14:creationId xmlns:p14="http://schemas.microsoft.com/office/powerpoint/2010/main" val="20642380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dirty="0"/>
              <a:t>Click to edit Master title style</a:t>
            </a:r>
          </a:p>
        </p:txBody>
      </p:sp>
      <p:sp>
        <p:nvSpPr>
          <p:cNvPr id="3" name="Content Placeholder 2"/>
          <p:cNvSpPr>
            <a:spLocks noGrp="1"/>
          </p:cNvSpPr>
          <p:nvPr>
            <p:ph idx="1" hasCustomPrompt="1"/>
          </p:nvPr>
        </p:nvSpPr>
        <p:spPr>
          <a:xfrm>
            <a:off x="604675" y="1513047"/>
            <a:ext cx="10877529" cy="4650686"/>
          </a:xfrm>
          <a:prstGeom prst="rect">
            <a:avLst/>
          </a:prstGeom>
        </p:spPr>
        <p:txBody>
          <a:bodyPr/>
          <a:lstStyle/>
          <a:p>
            <a:pPr lvl="0"/>
            <a:r>
              <a:rPr lang="en-US" dirty="0"/>
              <a:t>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Tree>
    <p:extLst>
      <p:ext uri="{BB962C8B-B14F-4D97-AF65-F5344CB8AC3E}">
        <p14:creationId xmlns:p14="http://schemas.microsoft.com/office/powerpoint/2010/main" val="1190481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userDrawn="1">
  <p:cSld name="Title and Content (note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Content Placeholder 6"/>
          <p:cNvSpPr>
            <a:spLocks noGrp="1"/>
          </p:cNvSpPr>
          <p:nvPr>
            <p:ph sz="quarter" idx="11" hasCustomPrompt="1"/>
          </p:nvPr>
        </p:nvSpPr>
        <p:spPr>
          <a:xfrm>
            <a:off x="719667" y="1604436"/>
            <a:ext cx="11089217" cy="4512733"/>
          </a:xfrm>
        </p:spPr>
        <p:txBody>
          <a:bodyPr/>
          <a:lstStyle>
            <a:lvl1pPr>
              <a:defRPr/>
            </a:lvl1pPr>
            <a:lvl2pPr>
              <a:defRPr/>
            </a:lvl2pPr>
            <a:lvl3pPr>
              <a:defRPr/>
            </a:lvl3pPr>
            <a:lvl4pPr>
              <a:defRPr/>
            </a:lvl4pPr>
            <a:lvl5pPr>
              <a:defRPr/>
            </a:lvl5pPr>
          </a:lstStyle>
          <a:p>
            <a:pPr lvl="0"/>
            <a:r>
              <a:rPr lang="en-US" dirty="0"/>
              <a:t>Edit Master text styles</a:t>
            </a:r>
          </a:p>
          <a:p>
            <a:pPr lvl="2"/>
            <a:r>
              <a:rPr lang="en-US" dirty="0"/>
              <a:t>Second level</a:t>
            </a:r>
          </a:p>
          <a:p>
            <a:pPr lvl="3"/>
            <a:r>
              <a:rPr lang="en-US" dirty="0"/>
              <a:t>Third level</a:t>
            </a:r>
          </a:p>
          <a:p>
            <a:pPr lvl="4"/>
            <a:r>
              <a:rPr lang="en-US" dirty="0"/>
              <a:t>Fourth level</a:t>
            </a:r>
          </a:p>
          <a:p>
            <a:pPr lvl="5"/>
            <a:r>
              <a:rPr lang="en-US" dirty="0"/>
              <a:t>Fifth level</a:t>
            </a:r>
            <a:endParaRPr lang="en-GB" dirty="0"/>
          </a:p>
        </p:txBody>
      </p:sp>
      <p:sp>
        <p:nvSpPr>
          <p:cNvPr id="6" name="Text Placeholder 2">
            <a:extLst>
              <a:ext uri="{FF2B5EF4-FFF2-40B4-BE49-F238E27FC236}">
                <a16:creationId xmlns:a16="http://schemas.microsoft.com/office/drawing/2014/main" id="{008D0EE8-6479-4001-8D42-625239B19F2E}"/>
              </a:ext>
            </a:extLst>
          </p:cNvPr>
          <p:cNvSpPr>
            <a:spLocks noGrp="1"/>
          </p:cNvSpPr>
          <p:nvPr>
            <p:ph type="body" sz="quarter" idx="10" hasCustomPrompt="1"/>
          </p:nvPr>
        </p:nvSpPr>
        <p:spPr>
          <a:xfrm>
            <a:off x="10664884" y="6605286"/>
            <a:ext cx="1154162" cy="138499"/>
          </a:xfrm>
        </p:spPr>
        <p:txBody>
          <a:bodyPr wrap="none" lIns="0" tIns="0" rIns="0" bIns="0" anchor="b" anchorCtr="0">
            <a:spAutoFit/>
          </a:bodyPr>
          <a:lstStyle>
            <a:lvl1pPr algn="r">
              <a:lnSpc>
                <a:spcPct val="90000"/>
              </a:lnSpc>
              <a:spcBef>
                <a:spcPts val="0"/>
              </a:spcBef>
              <a:defRPr sz="1000"/>
            </a:lvl1pPr>
          </a:lstStyle>
          <a:p>
            <a:pPr lvl="0"/>
            <a:r>
              <a:rPr lang="en-US" dirty="0"/>
              <a:t>Click to add reference</a:t>
            </a:r>
            <a:endParaRPr lang="en-GB" dirty="0"/>
          </a:p>
        </p:txBody>
      </p:sp>
    </p:spTree>
    <p:extLst>
      <p:ext uri="{BB962C8B-B14F-4D97-AF65-F5344CB8AC3E}">
        <p14:creationId xmlns:p14="http://schemas.microsoft.com/office/powerpoint/2010/main" val="26198657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04532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A3777-12E0-3640-B75A-915743D598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129DC69-99D3-5A46-9CB2-BFE495AB11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2AC8F91-93C3-0B42-9662-07C8123012F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7/23/25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CBCBB34C-74BC-E24F-BE16-598EFAC5BEF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ED079836-E113-BE43-817E-D7DEC7A443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6817553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6853A-5795-4840-8651-08372D219B06}"/>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01CABABD-430D-C74E-B39B-161AA7F2644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23089FA-A6CC-EA4A-BF36-6CFC3605F8E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7/23/25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32B50740-F95A-F14D-B8D1-3F5A531DE00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F35B3776-10C4-9740-8951-3BE2EEDE06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897298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A80FF-7784-8541-9282-F19F94AF45F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3B401F-4794-B244-96A0-C4ADD55562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A3D54CB-8335-404C-88AD-7D01A750E13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7/23/25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7B0902D8-F92F-5F45-A3B8-6D3E357FE2B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E2CFFC76-9ECB-B946-85B4-CD78BC417FA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1746883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77ADA-4E14-D34B-A0EC-9522A183EC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778E50-C611-D841-958B-3DF4D2888BC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569109-9BAC-174D-8A65-F7BC87E5EC3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5A09703-81BD-AC47-9D6B-09C7D3DEE2A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7/23/25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a:extLst>
              <a:ext uri="{FF2B5EF4-FFF2-40B4-BE49-F238E27FC236}">
                <a16:creationId xmlns:a16="http://schemas.microsoft.com/office/drawing/2014/main" id="{2BF47750-E0CB-5745-8DEE-FA1602BFC24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a:extLst>
              <a:ext uri="{FF2B5EF4-FFF2-40B4-BE49-F238E27FC236}">
                <a16:creationId xmlns:a16="http://schemas.microsoft.com/office/drawing/2014/main" id="{858F372A-B63D-9F4E-B287-A8A567F7BC8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956808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0A52F-6BF1-9F4A-BB30-CA7FB42BE46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BE7717-198A-4A40-B11A-895330D170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A080EB-0A06-2146-98E4-CEA35759A77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02D104-A7A2-0E4D-B7FC-67814A9345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A56367-42CA-624A-88D0-AD1A296947E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33C8048-1CE4-E244-BD97-2CE90ECED90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7/23/25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8" name="Footer Placeholder 7">
            <a:extLst>
              <a:ext uri="{FF2B5EF4-FFF2-40B4-BE49-F238E27FC236}">
                <a16:creationId xmlns:a16="http://schemas.microsoft.com/office/drawing/2014/main" id="{A9EAC8FA-744F-AE4B-BEB0-FD6C6FD8DCA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9" name="Slide Number Placeholder 8">
            <a:extLst>
              <a:ext uri="{FF2B5EF4-FFF2-40B4-BE49-F238E27FC236}">
                <a16:creationId xmlns:a16="http://schemas.microsoft.com/office/drawing/2014/main" id="{A6593B67-557C-A54F-98C3-60781421AFD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944723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67CF9-CEB7-2C49-9FBD-70B44E93BF1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DAFEE63-94F1-9B4F-B1F7-CC53BB405AE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7/23/25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Footer Placeholder 3">
            <a:extLst>
              <a:ext uri="{FF2B5EF4-FFF2-40B4-BE49-F238E27FC236}">
                <a16:creationId xmlns:a16="http://schemas.microsoft.com/office/drawing/2014/main" id="{87516EAD-E07D-614B-877E-873158D562A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Slide Number Placeholder 4">
            <a:extLst>
              <a:ext uri="{FF2B5EF4-FFF2-40B4-BE49-F238E27FC236}">
                <a16:creationId xmlns:a16="http://schemas.microsoft.com/office/drawing/2014/main" id="{BA15E7DB-0F8F-E44F-ACC1-DFA6E3FA1BA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2104474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248F2C-C010-3441-9F51-AD9A95DCAB5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7/23/25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3" name="Footer Placeholder 2">
            <a:extLst>
              <a:ext uri="{FF2B5EF4-FFF2-40B4-BE49-F238E27FC236}">
                <a16:creationId xmlns:a16="http://schemas.microsoft.com/office/drawing/2014/main" id="{F6E94064-7BD3-1446-8774-EB51AD55D21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Slide Number Placeholder 3">
            <a:extLst>
              <a:ext uri="{FF2B5EF4-FFF2-40B4-BE49-F238E27FC236}">
                <a16:creationId xmlns:a16="http://schemas.microsoft.com/office/drawing/2014/main" id="{39C8AC89-50C3-5040-8F7D-6DA9EA70986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269844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36DC7-686A-F745-97AE-71718349F5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981BD80-86E6-664C-AD3A-70293379B1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EAB4D44-FDE9-A146-BAD4-E718C6C39A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A7203E-4173-3349-8369-FC3C34C01B1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7/23/25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a:extLst>
              <a:ext uri="{FF2B5EF4-FFF2-40B4-BE49-F238E27FC236}">
                <a16:creationId xmlns:a16="http://schemas.microsoft.com/office/drawing/2014/main" id="{AEC4DD91-8C09-5944-B303-8A74FFA396C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a:extLst>
              <a:ext uri="{FF2B5EF4-FFF2-40B4-BE49-F238E27FC236}">
                <a16:creationId xmlns:a16="http://schemas.microsoft.com/office/drawing/2014/main" id="{77675B3C-AFCA-B34B-99E2-77EF69BE399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537997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5D849-9553-FF4D-9E54-790BAC673B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39C2CC8-AC1E-7549-81EC-F64DD5FCED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C6877FB-0BA7-3B4A-8EED-108B2D2E6B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4B0DF4-678D-D843-A52D-CAE920B04AF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7/23/25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a:extLst>
              <a:ext uri="{FF2B5EF4-FFF2-40B4-BE49-F238E27FC236}">
                <a16:creationId xmlns:a16="http://schemas.microsoft.com/office/drawing/2014/main" id="{49141D7B-016B-C14A-98EB-544DD24EA98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a:extLst>
              <a:ext uri="{FF2B5EF4-FFF2-40B4-BE49-F238E27FC236}">
                <a16:creationId xmlns:a16="http://schemas.microsoft.com/office/drawing/2014/main" id="{5EC55182-E13D-E24C-A8B2-A1BFDE7652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002445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60071-0B8B-E243-88DF-6C0977ACE6E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EF8EA7-756A-7B4A-954C-18907E1DBC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7C1690-359E-A845-A579-8528C1ABBB7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7/23/25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296C6E1D-7937-764C-A93D-39866040384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05482621-71C1-0644-BB94-318BCADB279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9644551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2093910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08040D-971A-A941-AC8B-366485C150E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58831FA-421C-A14E-9AC4-4F6C01914E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A8F3C7-6F30-D649-8CA0-63D8F682F9D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7/23/25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70D4BB44-3A67-7F4E-B622-67544BA7F18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A96552D2-98E0-FD44-9214-5504A1EAC0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54119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4B5320-02FA-C647-A6F1-0F705BC54BE9}"/>
              </a:ext>
            </a:extLst>
          </p:cNvPr>
          <p:cNvPicPr>
            <a:picLocks noChangeAspect="1"/>
          </p:cNvPicPr>
          <p:nvPr userDrawn="1"/>
        </p:nvPicPr>
        <p:blipFill>
          <a:blip r:embed="rId2"/>
          <a:stretch>
            <a:fillRect/>
          </a:stretch>
        </p:blipFill>
        <p:spPr>
          <a:xfrm>
            <a:off x="0" y="319922"/>
            <a:ext cx="520700" cy="1485900"/>
          </a:xfrm>
          <a:prstGeom prst="rect">
            <a:avLst/>
          </a:prstGeom>
        </p:spPr>
      </p:pic>
      <p:sp>
        <p:nvSpPr>
          <p:cNvPr id="12" name="Text Placeholder 11">
            <a:extLst>
              <a:ext uri="{FF2B5EF4-FFF2-40B4-BE49-F238E27FC236}">
                <a16:creationId xmlns:a16="http://schemas.microsoft.com/office/drawing/2014/main" id="{E008A089-3E35-D946-9563-F190D3535567}"/>
              </a:ext>
            </a:extLst>
          </p:cNvPr>
          <p:cNvSpPr>
            <a:spLocks noGrp="1"/>
          </p:cNvSpPr>
          <p:nvPr>
            <p:ph type="body" sz="quarter" idx="10" hasCustomPrompt="1"/>
          </p:nvPr>
        </p:nvSpPr>
        <p:spPr>
          <a:xfrm>
            <a:off x="1328738" y="2017972"/>
            <a:ext cx="10025062" cy="4004495"/>
          </a:xfrm>
          <a:prstGeom prst="rect">
            <a:avLst/>
          </a:prstGeom>
        </p:spPr>
        <p:txBody>
          <a:bodyPr anchor="t">
            <a:normAutofit/>
          </a:bodyPr>
          <a:lstStyle>
            <a:lvl1pPr marL="571500" marR="0" indent="-571500" algn="l" defTabSz="914400" rtl="0" eaLnBrk="1" fontAlgn="auto" latinLnBrk="0" hangingPunct="1">
              <a:lnSpc>
                <a:spcPct val="150000"/>
              </a:lnSpc>
              <a:spcBef>
                <a:spcPts val="0"/>
              </a:spcBef>
              <a:spcAft>
                <a:spcPts val="0"/>
              </a:spcAft>
              <a:buClr>
                <a:srgbClr val="12689B"/>
              </a:buClr>
              <a:buSzPct val="125000"/>
              <a:buFont typeface="Arial" panose="020B0604020202020204" pitchFamily="34" charset="0"/>
              <a:buChar char="•"/>
              <a:tabLst/>
              <a:defRPr sz="3200"/>
            </a:lvl1pPr>
          </a:lstStyle>
          <a:p>
            <a:pPr marL="571500" indent="-571500">
              <a:lnSpc>
                <a:spcPct val="150000"/>
              </a:lnSpc>
              <a:buClr>
                <a:srgbClr val="12689B"/>
              </a:buClr>
              <a:buSzPct val="125000"/>
              <a:buFont typeface="Arial" panose="020B0604020202020204" pitchFamily="34" charset="0"/>
              <a:buChar char="•"/>
            </a:pPr>
            <a:r>
              <a:rPr lang="en-US" sz="3200" dirty="0"/>
              <a:t>Bullet Arial 32pt </a:t>
            </a:r>
          </a:p>
          <a:p>
            <a:pPr marL="571500" indent="-571500">
              <a:lnSpc>
                <a:spcPct val="150000"/>
              </a:lnSpc>
              <a:buClr>
                <a:srgbClr val="12689B"/>
              </a:buClr>
              <a:buSzPct val="125000"/>
              <a:buFont typeface="Arial" panose="020B0604020202020204" pitchFamily="34" charset="0"/>
              <a:buChar char="•"/>
            </a:pPr>
            <a:r>
              <a:rPr lang="en-US" sz="3200" dirty="0"/>
              <a:t>Bullet Arial 32pt</a:t>
            </a:r>
          </a:p>
          <a:p>
            <a:pPr marL="571500" indent="-571500">
              <a:lnSpc>
                <a:spcPct val="150000"/>
              </a:lnSpc>
              <a:buClr>
                <a:srgbClr val="12689B"/>
              </a:buClr>
              <a:buSzPct val="125000"/>
              <a:buFont typeface="Arial" panose="020B0604020202020204" pitchFamily="34" charset="0"/>
              <a:buChar char="•"/>
            </a:pPr>
            <a:r>
              <a:rPr lang="en-US" sz="3200" dirty="0"/>
              <a:t>Bullet Arial 32pt</a:t>
            </a:r>
          </a:p>
          <a:p>
            <a:pPr marL="571500" indent="-571500">
              <a:lnSpc>
                <a:spcPct val="150000"/>
              </a:lnSpc>
              <a:buClr>
                <a:srgbClr val="12689B"/>
              </a:buClr>
              <a:buSzPct val="125000"/>
              <a:buFont typeface="Arial" panose="020B0604020202020204" pitchFamily="34" charset="0"/>
              <a:buChar char="•"/>
            </a:pPr>
            <a:r>
              <a:rPr lang="en-US" sz="3200" dirty="0"/>
              <a:t>Bullet Arial 32pt</a:t>
            </a:r>
          </a:p>
        </p:txBody>
      </p:sp>
      <p:sp>
        <p:nvSpPr>
          <p:cNvPr id="6" name="Text Placeholder 10">
            <a:extLst>
              <a:ext uri="{FF2B5EF4-FFF2-40B4-BE49-F238E27FC236}">
                <a16:creationId xmlns:a16="http://schemas.microsoft.com/office/drawing/2014/main" id="{43BB0DF8-3E0D-5042-957F-5388F78FC0F7}"/>
              </a:ext>
            </a:extLst>
          </p:cNvPr>
          <p:cNvSpPr>
            <a:spLocks noGrp="1"/>
          </p:cNvSpPr>
          <p:nvPr>
            <p:ph type="body" sz="quarter" idx="12" hasCustomPrompt="1"/>
          </p:nvPr>
        </p:nvSpPr>
        <p:spPr>
          <a:xfrm>
            <a:off x="1328738" y="741565"/>
            <a:ext cx="10025062" cy="674688"/>
          </a:xfrm>
          <a:prstGeom prst="rect">
            <a:avLst/>
          </a:prstGeom>
        </p:spPr>
        <p:txBody>
          <a:bodyPr>
            <a:normAutofit/>
          </a:bodyPr>
          <a:lstStyle>
            <a:lvl1pPr marL="0" indent="0">
              <a:buNone/>
              <a:defRPr sz="4000" b="1">
                <a:solidFill>
                  <a:schemeClr val="tx2"/>
                </a:solidFill>
              </a:defRPr>
            </a:lvl1pPr>
          </a:lstStyle>
          <a:p>
            <a:pPr lvl="0"/>
            <a:r>
              <a:rPr lang="en-US" dirty="0"/>
              <a:t>Arial Bold 40pt Title</a:t>
            </a:r>
          </a:p>
        </p:txBody>
      </p:sp>
    </p:spTree>
    <p:extLst>
      <p:ext uri="{BB962C8B-B14F-4D97-AF65-F5344CB8AC3E}">
        <p14:creationId xmlns:p14="http://schemas.microsoft.com/office/powerpoint/2010/main" val="1514990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Paragraph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4B5320-02FA-C647-A6F1-0F705BC54BE9}"/>
              </a:ext>
            </a:extLst>
          </p:cNvPr>
          <p:cNvPicPr>
            <a:picLocks noChangeAspect="1"/>
          </p:cNvPicPr>
          <p:nvPr userDrawn="1"/>
        </p:nvPicPr>
        <p:blipFill>
          <a:blip r:embed="rId2"/>
          <a:stretch>
            <a:fillRect/>
          </a:stretch>
        </p:blipFill>
        <p:spPr>
          <a:xfrm>
            <a:off x="0" y="319922"/>
            <a:ext cx="520700" cy="1485900"/>
          </a:xfrm>
          <a:prstGeom prst="rect">
            <a:avLst/>
          </a:prstGeom>
        </p:spPr>
      </p:pic>
      <p:sp>
        <p:nvSpPr>
          <p:cNvPr id="19" name="Text Placeholder 10">
            <a:extLst>
              <a:ext uri="{FF2B5EF4-FFF2-40B4-BE49-F238E27FC236}">
                <a16:creationId xmlns:a16="http://schemas.microsoft.com/office/drawing/2014/main" id="{6AD6D959-1D85-244F-9DB6-2FFA9D93221C}"/>
              </a:ext>
            </a:extLst>
          </p:cNvPr>
          <p:cNvSpPr>
            <a:spLocks noGrp="1"/>
          </p:cNvSpPr>
          <p:nvPr>
            <p:ph type="body" sz="quarter" idx="15" hasCustomPrompt="1"/>
          </p:nvPr>
        </p:nvSpPr>
        <p:spPr>
          <a:xfrm>
            <a:off x="1328738" y="741566"/>
            <a:ext cx="10025062" cy="674688"/>
          </a:xfrm>
          <a:prstGeom prst="rect">
            <a:avLst/>
          </a:prstGeom>
        </p:spPr>
        <p:txBody>
          <a:bodyPr>
            <a:normAutofit/>
          </a:bodyPr>
          <a:lstStyle>
            <a:lvl1pPr marL="0" indent="0">
              <a:buNone/>
              <a:defRPr sz="4000" b="1">
                <a:solidFill>
                  <a:schemeClr val="tx2"/>
                </a:solidFill>
              </a:defRPr>
            </a:lvl1pPr>
          </a:lstStyle>
          <a:p>
            <a:pPr lvl="0"/>
            <a:r>
              <a:rPr lang="en-US" dirty="0"/>
              <a:t>Arial Bold 40pt Title</a:t>
            </a:r>
          </a:p>
        </p:txBody>
      </p:sp>
      <p:sp>
        <p:nvSpPr>
          <p:cNvPr id="3" name="Text Placeholder 2">
            <a:extLst>
              <a:ext uri="{FF2B5EF4-FFF2-40B4-BE49-F238E27FC236}">
                <a16:creationId xmlns:a16="http://schemas.microsoft.com/office/drawing/2014/main" id="{3F95E8A8-0EA1-D344-8690-95AFDB26F5B9}"/>
              </a:ext>
            </a:extLst>
          </p:cNvPr>
          <p:cNvSpPr>
            <a:spLocks noGrp="1"/>
          </p:cNvSpPr>
          <p:nvPr>
            <p:ph type="body" sz="quarter" idx="16" hasCustomPrompt="1"/>
          </p:nvPr>
        </p:nvSpPr>
        <p:spPr>
          <a:xfrm>
            <a:off x="1328738" y="1688541"/>
            <a:ext cx="10025062" cy="4274938"/>
          </a:xfrm>
          <a:prstGeom prst="rect">
            <a:avLst/>
          </a:prstGeom>
        </p:spPr>
        <p:txBody>
          <a:bodyPr>
            <a:normAutofit/>
          </a:bodyPr>
          <a:lstStyle>
            <a:lvl1pPr marL="0" indent="0">
              <a:lnSpc>
                <a:spcPts val="2600"/>
              </a:lnSpc>
              <a:spcBef>
                <a:spcPts val="1600"/>
              </a:spcBef>
              <a:buNone/>
              <a:defRPr sz="2000">
                <a:solidFill>
                  <a:schemeClr val="tx1"/>
                </a:solidFill>
              </a:defRPr>
            </a:lvl1pPr>
            <a:lvl2pPr marL="457200" indent="0">
              <a:buNone/>
              <a:defRPr sz="2000">
                <a:solidFill>
                  <a:schemeClr val="tx1"/>
                </a:solidFill>
              </a:defRPr>
            </a:lvl2pPr>
            <a:lvl3pPr marL="914400" indent="0">
              <a:buNone/>
              <a:defRPr sz="2000">
                <a:solidFill>
                  <a:schemeClr val="tx1"/>
                </a:solidFill>
              </a:defRPr>
            </a:lvl3pPr>
            <a:lvl4pPr marL="1371600" indent="0">
              <a:buNone/>
              <a:defRPr sz="2000">
                <a:solidFill>
                  <a:schemeClr val="tx1"/>
                </a:solidFill>
              </a:defRPr>
            </a:lvl4pPr>
            <a:lvl5pPr marL="1828800" indent="0">
              <a:buNone/>
              <a:defRPr sz="2000">
                <a:solidFill>
                  <a:schemeClr val="tx1"/>
                </a:solidFill>
              </a:defRPr>
            </a:lvl5pPr>
          </a:lstStyle>
          <a:p>
            <a:pPr lvl="0"/>
            <a:r>
              <a:rPr lang="en-US" dirty="0"/>
              <a:t>Body copy here</a:t>
            </a:r>
          </a:p>
        </p:txBody>
      </p:sp>
    </p:spTree>
    <p:extLst>
      <p:ext uri="{BB962C8B-B14F-4D97-AF65-F5344CB8AC3E}">
        <p14:creationId xmlns:p14="http://schemas.microsoft.com/office/powerpoint/2010/main" val="4123799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normAutofit/>
          </a:bodyPr>
          <a:lstStyle>
            <a:lvl1pPr>
              <a:defRPr sz="3200"/>
            </a:lvl1pPr>
          </a:lstStyle>
          <a:p>
            <a:r>
              <a:rPr lang="en-US"/>
              <a:t>Click to enter title here</a:t>
            </a:r>
          </a:p>
        </p:txBody>
      </p:sp>
      <p:sp>
        <p:nvSpPr>
          <p:cNvPr id="11" name="Slide Number Placeholder 10">
            <a:extLst>
              <a:ext uri="{FF2B5EF4-FFF2-40B4-BE49-F238E27FC236}">
                <a16:creationId xmlns:a16="http://schemas.microsoft.com/office/drawing/2014/main" id="{A7BF9FC5-73CA-47D5-891A-42CBDE79952C}"/>
              </a:ext>
            </a:extLst>
          </p:cNvPr>
          <p:cNvSpPr>
            <a:spLocks noGrp="1"/>
          </p:cNvSpPr>
          <p:nvPr>
            <p:ph type="sldNum" sz="quarter" idx="12"/>
          </p:nvPr>
        </p:nvSpPr>
        <p:spPr>
          <a:xfrm>
            <a:off x="0" y="6456258"/>
            <a:ext cx="407988" cy="309145"/>
          </a:xfrm>
          <a:prstGeom prst="rect">
            <a:avLst/>
          </a:prstGeom>
        </p:spPr>
        <p:txBody>
          <a:bodyPr/>
          <a:lstStyle/>
          <a:p>
            <a:fld id="{F8E47D07-9D1E-4FE9-B31A-2F5863681021}" type="slidenum">
              <a:rPr lang="en-GB" smtClean="0"/>
              <a:pPr/>
              <a:t>‹#›</a:t>
            </a:fld>
            <a:endParaRPr lang="en-GB"/>
          </a:p>
        </p:txBody>
      </p:sp>
      <p:sp>
        <p:nvSpPr>
          <p:cNvPr id="6" name="Text Placeholder 96">
            <a:extLst>
              <a:ext uri="{FF2B5EF4-FFF2-40B4-BE49-F238E27FC236}">
                <a16:creationId xmlns:a16="http://schemas.microsoft.com/office/drawing/2014/main" id="{462FAF15-0CB5-418E-A59C-EA8FADE526AE}"/>
              </a:ext>
            </a:extLst>
          </p:cNvPr>
          <p:cNvSpPr>
            <a:spLocks noGrp="1"/>
          </p:cNvSpPr>
          <p:nvPr>
            <p:ph type="body" sz="quarter" idx="111" hasCustomPrompt="1"/>
          </p:nvPr>
        </p:nvSpPr>
        <p:spPr>
          <a:xfrm>
            <a:off x="407988" y="6200774"/>
            <a:ext cx="9729787" cy="657225"/>
          </a:xfrm>
        </p:spPr>
        <p:txBody>
          <a:bodyPr anchor="b" anchorCtr="0">
            <a:noAutofit/>
          </a:bodyPr>
          <a:lstStyle>
            <a:lvl1pPr>
              <a:spcAft>
                <a:spcPts val="300"/>
              </a:spcAft>
              <a:buNone/>
              <a:defRPr sz="800"/>
            </a:lvl1pPr>
          </a:lstStyle>
          <a:p>
            <a:pPr lvl="0"/>
            <a:r>
              <a:rPr lang="en-US"/>
              <a:t>Footnotes</a:t>
            </a:r>
          </a:p>
        </p:txBody>
      </p:sp>
    </p:spTree>
    <p:custDataLst>
      <p:tags r:id="rId1"/>
    </p:custDataLst>
    <p:extLst>
      <p:ext uri="{BB962C8B-B14F-4D97-AF65-F5344CB8AC3E}">
        <p14:creationId xmlns:p14="http://schemas.microsoft.com/office/powerpoint/2010/main" val="37645407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normAutofit/>
          </a:bodyPr>
          <a:lstStyle>
            <a:lvl1pPr>
              <a:defRPr sz="3200"/>
            </a:lvl1pPr>
          </a:lstStyle>
          <a:p>
            <a:r>
              <a:rPr lang="en-US"/>
              <a:t>Click to enter title here</a:t>
            </a:r>
          </a:p>
        </p:txBody>
      </p:sp>
      <p:sp>
        <p:nvSpPr>
          <p:cNvPr id="8" name="Content Placeholder 7">
            <a:extLst>
              <a:ext uri="{FF2B5EF4-FFF2-40B4-BE49-F238E27FC236}">
                <a16:creationId xmlns:a16="http://schemas.microsoft.com/office/drawing/2014/main" id="{91E4B5EC-9E53-45C3-B765-C1C483A070D0}"/>
              </a:ext>
            </a:extLst>
          </p:cNvPr>
          <p:cNvSpPr>
            <a:spLocks noGrp="1"/>
          </p:cNvSpPr>
          <p:nvPr>
            <p:ph sz="quarter" idx="19" hasCustomPrompt="1"/>
          </p:nvPr>
        </p:nvSpPr>
        <p:spPr>
          <a:xfrm>
            <a:off x="407988" y="1567815"/>
            <a:ext cx="11376024" cy="4608000"/>
          </a:xfrm>
        </p:spPr>
        <p:txBody>
          <a:bodyPr>
            <a:spAutoFit/>
          </a:bodyPr>
          <a:lstStyle>
            <a:lvl1pPr>
              <a:defRPr/>
            </a:lvl1pPr>
            <a:lvl2pPr marL="576000" indent="-288000">
              <a:defRPr/>
            </a:lvl2pPr>
          </a:lstStyle>
          <a:p>
            <a:pPr lvl="0"/>
            <a:r>
              <a:rPr lang="en-US"/>
              <a:t>Click to add text here. </a:t>
            </a:r>
            <a:br>
              <a:rPr lang="en-US"/>
            </a:br>
            <a:r>
              <a:rPr lang="en-US"/>
              <a:t>When pasting copy from other slides, be sure to right-click and choose ‘Keep text only’. </a:t>
            </a:r>
            <a:br>
              <a:rPr lang="en-US"/>
            </a:br>
            <a:r>
              <a:rPr lang="en-US"/>
              <a:t>To increase bullet level, select your text and press Tab.</a:t>
            </a:r>
            <a:br>
              <a:rPr lang="en-US"/>
            </a:br>
            <a:r>
              <a:rPr lang="en-US"/>
              <a:t>To decrease bullet level, select your bullet text and press Shift + Tab. </a:t>
            </a:r>
          </a:p>
          <a:p>
            <a:pPr lvl="1"/>
            <a:r>
              <a:rPr lang="en-US"/>
              <a:t>Second level</a:t>
            </a:r>
          </a:p>
          <a:p>
            <a:pPr lvl="2"/>
            <a:r>
              <a:rPr lang="en-US"/>
              <a:t>Third level</a:t>
            </a:r>
          </a:p>
          <a:p>
            <a:pPr lvl="3"/>
            <a:r>
              <a:rPr lang="en-US"/>
              <a:t>Fourth level</a:t>
            </a:r>
          </a:p>
          <a:p>
            <a:pPr lvl="4"/>
            <a:r>
              <a:rPr lang="en-US"/>
              <a:t>Fifth level</a:t>
            </a:r>
          </a:p>
        </p:txBody>
      </p:sp>
      <p:sp>
        <p:nvSpPr>
          <p:cNvPr id="11" name="Text Placeholder 96">
            <a:extLst>
              <a:ext uri="{FF2B5EF4-FFF2-40B4-BE49-F238E27FC236}">
                <a16:creationId xmlns:a16="http://schemas.microsoft.com/office/drawing/2014/main" id="{C949FF72-87ED-4607-89DB-176C532FA3A0}"/>
              </a:ext>
            </a:extLst>
          </p:cNvPr>
          <p:cNvSpPr>
            <a:spLocks noGrp="1"/>
          </p:cNvSpPr>
          <p:nvPr>
            <p:ph type="body" sz="quarter" idx="111" hasCustomPrompt="1"/>
          </p:nvPr>
        </p:nvSpPr>
        <p:spPr>
          <a:xfrm>
            <a:off x="407989" y="6200774"/>
            <a:ext cx="6958012" cy="657225"/>
          </a:xfrm>
        </p:spPr>
        <p:txBody>
          <a:bodyPr anchor="b" anchorCtr="0">
            <a:noAutofit/>
          </a:bodyPr>
          <a:lstStyle>
            <a:lvl1pPr>
              <a:spcAft>
                <a:spcPts val="300"/>
              </a:spcAft>
              <a:buNone/>
              <a:defRPr sz="800"/>
            </a:lvl1pPr>
          </a:lstStyle>
          <a:p>
            <a:pPr lvl="0"/>
            <a:r>
              <a:rPr lang="en-US"/>
              <a:t>Footnotes</a:t>
            </a:r>
          </a:p>
        </p:txBody>
      </p:sp>
    </p:spTree>
    <p:custDataLst>
      <p:tags r:id="rId1"/>
    </p:custDataLst>
    <p:extLst>
      <p:ext uri="{BB962C8B-B14F-4D97-AF65-F5344CB8AC3E}">
        <p14:creationId xmlns:p14="http://schemas.microsoft.com/office/powerpoint/2010/main" val="40876678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matchingName="3_Title and Text" userDrawn="1">
  <p:cSld name="3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479999" y="1222992"/>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05416B"/>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sp>
        <p:nvSpPr>
          <p:cNvPr id="5" name="TextBox 4">
            <a:extLst>
              <a:ext uri="{FF2B5EF4-FFF2-40B4-BE49-F238E27FC236}">
                <a16:creationId xmlns:a16="http://schemas.microsoft.com/office/drawing/2014/main" id="{D1D0B917-7AEC-4D84-A351-D9D66AC4FB77}"/>
              </a:ext>
            </a:extLst>
          </p:cNvPr>
          <p:cNvSpPr txBox="1"/>
          <p:nvPr userDrawn="1"/>
        </p:nvSpPr>
        <p:spPr>
          <a:xfrm>
            <a:off x="5844953" y="6402717"/>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a:solidFill>
                  <a:srgbClr val="D79D41"/>
                </a:solidFill>
                <a:effectLst/>
                <a:latin typeface="Arial Narrow" panose="020B0606020202030204" pitchFamily="34" charset="0"/>
              </a:rPr>
              <a:t>Content of this presentation is copyright</a:t>
            </a:r>
            <a:r>
              <a:rPr lang="en-CH" sz="1200" b="0" i="0">
                <a:solidFill>
                  <a:srgbClr val="D79D41"/>
                </a:solidFill>
                <a:effectLst/>
                <a:latin typeface="Arial Narrow" panose="020B0606020202030204" pitchFamily="34" charset="0"/>
              </a:rPr>
              <a:t> </a:t>
            </a:r>
            <a:r>
              <a:rPr lang="en-US" sz="1200" b="0" i="0">
                <a:solidFill>
                  <a:srgbClr val="D79D41"/>
                </a:solidFill>
                <a:effectLst/>
                <a:latin typeface="Arial Narrow" panose="020B0606020202030204" pitchFamily="34" charset="0"/>
              </a:rPr>
              <a:t>and responsibility of the author. Permission is required for re-use</a:t>
            </a:r>
            <a:r>
              <a:rPr lang="en-CH" sz="1200" b="0" i="0">
                <a:solidFill>
                  <a:srgbClr val="D79D41"/>
                </a:solidFill>
                <a:effectLst/>
                <a:latin typeface="Arial Narrow" panose="020B0606020202030204" pitchFamily="34" charset="0"/>
              </a:rPr>
              <a:t>.</a:t>
            </a:r>
            <a:endParaRPr lang="en-US" sz="1200" b="0" i="0">
              <a:solidFill>
                <a:srgbClr val="D79D41"/>
              </a:solidFill>
              <a:effectLst/>
              <a:latin typeface="Arial Narrow" panose="020B0606020202030204" pitchFamily="34" charset="0"/>
            </a:endParaRPr>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479999" y="646992"/>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2867A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489667" y="2152433"/>
            <a:ext cx="11213200" cy="3600000"/>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rgbClr val="05416B"/>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sp>
        <p:nvSpPr>
          <p:cNvPr id="10" name="Google Shape;17;p14">
            <a:extLst>
              <a:ext uri="{FF2B5EF4-FFF2-40B4-BE49-F238E27FC236}">
                <a16:creationId xmlns:a16="http://schemas.microsoft.com/office/drawing/2014/main" id="{32714771-AEB2-FE40-AD3E-E93DB8F4ADCD}"/>
              </a:ext>
            </a:extLst>
          </p:cNvPr>
          <p:cNvSpPr txBox="1">
            <a:spLocks noGrp="1"/>
          </p:cNvSpPr>
          <p:nvPr>
            <p:ph type="body" idx="12" hasCustomPrompt="1"/>
          </p:nvPr>
        </p:nvSpPr>
        <p:spPr>
          <a:xfrm>
            <a:off x="2360388" y="6340049"/>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D79D41"/>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err="1"/>
              <a:t>Add</a:t>
            </a:r>
            <a:r>
              <a:rPr lang="fr-CH"/>
              <a:t> </a:t>
            </a:r>
            <a:r>
              <a:rPr lang="fr-CH" err="1"/>
              <a:t>name</a:t>
            </a:r>
            <a:r>
              <a:rPr lang="fr-CH"/>
              <a:t> of </a:t>
            </a:r>
            <a:r>
              <a:rPr lang="fr-CH" err="1"/>
              <a:t>presenter</a:t>
            </a:r>
            <a:r>
              <a:rPr lang="fr-CH"/>
              <a:t> </a:t>
            </a:r>
            <a:r>
              <a:rPr lang="fr-CH" err="1"/>
              <a:t>here</a:t>
            </a:r>
            <a:endParaRPr/>
          </a:p>
        </p:txBody>
      </p:sp>
      <p:pic>
        <p:nvPicPr>
          <p:cNvPr id="8" name="Picture 7">
            <a:extLst>
              <a:ext uri="{FF2B5EF4-FFF2-40B4-BE49-F238E27FC236}">
                <a16:creationId xmlns:a16="http://schemas.microsoft.com/office/drawing/2014/main" id="{E5447CB9-6489-4CA7-B0F4-BE2F567B79F6}"/>
              </a:ext>
            </a:extLst>
          </p:cNvPr>
          <p:cNvPicPr>
            <a:picLocks noChangeAspect="1"/>
          </p:cNvPicPr>
          <p:nvPr userDrawn="1"/>
        </p:nvPicPr>
        <p:blipFill>
          <a:blip r:embed="rId2"/>
          <a:stretch>
            <a:fillRect/>
          </a:stretch>
        </p:blipFill>
        <p:spPr>
          <a:xfrm>
            <a:off x="478367" y="6225715"/>
            <a:ext cx="1659092" cy="333781"/>
          </a:xfrm>
          <a:prstGeom prst="rect">
            <a:avLst/>
          </a:prstGeom>
        </p:spPr>
      </p:pic>
    </p:spTree>
    <p:extLst>
      <p:ext uri="{BB962C8B-B14F-4D97-AF65-F5344CB8AC3E}">
        <p14:creationId xmlns:p14="http://schemas.microsoft.com/office/powerpoint/2010/main" val="23503799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2" orient="horz" pos="2935">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userDrawn="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1CA76-7CE2-4970-BD02-33A3CA0C887D}"/>
              </a:ext>
            </a:extLst>
          </p:cNvPr>
          <p:cNvSpPr>
            <a:spLocks noGrp="1"/>
          </p:cNvSpPr>
          <p:nvPr>
            <p:ph type="title"/>
          </p:nvPr>
        </p:nvSpPr>
        <p:spPr/>
        <p:txBody>
          <a:bodyPr>
            <a:normAutofit/>
          </a:bodyPr>
          <a:lstStyle>
            <a:lvl1pPr>
              <a:defRPr sz="3200" b="1">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11B8D69F-3700-4BCF-955E-8225131836CE}"/>
              </a:ext>
            </a:extLst>
          </p:cNvPr>
          <p:cNvSpPr>
            <a:spLocks noGrp="1"/>
          </p:cNvSpPr>
          <p:nvPr>
            <p:ph idx="1"/>
          </p:nvPr>
        </p:nvSpPr>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6996E147-CA84-4258-821B-C5DD5FF2454F}"/>
              </a:ext>
            </a:extLst>
          </p:cNvPr>
          <p:cNvSpPr>
            <a:spLocks noGrp="1"/>
          </p:cNvSpPr>
          <p:nvPr>
            <p:ph type="sldNum" sz="quarter" idx="12"/>
          </p:nvPr>
        </p:nvSpPr>
        <p:spPr/>
        <p:txBody>
          <a:bodyPr/>
          <a:lstStyle/>
          <a:p>
            <a:fld id="{E018F977-6C15-49B1-AA07-BEE9975E7737}" type="slidenum">
              <a:rPr lang="en-US" smtClean="0"/>
              <a:t>‹#›</a:t>
            </a:fld>
            <a:endParaRPr lang="en-US"/>
          </a:p>
        </p:txBody>
      </p:sp>
      <p:sp>
        <p:nvSpPr>
          <p:cNvPr id="8" name="Text Placeholder 7">
            <a:extLst>
              <a:ext uri="{FF2B5EF4-FFF2-40B4-BE49-F238E27FC236}">
                <a16:creationId xmlns:a16="http://schemas.microsoft.com/office/drawing/2014/main" id="{66C76C54-2CFF-6D40-B53F-7312826CFBE1}"/>
              </a:ext>
            </a:extLst>
          </p:cNvPr>
          <p:cNvSpPr>
            <a:spLocks noGrp="1"/>
          </p:cNvSpPr>
          <p:nvPr>
            <p:ph type="body" sz="quarter" idx="13" hasCustomPrompt="1"/>
          </p:nvPr>
        </p:nvSpPr>
        <p:spPr>
          <a:xfrm>
            <a:off x="1968648" y="6356350"/>
            <a:ext cx="9628095" cy="501650"/>
          </a:xfrm>
        </p:spPr>
        <p:txBody>
          <a:bodyPr anchor="b">
            <a:normAutofit/>
          </a:bodyPr>
          <a:lstStyle>
            <a:lvl1pPr marL="0" indent="0">
              <a:buNone/>
              <a:defRPr sz="900">
                <a:latin typeface="Arial" panose="020B0604020202020204" pitchFamily="34" charset="0"/>
                <a:cs typeface="Arial" panose="020B0604020202020204" pitchFamily="34" charset="0"/>
              </a:defRPr>
            </a:lvl1pPr>
          </a:lstStyle>
          <a:p>
            <a:pPr lvl="0"/>
            <a:r>
              <a:rPr lang="en-US" dirty="0"/>
              <a:t>References/Footnotes/Abbreviations</a:t>
            </a:r>
          </a:p>
        </p:txBody>
      </p:sp>
    </p:spTree>
    <p:extLst>
      <p:ext uri="{BB962C8B-B14F-4D97-AF65-F5344CB8AC3E}">
        <p14:creationId xmlns:p14="http://schemas.microsoft.com/office/powerpoint/2010/main" val="27760471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rgbClr val="002557"/>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4">
            <a:extLst>
              <a:ext uri="{FF2B5EF4-FFF2-40B4-BE49-F238E27FC236}">
                <a16:creationId xmlns:a16="http://schemas.microsoft.com/office/drawing/2014/main" id="{455BCAD1-B2C4-4556-B676-0AB35285D9E2}"/>
              </a:ext>
            </a:extLst>
          </p:cNvPr>
          <p:cNvSpPr>
            <a:spLocks noGrp="1"/>
          </p:cNvSpPr>
          <p:nvPr>
            <p:ph type="body" sz="quarter" idx="15" hasCustomPrompt="1"/>
          </p:nvPr>
        </p:nvSpPr>
        <p:spPr>
          <a:xfrm>
            <a:off x="3446097" y="6527256"/>
            <a:ext cx="4058674" cy="330743"/>
          </a:xfrm>
        </p:spPr>
        <p:txBody>
          <a:bodyPr lIns="0" tIns="0" rIns="0" bIns="0" anchor="t"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30621863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3" name="Picture 2" descr="A hand touching a screen&#10;&#10;Description automatically generated">
            <a:extLst>
              <a:ext uri="{FF2B5EF4-FFF2-40B4-BE49-F238E27FC236}">
                <a16:creationId xmlns:a16="http://schemas.microsoft.com/office/drawing/2014/main" id="{FF0A1901-BB77-3C5B-1442-2DD6DA5EF2B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724" b="27519"/>
          <a:stretch/>
        </p:blipFill>
        <p:spPr>
          <a:xfrm>
            <a:off x="6114256" y="3678238"/>
            <a:ext cx="6077743" cy="3179761"/>
          </a:xfrm>
          <a:prstGeom prst="rect">
            <a:avLst/>
          </a:prstGeom>
        </p:spPr>
      </p:pic>
      <p:sp>
        <p:nvSpPr>
          <p:cNvPr id="10" name="Rectangle 54"/>
          <p:cNvSpPr>
            <a:spLocks noGrp="1" noChangeArrowheads="1"/>
          </p:cNvSpPr>
          <p:nvPr>
            <p:ph type="subTitle" idx="1"/>
          </p:nvPr>
        </p:nvSpPr>
        <p:spPr>
          <a:xfrm>
            <a:off x="609600" y="4041650"/>
            <a:ext cx="5181600" cy="1120775"/>
          </a:xfrm>
        </p:spPr>
        <p:txBody>
          <a:bodyPr/>
          <a:lstStyle>
            <a:lvl1pPr marL="0" indent="0">
              <a:lnSpc>
                <a:spcPct val="100000"/>
              </a:lnSpc>
              <a:buFont typeface="Wingdings" pitchFamily="2" charset="2"/>
              <a:buNone/>
              <a:defRPr sz="2000" b="1">
                <a:solidFill>
                  <a:schemeClr val="bg2"/>
                </a:solidFill>
              </a:defRPr>
            </a:lvl1pPr>
          </a:lstStyle>
          <a:p>
            <a:r>
              <a:rPr lang="en-US"/>
              <a:t>Click to edit Master subtitle style</a:t>
            </a:r>
          </a:p>
        </p:txBody>
      </p:sp>
      <p:sp>
        <p:nvSpPr>
          <p:cNvPr id="8" name="Rectangle 7">
            <a:extLst>
              <a:ext uri="{FF2B5EF4-FFF2-40B4-BE49-F238E27FC236}">
                <a16:creationId xmlns:a16="http://schemas.microsoft.com/office/drawing/2014/main" id="{02294B36-D511-4E23-A768-EAFA149B5CC7}"/>
              </a:ext>
            </a:extLst>
          </p:cNvPr>
          <p:cNvSpPr/>
          <p:nvPr userDrawn="1"/>
        </p:nvSpPr>
        <p:spPr>
          <a:xfrm>
            <a:off x="1"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9" name="Straight Connector 8">
            <a:extLst>
              <a:ext uri="{FF2B5EF4-FFF2-40B4-BE49-F238E27FC236}">
                <a16:creationId xmlns:a16="http://schemas.microsoft.com/office/drawing/2014/main" id="{A5B42F6D-719A-45C6-BB57-84887368226C}"/>
              </a:ext>
            </a:extLst>
          </p:cNvPr>
          <p:cNvCxnSpPr/>
          <p:nvPr/>
        </p:nvCxnSpPr>
        <p:spPr bwMode="auto">
          <a:xfrm>
            <a:off x="-14291" y="1620838"/>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3" name="Rectangle 55">
            <a:extLst>
              <a:ext uri="{FF2B5EF4-FFF2-40B4-BE49-F238E27FC236}">
                <a16:creationId xmlns:a16="http://schemas.microsoft.com/office/drawing/2014/main" id="{078B106A-3121-420B-B2D9-854FF204BD0F}"/>
              </a:ext>
            </a:extLst>
          </p:cNvPr>
          <p:cNvSpPr>
            <a:spLocks noGrp="1" noChangeArrowheads="1"/>
          </p:cNvSpPr>
          <p:nvPr>
            <p:ph type="ctrTitle"/>
          </p:nvPr>
        </p:nvSpPr>
        <p:spPr bwMode="invGray">
          <a:xfrm>
            <a:off x="609600" y="1600200"/>
            <a:ext cx="11264901" cy="2057400"/>
          </a:xfrm>
          <a:prstGeom prst="rect">
            <a:avLst/>
          </a:prstGeom>
        </p:spPr>
        <p:txBody>
          <a:bodyPr/>
          <a:lstStyle>
            <a:lvl1pPr>
              <a:defRPr sz="4000">
                <a:solidFill>
                  <a:srgbClr val="455560"/>
                </a:solidFill>
              </a:defRPr>
            </a:lvl1pPr>
          </a:lstStyle>
          <a:p>
            <a:r>
              <a:rPr lang="en-US"/>
              <a:t>Click to edit Master title style</a:t>
            </a:r>
          </a:p>
        </p:txBody>
      </p:sp>
      <p:pic>
        <p:nvPicPr>
          <p:cNvPr id="11" name="Picture 10">
            <a:extLst>
              <a:ext uri="{FF2B5EF4-FFF2-40B4-BE49-F238E27FC236}">
                <a16:creationId xmlns:a16="http://schemas.microsoft.com/office/drawing/2014/main" id="{D2C404A3-49E3-6AE3-6316-79D1DE70A53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16132" y="244938"/>
            <a:ext cx="1681179" cy="896629"/>
          </a:xfrm>
          <a:prstGeom prst="rect">
            <a:avLst/>
          </a:prstGeom>
        </p:spPr>
      </p:pic>
      <p:cxnSp>
        <p:nvCxnSpPr>
          <p:cNvPr id="12" name="Straight Connector 11">
            <a:extLst>
              <a:ext uri="{FF2B5EF4-FFF2-40B4-BE49-F238E27FC236}">
                <a16:creationId xmlns:a16="http://schemas.microsoft.com/office/drawing/2014/main" id="{9ACD6CB8-625C-44F5-9B90-77A60BCC4A2E}"/>
              </a:ext>
            </a:extLst>
          </p:cNvPr>
          <p:cNvCxnSpPr/>
          <p:nvPr/>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28707515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25224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5138111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1_Title and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 name="Group 3">
            <a:extLst>
              <a:ext uri="{FF2B5EF4-FFF2-40B4-BE49-F238E27FC236}">
                <a16:creationId xmlns:a16="http://schemas.microsoft.com/office/drawing/2014/main" id="{9778E9B7-4949-28BD-165C-8A19BAED805F}"/>
              </a:ext>
            </a:extLst>
          </p:cNvPr>
          <p:cNvGrpSpPr/>
          <p:nvPr userDrawn="1"/>
        </p:nvGrpSpPr>
        <p:grpSpPr>
          <a:xfrm>
            <a:off x="8869472" y="6298815"/>
            <a:ext cx="2877113" cy="394353"/>
            <a:chOff x="8869472" y="6298815"/>
            <a:chExt cx="2877113" cy="394353"/>
          </a:xfrm>
        </p:grpSpPr>
        <p:pic>
          <p:nvPicPr>
            <p:cNvPr id="5" name="Picture 4">
              <a:extLst>
                <a:ext uri="{FF2B5EF4-FFF2-40B4-BE49-F238E27FC236}">
                  <a16:creationId xmlns:a16="http://schemas.microsoft.com/office/drawing/2014/main" id="{7E6E1A95-6077-6510-20C5-471AD5466E4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6" name="Rectangle 5">
              <a:extLst>
                <a:ext uri="{FF2B5EF4-FFF2-40B4-BE49-F238E27FC236}">
                  <a16:creationId xmlns:a16="http://schemas.microsoft.com/office/drawing/2014/main" id="{0C6C0729-2E40-00EB-212A-99D70594C81B}"/>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3157441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sp>
        <p:nvSpPr>
          <p:cNvPr id="5" name="Title 1"/>
          <p:cNvSpPr>
            <a:spLocks noGrp="1"/>
          </p:cNvSpPr>
          <p:nvPr>
            <p:ph type="title"/>
          </p:nvPr>
        </p:nvSpPr>
        <p:spPr>
          <a:xfrm>
            <a:off x="514352" y="330201"/>
            <a:ext cx="11244149" cy="5250792"/>
          </a:xfrm>
          <a:prstGeom prst="rect">
            <a:avLst/>
          </a:prstGeom>
        </p:spPr>
        <p:txBody>
          <a:bodyPr anchorCtr="1"/>
          <a:lstStyle>
            <a:lvl1pPr algn="ctr">
              <a:defRPr sz="4000" b="1" cap="none">
                <a:solidFill>
                  <a:schemeClr val="bg2"/>
                </a:solidFill>
              </a:defRPr>
            </a:lvl1pPr>
          </a:lstStyle>
          <a:p>
            <a:r>
              <a:rPr lang="en-US"/>
              <a:t>Click to edit Master title style</a:t>
            </a:r>
          </a:p>
        </p:txBody>
      </p:sp>
      <p:sp>
        <p:nvSpPr>
          <p:cNvPr id="4" name="Rectangle 3">
            <a:extLst>
              <a:ext uri="{FF2B5EF4-FFF2-40B4-BE49-F238E27FC236}">
                <a16:creationId xmlns:a16="http://schemas.microsoft.com/office/drawing/2014/main" id="{CF8F8BDA-1A03-445B-A76B-525DE8317C18}"/>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8" name="Straight Connector 7">
            <a:extLst>
              <a:ext uri="{FF2B5EF4-FFF2-40B4-BE49-F238E27FC236}">
                <a16:creationId xmlns:a16="http://schemas.microsoft.com/office/drawing/2014/main" id="{0FA01F1A-8AE6-48F9-95F4-73790D6CA686}"/>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41A963A4-9BB1-F8FF-4636-271CB689843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67636" y="5397632"/>
            <a:ext cx="1790865" cy="955128"/>
          </a:xfrm>
          <a:prstGeom prst="rect">
            <a:avLst/>
          </a:prstGeom>
        </p:spPr>
      </p:pic>
    </p:spTree>
    <p:extLst>
      <p:ext uri="{BB962C8B-B14F-4D97-AF65-F5344CB8AC3E}">
        <p14:creationId xmlns:p14="http://schemas.microsoft.com/office/powerpoint/2010/main" val="17876868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55767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1_Two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482E1199-B50F-0114-1C29-82C8B63ED0EB}"/>
              </a:ext>
            </a:extLst>
          </p:cNvPr>
          <p:cNvGrpSpPr/>
          <p:nvPr userDrawn="1"/>
        </p:nvGrpSpPr>
        <p:grpSpPr>
          <a:xfrm>
            <a:off x="8869472" y="6298815"/>
            <a:ext cx="2877113" cy="394353"/>
            <a:chOff x="8869472" y="6298815"/>
            <a:chExt cx="2877113" cy="394353"/>
          </a:xfrm>
        </p:grpSpPr>
        <p:pic>
          <p:nvPicPr>
            <p:cNvPr id="6" name="Picture 5">
              <a:extLst>
                <a:ext uri="{FF2B5EF4-FFF2-40B4-BE49-F238E27FC236}">
                  <a16:creationId xmlns:a16="http://schemas.microsoft.com/office/drawing/2014/main" id="{7F4C4F00-A86F-1C51-F733-91E92FCA18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8" name="Rectangle 7">
              <a:extLst>
                <a:ext uri="{FF2B5EF4-FFF2-40B4-BE49-F238E27FC236}">
                  <a16:creationId xmlns:a16="http://schemas.microsoft.com/office/drawing/2014/main" id="{D20CF191-AD96-1DB9-DF2E-4B2B4833E872}"/>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1703908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56789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1_Title, Text and Chart+logo">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5FB0C27F-8158-D95C-0270-6C5A18C09C1F}"/>
              </a:ext>
            </a:extLst>
          </p:cNvPr>
          <p:cNvGrpSpPr/>
          <p:nvPr userDrawn="1"/>
        </p:nvGrpSpPr>
        <p:grpSpPr>
          <a:xfrm>
            <a:off x="8869472" y="6298815"/>
            <a:ext cx="2877113" cy="394353"/>
            <a:chOff x="8869472" y="6298815"/>
            <a:chExt cx="2877113" cy="394353"/>
          </a:xfrm>
        </p:grpSpPr>
        <p:pic>
          <p:nvPicPr>
            <p:cNvPr id="6" name="Picture 5">
              <a:extLst>
                <a:ext uri="{FF2B5EF4-FFF2-40B4-BE49-F238E27FC236}">
                  <a16:creationId xmlns:a16="http://schemas.microsoft.com/office/drawing/2014/main" id="{E1715040-51BB-5EAD-7551-4E1CFE3430F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7" name="Rectangle 6">
              <a:extLst>
                <a:ext uri="{FF2B5EF4-FFF2-40B4-BE49-F238E27FC236}">
                  <a16:creationId xmlns:a16="http://schemas.microsoft.com/office/drawing/2014/main" id="{C850B323-4A45-FF99-0514-1788CD0017E0}"/>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5085336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6051478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1_Title Only+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p>
        </p:txBody>
      </p:sp>
      <p:grpSp>
        <p:nvGrpSpPr>
          <p:cNvPr id="3" name="Group 2">
            <a:extLst>
              <a:ext uri="{FF2B5EF4-FFF2-40B4-BE49-F238E27FC236}">
                <a16:creationId xmlns:a16="http://schemas.microsoft.com/office/drawing/2014/main" id="{71FCB4C5-8216-244E-3D93-41E212F40457}"/>
              </a:ext>
            </a:extLst>
          </p:cNvPr>
          <p:cNvGrpSpPr/>
          <p:nvPr userDrawn="1"/>
        </p:nvGrpSpPr>
        <p:grpSpPr>
          <a:xfrm>
            <a:off x="8869472" y="6298815"/>
            <a:ext cx="2877113" cy="394353"/>
            <a:chOff x="8869472" y="6298815"/>
            <a:chExt cx="2877113" cy="394353"/>
          </a:xfrm>
        </p:grpSpPr>
        <p:pic>
          <p:nvPicPr>
            <p:cNvPr id="4" name="Picture 3">
              <a:extLst>
                <a:ext uri="{FF2B5EF4-FFF2-40B4-BE49-F238E27FC236}">
                  <a16:creationId xmlns:a16="http://schemas.microsoft.com/office/drawing/2014/main" id="{7CB3AFF3-C9AF-6406-A52C-986F17667A3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5" name="Rectangle 4">
              <a:extLst>
                <a:ext uri="{FF2B5EF4-FFF2-40B4-BE49-F238E27FC236}">
                  <a16:creationId xmlns:a16="http://schemas.microsoft.com/office/drawing/2014/main" id="{8BE472F0-4C6A-6FBF-3D23-4A0861C31415}"/>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37147096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99750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1_Blank+logo">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03A659D-6BF1-8E0D-2D7B-19BCEFEA43F4}"/>
              </a:ext>
            </a:extLst>
          </p:cNvPr>
          <p:cNvGrpSpPr/>
          <p:nvPr userDrawn="1"/>
        </p:nvGrpSpPr>
        <p:grpSpPr>
          <a:xfrm>
            <a:off x="8869472" y="6298815"/>
            <a:ext cx="2877113" cy="394353"/>
            <a:chOff x="8869472" y="6298815"/>
            <a:chExt cx="2877113" cy="394353"/>
          </a:xfrm>
        </p:grpSpPr>
        <p:pic>
          <p:nvPicPr>
            <p:cNvPr id="3" name="Picture 2">
              <a:extLst>
                <a:ext uri="{FF2B5EF4-FFF2-40B4-BE49-F238E27FC236}">
                  <a16:creationId xmlns:a16="http://schemas.microsoft.com/office/drawing/2014/main" id="{335B2744-BE30-7F59-641C-E8EE271BFEC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4" name="Rectangle 3">
              <a:extLst>
                <a:ext uri="{FF2B5EF4-FFF2-40B4-BE49-F238E27FC236}">
                  <a16:creationId xmlns:a16="http://schemas.microsoft.com/office/drawing/2014/main" id="{E061F54A-476D-1E85-D460-3390FD497657}"/>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14581004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theme" Target="../theme/theme2.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theme" Target="../theme/theme3.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theme" Target="../theme/theme4.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18" Type="http://schemas.openxmlformats.org/officeDocument/2006/relationships/slideLayout" Target="../slideLayouts/slideLayout8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10" Type="http://schemas.openxmlformats.org/officeDocument/2006/relationships/slideLayout" Target="../slideLayouts/slideLayout79.xml"/><Relationship Id="rId19" Type="http://schemas.openxmlformats.org/officeDocument/2006/relationships/theme" Target="../theme/theme5.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5" Type="http://schemas.openxmlformats.org/officeDocument/2006/relationships/theme" Target="../theme/theme6.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18" Type="http://schemas.openxmlformats.org/officeDocument/2006/relationships/slideLayout" Target="../slideLayouts/slideLayout119.xml"/><Relationship Id="rId26" Type="http://schemas.openxmlformats.org/officeDocument/2006/relationships/theme" Target="../theme/theme7.xml"/><Relationship Id="rId3" Type="http://schemas.openxmlformats.org/officeDocument/2006/relationships/slideLayout" Target="../slideLayouts/slideLayout104.xml"/><Relationship Id="rId21" Type="http://schemas.openxmlformats.org/officeDocument/2006/relationships/slideLayout" Target="../slideLayouts/slideLayout122.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17" Type="http://schemas.openxmlformats.org/officeDocument/2006/relationships/slideLayout" Target="../slideLayouts/slideLayout118.xml"/><Relationship Id="rId25" Type="http://schemas.openxmlformats.org/officeDocument/2006/relationships/slideLayout" Target="../slideLayouts/slideLayout126.xml"/><Relationship Id="rId2" Type="http://schemas.openxmlformats.org/officeDocument/2006/relationships/slideLayout" Target="../slideLayouts/slideLayout103.xml"/><Relationship Id="rId16" Type="http://schemas.openxmlformats.org/officeDocument/2006/relationships/slideLayout" Target="../slideLayouts/slideLayout117.xml"/><Relationship Id="rId20" Type="http://schemas.openxmlformats.org/officeDocument/2006/relationships/slideLayout" Target="../slideLayouts/slideLayout121.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24" Type="http://schemas.openxmlformats.org/officeDocument/2006/relationships/slideLayout" Target="../slideLayouts/slideLayout125.xml"/><Relationship Id="rId5" Type="http://schemas.openxmlformats.org/officeDocument/2006/relationships/slideLayout" Target="../slideLayouts/slideLayout106.xml"/><Relationship Id="rId15" Type="http://schemas.openxmlformats.org/officeDocument/2006/relationships/slideLayout" Target="../slideLayouts/slideLayout116.xml"/><Relationship Id="rId23" Type="http://schemas.openxmlformats.org/officeDocument/2006/relationships/slideLayout" Target="../slideLayouts/slideLayout124.xml"/><Relationship Id="rId10" Type="http://schemas.openxmlformats.org/officeDocument/2006/relationships/slideLayout" Target="../slideLayouts/slideLayout111.xml"/><Relationship Id="rId19" Type="http://schemas.openxmlformats.org/officeDocument/2006/relationships/slideLayout" Target="../slideLayouts/slideLayout120.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 Id="rId22" Type="http://schemas.openxmlformats.org/officeDocument/2006/relationships/slideLayout" Target="../slideLayouts/slideLayout123.xml"/><Relationship Id="rId27" Type="http://schemas.openxmlformats.org/officeDocument/2006/relationships/image" Target="../media/image8.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slideLayout" Target="../slideLayouts/slideLayout139.xml"/><Relationship Id="rId18" Type="http://schemas.openxmlformats.org/officeDocument/2006/relationships/slideLayout" Target="../slideLayouts/slideLayout144.xml"/><Relationship Id="rId26" Type="http://schemas.openxmlformats.org/officeDocument/2006/relationships/image" Target="../media/image1.png"/><Relationship Id="rId3" Type="http://schemas.openxmlformats.org/officeDocument/2006/relationships/slideLayout" Target="../slideLayouts/slideLayout129.xml"/><Relationship Id="rId21" Type="http://schemas.openxmlformats.org/officeDocument/2006/relationships/slideLayout" Target="../slideLayouts/slideLayout147.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17" Type="http://schemas.openxmlformats.org/officeDocument/2006/relationships/slideLayout" Target="../slideLayouts/slideLayout143.xml"/><Relationship Id="rId25" Type="http://schemas.openxmlformats.org/officeDocument/2006/relationships/theme" Target="../theme/theme8.xml"/><Relationship Id="rId2" Type="http://schemas.openxmlformats.org/officeDocument/2006/relationships/slideLayout" Target="../slideLayouts/slideLayout128.xml"/><Relationship Id="rId16" Type="http://schemas.openxmlformats.org/officeDocument/2006/relationships/slideLayout" Target="../slideLayouts/slideLayout142.xml"/><Relationship Id="rId20" Type="http://schemas.openxmlformats.org/officeDocument/2006/relationships/slideLayout" Target="../slideLayouts/slideLayout146.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24" Type="http://schemas.openxmlformats.org/officeDocument/2006/relationships/slideLayout" Target="../slideLayouts/slideLayout150.xml"/><Relationship Id="rId5" Type="http://schemas.openxmlformats.org/officeDocument/2006/relationships/slideLayout" Target="../slideLayouts/slideLayout131.xml"/><Relationship Id="rId15" Type="http://schemas.openxmlformats.org/officeDocument/2006/relationships/slideLayout" Target="../slideLayouts/slideLayout141.xml"/><Relationship Id="rId23" Type="http://schemas.openxmlformats.org/officeDocument/2006/relationships/slideLayout" Target="../slideLayouts/slideLayout149.xml"/><Relationship Id="rId10" Type="http://schemas.openxmlformats.org/officeDocument/2006/relationships/slideLayout" Target="../slideLayouts/slideLayout136.xml"/><Relationship Id="rId19" Type="http://schemas.openxmlformats.org/officeDocument/2006/relationships/slideLayout" Target="../slideLayouts/slideLayout145.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slideLayout" Target="../slideLayouts/slideLayout140.xml"/><Relationship Id="rId22" Type="http://schemas.openxmlformats.org/officeDocument/2006/relationships/slideLayout" Target="../slideLayouts/slideLayout1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717879582"/>
      </p:ext>
    </p:extLst>
  </p:cSld>
  <p:clrMap bg1="lt1" tx1="dk1" bg2="lt2" tx2="dk2" accent1="accent1" accent2="accent2" accent3="accent3" accent4="accent4" accent5="accent5" accent6="accent6" hlink="hlink" folHlink="folHlink"/>
  <p:sldLayoutIdLst>
    <p:sldLayoutId id="2147485144" r:id="rId1"/>
    <p:sldLayoutId id="2147485145" r:id="rId2"/>
    <p:sldLayoutId id="2147485146" r:id="rId3"/>
    <p:sldLayoutId id="2147485147" r:id="rId4"/>
    <p:sldLayoutId id="2147485148" r:id="rId5"/>
    <p:sldLayoutId id="2147485149" r:id="rId6"/>
    <p:sldLayoutId id="2147485150" r:id="rId7"/>
    <p:sldLayoutId id="2147485151" r:id="rId8"/>
    <p:sldLayoutId id="2147485152" r:id="rId9"/>
    <p:sldLayoutId id="2147485153" r:id="rId10"/>
    <p:sldLayoutId id="2147485154" r:id="rId11"/>
    <p:sldLayoutId id="2147485155" r:id="rId12"/>
    <p:sldLayoutId id="2147485156" r:id="rId13"/>
    <p:sldLayoutId id="2147485157" r:id="rId14"/>
    <p:sldLayoutId id="2147485158" r:id="rId15"/>
    <p:sldLayoutId id="2147485159" r:id="rId16"/>
    <p:sldLayoutId id="2147485160"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srcRect/>
          <a:stretch/>
        </p:blipFill>
        <p:spPr>
          <a:xfrm>
            <a:off x="9785479" y="6134301"/>
            <a:ext cx="2389449" cy="563910"/>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3040416311"/>
      </p:ext>
    </p:extLst>
  </p:cSld>
  <p:clrMap bg1="lt1" tx1="dk1" bg2="lt2" tx2="dk2" accent1="accent1" accent2="accent2" accent3="accent3" accent4="accent4" accent5="accent5" accent6="accent6" hlink="hlink" folHlink="folHlink"/>
  <p:sldLayoutIdLst>
    <p:sldLayoutId id="2147485435" r:id="rId1"/>
    <p:sldLayoutId id="2147485436" r:id="rId2"/>
    <p:sldLayoutId id="2147485437" r:id="rId3"/>
    <p:sldLayoutId id="2147485438" r:id="rId4"/>
    <p:sldLayoutId id="2147485439" r:id="rId5"/>
    <p:sldLayoutId id="2147485440" r:id="rId6"/>
    <p:sldLayoutId id="2147485441" r:id="rId7"/>
    <p:sldLayoutId id="2147485442" r:id="rId8"/>
    <p:sldLayoutId id="2147485443" r:id="rId9"/>
    <p:sldLayoutId id="2147485444" r:id="rId10"/>
    <p:sldLayoutId id="2147485445" r:id="rId11"/>
    <p:sldLayoutId id="2147485446" r:id="rId12"/>
    <p:sldLayoutId id="2147485447" r:id="rId13"/>
    <p:sldLayoutId id="2147485448" r:id="rId14"/>
    <p:sldLayoutId id="2147485449" r:id="rId15"/>
    <p:sldLayoutId id="2147485450" r:id="rId16"/>
    <p:sldLayoutId id="2147485451" r:id="rId17"/>
    <p:sldLayoutId id="2147485452" r:id="rId18"/>
    <p:sldLayoutId id="2147485453" r:id="rId19"/>
    <p:sldLayoutId id="2147485454" r:id="rId20"/>
    <p:sldLayoutId id="2147485455" r:id="rId21"/>
    <p:sldLayoutId id="2147485456" r:id="rId22"/>
    <p:sldLayoutId id="2147485457" r:id="rId23"/>
    <p:sldLayoutId id="2147485458" r:id="rId24"/>
    <p:sldLayoutId id="2147485459"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72456377"/>
      </p:ext>
    </p:extLst>
  </p:cSld>
  <p:clrMap bg1="lt1" tx1="dk1" bg2="lt2" tx2="dk2" accent1="accent1" accent2="accent2" accent3="accent3" accent4="accent4" accent5="accent5" accent6="accent6" hlink="hlink" folHlink="folHlink"/>
  <p:sldLayoutIdLst>
    <p:sldLayoutId id="2147485514" r:id="rId1"/>
    <p:sldLayoutId id="2147485515" r:id="rId2"/>
    <p:sldLayoutId id="2147485516" r:id="rId3"/>
    <p:sldLayoutId id="2147485517" r:id="rId4"/>
    <p:sldLayoutId id="2147485518" r:id="rId5"/>
    <p:sldLayoutId id="2147485519" r:id="rId6"/>
    <p:sldLayoutId id="2147485520" r:id="rId7"/>
    <p:sldLayoutId id="2147485521" r:id="rId8"/>
    <p:sldLayoutId id="2147485522" r:id="rId9"/>
    <p:sldLayoutId id="2147485523" r:id="rId10"/>
    <p:sldLayoutId id="2147485524" r:id="rId11"/>
    <p:sldLayoutId id="2147485525" r:id="rId12"/>
    <p:sldLayoutId id="2147485526" r:id="rId13"/>
    <p:sldLayoutId id="2147485527" r:id="rId14"/>
    <p:sldLayoutId id="2147485528" r:id="rId15"/>
    <p:sldLayoutId id="2147485529" r:id="rId16"/>
    <p:sldLayoutId id="2147485530"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1104" y="384048"/>
            <a:ext cx="11365992" cy="868680"/>
          </a:xfrm>
          <a:prstGeom prst="rect">
            <a:avLst/>
          </a:prstGeom>
        </p:spPr>
        <p:txBody>
          <a:bodyPr vert="horz" lIns="91440" tIns="45720" rIns="91440" bIns="45720" rtlCol="0" anchor="b">
            <a:noAutofit/>
          </a:bodyPr>
          <a:lstStyle/>
          <a:p>
            <a:r>
              <a:rPr lang="en-US"/>
              <a:t>Click to edit Master title style</a:t>
            </a:r>
          </a:p>
        </p:txBody>
      </p:sp>
      <p:sp>
        <p:nvSpPr>
          <p:cNvPr id="3" name="Text Placeholder 2"/>
          <p:cNvSpPr>
            <a:spLocks noGrp="1"/>
          </p:cNvSpPr>
          <p:nvPr>
            <p:ph type="body" idx="1"/>
          </p:nvPr>
        </p:nvSpPr>
        <p:spPr>
          <a:xfrm>
            <a:off x="451104" y="1609344"/>
            <a:ext cx="11365992" cy="4498848"/>
          </a:xfrm>
          <a:prstGeom prst="rect">
            <a:avLst/>
          </a:prstGeom>
        </p:spPr>
        <p:txBody>
          <a:bodyPr vert="horz" lIns="91440" tIns="45720" rIns="91440" bIns="45720" rtlCol="0">
            <a:normAutofit/>
          </a:body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Tree>
    <p:extLst>
      <p:ext uri="{BB962C8B-B14F-4D97-AF65-F5344CB8AC3E}">
        <p14:creationId xmlns:p14="http://schemas.microsoft.com/office/powerpoint/2010/main" val="1727373600"/>
      </p:ext>
    </p:extLst>
  </p:cSld>
  <p:clrMap bg1="lt1" tx1="dk1" bg2="lt2" tx2="dk2" accent1="accent1" accent2="accent2" accent3="accent3" accent4="accent4" accent5="accent5" accent6="accent6" hlink="hlink" folHlink="folHlink"/>
  <p:sldLayoutIdLst>
    <p:sldLayoutId id="2147485588" r:id="rId1"/>
    <p:sldLayoutId id="2147485589" r:id="rId2"/>
    <p:sldLayoutId id="2147485590" r:id="rId3"/>
    <p:sldLayoutId id="2147485591" r:id="rId4"/>
    <p:sldLayoutId id="2147485592" r:id="rId5"/>
    <p:sldLayoutId id="2147485593" r:id="rId6"/>
    <p:sldLayoutId id="2147485594" r:id="rId7"/>
    <p:sldLayoutId id="2147485595" r:id="rId8"/>
    <p:sldLayoutId id="2147485596" r:id="rId9"/>
    <p:sldLayoutId id="2147485598" r:id="rId10"/>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332"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457200" indent="-457200" algn="l" defTabSz="914332" rtl="0" eaLnBrk="1" latinLnBrk="0" hangingPunct="1">
        <a:lnSpc>
          <a:spcPct val="90000"/>
        </a:lnSpc>
        <a:spcBef>
          <a:spcPts val="1000"/>
        </a:spcBef>
        <a:buFont typeface="Arial" panose="020B0604020202020204" pitchFamily="34" charset="0"/>
        <a:buChar char="•"/>
        <a:defRPr sz="2800" b="1" kern="1200">
          <a:solidFill>
            <a:schemeClr val="tx1"/>
          </a:solidFill>
          <a:latin typeface="+mn-lt"/>
          <a:ea typeface="+mn-ea"/>
          <a:cs typeface="+mn-cs"/>
        </a:defRPr>
      </a:lvl1pPr>
      <a:lvl2pPr marL="226997" indent="-226997" algn="l" defTabSz="914332" rtl="0" eaLnBrk="1" latinLnBrk="0" hangingPunct="1">
        <a:lnSpc>
          <a:spcPct val="90000"/>
        </a:lnSpc>
        <a:spcBef>
          <a:spcPts val="500"/>
        </a:spcBef>
        <a:buClr>
          <a:schemeClr val="accent6"/>
        </a:buClr>
        <a:buFont typeface="Arial" panose="020B0604020202020204" pitchFamily="34" charset="0"/>
        <a:buChar char="•"/>
        <a:defRPr sz="2800" kern="1200">
          <a:solidFill>
            <a:schemeClr val="tx1"/>
          </a:solidFill>
          <a:latin typeface="+mn-lt"/>
          <a:ea typeface="+mn-ea"/>
          <a:cs typeface="+mn-cs"/>
        </a:defRPr>
      </a:lvl2pPr>
      <a:lvl3pPr marL="795468" indent="-339701" algn="l" defTabSz="914332" rtl="0" eaLnBrk="1" latinLnBrk="0" hangingPunct="1">
        <a:lnSpc>
          <a:spcPct val="90000"/>
        </a:lnSpc>
        <a:spcBef>
          <a:spcPts val="500"/>
        </a:spcBef>
        <a:buClrTx/>
        <a:buFont typeface="Arial" panose="020B0604020202020204" pitchFamily="34" charset="0"/>
        <a:buChar char="–"/>
        <a:defRPr sz="2400" kern="1200">
          <a:solidFill>
            <a:schemeClr val="tx1"/>
          </a:solidFill>
          <a:latin typeface="+mn-lt"/>
          <a:ea typeface="+mn-ea"/>
          <a:cs typeface="+mn-cs"/>
        </a:defRPr>
      </a:lvl3pPr>
      <a:lvl4pPr marL="1258795" indent="-231758" algn="l" defTabSz="914332" rtl="0" eaLnBrk="1" latinLnBrk="0" hangingPunct="1">
        <a:lnSpc>
          <a:spcPct val="90000"/>
        </a:lnSpc>
        <a:spcBef>
          <a:spcPts val="500"/>
        </a:spcBef>
        <a:buClrTx/>
        <a:buFont typeface="Wingdings" panose="05000000000000000000" pitchFamily="2" charset="2"/>
        <a:buChar char="§"/>
        <a:defRPr sz="2000" kern="1200">
          <a:solidFill>
            <a:schemeClr val="tx1"/>
          </a:solidFill>
          <a:latin typeface="+mn-lt"/>
          <a:ea typeface="+mn-ea"/>
          <a:cs typeface="+mn-cs"/>
        </a:defRPr>
      </a:lvl4pPr>
      <a:lvl5pPr marL="1709800" indent="-231758" algn="l" defTabSz="914332" rtl="0" eaLnBrk="1" latinLnBrk="0" hangingPunct="1">
        <a:lnSpc>
          <a:spcPct val="90000"/>
        </a:lnSpc>
        <a:spcBef>
          <a:spcPts val="500"/>
        </a:spcBef>
        <a:buClrTx/>
        <a:buFont typeface="Arial" panose="020B0604020202020204" pitchFamily="34" charset="0"/>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ClrTx/>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F7CC1E-0BE1-C546-8114-02B82453F7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C179913-327E-764F-83B5-9E701DB9A1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990665A-F022-E141-84BA-6D5E10F159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7/23/25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6A8AC2CB-42FC-784B-B93B-571AF038A8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388DC125-8852-C449-ABE2-40019F6B9A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323830957"/>
      </p:ext>
    </p:extLst>
  </p:cSld>
  <p:clrMap bg1="lt1" tx1="dk1" bg2="lt2" tx2="dk2" accent1="accent1" accent2="accent2" accent3="accent3" accent4="accent4" accent5="accent5" accent6="accent6" hlink="hlink" folHlink="folHlink"/>
  <p:sldLayoutIdLst>
    <p:sldLayoutId id="2147485600" r:id="rId1"/>
    <p:sldLayoutId id="2147485601" r:id="rId2"/>
    <p:sldLayoutId id="2147485602" r:id="rId3"/>
    <p:sldLayoutId id="2147485603" r:id="rId4"/>
    <p:sldLayoutId id="2147485604" r:id="rId5"/>
    <p:sldLayoutId id="2147485605" r:id="rId6"/>
    <p:sldLayoutId id="2147485606" r:id="rId7"/>
    <p:sldLayoutId id="2147485607" r:id="rId8"/>
    <p:sldLayoutId id="2147485608" r:id="rId9"/>
    <p:sldLayoutId id="2147485609" r:id="rId10"/>
    <p:sldLayoutId id="2147485610" r:id="rId11"/>
    <p:sldLayoutId id="2147485611" r:id="rId12"/>
    <p:sldLayoutId id="2147485612" r:id="rId13"/>
    <p:sldLayoutId id="2147485613" r:id="rId14"/>
    <p:sldLayoutId id="2147485614" r:id="rId15"/>
    <p:sldLayoutId id="2147485615" r:id="rId16"/>
    <p:sldLayoutId id="2147485616" r:id="rId17"/>
    <p:sldLayoutId id="2147485617" r:id="rId1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b="1" kern="1200">
          <a:solidFill>
            <a:srgbClr val="00457C"/>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00457C"/>
        </a:buClr>
        <a:buFont typeface="Wingdings" charset="2"/>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Clr>
          <a:srgbClr val="00457C"/>
        </a:buClr>
        <a:buFont typeface="Wingdings" charset="2"/>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Clr>
          <a:srgbClr val="00457C"/>
        </a:buClr>
        <a:buFont typeface="Wingdings" charset="2"/>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Clr>
          <a:srgbClr val="00457C"/>
        </a:buClr>
        <a:buFont typeface="Wingdings" charset="2"/>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Clr>
          <a:srgbClr val="00457C"/>
        </a:buClr>
        <a:buFont typeface="Wingdings" charset="2"/>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600231" y="1517650"/>
            <a:ext cx="10881972"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Rectangle 3">
            <a:extLst>
              <a:ext uri="{FF2B5EF4-FFF2-40B4-BE49-F238E27FC236}">
                <a16:creationId xmlns:a16="http://schemas.microsoft.com/office/drawing/2014/main" id="{2928AFCB-3188-4961-AAEE-DB4C7846ECE6}"/>
              </a:ext>
            </a:extLst>
          </p:cNvPr>
          <p:cNvSpPr/>
          <p:nvPr/>
        </p:nvSpPr>
        <p:spPr>
          <a:xfrm>
            <a:off x="1" y="1"/>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507A185B-7FCD-47CF-95BF-44DC96F2E8FE}"/>
              </a:ext>
            </a:extLst>
          </p:cNvPr>
          <p:cNvSpPr/>
          <p:nvPr userDrawn="1"/>
        </p:nvSpPr>
        <p:spPr>
          <a:xfrm>
            <a:off x="1" y="1"/>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8" name="Straight Connector 7">
            <a:extLst>
              <a:ext uri="{FF2B5EF4-FFF2-40B4-BE49-F238E27FC236}">
                <a16:creationId xmlns:a16="http://schemas.microsoft.com/office/drawing/2014/main" id="{DFEB3B6D-B8AE-4726-B830-C447FAD3394B}"/>
              </a:ext>
            </a:extLst>
          </p:cNvPr>
          <p:cNvCxnSpPr/>
          <p:nvPr userDrawn="1"/>
        </p:nvCxnSpPr>
        <p:spPr>
          <a:xfrm>
            <a:off x="1" y="6745288"/>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9854977"/>
      </p:ext>
    </p:extLst>
  </p:cSld>
  <p:clrMap bg1="dk2" tx1="lt1" bg2="dk1" tx2="lt2" accent1="accent1" accent2="accent2" accent3="accent3" accent4="accent4" accent5="accent5" accent6="accent6" hlink="hlink" folHlink="folHlink"/>
  <p:sldLayoutIdLst>
    <p:sldLayoutId id="2147485644" r:id="rId1"/>
    <p:sldLayoutId id="2147485645" r:id="rId2"/>
    <p:sldLayoutId id="2147485646" r:id="rId3"/>
    <p:sldLayoutId id="2147485647" r:id="rId4"/>
    <p:sldLayoutId id="2147485648" r:id="rId5"/>
    <p:sldLayoutId id="2147485649" r:id="rId6"/>
    <p:sldLayoutId id="2147485650" r:id="rId7"/>
    <p:sldLayoutId id="2147485651" r:id="rId8"/>
    <p:sldLayoutId id="2147485652" r:id="rId9"/>
    <p:sldLayoutId id="2147485653" r:id="rId10"/>
    <p:sldLayoutId id="2147485654" r:id="rId11"/>
    <p:sldLayoutId id="2147485655" r:id="rId12"/>
    <p:sldLayoutId id="2147485656" r:id="rId13"/>
    <p:sldLayoutId id="2147485657" r:id="rId1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p:titleStyle>
    <p:body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4">
          <p15:clr>
            <a:srgbClr val="F26B43"/>
          </p15:clr>
        </p15:guide>
        <p15:guide id="2" pos="452">
          <p15:clr>
            <a:srgbClr val="F26B43"/>
          </p15:clr>
        </p15:guide>
        <p15:guide id="3" orient="horz" pos="1008">
          <p15:clr>
            <a:srgbClr val="F26B43"/>
          </p15:clr>
        </p15:guide>
        <p15:guide id="4" orient="horz" pos="4128">
          <p15:clr>
            <a:srgbClr val="F26B43"/>
          </p15:clr>
        </p15:guide>
        <p15:guide id="5" orient="horz" pos="3888">
          <p15:clr>
            <a:srgbClr val="F26B43"/>
          </p15:clr>
        </p15:guide>
        <p15:guide id="6" orient="horz" pos="4032">
          <p15:clr>
            <a:srgbClr val="F26B43"/>
          </p15:clr>
        </p15:guide>
        <p15:guide id="7" pos="312">
          <p15:clr>
            <a:srgbClr val="F26B43"/>
          </p15:clr>
        </p15:guide>
        <p15:guide id="8" pos="7248">
          <p15:clr>
            <a:srgbClr val="F26B43"/>
          </p15:clr>
        </p15:guide>
        <p15:guide id="9" pos="7416">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p:blipFill>
        <p:spPr>
          <a:xfrm>
            <a:off x="9785479" y="6137487"/>
            <a:ext cx="2389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702682116"/>
      </p:ext>
    </p:extLst>
  </p:cSld>
  <p:clrMap bg1="lt1" tx1="dk1" bg2="lt2" tx2="dk2" accent1="accent1" accent2="accent2" accent3="accent3" accent4="accent4" accent5="accent5" accent6="accent6" hlink="hlink" folHlink="folHlink"/>
  <p:sldLayoutIdLst>
    <p:sldLayoutId id="2147485689" r:id="rId1"/>
    <p:sldLayoutId id="2147485690" r:id="rId2"/>
    <p:sldLayoutId id="2147485691" r:id="rId3"/>
    <p:sldLayoutId id="2147485692" r:id="rId4"/>
    <p:sldLayoutId id="2147485693" r:id="rId5"/>
    <p:sldLayoutId id="2147485694" r:id="rId6"/>
    <p:sldLayoutId id="2147485695" r:id="rId7"/>
    <p:sldLayoutId id="2147485696" r:id="rId8"/>
    <p:sldLayoutId id="2147485697" r:id="rId9"/>
    <p:sldLayoutId id="2147485698" r:id="rId10"/>
    <p:sldLayoutId id="2147485699" r:id="rId11"/>
    <p:sldLayoutId id="2147485700" r:id="rId12"/>
    <p:sldLayoutId id="2147485701" r:id="rId13"/>
    <p:sldLayoutId id="2147485702" r:id="rId14"/>
    <p:sldLayoutId id="2147485703" r:id="rId15"/>
    <p:sldLayoutId id="2147485704" r:id="rId16"/>
    <p:sldLayoutId id="2147485705" r:id="rId17"/>
    <p:sldLayoutId id="2147485706" r:id="rId18"/>
    <p:sldLayoutId id="2147485707" r:id="rId19"/>
    <p:sldLayoutId id="2147485708" r:id="rId20"/>
    <p:sldLayoutId id="2147485709" r:id="rId21"/>
    <p:sldLayoutId id="2147485710" r:id="rId22"/>
    <p:sldLayoutId id="2147485711" r:id="rId23"/>
    <p:sldLayoutId id="2147485712" r:id="rId24"/>
    <p:sldLayoutId id="2147485713"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5"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5" y="1416051"/>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descr="A close up of a sign&#10;&#10;Description automatically generated">
            <a:extLst>
              <a:ext uri="{FF2B5EF4-FFF2-40B4-BE49-F238E27FC236}">
                <a16:creationId xmlns:a16="http://schemas.microsoft.com/office/drawing/2014/main" id="{A6C20946-18E3-1F43-906C-E89362EFA792}"/>
              </a:ext>
            </a:extLst>
          </p:cNvPr>
          <p:cNvPicPr>
            <a:picLocks noChangeAspect="1"/>
          </p:cNvPicPr>
          <p:nvPr userDrawn="1"/>
        </p:nvPicPr>
        <p:blipFill>
          <a:blip r:embed="rId26">
            <a:alphaModFix amt="60000"/>
            <a:extLst>
              <a:ext uri="{28A0092B-C50C-407E-A947-70E740481C1C}">
                <a14:useLocalDpi xmlns:a14="http://schemas.microsoft.com/office/drawing/2010/main" val="0"/>
              </a:ext>
            </a:extLst>
          </a:blip>
          <a:stretch>
            <a:fillRect/>
          </a:stretch>
        </p:blipFill>
        <p:spPr>
          <a:xfrm>
            <a:off x="11481398" y="6242488"/>
            <a:ext cx="591265" cy="498880"/>
          </a:xfrm>
          <a:prstGeom prst="rect">
            <a:avLst/>
          </a:prstGeom>
        </p:spPr>
      </p:pic>
    </p:spTree>
    <p:extLst>
      <p:ext uri="{BB962C8B-B14F-4D97-AF65-F5344CB8AC3E}">
        <p14:creationId xmlns:p14="http://schemas.microsoft.com/office/powerpoint/2010/main" val="2811963160"/>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 id="2147485727" r:id="rId13"/>
    <p:sldLayoutId id="2147485728" r:id="rId14"/>
    <p:sldLayoutId id="2147485729" r:id="rId15"/>
    <p:sldLayoutId id="2147485730" r:id="rId16"/>
    <p:sldLayoutId id="2147485731" r:id="rId17"/>
    <p:sldLayoutId id="2147485732" r:id="rId18"/>
    <p:sldLayoutId id="2147485733" r:id="rId19"/>
    <p:sldLayoutId id="2147485734" r:id="rId20"/>
    <p:sldLayoutId id="2147485735" r:id="rId21"/>
    <p:sldLayoutId id="2147485736" r:id="rId22"/>
    <p:sldLayoutId id="2147485737" r:id="rId23"/>
    <p:sldLayoutId id="2147485738" r:id="rId2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1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5.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6.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tags" Target="../tags/tag18.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tags" Target="../tags/tag19.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0.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1.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2.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3.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4.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xml"/><Relationship Id="rId1" Type="http://schemas.openxmlformats.org/officeDocument/2006/relationships/tags" Target="../tags/tag26.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xml"/><Relationship Id="rId1" Type="http://schemas.openxmlformats.org/officeDocument/2006/relationships/tags" Target="../tags/tag27.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xml"/><Relationship Id="rId1" Type="http://schemas.openxmlformats.org/officeDocument/2006/relationships/tags" Target="../tags/tag28.xml"/></Relationships>
</file>

<file path=ppt/slides/_rels/slide3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6.png"/><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6.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4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8.png"/><Relationship Id="rId1" Type="http://schemas.openxmlformats.org/officeDocument/2006/relationships/slideLayout" Target="../slideLayouts/slideLayout6.xml"/><Relationship Id="rId5" Type="http://schemas.openxmlformats.org/officeDocument/2006/relationships/image" Target="../media/image30.png"/><Relationship Id="rId4" Type="http://schemas.openxmlformats.org/officeDocument/2006/relationships/image" Target="../media/image3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6.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34.xml"/></Relationships>
</file>

<file path=ppt/slides/_rels/slide5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5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6.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5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4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46.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6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4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4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46.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38.xml"/></Relationships>
</file>

<file path=ppt/slides/_rels/slide6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2.png"/><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31.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4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46.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2.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7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3.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A74FE-0889-4804-B115-A7D7B110065C}"/>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C8C28DEF-B0B9-E2A0-DB6C-787DE44E4409}"/>
              </a:ext>
            </a:extLst>
          </p:cNvPr>
          <p:cNvSpPr>
            <a:spLocks noGrp="1" noChangeArrowheads="1"/>
          </p:cNvSpPr>
          <p:nvPr>
            <p:ph type="title"/>
          </p:nvPr>
        </p:nvSpPr>
        <p:spPr>
          <a:xfrm>
            <a:off x="-26623" y="495128"/>
            <a:ext cx="12192000" cy="1143000"/>
          </a:xfrm>
        </p:spPr>
        <p:txBody>
          <a:bodyPr wrap="square" anchor="ctr">
            <a:noAutofit/>
          </a:bodyPr>
          <a:lstStyle/>
          <a:p>
            <a:r>
              <a:rPr lang="en-US" sz="3600" dirty="0"/>
              <a:t>Cancer Q&amp;A: Addressing Common Questions Posed by </a:t>
            </a:r>
            <a:br>
              <a:rPr lang="en-US" sz="3600" dirty="0"/>
            </a:br>
            <a:r>
              <a:rPr lang="en-US" sz="3600" dirty="0"/>
              <a:t>Patients with Relapsed/Refractory Multiple Myeloma</a:t>
            </a:r>
          </a:p>
        </p:txBody>
      </p:sp>
      <p:sp>
        <p:nvSpPr>
          <p:cNvPr id="12" name="Text Box 3">
            <a:extLst>
              <a:ext uri="{FF2B5EF4-FFF2-40B4-BE49-F238E27FC236}">
                <a16:creationId xmlns:a16="http://schemas.microsoft.com/office/drawing/2014/main" id="{A6D93DC7-6BFB-85EE-AE1B-106D64E21105}"/>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89BD589F-94F2-3310-1FF2-2056F1150EEE}"/>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9678B368-18B0-3E3F-0FB5-BC6F4B9D92FC}"/>
              </a:ext>
            </a:extLst>
          </p:cNvPr>
          <p:cNvSpPr txBox="1">
            <a:spLocks noChangeArrowheads="1"/>
          </p:cNvSpPr>
          <p:nvPr/>
        </p:nvSpPr>
        <p:spPr bwMode="auto">
          <a:xfrm>
            <a:off x="0" y="264950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Wednesday, July 23,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6:00 PM – 7:00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13B3014C-6DD5-E73B-9F49-CFEAB7A5B309}"/>
              </a:ext>
            </a:extLst>
          </p:cNvPr>
          <p:cNvSpPr txBox="1">
            <a:spLocks noChangeArrowheads="1"/>
          </p:cNvSpPr>
          <p:nvPr/>
        </p:nvSpPr>
        <p:spPr bwMode="auto">
          <a:xfrm>
            <a:off x="0" y="1566824"/>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Live Webinar for Patients, Developed in Partnership with </a:t>
            </a:r>
            <a:r>
              <a:rPr kumimoji="0" lang="en-US" sz="2800" b="0" i="0" u="none" strike="noStrike" kern="1200" cap="none" spc="0" normalizeH="0" baseline="0" noProof="0" dirty="0" err="1">
                <a:ln>
                  <a:noFill/>
                </a:ln>
                <a:solidFill>
                  <a:srgbClr val="015593"/>
                </a:solidFill>
                <a:effectLst/>
                <a:uLnTx/>
                <a:uFillTx/>
                <a:latin typeface="Calibri"/>
                <a:ea typeface="MS PGothic" pitchFamily="34" charset="-128"/>
                <a:cs typeface="Calibri"/>
              </a:rPr>
              <a:t>Cancer</a:t>
            </a:r>
            <a:r>
              <a:rPr kumimoji="0" lang="en-US" sz="2800" b="0" i="1" u="none" strike="noStrike" kern="1200" cap="none" spc="0" normalizeH="0" baseline="0" noProof="0" dirty="0" err="1">
                <a:ln>
                  <a:noFill/>
                </a:ln>
                <a:solidFill>
                  <a:srgbClr val="015593"/>
                </a:solidFill>
                <a:effectLst/>
                <a:uLnTx/>
                <a:uFillTx/>
                <a:latin typeface="Calibri"/>
                <a:ea typeface="MS PGothic" pitchFamily="34" charset="-128"/>
                <a:cs typeface="Calibri"/>
              </a:rPr>
              <a:t>Care</a:t>
            </a: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t>
            </a:r>
          </a:p>
        </p:txBody>
      </p:sp>
      <p:sp>
        <p:nvSpPr>
          <p:cNvPr id="9" name="Text Box 6">
            <a:extLst>
              <a:ext uri="{FF2B5EF4-FFF2-40B4-BE49-F238E27FC236}">
                <a16:creationId xmlns:a16="http://schemas.microsoft.com/office/drawing/2014/main" id="{9FAD506E-074A-9931-B62C-7937B9456FBB}"/>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Natalie S Callander,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Sagar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Lonial</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 FACP</a:t>
            </a:r>
          </a:p>
        </p:txBody>
      </p:sp>
    </p:spTree>
    <p:custDataLst>
      <p:tags r:id="rId1"/>
    </p:custDataLst>
    <p:extLst>
      <p:ext uri="{BB962C8B-B14F-4D97-AF65-F5344CB8AC3E}">
        <p14:creationId xmlns:p14="http://schemas.microsoft.com/office/powerpoint/2010/main" val="27521134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277EB9-08B6-F6AC-4BF2-EFB248BE52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B849CB-1EE6-BDD4-4B10-E6A09714D4A2}"/>
              </a:ext>
            </a:extLst>
          </p:cNvPr>
          <p:cNvSpPr>
            <a:spLocks noGrp="1"/>
          </p:cNvSpPr>
          <p:nvPr>
            <p:ph type="title"/>
          </p:nvPr>
        </p:nvSpPr>
        <p:spPr>
          <a:xfrm>
            <a:off x="916516" y="0"/>
            <a:ext cx="10358967" cy="1223590"/>
          </a:xfrm>
        </p:spPr>
        <p:txBody>
          <a:bodyPr/>
          <a:lstStyle/>
          <a:p>
            <a:r>
              <a:rPr lang="en-US" sz="3200" dirty="0">
                <a:solidFill>
                  <a:srgbClr val="0432FF"/>
                </a:solidFill>
              </a:rPr>
              <a:t>Dr Orlowski — Disclosures</a:t>
            </a:r>
            <a:br>
              <a:rPr lang="en-US" sz="3200" dirty="0">
                <a:solidFill>
                  <a:srgbClr val="0432FF"/>
                </a:solidFill>
              </a:rPr>
            </a:br>
            <a:r>
              <a:rPr lang="en-US" sz="3200" dirty="0">
                <a:solidFill>
                  <a:srgbClr val="0432FF"/>
                </a:solidFill>
              </a:rPr>
              <a:t>Survey Participant</a:t>
            </a:r>
          </a:p>
        </p:txBody>
      </p:sp>
      <p:graphicFrame>
        <p:nvGraphicFramePr>
          <p:cNvPr id="4" name="Content Placeholder 3">
            <a:extLst>
              <a:ext uri="{FF2B5EF4-FFF2-40B4-BE49-F238E27FC236}">
                <a16:creationId xmlns:a16="http://schemas.microsoft.com/office/drawing/2014/main" id="{711CAA3C-BE6C-A0E9-0664-6F23FAF1AFEE}"/>
              </a:ext>
            </a:extLst>
          </p:cNvPr>
          <p:cNvGraphicFramePr>
            <a:graphicFrameLocks/>
          </p:cNvGraphicFramePr>
          <p:nvPr/>
        </p:nvGraphicFramePr>
        <p:xfrm>
          <a:off x="1199456" y="1700808"/>
          <a:ext cx="9145016" cy="3312368"/>
        </p:xfrm>
        <a:graphic>
          <a:graphicData uri="http://schemas.openxmlformats.org/drawingml/2006/table">
            <a:tbl>
              <a:tblPr firstRow="1" bandRow="1">
                <a:tableStyleId>{F2DE63D5-997A-4646-A377-4702673A728D}</a:tableStyleId>
              </a:tblPr>
              <a:tblGrid>
                <a:gridCol w="2736304">
                  <a:extLst>
                    <a:ext uri="{9D8B030D-6E8A-4147-A177-3AD203B41FA5}">
                      <a16:colId xmlns:a16="http://schemas.microsoft.com/office/drawing/2014/main" val="20000"/>
                    </a:ext>
                  </a:extLst>
                </a:gridCol>
                <a:gridCol w="6408712">
                  <a:extLst>
                    <a:ext uri="{9D8B030D-6E8A-4147-A177-3AD203B41FA5}">
                      <a16:colId xmlns:a16="http://schemas.microsoft.com/office/drawing/2014/main" val="2117869244"/>
                    </a:ext>
                  </a:extLst>
                </a:gridCol>
              </a:tblGrid>
              <a:tr h="2472587">
                <a:tc>
                  <a:txBody>
                    <a:bodyPr/>
                    <a:lstStyle/>
                    <a:p>
                      <a:pPr algn="l"/>
                      <a:r>
                        <a:rPr lang="en-US" sz="1800" b="1" dirty="0">
                          <a:solidFill>
                            <a:schemeClr val="tx1"/>
                          </a:solidFill>
                        </a:rPr>
                        <a:t>Advisory Committees and 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Adaptive Biotechnologies Corporation, </a:t>
                      </a:r>
                      <a:r>
                        <a:rPr lang="en-US" sz="1800" b="0" dirty="0" err="1">
                          <a:solidFill>
                            <a:schemeClr val="tx1"/>
                          </a:solidFill>
                        </a:rPr>
                        <a:t>Asylia</a:t>
                      </a:r>
                      <a:r>
                        <a:rPr lang="en-US" sz="1800" b="0" dirty="0">
                          <a:solidFill>
                            <a:schemeClr val="tx1"/>
                          </a:solidFill>
                        </a:rPr>
                        <a:t> Therapeutics Inc, </a:t>
                      </a:r>
                      <a:r>
                        <a:rPr lang="en-US" sz="1800" b="0" dirty="0" err="1">
                          <a:solidFill>
                            <a:schemeClr val="tx1"/>
                          </a:solidFill>
                        </a:rPr>
                        <a:t>Biotheryx</a:t>
                      </a:r>
                      <a:r>
                        <a:rPr lang="en-US" sz="1800" b="0" dirty="0">
                          <a:solidFill>
                            <a:schemeClr val="tx1"/>
                          </a:solidFill>
                        </a:rPr>
                        <a:t>, Bristol Myers Squibb, </a:t>
                      </a:r>
                      <a:r>
                        <a:rPr lang="en-US" sz="1800" b="0" dirty="0" err="1">
                          <a:solidFill>
                            <a:schemeClr val="tx1"/>
                          </a:solidFill>
                        </a:rPr>
                        <a:t>CellCentric</a:t>
                      </a:r>
                      <a:r>
                        <a:rPr lang="en-US" sz="1800" b="0" dirty="0">
                          <a:solidFill>
                            <a:schemeClr val="tx1"/>
                          </a:solidFill>
                        </a:rPr>
                        <a:t>, DEM BioPharma, IASO Bio, </a:t>
                      </a:r>
                      <a:r>
                        <a:rPr lang="en-US" sz="1800" b="0" dirty="0" err="1">
                          <a:solidFill>
                            <a:schemeClr val="tx1"/>
                          </a:solidFill>
                        </a:rPr>
                        <a:t>Karyopharm</a:t>
                      </a:r>
                      <a:r>
                        <a:rPr lang="en-US" sz="1800" b="0" dirty="0">
                          <a:solidFill>
                            <a:schemeClr val="tx1"/>
                          </a:solidFill>
                        </a:rPr>
                        <a:t> Therapeutics, </a:t>
                      </a:r>
                      <a:r>
                        <a:rPr lang="en-US" sz="1800" b="0" dirty="0" err="1">
                          <a:solidFill>
                            <a:schemeClr val="tx1"/>
                          </a:solidFill>
                        </a:rPr>
                        <a:t>Lytica</a:t>
                      </a:r>
                      <a:r>
                        <a:rPr lang="en-US" sz="1800" b="0" dirty="0">
                          <a:solidFill>
                            <a:schemeClr val="tx1"/>
                          </a:solidFill>
                        </a:rPr>
                        <a:t> Therapeutics, Meridian Therapeutics, Monte Rosa Therapeutics, MYELOMA360, </a:t>
                      </a:r>
                      <a:r>
                        <a:rPr lang="en-US" sz="1800" b="0" dirty="0" err="1">
                          <a:solidFill>
                            <a:schemeClr val="tx1"/>
                          </a:solidFill>
                        </a:rPr>
                        <a:t>Neoleukin</a:t>
                      </a:r>
                      <a:r>
                        <a:rPr lang="en-US" sz="1800" b="0" dirty="0">
                          <a:solidFill>
                            <a:schemeClr val="tx1"/>
                          </a:solidFill>
                        </a:rPr>
                        <a:t> Therapeutics Inc, </a:t>
                      </a:r>
                      <a:r>
                        <a:rPr lang="en-US" sz="1800" b="0" dirty="0" err="1">
                          <a:solidFill>
                            <a:schemeClr val="tx1"/>
                          </a:solidFill>
                        </a:rPr>
                        <a:t>Oncopeptides</a:t>
                      </a:r>
                      <a:r>
                        <a:rPr lang="en-US" sz="1800" b="0" dirty="0">
                          <a:solidFill>
                            <a:schemeClr val="tx1"/>
                          </a:solidFill>
                        </a:rPr>
                        <a:t>, Pfizer Inc, Regeneron Pharmaceuticals Inc, Sanofi, Takeda Pharmaceuticals USA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839781">
                <a:tc>
                  <a:txBody>
                    <a:bodyPr/>
                    <a:lstStyle/>
                    <a:p>
                      <a:pPr algn="l"/>
                      <a:r>
                        <a:rPr lang="en-US" sz="1800" b="1" dirty="0">
                          <a:solidFill>
                            <a:schemeClr val="tx1"/>
                          </a:solidFill>
                        </a:rPr>
                        <a:t>Stock Options — Private Companies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err="1">
                          <a:solidFill>
                            <a:schemeClr val="tx1"/>
                          </a:solidFill>
                        </a:rPr>
                        <a:t>Asylia</a:t>
                      </a:r>
                      <a:r>
                        <a:rPr lang="en-US" sz="1800" b="0" dirty="0">
                          <a:solidFill>
                            <a:schemeClr val="tx1"/>
                          </a:solidFill>
                        </a:rPr>
                        <a:t> Therapeutics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85295842"/>
                  </a:ext>
                </a:extLst>
              </a:tr>
            </a:tbl>
          </a:graphicData>
        </a:graphic>
      </p:graphicFrame>
    </p:spTree>
    <p:custDataLst>
      <p:tags r:id="rId1"/>
    </p:custDataLst>
    <p:extLst>
      <p:ext uri="{BB962C8B-B14F-4D97-AF65-F5344CB8AC3E}">
        <p14:creationId xmlns:p14="http://schemas.microsoft.com/office/powerpoint/2010/main" val="3089994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277EB9-08B6-F6AC-4BF2-EFB248BE52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B849CB-1EE6-BDD4-4B10-E6A09714D4A2}"/>
              </a:ext>
            </a:extLst>
          </p:cNvPr>
          <p:cNvSpPr>
            <a:spLocks noGrp="1"/>
          </p:cNvSpPr>
          <p:nvPr>
            <p:ph type="title"/>
          </p:nvPr>
        </p:nvSpPr>
        <p:spPr>
          <a:xfrm>
            <a:off x="916516" y="0"/>
            <a:ext cx="10358967" cy="1223590"/>
          </a:xfrm>
        </p:spPr>
        <p:txBody>
          <a:bodyPr/>
          <a:lstStyle/>
          <a:p>
            <a:r>
              <a:rPr lang="en-US" sz="3200" dirty="0">
                <a:solidFill>
                  <a:srgbClr val="0432FF"/>
                </a:solidFill>
              </a:rPr>
              <a:t>Dr Raje — Disclosures</a:t>
            </a:r>
            <a:br>
              <a:rPr lang="en-US" sz="3200" dirty="0">
                <a:solidFill>
                  <a:srgbClr val="0432FF"/>
                </a:solidFill>
              </a:rPr>
            </a:br>
            <a:r>
              <a:rPr lang="en-US" sz="3200" dirty="0">
                <a:solidFill>
                  <a:srgbClr val="0432FF"/>
                </a:solidFill>
              </a:rPr>
              <a:t>Survey Participant</a:t>
            </a:r>
          </a:p>
        </p:txBody>
      </p:sp>
      <p:graphicFrame>
        <p:nvGraphicFramePr>
          <p:cNvPr id="4" name="Content Placeholder 3">
            <a:extLst>
              <a:ext uri="{FF2B5EF4-FFF2-40B4-BE49-F238E27FC236}">
                <a16:creationId xmlns:a16="http://schemas.microsoft.com/office/drawing/2014/main" id="{711CAA3C-BE6C-A0E9-0664-6F23FAF1AFEE}"/>
              </a:ext>
            </a:extLst>
          </p:cNvPr>
          <p:cNvGraphicFramePr>
            <a:graphicFrameLocks/>
          </p:cNvGraphicFramePr>
          <p:nvPr/>
        </p:nvGraphicFramePr>
        <p:xfrm>
          <a:off x="1199456" y="2132856"/>
          <a:ext cx="9145016" cy="2016224"/>
        </p:xfrm>
        <a:graphic>
          <a:graphicData uri="http://schemas.openxmlformats.org/drawingml/2006/table">
            <a:tbl>
              <a:tblPr firstRow="1" bandRow="1">
                <a:tableStyleId>{F2DE63D5-997A-4646-A377-4702673A728D}</a:tableStyleId>
              </a:tblPr>
              <a:tblGrid>
                <a:gridCol w="2736304">
                  <a:extLst>
                    <a:ext uri="{9D8B030D-6E8A-4147-A177-3AD203B41FA5}">
                      <a16:colId xmlns:a16="http://schemas.microsoft.com/office/drawing/2014/main" val="20000"/>
                    </a:ext>
                  </a:extLst>
                </a:gridCol>
                <a:gridCol w="6408712">
                  <a:extLst>
                    <a:ext uri="{9D8B030D-6E8A-4147-A177-3AD203B41FA5}">
                      <a16:colId xmlns:a16="http://schemas.microsoft.com/office/drawing/2014/main" val="2117869244"/>
                    </a:ext>
                  </a:extLst>
                </a:gridCol>
              </a:tblGrid>
              <a:tr h="2016224">
                <a:tc>
                  <a:txBody>
                    <a:bodyPr/>
                    <a:lstStyle/>
                    <a:p>
                      <a:pPr algn="l"/>
                      <a:r>
                        <a:rPr lang="en-US" sz="1800" b="1" dirty="0">
                          <a:solidFill>
                            <a:schemeClr val="tx1"/>
                          </a:solidFill>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Advisor to AstraZeneca Pharmaceuticals LP, Bristol Myers Squibb, Genentech, a member of the Roche Group, GSK, Johnson &amp; Johnson, Pfizer Inc, Sanofi</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16150240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277EB9-08B6-F6AC-4BF2-EFB248BE52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B849CB-1EE6-BDD4-4B10-E6A09714D4A2}"/>
              </a:ext>
            </a:extLst>
          </p:cNvPr>
          <p:cNvSpPr>
            <a:spLocks noGrp="1"/>
          </p:cNvSpPr>
          <p:nvPr>
            <p:ph type="title"/>
          </p:nvPr>
        </p:nvSpPr>
        <p:spPr>
          <a:xfrm>
            <a:off x="916516" y="0"/>
            <a:ext cx="10358967" cy="1223590"/>
          </a:xfrm>
        </p:spPr>
        <p:txBody>
          <a:bodyPr/>
          <a:lstStyle/>
          <a:p>
            <a:r>
              <a:rPr lang="en-US" sz="3200" dirty="0">
                <a:solidFill>
                  <a:srgbClr val="0432FF"/>
                </a:solidFill>
              </a:rPr>
              <a:t>Dr Richardson — Disclosures</a:t>
            </a:r>
            <a:br>
              <a:rPr lang="en-US" sz="3200" dirty="0">
                <a:solidFill>
                  <a:srgbClr val="0432FF"/>
                </a:solidFill>
              </a:rPr>
            </a:br>
            <a:r>
              <a:rPr lang="en-US" sz="3200" dirty="0">
                <a:solidFill>
                  <a:srgbClr val="0432FF"/>
                </a:solidFill>
              </a:rPr>
              <a:t>Survey Participant</a:t>
            </a:r>
          </a:p>
        </p:txBody>
      </p:sp>
      <p:graphicFrame>
        <p:nvGraphicFramePr>
          <p:cNvPr id="4" name="Content Placeholder 3">
            <a:extLst>
              <a:ext uri="{FF2B5EF4-FFF2-40B4-BE49-F238E27FC236}">
                <a16:creationId xmlns:a16="http://schemas.microsoft.com/office/drawing/2014/main" id="{711CAA3C-BE6C-A0E9-0664-6F23FAF1AFEE}"/>
              </a:ext>
            </a:extLst>
          </p:cNvPr>
          <p:cNvGraphicFramePr>
            <a:graphicFrameLocks/>
          </p:cNvGraphicFramePr>
          <p:nvPr/>
        </p:nvGraphicFramePr>
        <p:xfrm>
          <a:off x="1199456" y="2132856"/>
          <a:ext cx="9145016" cy="2520280"/>
        </p:xfrm>
        <a:graphic>
          <a:graphicData uri="http://schemas.openxmlformats.org/drawingml/2006/table">
            <a:tbl>
              <a:tblPr firstRow="1" bandRow="1">
                <a:tableStyleId>{F2DE63D5-997A-4646-A377-4702673A728D}</a:tableStyleId>
              </a:tblPr>
              <a:tblGrid>
                <a:gridCol w="2736304">
                  <a:extLst>
                    <a:ext uri="{9D8B030D-6E8A-4147-A177-3AD203B41FA5}">
                      <a16:colId xmlns:a16="http://schemas.microsoft.com/office/drawing/2014/main" val="20000"/>
                    </a:ext>
                  </a:extLst>
                </a:gridCol>
                <a:gridCol w="6408712">
                  <a:extLst>
                    <a:ext uri="{9D8B030D-6E8A-4147-A177-3AD203B41FA5}">
                      <a16:colId xmlns:a16="http://schemas.microsoft.com/office/drawing/2014/main" val="2117869244"/>
                    </a:ext>
                  </a:extLst>
                </a:gridCol>
              </a:tblGrid>
              <a:tr h="1620180">
                <a:tc>
                  <a:txBody>
                    <a:bodyPr/>
                    <a:lstStyle/>
                    <a:p>
                      <a:pPr algn="l"/>
                      <a:r>
                        <a:rPr lang="en-US" sz="1800" b="1" dirty="0">
                          <a:solidFill>
                            <a:schemeClr val="tx1"/>
                          </a:solidFill>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Bristol Myers Squibb, Celgene Corporation, GSK, </a:t>
                      </a:r>
                      <a:r>
                        <a:rPr lang="en-US" sz="1800" b="0" dirty="0" err="1">
                          <a:solidFill>
                            <a:schemeClr val="tx1"/>
                          </a:solidFill>
                        </a:rPr>
                        <a:t>Karyopharm</a:t>
                      </a:r>
                      <a:r>
                        <a:rPr lang="en-US" sz="1800" b="0" dirty="0">
                          <a:solidFill>
                            <a:schemeClr val="tx1"/>
                          </a:solidFill>
                        </a:rPr>
                        <a:t> Therapeutics, </a:t>
                      </a:r>
                      <a:r>
                        <a:rPr lang="en-US" sz="1800" b="0" dirty="0" err="1">
                          <a:solidFill>
                            <a:schemeClr val="tx1"/>
                          </a:solidFill>
                        </a:rPr>
                        <a:t>Oncopeptides</a:t>
                      </a:r>
                      <a:r>
                        <a:rPr lang="en-US" sz="1800" b="0" dirty="0">
                          <a:solidFill>
                            <a:schemeClr val="tx1"/>
                          </a:solidFill>
                        </a:rPr>
                        <a:t>, Regeneron Pharmaceuticals Inc, Sanofi</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900100">
                <a:tc>
                  <a:txBody>
                    <a:bodyPr/>
                    <a:lstStyle/>
                    <a:p>
                      <a:pPr algn="l"/>
                      <a:r>
                        <a:rPr lang="en-US" sz="18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err="1">
                          <a:solidFill>
                            <a:schemeClr val="tx1"/>
                          </a:solidFill>
                        </a:rPr>
                        <a:t>Oncopeptides</a:t>
                      </a:r>
                      <a:endParaRPr lang="en-US" sz="1800" b="0" dirty="0">
                        <a:solidFill>
                          <a:schemeClr val="tx1"/>
                        </a:solidFill>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24080618"/>
                  </a:ext>
                </a:extLst>
              </a:tr>
            </a:tbl>
          </a:graphicData>
        </a:graphic>
      </p:graphicFrame>
    </p:spTree>
    <p:custDataLst>
      <p:tags r:id="rId1"/>
    </p:custDataLst>
    <p:extLst>
      <p:ext uri="{BB962C8B-B14F-4D97-AF65-F5344CB8AC3E}">
        <p14:creationId xmlns:p14="http://schemas.microsoft.com/office/powerpoint/2010/main" val="598698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AF690AF-19BF-01A1-8D52-20A82A949FCD}"/>
              </a:ext>
            </a:extLst>
          </p:cNvPr>
          <p:cNvSpPr>
            <a:spLocks noGrp="1"/>
          </p:cNvSpPr>
          <p:nvPr>
            <p:ph idx="1"/>
          </p:nvPr>
        </p:nvSpPr>
        <p:spPr>
          <a:xfrm>
            <a:off x="1415480" y="1916832"/>
            <a:ext cx="9361040" cy="2520280"/>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22855330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DD8FE9-3FDE-E746-9F8D-F350FD6A3C7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88765" y="1243198"/>
            <a:ext cx="8414470" cy="405577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a:off x="5529255" y="3808490"/>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pic>
        <p:nvPicPr>
          <p:cNvPr id="6" name="Picture 5" descr="A screenshot of a cell phone&#10;&#10;Description automatically generated">
            <a:extLst>
              <a:ext uri="{FF2B5EF4-FFF2-40B4-BE49-F238E27FC236}">
                <a16:creationId xmlns:a16="http://schemas.microsoft.com/office/drawing/2014/main" id="{58B8D492-DCA3-934B-91B5-8797BB9A4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8512" y="2443853"/>
            <a:ext cx="1984364" cy="2264004"/>
          </a:xfrm>
          <a:prstGeom prst="rect">
            <a:avLst/>
          </a:prstGeom>
          <a:effectLst>
            <a:outerShdw blurRad="50800" dist="38100" dir="2700000" algn="tl" rotWithShape="0">
              <a:prstClr val="black">
                <a:alpha val="40000"/>
              </a:prstClr>
            </a:outerShdw>
          </a:effectLst>
        </p:spPr>
      </p:pic>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1200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We Encourage Patients to Submit Questions</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2" name="Rectangle 1">
            <a:extLst>
              <a:ext uri="{FF2B5EF4-FFF2-40B4-BE49-F238E27FC236}">
                <a16:creationId xmlns:a16="http://schemas.microsoft.com/office/drawing/2014/main" id="{FF5CFF8F-21AA-0440-94F9-3A9E5FF588FE}"/>
              </a:ext>
            </a:extLst>
          </p:cNvPr>
          <p:cNvSpPr/>
          <p:nvPr/>
        </p:nvSpPr>
        <p:spPr>
          <a:xfrm>
            <a:off x="1888766" y="5483043"/>
            <a:ext cx="8414470" cy="892552"/>
          </a:xfrm>
          <a:prstGeom prst="rect">
            <a:avLst/>
          </a:prstGeom>
        </p:spPr>
        <p:txBody>
          <a:bodyPr wrap="square">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Feel free to submit questions now before the program begins and throughout the program.</a:t>
            </a:r>
          </a:p>
        </p:txBody>
      </p:sp>
    </p:spTree>
    <p:extLst>
      <p:ext uri="{BB962C8B-B14F-4D97-AF65-F5344CB8AC3E}">
        <p14:creationId xmlns:p14="http://schemas.microsoft.com/office/powerpoint/2010/main" val="30552607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79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Familiarizing Yourself with the Zoom Interface</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7" name="Title 1">
            <a:extLst>
              <a:ext uri="{FF2B5EF4-FFF2-40B4-BE49-F238E27FC236}">
                <a16:creationId xmlns:a16="http://schemas.microsoft.com/office/drawing/2014/main" id="{A982FD6A-30F0-E743-B6C8-B7B9DD27512C}"/>
              </a:ext>
            </a:extLst>
          </p:cNvPr>
          <p:cNvSpPr txBox="1">
            <a:spLocks/>
          </p:cNvSpPr>
          <p:nvPr/>
        </p:nvSpPr>
        <p:spPr bwMode="auto">
          <a:xfrm>
            <a:off x="-25152" y="836712"/>
            <a:ext cx="12192000" cy="448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F5821F"/>
                </a:solidFill>
                <a:effectLst/>
                <a:uLnTx/>
                <a:uFillTx/>
                <a:latin typeface="Calibri"/>
                <a:ea typeface="+mj-ea"/>
                <a:cs typeface="+mj-cs"/>
              </a:rPr>
              <a:t>Expand chat submission box</a:t>
            </a:r>
            <a:endParaRPr kumimoji="0" lang="en-US" sz="3000" b="1" i="0" u="none" strike="noStrike" kern="0" cap="none" spc="0" normalizeH="0" baseline="0" noProof="0" dirty="0">
              <a:ln>
                <a:noFill/>
              </a:ln>
              <a:solidFill>
                <a:srgbClr val="F5821F"/>
              </a:solidFill>
              <a:effectLst/>
              <a:uLnTx/>
              <a:uFillTx/>
              <a:latin typeface="Arial"/>
              <a:ea typeface="ＭＳ Ｐゴシック"/>
              <a:cs typeface="+mj-cs"/>
            </a:endParaRPr>
          </a:p>
        </p:txBody>
      </p:sp>
      <p:pic>
        <p:nvPicPr>
          <p:cNvPr id="10" name="Picture 9">
            <a:extLst>
              <a:ext uri="{FF2B5EF4-FFF2-40B4-BE49-F238E27FC236}">
                <a16:creationId xmlns:a16="http://schemas.microsoft.com/office/drawing/2014/main" id="{4534A379-8283-764D-B6ED-63A02C9F6C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97036" y="1384871"/>
            <a:ext cx="7997928" cy="4174918"/>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rot="5400000">
            <a:off x="9977576" y="4271274"/>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1" name="Content Placeholder 2">
            <a:extLst>
              <a:ext uri="{FF2B5EF4-FFF2-40B4-BE49-F238E27FC236}">
                <a16:creationId xmlns:a16="http://schemas.microsoft.com/office/drawing/2014/main" id="{768E8494-886B-134A-BD26-E1A88C4B5FDE}"/>
              </a:ext>
            </a:extLst>
          </p:cNvPr>
          <p:cNvSpPr txBox="1">
            <a:spLocks/>
          </p:cNvSpPr>
          <p:nvPr/>
        </p:nvSpPr>
        <p:spPr>
          <a:xfrm>
            <a:off x="2097035" y="5631511"/>
            <a:ext cx="7997929" cy="787693"/>
          </a:xfrm>
          <a:prstGeom prst="rect">
            <a:avLst/>
          </a:prstGeom>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Drag the white line above the submission box up to create </a:t>
            </a:r>
            <a:b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b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more space for your message.</a:t>
            </a:r>
          </a:p>
        </p:txBody>
      </p:sp>
    </p:spTree>
    <p:extLst>
      <p:ext uri="{BB962C8B-B14F-4D97-AF65-F5344CB8AC3E}">
        <p14:creationId xmlns:p14="http://schemas.microsoft.com/office/powerpoint/2010/main" val="38308420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79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Familiarizing Yourself with the Zoom Interface</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7" name="Title 1">
            <a:extLst>
              <a:ext uri="{FF2B5EF4-FFF2-40B4-BE49-F238E27FC236}">
                <a16:creationId xmlns:a16="http://schemas.microsoft.com/office/drawing/2014/main" id="{A982FD6A-30F0-E743-B6C8-B7B9DD27512C}"/>
              </a:ext>
            </a:extLst>
          </p:cNvPr>
          <p:cNvSpPr txBox="1">
            <a:spLocks/>
          </p:cNvSpPr>
          <p:nvPr/>
        </p:nvSpPr>
        <p:spPr bwMode="auto">
          <a:xfrm>
            <a:off x="-25152" y="836712"/>
            <a:ext cx="12192000" cy="448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F5821F"/>
                </a:solidFill>
                <a:effectLst/>
                <a:uLnTx/>
                <a:uFillTx/>
                <a:latin typeface="Calibri"/>
                <a:ea typeface="+mj-ea"/>
                <a:cs typeface="+mj-cs"/>
              </a:rPr>
              <a:t>Increase chat font size</a:t>
            </a:r>
            <a:endParaRPr kumimoji="0" lang="en-US" sz="3000" b="1" i="0" u="none" strike="noStrike" kern="0" cap="none" spc="0" normalizeH="0" baseline="0" noProof="0" dirty="0">
              <a:ln>
                <a:noFill/>
              </a:ln>
              <a:solidFill>
                <a:srgbClr val="F5821F"/>
              </a:solidFill>
              <a:effectLst/>
              <a:uLnTx/>
              <a:uFillTx/>
              <a:latin typeface="Arial"/>
              <a:ea typeface="ＭＳ Ｐゴシック"/>
              <a:cs typeface="+mj-cs"/>
            </a:endParaRPr>
          </a:p>
        </p:txBody>
      </p:sp>
      <p:pic>
        <p:nvPicPr>
          <p:cNvPr id="10" name="Picture 9">
            <a:extLst>
              <a:ext uri="{FF2B5EF4-FFF2-40B4-BE49-F238E27FC236}">
                <a16:creationId xmlns:a16="http://schemas.microsoft.com/office/drawing/2014/main" id="{4534A379-8283-764D-B6ED-63A02C9F6C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80258" y="1384098"/>
            <a:ext cx="7831484" cy="417646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rot="5400000">
            <a:off x="9732828" y="987584"/>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1" name="Content Placeholder 2">
            <a:extLst>
              <a:ext uri="{FF2B5EF4-FFF2-40B4-BE49-F238E27FC236}">
                <a16:creationId xmlns:a16="http://schemas.microsoft.com/office/drawing/2014/main" id="{768E8494-886B-134A-BD26-E1A88C4B5FDE}"/>
              </a:ext>
            </a:extLst>
          </p:cNvPr>
          <p:cNvSpPr txBox="1">
            <a:spLocks/>
          </p:cNvSpPr>
          <p:nvPr/>
        </p:nvSpPr>
        <p:spPr>
          <a:xfrm>
            <a:off x="2180258" y="5631511"/>
            <a:ext cx="7831484" cy="787693"/>
          </a:xfrm>
          <a:prstGeom prst="rect">
            <a:avLst/>
          </a:prstGeom>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Press Command (for Mac) or Control (for PC) and the + symbol. </a:t>
            </a:r>
            <a:b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b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You may do this as many times as you need for readability.</a:t>
            </a:r>
          </a:p>
        </p:txBody>
      </p:sp>
    </p:spTree>
    <p:extLst>
      <p:ext uri="{BB962C8B-B14F-4D97-AF65-F5344CB8AC3E}">
        <p14:creationId xmlns:p14="http://schemas.microsoft.com/office/powerpoint/2010/main" val="42067743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68A1F-E0C8-8345-834C-C4205BD24BDE}"/>
              </a:ext>
            </a:extLst>
          </p:cNvPr>
          <p:cNvSpPr>
            <a:spLocks noGrp="1"/>
          </p:cNvSpPr>
          <p:nvPr>
            <p:ph type="title"/>
          </p:nvPr>
        </p:nvSpPr>
        <p:spPr/>
        <p:txBody>
          <a:bodyPr/>
          <a:lstStyle/>
          <a:p>
            <a:pPr marL="98425"/>
            <a:r>
              <a:rPr lang="en-US" sz="3600" dirty="0">
                <a:solidFill>
                  <a:srgbClr val="0432FF"/>
                </a:solidFill>
              </a:rPr>
              <a:t>Patients in the Audience, Please Complete </a:t>
            </a:r>
            <a:br>
              <a:rPr lang="en-US" sz="3600" dirty="0">
                <a:solidFill>
                  <a:srgbClr val="0432FF"/>
                </a:solidFill>
              </a:rPr>
            </a:br>
            <a:r>
              <a:rPr lang="en-US" sz="3600" dirty="0">
                <a:solidFill>
                  <a:srgbClr val="0432FF"/>
                </a:solidFill>
              </a:rPr>
              <a:t>the Pre- and </a:t>
            </a:r>
            <a:r>
              <a:rPr lang="en-US" sz="3600" dirty="0" err="1">
                <a:solidFill>
                  <a:srgbClr val="0432FF"/>
                </a:solidFill>
              </a:rPr>
              <a:t>Postmeeting</a:t>
            </a:r>
            <a:r>
              <a:rPr lang="en-US" sz="3600" dirty="0">
                <a:solidFill>
                  <a:srgbClr val="0432FF"/>
                </a:solidFill>
              </a:rPr>
              <a:t> Surveys</a:t>
            </a:r>
          </a:p>
        </p:txBody>
      </p:sp>
      <p:grpSp>
        <p:nvGrpSpPr>
          <p:cNvPr id="4" name="Group 3">
            <a:extLst>
              <a:ext uri="{FF2B5EF4-FFF2-40B4-BE49-F238E27FC236}">
                <a16:creationId xmlns:a16="http://schemas.microsoft.com/office/drawing/2014/main" id="{F36745B4-C387-1A4F-82D9-4F45BC74D2AD}"/>
              </a:ext>
            </a:extLst>
          </p:cNvPr>
          <p:cNvGrpSpPr/>
          <p:nvPr/>
        </p:nvGrpSpPr>
        <p:grpSpPr>
          <a:xfrm>
            <a:off x="335360" y="2077917"/>
            <a:ext cx="5606153" cy="2702166"/>
            <a:chOff x="1884536" y="1371599"/>
            <a:chExt cx="8414464" cy="4055773"/>
          </a:xfrm>
        </p:grpSpPr>
        <p:pic>
          <p:nvPicPr>
            <p:cNvPr id="5" name="Picture 4">
              <a:extLst>
                <a:ext uri="{FF2B5EF4-FFF2-40B4-BE49-F238E27FC236}">
                  <a16:creationId xmlns:a16="http://schemas.microsoft.com/office/drawing/2014/main" id="{5C8F3724-7FA1-744D-9584-452E11738AF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84536" y="1371599"/>
              <a:ext cx="8414464" cy="4055773"/>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C8EFF560-5F0E-EC4F-85B1-3C25A8FFE71D}"/>
                </a:ext>
              </a:extLst>
            </p:cNvPr>
            <p:cNvSpPr txBox="1"/>
            <p:nvPr/>
          </p:nvSpPr>
          <p:spPr>
            <a:xfrm>
              <a:off x="6640022" y="2097142"/>
              <a:ext cx="648072" cy="115488"/>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Survey</a:t>
              </a:r>
            </a:p>
          </p:txBody>
        </p:sp>
      </p:grpSp>
      <p:pic>
        <p:nvPicPr>
          <p:cNvPr id="8" name="Picture 7">
            <a:extLst>
              <a:ext uri="{FF2B5EF4-FFF2-40B4-BE49-F238E27FC236}">
                <a16:creationId xmlns:a16="http://schemas.microsoft.com/office/drawing/2014/main" id="{1C7FA2F1-EBA0-3347-A308-207557D2D18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29838" y="2077917"/>
            <a:ext cx="5606154" cy="2702166"/>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AF756A52-4132-0742-A946-2BB573111BEC}"/>
              </a:ext>
            </a:extLst>
          </p:cNvPr>
          <p:cNvSpPr txBox="1"/>
          <p:nvPr/>
        </p:nvSpPr>
        <p:spPr>
          <a:xfrm>
            <a:off x="9480645" y="2561311"/>
            <a:ext cx="431779" cy="76944"/>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Poll</a:t>
            </a:r>
          </a:p>
        </p:txBody>
      </p:sp>
    </p:spTree>
    <p:extLst>
      <p:ext uri="{BB962C8B-B14F-4D97-AF65-F5344CB8AC3E}">
        <p14:creationId xmlns:p14="http://schemas.microsoft.com/office/powerpoint/2010/main" val="7457637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A74FE-0889-4804-B115-A7D7B110065C}"/>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C8C28DEF-B0B9-E2A0-DB6C-787DE44E4409}"/>
              </a:ext>
            </a:extLst>
          </p:cNvPr>
          <p:cNvSpPr>
            <a:spLocks noGrp="1" noChangeArrowheads="1"/>
          </p:cNvSpPr>
          <p:nvPr>
            <p:ph type="title"/>
          </p:nvPr>
        </p:nvSpPr>
        <p:spPr>
          <a:xfrm>
            <a:off x="-26623" y="495128"/>
            <a:ext cx="12192000" cy="1143000"/>
          </a:xfrm>
        </p:spPr>
        <p:txBody>
          <a:bodyPr wrap="square" anchor="ctr">
            <a:noAutofit/>
          </a:bodyPr>
          <a:lstStyle/>
          <a:p>
            <a:r>
              <a:rPr lang="en-US" sz="3600" dirty="0"/>
              <a:t>Cancer Q&amp;A: Addressing Common Questions Posed by </a:t>
            </a:r>
            <a:br>
              <a:rPr lang="en-US" sz="3600" dirty="0"/>
            </a:br>
            <a:r>
              <a:rPr lang="en-US" sz="3600" dirty="0"/>
              <a:t>Patients with Relapsed/Refractory Multiple Myeloma</a:t>
            </a:r>
          </a:p>
        </p:txBody>
      </p:sp>
      <p:sp>
        <p:nvSpPr>
          <p:cNvPr id="12" name="Text Box 3">
            <a:extLst>
              <a:ext uri="{FF2B5EF4-FFF2-40B4-BE49-F238E27FC236}">
                <a16:creationId xmlns:a16="http://schemas.microsoft.com/office/drawing/2014/main" id="{A6D93DC7-6BFB-85EE-AE1B-106D64E21105}"/>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89BD589F-94F2-3310-1FF2-2056F1150EEE}"/>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9678B368-18B0-3E3F-0FB5-BC6F4B9D92FC}"/>
              </a:ext>
            </a:extLst>
          </p:cNvPr>
          <p:cNvSpPr txBox="1">
            <a:spLocks noChangeArrowheads="1"/>
          </p:cNvSpPr>
          <p:nvPr/>
        </p:nvSpPr>
        <p:spPr bwMode="auto">
          <a:xfrm>
            <a:off x="0" y="264950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Wednesday, July 23,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6:00 PM – 7:00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13B3014C-6DD5-E73B-9F49-CFEAB7A5B309}"/>
              </a:ext>
            </a:extLst>
          </p:cNvPr>
          <p:cNvSpPr txBox="1">
            <a:spLocks noChangeArrowheads="1"/>
          </p:cNvSpPr>
          <p:nvPr/>
        </p:nvSpPr>
        <p:spPr bwMode="auto">
          <a:xfrm>
            <a:off x="0" y="1566824"/>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Live Webinar for Patients, Developed in Partnership with </a:t>
            </a:r>
            <a:r>
              <a:rPr kumimoji="0" lang="en-US" sz="2800" b="0" i="0" u="none" strike="noStrike" kern="1200" cap="none" spc="0" normalizeH="0" baseline="0" noProof="0" dirty="0" err="1">
                <a:ln>
                  <a:noFill/>
                </a:ln>
                <a:solidFill>
                  <a:srgbClr val="015593"/>
                </a:solidFill>
                <a:effectLst/>
                <a:uLnTx/>
                <a:uFillTx/>
                <a:latin typeface="Calibri"/>
                <a:ea typeface="MS PGothic" pitchFamily="34" charset="-128"/>
                <a:cs typeface="Calibri"/>
              </a:rPr>
              <a:t>Cancer</a:t>
            </a:r>
            <a:r>
              <a:rPr kumimoji="0" lang="en-US" sz="2800" b="0" i="1" u="none" strike="noStrike" kern="1200" cap="none" spc="0" normalizeH="0" baseline="0" noProof="0" dirty="0" err="1">
                <a:ln>
                  <a:noFill/>
                </a:ln>
                <a:solidFill>
                  <a:srgbClr val="015593"/>
                </a:solidFill>
                <a:effectLst/>
                <a:uLnTx/>
                <a:uFillTx/>
                <a:latin typeface="Calibri"/>
                <a:ea typeface="MS PGothic" pitchFamily="34" charset="-128"/>
                <a:cs typeface="Calibri"/>
              </a:rPr>
              <a:t>Care</a:t>
            </a: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t>
            </a:r>
          </a:p>
        </p:txBody>
      </p:sp>
      <p:sp>
        <p:nvSpPr>
          <p:cNvPr id="9" name="Text Box 6">
            <a:extLst>
              <a:ext uri="{FF2B5EF4-FFF2-40B4-BE49-F238E27FC236}">
                <a16:creationId xmlns:a16="http://schemas.microsoft.com/office/drawing/2014/main" id="{9FAD506E-074A-9931-B62C-7937B9456FBB}"/>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Natalie S Callander,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Sagar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Lonial</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 FACP</a:t>
            </a:r>
          </a:p>
        </p:txBody>
      </p:sp>
    </p:spTree>
    <p:custDataLst>
      <p:tags r:id="rId1"/>
    </p:custDataLst>
    <p:extLst>
      <p:ext uri="{BB962C8B-B14F-4D97-AF65-F5344CB8AC3E}">
        <p14:creationId xmlns:p14="http://schemas.microsoft.com/office/powerpoint/2010/main" val="6644670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4EB0D8-5242-3237-47B7-B6FDE5D3413B}"/>
              </a:ext>
            </a:extLst>
          </p:cNvPr>
          <p:cNvSpPr/>
          <p:nvPr/>
        </p:nvSpPr>
        <p:spPr bwMode="auto">
          <a:xfrm>
            <a:off x="911424" y="476672"/>
            <a:ext cx="10513168" cy="5904656"/>
          </a:xfrm>
          <a:prstGeom prst="rect">
            <a:avLst/>
          </a:prstGeom>
          <a:solidFill>
            <a:schemeClr val="bg1"/>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pic>
        <p:nvPicPr>
          <p:cNvPr id="5" name="Picture 4" descr="A person sitting at a desk with a computer&#10;&#10;AI-generated content may be incorrect.">
            <a:extLst>
              <a:ext uri="{FF2B5EF4-FFF2-40B4-BE49-F238E27FC236}">
                <a16:creationId xmlns:a16="http://schemas.microsoft.com/office/drawing/2014/main" id="{AE8BF085-3189-72C3-C7D5-89421990A54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911424" y="816541"/>
            <a:ext cx="10513168" cy="5564787"/>
          </a:xfrm>
          <a:prstGeom prst="rect">
            <a:avLst/>
          </a:prstGeom>
        </p:spPr>
      </p:pic>
    </p:spTree>
    <p:extLst>
      <p:ext uri="{BB962C8B-B14F-4D97-AF65-F5344CB8AC3E}">
        <p14:creationId xmlns:p14="http://schemas.microsoft.com/office/powerpoint/2010/main" val="4408070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1460192"/>
          </a:xfrm>
        </p:spPr>
        <p:txBody>
          <a:bodyPr/>
          <a:lstStyle/>
          <a:p>
            <a:r>
              <a:rPr lang="en-US" dirty="0">
                <a:solidFill>
                  <a:srgbClr val="0432FF"/>
                </a:solidFill>
              </a:rPr>
              <a:t>Faculty</a:t>
            </a:r>
          </a:p>
        </p:txBody>
      </p:sp>
      <p:sp>
        <p:nvSpPr>
          <p:cNvPr id="11" name="Text Box 7">
            <a:extLst>
              <a:ext uri="{FF2B5EF4-FFF2-40B4-BE49-F238E27FC236}">
                <a16:creationId xmlns:a16="http://schemas.microsoft.com/office/drawing/2014/main" id="{B0AB9014-01FF-64F1-8721-06C95BF69D9F}"/>
              </a:ext>
            </a:extLst>
          </p:cNvPr>
          <p:cNvSpPr txBox="1">
            <a:spLocks noChangeArrowheads="1"/>
          </p:cNvSpPr>
          <p:nvPr/>
        </p:nvSpPr>
        <p:spPr bwMode="auto">
          <a:xfrm>
            <a:off x="8706607" y="1772816"/>
            <a:ext cx="2577125"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MODERATOR</a:t>
            </a: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2" name="Picture 11">
            <a:extLst>
              <a:ext uri="{FF2B5EF4-FFF2-40B4-BE49-F238E27FC236}">
                <a16:creationId xmlns:a16="http://schemas.microsoft.com/office/drawing/2014/main" id="{C3AE14F1-ABA4-3B3D-FF98-6FA38492948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256377" y="1772816"/>
            <a:ext cx="1371600" cy="1371600"/>
          </a:xfrm>
          <a:prstGeom prst="rect">
            <a:avLst/>
          </a:prstGeom>
        </p:spPr>
      </p:pic>
      <p:sp>
        <p:nvSpPr>
          <p:cNvPr id="13" name="Text Box 7">
            <a:extLst>
              <a:ext uri="{FF2B5EF4-FFF2-40B4-BE49-F238E27FC236}">
                <a16:creationId xmlns:a16="http://schemas.microsoft.com/office/drawing/2014/main" id="{98BE81BE-FEFD-D5F7-F7DF-74467C7D6520}"/>
              </a:ext>
            </a:extLst>
          </p:cNvPr>
          <p:cNvSpPr txBox="1">
            <a:spLocks noChangeArrowheads="1"/>
          </p:cNvSpPr>
          <p:nvPr/>
        </p:nvSpPr>
        <p:spPr bwMode="auto">
          <a:xfrm>
            <a:off x="2054480" y="1772816"/>
            <a:ext cx="5123267"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Natalie S Callander, MD</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Director, Myeloma Clinical Program</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University of Wisconsin Carbone Cancer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Madison, Wisconsin</a:t>
            </a:r>
          </a:p>
        </p:txBody>
      </p:sp>
      <p:pic>
        <p:nvPicPr>
          <p:cNvPr id="14" name="Picture 13">
            <a:extLst>
              <a:ext uri="{FF2B5EF4-FFF2-40B4-BE49-F238E27FC236}">
                <a16:creationId xmlns:a16="http://schemas.microsoft.com/office/drawing/2014/main" id="{5EEDFC3E-004D-1ED5-A2E6-C8DBA4C50B7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3392" y="1772816"/>
            <a:ext cx="1371600" cy="1371600"/>
          </a:xfrm>
          <a:prstGeom prst="rect">
            <a:avLst/>
          </a:prstGeom>
        </p:spPr>
      </p:pic>
      <p:sp>
        <p:nvSpPr>
          <p:cNvPr id="3" name="Text Box 7">
            <a:extLst>
              <a:ext uri="{FF2B5EF4-FFF2-40B4-BE49-F238E27FC236}">
                <a16:creationId xmlns:a16="http://schemas.microsoft.com/office/drawing/2014/main" id="{DFA6D804-E0FE-A475-99FF-31568C34204D}"/>
              </a:ext>
            </a:extLst>
          </p:cNvPr>
          <p:cNvSpPr txBox="1">
            <a:spLocks noChangeArrowheads="1"/>
          </p:cNvSpPr>
          <p:nvPr/>
        </p:nvSpPr>
        <p:spPr bwMode="auto">
          <a:xfrm>
            <a:off x="2054480" y="3713585"/>
            <a:ext cx="5913728"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Sagar </a:t>
            </a:r>
            <a:r>
              <a:rPr kumimoji="0" lang="en-US" sz="1600" b="1" i="0" u="none" strike="noStrike" kern="1200" cap="none" spc="0" normalizeH="0" baseline="0" noProof="0" dirty="0" err="1">
                <a:ln>
                  <a:noFill/>
                </a:ln>
                <a:solidFill>
                  <a:srgbClr val="000000"/>
                </a:solidFill>
                <a:effectLst/>
                <a:uLnTx/>
                <a:uFillTx/>
                <a:latin typeface="Calibri"/>
                <a:ea typeface="MS PGothic" charset="0"/>
              </a:rPr>
              <a:t>Lonial</a:t>
            </a:r>
            <a:r>
              <a:rPr kumimoji="0" lang="en-US" sz="1600" b="1" i="0" u="none" strike="noStrike" kern="1200" cap="none" spc="0" normalizeH="0" baseline="0" noProof="0" dirty="0">
                <a:ln>
                  <a:noFill/>
                </a:ln>
                <a:solidFill>
                  <a:srgbClr val="000000"/>
                </a:solidFill>
                <a:effectLst/>
                <a:uLnTx/>
                <a:uFillTx/>
                <a:latin typeface="Calibri"/>
                <a:ea typeface="MS PGothic" charset="0"/>
              </a:rPr>
              <a:t>, MD, FACP</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Chair and Professor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Department of Hematology and Medical Oncology</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Chief Medical Officer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Winship Cancer Institute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Emory University School of Medicine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Atlanta, Georgia</a:t>
            </a:r>
          </a:p>
        </p:txBody>
      </p:sp>
      <p:pic>
        <p:nvPicPr>
          <p:cNvPr id="5" name="Picture 4">
            <a:extLst>
              <a:ext uri="{FF2B5EF4-FFF2-40B4-BE49-F238E27FC236}">
                <a16:creationId xmlns:a16="http://schemas.microsoft.com/office/drawing/2014/main" id="{F2212651-0EEE-7E6D-F18E-4F8BD7902FE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23392" y="3713585"/>
            <a:ext cx="1371600" cy="1371600"/>
          </a:xfrm>
          <a:prstGeom prst="rect">
            <a:avLst/>
          </a:prstGeom>
        </p:spPr>
      </p:pic>
    </p:spTree>
    <p:extLst>
      <p:ext uri="{BB962C8B-B14F-4D97-AF65-F5344CB8AC3E}">
        <p14:creationId xmlns:p14="http://schemas.microsoft.com/office/powerpoint/2010/main" val="19034520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1460192"/>
          </a:xfrm>
        </p:spPr>
        <p:txBody>
          <a:bodyPr/>
          <a:lstStyle/>
          <a:p>
            <a:r>
              <a:rPr lang="en-US" dirty="0">
                <a:solidFill>
                  <a:srgbClr val="0432FF"/>
                </a:solidFill>
              </a:rPr>
              <a:t>Faculty</a:t>
            </a:r>
          </a:p>
        </p:txBody>
      </p:sp>
      <p:sp>
        <p:nvSpPr>
          <p:cNvPr id="11" name="Text Box 7">
            <a:extLst>
              <a:ext uri="{FF2B5EF4-FFF2-40B4-BE49-F238E27FC236}">
                <a16:creationId xmlns:a16="http://schemas.microsoft.com/office/drawing/2014/main" id="{B0AB9014-01FF-64F1-8721-06C95BF69D9F}"/>
              </a:ext>
            </a:extLst>
          </p:cNvPr>
          <p:cNvSpPr txBox="1">
            <a:spLocks noChangeArrowheads="1"/>
          </p:cNvSpPr>
          <p:nvPr/>
        </p:nvSpPr>
        <p:spPr bwMode="auto">
          <a:xfrm>
            <a:off x="8706607" y="1772816"/>
            <a:ext cx="2577125"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MODERATOR</a:t>
            </a: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2" name="Picture 11">
            <a:extLst>
              <a:ext uri="{FF2B5EF4-FFF2-40B4-BE49-F238E27FC236}">
                <a16:creationId xmlns:a16="http://schemas.microsoft.com/office/drawing/2014/main" id="{C3AE14F1-ABA4-3B3D-FF98-6FA38492948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256377" y="1772816"/>
            <a:ext cx="1371600" cy="1371600"/>
          </a:xfrm>
          <a:prstGeom prst="rect">
            <a:avLst/>
          </a:prstGeom>
        </p:spPr>
      </p:pic>
      <p:sp>
        <p:nvSpPr>
          <p:cNvPr id="13" name="Text Box 7">
            <a:extLst>
              <a:ext uri="{FF2B5EF4-FFF2-40B4-BE49-F238E27FC236}">
                <a16:creationId xmlns:a16="http://schemas.microsoft.com/office/drawing/2014/main" id="{98BE81BE-FEFD-D5F7-F7DF-74467C7D6520}"/>
              </a:ext>
            </a:extLst>
          </p:cNvPr>
          <p:cNvSpPr txBox="1">
            <a:spLocks noChangeArrowheads="1"/>
          </p:cNvSpPr>
          <p:nvPr/>
        </p:nvSpPr>
        <p:spPr bwMode="auto">
          <a:xfrm>
            <a:off x="2054480" y="1772816"/>
            <a:ext cx="5123267"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Natalie S Callander, MD</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Director, Myeloma Clinical Program</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University of Wisconsin Carbone Cancer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Madison, Wisconsin</a:t>
            </a:r>
          </a:p>
        </p:txBody>
      </p:sp>
      <p:pic>
        <p:nvPicPr>
          <p:cNvPr id="14" name="Picture 13">
            <a:extLst>
              <a:ext uri="{FF2B5EF4-FFF2-40B4-BE49-F238E27FC236}">
                <a16:creationId xmlns:a16="http://schemas.microsoft.com/office/drawing/2014/main" id="{5EEDFC3E-004D-1ED5-A2E6-C8DBA4C50B7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3392" y="1772816"/>
            <a:ext cx="1371600" cy="1371600"/>
          </a:xfrm>
          <a:prstGeom prst="rect">
            <a:avLst/>
          </a:prstGeom>
        </p:spPr>
      </p:pic>
      <p:sp>
        <p:nvSpPr>
          <p:cNvPr id="3" name="Text Box 7">
            <a:extLst>
              <a:ext uri="{FF2B5EF4-FFF2-40B4-BE49-F238E27FC236}">
                <a16:creationId xmlns:a16="http://schemas.microsoft.com/office/drawing/2014/main" id="{DFA6D804-E0FE-A475-99FF-31568C34204D}"/>
              </a:ext>
            </a:extLst>
          </p:cNvPr>
          <p:cNvSpPr txBox="1">
            <a:spLocks noChangeArrowheads="1"/>
          </p:cNvSpPr>
          <p:nvPr/>
        </p:nvSpPr>
        <p:spPr bwMode="auto">
          <a:xfrm>
            <a:off x="2054480" y="3713585"/>
            <a:ext cx="5913728"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Sagar </a:t>
            </a:r>
            <a:r>
              <a:rPr kumimoji="0" lang="en-US" sz="1600" b="1" i="0" u="none" strike="noStrike" kern="1200" cap="none" spc="0" normalizeH="0" baseline="0" noProof="0" dirty="0" err="1">
                <a:ln>
                  <a:noFill/>
                </a:ln>
                <a:solidFill>
                  <a:srgbClr val="000000"/>
                </a:solidFill>
                <a:effectLst/>
                <a:uLnTx/>
                <a:uFillTx/>
                <a:latin typeface="Calibri"/>
                <a:ea typeface="MS PGothic" charset="0"/>
              </a:rPr>
              <a:t>Lonial</a:t>
            </a:r>
            <a:r>
              <a:rPr kumimoji="0" lang="en-US" sz="1600" b="1" i="0" u="none" strike="noStrike" kern="1200" cap="none" spc="0" normalizeH="0" baseline="0" noProof="0" dirty="0">
                <a:ln>
                  <a:noFill/>
                </a:ln>
                <a:solidFill>
                  <a:srgbClr val="000000"/>
                </a:solidFill>
                <a:effectLst/>
                <a:uLnTx/>
                <a:uFillTx/>
                <a:latin typeface="Calibri"/>
                <a:ea typeface="MS PGothic" charset="0"/>
              </a:rPr>
              <a:t>, MD, FACP</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Chair and Professor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Department of Hematology and Medical Oncology</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Chief Medical Officer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Winship Cancer Institute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Emory University School of Medicine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Atlanta, Georgia</a:t>
            </a:r>
          </a:p>
        </p:txBody>
      </p:sp>
      <p:pic>
        <p:nvPicPr>
          <p:cNvPr id="5" name="Picture 4">
            <a:extLst>
              <a:ext uri="{FF2B5EF4-FFF2-40B4-BE49-F238E27FC236}">
                <a16:creationId xmlns:a16="http://schemas.microsoft.com/office/drawing/2014/main" id="{F2212651-0EEE-7E6D-F18E-4F8BD7902FE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23392" y="3713585"/>
            <a:ext cx="1371600" cy="1371600"/>
          </a:xfrm>
          <a:prstGeom prst="rect">
            <a:avLst/>
          </a:prstGeom>
        </p:spPr>
      </p:pic>
    </p:spTree>
    <p:extLst>
      <p:ext uri="{BB962C8B-B14F-4D97-AF65-F5344CB8AC3E}">
        <p14:creationId xmlns:p14="http://schemas.microsoft.com/office/powerpoint/2010/main" val="19939488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1100152"/>
          </a:xfrm>
        </p:spPr>
        <p:txBody>
          <a:bodyPr/>
          <a:lstStyle/>
          <a:p>
            <a:r>
              <a:rPr lang="en-US" dirty="0">
                <a:solidFill>
                  <a:srgbClr val="0432FF"/>
                </a:solidFill>
              </a:rPr>
              <a:t>Survey Participants</a:t>
            </a:r>
          </a:p>
        </p:txBody>
      </p:sp>
      <p:sp>
        <p:nvSpPr>
          <p:cNvPr id="3" name="Text Box 7">
            <a:extLst>
              <a:ext uri="{FF2B5EF4-FFF2-40B4-BE49-F238E27FC236}">
                <a16:creationId xmlns:a16="http://schemas.microsoft.com/office/drawing/2014/main" id="{F43F4D90-B80D-B209-F413-5DEC962BA379}"/>
              </a:ext>
            </a:extLst>
          </p:cNvPr>
          <p:cNvSpPr txBox="1">
            <a:spLocks noChangeArrowheads="1"/>
          </p:cNvSpPr>
          <p:nvPr/>
        </p:nvSpPr>
        <p:spPr bwMode="auto">
          <a:xfrm>
            <a:off x="1838456" y="1409328"/>
            <a:ext cx="5121639"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Rafael Fonseca, MD</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Chief Innovation Officer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Getz Family Professor of Cancer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Distinguished Mayo Investigator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Mayo Clinic in Arizona</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Phoenix, Arizona</a:t>
            </a:r>
          </a:p>
        </p:txBody>
      </p:sp>
      <p:pic>
        <p:nvPicPr>
          <p:cNvPr id="4" name="Picture 3">
            <a:extLst>
              <a:ext uri="{FF2B5EF4-FFF2-40B4-BE49-F238E27FC236}">
                <a16:creationId xmlns:a16="http://schemas.microsoft.com/office/drawing/2014/main" id="{1D5E46FA-033D-4ADE-F1DD-B3D65C23966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07368" y="1409328"/>
            <a:ext cx="1371600" cy="1371600"/>
          </a:xfrm>
          <a:prstGeom prst="rect">
            <a:avLst/>
          </a:prstGeom>
        </p:spPr>
      </p:pic>
      <p:sp>
        <p:nvSpPr>
          <p:cNvPr id="7" name="Text Box 7">
            <a:extLst>
              <a:ext uri="{FF2B5EF4-FFF2-40B4-BE49-F238E27FC236}">
                <a16:creationId xmlns:a16="http://schemas.microsoft.com/office/drawing/2014/main" id="{D7BD1AFE-E421-2415-B7FC-293739E78D9E}"/>
              </a:ext>
            </a:extLst>
          </p:cNvPr>
          <p:cNvSpPr txBox="1">
            <a:spLocks noChangeArrowheads="1"/>
          </p:cNvSpPr>
          <p:nvPr/>
        </p:nvSpPr>
        <p:spPr bwMode="auto">
          <a:xfrm>
            <a:off x="7986700" y="1409328"/>
            <a:ext cx="4085964"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Noopur Raje, MD </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Director, Center for Multiple Myeloma</a:t>
            </a:r>
          </a:p>
          <a:p>
            <a:pPr lvl="0">
              <a:lnSpc>
                <a:spcPts val="1850"/>
              </a:lnSpc>
              <a:defRPr/>
            </a:pPr>
            <a:r>
              <a:rPr lang="en-US" sz="1600" b="0" dirty="0">
                <a:solidFill>
                  <a:srgbClr val="000000"/>
                </a:solidFill>
                <a:latin typeface="Calibri"/>
              </a:rPr>
              <a:t>Rita Kelley Chair in Oncology</a:t>
            </a:r>
            <a:endParaRPr kumimoji="0" lang="en-US" sz="1600" b="0" i="0" u="none" strike="noStrike" kern="1200" cap="none" spc="0" normalizeH="0" baseline="0" noProof="0" dirty="0">
              <a:ln>
                <a:noFill/>
              </a:ln>
              <a:solidFill>
                <a:srgbClr val="000000"/>
              </a:solidFill>
              <a:effectLst/>
              <a:uLnTx/>
              <a:uFillTx/>
              <a:latin typeface="Calibri"/>
              <a:ea typeface="MS PGothic" charset="0"/>
            </a:endParaRP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Massachusetts General Hospital Cancer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Professor of Medicine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Harvard Medical School</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Boston, Massachusetts</a:t>
            </a:r>
          </a:p>
        </p:txBody>
      </p:sp>
      <p:pic>
        <p:nvPicPr>
          <p:cNvPr id="8" name="Picture 7">
            <a:extLst>
              <a:ext uri="{FF2B5EF4-FFF2-40B4-BE49-F238E27FC236}">
                <a16:creationId xmlns:a16="http://schemas.microsoft.com/office/drawing/2014/main" id="{5ADD2B8E-C0B2-1AA7-4875-949A8617BE0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555611" y="1409328"/>
            <a:ext cx="1371600" cy="1371600"/>
          </a:xfrm>
          <a:prstGeom prst="rect">
            <a:avLst/>
          </a:prstGeom>
        </p:spPr>
      </p:pic>
      <p:sp>
        <p:nvSpPr>
          <p:cNvPr id="17" name="Text Box 7">
            <a:extLst>
              <a:ext uri="{FF2B5EF4-FFF2-40B4-BE49-F238E27FC236}">
                <a16:creationId xmlns:a16="http://schemas.microsoft.com/office/drawing/2014/main" id="{7FCB994D-F23C-91E0-9F7B-F32CAE2E908C}"/>
              </a:ext>
            </a:extLst>
          </p:cNvPr>
          <p:cNvSpPr txBox="1">
            <a:spLocks noChangeArrowheads="1"/>
          </p:cNvSpPr>
          <p:nvPr/>
        </p:nvSpPr>
        <p:spPr bwMode="auto">
          <a:xfrm>
            <a:off x="1838456" y="3861048"/>
            <a:ext cx="4361583"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Robert Z Orlowski, MD, PhD</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Florence Maude Thomas Cancer Research Professor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Department of Lymphoma and Myeloma</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Professor, Department of Experimental Therapeutics</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Vice Chair, Myeloma Translational Research</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Division of Cancer Medicine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The University of Texas MD Anderson Cancer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Houston, Texas</a:t>
            </a:r>
          </a:p>
        </p:txBody>
      </p:sp>
      <p:pic>
        <p:nvPicPr>
          <p:cNvPr id="18" name="Picture 17">
            <a:extLst>
              <a:ext uri="{FF2B5EF4-FFF2-40B4-BE49-F238E27FC236}">
                <a16:creationId xmlns:a16="http://schemas.microsoft.com/office/drawing/2014/main" id="{98CDEE27-9C71-1F9F-3536-DC084D2121C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07368" y="3861048"/>
            <a:ext cx="1371600" cy="1371600"/>
          </a:xfrm>
          <a:prstGeom prst="rect">
            <a:avLst/>
          </a:prstGeom>
        </p:spPr>
      </p:pic>
      <p:sp>
        <p:nvSpPr>
          <p:cNvPr id="19" name="Text Box 7">
            <a:extLst>
              <a:ext uri="{FF2B5EF4-FFF2-40B4-BE49-F238E27FC236}">
                <a16:creationId xmlns:a16="http://schemas.microsoft.com/office/drawing/2014/main" id="{1B2CD1DC-C072-46B3-CC29-012B824853F4}"/>
              </a:ext>
            </a:extLst>
          </p:cNvPr>
          <p:cNvSpPr txBox="1">
            <a:spLocks noChangeArrowheads="1"/>
          </p:cNvSpPr>
          <p:nvPr/>
        </p:nvSpPr>
        <p:spPr bwMode="auto">
          <a:xfrm>
            <a:off x="7986700" y="3861048"/>
            <a:ext cx="3661967"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Paul G Richardson, MD</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Clinical Program Leader and Director of Clinical Research</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Jerome Lipper Multiple Myeloma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Dana-Farber Cancer Institute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RJ Corman Professor of Medicine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Harvard Medical School</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Boston, Massachusetts</a:t>
            </a:r>
          </a:p>
        </p:txBody>
      </p:sp>
      <p:pic>
        <p:nvPicPr>
          <p:cNvPr id="20" name="Picture 19">
            <a:extLst>
              <a:ext uri="{FF2B5EF4-FFF2-40B4-BE49-F238E27FC236}">
                <a16:creationId xmlns:a16="http://schemas.microsoft.com/office/drawing/2014/main" id="{B6FE751C-D748-088A-BC01-B8BDB542955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555611" y="3861048"/>
            <a:ext cx="1371600" cy="1371600"/>
          </a:xfrm>
          <a:prstGeom prst="rect">
            <a:avLst/>
          </a:prstGeom>
        </p:spPr>
      </p:pic>
    </p:spTree>
    <p:extLst>
      <p:ext uri="{BB962C8B-B14F-4D97-AF65-F5344CB8AC3E}">
        <p14:creationId xmlns:p14="http://schemas.microsoft.com/office/powerpoint/2010/main" val="36893936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DD8FE9-3FDE-E746-9F8D-F350FD6A3C7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88765" y="1243198"/>
            <a:ext cx="8414470" cy="405577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a:off x="5529255" y="3808490"/>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pic>
        <p:nvPicPr>
          <p:cNvPr id="6" name="Picture 5" descr="A screenshot of a cell phone&#10;&#10;Description automatically generated">
            <a:extLst>
              <a:ext uri="{FF2B5EF4-FFF2-40B4-BE49-F238E27FC236}">
                <a16:creationId xmlns:a16="http://schemas.microsoft.com/office/drawing/2014/main" id="{58B8D492-DCA3-934B-91B5-8797BB9A4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8512" y="2443853"/>
            <a:ext cx="1984364" cy="2264004"/>
          </a:xfrm>
          <a:prstGeom prst="rect">
            <a:avLst/>
          </a:prstGeom>
          <a:effectLst>
            <a:outerShdw blurRad="50800" dist="38100" dir="2700000" algn="tl" rotWithShape="0">
              <a:prstClr val="black">
                <a:alpha val="40000"/>
              </a:prstClr>
            </a:outerShdw>
          </a:effectLst>
        </p:spPr>
      </p:pic>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1200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lvl="0" algn="ctr">
              <a:spcBef>
                <a:spcPts val="1800"/>
              </a:spcBef>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We Encourage </a:t>
            </a:r>
            <a:r>
              <a:rPr lang="en-US" kern="0" dirty="0">
                <a:solidFill>
                  <a:srgbClr val="0432FF"/>
                </a:solidFill>
              </a:rPr>
              <a:t>Patients to </a:t>
            </a:r>
            <a:r>
              <a:rPr kumimoji="0" lang="en-US" sz="3000" b="1" i="0" u="none" strike="noStrike" kern="0" cap="none" spc="0" normalizeH="0" baseline="0" noProof="0" dirty="0">
                <a:ln>
                  <a:noFill/>
                </a:ln>
                <a:solidFill>
                  <a:srgbClr val="0432FF"/>
                </a:solidFill>
                <a:effectLst/>
                <a:uLnTx/>
                <a:uFillTx/>
                <a:latin typeface="Calibri"/>
                <a:ea typeface="+mj-ea"/>
                <a:cs typeface="+mj-cs"/>
              </a:rPr>
              <a:t>Submit Questions</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2" name="Rectangle 1">
            <a:extLst>
              <a:ext uri="{FF2B5EF4-FFF2-40B4-BE49-F238E27FC236}">
                <a16:creationId xmlns:a16="http://schemas.microsoft.com/office/drawing/2014/main" id="{FF5CFF8F-21AA-0440-94F9-3A9E5FF588FE}"/>
              </a:ext>
            </a:extLst>
          </p:cNvPr>
          <p:cNvSpPr/>
          <p:nvPr/>
        </p:nvSpPr>
        <p:spPr>
          <a:xfrm>
            <a:off x="1888766" y="5483043"/>
            <a:ext cx="8414470" cy="892552"/>
          </a:xfrm>
          <a:prstGeom prst="rect">
            <a:avLst/>
          </a:prstGeom>
        </p:spPr>
        <p:txBody>
          <a:bodyPr wrap="square">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Feel free to submit questions now before the program begins and throughout the program.</a:t>
            </a:r>
          </a:p>
        </p:txBody>
      </p:sp>
    </p:spTree>
    <p:extLst>
      <p:ext uri="{BB962C8B-B14F-4D97-AF65-F5344CB8AC3E}">
        <p14:creationId xmlns:p14="http://schemas.microsoft.com/office/powerpoint/2010/main" val="19467377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68A1F-E0C8-8345-834C-C4205BD24BDE}"/>
              </a:ext>
            </a:extLst>
          </p:cNvPr>
          <p:cNvSpPr>
            <a:spLocks noGrp="1"/>
          </p:cNvSpPr>
          <p:nvPr>
            <p:ph type="title"/>
          </p:nvPr>
        </p:nvSpPr>
        <p:spPr/>
        <p:txBody>
          <a:bodyPr/>
          <a:lstStyle/>
          <a:p>
            <a:pPr marL="98425"/>
            <a:r>
              <a:rPr lang="en-US" sz="3600" dirty="0">
                <a:solidFill>
                  <a:srgbClr val="0432FF"/>
                </a:solidFill>
              </a:rPr>
              <a:t>Patients in the Audience, Please Complete </a:t>
            </a:r>
            <a:br>
              <a:rPr lang="en-US" sz="3600" dirty="0">
                <a:solidFill>
                  <a:srgbClr val="0432FF"/>
                </a:solidFill>
              </a:rPr>
            </a:br>
            <a:r>
              <a:rPr lang="en-US" sz="3600" dirty="0">
                <a:solidFill>
                  <a:srgbClr val="0432FF"/>
                </a:solidFill>
              </a:rPr>
              <a:t>the Pre- and </a:t>
            </a:r>
            <a:r>
              <a:rPr lang="en-US" sz="3600" dirty="0" err="1">
                <a:solidFill>
                  <a:srgbClr val="0432FF"/>
                </a:solidFill>
              </a:rPr>
              <a:t>Postmeeting</a:t>
            </a:r>
            <a:r>
              <a:rPr lang="en-US" sz="3600" dirty="0">
                <a:solidFill>
                  <a:srgbClr val="0432FF"/>
                </a:solidFill>
              </a:rPr>
              <a:t> Surveys</a:t>
            </a:r>
          </a:p>
        </p:txBody>
      </p:sp>
      <p:grpSp>
        <p:nvGrpSpPr>
          <p:cNvPr id="4" name="Group 3">
            <a:extLst>
              <a:ext uri="{FF2B5EF4-FFF2-40B4-BE49-F238E27FC236}">
                <a16:creationId xmlns:a16="http://schemas.microsoft.com/office/drawing/2014/main" id="{F36745B4-C387-1A4F-82D9-4F45BC74D2AD}"/>
              </a:ext>
            </a:extLst>
          </p:cNvPr>
          <p:cNvGrpSpPr/>
          <p:nvPr/>
        </p:nvGrpSpPr>
        <p:grpSpPr>
          <a:xfrm>
            <a:off x="335360" y="2077917"/>
            <a:ext cx="5606153" cy="2702166"/>
            <a:chOff x="1884536" y="1371599"/>
            <a:chExt cx="8414464" cy="4055773"/>
          </a:xfrm>
        </p:grpSpPr>
        <p:pic>
          <p:nvPicPr>
            <p:cNvPr id="5" name="Picture 4">
              <a:extLst>
                <a:ext uri="{FF2B5EF4-FFF2-40B4-BE49-F238E27FC236}">
                  <a16:creationId xmlns:a16="http://schemas.microsoft.com/office/drawing/2014/main" id="{5C8F3724-7FA1-744D-9584-452E11738AF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84536" y="1371599"/>
              <a:ext cx="8414464" cy="4055773"/>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C8EFF560-5F0E-EC4F-85B1-3C25A8FFE71D}"/>
                </a:ext>
              </a:extLst>
            </p:cNvPr>
            <p:cNvSpPr txBox="1"/>
            <p:nvPr/>
          </p:nvSpPr>
          <p:spPr>
            <a:xfrm>
              <a:off x="6640022" y="2097142"/>
              <a:ext cx="648072" cy="115488"/>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Survey</a:t>
              </a:r>
            </a:p>
          </p:txBody>
        </p:sp>
      </p:grpSp>
      <p:pic>
        <p:nvPicPr>
          <p:cNvPr id="8" name="Picture 7">
            <a:extLst>
              <a:ext uri="{FF2B5EF4-FFF2-40B4-BE49-F238E27FC236}">
                <a16:creationId xmlns:a16="http://schemas.microsoft.com/office/drawing/2014/main" id="{1C7FA2F1-EBA0-3347-A308-207557D2D18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29838" y="2077917"/>
            <a:ext cx="5606154" cy="2702166"/>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AF756A52-4132-0742-A946-2BB573111BEC}"/>
              </a:ext>
            </a:extLst>
          </p:cNvPr>
          <p:cNvSpPr txBox="1"/>
          <p:nvPr/>
        </p:nvSpPr>
        <p:spPr>
          <a:xfrm>
            <a:off x="9480645" y="2561311"/>
            <a:ext cx="431779" cy="76944"/>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Poll</a:t>
            </a:r>
          </a:p>
        </p:txBody>
      </p:sp>
    </p:spTree>
    <p:extLst>
      <p:ext uri="{BB962C8B-B14F-4D97-AF65-F5344CB8AC3E}">
        <p14:creationId xmlns:p14="http://schemas.microsoft.com/office/powerpoint/2010/main" val="2183490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14D69F-5B58-D927-CDA1-11D54A48962D}"/>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BD4B8141-45F2-A00A-89BF-6618EA45A58C}"/>
              </a:ext>
            </a:extLst>
          </p:cNvPr>
          <p:cNvSpPr>
            <a:spLocks noGrp="1" noChangeArrowheads="1"/>
          </p:cNvSpPr>
          <p:nvPr>
            <p:ph type="title"/>
          </p:nvPr>
        </p:nvSpPr>
        <p:spPr>
          <a:xfrm>
            <a:off x="-26623" y="495128"/>
            <a:ext cx="12192000" cy="1143000"/>
          </a:xfrm>
        </p:spPr>
        <p:txBody>
          <a:bodyPr wrap="square" anchor="ctr">
            <a:noAutofit/>
          </a:bodyPr>
          <a:lstStyle/>
          <a:p>
            <a:r>
              <a:rPr lang="en-US" sz="3600" dirty="0"/>
              <a:t>Cancer Q&amp;A: Addressing Common Questions Posed by </a:t>
            </a:r>
            <a:br>
              <a:rPr lang="en-US" sz="3600" dirty="0"/>
            </a:br>
            <a:r>
              <a:rPr lang="en-US" sz="3600" dirty="0"/>
              <a:t>Patients with Relapsed/Refractory Multiple Myeloma</a:t>
            </a:r>
          </a:p>
        </p:txBody>
      </p:sp>
      <p:sp>
        <p:nvSpPr>
          <p:cNvPr id="12" name="Text Box 3">
            <a:extLst>
              <a:ext uri="{FF2B5EF4-FFF2-40B4-BE49-F238E27FC236}">
                <a16:creationId xmlns:a16="http://schemas.microsoft.com/office/drawing/2014/main" id="{D3F0186A-C24C-9970-0CB8-E965836B2636}"/>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AD3D2A60-8189-67C4-9DED-8ED52FF6EE8F}"/>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9E473FA1-F4E5-F45E-3650-60400900C972}"/>
              </a:ext>
            </a:extLst>
          </p:cNvPr>
          <p:cNvSpPr txBox="1">
            <a:spLocks noChangeArrowheads="1"/>
          </p:cNvSpPr>
          <p:nvPr/>
        </p:nvSpPr>
        <p:spPr bwMode="auto">
          <a:xfrm>
            <a:off x="0" y="264950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Wednesday, July 23,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6:00 PM – 7:00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9FEF0023-6D39-7089-96AF-477ED431EC4B}"/>
              </a:ext>
            </a:extLst>
          </p:cNvPr>
          <p:cNvSpPr txBox="1">
            <a:spLocks noChangeArrowheads="1"/>
          </p:cNvSpPr>
          <p:nvPr/>
        </p:nvSpPr>
        <p:spPr bwMode="auto">
          <a:xfrm>
            <a:off x="0" y="1566824"/>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Live Webinar for Patients, Developed in Partnership with </a:t>
            </a:r>
            <a:r>
              <a:rPr kumimoji="0" lang="en-US" sz="2800" b="0" i="0" u="none" strike="noStrike" kern="1200" cap="none" spc="0" normalizeH="0" baseline="0" noProof="0" dirty="0" err="1">
                <a:ln>
                  <a:noFill/>
                </a:ln>
                <a:solidFill>
                  <a:srgbClr val="015593"/>
                </a:solidFill>
                <a:effectLst/>
                <a:uLnTx/>
                <a:uFillTx/>
                <a:latin typeface="Calibri"/>
                <a:ea typeface="MS PGothic" pitchFamily="34" charset="-128"/>
                <a:cs typeface="Calibri"/>
              </a:rPr>
              <a:t>Cancer</a:t>
            </a:r>
            <a:r>
              <a:rPr kumimoji="0" lang="en-US" sz="2800" b="0" i="1" u="none" strike="noStrike" kern="1200" cap="none" spc="0" normalizeH="0" baseline="0" noProof="0" dirty="0" err="1">
                <a:ln>
                  <a:noFill/>
                </a:ln>
                <a:solidFill>
                  <a:srgbClr val="015593"/>
                </a:solidFill>
                <a:effectLst/>
                <a:uLnTx/>
                <a:uFillTx/>
                <a:latin typeface="Calibri"/>
                <a:ea typeface="MS PGothic" pitchFamily="34" charset="-128"/>
                <a:cs typeface="Calibri"/>
              </a:rPr>
              <a:t>Care</a:t>
            </a: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t>
            </a:r>
          </a:p>
        </p:txBody>
      </p:sp>
      <p:sp>
        <p:nvSpPr>
          <p:cNvPr id="9" name="Text Box 6">
            <a:extLst>
              <a:ext uri="{FF2B5EF4-FFF2-40B4-BE49-F238E27FC236}">
                <a16:creationId xmlns:a16="http://schemas.microsoft.com/office/drawing/2014/main" id="{9702E865-2E1F-C02E-2C6B-26163C4145D8}"/>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Natalie S Callander,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Sagar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Lonial</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 FACP</a:t>
            </a:r>
          </a:p>
        </p:txBody>
      </p:sp>
    </p:spTree>
    <p:custDataLst>
      <p:tags r:id="rId1"/>
    </p:custDataLst>
    <p:extLst>
      <p:ext uri="{BB962C8B-B14F-4D97-AF65-F5344CB8AC3E}">
        <p14:creationId xmlns:p14="http://schemas.microsoft.com/office/powerpoint/2010/main" val="28306946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223590"/>
          </a:xfrm>
        </p:spPr>
        <p:txBody>
          <a:bodyPr/>
          <a:lstStyle/>
          <a:p>
            <a:r>
              <a:rPr lang="en-US" sz="3200" dirty="0">
                <a:solidFill>
                  <a:srgbClr val="0432FF"/>
                </a:solidFill>
              </a:rPr>
              <a:t>Dr Callander — Disclosures</a:t>
            </a:r>
            <a:br>
              <a:rPr lang="en-US" sz="3200" dirty="0">
                <a:solidFill>
                  <a:srgbClr val="0432FF"/>
                </a:solidFill>
              </a:rPr>
            </a:br>
            <a:r>
              <a:rPr lang="en-US" sz="3200" dirty="0">
                <a:solidFill>
                  <a:srgbClr val="0432FF"/>
                </a:solidFill>
              </a:rPr>
              <a:t>Faculty</a:t>
            </a:r>
          </a:p>
        </p:txBody>
      </p:sp>
      <p:graphicFrame>
        <p:nvGraphicFramePr>
          <p:cNvPr id="3" name="Content Placeholder 3">
            <a:extLst>
              <a:ext uri="{FF2B5EF4-FFF2-40B4-BE49-F238E27FC236}">
                <a16:creationId xmlns:a16="http://schemas.microsoft.com/office/drawing/2014/main" id="{D8BD9D6B-509B-6541-D1C9-026E0F7BCCC7}"/>
              </a:ext>
            </a:extLst>
          </p:cNvPr>
          <p:cNvGraphicFramePr>
            <a:graphicFrameLocks/>
          </p:cNvGraphicFramePr>
          <p:nvPr>
            <p:extLst>
              <p:ext uri="{D42A27DB-BD31-4B8C-83A1-F6EECF244321}">
                <p14:modId xmlns:p14="http://schemas.microsoft.com/office/powerpoint/2010/main" val="1549629248"/>
              </p:ext>
            </p:extLst>
          </p:nvPr>
        </p:nvGraphicFramePr>
        <p:xfrm>
          <a:off x="1127447" y="2564358"/>
          <a:ext cx="9937104" cy="1223590"/>
        </p:xfrm>
        <a:graphic>
          <a:graphicData uri="http://schemas.openxmlformats.org/drawingml/2006/table">
            <a:tbl>
              <a:tblPr firstRow="1" bandRow="1">
                <a:tableStyleId>{F2DE63D5-997A-4646-A377-4702673A728D}</a:tableStyleId>
              </a:tblPr>
              <a:tblGrid>
                <a:gridCol w="9937104">
                  <a:extLst>
                    <a:ext uri="{9D8B030D-6E8A-4147-A177-3AD203B41FA5}">
                      <a16:colId xmlns:a16="http://schemas.microsoft.com/office/drawing/2014/main" val="20000"/>
                    </a:ext>
                  </a:extLst>
                </a:gridCol>
              </a:tblGrid>
              <a:tr h="1223590">
                <a:tc>
                  <a:txBody>
                    <a:bodyPr/>
                    <a:lstStyle/>
                    <a:p>
                      <a:pPr algn="ctr"/>
                      <a:r>
                        <a:rPr lang="en-US" sz="1800" b="0" dirty="0">
                          <a:solidFill>
                            <a:schemeClr val="tx1"/>
                          </a:solidFill>
                        </a:rPr>
                        <a:t>No relevant conflicts of interest to disclose.</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28394420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223590"/>
          </a:xfrm>
        </p:spPr>
        <p:txBody>
          <a:bodyPr/>
          <a:lstStyle/>
          <a:p>
            <a:r>
              <a:rPr lang="en-US" sz="3200" dirty="0">
                <a:solidFill>
                  <a:srgbClr val="0432FF"/>
                </a:solidFill>
              </a:rPr>
              <a:t>Dr </a:t>
            </a:r>
            <a:r>
              <a:rPr lang="en-US" sz="3200" dirty="0" err="1">
                <a:solidFill>
                  <a:srgbClr val="0432FF"/>
                </a:solidFill>
              </a:rPr>
              <a:t>Lonial</a:t>
            </a:r>
            <a:r>
              <a:rPr lang="en-US" sz="3200" dirty="0">
                <a:solidFill>
                  <a:srgbClr val="0432FF"/>
                </a:solidFill>
              </a:rPr>
              <a:t> — Disclosures</a:t>
            </a:r>
            <a:br>
              <a:rPr lang="en-US" sz="3200" dirty="0">
                <a:solidFill>
                  <a:srgbClr val="0432FF"/>
                </a:solidFill>
              </a:rPr>
            </a:br>
            <a:r>
              <a:rPr lang="en-US" sz="3200" dirty="0">
                <a:solidFill>
                  <a:srgbClr val="0432FF"/>
                </a:solidFill>
              </a:rPr>
              <a:t>Faculty</a:t>
            </a:r>
          </a:p>
        </p:txBody>
      </p:sp>
      <p:graphicFrame>
        <p:nvGraphicFramePr>
          <p:cNvPr id="4" name="Content Placeholder 3">
            <a:extLst>
              <a:ext uri="{FF2B5EF4-FFF2-40B4-BE49-F238E27FC236}">
                <a16:creationId xmlns:a16="http://schemas.microsoft.com/office/drawing/2014/main" id="{7BBF934E-BFDC-EFE6-CEA2-C399714AA954}"/>
              </a:ext>
            </a:extLst>
          </p:cNvPr>
          <p:cNvGraphicFramePr>
            <a:graphicFrameLocks/>
          </p:cNvGraphicFramePr>
          <p:nvPr>
            <p:extLst>
              <p:ext uri="{D42A27DB-BD31-4B8C-83A1-F6EECF244321}">
                <p14:modId xmlns:p14="http://schemas.microsoft.com/office/powerpoint/2010/main" val="327390682"/>
              </p:ext>
            </p:extLst>
          </p:nvPr>
        </p:nvGraphicFramePr>
        <p:xfrm>
          <a:off x="1595500" y="1700808"/>
          <a:ext cx="8820980" cy="3672409"/>
        </p:xfrm>
        <a:graphic>
          <a:graphicData uri="http://schemas.openxmlformats.org/drawingml/2006/table">
            <a:tbl>
              <a:tblPr firstRow="1" bandRow="1">
                <a:tableStyleId>{F2DE63D5-997A-4646-A377-4702673A728D}</a:tableStyleId>
              </a:tblPr>
              <a:tblGrid>
                <a:gridCol w="2772308">
                  <a:extLst>
                    <a:ext uri="{9D8B030D-6E8A-4147-A177-3AD203B41FA5}">
                      <a16:colId xmlns:a16="http://schemas.microsoft.com/office/drawing/2014/main" val="20000"/>
                    </a:ext>
                  </a:extLst>
                </a:gridCol>
                <a:gridCol w="6048672">
                  <a:extLst>
                    <a:ext uri="{9D8B030D-6E8A-4147-A177-3AD203B41FA5}">
                      <a16:colId xmlns:a16="http://schemas.microsoft.com/office/drawing/2014/main" val="2117869244"/>
                    </a:ext>
                  </a:extLst>
                </a:gridCol>
              </a:tblGrid>
              <a:tr h="1512236">
                <a:tc>
                  <a:txBody>
                    <a:bodyPr/>
                    <a:lstStyle/>
                    <a:p>
                      <a:pPr algn="l"/>
                      <a:r>
                        <a:rPr lang="en-US" sz="1800" b="1" dirty="0">
                          <a:solidFill>
                            <a:schemeClr val="tx1"/>
                          </a:solidFill>
                        </a:rPr>
                        <a:t>Advisory Committees and 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Amgen Inc, Bristol Myers Squibb, Genentech, a member of the Roche Group, GSK, Janssen Biotech Inc, Novartis, Pfizer Inc, Regeneron Pharmaceuticals Inc, Takeda Pharmaceuticals USA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558981">
                <a:tc>
                  <a:txBody>
                    <a:bodyPr/>
                    <a:lstStyle/>
                    <a:p>
                      <a:pPr algn="l"/>
                      <a:r>
                        <a:rPr lang="en-US" sz="1800" b="1" dirty="0">
                          <a:solidFill>
                            <a:schemeClr val="tx1"/>
                          </a:solidFill>
                        </a:rPr>
                        <a:t>Boards of Directors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TG Therapeutics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85295842"/>
                  </a:ext>
                </a:extLst>
              </a:tr>
              <a:tr h="800596">
                <a:tc>
                  <a:txBody>
                    <a:bodyPr/>
                    <a:lstStyle/>
                    <a:p>
                      <a:pPr algn="l"/>
                      <a:r>
                        <a:rPr lang="en-US" sz="18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Bristol Myers Squibb, Janssen Biotech Inc, Novartis, Takeda Pharmaceuticals USA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35697085"/>
                  </a:ext>
                </a:extLst>
              </a:tr>
              <a:tr h="800596">
                <a:tc>
                  <a:txBody>
                    <a:bodyPr/>
                    <a:lstStyle/>
                    <a:p>
                      <a:pPr algn="l"/>
                      <a:r>
                        <a:rPr lang="en-US" sz="1800" b="1" dirty="0">
                          <a:solidFill>
                            <a:schemeClr val="tx1"/>
                          </a:solidFill>
                        </a:rPr>
                        <a:t>Stock Options/Stock — Public Companies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TG Therapeutics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51246318"/>
                  </a:ext>
                </a:extLst>
              </a:tr>
            </a:tbl>
          </a:graphicData>
        </a:graphic>
      </p:graphicFrame>
    </p:spTree>
    <p:custDataLst>
      <p:tags r:id="rId1"/>
    </p:custDataLst>
    <p:extLst>
      <p:ext uri="{BB962C8B-B14F-4D97-AF65-F5344CB8AC3E}">
        <p14:creationId xmlns:p14="http://schemas.microsoft.com/office/powerpoint/2010/main" val="40189224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277EB9-08B6-F6AC-4BF2-EFB248BE52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B849CB-1EE6-BDD4-4B10-E6A09714D4A2}"/>
              </a:ext>
            </a:extLst>
          </p:cNvPr>
          <p:cNvSpPr>
            <a:spLocks noGrp="1"/>
          </p:cNvSpPr>
          <p:nvPr>
            <p:ph type="title"/>
          </p:nvPr>
        </p:nvSpPr>
        <p:spPr>
          <a:xfrm>
            <a:off x="916516" y="0"/>
            <a:ext cx="10358967" cy="1223590"/>
          </a:xfrm>
        </p:spPr>
        <p:txBody>
          <a:bodyPr/>
          <a:lstStyle/>
          <a:p>
            <a:r>
              <a:rPr lang="en-US" sz="3200" dirty="0">
                <a:solidFill>
                  <a:srgbClr val="0432FF"/>
                </a:solidFill>
              </a:rPr>
              <a:t>Dr Fonseca — Disclosures</a:t>
            </a:r>
            <a:br>
              <a:rPr lang="en-US" sz="3200" dirty="0">
                <a:solidFill>
                  <a:srgbClr val="0432FF"/>
                </a:solidFill>
              </a:rPr>
            </a:br>
            <a:r>
              <a:rPr lang="en-US" sz="3200" dirty="0">
                <a:solidFill>
                  <a:srgbClr val="0432FF"/>
                </a:solidFill>
              </a:rPr>
              <a:t>Survey Participant</a:t>
            </a:r>
          </a:p>
        </p:txBody>
      </p:sp>
      <p:graphicFrame>
        <p:nvGraphicFramePr>
          <p:cNvPr id="4" name="Content Placeholder 3">
            <a:extLst>
              <a:ext uri="{FF2B5EF4-FFF2-40B4-BE49-F238E27FC236}">
                <a16:creationId xmlns:a16="http://schemas.microsoft.com/office/drawing/2014/main" id="{711CAA3C-BE6C-A0E9-0664-6F23FAF1AFEE}"/>
              </a:ext>
            </a:extLst>
          </p:cNvPr>
          <p:cNvGraphicFramePr>
            <a:graphicFrameLocks/>
          </p:cNvGraphicFramePr>
          <p:nvPr>
            <p:extLst>
              <p:ext uri="{D42A27DB-BD31-4B8C-83A1-F6EECF244321}">
                <p14:modId xmlns:p14="http://schemas.microsoft.com/office/powerpoint/2010/main" val="3581733921"/>
              </p:ext>
            </p:extLst>
          </p:nvPr>
        </p:nvGraphicFramePr>
        <p:xfrm>
          <a:off x="1199456" y="1700808"/>
          <a:ext cx="9145016" cy="4320481"/>
        </p:xfrm>
        <a:graphic>
          <a:graphicData uri="http://schemas.openxmlformats.org/drawingml/2006/table">
            <a:tbl>
              <a:tblPr firstRow="1" bandRow="1">
                <a:tableStyleId>{F2DE63D5-997A-4646-A377-4702673A728D}</a:tableStyleId>
              </a:tblPr>
              <a:tblGrid>
                <a:gridCol w="2916324">
                  <a:extLst>
                    <a:ext uri="{9D8B030D-6E8A-4147-A177-3AD203B41FA5}">
                      <a16:colId xmlns:a16="http://schemas.microsoft.com/office/drawing/2014/main" val="20000"/>
                    </a:ext>
                  </a:extLst>
                </a:gridCol>
                <a:gridCol w="6228692">
                  <a:extLst>
                    <a:ext uri="{9D8B030D-6E8A-4147-A177-3AD203B41FA5}">
                      <a16:colId xmlns:a16="http://schemas.microsoft.com/office/drawing/2014/main" val="2117869244"/>
                    </a:ext>
                  </a:extLst>
                </a:gridCol>
              </a:tblGrid>
              <a:tr h="672981">
                <a:tc>
                  <a:txBody>
                    <a:bodyPr/>
                    <a:lstStyle/>
                    <a:p>
                      <a:pPr algn="l"/>
                      <a:r>
                        <a:rPr lang="en-US" sz="1800" b="1" dirty="0">
                          <a:solidFill>
                            <a:schemeClr val="tx1"/>
                          </a:solidFill>
                        </a:rPr>
                        <a:t>Boards of Directors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err="1">
                          <a:solidFill>
                            <a:schemeClr val="tx1"/>
                          </a:solidFill>
                        </a:rPr>
                        <a:t>Antengene</a:t>
                      </a:r>
                      <a:endParaRPr lang="en-US" sz="1800" b="0" dirty="0">
                        <a:solidFill>
                          <a:schemeClr val="tx1"/>
                        </a:solidFill>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265459">
                <a:tc>
                  <a:txBody>
                    <a:bodyPr/>
                    <a:lstStyle/>
                    <a:p>
                      <a:pPr algn="l"/>
                      <a:r>
                        <a:rPr lang="en-US" sz="1800" b="1" dirty="0">
                          <a:solidFill>
                            <a:schemeClr val="tx1"/>
                          </a:solidFill>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Adaptive Biotechnologies Corporation, Amgen Inc, Apple, Bristol Myers Squibb, Celgene Corporation, GSK, Janssen Biotech Inc, </a:t>
                      </a:r>
                      <a:r>
                        <a:rPr lang="en-US" sz="1800" b="0" dirty="0" err="1">
                          <a:solidFill>
                            <a:schemeClr val="tx1"/>
                          </a:solidFill>
                        </a:rPr>
                        <a:t>Karyopharm</a:t>
                      </a:r>
                      <a:r>
                        <a:rPr lang="en-US" sz="1800" b="0" dirty="0">
                          <a:solidFill>
                            <a:schemeClr val="tx1"/>
                          </a:solidFill>
                        </a:rPr>
                        <a:t> Therapeutics, Pfizer Inc, RA Capital Management, Regeneron Pharmaceuticals Inc, Sanofi</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85295842"/>
                  </a:ext>
                </a:extLst>
              </a:tr>
              <a:tr h="669949">
                <a:tc>
                  <a:txBody>
                    <a:bodyPr/>
                    <a:lstStyle/>
                    <a:p>
                      <a:pPr algn="l"/>
                      <a:r>
                        <a:rPr lang="en-US" sz="1800" b="1" dirty="0">
                          <a:solidFill>
                            <a:schemeClr val="tx1"/>
                          </a:solidFill>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Bristol Myers Squibb</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35697085"/>
                  </a:ext>
                </a:extLst>
              </a:tr>
              <a:tr h="669949">
                <a:tc>
                  <a:txBody>
                    <a:bodyPr/>
                    <a:lstStyle/>
                    <a:p>
                      <a:pPr algn="l"/>
                      <a:r>
                        <a:rPr lang="en-US" sz="1800" b="1" dirty="0">
                          <a:solidFill>
                            <a:schemeClr val="tx1"/>
                          </a:solidFill>
                        </a:rPr>
                        <a:t>Patents (Through Institution)</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Abbott</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51246318"/>
                  </a:ext>
                </a:extLst>
              </a:tr>
              <a:tr h="372194">
                <a:tc>
                  <a:txBody>
                    <a:bodyPr/>
                    <a:lstStyle/>
                    <a:p>
                      <a:pPr algn="l"/>
                      <a:r>
                        <a:rPr lang="en-US" sz="1800" b="1" dirty="0">
                          <a:solidFill>
                            <a:schemeClr val="tx1"/>
                          </a:solidFill>
                        </a:rPr>
                        <a:t>Scientific Advisory Boards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Caris Life Sciences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87211348"/>
                  </a:ext>
                </a:extLst>
              </a:tr>
              <a:tr h="669949">
                <a:tc>
                  <a:txBody>
                    <a:bodyPr/>
                    <a:lstStyle/>
                    <a:p>
                      <a:pPr algn="l"/>
                      <a:r>
                        <a:rPr lang="en-US" sz="1800" b="1" dirty="0">
                          <a:solidFill>
                            <a:schemeClr val="tx1"/>
                          </a:solidFill>
                        </a:rPr>
                        <a:t>Stock Options/Stock — Public Companies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err="1">
                          <a:solidFill>
                            <a:schemeClr val="tx1"/>
                          </a:solidFill>
                        </a:rPr>
                        <a:t>Antengene</a:t>
                      </a:r>
                      <a:r>
                        <a:rPr lang="en-US" sz="1800" b="0" dirty="0">
                          <a:solidFill>
                            <a:schemeClr val="tx1"/>
                          </a:solidFill>
                        </a:rPr>
                        <a:t>, Caris Life Sciences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65451732"/>
                  </a:ext>
                </a:extLst>
              </a:tr>
            </a:tbl>
          </a:graphicData>
        </a:graphic>
      </p:graphicFrame>
    </p:spTree>
    <p:custDataLst>
      <p:tags r:id="rId1"/>
    </p:custDataLst>
    <p:extLst>
      <p:ext uri="{BB962C8B-B14F-4D97-AF65-F5344CB8AC3E}">
        <p14:creationId xmlns:p14="http://schemas.microsoft.com/office/powerpoint/2010/main" val="28117387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277EB9-08B6-F6AC-4BF2-EFB248BE52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B849CB-1EE6-BDD4-4B10-E6A09714D4A2}"/>
              </a:ext>
            </a:extLst>
          </p:cNvPr>
          <p:cNvSpPr>
            <a:spLocks noGrp="1"/>
          </p:cNvSpPr>
          <p:nvPr>
            <p:ph type="title"/>
          </p:nvPr>
        </p:nvSpPr>
        <p:spPr>
          <a:xfrm>
            <a:off x="916516" y="0"/>
            <a:ext cx="10358967" cy="1223590"/>
          </a:xfrm>
        </p:spPr>
        <p:txBody>
          <a:bodyPr/>
          <a:lstStyle/>
          <a:p>
            <a:r>
              <a:rPr lang="en-US" sz="3200" dirty="0">
                <a:solidFill>
                  <a:srgbClr val="0432FF"/>
                </a:solidFill>
              </a:rPr>
              <a:t>Dr Orlowski — Disclosures</a:t>
            </a:r>
            <a:br>
              <a:rPr lang="en-US" sz="3200" dirty="0">
                <a:solidFill>
                  <a:srgbClr val="0432FF"/>
                </a:solidFill>
              </a:rPr>
            </a:br>
            <a:r>
              <a:rPr lang="en-US" sz="3200" dirty="0">
                <a:solidFill>
                  <a:srgbClr val="0432FF"/>
                </a:solidFill>
              </a:rPr>
              <a:t>Survey Participant</a:t>
            </a:r>
          </a:p>
        </p:txBody>
      </p:sp>
      <p:graphicFrame>
        <p:nvGraphicFramePr>
          <p:cNvPr id="4" name="Content Placeholder 3">
            <a:extLst>
              <a:ext uri="{FF2B5EF4-FFF2-40B4-BE49-F238E27FC236}">
                <a16:creationId xmlns:a16="http://schemas.microsoft.com/office/drawing/2014/main" id="{711CAA3C-BE6C-A0E9-0664-6F23FAF1AFEE}"/>
              </a:ext>
            </a:extLst>
          </p:cNvPr>
          <p:cNvGraphicFramePr>
            <a:graphicFrameLocks/>
          </p:cNvGraphicFramePr>
          <p:nvPr>
            <p:extLst>
              <p:ext uri="{D42A27DB-BD31-4B8C-83A1-F6EECF244321}">
                <p14:modId xmlns:p14="http://schemas.microsoft.com/office/powerpoint/2010/main" val="389284420"/>
              </p:ext>
            </p:extLst>
          </p:nvPr>
        </p:nvGraphicFramePr>
        <p:xfrm>
          <a:off x="1199456" y="1700808"/>
          <a:ext cx="9145016" cy="3312368"/>
        </p:xfrm>
        <a:graphic>
          <a:graphicData uri="http://schemas.openxmlformats.org/drawingml/2006/table">
            <a:tbl>
              <a:tblPr firstRow="1" bandRow="1">
                <a:tableStyleId>{F2DE63D5-997A-4646-A377-4702673A728D}</a:tableStyleId>
              </a:tblPr>
              <a:tblGrid>
                <a:gridCol w="2736304">
                  <a:extLst>
                    <a:ext uri="{9D8B030D-6E8A-4147-A177-3AD203B41FA5}">
                      <a16:colId xmlns:a16="http://schemas.microsoft.com/office/drawing/2014/main" val="20000"/>
                    </a:ext>
                  </a:extLst>
                </a:gridCol>
                <a:gridCol w="6408712">
                  <a:extLst>
                    <a:ext uri="{9D8B030D-6E8A-4147-A177-3AD203B41FA5}">
                      <a16:colId xmlns:a16="http://schemas.microsoft.com/office/drawing/2014/main" val="2117869244"/>
                    </a:ext>
                  </a:extLst>
                </a:gridCol>
              </a:tblGrid>
              <a:tr h="2472587">
                <a:tc>
                  <a:txBody>
                    <a:bodyPr/>
                    <a:lstStyle/>
                    <a:p>
                      <a:pPr algn="l"/>
                      <a:r>
                        <a:rPr lang="en-US" sz="1800" b="1" dirty="0">
                          <a:solidFill>
                            <a:schemeClr val="tx1"/>
                          </a:solidFill>
                        </a:rPr>
                        <a:t>Advisory Committees and 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Adaptive Biotechnologies Corporation, </a:t>
                      </a:r>
                      <a:r>
                        <a:rPr lang="en-US" sz="1800" b="0" dirty="0" err="1">
                          <a:solidFill>
                            <a:schemeClr val="tx1"/>
                          </a:solidFill>
                        </a:rPr>
                        <a:t>Asylia</a:t>
                      </a:r>
                      <a:r>
                        <a:rPr lang="en-US" sz="1800" b="0" dirty="0">
                          <a:solidFill>
                            <a:schemeClr val="tx1"/>
                          </a:solidFill>
                        </a:rPr>
                        <a:t> Therapeutics Inc, </a:t>
                      </a:r>
                      <a:r>
                        <a:rPr lang="en-US" sz="1800" b="0" dirty="0" err="1">
                          <a:solidFill>
                            <a:schemeClr val="tx1"/>
                          </a:solidFill>
                        </a:rPr>
                        <a:t>Biotheryx</a:t>
                      </a:r>
                      <a:r>
                        <a:rPr lang="en-US" sz="1800" b="0" dirty="0">
                          <a:solidFill>
                            <a:schemeClr val="tx1"/>
                          </a:solidFill>
                        </a:rPr>
                        <a:t>, Bristol Myers Squibb, </a:t>
                      </a:r>
                      <a:r>
                        <a:rPr lang="en-US" sz="1800" b="0" dirty="0" err="1">
                          <a:solidFill>
                            <a:schemeClr val="tx1"/>
                          </a:solidFill>
                        </a:rPr>
                        <a:t>CellCentric</a:t>
                      </a:r>
                      <a:r>
                        <a:rPr lang="en-US" sz="1800" b="0" dirty="0">
                          <a:solidFill>
                            <a:schemeClr val="tx1"/>
                          </a:solidFill>
                        </a:rPr>
                        <a:t>, DEM BioPharma, IASO Bio, </a:t>
                      </a:r>
                      <a:r>
                        <a:rPr lang="en-US" sz="1800" b="0" dirty="0" err="1">
                          <a:solidFill>
                            <a:schemeClr val="tx1"/>
                          </a:solidFill>
                        </a:rPr>
                        <a:t>Karyopharm</a:t>
                      </a:r>
                      <a:r>
                        <a:rPr lang="en-US" sz="1800" b="0" dirty="0">
                          <a:solidFill>
                            <a:schemeClr val="tx1"/>
                          </a:solidFill>
                        </a:rPr>
                        <a:t> Therapeutics, </a:t>
                      </a:r>
                      <a:r>
                        <a:rPr lang="en-US" sz="1800" b="0" dirty="0" err="1">
                          <a:solidFill>
                            <a:schemeClr val="tx1"/>
                          </a:solidFill>
                        </a:rPr>
                        <a:t>Lytica</a:t>
                      </a:r>
                      <a:r>
                        <a:rPr lang="en-US" sz="1800" b="0" dirty="0">
                          <a:solidFill>
                            <a:schemeClr val="tx1"/>
                          </a:solidFill>
                        </a:rPr>
                        <a:t> Therapeutics, Meridian Therapeutics, Monte Rosa Therapeutics, MYELOMA360, </a:t>
                      </a:r>
                      <a:r>
                        <a:rPr lang="en-US" sz="1800" b="0" dirty="0" err="1">
                          <a:solidFill>
                            <a:schemeClr val="tx1"/>
                          </a:solidFill>
                        </a:rPr>
                        <a:t>Neoleukin</a:t>
                      </a:r>
                      <a:r>
                        <a:rPr lang="en-US" sz="1800" b="0" dirty="0">
                          <a:solidFill>
                            <a:schemeClr val="tx1"/>
                          </a:solidFill>
                        </a:rPr>
                        <a:t> Therapeutics Inc, </a:t>
                      </a:r>
                      <a:r>
                        <a:rPr lang="en-US" sz="1800" b="0" dirty="0" err="1">
                          <a:solidFill>
                            <a:schemeClr val="tx1"/>
                          </a:solidFill>
                        </a:rPr>
                        <a:t>Oncopeptides</a:t>
                      </a:r>
                      <a:r>
                        <a:rPr lang="en-US" sz="1800" b="0" dirty="0">
                          <a:solidFill>
                            <a:schemeClr val="tx1"/>
                          </a:solidFill>
                        </a:rPr>
                        <a:t>, Pfizer Inc, Regeneron Pharmaceuticals Inc, Sanofi, Takeda Pharmaceuticals USA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839781">
                <a:tc>
                  <a:txBody>
                    <a:bodyPr/>
                    <a:lstStyle/>
                    <a:p>
                      <a:pPr algn="l"/>
                      <a:r>
                        <a:rPr lang="en-US" sz="1800" b="1" dirty="0">
                          <a:solidFill>
                            <a:schemeClr val="tx1"/>
                          </a:solidFill>
                        </a:rPr>
                        <a:t>Stock Options — Private Companies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err="1">
                          <a:solidFill>
                            <a:schemeClr val="tx1"/>
                          </a:solidFill>
                        </a:rPr>
                        <a:t>Asylia</a:t>
                      </a:r>
                      <a:r>
                        <a:rPr lang="en-US" sz="1800" b="0" dirty="0">
                          <a:solidFill>
                            <a:schemeClr val="tx1"/>
                          </a:solidFill>
                        </a:rPr>
                        <a:t> Therapeutics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85295842"/>
                  </a:ext>
                </a:extLst>
              </a:tr>
            </a:tbl>
          </a:graphicData>
        </a:graphic>
      </p:graphicFrame>
    </p:spTree>
    <p:custDataLst>
      <p:tags r:id="rId1"/>
    </p:custDataLst>
    <p:extLst>
      <p:ext uri="{BB962C8B-B14F-4D97-AF65-F5344CB8AC3E}">
        <p14:creationId xmlns:p14="http://schemas.microsoft.com/office/powerpoint/2010/main" val="18879488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277EB9-08B6-F6AC-4BF2-EFB248BE52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B849CB-1EE6-BDD4-4B10-E6A09714D4A2}"/>
              </a:ext>
            </a:extLst>
          </p:cNvPr>
          <p:cNvSpPr>
            <a:spLocks noGrp="1"/>
          </p:cNvSpPr>
          <p:nvPr>
            <p:ph type="title"/>
          </p:nvPr>
        </p:nvSpPr>
        <p:spPr>
          <a:xfrm>
            <a:off x="916516" y="0"/>
            <a:ext cx="10358967" cy="1223590"/>
          </a:xfrm>
        </p:spPr>
        <p:txBody>
          <a:bodyPr/>
          <a:lstStyle/>
          <a:p>
            <a:r>
              <a:rPr lang="en-US" sz="3200" dirty="0">
                <a:solidFill>
                  <a:srgbClr val="0432FF"/>
                </a:solidFill>
              </a:rPr>
              <a:t>Dr Raje — Disclosures</a:t>
            </a:r>
            <a:br>
              <a:rPr lang="en-US" sz="3200" dirty="0">
                <a:solidFill>
                  <a:srgbClr val="0432FF"/>
                </a:solidFill>
              </a:rPr>
            </a:br>
            <a:r>
              <a:rPr lang="en-US" sz="3200" dirty="0">
                <a:solidFill>
                  <a:srgbClr val="0432FF"/>
                </a:solidFill>
              </a:rPr>
              <a:t>Survey Participant</a:t>
            </a:r>
          </a:p>
        </p:txBody>
      </p:sp>
      <p:graphicFrame>
        <p:nvGraphicFramePr>
          <p:cNvPr id="4" name="Content Placeholder 3">
            <a:extLst>
              <a:ext uri="{FF2B5EF4-FFF2-40B4-BE49-F238E27FC236}">
                <a16:creationId xmlns:a16="http://schemas.microsoft.com/office/drawing/2014/main" id="{711CAA3C-BE6C-A0E9-0664-6F23FAF1AFEE}"/>
              </a:ext>
            </a:extLst>
          </p:cNvPr>
          <p:cNvGraphicFramePr>
            <a:graphicFrameLocks/>
          </p:cNvGraphicFramePr>
          <p:nvPr/>
        </p:nvGraphicFramePr>
        <p:xfrm>
          <a:off x="1199456" y="2132856"/>
          <a:ext cx="9145016" cy="2016224"/>
        </p:xfrm>
        <a:graphic>
          <a:graphicData uri="http://schemas.openxmlformats.org/drawingml/2006/table">
            <a:tbl>
              <a:tblPr firstRow="1" bandRow="1">
                <a:tableStyleId>{F2DE63D5-997A-4646-A377-4702673A728D}</a:tableStyleId>
              </a:tblPr>
              <a:tblGrid>
                <a:gridCol w="2736304">
                  <a:extLst>
                    <a:ext uri="{9D8B030D-6E8A-4147-A177-3AD203B41FA5}">
                      <a16:colId xmlns:a16="http://schemas.microsoft.com/office/drawing/2014/main" val="20000"/>
                    </a:ext>
                  </a:extLst>
                </a:gridCol>
                <a:gridCol w="6408712">
                  <a:extLst>
                    <a:ext uri="{9D8B030D-6E8A-4147-A177-3AD203B41FA5}">
                      <a16:colId xmlns:a16="http://schemas.microsoft.com/office/drawing/2014/main" val="2117869244"/>
                    </a:ext>
                  </a:extLst>
                </a:gridCol>
              </a:tblGrid>
              <a:tr h="2016224">
                <a:tc>
                  <a:txBody>
                    <a:bodyPr/>
                    <a:lstStyle/>
                    <a:p>
                      <a:pPr algn="l"/>
                      <a:r>
                        <a:rPr lang="en-US" sz="1800" b="1" dirty="0">
                          <a:solidFill>
                            <a:schemeClr val="tx1"/>
                          </a:solidFill>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Advisor to AstraZeneca Pharmaceuticals LP, Bristol Myers Squibb, Genentech, a member of the Roche Group, GSK, Johnson &amp; Johnson, Pfizer Inc, Sanofi</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3859275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1100152"/>
          </a:xfrm>
        </p:spPr>
        <p:txBody>
          <a:bodyPr/>
          <a:lstStyle/>
          <a:p>
            <a:r>
              <a:rPr lang="en-US" dirty="0">
                <a:solidFill>
                  <a:srgbClr val="0432FF"/>
                </a:solidFill>
              </a:rPr>
              <a:t>Survey Participants</a:t>
            </a:r>
          </a:p>
        </p:txBody>
      </p:sp>
      <p:sp>
        <p:nvSpPr>
          <p:cNvPr id="3" name="Text Box 7">
            <a:extLst>
              <a:ext uri="{FF2B5EF4-FFF2-40B4-BE49-F238E27FC236}">
                <a16:creationId xmlns:a16="http://schemas.microsoft.com/office/drawing/2014/main" id="{F43F4D90-B80D-B209-F413-5DEC962BA379}"/>
              </a:ext>
            </a:extLst>
          </p:cNvPr>
          <p:cNvSpPr txBox="1">
            <a:spLocks noChangeArrowheads="1"/>
          </p:cNvSpPr>
          <p:nvPr/>
        </p:nvSpPr>
        <p:spPr bwMode="auto">
          <a:xfrm>
            <a:off x="1838456" y="1409328"/>
            <a:ext cx="5121639"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Rafael Fonseca, MD</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Chief Innovation Officer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Getz Family Professor of Cancer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Distinguished Mayo Investigator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Mayo Clinic in Arizona</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Phoenix, Arizona</a:t>
            </a:r>
          </a:p>
        </p:txBody>
      </p:sp>
      <p:pic>
        <p:nvPicPr>
          <p:cNvPr id="4" name="Picture 3">
            <a:extLst>
              <a:ext uri="{FF2B5EF4-FFF2-40B4-BE49-F238E27FC236}">
                <a16:creationId xmlns:a16="http://schemas.microsoft.com/office/drawing/2014/main" id="{1D5E46FA-033D-4ADE-F1DD-B3D65C23966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07368" y="1409328"/>
            <a:ext cx="1371600" cy="1371600"/>
          </a:xfrm>
          <a:prstGeom prst="rect">
            <a:avLst/>
          </a:prstGeom>
        </p:spPr>
      </p:pic>
      <p:sp>
        <p:nvSpPr>
          <p:cNvPr id="7" name="Text Box 7">
            <a:extLst>
              <a:ext uri="{FF2B5EF4-FFF2-40B4-BE49-F238E27FC236}">
                <a16:creationId xmlns:a16="http://schemas.microsoft.com/office/drawing/2014/main" id="{D7BD1AFE-E421-2415-B7FC-293739E78D9E}"/>
              </a:ext>
            </a:extLst>
          </p:cNvPr>
          <p:cNvSpPr txBox="1">
            <a:spLocks noChangeArrowheads="1"/>
          </p:cNvSpPr>
          <p:nvPr/>
        </p:nvSpPr>
        <p:spPr bwMode="auto">
          <a:xfrm>
            <a:off x="7986700" y="1409328"/>
            <a:ext cx="4085964"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Noopur Raje, MD </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Director, Center for Multiple Myeloma</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Rita Kelley Chair in Oncology</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Massachusetts General Hospital Cancer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Professor of Medicine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Harvard Medical School</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Boston, Massachusetts</a:t>
            </a:r>
          </a:p>
        </p:txBody>
      </p:sp>
      <p:pic>
        <p:nvPicPr>
          <p:cNvPr id="8" name="Picture 7">
            <a:extLst>
              <a:ext uri="{FF2B5EF4-FFF2-40B4-BE49-F238E27FC236}">
                <a16:creationId xmlns:a16="http://schemas.microsoft.com/office/drawing/2014/main" id="{5ADD2B8E-C0B2-1AA7-4875-949A8617BE0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555611" y="1409328"/>
            <a:ext cx="1371600" cy="1371600"/>
          </a:xfrm>
          <a:prstGeom prst="rect">
            <a:avLst/>
          </a:prstGeom>
        </p:spPr>
      </p:pic>
      <p:sp>
        <p:nvSpPr>
          <p:cNvPr id="17" name="Text Box 7">
            <a:extLst>
              <a:ext uri="{FF2B5EF4-FFF2-40B4-BE49-F238E27FC236}">
                <a16:creationId xmlns:a16="http://schemas.microsoft.com/office/drawing/2014/main" id="{7FCB994D-F23C-91E0-9F7B-F32CAE2E908C}"/>
              </a:ext>
            </a:extLst>
          </p:cNvPr>
          <p:cNvSpPr txBox="1">
            <a:spLocks noChangeArrowheads="1"/>
          </p:cNvSpPr>
          <p:nvPr/>
        </p:nvSpPr>
        <p:spPr bwMode="auto">
          <a:xfrm>
            <a:off x="1838456" y="3861048"/>
            <a:ext cx="4361583"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Robert Z Orlowski, MD, PhD</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Florence Maude Thomas Cancer Research Professor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Department of Lymphoma and Myeloma</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Professor, Department of Experimental Therapeutics</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Vice Chair, Myeloma Translational Research</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Division of Cancer Medicine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The University of Texas MD Anderson Cancer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Houston, Texas</a:t>
            </a:r>
          </a:p>
        </p:txBody>
      </p:sp>
      <p:pic>
        <p:nvPicPr>
          <p:cNvPr id="18" name="Picture 17">
            <a:extLst>
              <a:ext uri="{FF2B5EF4-FFF2-40B4-BE49-F238E27FC236}">
                <a16:creationId xmlns:a16="http://schemas.microsoft.com/office/drawing/2014/main" id="{98CDEE27-9C71-1F9F-3536-DC084D2121C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07368" y="3861048"/>
            <a:ext cx="1371600" cy="1371600"/>
          </a:xfrm>
          <a:prstGeom prst="rect">
            <a:avLst/>
          </a:prstGeom>
        </p:spPr>
      </p:pic>
      <p:sp>
        <p:nvSpPr>
          <p:cNvPr id="19" name="Text Box 7">
            <a:extLst>
              <a:ext uri="{FF2B5EF4-FFF2-40B4-BE49-F238E27FC236}">
                <a16:creationId xmlns:a16="http://schemas.microsoft.com/office/drawing/2014/main" id="{1B2CD1DC-C072-46B3-CC29-012B824853F4}"/>
              </a:ext>
            </a:extLst>
          </p:cNvPr>
          <p:cNvSpPr txBox="1">
            <a:spLocks noChangeArrowheads="1"/>
          </p:cNvSpPr>
          <p:nvPr/>
        </p:nvSpPr>
        <p:spPr bwMode="auto">
          <a:xfrm>
            <a:off x="7986700" y="3861048"/>
            <a:ext cx="3661967"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Paul G Richardson, MD</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Clinical Program Leader and Director of Clinical Research</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Jerome Lipper Multiple Myeloma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Dana-Farber Cancer Institute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RJ Corman Professor of Medicine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Harvard Medical School</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Boston, Massachusetts</a:t>
            </a:r>
          </a:p>
        </p:txBody>
      </p:sp>
      <p:pic>
        <p:nvPicPr>
          <p:cNvPr id="20" name="Picture 19">
            <a:extLst>
              <a:ext uri="{FF2B5EF4-FFF2-40B4-BE49-F238E27FC236}">
                <a16:creationId xmlns:a16="http://schemas.microsoft.com/office/drawing/2014/main" id="{B6FE751C-D748-088A-BC01-B8BDB542955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555611" y="3861048"/>
            <a:ext cx="1371600" cy="1371600"/>
          </a:xfrm>
          <a:prstGeom prst="rect">
            <a:avLst/>
          </a:prstGeom>
        </p:spPr>
      </p:pic>
    </p:spTree>
    <p:extLst>
      <p:ext uri="{BB962C8B-B14F-4D97-AF65-F5344CB8AC3E}">
        <p14:creationId xmlns:p14="http://schemas.microsoft.com/office/powerpoint/2010/main" val="10722908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277EB9-08B6-F6AC-4BF2-EFB248BE52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B849CB-1EE6-BDD4-4B10-E6A09714D4A2}"/>
              </a:ext>
            </a:extLst>
          </p:cNvPr>
          <p:cNvSpPr>
            <a:spLocks noGrp="1"/>
          </p:cNvSpPr>
          <p:nvPr>
            <p:ph type="title"/>
          </p:nvPr>
        </p:nvSpPr>
        <p:spPr>
          <a:xfrm>
            <a:off x="916516" y="0"/>
            <a:ext cx="10358967" cy="1223590"/>
          </a:xfrm>
        </p:spPr>
        <p:txBody>
          <a:bodyPr/>
          <a:lstStyle/>
          <a:p>
            <a:r>
              <a:rPr lang="en-US" sz="3200" dirty="0">
                <a:solidFill>
                  <a:srgbClr val="0432FF"/>
                </a:solidFill>
              </a:rPr>
              <a:t>Dr Richardson — Disclosures</a:t>
            </a:r>
            <a:br>
              <a:rPr lang="en-US" sz="3200" dirty="0">
                <a:solidFill>
                  <a:srgbClr val="0432FF"/>
                </a:solidFill>
              </a:rPr>
            </a:br>
            <a:r>
              <a:rPr lang="en-US" sz="3200" dirty="0">
                <a:solidFill>
                  <a:srgbClr val="0432FF"/>
                </a:solidFill>
              </a:rPr>
              <a:t>Survey Participant</a:t>
            </a:r>
          </a:p>
        </p:txBody>
      </p:sp>
      <p:graphicFrame>
        <p:nvGraphicFramePr>
          <p:cNvPr id="4" name="Content Placeholder 3">
            <a:extLst>
              <a:ext uri="{FF2B5EF4-FFF2-40B4-BE49-F238E27FC236}">
                <a16:creationId xmlns:a16="http://schemas.microsoft.com/office/drawing/2014/main" id="{711CAA3C-BE6C-A0E9-0664-6F23FAF1AFEE}"/>
              </a:ext>
            </a:extLst>
          </p:cNvPr>
          <p:cNvGraphicFramePr>
            <a:graphicFrameLocks/>
          </p:cNvGraphicFramePr>
          <p:nvPr>
            <p:extLst>
              <p:ext uri="{D42A27DB-BD31-4B8C-83A1-F6EECF244321}">
                <p14:modId xmlns:p14="http://schemas.microsoft.com/office/powerpoint/2010/main" val="7197583"/>
              </p:ext>
            </p:extLst>
          </p:nvPr>
        </p:nvGraphicFramePr>
        <p:xfrm>
          <a:off x="1199456" y="2132856"/>
          <a:ext cx="9145016" cy="2520280"/>
        </p:xfrm>
        <a:graphic>
          <a:graphicData uri="http://schemas.openxmlformats.org/drawingml/2006/table">
            <a:tbl>
              <a:tblPr firstRow="1" bandRow="1">
                <a:tableStyleId>{F2DE63D5-997A-4646-A377-4702673A728D}</a:tableStyleId>
              </a:tblPr>
              <a:tblGrid>
                <a:gridCol w="2736304">
                  <a:extLst>
                    <a:ext uri="{9D8B030D-6E8A-4147-A177-3AD203B41FA5}">
                      <a16:colId xmlns:a16="http://schemas.microsoft.com/office/drawing/2014/main" val="20000"/>
                    </a:ext>
                  </a:extLst>
                </a:gridCol>
                <a:gridCol w="6408712">
                  <a:extLst>
                    <a:ext uri="{9D8B030D-6E8A-4147-A177-3AD203B41FA5}">
                      <a16:colId xmlns:a16="http://schemas.microsoft.com/office/drawing/2014/main" val="2117869244"/>
                    </a:ext>
                  </a:extLst>
                </a:gridCol>
              </a:tblGrid>
              <a:tr h="1620180">
                <a:tc>
                  <a:txBody>
                    <a:bodyPr/>
                    <a:lstStyle/>
                    <a:p>
                      <a:pPr algn="l"/>
                      <a:r>
                        <a:rPr lang="en-US" sz="1800" b="1" dirty="0">
                          <a:solidFill>
                            <a:schemeClr val="tx1"/>
                          </a:solidFill>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Bristol Myers Squibb, Celgene Corporation, GSK, </a:t>
                      </a:r>
                      <a:r>
                        <a:rPr lang="en-US" sz="1800" b="0" dirty="0" err="1">
                          <a:solidFill>
                            <a:schemeClr val="tx1"/>
                          </a:solidFill>
                        </a:rPr>
                        <a:t>Karyopharm</a:t>
                      </a:r>
                      <a:r>
                        <a:rPr lang="en-US" sz="1800" b="0" dirty="0">
                          <a:solidFill>
                            <a:schemeClr val="tx1"/>
                          </a:solidFill>
                        </a:rPr>
                        <a:t> Therapeutics, </a:t>
                      </a:r>
                      <a:r>
                        <a:rPr lang="en-US" sz="1800" b="0" dirty="0" err="1">
                          <a:solidFill>
                            <a:schemeClr val="tx1"/>
                          </a:solidFill>
                        </a:rPr>
                        <a:t>Oncopeptides</a:t>
                      </a:r>
                      <a:r>
                        <a:rPr lang="en-US" sz="1800" b="0" dirty="0">
                          <a:solidFill>
                            <a:schemeClr val="tx1"/>
                          </a:solidFill>
                        </a:rPr>
                        <a:t>, Regeneron Pharmaceuticals Inc, Sanofi</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900100">
                <a:tc>
                  <a:txBody>
                    <a:bodyPr/>
                    <a:lstStyle/>
                    <a:p>
                      <a:pPr algn="l"/>
                      <a:r>
                        <a:rPr lang="en-US" sz="18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err="1">
                          <a:solidFill>
                            <a:schemeClr val="tx1"/>
                          </a:solidFill>
                        </a:rPr>
                        <a:t>Oncopeptides</a:t>
                      </a:r>
                      <a:endParaRPr lang="en-US" sz="1800" b="0" dirty="0">
                        <a:solidFill>
                          <a:schemeClr val="tx1"/>
                        </a:solidFill>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24080618"/>
                  </a:ext>
                </a:extLst>
              </a:tr>
            </a:tbl>
          </a:graphicData>
        </a:graphic>
      </p:graphicFrame>
    </p:spTree>
    <p:custDataLst>
      <p:tags r:id="rId1"/>
    </p:custDataLst>
    <p:extLst>
      <p:ext uri="{BB962C8B-B14F-4D97-AF65-F5344CB8AC3E}">
        <p14:creationId xmlns:p14="http://schemas.microsoft.com/office/powerpoint/2010/main" val="17706052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a:xfrm>
            <a:off x="912286" y="0"/>
            <a:ext cx="10358967" cy="1268760"/>
          </a:xfrm>
        </p:spPr>
        <p:txBody>
          <a:bodyPr/>
          <a:lstStyle/>
          <a:p>
            <a:r>
              <a:rPr lang="en-US" dirty="0"/>
              <a:t>Dr Love — Disclosures</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912286" y="1268760"/>
            <a:ext cx="10656322" cy="5184576"/>
          </a:xfrm>
        </p:spPr>
        <p:txBody>
          <a:bodyPr/>
          <a:lstStyle/>
          <a:p>
            <a:pPr marL="98425" indent="0">
              <a:lnSpc>
                <a:spcPct val="100000"/>
              </a:lnSpc>
              <a:buNone/>
            </a:pPr>
            <a:r>
              <a:rPr lang="en-US" sz="1850" dirty="0"/>
              <a:t>Dr Love</a:t>
            </a:r>
            <a:r>
              <a:rPr lang="en-US" sz="1850" b="0" dirty="0"/>
              <a:t> </a:t>
            </a:r>
            <a:r>
              <a:rPr lang="en-US" sz="1850" b="0" dirty="0">
                <a:solidFill>
                  <a:schemeClr val="tx1"/>
                </a:solidFill>
                <a:latin typeface="Calibri" panose="020F0502020204030204" pitchFamily="34" charset="0"/>
              </a:rPr>
              <a:t>is president and CEO of Research To Practice. Research To Practice receives funds in the form of educational grants to develop CME activities from the following companies: Aadi Bioscience, AbbVie Inc, ADC Therapeutics, Alexion Pharmaceuticals, Amgen Inc, Array BioPharma Inc, a subsidiary of Pfizer Inc, </a:t>
            </a:r>
            <a:r>
              <a:rPr lang="en-US" sz="1850" b="0" dirty="0" err="1">
                <a:solidFill>
                  <a:schemeClr val="tx1"/>
                </a:solidFill>
                <a:latin typeface="Calibri" panose="020F0502020204030204" pitchFamily="34" charset="0"/>
              </a:rPr>
              <a:t>Arvinas</a:t>
            </a:r>
            <a:r>
              <a:rPr lang="en-US" sz="1850" b="0" dirty="0">
                <a:solidFill>
                  <a:schemeClr val="tx1"/>
                </a:solidFill>
                <a:latin typeface="Calibri" panose="020F0502020204030204" pitchFamily="34" charset="0"/>
              </a:rPr>
              <a:t>, Astellas, AstraZeneca Pharmaceuticals LP, Aveo Pharmaceuticals, Bayer HealthCare Pharmaceuticals, </a:t>
            </a:r>
            <a:r>
              <a:rPr lang="en-US" sz="1850" b="0" dirty="0" err="1">
                <a:solidFill>
                  <a:schemeClr val="tx1"/>
                </a:solidFill>
                <a:latin typeface="Calibri" panose="020F0502020204030204" pitchFamily="34" charset="0"/>
              </a:rPr>
              <a:t>BeOne</a:t>
            </a:r>
            <a:r>
              <a:rPr lang="en-US" sz="1850" b="0" dirty="0">
                <a:solidFill>
                  <a:schemeClr val="tx1"/>
                </a:solidFill>
                <a:latin typeface="Calibri" panose="020F0502020204030204" pitchFamily="34" charset="0"/>
              </a:rPr>
              <a:t>, Black Diamond Therapeutics Inc, Blueprint Medicines, Boehringer Ingelheim Pharmaceuticals Inc, Bristol Myers Squibb, Clovis Oncology, </a:t>
            </a:r>
            <a:r>
              <a:rPr lang="en-US" sz="1850" b="0" dirty="0" err="1">
                <a:solidFill>
                  <a:schemeClr val="tx1"/>
                </a:solidFill>
                <a:latin typeface="Calibri" panose="020F0502020204030204" pitchFamily="34" charset="0"/>
              </a:rPr>
              <a:t>Coherus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BioSciences</a:t>
            </a:r>
            <a:r>
              <a:rPr lang="en-US" sz="1850" b="0" dirty="0">
                <a:solidFill>
                  <a:schemeClr val="tx1"/>
                </a:solidFill>
                <a:latin typeface="Calibri" panose="020F0502020204030204" pitchFamily="34" charset="0"/>
              </a:rPr>
              <a:t>, CTI BioPharma, a Sobi Company, Daiichi Sankyo Inc, Eisai Inc, Elevation Oncology Inc, Exact Sciences Corporation, Exelixis Inc, Genentech, a member of the Roche Group, Genmab US Inc, Geron Corporation, Gilead Sciences Inc, GSK, Hologic Inc, </a:t>
            </a:r>
            <a:r>
              <a:rPr lang="en-US" sz="1850" b="0" dirty="0" err="1">
                <a:solidFill>
                  <a:schemeClr val="tx1"/>
                </a:solidFill>
                <a:latin typeface="Calibri" panose="020F0502020204030204" pitchFamily="34" charset="0"/>
              </a:rPr>
              <a:t>ImmunoGen</a:t>
            </a:r>
            <a:r>
              <a:rPr lang="en-US" sz="1850" b="0" dirty="0">
                <a:solidFill>
                  <a:schemeClr val="tx1"/>
                </a:solidFill>
                <a:latin typeface="Calibri" panose="020F0502020204030204" pitchFamily="34" charset="0"/>
              </a:rPr>
              <a:t> Inc, Incyte Corporation, Ipsen Biopharmaceuticals Inc, Jazz Pharmaceuticals Inc, Johnson &amp; Johnson, </a:t>
            </a:r>
            <a:r>
              <a:rPr lang="en-US" sz="1850" b="0" dirty="0" err="1">
                <a:solidFill>
                  <a:schemeClr val="tx1"/>
                </a:solidFill>
                <a:latin typeface="Calibri" panose="020F0502020204030204" pitchFamily="34" charset="0"/>
              </a:rPr>
              <a:t>Karyopharm</a:t>
            </a:r>
            <a:r>
              <a:rPr lang="en-US" sz="1850" b="0" dirty="0">
                <a:solidFill>
                  <a:schemeClr val="tx1"/>
                </a:solidFill>
                <a:latin typeface="Calibri" panose="020F0502020204030204" pitchFamily="34" charset="0"/>
              </a:rPr>
              <a:t> Therapeutics, Kite, A Gilead Company, Kura Oncology, Legend Biotech, Lilly, MEI Pharma Inc, Merck, Mersana Therapeutics Inc, Mirati Therapeutics Inc, Mural Oncology Inc, Natera Inc, Novartis, Novartis Pharmaceuticals Corporation on behalf of Advanced Accelerator Applications, </a:t>
            </a:r>
            <a:r>
              <a:rPr lang="en-US" sz="1850" b="0" dirty="0" err="1">
                <a:solidFill>
                  <a:schemeClr val="tx1"/>
                </a:solidFill>
                <a:latin typeface="Calibri" panose="020F0502020204030204" pitchFamily="34" charset="0"/>
              </a:rPr>
              <a:t>Novocure</a:t>
            </a:r>
            <a:r>
              <a:rPr lang="en-US" sz="1850" b="0" dirty="0">
                <a:solidFill>
                  <a:schemeClr val="tx1"/>
                </a:solidFill>
                <a:latin typeface="Calibri" panose="020F0502020204030204" pitchFamily="34" charset="0"/>
              </a:rPr>
              <a:t> Inc, </a:t>
            </a:r>
            <a:r>
              <a:rPr lang="en-US" sz="1850" b="0" dirty="0" err="1">
                <a:solidFill>
                  <a:schemeClr val="tx1"/>
                </a:solidFill>
                <a:latin typeface="Calibri" panose="020F0502020204030204" pitchFamily="34" charset="0"/>
              </a:rPr>
              <a:t>Nuvalent</a:t>
            </a:r>
            <a:r>
              <a:rPr lang="en-US" sz="1850" b="0" dirty="0">
                <a:solidFill>
                  <a:schemeClr val="tx1"/>
                </a:solidFill>
                <a:latin typeface="Calibri" panose="020F0502020204030204" pitchFamily="34" charset="0"/>
              </a:rPr>
              <a:t>, Pfizer Inc, Pharmacyclics LLC, an AbbVie Company, Puma Biotechnology Inc, Regeneron Pharmaceuticals Inc, Rigel Pharmaceuticals Inc, R-Pharm US, Sanofi, </a:t>
            </a:r>
            <a:r>
              <a:rPr lang="en-US" sz="1850" b="0" dirty="0" err="1">
                <a:solidFill>
                  <a:schemeClr val="tx1"/>
                </a:solidFill>
                <a:latin typeface="Calibri" panose="020F0502020204030204" pitchFamily="34" charset="0"/>
              </a:rPr>
              <a:t>Seagen</a:t>
            </a:r>
            <a:r>
              <a:rPr lang="en-US" sz="1850" b="0" dirty="0">
                <a:solidFill>
                  <a:schemeClr val="tx1"/>
                </a:solidFill>
                <a:latin typeface="Calibri" panose="020F0502020204030204" pitchFamily="34" charset="0"/>
              </a:rPr>
              <a:t> Inc, Servier Pharmaceuticals LLC, </a:t>
            </a:r>
            <a:r>
              <a:rPr lang="en-US" sz="1850" b="0" dirty="0" err="1">
                <a:solidFill>
                  <a:schemeClr val="tx1"/>
                </a:solidFill>
                <a:latin typeface="Calibri" panose="020F0502020204030204" pitchFamily="34" charset="0"/>
              </a:rPr>
              <a:t>SpringWorks</a:t>
            </a:r>
            <a:r>
              <a:rPr lang="en-US" sz="1850" b="0" dirty="0">
                <a:solidFill>
                  <a:schemeClr val="tx1"/>
                </a:solidFill>
                <a:latin typeface="Calibri" panose="020F0502020204030204" pitchFamily="34" charset="0"/>
              </a:rPr>
              <a:t> Therapeutics Inc, </a:t>
            </a:r>
            <a:r>
              <a:rPr lang="en-US" sz="1850" b="0" dirty="0" err="1">
                <a:solidFill>
                  <a:schemeClr val="tx1"/>
                </a:solidFill>
                <a:latin typeface="Calibri" panose="020F0502020204030204" pitchFamily="34" charset="0"/>
              </a:rPr>
              <a:t>Stemline</a:t>
            </a:r>
            <a:r>
              <a:rPr lang="en-US" sz="1850" b="0" dirty="0">
                <a:solidFill>
                  <a:schemeClr val="tx1"/>
                </a:solidFill>
                <a:latin typeface="Calibri" panose="020F0502020204030204" pitchFamily="34" charset="0"/>
              </a:rPr>
              <a:t> Therapeutics Inc, </a:t>
            </a:r>
            <a:r>
              <a:rPr lang="en-US" sz="1850" b="0" dirty="0" err="1">
                <a:solidFill>
                  <a:schemeClr val="tx1"/>
                </a:solidFill>
                <a:latin typeface="Calibri" panose="020F0502020204030204" pitchFamily="34" charset="0"/>
              </a:rPr>
              <a:t>Syndax</a:t>
            </a:r>
            <a:r>
              <a:rPr lang="en-US" sz="1850" b="0" dirty="0">
                <a:solidFill>
                  <a:schemeClr val="tx1"/>
                </a:solidFill>
                <a:latin typeface="Calibri" panose="020F0502020204030204" pitchFamily="34" charset="0"/>
              </a:rPr>
              <a:t> Pharmaceuticals, Taiho Oncology Inc, Takeda Pharmaceuticals USA Inc, </a:t>
            </a:r>
            <a:r>
              <a:rPr lang="en-US" sz="1850" b="0" dirty="0" err="1">
                <a:solidFill>
                  <a:schemeClr val="tx1"/>
                </a:solidFill>
                <a:latin typeface="Calibri" panose="020F0502020204030204" pitchFamily="34" charset="0"/>
              </a:rPr>
              <a:t>TerSera</a:t>
            </a:r>
            <a:r>
              <a:rPr lang="en-US" sz="1850" b="0" dirty="0">
                <a:solidFill>
                  <a:schemeClr val="tx1"/>
                </a:solidFill>
                <a:latin typeface="Calibri" panose="020F0502020204030204" pitchFamily="34" charset="0"/>
              </a:rPr>
              <a:t> Therapeutics LLC, and </a:t>
            </a:r>
            <a:r>
              <a:rPr lang="en-US" sz="1850" b="0" dirty="0" err="1">
                <a:solidFill>
                  <a:schemeClr val="tx1"/>
                </a:solidFill>
                <a:latin typeface="Calibri" panose="020F0502020204030204" pitchFamily="34" charset="0"/>
              </a:rPr>
              <a:t>Tesaro</a:t>
            </a:r>
            <a:r>
              <a:rPr lang="en-US" sz="1850" b="0" dirty="0">
                <a:solidFill>
                  <a:schemeClr val="tx1"/>
                </a:solidFill>
                <a:latin typeface="Calibri" panose="020F0502020204030204" pitchFamily="34" charset="0"/>
              </a:rPr>
              <a:t>, A GSK Company.</a:t>
            </a:r>
            <a:endParaRPr lang="en-US" sz="1850" b="0" dirty="0">
              <a:solidFill>
                <a:schemeClr val="tx1"/>
              </a:solidFill>
            </a:endParaRPr>
          </a:p>
        </p:txBody>
      </p:sp>
    </p:spTree>
    <p:extLst>
      <p:ext uri="{BB962C8B-B14F-4D97-AF65-F5344CB8AC3E}">
        <p14:creationId xmlns:p14="http://schemas.microsoft.com/office/powerpoint/2010/main" val="39532340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39" y="1240953"/>
            <a:ext cx="10219613" cy="1323951"/>
          </a:xfrm>
        </p:spPr>
        <p:txBody>
          <a:bodyPr/>
          <a:lstStyle/>
          <a:p>
            <a:pPr marL="98425" indent="0">
              <a:buNone/>
            </a:pPr>
            <a:r>
              <a:rPr lang="en-US" sz="2500" b="0" dirty="0">
                <a:solidFill>
                  <a:schemeClr val="tx1"/>
                </a:solidFill>
              </a:rPr>
              <a:t>This activity is supported by an educational grant from GSK.</a:t>
            </a:r>
          </a:p>
        </p:txBody>
      </p:sp>
      <p:sp>
        <p:nvSpPr>
          <p:cNvPr id="4" name="Title 1">
            <a:extLst>
              <a:ext uri="{FF2B5EF4-FFF2-40B4-BE49-F238E27FC236}">
                <a16:creationId xmlns:a16="http://schemas.microsoft.com/office/drawing/2014/main" id="{1F6875F1-59FE-254D-A8FE-1316270A7DC6}"/>
              </a:ext>
            </a:extLst>
          </p:cNvPr>
          <p:cNvSpPr txBox="1">
            <a:spLocks/>
          </p:cNvSpPr>
          <p:nvPr/>
        </p:nvSpPr>
        <p:spPr bwMode="auto">
          <a:xfrm>
            <a:off x="912286" y="3251348"/>
            <a:ext cx="10532291"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Research To Practice CME Planning Committee Members, </a:t>
            </a:r>
            <a:b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Staff and Reviewers</a:t>
            </a:r>
          </a:p>
        </p:txBody>
      </p:sp>
      <p:sp>
        <p:nvSpPr>
          <p:cNvPr id="5" name="Content Placeholder 2">
            <a:extLst>
              <a:ext uri="{FF2B5EF4-FFF2-40B4-BE49-F238E27FC236}">
                <a16:creationId xmlns:a16="http://schemas.microsoft.com/office/drawing/2014/main" id="{80DDE065-FB06-F943-98BC-99AF1283D66B}"/>
              </a:ext>
            </a:extLst>
          </p:cNvPr>
          <p:cNvSpPr txBox="1">
            <a:spLocks/>
          </p:cNvSpPr>
          <p:nvPr/>
        </p:nvSpPr>
        <p:spPr bwMode="auto">
          <a:xfrm>
            <a:off x="1051640" y="4581128"/>
            <a:ext cx="10512305" cy="151216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500" b="0" i="0" u="none" strike="noStrike" kern="0" cap="none" spc="0" normalizeH="0" baseline="0" noProof="0" dirty="0">
                <a:ln>
                  <a:noFill/>
                </a:ln>
                <a:solidFill>
                  <a:srgbClr val="000000"/>
                </a:solidFill>
                <a:effectLst/>
                <a:uLnTx/>
                <a:uFillTx/>
                <a:latin typeface="Calibri" charset="0"/>
                <a:ea typeface="MS PGothic" pitchFamily="34" charset="-128"/>
              </a:rPr>
              <a:t>Planners, scientific staff and independent reviewers for Research To Practice have no relevant conflicts of interest to disclose.</a:t>
            </a:r>
          </a:p>
        </p:txBody>
      </p:sp>
    </p:spTree>
    <p:extLst>
      <p:ext uri="{BB962C8B-B14F-4D97-AF65-F5344CB8AC3E}">
        <p14:creationId xmlns:p14="http://schemas.microsoft.com/office/powerpoint/2010/main" val="19945836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AF690AF-19BF-01A1-8D52-20A82A949FCD}"/>
              </a:ext>
            </a:extLst>
          </p:cNvPr>
          <p:cNvSpPr>
            <a:spLocks noGrp="1"/>
          </p:cNvSpPr>
          <p:nvPr>
            <p:ph idx="1"/>
          </p:nvPr>
        </p:nvSpPr>
        <p:spPr>
          <a:xfrm>
            <a:off x="1415480" y="1916832"/>
            <a:ext cx="9361040" cy="2520280"/>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40671944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A74FE-0889-4804-B115-A7D7B110065C}"/>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C8C28DEF-B0B9-E2A0-DB6C-787DE44E4409}"/>
              </a:ext>
            </a:extLst>
          </p:cNvPr>
          <p:cNvSpPr>
            <a:spLocks noGrp="1" noChangeArrowheads="1"/>
          </p:cNvSpPr>
          <p:nvPr>
            <p:ph type="title"/>
          </p:nvPr>
        </p:nvSpPr>
        <p:spPr>
          <a:xfrm>
            <a:off x="-26623" y="495128"/>
            <a:ext cx="12192000" cy="1143000"/>
          </a:xfrm>
        </p:spPr>
        <p:txBody>
          <a:bodyPr wrap="square" anchor="ctr">
            <a:noAutofit/>
          </a:bodyPr>
          <a:lstStyle/>
          <a:p>
            <a:r>
              <a:rPr lang="en-US" sz="3600" dirty="0"/>
              <a:t>Cancer Q&amp;A: Addressing Common Questions Posed by </a:t>
            </a:r>
            <a:br>
              <a:rPr lang="en-US" sz="3600" dirty="0"/>
            </a:br>
            <a:r>
              <a:rPr lang="en-US" sz="3600" dirty="0"/>
              <a:t>Patients with Relapsed/Refractory Multiple Myeloma</a:t>
            </a:r>
          </a:p>
        </p:txBody>
      </p:sp>
      <p:sp>
        <p:nvSpPr>
          <p:cNvPr id="12" name="Text Box 3">
            <a:extLst>
              <a:ext uri="{FF2B5EF4-FFF2-40B4-BE49-F238E27FC236}">
                <a16:creationId xmlns:a16="http://schemas.microsoft.com/office/drawing/2014/main" id="{A6D93DC7-6BFB-85EE-AE1B-106D64E21105}"/>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89BD589F-94F2-3310-1FF2-2056F1150EEE}"/>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9678B368-18B0-3E3F-0FB5-BC6F4B9D92FC}"/>
              </a:ext>
            </a:extLst>
          </p:cNvPr>
          <p:cNvSpPr txBox="1">
            <a:spLocks noChangeArrowheads="1"/>
          </p:cNvSpPr>
          <p:nvPr/>
        </p:nvSpPr>
        <p:spPr bwMode="auto">
          <a:xfrm>
            <a:off x="0" y="264950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Thursday, August 7,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13B3014C-6DD5-E73B-9F49-CFEAB7A5B309}"/>
              </a:ext>
            </a:extLst>
          </p:cNvPr>
          <p:cNvSpPr txBox="1">
            <a:spLocks noChangeArrowheads="1"/>
          </p:cNvSpPr>
          <p:nvPr/>
        </p:nvSpPr>
        <p:spPr bwMode="auto">
          <a:xfrm>
            <a:off x="0" y="1596154"/>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Webinar Developed in Partnership with </a:t>
            </a:r>
            <a:r>
              <a:rPr kumimoji="0" lang="en-US" sz="2800" b="0" i="0" u="none" strike="noStrike" kern="1200" cap="none" spc="0" normalizeH="0" baseline="0" noProof="0" dirty="0" err="1">
                <a:ln>
                  <a:noFill/>
                </a:ln>
                <a:solidFill>
                  <a:srgbClr val="015593"/>
                </a:solidFill>
                <a:effectLst/>
                <a:uLnTx/>
                <a:uFillTx/>
                <a:latin typeface="Calibri"/>
                <a:ea typeface="MS PGothic" pitchFamily="34" charset="-128"/>
                <a:cs typeface="Calibri"/>
              </a:rPr>
              <a:t>Cancer</a:t>
            </a:r>
            <a:r>
              <a:rPr kumimoji="0" lang="en-US" sz="2800" b="0" i="1" u="none" strike="noStrike" kern="1200" cap="none" spc="0" normalizeH="0" baseline="0" noProof="0" dirty="0" err="1">
                <a:ln>
                  <a:noFill/>
                </a:ln>
                <a:solidFill>
                  <a:srgbClr val="015593"/>
                </a:solidFill>
                <a:effectLst/>
                <a:uLnTx/>
                <a:uFillTx/>
                <a:latin typeface="Calibri"/>
                <a:ea typeface="MS PGothic" pitchFamily="34" charset="-128"/>
                <a:cs typeface="Calibri"/>
              </a:rPr>
              <a:t>Care</a:t>
            </a: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t>
            </a:r>
          </a:p>
        </p:txBody>
      </p:sp>
      <p:sp>
        <p:nvSpPr>
          <p:cNvPr id="9" name="Text Box 6">
            <a:extLst>
              <a:ext uri="{FF2B5EF4-FFF2-40B4-BE49-F238E27FC236}">
                <a16:creationId xmlns:a16="http://schemas.microsoft.com/office/drawing/2014/main" id="{9FAD506E-074A-9931-B62C-7937B9456FBB}"/>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Natalie S Callander,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Sagar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Lonial</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 FACP</a:t>
            </a:r>
          </a:p>
        </p:txBody>
      </p:sp>
    </p:spTree>
    <p:custDataLst>
      <p:tags r:id="rId1"/>
    </p:custDataLst>
    <p:extLst>
      <p:ext uri="{BB962C8B-B14F-4D97-AF65-F5344CB8AC3E}">
        <p14:creationId xmlns:p14="http://schemas.microsoft.com/office/powerpoint/2010/main" val="7995887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154912-7A48-F3F3-A487-D0DD8BF0EA8B}"/>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1AB3CDF5-4978-B126-5A01-09B3768020BB}"/>
              </a:ext>
            </a:extLst>
          </p:cNvPr>
          <p:cNvSpPr>
            <a:spLocks noGrp="1" noChangeArrowheads="1"/>
          </p:cNvSpPr>
          <p:nvPr>
            <p:ph type="title"/>
          </p:nvPr>
        </p:nvSpPr>
        <p:spPr>
          <a:xfrm>
            <a:off x="-26623" y="608089"/>
            <a:ext cx="12192000" cy="1143000"/>
          </a:xfrm>
        </p:spPr>
        <p:txBody>
          <a:bodyPr wrap="square" anchor="ctr">
            <a:noAutofit/>
          </a:bodyPr>
          <a:lstStyle/>
          <a:p>
            <a:r>
              <a:rPr lang="en-US" sz="3600" dirty="0"/>
              <a:t>Oncology Q&amp;A: Addressing Common Questions Posed by Patients with Metastatic Triple-Negative Breast Cancer</a:t>
            </a:r>
            <a:br>
              <a:rPr lang="en-US" sz="3600" dirty="0"/>
            </a:br>
            <a:br>
              <a:rPr lang="en-US" sz="1000" dirty="0"/>
            </a:br>
            <a:r>
              <a:rPr kumimoji="0" lang="en-US" sz="28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Live Webinar for Patients, Developed in Partnership </a:t>
            </a:r>
            <a:br>
              <a:rPr kumimoji="0" lang="en-US" sz="28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br>
            <a:r>
              <a:rPr kumimoji="0" lang="en-US" sz="28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with the Triple Negative Breast Cancer Foundation</a:t>
            </a:r>
            <a:endParaRPr lang="en-US" sz="2800" dirty="0"/>
          </a:p>
        </p:txBody>
      </p:sp>
      <p:sp>
        <p:nvSpPr>
          <p:cNvPr id="12" name="Text Box 3">
            <a:extLst>
              <a:ext uri="{FF2B5EF4-FFF2-40B4-BE49-F238E27FC236}">
                <a16:creationId xmlns:a16="http://schemas.microsoft.com/office/drawing/2014/main" id="{4C4AAE82-1024-8CA7-01EB-D74A37E0AFED}"/>
              </a:ext>
            </a:extLst>
          </p:cNvPr>
          <p:cNvSpPr txBox="1">
            <a:spLocks noChangeArrowheads="1"/>
          </p:cNvSpPr>
          <p:nvPr/>
        </p:nvSpPr>
        <p:spPr bwMode="auto">
          <a:xfrm>
            <a:off x="0" y="54864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6F00BFE0-FF24-0E36-7C45-7E2E3959E2A5}"/>
              </a:ext>
            </a:extLst>
          </p:cNvPr>
          <p:cNvSpPr txBox="1">
            <a:spLocks noChangeArrowheads="1"/>
          </p:cNvSpPr>
          <p:nvPr/>
        </p:nvSpPr>
        <p:spPr bwMode="auto">
          <a:xfrm>
            <a:off x="4647392" y="3723246"/>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6339433D-1D80-E8AA-A855-AB58D59033C0}"/>
              </a:ext>
            </a:extLst>
          </p:cNvPr>
          <p:cNvSpPr txBox="1">
            <a:spLocks noChangeArrowheads="1"/>
          </p:cNvSpPr>
          <p:nvPr/>
        </p:nvSpPr>
        <p:spPr bwMode="auto">
          <a:xfrm>
            <a:off x="0" y="2461907"/>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Wednesday, November 13, 2024</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6:00 PM – 7:00 PM ET</a:t>
            </a:r>
          </a:p>
        </p:txBody>
      </p:sp>
      <p:sp>
        <p:nvSpPr>
          <p:cNvPr id="9" name="Text Box 6">
            <a:extLst>
              <a:ext uri="{FF2B5EF4-FFF2-40B4-BE49-F238E27FC236}">
                <a16:creationId xmlns:a16="http://schemas.microsoft.com/office/drawing/2014/main" id="{A5AE46C0-0B25-FFA9-6145-8350E51E9146}"/>
              </a:ext>
            </a:extLst>
          </p:cNvPr>
          <p:cNvSpPr txBox="1">
            <a:spLocks noChangeArrowheads="1"/>
          </p:cNvSpPr>
          <p:nvPr/>
        </p:nvSpPr>
        <p:spPr bwMode="auto">
          <a:xfrm>
            <a:off x="1524" y="4267200"/>
            <a:ext cx="12188952"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Lisa A Carey, MD,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ScM</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FASCO</a:t>
            </a:r>
          </a:p>
          <a:p>
            <a:pPr marL="0" marR="0" lvl="0" indent="0" algn="ctr" defTabSz="914400" rtl="0" eaLnBrk="0" fontAlgn="base" latinLnBrk="0" hangingPunct="0">
              <a:lnSpc>
                <a:spcPts val="36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Rita Nanda, MD</a:t>
            </a:r>
          </a:p>
        </p:txBody>
      </p:sp>
    </p:spTree>
    <p:custDataLst>
      <p:tags r:id="rId1"/>
    </p:custDataLst>
    <p:extLst>
      <p:ext uri="{BB962C8B-B14F-4D97-AF65-F5344CB8AC3E}">
        <p14:creationId xmlns:p14="http://schemas.microsoft.com/office/powerpoint/2010/main" val="1416529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154912-7A48-F3F3-A487-D0DD8BF0EA8B}"/>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1AB3CDF5-4978-B126-5A01-09B3768020BB}"/>
              </a:ext>
            </a:extLst>
          </p:cNvPr>
          <p:cNvSpPr>
            <a:spLocks noGrp="1" noChangeArrowheads="1"/>
          </p:cNvSpPr>
          <p:nvPr>
            <p:ph type="title"/>
          </p:nvPr>
        </p:nvSpPr>
        <p:spPr>
          <a:xfrm>
            <a:off x="-26623" y="608089"/>
            <a:ext cx="12192000" cy="1143000"/>
          </a:xfrm>
        </p:spPr>
        <p:txBody>
          <a:bodyPr wrap="square" anchor="ctr">
            <a:noAutofit/>
          </a:bodyPr>
          <a:lstStyle/>
          <a:p>
            <a:r>
              <a:rPr lang="en-US" sz="3600" dirty="0"/>
              <a:t>Oncology Q&amp;A: Discussing Common Questions Posed by Patients with Metastatic Triple-Negative Breast Cancer</a:t>
            </a:r>
            <a:br>
              <a:rPr lang="en-US" sz="3600" dirty="0"/>
            </a:br>
            <a:br>
              <a:rPr lang="en-US" sz="1000" dirty="0"/>
            </a:br>
            <a:r>
              <a:rPr kumimoji="0" lang="en-US" sz="28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 and NCPD-Accredited Webinar Developed </a:t>
            </a:r>
            <a:br>
              <a:rPr kumimoji="0" lang="en-US" sz="28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br>
            <a:r>
              <a:rPr kumimoji="0" lang="en-US" sz="28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in Partnership with the Triple Negative Breast Cancer Foundation</a:t>
            </a:r>
            <a:endParaRPr lang="en-US" sz="2800" dirty="0"/>
          </a:p>
        </p:txBody>
      </p:sp>
      <p:sp>
        <p:nvSpPr>
          <p:cNvPr id="12" name="Text Box 3">
            <a:extLst>
              <a:ext uri="{FF2B5EF4-FFF2-40B4-BE49-F238E27FC236}">
                <a16:creationId xmlns:a16="http://schemas.microsoft.com/office/drawing/2014/main" id="{4C4AAE82-1024-8CA7-01EB-D74A37E0AFED}"/>
              </a:ext>
            </a:extLst>
          </p:cNvPr>
          <p:cNvSpPr txBox="1">
            <a:spLocks noChangeArrowheads="1"/>
          </p:cNvSpPr>
          <p:nvPr/>
        </p:nvSpPr>
        <p:spPr bwMode="auto">
          <a:xfrm>
            <a:off x="0" y="54864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6F00BFE0-FF24-0E36-7C45-7E2E3959E2A5}"/>
              </a:ext>
            </a:extLst>
          </p:cNvPr>
          <p:cNvSpPr txBox="1">
            <a:spLocks noChangeArrowheads="1"/>
          </p:cNvSpPr>
          <p:nvPr/>
        </p:nvSpPr>
        <p:spPr bwMode="auto">
          <a:xfrm>
            <a:off x="4647392" y="3723246"/>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6339433D-1D80-E8AA-A855-AB58D59033C0}"/>
              </a:ext>
            </a:extLst>
          </p:cNvPr>
          <p:cNvSpPr txBox="1">
            <a:spLocks noChangeArrowheads="1"/>
          </p:cNvSpPr>
          <p:nvPr/>
        </p:nvSpPr>
        <p:spPr bwMode="auto">
          <a:xfrm>
            <a:off x="0" y="2461907"/>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Tuesday, January 7,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p>
        </p:txBody>
      </p:sp>
      <p:sp>
        <p:nvSpPr>
          <p:cNvPr id="9" name="Text Box 6">
            <a:extLst>
              <a:ext uri="{FF2B5EF4-FFF2-40B4-BE49-F238E27FC236}">
                <a16:creationId xmlns:a16="http://schemas.microsoft.com/office/drawing/2014/main" id="{A5AE46C0-0B25-FFA9-6145-8350E51E9146}"/>
              </a:ext>
            </a:extLst>
          </p:cNvPr>
          <p:cNvSpPr txBox="1">
            <a:spLocks noChangeArrowheads="1"/>
          </p:cNvSpPr>
          <p:nvPr/>
        </p:nvSpPr>
        <p:spPr bwMode="auto">
          <a:xfrm>
            <a:off x="1524" y="4267200"/>
            <a:ext cx="12188952"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Lisa A Carey, MD,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ScM</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FASCO</a:t>
            </a:r>
          </a:p>
          <a:p>
            <a:pPr marL="0" marR="0" lvl="0" indent="0" algn="ctr" defTabSz="914400" rtl="0" eaLnBrk="0" fontAlgn="base" latinLnBrk="0" hangingPunct="0">
              <a:lnSpc>
                <a:spcPts val="36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Rita Nanda, MD</a:t>
            </a:r>
          </a:p>
        </p:txBody>
      </p:sp>
    </p:spTree>
    <p:custDataLst>
      <p:tags r:id="rId1"/>
    </p:custDataLst>
    <p:extLst>
      <p:ext uri="{BB962C8B-B14F-4D97-AF65-F5344CB8AC3E}">
        <p14:creationId xmlns:p14="http://schemas.microsoft.com/office/powerpoint/2010/main" val="38255624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6CAA0B-438C-8843-7DC9-1C66ED202E55}"/>
            </a:ext>
          </a:extLst>
        </p:cNvPr>
        <p:cNvGrpSpPr/>
        <p:nvPr/>
      </p:nvGrpSpPr>
      <p:grpSpPr>
        <a:xfrm>
          <a:off x="0" y="0"/>
          <a:ext cx="0" cy="0"/>
          <a:chOff x="0" y="0"/>
          <a:chExt cx="0" cy="0"/>
        </a:xfrm>
      </p:grpSpPr>
      <p:pic>
        <p:nvPicPr>
          <p:cNvPr id="12" name="Picture 11" descr="A person wearing glasses and a headset&#10;&#10;AI-generated content may be incorrect.">
            <a:extLst>
              <a:ext uri="{FF2B5EF4-FFF2-40B4-BE49-F238E27FC236}">
                <a16:creationId xmlns:a16="http://schemas.microsoft.com/office/drawing/2014/main" id="{2C267336-9A93-C459-9B44-B5902DC89E6C}"/>
              </a:ext>
            </a:extLst>
          </p:cNvPr>
          <p:cNvPicPr>
            <a:picLocks noChangeAspect="1"/>
          </p:cNvPicPr>
          <p:nvPr/>
        </p:nvPicPr>
        <p:blipFill>
          <a:blip r:embed="rId2"/>
          <a:srcRect l="8107" t="11092" r="6511" b="3527"/>
          <a:stretch>
            <a:fillRect/>
          </a:stretch>
        </p:blipFill>
        <p:spPr>
          <a:xfrm>
            <a:off x="7686471" y="4590357"/>
            <a:ext cx="3374136" cy="1897951"/>
          </a:xfrm>
          <a:prstGeom prst="rect">
            <a:avLst/>
          </a:prstGeom>
          <a:ln w="63500">
            <a:solidFill>
              <a:schemeClr val="bg1"/>
            </a:solidFill>
          </a:ln>
          <a:effectLst>
            <a:outerShdw blurRad="50800" dist="38100" dir="2700000" algn="tl" rotWithShape="0">
              <a:prstClr val="black">
                <a:alpha val="40000"/>
              </a:prstClr>
            </a:outerShdw>
          </a:effectLst>
        </p:spPr>
      </p:pic>
      <p:pic>
        <p:nvPicPr>
          <p:cNvPr id="10" name="Picture 9" descr="A person wearing headphones&#10;&#10;AI-generated content may be incorrect.">
            <a:extLst>
              <a:ext uri="{FF2B5EF4-FFF2-40B4-BE49-F238E27FC236}">
                <a16:creationId xmlns:a16="http://schemas.microsoft.com/office/drawing/2014/main" id="{D131C48C-6A74-4C94-1A5B-E4DAD0B911EF}"/>
              </a:ext>
            </a:extLst>
          </p:cNvPr>
          <p:cNvPicPr>
            <a:picLocks noChangeAspect="1"/>
          </p:cNvPicPr>
          <p:nvPr/>
        </p:nvPicPr>
        <p:blipFill>
          <a:blip r:embed="rId3"/>
          <a:stretch>
            <a:fillRect/>
          </a:stretch>
        </p:blipFill>
        <p:spPr>
          <a:xfrm>
            <a:off x="354276" y="4590357"/>
            <a:ext cx="3375464" cy="1898698"/>
          </a:xfrm>
          <a:prstGeom prst="rect">
            <a:avLst/>
          </a:prstGeom>
          <a:ln w="63500">
            <a:solidFill>
              <a:schemeClr val="bg1"/>
            </a:solidFill>
          </a:ln>
          <a:effectLst>
            <a:outerShdw blurRad="50800" dist="38100" dir="2700000" algn="tl" rotWithShape="0">
              <a:prstClr val="black">
                <a:alpha val="40000"/>
              </a:prstClr>
            </a:outerShdw>
          </a:effectLst>
        </p:spPr>
      </p:pic>
      <p:pic>
        <p:nvPicPr>
          <p:cNvPr id="3" name="Picture 2" descr="A person with a beard and mustache smiling&#10;&#10;AI-generated content may be incorrect.">
            <a:extLst>
              <a:ext uri="{FF2B5EF4-FFF2-40B4-BE49-F238E27FC236}">
                <a16:creationId xmlns:a16="http://schemas.microsoft.com/office/drawing/2014/main" id="{57DF65BB-E4CE-E5CB-897C-903A156BD465}"/>
              </a:ext>
            </a:extLst>
          </p:cNvPr>
          <p:cNvPicPr>
            <a:picLocks noChangeAspect="1"/>
          </p:cNvPicPr>
          <p:nvPr/>
        </p:nvPicPr>
        <p:blipFill>
          <a:blip r:embed="rId4"/>
          <a:stretch>
            <a:fillRect/>
          </a:stretch>
        </p:blipFill>
        <p:spPr>
          <a:xfrm>
            <a:off x="354276" y="301975"/>
            <a:ext cx="3375464" cy="1898698"/>
          </a:xfrm>
          <a:prstGeom prst="rect">
            <a:avLst/>
          </a:prstGeom>
          <a:ln w="63500">
            <a:solidFill>
              <a:schemeClr val="bg1"/>
            </a:solidFill>
          </a:ln>
          <a:effectLst>
            <a:outerShdw blurRad="50800" dist="38100" dir="2700000" algn="tl" rotWithShape="0">
              <a:prstClr val="black">
                <a:alpha val="40000"/>
              </a:prstClr>
            </a:outerShdw>
          </a:effectLst>
        </p:spPr>
      </p:pic>
      <p:pic>
        <p:nvPicPr>
          <p:cNvPr id="5" name="Picture 4" descr="A person wearing headphones and a blue shirt&#10;&#10;AI-generated content may be incorrect.">
            <a:extLst>
              <a:ext uri="{FF2B5EF4-FFF2-40B4-BE49-F238E27FC236}">
                <a16:creationId xmlns:a16="http://schemas.microsoft.com/office/drawing/2014/main" id="{09C7E3F5-E5E5-5656-A893-98CA2C75E033}"/>
              </a:ext>
            </a:extLst>
          </p:cNvPr>
          <p:cNvPicPr>
            <a:picLocks noChangeAspect="1"/>
          </p:cNvPicPr>
          <p:nvPr/>
        </p:nvPicPr>
        <p:blipFill>
          <a:blip r:embed="rId5"/>
          <a:stretch>
            <a:fillRect/>
          </a:stretch>
        </p:blipFill>
        <p:spPr>
          <a:xfrm>
            <a:off x="4022130" y="4590357"/>
            <a:ext cx="3375464" cy="1898698"/>
          </a:xfrm>
          <a:prstGeom prst="rect">
            <a:avLst/>
          </a:prstGeom>
          <a:ln w="63500">
            <a:solidFill>
              <a:schemeClr val="bg1"/>
            </a:solidFill>
          </a:ln>
          <a:effectLst>
            <a:outerShdw blurRad="50800" dist="38100" dir="2700000" algn="tl" rotWithShape="0">
              <a:prstClr val="black">
                <a:alpha val="40000"/>
              </a:prstClr>
            </a:outerShdw>
          </a:effectLst>
        </p:spPr>
      </p:pic>
      <p:pic>
        <p:nvPicPr>
          <p:cNvPr id="6" name="Picture 5" descr="A person wearing glasses and a blue plaid shirt&#10;&#10;AI-generated content may be incorrect.">
            <a:extLst>
              <a:ext uri="{FF2B5EF4-FFF2-40B4-BE49-F238E27FC236}">
                <a16:creationId xmlns:a16="http://schemas.microsoft.com/office/drawing/2014/main" id="{E176420B-7292-FA39-315E-4B012F93B2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4276" y="2444356"/>
            <a:ext cx="3375465" cy="1898700"/>
          </a:xfrm>
          <a:prstGeom prst="rect">
            <a:avLst/>
          </a:prstGeom>
          <a:ln w="63500">
            <a:solidFill>
              <a:schemeClr val="bg1"/>
            </a:solidFill>
          </a:ln>
          <a:effectLst>
            <a:outerShdw blurRad="50800" dist="38100" dir="2700000" algn="tl" rotWithShape="0">
              <a:prstClr val="black">
                <a:alpha val="40000"/>
              </a:prstClr>
            </a:outerShdw>
          </a:effectLst>
        </p:spPr>
      </p:pic>
      <p:pic>
        <p:nvPicPr>
          <p:cNvPr id="7" name="Picture 6" descr="A person wearing a headset&#10;&#10;AI-generated content may be incorrect.">
            <a:extLst>
              <a:ext uri="{FF2B5EF4-FFF2-40B4-BE49-F238E27FC236}">
                <a16:creationId xmlns:a16="http://schemas.microsoft.com/office/drawing/2014/main" id="{B294E270-B4E6-0EE9-A6AE-BC776F80D20E}"/>
              </a:ext>
            </a:extLst>
          </p:cNvPr>
          <p:cNvPicPr>
            <a:picLocks noChangeAspect="1"/>
          </p:cNvPicPr>
          <p:nvPr/>
        </p:nvPicPr>
        <p:blipFill>
          <a:blip r:embed="rId7"/>
          <a:stretch>
            <a:fillRect/>
          </a:stretch>
        </p:blipFill>
        <p:spPr>
          <a:xfrm>
            <a:off x="7686471" y="2444357"/>
            <a:ext cx="3375464" cy="1898698"/>
          </a:xfrm>
          <a:prstGeom prst="rect">
            <a:avLst/>
          </a:prstGeom>
          <a:ln w="63500">
            <a:solidFill>
              <a:schemeClr val="bg1"/>
            </a:solidFill>
          </a:ln>
          <a:effectLst>
            <a:outerShdw blurRad="50800" dist="38100" dir="2700000" algn="tl" rotWithShape="0">
              <a:prstClr val="black">
                <a:alpha val="40000"/>
              </a:prstClr>
            </a:outerShdw>
          </a:effectLst>
        </p:spPr>
      </p:pic>
      <p:pic>
        <p:nvPicPr>
          <p:cNvPr id="9" name="Picture 8" descr="A person wearing a headset and a microphone&#10;&#10;AI-generated content may be incorrect.">
            <a:extLst>
              <a:ext uri="{FF2B5EF4-FFF2-40B4-BE49-F238E27FC236}">
                <a16:creationId xmlns:a16="http://schemas.microsoft.com/office/drawing/2014/main" id="{E093F458-6A4D-E519-2FCD-46F6935EA3F1}"/>
              </a:ext>
            </a:extLst>
          </p:cNvPr>
          <p:cNvPicPr>
            <a:picLocks noChangeAspect="1"/>
          </p:cNvPicPr>
          <p:nvPr/>
        </p:nvPicPr>
        <p:blipFill>
          <a:blip r:embed="rId8"/>
          <a:stretch>
            <a:fillRect/>
          </a:stretch>
        </p:blipFill>
        <p:spPr>
          <a:xfrm>
            <a:off x="4022129" y="301975"/>
            <a:ext cx="3375464" cy="1898698"/>
          </a:xfrm>
          <a:prstGeom prst="rect">
            <a:avLst/>
          </a:prstGeom>
          <a:ln w="63500">
            <a:solidFill>
              <a:schemeClr val="bg1"/>
            </a:solidFill>
          </a:ln>
          <a:effectLst>
            <a:outerShdw blurRad="50800" dist="38100" dir="2700000" algn="tl" rotWithShape="0">
              <a:prstClr val="black">
                <a:alpha val="40000"/>
              </a:prstClr>
            </a:outerShdw>
          </a:effectLst>
        </p:spPr>
      </p:pic>
      <p:pic>
        <p:nvPicPr>
          <p:cNvPr id="11" name="Picture 10" descr="A person wearing headphones smiling&#10;&#10;AI-generated content may be incorrect.">
            <a:extLst>
              <a:ext uri="{FF2B5EF4-FFF2-40B4-BE49-F238E27FC236}">
                <a16:creationId xmlns:a16="http://schemas.microsoft.com/office/drawing/2014/main" id="{73C39704-B6E8-9D04-7959-E47925A13A30}"/>
              </a:ext>
            </a:extLst>
          </p:cNvPr>
          <p:cNvPicPr>
            <a:picLocks noChangeAspect="1"/>
          </p:cNvPicPr>
          <p:nvPr/>
        </p:nvPicPr>
        <p:blipFill>
          <a:blip r:embed="rId9"/>
          <a:stretch>
            <a:fillRect/>
          </a:stretch>
        </p:blipFill>
        <p:spPr>
          <a:xfrm>
            <a:off x="4022129" y="2444356"/>
            <a:ext cx="3375467" cy="1898700"/>
          </a:xfrm>
          <a:prstGeom prst="rect">
            <a:avLst/>
          </a:prstGeom>
          <a:ln w="63500">
            <a:solidFill>
              <a:schemeClr val="bg1"/>
            </a:solidFill>
          </a:ln>
          <a:effectLst>
            <a:outerShdw blurRad="50800" dist="38100" dir="2700000" algn="tl" rotWithShape="0">
              <a:prstClr val="black">
                <a:alpha val="40000"/>
              </a:prstClr>
            </a:outerShdw>
          </a:effectLst>
        </p:spPr>
      </p:pic>
      <p:pic>
        <p:nvPicPr>
          <p:cNvPr id="15" name="Picture 14" descr="A person wearing a headset&#10;&#10;AI-generated content may be incorrect.">
            <a:extLst>
              <a:ext uri="{FF2B5EF4-FFF2-40B4-BE49-F238E27FC236}">
                <a16:creationId xmlns:a16="http://schemas.microsoft.com/office/drawing/2014/main" id="{88F03368-8A6C-3781-4FB7-CA12C161DB97}"/>
              </a:ext>
            </a:extLst>
          </p:cNvPr>
          <p:cNvPicPr>
            <a:picLocks noChangeAspect="1"/>
          </p:cNvPicPr>
          <p:nvPr/>
        </p:nvPicPr>
        <p:blipFill>
          <a:blip r:embed="rId10"/>
          <a:stretch>
            <a:fillRect/>
          </a:stretch>
        </p:blipFill>
        <p:spPr>
          <a:xfrm>
            <a:off x="7686471" y="301975"/>
            <a:ext cx="3375464" cy="1898698"/>
          </a:xfrm>
          <a:prstGeom prst="rect">
            <a:avLst/>
          </a:prstGeom>
          <a:ln w="63500">
            <a:solidFill>
              <a:schemeClr val="bg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896586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0EAFE2-4DEB-9B39-D43F-1E3854F934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CDC157-0DC8-F1A9-DD7F-8159755753C8}"/>
              </a:ext>
            </a:extLst>
          </p:cNvPr>
          <p:cNvSpPr>
            <a:spLocks noGrp="1"/>
          </p:cNvSpPr>
          <p:nvPr>
            <p:ph type="title"/>
          </p:nvPr>
        </p:nvSpPr>
        <p:spPr>
          <a:xfrm>
            <a:off x="2063552" y="0"/>
            <a:ext cx="8424936" cy="1139802"/>
          </a:xfrm>
        </p:spPr>
        <p:txBody>
          <a:bodyPr>
            <a:normAutofit/>
          </a:bodyPr>
          <a:lstStyle/>
          <a:p>
            <a:r>
              <a:rPr lang="en-US" sz="3200" dirty="0">
                <a:solidFill>
                  <a:srgbClr val="0432FF"/>
                </a:solidFill>
              </a:rPr>
              <a:t>Cancer Q&amp;A</a:t>
            </a:r>
            <a:br>
              <a:rPr lang="en-US" sz="3200" dirty="0">
                <a:solidFill>
                  <a:srgbClr val="0432FF"/>
                </a:solidFill>
              </a:rPr>
            </a:br>
            <a:r>
              <a:rPr lang="en-US" sz="3200" dirty="0">
                <a:solidFill>
                  <a:srgbClr val="0432FF"/>
                </a:solidFill>
              </a:rPr>
              <a:t>Relapsed/Refractory Multiple Myeloma</a:t>
            </a:r>
          </a:p>
        </p:txBody>
      </p:sp>
      <p:sp>
        <p:nvSpPr>
          <p:cNvPr id="6" name="Content Placeholder 5">
            <a:extLst>
              <a:ext uri="{FF2B5EF4-FFF2-40B4-BE49-F238E27FC236}">
                <a16:creationId xmlns:a16="http://schemas.microsoft.com/office/drawing/2014/main" id="{E289D4F3-D982-DE1A-3693-5C6262772744}"/>
              </a:ext>
            </a:extLst>
          </p:cNvPr>
          <p:cNvSpPr>
            <a:spLocks noGrp="1"/>
          </p:cNvSpPr>
          <p:nvPr>
            <p:ph idx="1"/>
          </p:nvPr>
        </p:nvSpPr>
        <p:spPr>
          <a:xfrm>
            <a:off x="983432" y="1843516"/>
            <a:ext cx="10225136" cy="4727456"/>
          </a:xfrm>
        </p:spPr>
        <p:txBody>
          <a:bodyPr/>
          <a:lstStyle/>
          <a:p>
            <a:pPr marL="98425" indent="0">
              <a:lnSpc>
                <a:spcPct val="100000"/>
              </a:lnSpc>
              <a:spcBef>
                <a:spcPts val="1800"/>
              </a:spcBef>
              <a:spcAft>
                <a:spcPts val="0"/>
              </a:spcAft>
              <a:buNone/>
            </a:pPr>
            <a:endParaRPr lang="en-US" sz="2800" dirty="0">
              <a:solidFill>
                <a:schemeClr val="tx1"/>
              </a:solidFill>
            </a:endParaRPr>
          </a:p>
          <a:p>
            <a:pPr marL="98425" indent="0">
              <a:lnSpc>
                <a:spcPct val="100000"/>
              </a:lnSpc>
              <a:spcBef>
                <a:spcPts val="1800"/>
              </a:spcBef>
              <a:spcAft>
                <a:spcPts val="0"/>
              </a:spcAft>
              <a:buNone/>
            </a:pPr>
            <a:endParaRPr lang="en-US" sz="2800" dirty="0">
              <a:solidFill>
                <a:schemeClr val="tx1"/>
              </a:solidFill>
            </a:endParaRPr>
          </a:p>
        </p:txBody>
      </p:sp>
      <p:sp>
        <p:nvSpPr>
          <p:cNvPr id="3" name="Content Placeholder 5">
            <a:extLst>
              <a:ext uri="{FF2B5EF4-FFF2-40B4-BE49-F238E27FC236}">
                <a16:creationId xmlns:a16="http://schemas.microsoft.com/office/drawing/2014/main" id="{16275BF3-A446-1DF9-8267-848DE83E4D96}"/>
              </a:ext>
            </a:extLst>
          </p:cNvPr>
          <p:cNvSpPr txBox="1">
            <a:spLocks/>
          </p:cNvSpPr>
          <p:nvPr/>
        </p:nvSpPr>
        <p:spPr bwMode="auto">
          <a:xfrm>
            <a:off x="1003385" y="1139802"/>
            <a:ext cx="10225136" cy="472745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indent="0">
              <a:lnSpc>
                <a:spcPct val="100000"/>
              </a:lnSpc>
              <a:spcBef>
                <a:spcPts val="1200"/>
              </a:spcBef>
              <a:spcAft>
                <a:spcPts val="0"/>
              </a:spcAft>
              <a:buNone/>
            </a:pPr>
            <a:r>
              <a:rPr lang="en-US" sz="2600" kern="0" dirty="0">
                <a:solidFill>
                  <a:schemeClr val="accent2"/>
                </a:solidFill>
              </a:rPr>
              <a:t>Introduction: </a:t>
            </a:r>
            <a:r>
              <a:rPr lang="en-US" sz="2600" kern="0" dirty="0">
                <a:solidFill>
                  <a:schemeClr val="tx1"/>
                </a:solidFill>
              </a:rPr>
              <a:t>Multiple myeloma — 2005 to 2025</a:t>
            </a:r>
          </a:p>
          <a:p>
            <a:pPr marL="98425" indent="0">
              <a:lnSpc>
                <a:spcPct val="100000"/>
              </a:lnSpc>
              <a:spcBef>
                <a:spcPts val="1200"/>
              </a:spcBef>
              <a:spcAft>
                <a:spcPts val="0"/>
              </a:spcAft>
              <a:buFont typeface="Arial" pitchFamily="-72" charset="0"/>
              <a:buNone/>
            </a:pPr>
            <a:r>
              <a:rPr lang="en-US" sz="2600" kern="0" dirty="0">
                <a:solidFill>
                  <a:schemeClr val="accent2"/>
                </a:solidFill>
              </a:rPr>
              <a:t>Module 1: </a:t>
            </a:r>
            <a:r>
              <a:rPr lang="en-US" sz="2600" kern="0" dirty="0">
                <a:solidFill>
                  <a:schemeClr val="tx1"/>
                </a:solidFill>
              </a:rPr>
              <a:t>Questions from the beginning</a:t>
            </a:r>
          </a:p>
          <a:p>
            <a:pPr marL="98425" indent="0">
              <a:lnSpc>
                <a:spcPct val="100000"/>
              </a:lnSpc>
              <a:spcBef>
                <a:spcPts val="1200"/>
              </a:spcBef>
              <a:spcAft>
                <a:spcPts val="0"/>
              </a:spcAft>
              <a:buFont typeface="Arial" pitchFamily="-72" charset="0"/>
              <a:buNone/>
            </a:pPr>
            <a:r>
              <a:rPr lang="en-US" sz="2600" kern="0" dirty="0">
                <a:solidFill>
                  <a:schemeClr val="accent2"/>
                </a:solidFill>
              </a:rPr>
              <a:t>Module 2: </a:t>
            </a:r>
            <a:r>
              <a:rPr lang="en-US" sz="2600" kern="0" dirty="0">
                <a:solidFill>
                  <a:schemeClr val="tx1"/>
                </a:solidFill>
              </a:rPr>
              <a:t>Choosing options</a:t>
            </a:r>
          </a:p>
          <a:p>
            <a:pPr marL="98425" indent="0">
              <a:lnSpc>
                <a:spcPct val="100000"/>
              </a:lnSpc>
              <a:spcBef>
                <a:spcPts val="1200"/>
              </a:spcBef>
              <a:spcAft>
                <a:spcPts val="0"/>
              </a:spcAft>
              <a:buFont typeface="Arial" pitchFamily="-72" charset="0"/>
              <a:buNone/>
            </a:pPr>
            <a:r>
              <a:rPr lang="en-US" sz="2600" kern="0" dirty="0">
                <a:solidFill>
                  <a:schemeClr val="accent2"/>
                </a:solidFill>
              </a:rPr>
              <a:t>Module 3: </a:t>
            </a:r>
            <a:r>
              <a:rPr lang="en-US" sz="2600" kern="0" dirty="0">
                <a:solidFill>
                  <a:schemeClr val="tx1"/>
                </a:solidFill>
              </a:rPr>
              <a:t>Clinical trials</a:t>
            </a:r>
          </a:p>
          <a:p>
            <a:pPr marL="98425" indent="0">
              <a:lnSpc>
                <a:spcPct val="100000"/>
              </a:lnSpc>
              <a:spcBef>
                <a:spcPts val="1200"/>
              </a:spcBef>
              <a:spcAft>
                <a:spcPts val="0"/>
              </a:spcAft>
              <a:buFont typeface="Arial" pitchFamily="-72" charset="0"/>
              <a:buNone/>
            </a:pPr>
            <a:r>
              <a:rPr lang="en-US" sz="2600" kern="0" dirty="0">
                <a:solidFill>
                  <a:schemeClr val="accent2"/>
                </a:solidFill>
              </a:rPr>
              <a:t>Module 4: </a:t>
            </a:r>
            <a:r>
              <a:rPr lang="en-US" sz="2600" kern="0" dirty="0">
                <a:solidFill>
                  <a:schemeClr val="tx1"/>
                </a:solidFill>
              </a:rPr>
              <a:t>Neuropathy</a:t>
            </a:r>
          </a:p>
          <a:p>
            <a:pPr marL="98425" indent="0">
              <a:lnSpc>
                <a:spcPct val="100000"/>
              </a:lnSpc>
              <a:spcBef>
                <a:spcPts val="1200"/>
              </a:spcBef>
              <a:spcAft>
                <a:spcPts val="0"/>
              </a:spcAft>
              <a:buNone/>
            </a:pPr>
            <a:r>
              <a:rPr lang="en-US" sz="2600" kern="0" dirty="0">
                <a:solidFill>
                  <a:schemeClr val="accent2"/>
                </a:solidFill>
              </a:rPr>
              <a:t>Module 5: </a:t>
            </a:r>
            <a:r>
              <a:rPr lang="en-US" sz="2600" kern="0" dirty="0">
                <a:solidFill>
                  <a:schemeClr val="tx1"/>
                </a:solidFill>
              </a:rPr>
              <a:t>Chimeric antigen receptor (CAR) T-cell therapy</a:t>
            </a:r>
          </a:p>
          <a:p>
            <a:pPr marL="98425" indent="0">
              <a:lnSpc>
                <a:spcPct val="100000"/>
              </a:lnSpc>
              <a:spcBef>
                <a:spcPts val="1200"/>
              </a:spcBef>
              <a:spcAft>
                <a:spcPts val="0"/>
              </a:spcAft>
              <a:buFont typeface="Arial" pitchFamily="-72" charset="0"/>
              <a:buNone/>
            </a:pPr>
            <a:r>
              <a:rPr lang="en-US" sz="2600" kern="0" dirty="0">
                <a:solidFill>
                  <a:schemeClr val="accent2"/>
                </a:solidFill>
              </a:rPr>
              <a:t>Module 6: </a:t>
            </a:r>
            <a:r>
              <a:rPr lang="en-US" sz="2600" kern="0" dirty="0">
                <a:solidFill>
                  <a:schemeClr val="tx1"/>
                </a:solidFill>
              </a:rPr>
              <a:t>Bispecific antibodies</a:t>
            </a:r>
          </a:p>
          <a:p>
            <a:pPr marL="98425" indent="0">
              <a:lnSpc>
                <a:spcPct val="100000"/>
              </a:lnSpc>
              <a:spcBef>
                <a:spcPts val="1200"/>
              </a:spcBef>
              <a:spcAft>
                <a:spcPts val="0"/>
              </a:spcAft>
              <a:buFont typeface="Arial" pitchFamily="-72" charset="0"/>
              <a:buNone/>
            </a:pPr>
            <a:r>
              <a:rPr lang="en-US" sz="2600" kern="0" dirty="0">
                <a:solidFill>
                  <a:schemeClr val="accent2"/>
                </a:solidFill>
              </a:rPr>
              <a:t>Module 7: </a:t>
            </a:r>
            <a:r>
              <a:rPr lang="en-US" sz="2600" kern="0" dirty="0">
                <a:solidFill>
                  <a:schemeClr val="tx1"/>
                </a:solidFill>
              </a:rPr>
              <a:t>Antibody-drug conjugates</a:t>
            </a:r>
          </a:p>
          <a:p>
            <a:pPr marL="98425" indent="0">
              <a:lnSpc>
                <a:spcPct val="100000"/>
              </a:lnSpc>
              <a:spcBef>
                <a:spcPts val="1200"/>
              </a:spcBef>
              <a:spcAft>
                <a:spcPts val="0"/>
              </a:spcAft>
              <a:buNone/>
            </a:pPr>
            <a:r>
              <a:rPr lang="en-US" sz="2600" kern="0" dirty="0">
                <a:solidFill>
                  <a:schemeClr val="accent2"/>
                </a:solidFill>
              </a:rPr>
              <a:t>Module 8: </a:t>
            </a:r>
            <a:r>
              <a:rPr lang="en-US" sz="2600" kern="0" dirty="0">
                <a:solidFill>
                  <a:schemeClr val="tx1"/>
                </a:solidFill>
              </a:rPr>
              <a:t>Interacting with the oncology team</a:t>
            </a:r>
          </a:p>
          <a:p>
            <a:pPr marL="98425" indent="0">
              <a:lnSpc>
                <a:spcPct val="100000"/>
              </a:lnSpc>
              <a:spcBef>
                <a:spcPts val="1200"/>
              </a:spcBef>
              <a:spcAft>
                <a:spcPts val="0"/>
              </a:spcAft>
              <a:buFont typeface="Arial" pitchFamily="-72" charset="0"/>
              <a:buNone/>
            </a:pPr>
            <a:r>
              <a:rPr lang="en-US" sz="2600" kern="0" dirty="0">
                <a:solidFill>
                  <a:schemeClr val="accent2"/>
                </a:solidFill>
              </a:rPr>
              <a:t>Module 9: </a:t>
            </a:r>
            <a:r>
              <a:rPr lang="en-US" sz="2600" kern="0" dirty="0">
                <a:solidFill>
                  <a:schemeClr val="tx1"/>
                </a:solidFill>
              </a:rPr>
              <a:t>Other questions</a:t>
            </a:r>
          </a:p>
        </p:txBody>
      </p:sp>
    </p:spTree>
    <p:custDataLst>
      <p:tags r:id="rId1"/>
    </p:custDataLst>
    <p:extLst>
      <p:ext uri="{BB962C8B-B14F-4D97-AF65-F5344CB8AC3E}">
        <p14:creationId xmlns:p14="http://schemas.microsoft.com/office/powerpoint/2010/main" val="4902662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0EAFE2-4DEB-9B39-D43F-1E3854F934A7}"/>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32DDD893-4F84-AB43-FFEA-C94DB54135F1}"/>
              </a:ext>
            </a:extLst>
          </p:cNvPr>
          <p:cNvSpPr/>
          <p:nvPr/>
        </p:nvSpPr>
        <p:spPr bwMode="auto">
          <a:xfrm>
            <a:off x="643018" y="1134012"/>
            <a:ext cx="10945870" cy="430740"/>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a:extLst>
              <a:ext uri="{FF2B5EF4-FFF2-40B4-BE49-F238E27FC236}">
                <a16:creationId xmlns:a16="http://schemas.microsoft.com/office/drawing/2014/main" id="{2FCDC157-0DC8-F1A9-DD7F-8159755753C8}"/>
              </a:ext>
            </a:extLst>
          </p:cNvPr>
          <p:cNvSpPr>
            <a:spLocks noGrp="1"/>
          </p:cNvSpPr>
          <p:nvPr>
            <p:ph type="title"/>
          </p:nvPr>
        </p:nvSpPr>
        <p:spPr>
          <a:xfrm>
            <a:off x="2063552" y="0"/>
            <a:ext cx="8424936" cy="1139802"/>
          </a:xfrm>
        </p:spPr>
        <p:txBody>
          <a:bodyPr>
            <a:normAutofit/>
          </a:bodyPr>
          <a:lstStyle/>
          <a:p>
            <a:r>
              <a:rPr lang="en-US" sz="3200" dirty="0">
                <a:solidFill>
                  <a:srgbClr val="0432FF"/>
                </a:solidFill>
              </a:rPr>
              <a:t>Cancer Q&amp;A</a:t>
            </a:r>
            <a:br>
              <a:rPr lang="en-US" sz="3200" dirty="0">
                <a:solidFill>
                  <a:srgbClr val="0432FF"/>
                </a:solidFill>
              </a:rPr>
            </a:br>
            <a:r>
              <a:rPr lang="en-US" sz="3200" dirty="0">
                <a:solidFill>
                  <a:srgbClr val="0432FF"/>
                </a:solidFill>
              </a:rPr>
              <a:t>Relapsed/Refractory Multiple Myeloma</a:t>
            </a:r>
          </a:p>
        </p:txBody>
      </p:sp>
      <p:sp>
        <p:nvSpPr>
          <p:cNvPr id="6" name="Content Placeholder 5">
            <a:extLst>
              <a:ext uri="{FF2B5EF4-FFF2-40B4-BE49-F238E27FC236}">
                <a16:creationId xmlns:a16="http://schemas.microsoft.com/office/drawing/2014/main" id="{E289D4F3-D982-DE1A-3693-5C6262772744}"/>
              </a:ext>
            </a:extLst>
          </p:cNvPr>
          <p:cNvSpPr>
            <a:spLocks noGrp="1"/>
          </p:cNvSpPr>
          <p:nvPr>
            <p:ph idx="1"/>
          </p:nvPr>
        </p:nvSpPr>
        <p:spPr>
          <a:xfrm>
            <a:off x="983432" y="1843516"/>
            <a:ext cx="10225136" cy="4727456"/>
          </a:xfrm>
        </p:spPr>
        <p:txBody>
          <a:bodyPr/>
          <a:lstStyle/>
          <a:p>
            <a:pPr marL="98425" indent="0">
              <a:lnSpc>
                <a:spcPct val="100000"/>
              </a:lnSpc>
              <a:spcBef>
                <a:spcPts val="1800"/>
              </a:spcBef>
              <a:spcAft>
                <a:spcPts val="0"/>
              </a:spcAft>
              <a:buNone/>
            </a:pPr>
            <a:endParaRPr lang="en-US" sz="2800" dirty="0">
              <a:solidFill>
                <a:schemeClr val="tx1"/>
              </a:solidFill>
            </a:endParaRPr>
          </a:p>
          <a:p>
            <a:pPr marL="98425" indent="0">
              <a:lnSpc>
                <a:spcPct val="100000"/>
              </a:lnSpc>
              <a:spcBef>
                <a:spcPts val="1800"/>
              </a:spcBef>
              <a:spcAft>
                <a:spcPts val="0"/>
              </a:spcAft>
              <a:buNone/>
            </a:pPr>
            <a:endParaRPr lang="en-US" sz="2800" dirty="0">
              <a:solidFill>
                <a:schemeClr val="tx1"/>
              </a:solidFill>
            </a:endParaRPr>
          </a:p>
        </p:txBody>
      </p:sp>
      <p:sp>
        <p:nvSpPr>
          <p:cNvPr id="3" name="Content Placeholder 5">
            <a:extLst>
              <a:ext uri="{FF2B5EF4-FFF2-40B4-BE49-F238E27FC236}">
                <a16:creationId xmlns:a16="http://schemas.microsoft.com/office/drawing/2014/main" id="{16275BF3-A446-1DF9-8267-848DE83E4D96}"/>
              </a:ext>
            </a:extLst>
          </p:cNvPr>
          <p:cNvSpPr txBox="1">
            <a:spLocks/>
          </p:cNvSpPr>
          <p:nvPr/>
        </p:nvSpPr>
        <p:spPr bwMode="auto">
          <a:xfrm>
            <a:off x="1003385" y="1139802"/>
            <a:ext cx="10225136" cy="472745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indent="0">
              <a:lnSpc>
                <a:spcPct val="100000"/>
              </a:lnSpc>
              <a:spcBef>
                <a:spcPts val="1200"/>
              </a:spcBef>
              <a:spcAft>
                <a:spcPts val="0"/>
              </a:spcAft>
              <a:buNone/>
            </a:pPr>
            <a:r>
              <a:rPr lang="en-US" sz="2600" kern="0" dirty="0">
                <a:solidFill>
                  <a:schemeClr val="bg1"/>
                </a:solidFill>
              </a:rPr>
              <a:t>Introduction: Multiple myeloma — 2005 to 2025</a:t>
            </a:r>
          </a:p>
          <a:p>
            <a:pPr marL="98425" indent="0">
              <a:lnSpc>
                <a:spcPct val="100000"/>
              </a:lnSpc>
              <a:spcBef>
                <a:spcPts val="1200"/>
              </a:spcBef>
              <a:spcAft>
                <a:spcPts val="0"/>
              </a:spcAft>
              <a:buNone/>
            </a:pPr>
            <a:r>
              <a:rPr lang="en-US" sz="2600" kern="0" dirty="0">
                <a:solidFill>
                  <a:schemeClr val="accent2"/>
                </a:solidFill>
              </a:rPr>
              <a:t>Module 1: </a:t>
            </a:r>
            <a:r>
              <a:rPr lang="en-US" sz="2600" kern="0" dirty="0">
                <a:solidFill>
                  <a:schemeClr val="tx1"/>
                </a:solidFill>
              </a:rPr>
              <a:t>Questions from the beginning</a:t>
            </a:r>
          </a:p>
          <a:p>
            <a:pPr marL="98425" indent="0">
              <a:lnSpc>
                <a:spcPct val="100000"/>
              </a:lnSpc>
              <a:spcBef>
                <a:spcPts val="1200"/>
              </a:spcBef>
              <a:spcAft>
                <a:spcPts val="0"/>
              </a:spcAft>
              <a:buNone/>
            </a:pPr>
            <a:r>
              <a:rPr lang="en-US" sz="2600" kern="0" dirty="0">
                <a:solidFill>
                  <a:schemeClr val="accent2"/>
                </a:solidFill>
              </a:rPr>
              <a:t>Module 2: </a:t>
            </a:r>
            <a:r>
              <a:rPr lang="en-US" sz="2600" kern="0" dirty="0">
                <a:solidFill>
                  <a:schemeClr val="tx1"/>
                </a:solidFill>
              </a:rPr>
              <a:t>Choosing options</a:t>
            </a:r>
          </a:p>
          <a:p>
            <a:pPr marL="98425" indent="0">
              <a:lnSpc>
                <a:spcPct val="100000"/>
              </a:lnSpc>
              <a:spcBef>
                <a:spcPts val="1200"/>
              </a:spcBef>
              <a:spcAft>
                <a:spcPts val="0"/>
              </a:spcAft>
              <a:buNone/>
            </a:pPr>
            <a:r>
              <a:rPr lang="en-US" sz="2600" kern="0" dirty="0">
                <a:solidFill>
                  <a:schemeClr val="accent2"/>
                </a:solidFill>
              </a:rPr>
              <a:t>Module 3: </a:t>
            </a:r>
            <a:r>
              <a:rPr lang="en-US" sz="2600" kern="0" dirty="0">
                <a:solidFill>
                  <a:schemeClr val="tx1"/>
                </a:solidFill>
              </a:rPr>
              <a:t>Clinical trials</a:t>
            </a:r>
          </a:p>
          <a:p>
            <a:pPr marL="98425" indent="0">
              <a:lnSpc>
                <a:spcPct val="100000"/>
              </a:lnSpc>
              <a:spcBef>
                <a:spcPts val="1200"/>
              </a:spcBef>
              <a:spcAft>
                <a:spcPts val="0"/>
              </a:spcAft>
              <a:buNone/>
            </a:pPr>
            <a:r>
              <a:rPr lang="en-US" sz="2600" kern="0" dirty="0">
                <a:solidFill>
                  <a:schemeClr val="accent2"/>
                </a:solidFill>
              </a:rPr>
              <a:t>Module 4: </a:t>
            </a:r>
            <a:r>
              <a:rPr lang="en-US" sz="2600" kern="0" dirty="0">
                <a:solidFill>
                  <a:schemeClr val="tx1"/>
                </a:solidFill>
              </a:rPr>
              <a:t>Neuropathy</a:t>
            </a:r>
          </a:p>
          <a:p>
            <a:pPr marL="98425" indent="0">
              <a:lnSpc>
                <a:spcPct val="100000"/>
              </a:lnSpc>
              <a:spcBef>
                <a:spcPts val="1200"/>
              </a:spcBef>
              <a:spcAft>
                <a:spcPts val="0"/>
              </a:spcAft>
              <a:buNone/>
            </a:pPr>
            <a:r>
              <a:rPr lang="en-US" sz="2600" kern="0" dirty="0">
                <a:solidFill>
                  <a:schemeClr val="accent2"/>
                </a:solidFill>
              </a:rPr>
              <a:t>Module 5: </a:t>
            </a:r>
            <a:r>
              <a:rPr lang="en-US" sz="2600" kern="0" dirty="0">
                <a:solidFill>
                  <a:schemeClr val="tx1"/>
                </a:solidFill>
              </a:rPr>
              <a:t>Chimeric antigen receptor (CAR) T-cell therapy</a:t>
            </a:r>
          </a:p>
          <a:p>
            <a:pPr marL="98425" indent="0">
              <a:lnSpc>
                <a:spcPct val="100000"/>
              </a:lnSpc>
              <a:spcBef>
                <a:spcPts val="1200"/>
              </a:spcBef>
              <a:spcAft>
                <a:spcPts val="0"/>
              </a:spcAft>
              <a:buNone/>
            </a:pPr>
            <a:r>
              <a:rPr lang="en-US" sz="2600" kern="0" dirty="0">
                <a:solidFill>
                  <a:schemeClr val="accent2"/>
                </a:solidFill>
              </a:rPr>
              <a:t>Module 6: </a:t>
            </a:r>
            <a:r>
              <a:rPr lang="en-US" sz="2600" kern="0" dirty="0">
                <a:solidFill>
                  <a:schemeClr val="tx1"/>
                </a:solidFill>
              </a:rPr>
              <a:t>Bispecific antibodies</a:t>
            </a:r>
          </a:p>
          <a:p>
            <a:pPr marL="98425" indent="0">
              <a:lnSpc>
                <a:spcPct val="100000"/>
              </a:lnSpc>
              <a:spcBef>
                <a:spcPts val="1200"/>
              </a:spcBef>
              <a:spcAft>
                <a:spcPts val="0"/>
              </a:spcAft>
              <a:buNone/>
            </a:pPr>
            <a:r>
              <a:rPr lang="en-US" sz="2600" kern="0" dirty="0">
                <a:solidFill>
                  <a:schemeClr val="accent2"/>
                </a:solidFill>
              </a:rPr>
              <a:t>Module 7: </a:t>
            </a:r>
            <a:r>
              <a:rPr lang="en-US" sz="2600" kern="0" dirty="0">
                <a:solidFill>
                  <a:schemeClr val="tx1"/>
                </a:solidFill>
              </a:rPr>
              <a:t>Antibody-drug conjugates</a:t>
            </a:r>
          </a:p>
          <a:p>
            <a:pPr marL="98425" indent="0">
              <a:lnSpc>
                <a:spcPct val="100000"/>
              </a:lnSpc>
              <a:spcBef>
                <a:spcPts val="1200"/>
              </a:spcBef>
              <a:spcAft>
                <a:spcPts val="0"/>
              </a:spcAft>
              <a:buNone/>
            </a:pPr>
            <a:r>
              <a:rPr lang="en-US" sz="2600" kern="0" dirty="0">
                <a:solidFill>
                  <a:schemeClr val="accent2"/>
                </a:solidFill>
              </a:rPr>
              <a:t>Module 8: </a:t>
            </a:r>
            <a:r>
              <a:rPr lang="en-US" sz="2600" kern="0" dirty="0">
                <a:solidFill>
                  <a:schemeClr val="tx1"/>
                </a:solidFill>
              </a:rPr>
              <a:t>Interacting with the oncology team</a:t>
            </a:r>
          </a:p>
          <a:p>
            <a:pPr marL="98425" indent="0">
              <a:lnSpc>
                <a:spcPct val="100000"/>
              </a:lnSpc>
              <a:spcBef>
                <a:spcPts val="1200"/>
              </a:spcBef>
              <a:spcAft>
                <a:spcPts val="0"/>
              </a:spcAft>
              <a:buNone/>
            </a:pPr>
            <a:r>
              <a:rPr lang="en-US" sz="2600" kern="0" dirty="0">
                <a:solidFill>
                  <a:schemeClr val="accent2"/>
                </a:solidFill>
              </a:rPr>
              <a:t>Module 9: </a:t>
            </a:r>
            <a:r>
              <a:rPr lang="en-US" sz="2600" kern="0" dirty="0">
                <a:solidFill>
                  <a:schemeClr val="tx1"/>
                </a:solidFill>
              </a:rPr>
              <a:t>Other questions</a:t>
            </a:r>
          </a:p>
        </p:txBody>
      </p:sp>
    </p:spTree>
    <p:custDataLst>
      <p:tags r:id="rId1"/>
    </p:custDataLst>
    <p:extLst>
      <p:ext uri="{BB962C8B-B14F-4D97-AF65-F5344CB8AC3E}">
        <p14:creationId xmlns:p14="http://schemas.microsoft.com/office/powerpoint/2010/main" val="13860419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40" y="1556792"/>
            <a:ext cx="10084919" cy="4799013"/>
          </a:xfrm>
        </p:spPr>
        <p:txBody>
          <a:bodyPr/>
          <a:lstStyle/>
          <a:p>
            <a:pPr marL="98425" indent="0">
              <a:buNone/>
            </a:pPr>
            <a:r>
              <a:rPr lang="en-US" sz="2500" b="0" dirty="0">
                <a:solidFill>
                  <a:schemeClr val="tx1"/>
                </a:solidFill>
              </a:rPr>
              <a:t>This activity is supported by an educational grant from GSK.</a:t>
            </a:r>
          </a:p>
        </p:txBody>
      </p:sp>
    </p:spTree>
    <p:extLst>
      <p:ext uri="{BB962C8B-B14F-4D97-AF65-F5344CB8AC3E}">
        <p14:creationId xmlns:p14="http://schemas.microsoft.com/office/powerpoint/2010/main" val="21614490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CE891D-474E-A2B3-5869-C67B3CCDE53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BBB5146A-EC03-70B2-3AD0-1FCEA24E4EA8}"/>
              </a:ext>
            </a:extLst>
          </p:cNvPr>
          <p:cNvSpPr/>
          <p:nvPr/>
        </p:nvSpPr>
        <p:spPr bwMode="auto">
          <a:xfrm>
            <a:off x="643018" y="1702116"/>
            <a:ext cx="10945870" cy="430740"/>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6CC7FAED-4E0F-DB0B-E977-D16F0776FB35}"/>
              </a:ext>
            </a:extLst>
          </p:cNvPr>
          <p:cNvSpPr>
            <a:spLocks noGrp="1"/>
          </p:cNvSpPr>
          <p:nvPr>
            <p:ph type="title"/>
          </p:nvPr>
        </p:nvSpPr>
        <p:spPr>
          <a:xfrm>
            <a:off x="2063552" y="0"/>
            <a:ext cx="8424936" cy="1139802"/>
          </a:xfrm>
        </p:spPr>
        <p:txBody>
          <a:bodyPr>
            <a:normAutofit/>
          </a:bodyPr>
          <a:lstStyle/>
          <a:p>
            <a:r>
              <a:rPr lang="en-US" sz="3200" dirty="0">
                <a:solidFill>
                  <a:srgbClr val="0432FF"/>
                </a:solidFill>
              </a:rPr>
              <a:t>Cancer Q&amp;A</a:t>
            </a:r>
            <a:br>
              <a:rPr lang="en-US" sz="3200" dirty="0">
                <a:solidFill>
                  <a:srgbClr val="0432FF"/>
                </a:solidFill>
              </a:rPr>
            </a:br>
            <a:r>
              <a:rPr lang="en-US" sz="3200" dirty="0">
                <a:solidFill>
                  <a:srgbClr val="0432FF"/>
                </a:solidFill>
              </a:rPr>
              <a:t>Relapsed/Refractory Multiple Myeloma</a:t>
            </a:r>
          </a:p>
        </p:txBody>
      </p:sp>
      <p:sp>
        <p:nvSpPr>
          <p:cNvPr id="6" name="Content Placeholder 5">
            <a:extLst>
              <a:ext uri="{FF2B5EF4-FFF2-40B4-BE49-F238E27FC236}">
                <a16:creationId xmlns:a16="http://schemas.microsoft.com/office/drawing/2014/main" id="{C3CBE39F-4FBF-2225-3B5B-D3768C9D535C}"/>
              </a:ext>
            </a:extLst>
          </p:cNvPr>
          <p:cNvSpPr>
            <a:spLocks noGrp="1"/>
          </p:cNvSpPr>
          <p:nvPr>
            <p:ph idx="1"/>
          </p:nvPr>
        </p:nvSpPr>
        <p:spPr>
          <a:xfrm>
            <a:off x="983432" y="1843516"/>
            <a:ext cx="10225136" cy="4727456"/>
          </a:xfrm>
        </p:spPr>
        <p:txBody>
          <a:bodyPr/>
          <a:lstStyle/>
          <a:p>
            <a:pPr marL="98425" indent="0">
              <a:lnSpc>
                <a:spcPct val="100000"/>
              </a:lnSpc>
              <a:spcBef>
                <a:spcPts val="1800"/>
              </a:spcBef>
              <a:spcAft>
                <a:spcPts val="0"/>
              </a:spcAft>
              <a:buNone/>
            </a:pPr>
            <a:endParaRPr lang="en-US" sz="2800" dirty="0">
              <a:solidFill>
                <a:schemeClr val="tx1"/>
              </a:solidFill>
            </a:endParaRPr>
          </a:p>
          <a:p>
            <a:pPr marL="98425" indent="0">
              <a:lnSpc>
                <a:spcPct val="100000"/>
              </a:lnSpc>
              <a:spcBef>
                <a:spcPts val="1800"/>
              </a:spcBef>
              <a:spcAft>
                <a:spcPts val="0"/>
              </a:spcAft>
              <a:buNone/>
            </a:pPr>
            <a:endParaRPr lang="en-US" sz="2800" dirty="0">
              <a:solidFill>
                <a:schemeClr val="tx1"/>
              </a:solidFill>
            </a:endParaRPr>
          </a:p>
        </p:txBody>
      </p:sp>
      <p:sp>
        <p:nvSpPr>
          <p:cNvPr id="3" name="Content Placeholder 5">
            <a:extLst>
              <a:ext uri="{FF2B5EF4-FFF2-40B4-BE49-F238E27FC236}">
                <a16:creationId xmlns:a16="http://schemas.microsoft.com/office/drawing/2014/main" id="{1CD7BC85-D540-FF61-B133-3B09779A587B}"/>
              </a:ext>
            </a:extLst>
          </p:cNvPr>
          <p:cNvSpPr txBox="1">
            <a:spLocks/>
          </p:cNvSpPr>
          <p:nvPr/>
        </p:nvSpPr>
        <p:spPr bwMode="auto">
          <a:xfrm>
            <a:off x="1003385" y="1139802"/>
            <a:ext cx="10225136" cy="472745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indent="0">
              <a:lnSpc>
                <a:spcPct val="100000"/>
              </a:lnSpc>
              <a:spcBef>
                <a:spcPts val="1200"/>
              </a:spcBef>
              <a:spcAft>
                <a:spcPts val="0"/>
              </a:spcAft>
              <a:buNone/>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Introduction: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Multiple myeloma — </a:t>
            </a:r>
            <a:r>
              <a:rPr lang="en-US" sz="2600" kern="0" dirty="0">
                <a:solidFill>
                  <a:schemeClr val="tx1"/>
                </a:solidFill>
              </a:rPr>
              <a:t>2005 to 2025</a:t>
            </a:r>
            <a:endPar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endParaRP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chemeClr val="bg1"/>
                </a:solidFill>
                <a:effectLst/>
                <a:uLnTx/>
                <a:uFillTx/>
                <a:latin typeface="Calibri" charset="0"/>
                <a:ea typeface="MS PGothic" pitchFamily="34" charset="-128"/>
              </a:rPr>
              <a:t>Module 1: Questions from the beginning</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2: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Choosing options</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3: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Clinical trials</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4: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Neuropathy</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5: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Chimeric antigen receptor (CAR) T-cell therapy</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6: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Bispecific antibodies</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7: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Antibody-drug conjugates</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8: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Interacting with the oncology team</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9: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Other questions</a:t>
            </a:r>
          </a:p>
        </p:txBody>
      </p:sp>
    </p:spTree>
    <p:custDataLst>
      <p:tags r:id="rId1"/>
    </p:custDataLst>
    <p:extLst>
      <p:ext uri="{BB962C8B-B14F-4D97-AF65-F5344CB8AC3E}">
        <p14:creationId xmlns:p14="http://schemas.microsoft.com/office/powerpoint/2010/main" val="31792446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6CAA0B-438C-8843-7DC9-1C66ED202E55}"/>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6E305C1B-C8FE-7EAE-FCFC-179FE443F51A}"/>
              </a:ext>
            </a:extLst>
          </p:cNvPr>
          <p:cNvSpPr/>
          <p:nvPr/>
        </p:nvSpPr>
        <p:spPr bwMode="auto">
          <a:xfrm>
            <a:off x="282876" y="731535"/>
            <a:ext cx="11626246" cy="1185298"/>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1CA28133-B991-334F-EF3D-BB9414BBE841}"/>
              </a:ext>
            </a:extLst>
          </p:cNvPr>
          <p:cNvSpPr>
            <a:spLocks noGrp="1"/>
          </p:cNvSpPr>
          <p:nvPr>
            <p:ph type="title"/>
          </p:nvPr>
        </p:nvSpPr>
        <p:spPr>
          <a:xfrm>
            <a:off x="1641669" y="731535"/>
            <a:ext cx="8908660" cy="1185298"/>
          </a:xfrm>
        </p:spPr>
        <p:txBody>
          <a:bodyPr lIns="91440" tIns="91440" rIns="91440" bIns="182880"/>
          <a:lstStyle/>
          <a:p>
            <a:r>
              <a:rPr lang="en-US" sz="3600" dirty="0">
                <a:solidFill>
                  <a:schemeClr val="bg1"/>
                </a:solidFill>
              </a:rPr>
              <a:t>Questions from the beginning</a:t>
            </a:r>
          </a:p>
        </p:txBody>
      </p:sp>
      <p:pic>
        <p:nvPicPr>
          <p:cNvPr id="3" name="Picture 2" descr="A person with a beard and mustache smiling&#10;&#10;AI-generated content may be incorrect.">
            <a:extLst>
              <a:ext uri="{FF2B5EF4-FFF2-40B4-BE49-F238E27FC236}">
                <a16:creationId xmlns:a16="http://schemas.microsoft.com/office/drawing/2014/main" id="{57DF65BB-E4CE-E5CB-897C-903A156BD465}"/>
              </a:ext>
            </a:extLst>
          </p:cNvPr>
          <p:cNvPicPr>
            <a:picLocks noChangeAspect="1"/>
          </p:cNvPicPr>
          <p:nvPr/>
        </p:nvPicPr>
        <p:blipFill>
          <a:blip r:embed="rId2"/>
          <a:stretch>
            <a:fillRect/>
          </a:stretch>
        </p:blipFill>
        <p:spPr>
          <a:xfrm>
            <a:off x="4217048" y="2827348"/>
            <a:ext cx="3757902" cy="2113820"/>
          </a:xfrm>
          <a:prstGeom prst="rect">
            <a:avLst/>
          </a:prstGeom>
          <a:effectLst>
            <a:outerShdw blurRad="50800" dist="38100" dir="2700000" algn="tl" rotWithShape="0">
              <a:prstClr val="black">
                <a:alpha val="40000"/>
              </a:prstClr>
            </a:outerShdw>
          </a:effectLst>
        </p:spPr>
      </p:pic>
      <p:pic>
        <p:nvPicPr>
          <p:cNvPr id="4" name="Picture 3" descr="A person wearing a headset&#10;&#10;AI-generated content may be incorrect.">
            <a:extLst>
              <a:ext uri="{FF2B5EF4-FFF2-40B4-BE49-F238E27FC236}">
                <a16:creationId xmlns:a16="http://schemas.microsoft.com/office/drawing/2014/main" id="{CD9632EC-C65B-E3D3-1E0F-D7BA2A3663DF}"/>
              </a:ext>
            </a:extLst>
          </p:cNvPr>
          <p:cNvPicPr>
            <a:picLocks noChangeAspect="1"/>
          </p:cNvPicPr>
          <p:nvPr/>
        </p:nvPicPr>
        <p:blipFill>
          <a:blip r:embed="rId3"/>
          <a:stretch>
            <a:fillRect/>
          </a:stretch>
        </p:blipFill>
        <p:spPr>
          <a:xfrm>
            <a:off x="282875" y="2827348"/>
            <a:ext cx="3757903" cy="2113820"/>
          </a:xfrm>
          <a:prstGeom prst="rect">
            <a:avLst/>
          </a:prstGeom>
          <a:effectLst>
            <a:outerShdw blurRad="50800" dist="38100" dir="2700000" algn="tl" rotWithShape="0">
              <a:prstClr val="black">
                <a:alpha val="40000"/>
              </a:prstClr>
            </a:outerShdw>
          </a:effectLst>
        </p:spPr>
      </p:pic>
      <p:pic>
        <p:nvPicPr>
          <p:cNvPr id="5" name="Picture 4" descr="A person wearing headphones smiling&#10;&#10;AI-generated content may be incorrect.">
            <a:extLst>
              <a:ext uri="{FF2B5EF4-FFF2-40B4-BE49-F238E27FC236}">
                <a16:creationId xmlns:a16="http://schemas.microsoft.com/office/drawing/2014/main" id="{34164D90-0408-9C00-51F5-4BF312BFF45C}"/>
              </a:ext>
            </a:extLst>
          </p:cNvPr>
          <p:cNvPicPr>
            <a:picLocks noChangeAspect="1"/>
          </p:cNvPicPr>
          <p:nvPr/>
        </p:nvPicPr>
        <p:blipFill>
          <a:blip r:embed="rId4"/>
          <a:stretch>
            <a:fillRect/>
          </a:stretch>
        </p:blipFill>
        <p:spPr>
          <a:xfrm>
            <a:off x="8151220" y="2827348"/>
            <a:ext cx="3757902" cy="211382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845976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DEB00EA-8828-F1DB-6921-444FE0447ADA}"/>
              </a:ext>
            </a:extLst>
          </p:cNvPr>
          <p:cNvSpPr>
            <a:spLocks noGrp="1"/>
          </p:cNvSpPr>
          <p:nvPr>
            <p:ph idx="47"/>
          </p:nvPr>
        </p:nvSpPr>
        <p:spPr/>
        <p:txBody>
          <a:bodyPr/>
          <a:lstStyle/>
          <a:p>
            <a:r>
              <a:rPr lang="en-US" dirty="0"/>
              <a:t>We still cannot cure MM for most patients, but we hope to be</a:t>
            </a:r>
            <a:br>
              <a:rPr lang="en-US" dirty="0"/>
            </a:br>
            <a:r>
              <a:rPr lang="en-US" dirty="0"/>
              <a:t> able to keep your myeloma controlled for many years </a:t>
            </a:r>
          </a:p>
        </p:txBody>
      </p:sp>
      <p:sp>
        <p:nvSpPr>
          <p:cNvPr id="3" name="Content Placeholder 2">
            <a:extLst>
              <a:ext uri="{FF2B5EF4-FFF2-40B4-BE49-F238E27FC236}">
                <a16:creationId xmlns:a16="http://schemas.microsoft.com/office/drawing/2014/main" id="{1FFD7187-D4C5-1675-FE8A-EBD32DCF04E0}"/>
              </a:ext>
            </a:extLst>
          </p:cNvPr>
          <p:cNvSpPr>
            <a:spLocks noGrp="1"/>
          </p:cNvSpPr>
          <p:nvPr>
            <p:ph idx="48"/>
          </p:nvPr>
        </p:nvSpPr>
        <p:spPr/>
        <p:txBody>
          <a:bodyPr/>
          <a:lstStyle/>
          <a:p>
            <a:r>
              <a:rPr lang="en-US" dirty="0"/>
              <a:t>15%-20% can experience functional cure</a:t>
            </a:r>
          </a:p>
        </p:txBody>
      </p:sp>
      <p:sp>
        <p:nvSpPr>
          <p:cNvPr id="4" name="Content Placeholder 3">
            <a:extLst>
              <a:ext uri="{FF2B5EF4-FFF2-40B4-BE49-F238E27FC236}">
                <a16:creationId xmlns:a16="http://schemas.microsoft.com/office/drawing/2014/main" id="{13844554-74BE-754D-7639-D448E85EDAA6}"/>
              </a:ext>
            </a:extLst>
          </p:cNvPr>
          <p:cNvSpPr>
            <a:spLocks noGrp="1"/>
          </p:cNvSpPr>
          <p:nvPr>
            <p:ph idx="49"/>
          </p:nvPr>
        </p:nvSpPr>
        <p:spPr/>
        <p:txBody>
          <a:bodyPr/>
          <a:lstStyle/>
          <a:p>
            <a:r>
              <a:rPr lang="en-US" sz="2000" dirty="0"/>
              <a:t>We have much better treatments so that patients can now live many years, </a:t>
            </a:r>
            <a:br>
              <a:rPr lang="en-US" sz="2000" dirty="0"/>
            </a:br>
            <a:r>
              <a:rPr lang="en-US" sz="2000" dirty="0"/>
              <a:t>and we are likely curing about 20%-30% of patients with today’s best options </a:t>
            </a:r>
          </a:p>
        </p:txBody>
      </p:sp>
      <p:sp>
        <p:nvSpPr>
          <p:cNvPr id="5" name="Content Placeholder 4">
            <a:extLst>
              <a:ext uri="{FF2B5EF4-FFF2-40B4-BE49-F238E27FC236}">
                <a16:creationId xmlns:a16="http://schemas.microsoft.com/office/drawing/2014/main" id="{0E7C819F-3837-4BE0-C93D-7AFBE77C208D}"/>
              </a:ext>
            </a:extLst>
          </p:cNvPr>
          <p:cNvSpPr>
            <a:spLocks noGrp="1"/>
          </p:cNvSpPr>
          <p:nvPr>
            <p:ph idx="50"/>
          </p:nvPr>
        </p:nvSpPr>
        <p:spPr/>
        <p:txBody>
          <a:bodyPr/>
          <a:lstStyle/>
          <a:p>
            <a:r>
              <a:rPr lang="en-US" dirty="0"/>
              <a:t>About 10% of standard-risk patients will not experience relapse from their first line of therapy and could thus be considered cured </a:t>
            </a:r>
          </a:p>
        </p:txBody>
      </p:sp>
      <p:sp>
        <p:nvSpPr>
          <p:cNvPr id="6" name="Content Placeholder 5">
            <a:extLst>
              <a:ext uri="{FF2B5EF4-FFF2-40B4-BE49-F238E27FC236}">
                <a16:creationId xmlns:a16="http://schemas.microsoft.com/office/drawing/2014/main" id="{5BE51E1F-2798-0422-03E8-84E9108F5AC9}"/>
              </a:ext>
            </a:extLst>
          </p:cNvPr>
          <p:cNvSpPr>
            <a:spLocks noGrp="1"/>
          </p:cNvSpPr>
          <p:nvPr>
            <p:ph idx="51"/>
          </p:nvPr>
        </p:nvSpPr>
        <p:spPr/>
        <p:txBody>
          <a:bodyPr/>
          <a:lstStyle/>
          <a:p>
            <a:r>
              <a:rPr lang="en-US" dirty="0"/>
              <a:t>Chance of cure for standard-risk MM is 50% to 60%</a:t>
            </a:r>
          </a:p>
        </p:txBody>
      </p:sp>
      <p:sp>
        <p:nvSpPr>
          <p:cNvPr id="7" name="Title 6">
            <a:extLst>
              <a:ext uri="{FF2B5EF4-FFF2-40B4-BE49-F238E27FC236}">
                <a16:creationId xmlns:a16="http://schemas.microsoft.com/office/drawing/2014/main" id="{DF7201C8-DAEF-C466-2E12-0EF7CA12BE38}"/>
              </a:ext>
            </a:extLst>
          </p:cNvPr>
          <p:cNvSpPr>
            <a:spLocks noGrp="1"/>
          </p:cNvSpPr>
          <p:nvPr>
            <p:ph type="title"/>
          </p:nvPr>
        </p:nvSpPr>
        <p:spPr/>
        <p:txBody>
          <a:bodyPr/>
          <a:lstStyle/>
          <a:p>
            <a:r>
              <a:rPr lang="en-US" dirty="0"/>
              <a:t>For a patient with newly diagnosed standard-risk multiple myeloma (MM), what are the chances of cure? </a:t>
            </a:r>
          </a:p>
        </p:txBody>
      </p:sp>
      <p:sp>
        <p:nvSpPr>
          <p:cNvPr id="8" name="Content Placeholder 7">
            <a:extLst>
              <a:ext uri="{FF2B5EF4-FFF2-40B4-BE49-F238E27FC236}">
                <a16:creationId xmlns:a16="http://schemas.microsoft.com/office/drawing/2014/main" id="{5095898C-C19A-948A-44A3-E96A545699A7}"/>
              </a:ext>
            </a:extLst>
          </p:cNvPr>
          <p:cNvSpPr>
            <a:spLocks noGrp="1"/>
          </p:cNvSpPr>
          <p:nvPr>
            <p:ph idx="52"/>
          </p:nvPr>
        </p:nvSpPr>
        <p:spPr/>
        <p:txBody>
          <a:bodyPr/>
          <a:lstStyle/>
          <a:p>
            <a:r>
              <a:rPr lang="en-US" dirty="0"/>
              <a:t>Estimated overall survival is now 10-15 years, </a:t>
            </a:r>
            <a:br>
              <a:rPr lang="en-US" dirty="0"/>
            </a:br>
            <a:r>
              <a:rPr lang="en-US" dirty="0"/>
              <a:t>but MM remains incurable in the longer term </a:t>
            </a:r>
          </a:p>
        </p:txBody>
      </p:sp>
    </p:spTree>
    <p:extLst>
      <p:ext uri="{BB962C8B-B14F-4D97-AF65-F5344CB8AC3E}">
        <p14:creationId xmlns:p14="http://schemas.microsoft.com/office/powerpoint/2010/main" val="35855092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14084B0-F6C9-D8CE-CB42-55DBE12B00EA}"/>
              </a:ext>
            </a:extLst>
          </p:cNvPr>
          <p:cNvSpPr>
            <a:spLocks noGrp="1"/>
          </p:cNvSpPr>
          <p:nvPr>
            <p:ph idx="47"/>
          </p:nvPr>
        </p:nvSpPr>
        <p:spPr/>
        <p:txBody>
          <a:bodyPr/>
          <a:lstStyle/>
          <a:p>
            <a:r>
              <a:rPr lang="en-US" dirty="0"/>
              <a:t>Today’s therapies offer good control for many years, often 10 </a:t>
            </a:r>
            <a:br>
              <a:rPr lang="en-US" dirty="0"/>
            </a:br>
            <a:r>
              <a:rPr lang="en-US" dirty="0"/>
              <a:t>or more, before a treatment may have to be changed </a:t>
            </a:r>
          </a:p>
        </p:txBody>
      </p:sp>
      <p:sp>
        <p:nvSpPr>
          <p:cNvPr id="3" name="Content Placeholder 2">
            <a:extLst>
              <a:ext uri="{FF2B5EF4-FFF2-40B4-BE49-F238E27FC236}">
                <a16:creationId xmlns:a16="http://schemas.microsoft.com/office/drawing/2014/main" id="{D23F9668-58C6-2B74-33DA-57E96D9B8AB0}"/>
              </a:ext>
            </a:extLst>
          </p:cNvPr>
          <p:cNvSpPr>
            <a:spLocks noGrp="1"/>
          </p:cNvSpPr>
          <p:nvPr>
            <p:ph idx="48"/>
          </p:nvPr>
        </p:nvSpPr>
        <p:spPr/>
        <p:txBody>
          <a:bodyPr/>
          <a:lstStyle/>
          <a:p>
            <a:r>
              <a:rPr lang="en-US" dirty="0"/>
              <a:t>Median time for patients receiving D-</a:t>
            </a:r>
            <a:r>
              <a:rPr lang="en-US" dirty="0" err="1"/>
              <a:t>RVd</a:t>
            </a:r>
            <a:r>
              <a:rPr lang="en-US" dirty="0"/>
              <a:t> induction </a:t>
            </a:r>
            <a:br>
              <a:rPr lang="en-US" dirty="0"/>
            </a:br>
            <a:r>
              <a:rPr lang="en-US" dirty="0"/>
              <a:t>and transplant is &gt;10 years</a:t>
            </a:r>
          </a:p>
        </p:txBody>
      </p:sp>
      <p:sp>
        <p:nvSpPr>
          <p:cNvPr id="4" name="Content Placeholder 3">
            <a:extLst>
              <a:ext uri="{FF2B5EF4-FFF2-40B4-BE49-F238E27FC236}">
                <a16:creationId xmlns:a16="http://schemas.microsoft.com/office/drawing/2014/main" id="{67349A9A-B1FE-DCAD-5C82-E00DB7790B25}"/>
              </a:ext>
            </a:extLst>
          </p:cNvPr>
          <p:cNvSpPr>
            <a:spLocks noGrp="1"/>
          </p:cNvSpPr>
          <p:nvPr>
            <p:ph idx="49"/>
          </p:nvPr>
        </p:nvSpPr>
        <p:spPr/>
        <p:txBody>
          <a:bodyPr/>
          <a:lstStyle/>
          <a:p>
            <a:r>
              <a:rPr lang="en-US" dirty="0"/>
              <a:t>Greater than 5 years should be expected</a:t>
            </a:r>
          </a:p>
        </p:txBody>
      </p:sp>
      <p:sp>
        <p:nvSpPr>
          <p:cNvPr id="5" name="Content Placeholder 4">
            <a:extLst>
              <a:ext uri="{FF2B5EF4-FFF2-40B4-BE49-F238E27FC236}">
                <a16:creationId xmlns:a16="http://schemas.microsoft.com/office/drawing/2014/main" id="{7AB14030-814E-2194-D64E-71E5ED462BE0}"/>
              </a:ext>
            </a:extLst>
          </p:cNvPr>
          <p:cNvSpPr>
            <a:spLocks noGrp="1"/>
          </p:cNvSpPr>
          <p:nvPr>
            <p:ph idx="50"/>
          </p:nvPr>
        </p:nvSpPr>
        <p:spPr/>
        <p:txBody>
          <a:bodyPr/>
          <a:lstStyle/>
          <a:p>
            <a:r>
              <a:rPr lang="en-US" dirty="0"/>
              <a:t>For a standard-risk patient, PFS is about 7 years so treatment </a:t>
            </a:r>
            <a:br>
              <a:rPr lang="en-US" dirty="0"/>
            </a:br>
            <a:r>
              <a:rPr lang="en-US" dirty="0"/>
              <a:t>with a second therapy will be needed in 7-8 years </a:t>
            </a:r>
          </a:p>
        </p:txBody>
      </p:sp>
      <p:sp>
        <p:nvSpPr>
          <p:cNvPr id="6" name="Content Placeholder 5">
            <a:extLst>
              <a:ext uri="{FF2B5EF4-FFF2-40B4-BE49-F238E27FC236}">
                <a16:creationId xmlns:a16="http://schemas.microsoft.com/office/drawing/2014/main" id="{357006A1-2C17-2B08-843A-2D10EB926762}"/>
              </a:ext>
            </a:extLst>
          </p:cNvPr>
          <p:cNvSpPr>
            <a:spLocks noGrp="1"/>
          </p:cNvSpPr>
          <p:nvPr>
            <p:ph idx="51"/>
          </p:nvPr>
        </p:nvSpPr>
        <p:spPr/>
        <p:txBody>
          <a:bodyPr/>
          <a:lstStyle/>
          <a:p>
            <a:r>
              <a:rPr lang="en-US" dirty="0"/>
              <a:t>Close to 10 years</a:t>
            </a:r>
          </a:p>
        </p:txBody>
      </p:sp>
      <p:sp>
        <p:nvSpPr>
          <p:cNvPr id="7" name="Title 6">
            <a:extLst>
              <a:ext uri="{FF2B5EF4-FFF2-40B4-BE49-F238E27FC236}">
                <a16:creationId xmlns:a16="http://schemas.microsoft.com/office/drawing/2014/main" id="{1CE21AFD-E7D5-1AB0-1215-75D8F9244E34}"/>
              </a:ext>
            </a:extLst>
          </p:cNvPr>
          <p:cNvSpPr>
            <a:spLocks noGrp="1"/>
          </p:cNvSpPr>
          <p:nvPr>
            <p:ph type="title"/>
          </p:nvPr>
        </p:nvSpPr>
        <p:spPr/>
        <p:txBody>
          <a:bodyPr/>
          <a:lstStyle/>
          <a:p>
            <a:r>
              <a:rPr lang="en-US" dirty="0"/>
              <a:t>For a patient who is receiving first-line treatment for standard-risk MM, on average how long will it be before a different therapy is needed? </a:t>
            </a:r>
          </a:p>
        </p:txBody>
      </p:sp>
      <p:sp>
        <p:nvSpPr>
          <p:cNvPr id="8" name="Content Placeholder 7">
            <a:extLst>
              <a:ext uri="{FF2B5EF4-FFF2-40B4-BE49-F238E27FC236}">
                <a16:creationId xmlns:a16="http://schemas.microsoft.com/office/drawing/2014/main" id="{9762B6C5-2A00-42A1-4FD9-80CB0B001B8B}"/>
              </a:ext>
            </a:extLst>
          </p:cNvPr>
          <p:cNvSpPr>
            <a:spLocks noGrp="1"/>
          </p:cNvSpPr>
          <p:nvPr>
            <p:ph idx="52"/>
          </p:nvPr>
        </p:nvSpPr>
        <p:spPr/>
        <p:txBody>
          <a:bodyPr/>
          <a:lstStyle/>
          <a:p>
            <a:r>
              <a:rPr lang="en-US" dirty="0"/>
              <a:t>If quadruplet therapy is used as initial therapy, </a:t>
            </a:r>
            <a:br>
              <a:rPr lang="en-US" dirty="0"/>
            </a:br>
            <a:r>
              <a:rPr lang="en-US" dirty="0"/>
              <a:t>then a median of 7-8 years of PFS is expected</a:t>
            </a:r>
          </a:p>
        </p:txBody>
      </p:sp>
      <p:sp>
        <p:nvSpPr>
          <p:cNvPr id="9" name="TextBox 8">
            <a:extLst>
              <a:ext uri="{FF2B5EF4-FFF2-40B4-BE49-F238E27FC236}">
                <a16:creationId xmlns:a16="http://schemas.microsoft.com/office/drawing/2014/main" id="{5CF2F58E-9DA2-DD07-54D0-E26807E87B17}"/>
              </a:ext>
            </a:extLst>
          </p:cNvPr>
          <p:cNvSpPr txBox="1"/>
          <p:nvPr/>
        </p:nvSpPr>
        <p:spPr>
          <a:xfrm>
            <a:off x="423816" y="6137374"/>
            <a:ext cx="8808052"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RVd</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 daratumumab with lenalidomide/bortezomib/dexamethasone; PFS = disease progression-free survival</a:t>
            </a:r>
          </a:p>
        </p:txBody>
      </p:sp>
    </p:spTree>
    <p:extLst>
      <p:ext uri="{BB962C8B-B14F-4D97-AF65-F5344CB8AC3E}">
        <p14:creationId xmlns:p14="http://schemas.microsoft.com/office/powerpoint/2010/main" val="32949895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AD2E249-88ED-C7B0-9EE0-0AD6B57F8198}"/>
              </a:ext>
            </a:extLst>
          </p:cNvPr>
          <p:cNvSpPr>
            <a:spLocks noGrp="1"/>
          </p:cNvSpPr>
          <p:nvPr>
            <p:ph idx="47"/>
          </p:nvPr>
        </p:nvSpPr>
        <p:spPr/>
        <p:txBody>
          <a:bodyPr/>
          <a:lstStyle/>
          <a:p>
            <a:r>
              <a:rPr lang="en-US" dirty="0"/>
              <a:t>This will depend on whether your MM is more aggressive or not</a:t>
            </a:r>
          </a:p>
        </p:txBody>
      </p:sp>
      <p:sp>
        <p:nvSpPr>
          <p:cNvPr id="3" name="Content Placeholder 2">
            <a:extLst>
              <a:ext uri="{FF2B5EF4-FFF2-40B4-BE49-F238E27FC236}">
                <a16:creationId xmlns:a16="http://schemas.microsoft.com/office/drawing/2014/main" id="{52FA41F0-D39C-0484-B17B-50E913570337}"/>
              </a:ext>
            </a:extLst>
          </p:cNvPr>
          <p:cNvSpPr>
            <a:spLocks noGrp="1"/>
          </p:cNvSpPr>
          <p:nvPr>
            <p:ph idx="48"/>
          </p:nvPr>
        </p:nvSpPr>
        <p:spPr/>
        <p:txBody>
          <a:bodyPr/>
          <a:lstStyle/>
          <a:p>
            <a:r>
              <a:rPr lang="en-US" dirty="0"/>
              <a:t>For now, yes</a:t>
            </a:r>
          </a:p>
        </p:txBody>
      </p:sp>
      <p:sp>
        <p:nvSpPr>
          <p:cNvPr id="4" name="Content Placeholder 3">
            <a:extLst>
              <a:ext uri="{FF2B5EF4-FFF2-40B4-BE49-F238E27FC236}">
                <a16:creationId xmlns:a16="http://schemas.microsoft.com/office/drawing/2014/main" id="{A5191E16-D230-6AA5-6FEC-DFEC568078FF}"/>
              </a:ext>
            </a:extLst>
          </p:cNvPr>
          <p:cNvSpPr>
            <a:spLocks noGrp="1"/>
          </p:cNvSpPr>
          <p:nvPr>
            <p:ph idx="49"/>
          </p:nvPr>
        </p:nvSpPr>
        <p:spPr/>
        <p:txBody>
          <a:bodyPr/>
          <a:lstStyle/>
          <a:p>
            <a:r>
              <a:rPr lang="en-US" dirty="0"/>
              <a:t>It is likely that after some time, 3 to 4 years, </a:t>
            </a:r>
            <a:br>
              <a:rPr lang="en-US" dirty="0"/>
            </a:br>
            <a:r>
              <a:rPr lang="en-US" dirty="0"/>
              <a:t>you will be completely off therapy </a:t>
            </a:r>
          </a:p>
        </p:txBody>
      </p:sp>
      <p:sp>
        <p:nvSpPr>
          <p:cNvPr id="5" name="Content Placeholder 4">
            <a:extLst>
              <a:ext uri="{FF2B5EF4-FFF2-40B4-BE49-F238E27FC236}">
                <a16:creationId xmlns:a16="http://schemas.microsoft.com/office/drawing/2014/main" id="{E902C2F1-4E4C-90F9-6873-BDB63623FCD9}"/>
              </a:ext>
            </a:extLst>
          </p:cNvPr>
          <p:cNvSpPr>
            <a:spLocks noGrp="1"/>
          </p:cNvSpPr>
          <p:nvPr>
            <p:ph idx="50"/>
          </p:nvPr>
        </p:nvSpPr>
        <p:spPr/>
        <p:txBody>
          <a:bodyPr/>
          <a:lstStyle/>
          <a:p>
            <a:pPr>
              <a:lnSpc>
                <a:spcPts val="1900"/>
              </a:lnSpc>
            </a:pPr>
            <a:r>
              <a:rPr lang="en-US" sz="1700" dirty="0"/>
              <a:t>Continuous treatment is part of the standard for initial therapy, but emerging data suggest </a:t>
            </a:r>
            <a:br>
              <a:rPr lang="en-US" sz="1700" dirty="0"/>
            </a:br>
            <a:r>
              <a:rPr lang="en-US" sz="1700" dirty="0"/>
              <a:t>a low relapse risk for patients who achieve and maintain MRD negativity 3-5 years</a:t>
            </a:r>
          </a:p>
        </p:txBody>
      </p:sp>
      <p:sp>
        <p:nvSpPr>
          <p:cNvPr id="6" name="Content Placeholder 5">
            <a:extLst>
              <a:ext uri="{FF2B5EF4-FFF2-40B4-BE49-F238E27FC236}">
                <a16:creationId xmlns:a16="http://schemas.microsoft.com/office/drawing/2014/main" id="{03A8C77D-8CFB-D9BE-F990-C681CD2FE5E4}"/>
              </a:ext>
            </a:extLst>
          </p:cNvPr>
          <p:cNvSpPr>
            <a:spLocks noGrp="1"/>
          </p:cNvSpPr>
          <p:nvPr>
            <p:ph idx="51"/>
          </p:nvPr>
        </p:nvSpPr>
        <p:spPr/>
        <p:txBody>
          <a:bodyPr/>
          <a:lstStyle/>
          <a:p>
            <a:r>
              <a:rPr lang="en-US" sz="2200" dirty="0"/>
              <a:t>Using MRD-adapted therapy, we should be able to discontinue therapy. High-risk disease will likely require more continuous therapy </a:t>
            </a:r>
          </a:p>
        </p:txBody>
      </p:sp>
      <p:sp>
        <p:nvSpPr>
          <p:cNvPr id="7" name="Title 6">
            <a:extLst>
              <a:ext uri="{FF2B5EF4-FFF2-40B4-BE49-F238E27FC236}">
                <a16:creationId xmlns:a16="http://schemas.microsoft.com/office/drawing/2014/main" id="{F6A00D6E-DA82-8E11-E6AE-8D9EA4951717}"/>
              </a:ext>
            </a:extLst>
          </p:cNvPr>
          <p:cNvSpPr>
            <a:spLocks noGrp="1"/>
          </p:cNvSpPr>
          <p:nvPr>
            <p:ph type="title"/>
          </p:nvPr>
        </p:nvSpPr>
        <p:spPr/>
        <p:txBody>
          <a:bodyPr/>
          <a:lstStyle/>
          <a:p>
            <a:r>
              <a:rPr lang="en-US" dirty="0"/>
              <a:t>Will I likely require continuous treatment for MM?</a:t>
            </a:r>
          </a:p>
        </p:txBody>
      </p:sp>
      <p:sp>
        <p:nvSpPr>
          <p:cNvPr id="8" name="Content Placeholder 7">
            <a:extLst>
              <a:ext uri="{FF2B5EF4-FFF2-40B4-BE49-F238E27FC236}">
                <a16:creationId xmlns:a16="http://schemas.microsoft.com/office/drawing/2014/main" id="{7118D137-50ED-63F0-76B2-A247EF67D081}"/>
              </a:ext>
            </a:extLst>
          </p:cNvPr>
          <p:cNvSpPr>
            <a:spLocks noGrp="1"/>
          </p:cNvSpPr>
          <p:nvPr>
            <p:ph idx="52"/>
          </p:nvPr>
        </p:nvSpPr>
        <p:spPr/>
        <p:txBody>
          <a:bodyPr/>
          <a:lstStyle/>
          <a:p>
            <a:r>
              <a:rPr lang="en-US" dirty="0"/>
              <a:t>Yes</a:t>
            </a:r>
          </a:p>
        </p:txBody>
      </p:sp>
      <p:sp>
        <p:nvSpPr>
          <p:cNvPr id="9" name="TextBox 8">
            <a:extLst>
              <a:ext uri="{FF2B5EF4-FFF2-40B4-BE49-F238E27FC236}">
                <a16:creationId xmlns:a16="http://schemas.microsoft.com/office/drawing/2014/main" id="{3413711E-F9B7-6040-AEA8-E33F399AE452}"/>
              </a:ext>
            </a:extLst>
          </p:cNvPr>
          <p:cNvSpPr txBox="1"/>
          <p:nvPr/>
        </p:nvSpPr>
        <p:spPr>
          <a:xfrm>
            <a:off x="423816" y="6137374"/>
            <a:ext cx="2676374"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MRD = minimal residual disease</a:t>
            </a:r>
          </a:p>
        </p:txBody>
      </p:sp>
    </p:spTree>
    <p:extLst>
      <p:ext uri="{BB962C8B-B14F-4D97-AF65-F5344CB8AC3E}">
        <p14:creationId xmlns:p14="http://schemas.microsoft.com/office/powerpoint/2010/main" val="11853429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98C13B-233E-B5AC-09E5-6F82FCA136A9}"/>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42E7139-458D-0725-465C-E56F0B7AE54E}"/>
              </a:ext>
            </a:extLst>
          </p:cNvPr>
          <p:cNvSpPr/>
          <p:nvPr/>
        </p:nvSpPr>
        <p:spPr bwMode="auto">
          <a:xfrm>
            <a:off x="643018" y="2204864"/>
            <a:ext cx="10945870" cy="430740"/>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894FD967-B63D-2A08-1793-4FA04DD2496E}"/>
              </a:ext>
            </a:extLst>
          </p:cNvPr>
          <p:cNvSpPr>
            <a:spLocks noGrp="1"/>
          </p:cNvSpPr>
          <p:nvPr>
            <p:ph type="title"/>
          </p:nvPr>
        </p:nvSpPr>
        <p:spPr>
          <a:xfrm>
            <a:off x="2063552" y="0"/>
            <a:ext cx="8424936" cy="1139802"/>
          </a:xfrm>
        </p:spPr>
        <p:txBody>
          <a:bodyPr>
            <a:normAutofit/>
          </a:bodyPr>
          <a:lstStyle/>
          <a:p>
            <a:r>
              <a:rPr lang="en-US" sz="3200" dirty="0">
                <a:solidFill>
                  <a:srgbClr val="0432FF"/>
                </a:solidFill>
              </a:rPr>
              <a:t>Cancer Q&amp;A</a:t>
            </a:r>
            <a:br>
              <a:rPr lang="en-US" sz="3200" dirty="0">
                <a:solidFill>
                  <a:srgbClr val="0432FF"/>
                </a:solidFill>
              </a:rPr>
            </a:br>
            <a:r>
              <a:rPr lang="en-US" sz="3200" dirty="0">
                <a:solidFill>
                  <a:srgbClr val="0432FF"/>
                </a:solidFill>
              </a:rPr>
              <a:t>Relapsed/Refractory Multiple Myeloma</a:t>
            </a:r>
          </a:p>
        </p:txBody>
      </p:sp>
      <p:sp>
        <p:nvSpPr>
          <p:cNvPr id="6" name="Content Placeholder 5">
            <a:extLst>
              <a:ext uri="{FF2B5EF4-FFF2-40B4-BE49-F238E27FC236}">
                <a16:creationId xmlns:a16="http://schemas.microsoft.com/office/drawing/2014/main" id="{0B649A64-BF16-F9B5-B7EE-AA380EC59A0B}"/>
              </a:ext>
            </a:extLst>
          </p:cNvPr>
          <p:cNvSpPr>
            <a:spLocks noGrp="1"/>
          </p:cNvSpPr>
          <p:nvPr>
            <p:ph idx="1"/>
          </p:nvPr>
        </p:nvSpPr>
        <p:spPr>
          <a:xfrm>
            <a:off x="983432" y="1843516"/>
            <a:ext cx="10225136" cy="4727456"/>
          </a:xfrm>
        </p:spPr>
        <p:txBody>
          <a:bodyPr/>
          <a:lstStyle/>
          <a:p>
            <a:pPr marL="98425" indent="0">
              <a:lnSpc>
                <a:spcPct val="100000"/>
              </a:lnSpc>
              <a:spcBef>
                <a:spcPts val="1800"/>
              </a:spcBef>
              <a:spcAft>
                <a:spcPts val="0"/>
              </a:spcAft>
              <a:buNone/>
            </a:pPr>
            <a:endParaRPr lang="en-US" sz="2800" dirty="0">
              <a:solidFill>
                <a:schemeClr val="tx1"/>
              </a:solidFill>
            </a:endParaRPr>
          </a:p>
          <a:p>
            <a:pPr marL="98425" indent="0">
              <a:lnSpc>
                <a:spcPct val="100000"/>
              </a:lnSpc>
              <a:spcBef>
                <a:spcPts val="1800"/>
              </a:spcBef>
              <a:spcAft>
                <a:spcPts val="0"/>
              </a:spcAft>
              <a:buNone/>
            </a:pPr>
            <a:endParaRPr lang="en-US" sz="2800" dirty="0">
              <a:solidFill>
                <a:schemeClr val="tx1"/>
              </a:solidFill>
            </a:endParaRPr>
          </a:p>
        </p:txBody>
      </p:sp>
      <p:sp>
        <p:nvSpPr>
          <p:cNvPr id="3" name="Content Placeholder 5">
            <a:extLst>
              <a:ext uri="{FF2B5EF4-FFF2-40B4-BE49-F238E27FC236}">
                <a16:creationId xmlns:a16="http://schemas.microsoft.com/office/drawing/2014/main" id="{4F237C54-CF90-7DAA-C240-38B94A1F9E1A}"/>
              </a:ext>
            </a:extLst>
          </p:cNvPr>
          <p:cNvSpPr txBox="1">
            <a:spLocks/>
          </p:cNvSpPr>
          <p:nvPr/>
        </p:nvSpPr>
        <p:spPr bwMode="auto">
          <a:xfrm>
            <a:off x="1003385" y="1139802"/>
            <a:ext cx="10225136" cy="472745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indent="0">
              <a:lnSpc>
                <a:spcPct val="100000"/>
              </a:lnSpc>
              <a:spcBef>
                <a:spcPts val="1200"/>
              </a:spcBef>
              <a:spcAft>
                <a:spcPts val="0"/>
              </a:spcAft>
              <a:buNone/>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Introduction: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Multiple myeloma — </a:t>
            </a:r>
            <a:r>
              <a:rPr lang="en-US" sz="2600" kern="0" dirty="0">
                <a:solidFill>
                  <a:schemeClr val="tx1"/>
                </a:solidFill>
              </a:rPr>
              <a:t>2005 to 2025</a:t>
            </a:r>
            <a:endPar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endParaRP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1: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Questions from the beginning</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chemeClr val="bg1"/>
                </a:solidFill>
                <a:effectLst/>
                <a:uLnTx/>
                <a:uFillTx/>
                <a:latin typeface="Calibri" charset="0"/>
                <a:ea typeface="MS PGothic" pitchFamily="34" charset="-128"/>
              </a:rPr>
              <a:t>Module 2: Choosing options</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3: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Clinical trials</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4: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Neuropathy</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5: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Chimeric antigen receptor (CAR) T-cell therapy</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6: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Bispecific antibodies</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7: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Antibody-drug conjugates</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8: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Interacting with the oncology team</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9: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Other questions</a:t>
            </a:r>
          </a:p>
        </p:txBody>
      </p:sp>
    </p:spTree>
    <p:custDataLst>
      <p:tags r:id="rId1"/>
    </p:custDataLst>
    <p:extLst>
      <p:ext uri="{BB962C8B-B14F-4D97-AF65-F5344CB8AC3E}">
        <p14:creationId xmlns:p14="http://schemas.microsoft.com/office/powerpoint/2010/main" val="1753013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BF7276-D2FF-FBD5-EC5B-DB1ED0D7751D}"/>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DF4DBC61-38FF-50BC-78C4-957DA7EFD7FD}"/>
              </a:ext>
            </a:extLst>
          </p:cNvPr>
          <p:cNvSpPr/>
          <p:nvPr/>
        </p:nvSpPr>
        <p:spPr bwMode="auto">
          <a:xfrm>
            <a:off x="667970" y="548679"/>
            <a:ext cx="10856062" cy="1368153"/>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AFA6C764-6379-B7FE-69C0-F4B4CBA758C4}"/>
              </a:ext>
            </a:extLst>
          </p:cNvPr>
          <p:cNvSpPr>
            <a:spLocks noGrp="1"/>
          </p:cNvSpPr>
          <p:nvPr>
            <p:ph type="title"/>
          </p:nvPr>
        </p:nvSpPr>
        <p:spPr>
          <a:xfrm>
            <a:off x="1641669" y="548679"/>
            <a:ext cx="8908660" cy="1335231"/>
          </a:xfrm>
        </p:spPr>
        <p:txBody>
          <a:bodyPr lIns="91440" tIns="91440" rIns="91440" bIns="182880"/>
          <a:lstStyle/>
          <a:p>
            <a:r>
              <a:rPr lang="en-US" sz="3600" dirty="0">
                <a:solidFill>
                  <a:schemeClr val="bg1"/>
                </a:solidFill>
              </a:rPr>
              <a:t>Choosing options</a:t>
            </a:r>
          </a:p>
        </p:txBody>
      </p:sp>
      <p:pic>
        <p:nvPicPr>
          <p:cNvPr id="5" name="Picture 4" descr="A person wearing headphones smiling&#10;&#10;AI-generated content may be incorrect.">
            <a:extLst>
              <a:ext uri="{FF2B5EF4-FFF2-40B4-BE49-F238E27FC236}">
                <a16:creationId xmlns:a16="http://schemas.microsoft.com/office/drawing/2014/main" id="{B6FFC14F-9BED-C983-AA5E-68A526E5D10D}"/>
              </a:ext>
            </a:extLst>
          </p:cNvPr>
          <p:cNvPicPr>
            <a:picLocks noChangeAspect="1"/>
          </p:cNvPicPr>
          <p:nvPr/>
        </p:nvPicPr>
        <p:blipFill>
          <a:blip r:embed="rId2"/>
          <a:stretch>
            <a:fillRect/>
          </a:stretch>
        </p:blipFill>
        <p:spPr>
          <a:xfrm>
            <a:off x="6455173" y="2524998"/>
            <a:ext cx="5068858" cy="2851233"/>
          </a:xfrm>
          <a:prstGeom prst="rect">
            <a:avLst/>
          </a:prstGeom>
          <a:effectLst>
            <a:outerShdw blurRad="50800" dist="38100" dir="2700000" algn="tl" rotWithShape="0">
              <a:prstClr val="black">
                <a:alpha val="40000"/>
              </a:prstClr>
            </a:outerShdw>
          </a:effectLst>
        </p:spPr>
      </p:pic>
      <p:pic>
        <p:nvPicPr>
          <p:cNvPr id="6" name="Picture 5" descr="A person wearing glasses and a blue plaid shirt&#10;&#10;AI-generated content may be incorrect.">
            <a:extLst>
              <a:ext uri="{FF2B5EF4-FFF2-40B4-BE49-F238E27FC236}">
                <a16:creationId xmlns:a16="http://schemas.microsoft.com/office/drawing/2014/main" id="{DF76A5DC-15C7-696F-E8AE-0FFA7B6CEB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969" y="2524998"/>
            <a:ext cx="5068859" cy="285123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949176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929E9D-6FC7-504F-C1FA-668FBD9B68A9}"/>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941157B-CD2D-75D7-F1E2-C5E969946BEA}"/>
              </a:ext>
            </a:extLst>
          </p:cNvPr>
          <p:cNvSpPr/>
          <p:nvPr/>
        </p:nvSpPr>
        <p:spPr bwMode="auto">
          <a:xfrm>
            <a:off x="643018" y="2780928"/>
            <a:ext cx="10945870" cy="430740"/>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7D7F928F-A524-E3D5-242D-EDF42315F3D2}"/>
              </a:ext>
            </a:extLst>
          </p:cNvPr>
          <p:cNvSpPr>
            <a:spLocks noGrp="1"/>
          </p:cNvSpPr>
          <p:nvPr>
            <p:ph type="title"/>
          </p:nvPr>
        </p:nvSpPr>
        <p:spPr>
          <a:xfrm>
            <a:off x="2063552" y="0"/>
            <a:ext cx="8424936" cy="1139802"/>
          </a:xfrm>
        </p:spPr>
        <p:txBody>
          <a:bodyPr>
            <a:normAutofit/>
          </a:bodyPr>
          <a:lstStyle/>
          <a:p>
            <a:r>
              <a:rPr lang="en-US" sz="3200" dirty="0">
                <a:solidFill>
                  <a:srgbClr val="0432FF"/>
                </a:solidFill>
              </a:rPr>
              <a:t>Cancer Q&amp;A</a:t>
            </a:r>
            <a:br>
              <a:rPr lang="en-US" sz="3200" dirty="0">
                <a:solidFill>
                  <a:srgbClr val="0432FF"/>
                </a:solidFill>
              </a:rPr>
            </a:br>
            <a:r>
              <a:rPr lang="en-US" sz="3200" dirty="0">
                <a:solidFill>
                  <a:srgbClr val="0432FF"/>
                </a:solidFill>
              </a:rPr>
              <a:t>Relapsed/Refractory Multiple Myeloma</a:t>
            </a:r>
          </a:p>
        </p:txBody>
      </p:sp>
      <p:sp>
        <p:nvSpPr>
          <p:cNvPr id="6" name="Content Placeholder 5">
            <a:extLst>
              <a:ext uri="{FF2B5EF4-FFF2-40B4-BE49-F238E27FC236}">
                <a16:creationId xmlns:a16="http://schemas.microsoft.com/office/drawing/2014/main" id="{67286663-BD13-1EE6-D43F-CE8526DC89CA}"/>
              </a:ext>
            </a:extLst>
          </p:cNvPr>
          <p:cNvSpPr>
            <a:spLocks noGrp="1"/>
          </p:cNvSpPr>
          <p:nvPr>
            <p:ph idx="1"/>
          </p:nvPr>
        </p:nvSpPr>
        <p:spPr>
          <a:xfrm>
            <a:off x="983432" y="1843516"/>
            <a:ext cx="10225136" cy="4727456"/>
          </a:xfrm>
        </p:spPr>
        <p:txBody>
          <a:bodyPr/>
          <a:lstStyle/>
          <a:p>
            <a:pPr marL="98425" indent="0">
              <a:lnSpc>
                <a:spcPct val="100000"/>
              </a:lnSpc>
              <a:spcBef>
                <a:spcPts val="1800"/>
              </a:spcBef>
              <a:spcAft>
                <a:spcPts val="0"/>
              </a:spcAft>
              <a:buNone/>
            </a:pPr>
            <a:endParaRPr lang="en-US" sz="2800" dirty="0">
              <a:solidFill>
                <a:schemeClr val="tx1"/>
              </a:solidFill>
            </a:endParaRPr>
          </a:p>
          <a:p>
            <a:pPr marL="98425" indent="0">
              <a:lnSpc>
                <a:spcPct val="100000"/>
              </a:lnSpc>
              <a:spcBef>
                <a:spcPts val="1800"/>
              </a:spcBef>
              <a:spcAft>
                <a:spcPts val="0"/>
              </a:spcAft>
              <a:buNone/>
            </a:pPr>
            <a:endParaRPr lang="en-US" sz="2800" dirty="0">
              <a:solidFill>
                <a:schemeClr val="tx1"/>
              </a:solidFill>
            </a:endParaRPr>
          </a:p>
        </p:txBody>
      </p:sp>
      <p:sp>
        <p:nvSpPr>
          <p:cNvPr id="3" name="Content Placeholder 5">
            <a:extLst>
              <a:ext uri="{FF2B5EF4-FFF2-40B4-BE49-F238E27FC236}">
                <a16:creationId xmlns:a16="http://schemas.microsoft.com/office/drawing/2014/main" id="{BD5659C6-5FDE-6C9F-8A20-9592F0D16805}"/>
              </a:ext>
            </a:extLst>
          </p:cNvPr>
          <p:cNvSpPr txBox="1">
            <a:spLocks/>
          </p:cNvSpPr>
          <p:nvPr/>
        </p:nvSpPr>
        <p:spPr bwMode="auto">
          <a:xfrm>
            <a:off x="1003385" y="1139802"/>
            <a:ext cx="10225136" cy="472745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lvl="0" indent="0">
              <a:lnSpc>
                <a:spcPct val="100000"/>
              </a:lnSpc>
              <a:spcBef>
                <a:spcPts val="1200"/>
              </a:spcBef>
              <a:spcAft>
                <a:spcPts val="0"/>
              </a:spcAft>
              <a:buNone/>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Introduction: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Multiple myeloma — </a:t>
            </a:r>
            <a:r>
              <a:rPr lang="en-US" sz="2600" kern="0" dirty="0"/>
              <a:t>2005 to 2025</a:t>
            </a:r>
            <a:endPar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endParaRP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1: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Questions from the beginning</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2: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Choosing options</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chemeClr val="bg1"/>
                </a:solidFill>
                <a:effectLst/>
                <a:uLnTx/>
                <a:uFillTx/>
                <a:latin typeface="Calibri" charset="0"/>
                <a:ea typeface="MS PGothic" pitchFamily="34" charset="-128"/>
              </a:rPr>
              <a:t>Module 3: Clinical trials</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4: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Neuropathy</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5: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Chimeric antigen receptor (CAR) T-cell therapy</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6: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Bispecific antibodies</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7: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Antibody-drug conjugates</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8: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Interacting with the oncology team</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9: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Other questions</a:t>
            </a:r>
          </a:p>
        </p:txBody>
      </p:sp>
    </p:spTree>
    <p:custDataLst>
      <p:tags r:id="rId1"/>
    </p:custDataLst>
    <p:extLst>
      <p:ext uri="{BB962C8B-B14F-4D97-AF65-F5344CB8AC3E}">
        <p14:creationId xmlns:p14="http://schemas.microsoft.com/office/powerpoint/2010/main" val="33851909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009FE4-E1BF-0CBD-A162-0C5B02E16350}"/>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7F1EEDCD-0E3B-3DE5-6D9F-50F6881465C7}"/>
              </a:ext>
            </a:extLst>
          </p:cNvPr>
          <p:cNvSpPr/>
          <p:nvPr/>
        </p:nvSpPr>
        <p:spPr bwMode="auto">
          <a:xfrm>
            <a:off x="1505249" y="376341"/>
            <a:ext cx="9181502" cy="1368153"/>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170AF000-568A-A110-91F5-84BCB2891749}"/>
              </a:ext>
            </a:extLst>
          </p:cNvPr>
          <p:cNvSpPr>
            <a:spLocks noGrp="1"/>
          </p:cNvSpPr>
          <p:nvPr>
            <p:ph type="title"/>
          </p:nvPr>
        </p:nvSpPr>
        <p:spPr>
          <a:xfrm>
            <a:off x="1641669" y="731535"/>
            <a:ext cx="8908660" cy="804283"/>
          </a:xfrm>
        </p:spPr>
        <p:txBody>
          <a:bodyPr lIns="91440" tIns="91440" rIns="91440" bIns="182880"/>
          <a:lstStyle/>
          <a:p>
            <a:r>
              <a:rPr lang="en-US" sz="3600" dirty="0">
                <a:solidFill>
                  <a:schemeClr val="bg1"/>
                </a:solidFill>
              </a:rPr>
              <a:t>Clinical trials</a:t>
            </a:r>
          </a:p>
        </p:txBody>
      </p:sp>
      <p:pic>
        <p:nvPicPr>
          <p:cNvPr id="6" name="Picture 5" descr="A person wearing glasses and a blue plaid shirt&#10;&#10;AI-generated content may be incorrect.">
            <a:extLst>
              <a:ext uri="{FF2B5EF4-FFF2-40B4-BE49-F238E27FC236}">
                <a16:creationId xmlns:a16="http://schemas.microsoft.com/office/drawing/2014/main" id="{049A4BBA-AA2E-B1FE-6A2F-06BBD858A8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5249" y="2088931"/>
            <a:ext cx="3757902" cy="2113820"/>
          </a:xfrm>
          <a:prstGeom prst="rect">
            <a:avLst/>
          </a:prstGeom>
          <a:effectLst>
            <a:outerShdw blurRad="50800" dist="38100" dir="2700000" algn="tl" rotWithShape="0">
              <a:prstClr val="black">
                <a:alpha val="40000"/>
              </a:prstClr>
            </a:outerShdw>
          </a:effectLst>
        </p:spPr>
      </p:pic>
      <p:pic>
        <p:nvPicPr>
          <p:cNvPr id="3" name="Picture 2" descr="A person with a beard and mustache smiling&#10;&#10;AI-generated content may be incorrect.">
            <a:extLst>
              <a:ext uri="{FF2B5EF4-FFF2-40B4-BE49-F238E27FC236}">
                <a16:creationId xmlns:a16="http://schemas.microsoft.com/office/drawing/2014/main" id="{E001D166-96A5-817A-F9A0-658B01C05CE9}"/>
              </a:ext>
            </a:extLst>
          </p:cNvPr>
          <p:cNvPicPr>
            <a:picLocks noChangeAspect="1"/>
          </p:cNvPicPr>
          <p:nvPr/>
        </p:nvPicPr>
        <p:blipFill>
          <a:blip r:embed="rId3"/>
          <a:stretch>
            <a:fillRect/>
          </a:stretch>
        </p:blipFill>
        <p:spPr>
          <a:xfrm>
            <a:off x="6928849" y="2088931"/>
            <a:ext cx="3757902" cy="2113820"/>
          </a:xfrm>
          <a:prstGeom prst="rect">
            <a:avLst/>
          </a:prstGeom>
          <a:effectLst>
            <a:outerShdw blurRad="50800" dist="38100" dir="2700000" algn="tl" rotWithShape="0">
              <a:prstClr val="black">
                <a:alpha val="40000"/>
              </a:prstClr>
            </a:outerShdw>
          </a:effectLst>
        </p:spPr>
      </p:pic>
      <p:pic>
        <p:nvPicPr>
          <p:cNvPr id="4" name="Picture 3" descr="A person wearing a headset&#10;&#10;AI-generated content may be incorrect.">
            <a:extLst>
              <a:ext uri="{FF2B5EF4-FFF2-40B4-BE49-F238E27FC236}">
                <a16:creationId xmlns:a16="http://schemas.microsoft.com/office/drawing/2014/main" id="{A1FE27C6-3EB0-83F0-DA54-34A21AA66F74}"/>
              </a:ext>
            </a:extLst>
          </p:cNvPr>
          <p:cNvPicPr>
            <a:picLocks noChangeAspect="1"/>
          </p:cNvPicPr>
          <p:nvPr/>
        </p:nvPicPr>
        <p:blipFill>
          <a:blip r:embed="rId4"/>
          <a:stretch>
            <a:fillRect/>
          </a:stretch>
        </p:blipFill>
        <p:spPr>
          <a:xfrm>
            <a:off x="1505249" y="4374849"/>
            <a:ext cx="3757901" cy="2113819"/>
          </a:xfrm>
          <a:prstGeom prst="rect">
            <a:avLst/>
          </a:prstGeom>
          <a:effectLst>
            <a:outerShdw blurRad="50800" dist="38100" dir="2700000" algn="tl" rotWithShape="0">
              <a:prstClr val="black">
                <a:alpha val="40000"/>
              </a:prstClr>
            </a:outerShdw>
          </a:effectLst>
        </p:spPr>
      </p:pic>
      <p:pic>
        <p:nvPicPr>
          <p:cNvPr id="7" name="Picture 6" descr="A person wearing a headset and a microphone&#10;&#10;AI-generated content may be incorrect.">
            <a:extLst>
              <a:ext uri="{FF2B5EF4-FFF2-40B4-BE49-F238E27FC236}">
                <a16:creationId xmlns:a16="http://schemas.microsoft.com/office/drawing/2014/main" id="{FF1BEBBE-1990-8264-DF16-EF68459EF513}"/>
              </a:ext>
            </a:extLst>
          </p:cNvPr>
          <p:cNvPicPr>
            <a:picLocks noChangeAspect="1"/>
          </p:cNvPicPr>
          <p:nvPr/>
        </p:nvPicPr>
        <p:blipFill>
          <a:blip r:embed="rId5"/>
          <a:stretch>
            <a:fillRect/>
          </a:stretch>
        </p:blipFill>
        <p:spPr>
          <a:xfrm>
            <a:off x="6928849" y="4374847"/>
            <a:ext cx="3757904" cy="211382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357935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06DB94B-94EB-4F54-6596-09F6B3E9AF39}"/>
              </a:ext>
            </a:extLst>
          </p:cNvPr>
          <p:cNvSpPr>
            <a:spLocks noGrp="1"/>
          </p:cNvSpPr>
          <p:nvPr>
            <p:ph idx="47"/>
          </p:nvPr>
        </p:nvSpPr>
        <p:spPr/>
        <p:txBody>
          <a:bodyPr/>
          <a:lstStyle/>
          <a:p>
            <a:pPr>
              <a:lnSpc>
                <a:spcPts val="1900"/>
              </a:lnSpc>
            </a:pPr>
            <a:r>
              <a:rPr lang="en-US" sz="1700" dirty="0"/>
              <a:t>We will look for a clinical trial for you at every step, whether you have smoldering myeloma </a:t>
            </a:r>
            <a:br>
              <a:rPr lang="en-US" sz="1700" dirty="0"/>
            </a:br>
            <a:r>
              <a:rPr lang="en-US" sz="1700" dirty="0"/>
              <a:t>or have experienced relapse many times. We try to maintain a portfolio of many trials</a:t>
            </a:r>
          </a:p>
        </p:txBody>
      </p:sp>
      <p:sp>
        <p:nvSpPr>
          <p:cNvPr id="3" name="Content Placeholder 2">
            <a:extLst>
              <a:ext uri="{FF2B5EF4-FFF2-40B4-BE49-F238E27FC236}">
                <a16:creationId xmlns:a16="http://schemas.microsoft.com/office/drawing/2014/main" id="{E46EC27A-EAF6-6252-9FFE-8D2DF28F2BD2}"/>
              </a:ext>
            </a:extLst>
          </p:cNvPr>
          <p:cNvSpPr>
            <a:spLocks noGrp="1"/>
          </p:cNvSpPr>
          <p:nvPr>
            <p:ph idx="48"/>
          </p:nvPr>
        </p:nvSpPr>
        <p:spPr/>
        <p:txBody>
          <a:bodyPr/>
          <a:lstStyle/>
          <a:p>
            <a:r>
              <a:rPr lang="en-US" dirty="0"/>
              <a:t>80% or higher</a:t>
            </a:r>
          </a:p>
        </p:txBody>
      </p:sp>
      <p:sp>
        <p:nvSpPr>
          <p:cNvPr id="4" name="Content Placeholder 3">
            <a:extLst>
              <a:ext uri="{FF2B5EF4-FFF2-40B4-BE49-F238E27FC236}">
                <a16:creationId xmlns:a16="http://schemas.microsoft.com/office/drawing/2014/main" id="{7AFC0497-96F6-967D-41FF-D2EEA2394847}"/>
              </a:ext>
            </a:extLst>
          </p:cNvPr>
          <p:cNvSpPr>
            <a:spLocks noGrp="1"/>
          </p:cNvSpPr>
          <p:nvPr>
            <p:ph idx="49"/>
          </p:nvPr>
        </p:nvSpPr>
        <p:spPr/>
        <p:txBody>
          <a:bodyPr/>
          <a:lstStyle/>
          <a:p>
            <a:r>
              <a:rPr lang="en-US" dirty="0"/>
              <a:t>Most patients on trials benefit, and have </a:t>
            </a:r>
            <a:br>
              <a:rPr lang="en-US" dirty="0"/>
            </a:br>
            <a:r>
              <a:rPr lang="en-US" dirty="0"/>
              <a:t>a greater degree of scrutiny of their case</a:t>
            </a:r>
          </a:p>
        </p:txBody>
      </p:sp>
      <p:sp>
        <p:nvSpPr>
          <p:cNvPr id="5" name="Content Placeholder 4">
            <a:extLst>
              <a:ext uri="{FF2B5EF4-FFF2-40B4-BE49-F238E27FC236}">
                <a16:creationId xmlns:a16="http://schemas.microsoft.com/office/drawing/2014/main" id="{E0809ED7-9572-51C5-630F-0715581D47E1}"/>
              </a:ext>
            </a:extLst>
          </p:cNvPr>
          <p:cNvSpPr>
            <a:spLocks noGrp="1"/>
          </p:cNvSpPr>
          <p:nvPr>
            <p:ph idx="50"/>
          </p:nvPr>
        </p:nvSpPr>
        <p:spPr/>
        <p:txBody>
          <a:bodyPr/>
          <a:lstStyle/>
          <a:p>
            <a:pPr>
              <a:lnSpc>
                <a:spcPts val="1900"/>
              </a:lnSpc>
            </a:pPr>
            <a:r>
              <a:rPr lang="en-US" sz="2000" dirty="0"/>
              <a:t>It is likely that you will be eligible for a clinical trial at least once during your myeloma journey. The probability of benefitting will depend on several factors </a:t>
            </a:r>
          </a:p>
        </p:txBody>
      </p:sp>
      <p:sp>
        <p:nvSpPr>
          <p:cNvPr id="6" name="Content Placeholder 5">
            <a:extLst>
              <a:ext uri="{FF2B5EF4-FFF2-40B4-BE49-F238E27FC236}">
                <a16:creationId xmlns:a16="http://schemas.microsoft.com/office/drawing/2014/main" id="{427A45C2-15F5-4BE9-283A-D7F5B6E21D0F}"/>
              </a:ext>
            </a:extLst>
          </p:cNvPr>
          <p:cNvSpPr>
            <a:spLocks noGrp="1"/>
          </p:cNvSpPr>
          <p:nvPr>
            <p:ph idx="51"/>
          </p:nvPr>
        </p:nvSpPr>
        <p:spPr/>
        <p:txBody>
          <a:bodyPr/>
          <a:lstStyle/>
          <a:p>
            <a:r>
              <a:rPr lang="en-US" dirty="0"/>
              <a:t>Very likely</a:t>
            </a:r>
          </a:p>
        </p:txBody>
      </p:sp>
      <p:sp>
        <p:nvSpPr>
          <p:cNvPr id="7" name="Title 6">
            <a:extLst>
              <a:ext uri="{FF2B5EF4-FFF2-40B4-BE49-F238E27FC236}">
                <a16:creationId xmlns:a16="http://schemas.microsoft.com/office/drawing/2014/main" id="{ABA00342-1F96-D5DC-94BB-04237C920DB3}"/>
              </a:ext>
            </a:extLst>
          </p:cNvPr>
          <p:cNvSpPr>
            <a:spLocks noGrp="1"/>
          </p:cNvSpPr>
          <p:nvPr>
            <p:ph type="title"/>
          </p:nvPr>
        </p:nvSpPr>
        <p:spPr/>
        <p:txBody>
          <a:bodyPr/>
          <a:lstStyle/>
          <a:p>
            <a:r>
              <a:rPr lang="en-US" dirty="0"/>
              <a:t>How likely is it that I will be able to participate in a clinical trial with a reasonable probability of benefitting? </a:t>
            </a:r>
          </a:p>
        </p:txBody>
      </p:sp>
      <p:sp>
        <p:nvSpPr>
          <p:cNvPr id="8" name="Content Placeholder 7">
            <a:extLst>
              <a:ext uri="{FF2B5EF4-FFF2-40B4-BE49-F238E27FC236}">
                <a16:creationId xmlns:a16="http://schemas.microsoft.com/office/drawing/2014/main" id="{DF8A2DDA-9B11-B9C8-DD85-FA57F752AAD3}"/>
              </a:ext>
            </a:extLst>
          </p:cNvPr>
          <p:cNvSpPr>
            <a:spLocks noGrp="1"/>
          </p:cNvSpPr>
          <p:nvPr>
            <p:ph idx="52"/>
          </p:nvPr>
        </p:nvSpPr>
        <p:spPr/>
        <p:txBody>
          <a:bodyPr/>
          <a:lstStyle/>
          <a:p>
            <a:r>
              <a:rPr lang="en-US" dirty="0"/>
              <a:t>Very high likelihood</a:t>
            </a:r>
          </a:p>
        </p:txBody>
      </p:sp>
    </p:spTree>
    <p:extLst>
      <p:ext uri="{BB962C8B-B14F-4D97-AF65-F5344CB8AC3E}">
        <p14:creationId xmlns:p14="http://schemas.microsoft.com/office/powerpoint/2010/main" val="10588338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a:xfrm>
            <a:off x="912286" y="0"/>
            <a:ext cx="10358967" cy="1268760"/>
          </a:xfrm>
        </p:spPr>
        <p:txBody>
          <a:bodyPr/>
          <a:lstStyle/>
          <a:p>
            <a:r>
              <a:rPr lang="en-US" dirty="0"/>
              <a:t>Dr Love — Disclosures</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912286" y="1268760"/>
            <a:ext cx="10656322" cy="5184576"/>
          </a:xfrm>
        </p:spPr>
        <p:txBody>
          <a:bodyPr/>
          <a:lstStyle/>
          <a:p>
            <a:pPr marL="98425" indent="0">
              <a:lnSpc>
                <a:spcPct val="100000"/>
              </a:lnSpc>
              <a:buNone/>
            </a:pPr>
            <a:r>
              <a:rPr lang="en-US" sz="1850" dirty="0"/>
              <a:t>Dr Love</a:t>
            </a:r>
            <a:r>
              <a:rPr lang="en-US" sz="1850" b="0" dirty="0"/>
              <a:t> </a:t>
            </a:r>
            <a:r>
              <a:rPr lang="en-US" sz="1850" b="0" dirty="0">
                <a:solidFill>
                  <a:schemeClr val="tx1"/>
                </a:solidFill>
                <a:latin typeface="Calibri" panose="020F0502020204030204" pitchFamily="34" charset="0"/>
              </a:rPr>
              <a:t>is president and CEO of Research To Practice. Research To Practice receives funds in the form of educational grants to develop CME activities from the following companies: Aadi Bioscience, AbbVie Inc, ADC Therapeutics, Alexion Pharmaceuticals, Amgen Inc, Array BioPharma Inc, a subsidiary of Pfizer Inc, </a:t>
            </a:r>
            <a:r>
              <a:rPr lang="en-US" sz="1850" b="0" dirty="0" err="1">
                <a:solidFill>
                  <a:schemeClr val="tx1"/>
                </a:solidFill>
                <a:latin typeface="Calibri" panose="020F0502020204030204" pitchFamily="34" charset="0"/>
              </a:rPr>
              <a:t>Arvinas</a:t>
            </a:r>
            <a:r>
              <a:rPr lang="en-US" sz="1850" b="0" dirty="0">
                <a:solidFill>
                  <a:schemeClr val="tx1"/>
                </a:solidFill>
                <a:latin typeface="Calibri" panose="020F0502020204030204" pitchFamily="34" charset="0"/>
              </a:rPr>
              <a:t>, Astellas, AstraZeneca Pharmaceuticals LP, Aveo Pharmaceuticals, Bayer HealthCare Pharmaceuticals, </a:t>
            </a:r>
            <a:r>
              <a:rPr lang="en-US" sz="1850" b="0" dirty="0" err="1">
                <a:solidFill>
                  <a:schemeClr val="tx1"/>
                </a:solidFill>
                <a:latin typeface="Calibri" panose="020F0502020204030204" pitchFamily="34" charset="0"/>
              </a:rPr>
              <a:t>BeOne</a:t>
            </a:r>
            <a:r>
              <a:rPr lang="en-US" sz="1850" b="0" dirty="0">
                <a:solidFill>
                  <a:schemeClr val="tx1"/>
                </a:solidFill>
                <a:latin typeface="Calibri" panose="020F0502020204030204" pitchFamily="34" charset="0"/>
              </a:rPr>
              <a:t>, Black Diamond Therapeutics Inc, Blueprint Medicines, Boehringer Ingelheim Pharmaceuticals Inc, Bristol Myers Squibb, Clovis Oncology, </a:t>
            </a:r>
            <a:r>
              <a:rPr lang="en-US" sz="1850" b="0" dirty="0" err="1">
                <a:solidFill>
                  <a:schemeClr val="tx1"/>
                </a:solidFill>
                <a:latin typeface="Calibri" panose="020F0502020204030204" pitchFamily="34" charset="0"/>
              </a:rPr>
              <a:t>Coherus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BioSciences</a:t>
            </a:r>
            <a:r>
              <a:rPr lang="en-US" sz="1850" b="0" dirty="0">
                <a:solidFill>
                  <a:schemeClr val="tx1"/>
                </a:solidFill>
                <a:latin typeface="Calibri" panose="020F0502020204030204" pitchFamily="34" charset="0"/>
              </a:rPr>
              <a:t>, CTI BioPharma, a Sobi Company, Daiichi Sankyo Inc, Eisai Inc, Elevation Oncology Inc, Exact Sciences Corporation, Exelixis Inc, Genentech, a member of the Roche Group, Genmab US Inc, Geron Corporation, Gilead Sciences Inc, GSK, Hologic Inc, </a:t>
            </a:r>
            <a:r>
              <a:rPr lang="en-US" sz="1850" b="0" dirty="0" err="1">
                <a:solidFill>
                  <a:schemeClr val="tx1"/>
                </a:solidFill>
                <a:latin typeface="Calibri" panose="020F0502020204030204" pitchFamily="34" charset="0"/>
              </a:rPr>
              <a:t>ImmunoGen</a:t>
            </a:r>
            <a:r>
              <a:rPr lang="en-US" sz="1850" b="0" dirty="0">
                <a:solidFill>
                  <a:schemeClr val="tx1"/>
                </a:solidFill>
                <a:latin typeface="Calibri" panose="020F0502020204030204" pitchFamily="34" charset="0"/>
              </a:rPr>
              <a:t> Inc, Incyte Corporation, Ipsen Biopharmaceuticals Inc, Jazz Pharmaceuticals Inc, Johnson &amp; Johnson, </a:t>
            </a:r>
            <a:r>
              <a:rPr lang="en-US" sz="1850" b="0" dirty="0" err="1">
                <a:solidFill>
                  <a:schemeClr val="tx1"/>
                </a:solidFill>
                <a:latin typeface="Calibri" panose="020F0502020204030204" pitchFamily="34" charset="0"/>
              </a:rPr>
              <a:t>Karyopharm</a:t>
            </a:r>
            <a:r>
              <a:rPr lang="en-US" sz="1850" b="0" dirty="0">
                <a:solidFill>
                  <a:schemeClr val="tx1"/>
                </a:solidFill>
                <a:latin typeface="Calibri" panose="020F0502020204030204" pitchFamily="34" charset="0"/>
              </a:rPr>
              <a:t> Therapeutics, Kite, A Gilead Company, Kura Oncology, Legend Biotech, Lilly, MEI Pharma Inc, Merck, Mersana Therapeutics Inc, Mirati Therapeutics Inc, Mural Oncology Inc, Natera Inc, Novartis, Novartis Pharmaceuticals Corporation on behalf of Advanced Accelerator Applications, </a:t>
            </a:r>
            <a:r>
              <a:rPr lang="en-US" sz="1850" b="0" dirty="0" err="1">
                <a:solidFill>
                  <a:schemeClr val="tx1"/>
                </a:solidFill>
                <a:latin typeface="Calibri" panose="020F0502020204030204" pitchFamily="34" charset="0"/>
              </a:rPr>
              <a:t>Novocure</a:t>
            </a:r>
            <a:r>
              <a:rPr lang="en-US" sz="1850" b="0" dirty="0">
                <a:solidFill>
                  <a:schemeClr val="tx1"/>
                </a:solidFill>
                <a:latin typeface="Calibri" panose="020F0502020204030204" pitchFamily="34" charset="0"/>
              </a:rPr>
              <a:t> Inc, </a:t>
            </a:r>
            <a:r>
              <a:rPr lang="en-US" sz="1850" b="0" dirty="0" err="1">
                <a:solidFill>
                  <a:schemeClr val="tx1"/>
                </a:solidFill>
                <a:latin typeface="Calibri" panose="020F0502020204030204" pitchFamily="34" charset="0"/>
              </a:rPr>
              <a:t>Nuvalent</a:t>
            </a:r>
            <a:r>
              <a:rPr lang="en-US" sz="1850" b="0" dirty="0">
                <a:solidFill>
                  <a:schemeClr val="tx1"/>
                </a:solidFill>
                <a:latin typeface="Calibri" panose="020F0502020204030204" pitchFamily="34" charset="0"/>
              </a:rPr>
              <a:t>, Pfizer Inc, Pharmacyclics LLC, an AbbVie Company, Puma Biotechnology Inc, Regeneron Pharmaceuticals Inc, Rigel Pharmaceuticals Inc, R-Pharm US, Sanofi, </a:t>
            </a:r>
            <a:r>
              <a:rPr lang="en-US" sz="1850" b="0" dirty="0" err="1">
                <a:solidFill>
                  <a:schemeClr val="tx1"/>
                </a:solidFill>
                <a:latin typeface="Calibri" panose="020F0502020204030204" pitchFamily="34" charset="0"/>
              </a:rPr>
              <a:t>Seagen</a:t>
            </a:r>
            <a:r>
              <a:rPr lang="en-US" sz="1850" b="0" dirty="0">
                <a:solidFill>
                  <a:schemeClr val="tx1"/>
                </a:solidFill>
                <a:latin typeface="Calibri" panose="020F0502020204030204" pitchFamily="34" charset="0"/>
              </a:rPr>
              <a:t> Inc, Servier Pharmaceuticals LLC, </a:t>
            </a:r>
            <a:r>
              <a:rPr lang="en-US" sz="1850" b="0" dirty="0" err="1">
                <a:solidFill>
                  <a:schemeClr val="tx1"/>
                </a:solidFill>
                <a:latin typeface="Calibri" panose="020F0502020204030204" pitchFamily="34" charset="0"/>
              </a:rPr>
              <a:t>SpringWorks</a:t>
            </a:r>
            <a:r>
              <a:rPr lang="en-US" sz="1850" b="0" dirty="0">
                <a:solidFill>
                  <a:schemeClr val="tx1"/>
                </a:solidFill>
                <a:latin typeface="Calibri" panose="020F0502020204030204" pitchFamily="34" charset="0"/>
              </a:rPr>
              <a:t> Therapeutics Inc, </a:t>
            </a:r>
            <a:r>
              <a:rPr lang="en-US" sz="1850" b="0" dirty="0" err="1">
                <a:solidFill>
                  <a:schemeClr val="tx1"/>
                </a:solidFill>
                <a:latin typeface="Calibri" panose="020F0502020204030204" pitchFamily="34" charset="0"/>
              </a:rPr>
              <a:t>Stemline</a:t>
            </a:r>
            <a:r>
              <a:rPr lang="en-US" sz="1850" b="0" dirty="0">
                <a:solidFill>
                  <a:schemeClr val="tx1"/>
                </a:solidFill>
                <a:latin typeface="Calibri" panose="020F0502020204030204" pitchFamily="34" charset="0"/>
              </a:rPr>
              <a:t> Therapeutics Inc, </a:t>
            </a:r>
            <a:r>
              <a:rPr lang="en-US" sz="1850" b="0" dirty="0" err="1">
                <a:solidFill>
                  <a:schemeClr val="tx1"/>
                </a:solidFill>
                <a:latin typeface="Calibri" panose="020F0502020204030204" pitchFamily="34" charset="0"/>
              </a:rPr>
              <a:t>Syndax</a:t>
            </a:r>
            <a:r>
              <a:rPr lang="en-US" sz="1850" b="0" dirty="0">
                <a:solidFill>
                  <a:schemeClr val="tx1"/>
                </a:solidFill>
                <a:latin typeface="Calibri" panose="020F0502020204030204" pitchFamily="34" charset="0"/>
              </a:rPr>
              <a:t> Pharmaceuticals, Taiho Oncology Inc, Takeda Pharmaceuticals USA Inc, </a:t>
            </a:r>
            <a:r>
              <a:rPr lang="en-US" sz="1850" b="0" dirty="0" err="1">
                <a:solidFill>
                  <a:schemeClr val="tx1"/>
                </a:solidFill>
                <a:latin typeface="Calibri" panose="020F0502020204030204" pitchFamily="34" charset="0"/>
              </a:rPr>
              <a:t>TerSera</a:t>
            </a:r>
            <a:r>
              <a:rPr lang="en-US" sz="1850" b="0" dirty="0">
                <a:solidFill>
                  <a:schemeClr val="tx1"/>
                </a:solidFill>
                <a:latin typeface="Calibri" panose="020F0502020204030204" pitchFamily="34" charset="0"/>
              </a:rPr>
              <a:t> Therapeutics LLC, and </a:t>
            </a:r>
            <a:r>
              <a:rPr lang="en-US" sz="1850" b="0" dirty="0" err="1">
                <a:solidFill>
                  <a:schemeClr val="tx1"/>
                </a:solidFill>
                <a:latin typeface="Calibri" panose="020F0502020204030204" pitchFamily="34" charset="0"/>
              </a:rPr>
              <a:t>Tesaro</a:t>
            </a:r>
            <a:r>
              <a:rPr lang="en-US" sz="1850" b="0" dirty="0">
                <a:solidFill>
                  <a:schemeClr val="tx1"/>
                </a:solidFill>
                <a:latin typeface="Calibri" panose="020F0502020204030204" pitchFamily="34" charset="0"/>
              </a:rPr>
              <a:t>, A GSK Company.</a:t>
            </a:r>
            <a:endParaRPr lang="en-US" sz="1850" b="0" dirty="0">
              <a:solidFill>
                <a:schemeClr val="tx1"/>
              </a:solidFill>
            </a:endParaRPr>
          </a:p>
        </p:txBody>
      </p:sp>
    </p:spTree>
    <p:extLst>
      <p:ext uri="{BB962C8B-B14F-4D97-AF65-F5344CB8AC3E}">
        <p14:creationId xmlns:p14="http://schemas.microsoft.com/office/powerpoint/2010/main" val="18968412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823DF18-8BB9-1E6B-1BBC-5D817864D8F6}"/>
              </a:ext>
            </a:extLst>
          </p:cNvPr>
          <p:cNvSpPr>
            <a:spLocks noGrp="1"/>
          </p:cNvSpPr>
          <p:nvPr>
            <p:ph idx="47"/>
          </p:nvPr>
        </p:nvSpPr>
        <p:spPr/>
        <p:txBody>
          <a:bodyPr/>
          <a:lstStyle/>
          <a:p>
            <a:r>
              <a:rPr lang="en-US" dirty="0" err="1"/>
              <a:t>Mezigdomide</a:t>
            </a:r>
            <a:r>
              <a:rPr lang="en-US" dirty="0"/>
              <a:t> (</a:t>
            </a:r>
            <a:r>
              <a:rPr lang="en-US" dirty="0" err="1"/>
              <a:t>CELMoD</a:t>
            </a:r>
            <a:r>
              <a:rPr lang="en-US" dirty="0"/>
              <a:t>), </a:t>
            </a:r>
            <a:r>
              <a:rPr lang="en-US" dirty="0" err="1"/>
              <a:t>trispecific</a:t>
            </a:r>
            <a:r>
              <a:rPr lang="en-US" dirty="0"/>
              <a:t> antibodies, </a:t>
            </a:r>
            <a:br>
              <a:rPr lang="en-US" dirty="0"/>
            </a:br>
            <a:r>
              <a:rPr lang="en-US" dirty="0" err="1"/>
              <a:t>anitocabtagene</a:t>
            </a:r>
            <a:r>
              <a:rPr lang="en-US" dirty="0"/>
              <a:t> </a:t>
            </a:r>
            <a:r>
              <a:rPr lang="en-US" dirty="0" err="1"/>
              <a:t>autoleucel</a:t>
            </a:r>
            <a:r>
              <a:rPr lang="en-US" dirty="0"/>
              <a:t> (anito-cel)</a:t>
            </a:r>
          </a:p>
        </p:txBody>
      </p:sp>
      <p:sp>
        <p:nvSpPr>
          <p:cNvPr id="3" name="Content Placeholder 2">
            <a:extLst>
              <a:ext uri="{FF2B5EF4-FFF2-40B4-BE49-F238E27FC236}">
                <a16:creationId xmlns:a16="http://schemas.microsoft.com/office/drawing/2014/main" id="{67CE5421-04F7-A52B-241B-D7469EE684C8}"/>
              </a:ext>
            </a:extLst>
          </p:cNvPr>
          <p:cNvSpPr>
            <a:spLocks noGrp="1"/>
          </p:cNvSpPr>
          <p:nvPr>
            <p:ph idx="48"/>
          </p:nvPr>
        </p:nvSpPr>
        <p:spPr/>
        <p:txBody>
          <a:bodyPr/>
          <a:lstStyle/>
          <a:p>
            <a:r>
              <a:rPr lang="en-US" dirty="0" err="1"/>
              <a:t>CELMoDs</a:t>
            </a:r>
            <a:r>
              <a:rPr lang="en-US" dirty="0"/>
              <a:t>, p300 inhibitors</a:t>
            </a:r>
          </a:p>
        </p:txBody>
      </p:sp>
      <p:sp>
        <p:nvSpPr>
          <p:cNvPr id="4" name="Content Placeholder 3">
            <a:extLst>
              <a:ext uri="{FF2B5EF4-FFF2-40B4-BE49-F238E27FC236}">
                <a16:creationId xmlns:a16="http://schemas.microsoft.com/office/drawing/2014/main" id="{9B25D19D-8C02-D483-E136-48F1640CF563}"/>
              </a:ext>
            </a:extLst>
          </p:cNvPr>
          <p:cNvSpPr>
            <a:spLocks noGrp="1"/>
          </p:cNvSpPr>
          <p:nvPr>
            <p:ph idx="49"/>
          </p:nvPr>
        </p:nvSpPr>
        <p:spPr/>
        <p:txBody>
          <a:bodyPr/>
          <a:lstStyle/>
          <a:p>
            <a:r>
              <a:rPr lang="en-US" dirty="0"/>
              <a:t>We have so many developments </a:t>
            </a:r>
            <a:br>
              <a:rPr lang="en-US" dirty="0"/>
            </a:br>
            <a:r>
              <a:rPr lang="en-US" dirty="0"/>
              <a:t>including the </a:t>
            </a:r>
            <a:r>
              <a:rPr lang="en-US" dirty="0" err="1"/>
              <a:t>trispecific</a:t>
            </a:r>
            <a:r>
              <a:rPr lang="en-US" dirty="0"/>
              <a:t> antibodies </a:t>
            </a:r>
          </a:p>
        </p:txBody>
      </p:sp>
      <p:sp>
        <p:nvSpPr>
          <p:cNvPr id="5" name="Content Placeholder 4">
            <a:extLst>
              <a:ext uri="{FF2B5EF4-FFF2-40B4-BE49-F238E27FC236}">
                <a16:creationId xmlns:a16="http://schemas.microsoft.com/office/drawing/2014/main" id="{E2DCBAFE-D5BB-A093-EC49-F457FACEC36A}"/>
              </a:ext>
            </a:extLst>
          </p:cNvPr>
          <p:cNvSpPr>
            <a:spLocks noGrp="1"/>
          </p:cNvSpPr>
          <p:nvPr>
            <p:ph idx="50"/>
          </p:nvPr>
        </p:nvSpPr>
        <p:spPr/>
        <p:txBody>
          <a:bodyPr/>
          <a:lstStyle/>
          <a:p>
            <a:pPr>
              <a:lnSpc>
                <a:spcPts val="1900"/>
              </a:lnSpc>
            </a:pPr>
            <a:r>
              <a:rPr lang="en-US" sz="1800" dirty="0" err="1"/>
              <a:t>CELMoDs</a:t>
            </a:r>
            <a:r>
              <a:rPr lang="en-US" sz="1800" dirty="0"/>
              <a:t>, </a:t>
            </a:r>
            <a:r>
              <a:rPr lang="en-US" sz="1800" dirty="0" err="1"/>
              <a:t>trispecific</a:t>
            </a:r>
            <a:r>
              <a:rPr lang="en-US" sz="1800" dirty="0"/>
              <a:t> T-cell engagers, CAR T cells targeted against more than one antigen, and combinations of these drug classes with each other and with our current agents </a:t>
            </a:r>
          </a:p>
        </p:txBody>
      </p:sp>
      <p:sp>
        <p:nvSpPr>
          <p:cNvPr id="6" name="Content Placeholder 5">
            <a:extLst>
              <a:ext uri="{FF2B5EF4-FFF2-40B4-BE49-F238E27FC236}">
                <a16:creationId xmlns:a16="http://schemas.microsoft.com/office/drawing/2014/main" id="{5211A3EA-CD8D-742C-5007-8F33B87AEE7E}"/>
              </a:ext>
            </a:extLst>
          </p:cNvPr>
          <p:cNvSpPr>
            <a:spLocks noGrp="1"/>
          </p:cNvSpPr>
          <p:nvPr>
            <p:ph idx="51"/>
          </p:nvPr>
        </p:nvSpPr>
        <p:spPr/>
        <p:txBody>
          <a:bodyPr/>
          <a:lstStyle/>
          <a:p>
            <a:r>
              <a:rPr lang="en-US" sz="2200" dirty="0" err="1"/>
              <a:t>Cevostamab</a:t>
            </a:r>
            <a:r>
              <a:rPr lang="en-US" sz="2200" dirty="0"/>
              <a:t>, </a:t>
            </a:r>
            <a:r>
              <a:rPr lang="en-US" sz="2200" dirty="0" err="1"/>
              <a:t>anitocabtagene</a:t>
            </a:r>
            <a:r>
              <a:rPr lang="en-US" sz="2200" dirty="0"/>
              <a:t> </a:t>
            </a:r>
            <a:r>
              <a:rPr lang="en-US" sz="2200" dirty="0" err="1"/>
              <a:t>autoleucel</a:t>
            </a:r>
            <a:r>
              <a:rPr lang="en-US" sz="2200" dirty="0"/>
              <a:t> (anito-cel), </a:t>
            </a:r>
            <a:r>
              <a:rPr lang="en-US" sz="2200" dirty="0" err="1"/>
              <a:t>arlocabtagene</a:t>
            </a:r>
            <a:r>
              <a:rPr lang="en-US" sz="2200" dirty="0"/>
              <a:t> </a:t>
            </a:r>
            <a:r>
              <a:rPr lang="en-US" sz="2200" dirty="0" err="1"/>
              <a:t>autoleucel</a:t>
            </a:r>
            <a:r>
              <a:rPr lang="en-US" sz="2200" dirty="0"/>
              <a:t> (</a:t>
            </a:r>
            <a:r>
              <a:rPr lang="en-US" sz="2200" dirty="0" err="1"/>
              <a:t>arlo</a:t>
            </a:r>
            <a:r>
              <a:rPr lang="en-US" sz="2200" dirty="0"/>
              <a:t>-cel), </a:t>
            </a:r>
            <a:r>
              <a:rPr lang="en-US" sz="2200" dirty="0" err="1"/>
              <a:t>CELMoDs</a:t>
            </a:r>
            <a:r>
              <a:rPr lang="en-US" sz="2200" dirty="0"/>
              <a:t> </a:t>
            </a:r>
            <a:r>
              <a:rPr lang="en-US" sz="2200" dirty="0" err="1"/>
              <a:t>mezigdomide</a:t>
            </a:r>
            <a:r>
              <a:rPr lang="en-US" sz="2200" dirty="0"/>
              <a:t> and </a:t>
            </a:r>
            <a:r>
              <a:rPr lang="en-US" sz="2200" dirty="0" err="1"/>
              <a:t>iberdomide</a:t>
            </a:r>
            <a:endParaRPr lang="en-US" sz="2200" dirty="0"/>
          </a:p>
        </p:txBody>
      </p:sp>
      <p:sp>
        <p:nvSpPr>
          <p:cNvPr id="7" name="Title 6">
            <a:extLst>
              <a:ext uri="{FF2B5EF4-FFF2-40B4-BE49-F238E27FC236}">
                <a16:creationId xmlns:a16="http://schemas.microsoft.com/office/drawing/2014/main" id="{88BC7CDD-A10E-2384-6CFC-62BD9D7DFCFC}"/>
              </a:ext>
            </a:extLst>
          </p:cNvPr>
          <p:cNvSpPr>
            <a:spLocks noGrp="1"/>
          </p:cNvSpPr>
          <p:nvPr>
            <p:ph type="title"/>
          </p:nvPr>
        </p:nvSpPr>
        <p:spPr/>
        <p:txBody>
          <a:bodyPr/>
          <a:lstStyle/>
          <a:p>
            <a:r>
              <a:rPr lang="en-US" dirty="0"/>
              <a:t>What are some new therapies on the horizon that you consider to be promising for patients with R/R MM?</a:t>
            </a:r>
          </a:p>
        </p:txBody>
      </p:sp>
      <p:sp>
        <p:nvSpPr>
          <p:cNvPr id="8" name="Content Placeholder 7">
            <a:extLst>
              <a:ext uri="{FF2B5EF4-FFF2-40B4-BE49-F238E27FC236}">
                <a16:creationId xmlns:a16="http://schemas.microsoft.com/office/drawing/2014/main" id="{9E51DF29-4021-41B5-9481-BFE33B402A24}"/>
              </a:ext>
            </a:extLst>
          </p:cNvPr>
          <p:cNvSpPr>
            <a:spLocks noGrp="1"/>
          </p:cNvSpPr>
          <p:nvPr>
            <p:ph idx="52"/>
          </p:nvPr>
        </p:nvSpPr>
        <p:spPr/>
        <p:txBody>
          <a:bodyPr/>
          <a:lstStyle/>
          <a:p>
            <a:r>
              <a:rPr lang="en-US" dirty="0" err="1"/>
              <a:t>CELMoDs</a:t>
            </a:r>
            <a:endParaRPr lang="en-US" dirty="0"/>
          </a:p>
        </p:txBody>
      </p:sp>
      <p:sp>
        <p:nvSpPr>
          <p:cNvPr id="9" name="TextBox 8">
            <a:extLst>
              <a:ext uri="{FF2B5EF4-FFF2-40B4-BE49-F238E27FC236}">
                <a16:creationId xmlns:a16="http://schemas.microsoft.com/office/drawing/2014/main" id="{57241A11-B1E7-5488-087A-614FD93F4E48}"/>
              </a:ext>
            </a:extLst>
          </p:cNvPr>
          <p:cNvSpPr txBox="1"/>
          <p:nvPr/>
        </p:nvSpPr>
        <p:spPr>
          <a:xfrm>
            <a:off x="423816" y="6137374"/>
            <a:ext cx="3939668" cy="323165"/>
          </a:xfrm>
          <a:prstGeom prst="rect">
            <a:avLst/>
          </a:prstGeom>
          <a:noFill/>
        </p:spPr>
        <p:txBody>
          <a:bodyPr wrap="none" rtlCol="0">
            <a:spAutoFit/>
          </a:bodyPr>
          <a:lstStyle/>
          <a:p>
            <a:r>
              <a:rPr lang="en-US" sz="1500" b="0" dirty="0" err="1">
                <a:solidFill>
                  <a:schemeClr val="tx1"/>
                </a:solidFill>
                <a:latin typeface="Calibri" panose="020F0502020204030204" pitchFamily="34" charset="0"/>
                <a:cs typeface="Calibri" panose="020F0502020204030204" pitchFamily="34" charset="0"/>
              </a:rPr>
              <a:t>CELMoDs</a:t>
            </a:r>
            <a:r>
              <a:rPr lang="en-US" sz="1500" b="0" dirty="0">
                <a:solidFill>
                  <a:schemeClr val="tx1"/>
                </a:solidFill>
                <a:latin typeface="Calibri" panose="020F0502020204030204" pitchFamily="34" charset="0"/>
                <a:cs typeface="Calibri" panose="020F0502020204030204" pitchFamily="34" charset="0"/>
              </a:rPr>
              <a:t> = </a:t>
            </a:r>
            <a:r>
              <a:rPr lang="en-US" sz="1500" b="0" dirty="0" err="1">
                <a:solidFill>
                  <a:schemeClr val="tx1"/>
                </a:solidFill>
                <a:latin typeface="Calibri" panose="020F0502020204030204" pitchFamily="34" charset="0"/>
                <a:cs typeface="Calibri" panose="020F0502020204030204" pitchFamily="34" charset="0"/>
              </a:rPr>
              <a:t>cereblon</a:t>
            </a:r>
            <a:r>
              <a:rPr lang="en-US" sz="1500" b="0" dirty="0">
                <a:solidFill>
                  <a:schemeClr val="tx1"/>
                </a:solidFill>
                <a:latin typeface="Calibri" panose="020F0502020204030204" pitchFamily="34" charset="0"/>
                <a:cs typeface="Calibri" panose="020F0502020204030204" pitchFamily="34" charset="0"/>
              </a:rPr>
              <a:t> E3 ligase modulatory drugs</a:t>
            </a:r>
          </a:p>
        </p:txBody>
      </p:sp>
    </p:spTree>
    <p:extLst>
      <p:ext uri="{BB962C8B-B14F-4D97-AF65-F5344CB8AC3E}">
        <p14:creationId xmlns:p14="http://schemas.microsoft.com/office/powerpoint/2010/main" val="32027827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2DD43B-14CC-0F81-6CC6-8744F8C885F9}"/>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F222606-5DD2-4B3F-836F-0C6DC684C679}"/>
              </a:ext>
            </a:extLst>
          </p:cNvPr>
          <p:cNvSpPr/>
          <p:nvPr/>
        </p:nvSpPr>
        <p:spPr bwMode="auto">
          <a:xfrm>
            <a:off x="643018" y="3358300"/>
            <a:ext cx="10945870" cy="430740"/>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39C82C94-3D31-5B05-C1F7-3C1D0D909519}"/>
              </a:ext>
            </a:extLst>
          </p:cNvPr>
          <p:cNvSpPr>
            <a:spLocks noGrp="1"/>
          </p:cNvSpPr>
          <p:nvPr>
            <p:ph type="title"/>
          </p:nvPr>
        </p:nvSpPr>
        <p:spPr>
          <a:xfrm>
            <a:off x="2063552" y="0"/>
            <a:ext cx="8424936" cy="1139802"/>
          </a:xfrm>
        </p:spPr>
        <p:txBody>
          <a:bodyPr>
            <a:normAutofit/>
          </a:bodyPr>
          <a:lstStyle/>
          <a:p>
            <a:r>
              <a:rPr lang="en-US" sz="3200" dirty="0">
                <a:solidFill>
                  <a:srgbClr val="0432FF"/>
                </a:solidFill>
              </a:rPr>
              <a:t>Cancer Q&amp;A</a:t>
            </a:r>
            <a:br>
              <a:rPr lang="en-US" sz="3200" dirty="0">
                <a:solidFill>
                  <a:srgbClr val="0432FF"/>
                </a:solidFill>
              </a:rPr>
            </a:br>
            <a:r>
              <a:rPr lang="en-US" sz="3200" dirty="0">
                <a:solidFill>
                  <a:srgbClr val="0432FF"/>
                </a:solidFill>
              </a:rPr>
              <a:t>Relapsed/Refractory Multiple Myeloma</a:t>
            </a:r>
          </a:p>
        </p:txBody>
      </p:sp>
      <p:sp>
        <p:nvSpPr>
          <p:cNvPr id="6" name="Content Placeholder 5">
            <a:extLst>
              <a:ext uri="{FF2B5EF4-FFF2-40B4-BE49-F238E27FC236}">
                <a16:creationId xmlns:a16="http://schemas.microsoft.com/office/drawing/2014/main" id="{77F55860-F4F4-B86E-413D-5F32DC71F2B9}"/>
              </a:ext>
            </a:extLst>
          </p:cNvPr>
          <p:cNvSpPr>
            <a:spLocks noGrp="1"/>
          </p:cNvSpPr>
          <p:nvPr>
            <p:ph idx="1"/>
          </p:nvPr>
        </p:nvSpPr>
        <p:spPr>
          <a:xfrm>
            <a:off x="983432" y="1843516"/>
            <a:ext cx="10225136" cy="4727456"/>
          </a:xfrm>
        </p:spPr>
        <p:txBody>
          <a:bodyPr/>
          <a:lstStyle/>
          <a:p>
            <a:pPr marL="98425" indent="0">
              <a:lnSpc>
                <a:spcPct val="100000"/>
              </a:lnSpc>
              <a:spcBef>
                <a:spcPts val="1800"/>
              </a:spcBef>
              <a:spcAft>
                <a:spcPts val="0"/>
              </a:spcAft>
              <a:buNone/>
            </a:pPr>
            <a:endParaRPr lang="en-US" sz="2800" dirty="0">
              <a:solidFill>
                <a:schemeClr val="tx1"/>
              </a:solidFill>
            </a:endParaRPr>
          </a:p>
          <a:p>
            <a:pPr marL="98425" indent="0">
              <a:lnSpc>
                <a:spcPct val="100000"/>
              </a:lnSpc>
              <a:spcBef>
                <a:spcPts val="1800"/>
              </a:spcBef>
              <a:spcAft>
                <a:spcPts val="0"/>
              </a:spcAft>
              <a:buNone/>
            </a:pPr>
            <a:endParaRPr lang="en-US" sz="2800" dirty="0">
              <a:solidFill>
                <a:schemeClr val="tx1"/>
              </a:solidFill>
            </a:endParaRPr>
          </a:p>
        </p:txBody>
      </p:sp>
      <p:sp>
        <p:nvSpPr>
          <p:cNvPr id="3" name="Content Placeholder 5">
            <a:extLst>
              <a:ext uri="{FF2B5EF4-FFF2-40B4-BE49-F238E27FC236}">
                <a16:creationId xmlns:a16="http://schemas.microsoft.com/office/drawing/2014/main" id="{D7554DD0-FB63-37E7-6D09-CA0D7A1D770E}"/>
              </a:ext>
            </a:extLst>
          </p:cNvPr>
          <p:cNvSpPr txBox="1">
            <a:spLocks/>
          </p:cNvSpPr>
          <p:nvPr/>
        </p:nvSpPr>
        <p:spPr bwMode="auto">
          <a:xfrm>
            <a:off x="1003385" y="1139802"/>
            <a:ext cx="10225136" cy="472745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lvl="0" indent="0">
              <a:lnSpc>
                <a:spcPct val="100000"/>
              </a:lnSpc>
              <a:spcBef>
                <a:spcPts val="1200"/>
              </a:spcBef>
              <a:spcAft>
                <a:spcPts val="0"/>
              </a:spcAft>
              <a:buNone/>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Introduction: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Multiple myeloma — </a:t>
            </a:r>
            <a:r>
              <a:rPr lang="en-US" sz="2600" kern="0" dirty="0"/>
              <a:t>2005 to 2025</a:t>
            </a:r>
            <a:endPar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endParaRP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1: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Questions from the beginning</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2: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Choosing options</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3: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Clinical trials</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chemeClr val="bg1"/>
                </a:solidFill>
                <a:effectLst/>
                <a:uLnTx/>
                <a:uFillTx/>
                <a:latin typeface="Calibri" charset="0"/>
                <a:ea typeface="MS PGothic" pitchFamily="34" charset="-128"/>
              </a:rPr>
              <a:t>Module 4: Neuropathy</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5: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Chimeric antigen receptor (CAR) T-cell therapy</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6: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Bispecific antibodies</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7: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Antibody-drug conjugates</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8: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Interacting with the oncology team</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9: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Other questions</a:t>
            </a:r>
          </a:p>
        </p:txBody>
      </p:sp>
    </p:spTree>
    <p:custDataLst>
      <p:tags r:id="rId1"/>
    </p:custDataLst>
    <p:extLst>
      <p:ext uri="{BB962C8B-B14F-4D97-AF65-F5344CB8AC3E}">
        <p14:creationId xmlns:p14="http://schemas.microsoft.com/office/powerpoint/2010/main" val="37213513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E96EFB-5827-F1E1-23F9-489D5213C9FA}"/>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5C4D15F7-60DA-AF7C-17D7-D51036598C5D}"/>
              </a:ext>
            </a:extLst>
          </p:cNvPr>
          <p:cNvSpPr/>
          <p:nvPr/>
        </p:nvSpPr>
        <p:spPr bwMode="auto">
          <a:xfrm>
            <a:off x="282875" y="731535"/>
            <a:ext cx="11626245" cy="1185298"/>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98D7263F-E5CB-D7E2-48AF-4BA4FCF020DC}"/>
              </a:ext>
            </a:extLst>
          </p:cNvPr>
          <p:cNvSpPr>
            <a:spLocks noGrp="1"/>
          </p:cNvSpPr>
          <p:nvPr>
            <p:ph type="title"/>
          </p:nvPr>
        </p:nvSpPr>
        <p:spPr>
          <a:xfrm>
            <a:off x="1641669" y="922042"/>
            <a:ext cx="8908660" cy="804283"/>
          </a:xfrm>
        </p:spPr>
        <p:txBody>
          <a:bodyPr lIns="91440" tIns="91440" rIns="91440" bIns="182880"/>
          <a:lstStyle/>
          <a:p>
            <a:r>
              <a:rPr lang="en-US" sz="3600" dirty="0">
                <a:solidFill>
                  <a:schemeClr val="bg1"/>
                </a:solidFill>
              </a:rPr>
              <a:t>Neuropathy</a:t>
            </a:r>
          </a:p>
        </p:txBody>
      </p:sp>
      <p:pic>
        <p:nvPicPr>
          <p:cNvPr id="6" name="Picture 5" descr="A person wearing a headset&#10;&#10;AI-generated content may be incorrect.">
            <a:extLst>
              <a:ext uri="{FF2B5EF4-FFF2-40B4-BE49-F238E27FC236}">
                <a16:creationId xmlns:a16="http://schemas.microsoft.com/office/drawing/2014/main" id="{7A40EFC0-62B2-4B64-F469-925CA680550B}"/>
              </a:ext>
            </a:extLst>
          </p:cNvPr>
          <p:cNvPicPr>
            <a:picLocks noChangeAspect="1"/>
          </p:cNvPicPr>
          <p:nvPr/>
        </p:nvPicPr>
        <p:blipFill>
          <a:blip r:embed="rId2"/>
          <a:stretch>
            <a:fillRect/>
          </a:stretch>
        </p:blipFill>
        <p:spPr>
          <a:xfrm>
            <a:off x="282875" y="2827348"/>
            <a:ext cx="3757902" cy="2113820"/>
          </a:xfrm>
          <a:prstGeom prst="rect">
            <a:avLst/>
          </a:prstGeom>
          <a:effectLst>
            <a:outerShdw blurRad="50800" dist="38100" dir="2700000" algn="tl" rotWithShape="0">
              <a:prstClr val="black">
                <a:alpha val="40000"/>
              </a:prstClr>
            </a:outerShdw>
          </a:effectLst>
        </p:spPr>
      </p:pic>
      <p:pic>
        <p:nvPicPr>
          <p:cNvPr id="7" name="Picture 6" descr="A person wearing a headset and a microphone&#10;&#10;AI-generated content may be incorrect.">
            <a:extLst>
              <a:ext uri="{FF2B5EF4-FFF2-40B4-BE49-F238E27FC236}">
                <a16:creationId xmlns:a16="http://schemas.microsoft.com/office/drawing/2014/main" id="{56A57003-A5F0-2159-EBA7-0A63F0FFAAFE}"/>
              </a:ext>
            </a:extLst>
          </p:cNvPr>
          <p:cNvPicPr>
            <a:picLocks noChangeAspect="1"/>
          </p:cNvPicPr>
          <p:nvPr/>
        </p:nvPicPr>
        <p:blipFill>
          <a:blip r:embed="rId3"/>
          <a:stretch>
            <a:fillRect/>
          </a:stretch>
        </p:blipFill>
        <p:spPr>
          <a:xfrm>
            <a:off x="4217046" y="2827348"/>
            <a:ext cx="3757904" cy="2113821"/>
          </a:xfrm>
          <a:prstGeom prst="rect">
            <a:avLst/>
          </a:prstGeom>
          <a:effectLst>
            <a:outerShdw blurRad="50800" dist="38100" dir="2700000" algn="tl" rotWithShape="0">
              <a:prstClr val="black">
                <a:alpha val="40000"/>
              </a:prstClr>
            </a:outerShdw>
          </a:effectLst>
        </p:spPr>
      </p:pic>
      <p:pic>
        <p:nvPicPr>
          <p:cNvPr id="8" name="Picture 7" descr="A person wearing glasses and a headset&#10;&#10;AI-generated content may be incorrect.">
            <a:extLst>
              <a:ext uri="{FF2B5EF4-FFF2-40B4-BE49-F238E27FC236}">
                <a16:creationId xmlns:a16="http://schemas.microsoft.com/office/drawing/2014/main" id="{E241D54A-4CA5-C7C0-0FF2-50A8E4A21A0D}"/>
              </a:ext>
            </a:extLst>
          </p:cNvPr>
          <p:cNvPicPr>
            <a:picLocks noChangeAspect="1"/>
          </p:cNvPicPr>
          <p:nvPr/>
        </p:nvPicPr>
        <p:blipFill>
          <a:blip r:embed="rId4"/>
          <a:stretch>
            <a:fillRect/>
          </a:stretch>
        </p:blipFill>
        <p:spPr>
          <a:xfrm>
            <a:off x="8151219" y="2827348"/>
            <a:ext cx="3757902" cy="211382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721326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9B7AE0-1B4E-6AAE-C65D-A2058FC20DA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EAE7775-7F44-5096-E25E-FBD7F408EC17}"/>
              </a:ext>
            </a:extLst>
          </p:cNvPr>
          <p:cNvSpPr/>
          <p:nvPr/>
        </p:nvSpPr>
        <p:spPr bwMode="auto">
          <a:xfrm>
            <a:off x="643018" y="3862356"/>
            <a:ext cx="10945870" cy="430740"/>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CC1CA5BB-927C-755A-E9F2-A77A68BED7B4}"/>
              </a:ext>
            </a:extLst>
          </p:cNvPr>
          <p:cNvSpPr>
            <a:spLocks noGrp="1"/>
          </p:cNvSpPr>
          <p:nvPr>
            <p:ph type="title"/>
          </p:nvPr>
        </p:nvSpPr>
        <p:spPr>
          <a:xfrm>
            <a:off x="2063552" y="0"/>
            <a:ext cx="8424936" cy="1139802"/>
          </a:xfrm>
        </p:spPr>
        <p:txBody>
          <a:bodyPr>
            <a:normAutofit/>
          </a:bodyPr>
          <a:lstStyle/>
          <a:p>
            <a:r>
              <a:rPr lang="en-US" sz="3200" dirty="0">
                <a:solidFill>
                  <a:srgbClr val="0432FF"/>
                </a:solidFill>
              </a:rPr>
              <a:t>Cancer Q&amp;A</a:t>
            </a:r>
            <a:br>
              <a:rPr lang="en-US" sz="3200" dirty="0">
                <a:solidFill>
                  <a:srgbClr val="0432FF"/>
                </a:solidFill>
              </a:rPr>
            </a:br>
            <a:r>
              <a:rPr lang="en-US" sz="3200" dirty="0">
                <a:solidFill>
                  <a:srgbClr val="0432FF"/>
                </a:solidFill>
              </a:rPr>
              <a:t>Relapsed/Refractory Multiple Myeloma</a:t>
            </a:r>
          </a:p>
        </p:txBody>
      </p:sp>
      <p:sp>
        <p:nvSpPr>
          <p:cNvPr id="6" name="Content Placeholder 5">
            <a:extLst>
              <a:ext uri="{FF2B5EF4-FFF2-40B4-BE49-F238E27FC236}">
                <a16:creationId xmlns:a16="http://schemas.microsoft.com/office/drawing/2014/main" id="{351FE1C2-0301-CA33-FF77-1F423792A98F}"/>
              </a:ext>
            </a:extLst>
          </p:cNvPr>
          <p:cNvSpPr>
            <a:spLocks noGrp="1"/>
          </p:cNvSpPr>
          <p:nvPr>
            <p:ph idx="1"/>
          </p:nvPr>
        </p:nvSpPr>
        <p:spPr>
          <a:xfrm>
            <a:off x="983432" y="1843516"/>
            <a:ext cx="10225136" cy="4727456"/>
          </a:xfrm>
        </p:spPr>
        <p:txBody>
          <a:bodyPr/>
          <a:lstStyle/>
          <a:p>
            <a:pPr marL="98425" indent="0">
              <a:lnSpc>
                <a:spcPct val="100000"/>
              </a:lnSpc>
              <a:spcBef>
                <a:spcPts val="1800"/>
              </a:spcBef>
              <a:spcAft>
                <a:spcPts val="0"/>
              </a:spcAft>
              <a:buNone/>
            </a:pPr>
            <a:endParaRPr lang="en-US" sz="2800" dirty="0">
              <a:solidFill>
                <a:schemeClr val="tx1"/>
              </a:solidFill>
            </a:endParaRPr>
          </a:p>
          <a:p>
            <a:pPr marL="98425" indent="0">
              <a:lnSpc>
                <a:spcPct val="100000"/>
              </a:lnSpc>
              <a:spcBef>
                <a:spcPts val="1800"/>
              </a:spcBef>
              <a:spcAft>
                <a:spcPts val="0"/>
              </a:spcAft>
              <a:buNone/>
            </a:pPr>
            <a:endParaRPr lang="en-US" sz="2800" dirty="0">
              <a:solidFill>
                <a:schemeClr val="tx1"/>
              </a:solidFill>
            </a:endParaRPr>
          </a:p>
        </p:txBody>
      </p:sp>
      <p:sp>
        <p:nvSpPr>
          <p:cNvPr id="3" name="Content Placeholder 5">
            <a:extLst>
              <a:ext uri="{FF2B5EF4-FFF2-40B4-BE49-F238E27FC236}">
                <a16:creationId xmlns:a16="http://schemas.microsoft.com/office/drawing/2014/main" id="{5D43ED63-C20C-2476-A431-58D6C4A6C8F3}"/>
              </a:ext>
            </a:extLst>
          </p:cNvPr>
          <p:cNvSpPr txBox="1">
            <a:spLocks/>
          </p:cNvSpPr>
          <p:nvPr/>
        </p:nvSpPr>
        <p:spPr bwMode="auto">
          <a:xfrm>
            <a:off x="1003385" y="1139802"/>
            <a:ext cx="10225136" cy="472745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lvl="0" indent="0">
              <a:lnSpc>
                <a:spcPct val="100000"/>
              </a:lnSpc>
              <a:spcBef>
                <a:spcPts val="1200"/>
              </a:spcBef>
              <a:spcAft>
                <a:spcPts val="0"/>
              </a:spcAft>
              <a:buNone/>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Introduction: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Multiple myeloma — </a:t>
            </a:r>
            <a:r>
              <a:rPr lang="en-US" sz="2600" kern="0" dirty="0"/>
              <a:t>2005 to 2025</a:t>
            </a:r>
            <a:endPar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endParaRP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1: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Questions from the beginning</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2: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Choosing options</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3: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Clinical trials</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4: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Neuropathy</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chemeClr val="bg1"/>
                </a:solidFill>
                <a:effectLst/>
                <a:uLnTx/>
                <a:uFillTx/>
                <a:latin typeface="Calibri" charset="0"/>
                <a:ea typeface="MS PGothic" pitchFamily="34" charset="-128"/>
              </a:rPr>
              <a:t>Module 5: Chimeric antigen receptor (CAR) T-cell therapy</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6: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Bispecific antibodies</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7: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Antibody-drug conjugates</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8: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Interacting with the oncology team</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9: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Other questions</a:t>
            </a:r>
          </a:p>
        </p:txBody>
      </p:sp>
    </p:spTree>
    <p:custDataLst>
      <p:tags r:id="rId1"/>
    </p:custDataLst>
    <p:extLst>
      <p:ext uri="{BB962C8B-B14F-4D97-AF65-F5344CB8AC3E}">
        <p14:creationId xmlns:p14="http://schemas.microsoft.com/office/powerpoint/2010/main" val="8497088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8A9486-3775-E6FD-B8FF-7A10A01A2204}"/>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E006E688-B026-A163-3026-8C241E912DB1}"/>
              </a:ext>
            </a:extLst>
          </p:cNvPr>
          <p:cNvSpPr/>
          <p:nvPr/>
        </p:nvSpPr>
        <p:spPr bwMode="auto">
          <a:xfrm>
            <a:off x="335360" y="548679"/>
            <a:ext cx="11595795" cy="1368153"/>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E81EB9F1-AEC4-2625-E4D7-A3C2B5801D81}"/>
              </a:ext>
            </a:extLst>
          </p:cNvPr>
          <p:cNvSpPr>
            <a:spLocks noGrp="1"/>
          </p:cNvSpPr>
          <p:nvPr>
            <p:ph type="title"/>
          </p:nvPr>
        </p:nvSpPr>
        <p:spPr>
          <a:xfrm>
            <a:off x="335360" y="877705"/>
            <a:ext cx="11595795" cy="804283"/>
          </a:xfrm>
        </p:spPr>
        <p:txBody>
          <a:bodyPr lIns="91440" tIns="91440" rIns="91440" bIns="182880"/>
          <a:lstStyle/>
          <a:p>
            <a:r>
              <a:rPr lang="en-US" sz="3600" dirty="0">
                <a:solidFill>
                  <a:schemeClr val="bg1"/>
                </a:solidFill>
              </a:rPr>
              <a:t>Chimeric antigen receptor (CAR) T-cell therapy</a:t>
            </a:r>
          </a:p>
        </p:txBody>
      </p:sp>
      <p:pic>
        <p:nvPicPr>
          <p:cNvPr id="6" name="Picture 5" descr="A person wearing a headset&#10;&#10;AI-generated content may be incorrect.">
            <a:extLst>
              <a:ext uri="{FF2B5EF4-FFF2-40B4-BE49-F238E27FC236}">
                <a16:creationId xmlns:a16="http://schemas.microsoft.com/office/drawing/2014/main" id="{9DC926FE-55EB-F7A5-7782-893A90B7481E}"/>
              </a:ext>
            </a:extLst>
          </p:cNvPr>
          <p:cNvPicPr>
            <a:picLocks noChangeAspect="1"/>
          </p:cNvPicPr>
          <p:nvPr/>
        </p:nvPicPr>
        <p:blipFill>
          <a:blip r:embed="rId2"/>
          <a:stretch>
            <a:fillRect/>
          </a:stretch>
        </p:blipFill>
        <p:spPr>
          <a:xfrm>
            <a:off x="8173253" y="2827348"/>
            <a:ext cx="3757902" cy="2113820"/>
          </a:xfrm>
          <a:prstGeom prst="rect">
            <a:avLst/>
          </a:prstGeom>
          <a:effectLst>
            <a:outerShdw blurRad="50800" dist="38100" dir="2700000" algn="tl" rotWithShape="0">
              <a:prstClr val="black">
                <a:alpha val="40000"/>
              </a:prstClr>
            </a:outerShdw>
          </a:effectLst>
        </p:spPr>
      </p:pic>
      <p:pic>
        <p:nvPicPr>
          <p:cNvPr id="7" name="Picture 6" descr="A person wearing a headset and a microphone&#10;&#10;AI-generated content may be incorrect.">
            <a:extLst>
              <a:ext uri="{FF2B5EF4-FFF2-40B4-BE49-F238E27FC236}">
                <a16:creationId xmlns:a16="http://schemas.microsoft.com/office/drawing/2014/main" id="{DE4CA518-6EBE-3DEC-2C95-53C4AA1BB523}"/>
              </a:ext>
            </a:extLst>
          </p:cNvPr>
          <p:cNvPicPr>
            <a:picLocks noChangeAspect="1"/>
          </p:cNvPicPr>
          <p:nvPr/>
        </p:nvPicPr>
        <p:blipFill>
          <a:blip r:embed="rId3"/>
          <a:stretch>
            <a:fillRect/>
          </a:stretch>
        </p:blipFill>
        <p:spPr>
          <a:xfrm>
            <a:off x="4217046" y="2827348"/>
            <a:ext cx="3757904" cy="2113821"/>
          </a:xfrm>
          <a:prstGeom prst="rect">
            <a:avLst/>
          </a:prstGeom>
          <a:effectLst>
            <a:outerShdw blurRad="50800" dist="38100" dir="2700000" algn="tl" rotWithShape="0">
              <a:prstClr val="black">
                <a:alpha val="40000"/>
              </a:prstClr>
            </a:outerShdw>
          </a:effectLst>
        </p:spPr>
      </p:pic>
      <p:pic>
        <p:nvPicPr>
          <p:cNvPr id="3" name="Picture 2" descr="A person wearing headphones&#10;&#10;AI-generated content may be incorrect.">
            <a:extLst>
              <a:ext uri="{FF2B5EF4-FFF2-40B4-BE49-F238E27FC236}">
                <a16:creationId xmlns:a16="http://schemas.microsoft.com/office/drawing/2014/main" id="{5E1B69FC-73F2-5118-E097-C1C1973DB72D}"/>
              </a:ext>
            </a:extLst>
          </p:cNvPr>
          <p:cNvPicPr>
            <a:picLocks noChangeAspect="1"/>
          </p:cNvPicPr>
          <p:nvPr/>
        </p:nvPicPr>
        <p:blipFill>
          <a:blip r:embed="rId4"/>
          <a:stretch>
            <a:fillRect/>
          </a:stretch>
        </p:blipFill>
        <p:spPr>
          <a:xfrm>
            <a:off x="260839" y="2827347"/>
            <a:ext cx="3757904" cy="211382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390305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DA5E077-D035-DCD0-ED95-B93F73D0D07C}"/>
              </a:ext>
            </a:extLst>
          </p:cNvPr>
          <p:cNvSpPr>
            <a:spLocks noGrp="1"/>
          </p:cNvSpPr>
          <p:nvPr>
            <p:ph idx="47"/>
          </p:nvPr>
        </p:nvSpPr>
        <p:spPr/>
        <p:txBody>
          <a:bodyPr/>
          <a:lstStyle/>
          <a:p>
            <a:r>
              <a:rPr lang="en-US" sz="2200" dirty="0"/>
              <a:t>Response rates, meaning obtaining a remission, are very high. Some patients may not need any other treatments for several years</a:t>
            </a:r>
          </a:p>
        </p:txBody>
      </p:sp>
      <p:sp>
        <p:nvSpPr>
          <p:cNvPr id="3" name="Content Placeholder 2">
            <a:extLst>
              <a:ext uri="{FF2B5EF4-FFF2-40B4-BE49-F238E27FC236}">
                <a16:creationId xmlns:a16="http://schemas.microsoft.com/office/drawing/2014/main" id="{3C34CF28-22C4-19C2-2114-8F9AF7AA9D0B}"/>
              </a:ext>
            </a:extLst>
          </p:cNvPr>
          <p:cNvSpPr>
            <a:spLocks noGrp="1"/>
          </p:cNvSpPr>
          <p:nvPr>
            <p:ph idx="48"/>
          </p:nvPr>
        </p:nvSpPr>
        <p:spPr/>
        <p:txBody>
          <a:bodyPr/>
          <a:lstStyle/>
          <a:p>
            <a:r>
              <a:rPr lang="en-US" dirty="0"/>
              <a:t>90% of patients will respond to CAR T, </a:t>
            </a:r>
            <a:br>
              <a:rPr lang="en-US" dirty="0"/>
            </a:br>
            <a:r>
              <a:rPr lang="en-US" dirty="0"/>
              <a:t>and the average is 2-3 years of remission</a:t>
            </a:r>
          </a:p>
        </p:txBody>
      </p:sp>
      <p:sp>
        <p:nvSpPr>
          <p:cNvPr id="4" name="Content Placeholder 3">
            <a:extLst>
              <a:ext uri="{FF2B5EF4-FFF2-40B4-BE49-F238E27FC236}">
                <a16:creationId xmlns:a16="http://schemas.microsoft.com/office/drawing/2014/main" id="{E8D73953-D45F-6912-35D5-E103EC9B2C82}"/>
              </a:ext>
            </a:extLst>
          </p:cNvPr>
          <p:cNvSpPr>
            <a:spLocks noGrp="1"/>
          </p:cNvSpPr>
          <p:nvPr>
            <p:ph idx="49"/>
          </p:nvPr>
        </p:nvSpPr>
        <p:spPr/>
        <p:txBody>
          <a:bodyPr/>
          <a:lstStyle/>
          <a:p>
            <a:r>
              <a:rPr lang="en-US" dirty="0"/>
              <a:t>Most patients respond (&gt;90%), and in general </a:t>
            </a:r>
            <a:br>
              <a:rPr lang="en-US" dirty="0"/>
            </a:br>
            <a:r>
              <a:rPr lang="en-US" dirty="0"/>
              <a:t>we think it can last for about 3 years</a:t>
            </a:r>
          </a:p>
        </p:txBody>
      </p:sp>
      <p:sp>
        <p:nvSpPr>
          <p:cNvPr id="5" name="Content Placeholder 4">
            <a:extLst>
              <a:ext uri="{FF2B5EF4-FFF2-40B4-BE49-F238E27FC236}">
                <a16:creationId xmlns:a16="http://schemas.microsoft.com/office/drawing/2014/main" id="{12BD2245-6C2E-3A61-BE25-E7D20343DA94}"/>
              </a:ext>
            </a:extLst>
          </p:cNvPr>
          <p:cNvSpPr>
            <a:spLocks noGrp="1"/>
          </p:cNvSpPr>
          <p:nvPr>
            <p:ph idx="50"/>
          </p:nvPr>
        </p:nvSpPr>
        <p:spPr/>
        <p:txBody>
          <a:bodyPr/>
          <a:lstStyle/>
          <a:p>
            <a:pPr>
              <a:lnSpc>
                <a:spcPts val="1700"/>
              </a:lnSpc>
            </a:pPr>
            <a:r>
              <a:rPr lang="en-US" sz="1700" dirty="0"/>
              <a:t>Response rates are quite high and better than those seen </a:t>
            </a:r>
            <a:br>
              <a:rPr lang="en-US" sz="1700" dirty="0"/>
            </a:br>
            <a:r>
              <a:rPr lang="en-US" sz="1700" dirty="0"/>
              <a:t>with most other therapies available to us. The exact response rate </a:t>
            </a:r>
            <a:br>
              <a:rPr lang="en-US" sz="1700" dirty="0"/>
            </a:br>
            <a:r>
              <a:rPr lang="en-US" sz="1700" dirty="0"/>
              <a:t>and duration of response depends on several factors</a:t>
            </a:r>
          </a:p>
        </p:txBody>
      </p:sp>
      <p:sp>
        <p:nvSpPr>
          <p:cNvPr id="6" name="Content Placeholder 5">
            <a:extLst>
              <a:ext uri="{FF2B5EF4-FFF2-40B4-BE49-F238E27FC236}">
                <a16:creationId xmlns:a16="http://schemas.microsoft.com/office/drawing/2014/main" id="{A881A7A2-5942-2AB9-8340-068055817524}"/>
              </a:ext>
            </a:extLst>
          </p:cNvPr>
          <p:cNvSpPr>
            <a:spLocks noGrp="1"/>
          </p:cNvSpPr>
          <p:nvPr>
            <p:ph idx="51"/>
          </p:nvPr>
        </p:nvSpPr>
        <p:spPr/>
        <p:txBody>
          <a:bodyPr/>
          <a:lstStyle/>
          <a:p>
            <a:r>
              <a:rPr lang="en-US" dirty="0"/>
              <a:t>Response is 40%-80%, and the duration is 1 year to 3.6 years, depending on the type of CAR T construct used </a:t>
            </a:r>
          </a:p>
        </p:txBody>
      </p:sp>
      <p:sp>
        <p:nvSpPr>
          <p:cNvPr id="7" name="Title 6">
            <a:extLst>
              <a:ext uri="{FF2B5EF4-FFF2-40B4-BE49-F238E27FC236}">
                <a16:creationId xmlns:a16="http://schemas.microsoft.com/office/drawing/2014/main" id="{8C6E7190-6E95-6203-4F41-7D51271C1D03}"/>
              </a:ext>
            </a:extLst>
          </p:cNvPr>
          <p:cNvSpPr>
            <a:spLocks noGrp="1"/>
          </p:cNvSpPr>
          <p:nvPr>
            <p:ph type="title"/>
          </p:nvPr>
        </p:nvSpPr>
        <p:spPr/>
        <p:txBody>
          <a:bodyPr/>
          <a:lstStyle/>
          <a:p>
            <a:r>
              <a:rPr lang="en-US" dirty="0"/>
              <a:t>What is the likelihood that my disease will respond to CAR T-cell therapy? What is the typical duration of response?</a:t>
            </a:r>
          </a:p>
        </p:txBody>
      </p:sp>
      <p:sp>
        <p:nvSpPr>
          <p:cNvPr id="8" name="Content Placeholder 7">
            <a:extLst>
              <a:ext uri="{FF2B5EF4-FFF2-40B4-BE49-F238E27FC236}">
                <a16:creationId xmlns:a16="http://schemas.microsoft.com/office/drawing/2014/main" id="{E0A0B7A1-25A7-C223-8A43-CB1EFC33BC34}"/>
              </a:ext>
            </a:extLst>
          </p:cNvPr>
          <p:cNvSpPr>
            <a:spLocks noGrp="1"/>
          </p:cNvSpPr>
          <p:nvPr>
            <p:ph idx="52"/>
          </p:nvPr>
        </p:nvSpPr>
        <p:spPr/>
        <p:txBody>
          <a:bodyPr/>
          <a:lstStyle/>
          <a:p>
            <a:r>
              <a:rPr lang="en-US" dirty="0"/>
              <a:t>80% chance of response with a duration of 1 to 2 years</a:t>
            </a:r>
          </a:p>
        </p:txBody>
      </p:sp>
    </p:spTree>
    <p:extLst>
      <p:ext uri="{BB962C8B-B14F-4D97-AF65-F5344CB8AC3E}">
        <p14:creationId xmlns:p14="http://schemas.microsoft.com/office/powerpoint/2010/main" val="12691942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7631399-FB15-59B3-C032-F7E092E33AB6}"/>
              </a:ext>
            </a:extLst>
          </p:cNvPr>
          <p:cNvSpPr>
            <a:spLocks noGrp="1"/>
          </p:cNvSpPr>
          <p:nvPr>
            <p:ph idx="47"/>
          </p:nvPr>
        </p:nvSpPr>
        <p:spPr/>
        <p:txBody>
          <a:bodyPr/>
          <a:lstStyle/>
          <a:p>
            <a:pPr>
              <a:lnSpc>
                <a:spcPts val="1900"/>
              </a:lnSpc>
            </a:pPr>
            <a:r>
              <a:rPr lang="en-US" sz="1900" dirty="0"/>
              <a:t>Increased risk of infections; most patients experience fever in the first week after infusion, and rarely more significant side effects called cytokine release syndrome </a:t>
            </a:r>
          </a:p>
        </p:txBody>
      </p:sp>
      <p:sp>
        <p:nvSpPr>
          <p:cNvPr id="3" name="Content Placeholder 2">
            <a:extLst>
              <a:ext uri="{FF2B5EF4-FFF2-40B4-BE49-F238E27FC236}">
                <a16:creationId xmlns:a16="http://schemas.microsoft.com/office/drawing/2014/main" id="{D9B921B3-4645-4BC3-6B9A-C2FE596ECC9C}"/>
              </a:ext>
            </a:extLst>
          </p:cNvPr>
          <p:cNvSpPr>
            <a:spLocks noGrp="1"/>
          </p:cNvSpPr>
          <p:nvPr>
            <p:ph idx="48"/>
          </p:nvPr>
        </p:nvSpPr>
        <p:spPr/>
        <p:txBody>
          <a:bodyPr/>
          <a:lstStyle/>
          <a:p>
            <a:r>
              <a:rPr lang="en-US" sz="2300" dirty="0"/>
              <a:t>Infusion-related toxicity (CRS) and risk of longer-term side effects such as immune-related GI side effects and neurologic side effects</a:t>
            </a:r>
          </a:p>
        </p:txBody>
      </p:sp>
      <p:sp>
        <p:nvSpPr>
          <p:cNvPr id="4" name="Content Placeholder 3">
            <a:extLst>
              <a:ext uri="{FF2B5EF4-FFF2-40B4-BE49-F238E27FC236}">
                <a16:creationId xmlns:a16="http://schemas.microsoft.com/office/drawing/2014/main" id="{0B2317BB-006D-479D-717A-AF60A6B4ABAF}"/>
              </a:ext>
            </a:extLst>
          </p:cNvPr>
          <p:cNvSpPr>
            <a:spLocks noGrp="1"/>
          </p:cNvSpPr>
          <p:nvPr>
            <p:ph idx="49"/>
          </p:nvPr>
        </p:nvSpPr>
        <p:spPr>
          <a:xfrm>
            <a:off x="2971800" y="2844903"/>
            <a:ext cx="8540496" cy="667512"/>
          </a:xfrm>
        </p:spPr>
        <p:txBody>
          <a:bodyPr/>
          <a:lstStyle/>
          <a:p>
            <a:r>
              <a:rPr lang="en-US" sz="2000" dirty="0"/>
              <a:t>The major and most likely toxicities include a heightened risk of infections.  There are other serious toxicities, but fortunately they are rare</a:t>
            </a:r>
          </a:p>
        </p:txBody>
      </p:sp>
      <p:sp>
        <p:nvSpPr>
          <p:cNvPr id="5" name="Content Placeholder 4">
            <a:extLst>
              <a:ext uri="{FF2B5EF4-FFF2-40B4-BE49-F238E27FC236}">
                <a16:creationId xmlns:a16="http://schemas.microsoft.com/office/drawing/2014/main" id="{52B59950-9C90-45CE-C705-82B5E15BA980}"/>
              </a:ext>
            </a:extLst>
          </p:cNvPr>
          <p:cNvSpPr>
            <a:spLocks noGrp="1"/>
          </p:cNvSpPr>
          <p:nvPr>
            <p:ph idx="50"/>
          </p:nvPr>
        </p:nvSpPr>
        <p:spPr/>
        <p:txBody>
          <a:bodyPr/>
          <a:lstStyle/>
          <a:p>
            <a:r>
              <a:rPr lang="en-US" dirty="0"/>
              <a:t>Common side effects include CRS, ICANS, </a:t>
            </a:r>
            <a:br>
              <a:rPr lang="en-US" dirty="0"/>
            </a:br>
            <a:r>
              <a:rPr lang="en-US" dirty="0"/>
              <a:t>decreased blood counts and infections</a:t>
            </a:r>
          </a:p>
        </p:txBody>
      </p:sp>
      <p:sp>
        <p:nvSpPr>
          <p:cNvPr id="6" name="Content Placeholder 5">
            <a:extLst>
              <a:ext uri="{FF2B5EF4-FFF2-40B4-BE49-F238E27FC236}">
                <a16:creationId xmlns:a16="http://schemas.microsoft.com/office/drawing/2014/main" id="{9EE90CD4-618F-15AF-E070-2DDCE3EFE38F}"/>
              </a:ext>
            </a:extLst>
          </p:cNvPr>
          <p:cNvSpPr>
            <a:spLocks noGrp="1"/>
          </p:cNvSpPr>
          <p:nvPr>
            <p:ph idx="51"/>
          </p:nvPr>
        </p:nvSpPr>
        <p:spPr/>
        <p:txBody>
          <a:bodyPr/>
          <a:lstStyle/>
          <a:p>
            <a:r>
              <a:rPr lang="en-US" dirty="0"/>
              <a:t>CRS, ICANS, low blood cell counts (</a:t>
            </a:r>
            <a:r>
              <a:rPr lang="en-US" dirty="0" err="1"/>
              <a:t>cytopenias</a:t>
            </a:r>
            <a:r>
              <a:rPr lang="en-US" dirty="0"/>
              <a:t>) and infections</a:t>
            </a:r>
          </a:p>
        </p:txBody>
      </p:sp>
      <p:sp>
        <p:nvSpPr>
          <p:cNvPr id="7" name="Title 6">
            <a:extLst>
              <a:ext uri="{FF2B5EF4-FFF2-40B4-BE49-F238E27FC236}">
                <a16:creationId xmlns:a16="http://schemas.microsoft.com/office/drawing/2014/main" id="{DED8406B-CDDE-DF31-13F2-91462135CEBA}"/>
              </a:ext>
            </a:extLst>
          </p:cNvPr>
          <p:cNvSpPr>
            <a:spLocks noGrp="1"/>
          </p:cNvSpPr>
          <p:nvPr>
            <p:ph type="title"/>
          </p:nvPr>
        </p:nvSpPr>
        <p:spPr/>
        <p:txBody>
          <a:bodyPr/>
          <a:lstStyle/>
          <a:p>
            <a:r>
              <a:rPr lang="en-US" dirty="0"/>
              <a:t>What are the most likely side effects associated with CAR T-cell therapy?</a:t>
            </a:r>
          </a:p>
        </p:txBody>
      </p:sp>
      <p:sp>
        <p:nvSpPr>
          <p:cNvPr id="8" name="Content Placeholder 7">
            <a:extLst>
              <a:ext uri="{FF2B5EF4-FFF2-40B4-BE49-F238E27FC236}">
                <a16:creationId xmlns:a16="http://schemas.microsoft.com/office/drawing/2014/main" id="{20D60644-6408-E9D7-D9D1-C96D4734ECBC}"/>
              </a:ext>
            </a:extLst>
          </p:cNvPr>
          <p:cNvSpPr>
            <a:spLocks noGrp="1"/>
          </p:cNvSpPr>
          <p:nvPr>
            <p:ph idx="52"/>
          </p:nvPr>
        </p:nvSpPr>
        <p:spPr/>
        <p:txBody>
          <a:bodyPr/>
          <a:lstStyle/>
          <a:p>
            <a:r>
              <a:rPr lang="en-US" dirty="0"/>
              <a:t>CRS and ICANS</a:t>
            </a:r>
          </a:p>
        </p:txBody>
      </p:sp>
      <p:sp>
        <p:nvSpPr>
          <p:cNvPr id="9" name="TextBox 8">
            <a:extLst>
              <a:ext uri="{FF2B5EF4-FFF2-40B4-BE49-F238E27FC236}">
                <a16:creationId xmlns:a16="http://schemas.microsoft.com/office/drawing/2014/main" id="{9BBBECC1-6B0F-5E37-29CD-D49613F85F71}"/>
              </a:ext>
            </a:extLst>
          </p:cNvPr>
          <p:cNvSpPr txBox="1"/>
          <p:nvPr/>
        </p:nvSpPr>
        <p:spPr>
          <a:xfrm>
            <a:off x="423816" y="6137374"/>
            <a:ext cx="9537547"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CRS = cytokine release syndrome; GI = gastrointestinal; ICANS = immune effector cell-associated neurotoxicity syndrome</a:t>
            </a:r>
          </a:p>
        </p:txBody>
      </p:sp>
    </p:spTree>
    <p:extLst>
      <p:ext uri="{BB962C8B-B14F-4D97-AF65-F5344CB8AC3E}">
        <p14:creationId xmlns:p14="http://schemas.microsoft.com/office/powerpoint/2010/main" val="6034343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A3E60D-991D-284B-DBF2-930662DFD51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1FCA6CD-B442-D321-54BF-40E25CBC52D6}"/>
              </a:ext>
            </a:extLst>
          </p:cNvPr>
          <p:cNvSpPr/>
          <p:nvPr/>
        </p:nvSpPr>
        <p:spPr bwMode="auto">
          <a:xfrm>
            <a:off x="643018" y="4437112"/>
            <a:ext cx="10945870" cy="430740"/>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A71CD656-E2DD-409A-222D-131ED56A9CF2}"/>
              </a:ext>
            </a:extLst>
          </p:cNvPr>
          <p:cNvSpPr>
            <a:spLocks noGrp="1"/>
          </p:cNvSpPr>
          <p:nvPr>
            <p:ph type="title"/>
          </p:nvPr>
        </p:nvSpPr>
        <p:spPr>
          <a:xfrm>
            <a:off x="2063552" y="0"/>
            <a:ext cx="8424936" cy="1139802"/>
          </a:xfrm>
        </p:spPr>
        <p:txBody>
          <a:bodyPr>
            <a:normAutofit/>
          </a:bodyPr>
          <a:lstStyle/>
          <a:p>
            <a:r>
              <a:rPr lang="en-US" sz="3200" dirty="0">
                <a:solidFill>
                  <a:srgbClr val="0432FF"/>
                </a:solidFill>
              </a:rPr>
              <a:t>Cancer Q&amp;A</a:t>
            </a:r>
            <a:br>
              <a:rPr lang="en-US" sz="3200" dirty="0">
                <a:solidFill>
                  <a:srgbClr val="0432FF"/>
                </a:solidFill>
              </a:rPr>
            </a:br>
            <a:r>
              <a:rPr lang="en-US" sz="3200" dirty="0">
                <a:solidFill>
                  <a:srgbClr val="0432FF"/>
                </a:solidFill>
              </a:rPr>
              <a:t>Relapsed/Refractory Multiple Myeloma</a:t>
            </a:r>
          </a:p>
        </p:txBody>
      </p:sp>
      <p:sp>
        <p:nvSpPr>
          <p:cNvPr id="6" name="Content Placeholder 5">
            <a:extLst>
              <a:ext uri="{FF2B5EF4-FFF2-40B4-BE49-F238E27FC236}">
                <a16:creationId xmlns:a16="http://schemas.microsoft.com/office/drawing/2014/main" id="{8CEEF152-6920-7DCF-7A83-1C6CE6B89B6F}"/>
              </a:ext>
            </a:extLst>
          </p:cNvPr>
          <p:cNvSpPr>
            <a:spLocks noGrp="1"/>
          </p:cNvSpPr>
          <p:nvPr>
            <p:ph idx="1"/>
          </p:nvPr>
        </p:nvSpPr>
        <p:spPr>
          <a:xfrm>
            <a:off x="983432" y="1843516"/>
            <a:ext cx="10225136" cy="4727456"/>
          </a:xfrm>
        </p:spPr>
        <p:txBody>
          <a:bodyPr/>
          <a:lstStyle/>
          <a:p>
            <a:pPr marL="98425" indent="0">
              <a:lnSpc>
                <a:spcPct val="100000"/>
              </a:lnSpc>
              <a:spcBef>
                <a:spcPts val="1800"/>
              </a:spcBef>
              <a:spcAft>
                <a:spcPts val="0"/>
              </a:spcAft>
              <a:buNone/>
            </a:pPr>
            <a:endParaRPr lang="en-US" sz="2800" dirty="0">
              <a:solidFill>
                <a:schemeClr val="tx1"/>
              </a:solidFill>
            </a:endParaRPr>
          </a:p>
          <a:p>
            <a:pPr marL="98425" indent="0">
              <a:lnSpc>
                <a:spcPct val="100000"/>
              </a:lnSpc>
              <a:spcBef>
                <a:spcPts val="1800"/>
              </a:spcBef>
              <a:spcAft>
                <a:spcPts val="0"/>
              </a:spcAft>
              <a:buNone/>
            </a:pPr>
            <a:endParaRPr lang="en-US" sz="2800" dirty="0">
              <a:solidFill>
                <a:schemeClr val="tx1"/>
              </a:solidFill>
            </a:endParaRPr>
          </a:p>
        </p:txBody>
      </p:sp>
      <p:sp>
        <p:nvSpPr>
          <p:cNvPr id="3" name="Content Placeholder 5">
            <a:extLst>
              <a:ext uri="{FF2B5EF4-FFF2-40B4-BE49-F238E27FC236}">
                <a16:creationId xmlns:a16="http://schemas.microsoft.com/office/drawing/2014/main" id="{A5E806F0-E474-9A59-149B-3F893A11717F}"/>
              </a:ext>
            </a:extLst>
          </p:cNvPr>
          <p:cNvSpPr txBox="1">
            <a:spLocks/>
          </p:cNvSpPr>
          <p:nvPr/>
        </p:nvSpPr>
        <p:spPr bwMode="auto">
          <a:xfrm>
            <a:off x="1003385" y="1139802"/>
            <a:ext cx="10225136" cy="472745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lvl="0" indent="0">
              <a:lnSpc>
                <a:spcPct val="100000"/>
              </a:lnSpc>
              <a:spcBef>
                <a:spcPts val="1200"/>
              </a:spcBef>
              <a:spcAft>
                <a:spcPts val="0"/>
              </a:spcAft>
              <a:buNone/>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Introduction: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Multiple myeloma — </a:t>
            </a:r>
            <a:r>
              <a:rPr lang="en-US" sz="2600" kern="0" dirty="0"/>
              <a:t>2005 to 2025</a:t>
            </a:r>
            <a:endPar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endParaRP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1: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Questions from the beginning</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2: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Choosing options</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3: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Clinical trials</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4: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Neuropathy</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5: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Chimeric antigen receptor (CAR) T-cell therapy</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chemeClr val="bg1"/>
                </a:solidFill>
                <a:effectLst/>
                <a:uLnTx/>
                <a:uFillTx/>
                <a:latin typeface="Calibri" charset="0"/>
                <a:ea typeface="MS PGothic" pitchFamily="34" charset="-128"/>
              </a:rPr>
              <a:t>Module 6: Bispecific antibodies</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7: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Antibody-drug conjugates</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8: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Interacting with the oncology team</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9: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Other questions</a:t>
            </a:r>
          </a:p>
        </p:txBody>
      </p:sp>
    </p:spTree>
    <p:custDataLst>
      <p:tags r:id="rId1"/>
    </p:custDataLst>
    <p:extLst>
      <p:ext uri="{BB962C8B-B14F-4D97-AF65-F5344CB8AC3E}">
        <p14:creationId xmlns:p14="http://schemas.microsoft.com/office/powerpoint/2010/main" val="36586553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664BDA-830F-9266-013D-E346207326C7}"/>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695EFA54-08E8-01FF-6225-E92879A0590B}"/>
              </a:ext>
            </a:extLst>
          </p:cNvPr>
          <p:cNvSpPr/>
          <p:nvPr/>
        </p:nvSpPr>
        <p:spPr bwMode="auto">
          <a:xfrm>
            <a:off x="667970" y="548679"/>
            <a:ext cx="10856058" cy="1368153"/>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A310D7A0-4663-C58D-4CC4-16C942EC76E0}"/>
              </a:ext>
            </a:extLst>
          </p:cNvPr>
          <p:cNvSpPr>
            <a:spLocks noGrp="1"/>
          </p:cNvSpPr>
          <p:nvPr>
            <p:ph type="title"/>
          </p:nvPr>
        </p:nvSpPr>
        <p:spPr>
          <a:xfrm>
            <a:off x="1641669" y="830613"/>
            <a:ext cx="8908660" cy="804283"/>
          </a:xfrm>
        </p:spPr>
        <p:txBody>
          <a:bodyPr lIns="91440" tIns="91440" rIns="91440" bIns="182880"/>
          <a:lstStyle/>
          <a:p>
            <a:r>
              <a:rPr lang="en-US" sz="3600" dirty="0">
                <a:solidFill>
                  <a:schemeClr val="bg1"/>
                </a:solidFill>
              </a:rPr>
              <a:t>Bispecific antibodies</a:t>
            </a:r>
          </a:p>
        </p:txBody>
      </p:sp>
      <p:pic>
        <p:nvPicPr>
          <p:cNvPr id="3" name="Picture 2" descr="A person wearing a headset&#10;&#10;AI-generated content may be incorrect.">
            <a:extLst>
              <a:ext uri="{FF2B5EF4-FFF2-40B4-BE49-F238E27FC236}">
                <a16:creationId xmlns:a16="http://schemas.microsoft.com/office/drawing/2014/main" id="{C45A03FB-99DD-FA54-6BCF-E12754D6C4F8}"/>
              </a:ext>
            </a:extLst>
          </p:cNvPr>
          <p:cNvPicPr>
            <a:picLocks noChangeAspect="1"/>
          </p:cNvPicPr>
          <p:nvPr/>
        </p:nvPicPr>
        <p:blipFill>
          <a:blip r:embed="rId2"/>
          <a:stretch>
            <a:fillRect/>
          </a:stretch>
        </p:blipFill>
        <p:spPr>
          <a:xfrm>
            <a:off x="667970" y="2524998"/>
            <a:ext cx="5068858" cy="2851232"/>
          </a:xfrm>
          <a:prstGeom prst="rect">
            <a:avLst/>
          </a:prstGeom>
          <a:effectLst>
            <a:outerShdw blurRad="50800" dist="38100" dir="2700000" algn="tl" rotWithShape="0">
              <a:prstClr val="black">
                <a:alpha val="40000"/>
              </a:prstClr>
            </a:outerShdw>
          </a:effectLst>
        </p:spPr>
      </p:pic>
      <p:pic>
        <p:nvPicPr>
          <p:cNvPr id="4" name="Picture 3" descr="A person wearing a headset and a microphone&#10;&#10;AI-generated content may be incorrect.">
            <a:extLst>
              <a:ext uri="{FF2B5EF4-FFF2-40B4-BE49-F238E27FC236}">
                <a16:creationId xmlns:a16="http://schemas.microsoft.com/office/drawing/2014/main" id="{08B0EDC0-C192-CFB4-336B-88BB9B7548A6}"/>
              </a:ext>
            </a:extLst>
          </p:cNvPr>
          <p:cNvPicPr>
            <a:picLocks noChangeAspect="1"/>
          </p:cNvPicPr>
          <p:nvPr/>
        </p:nvPicPr>
        <p:blipFill>
          <a:blip r:embed="rId3"/>
          <a:stretch>
            <a:fillRect/>
          </a:stretch>
        </p:blipFill>
        <p:spPr>
          <a:xfrm>
            <a:off x="6455171" y="2524998"/>
            <a:ext cx="5068857" cy="285123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526023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1688518-CE32-C788-39A6-2DFA7E91C10D}"/>
              </a:ext>
            </a:extLst>
          </p:cNvPr>
          <p:cNvSpPr>
            <a:spLocks noGrp="1"/>
          </p:cNvSpPr>
          <p:nvPr>
            <p:ph idx="47"/>
          </p:nvPr>
        </p:nvSpPr>
        <p:spPr/>
        <p:txBody>
          <a:bodyPr/>
          <a:lstStyle/>
          <a:p>
            <a:r>
              <a:rPr lang="en-US" dirty="0"/>
              <a:t>About 7/10 pts respond. Those who get a deep response can be </a:t>
            </a:r>
            <a:br>
              <a:rPr lang="en-US" dirty="0"/>
            </a:br>
            <a:r>
              <a:rPr lang="en-US" dirty="0"/>
              <a:t>in remission for years. On average, the response is about 1 year</a:t>
            </a:r>
          </a:p>
        </p:txBody>
      </p:sp>
      <p:sp>
        <p:nvSpPr>
          <p:cNvPr id="3" name="Content Placeholder 2">
            <a:extLst>
              <a:ext uri="{FF2B5EF4-FFF2-40B4-BE49-F238E27FC236}">
                <a16:creationId xmlns:a16="http://schemas.microsoft.com/office/drawing/2014/main" id="{A6796A36-AC42-28FA-20FF-8BA20591034C}"/>
              </a:ext>
            </a:extLst>
          </p:cNvPr>
          <p:cNvSpPr>
            <a:spLocks noGrp="1"/>
          </p:cNvSpPr>
          <p:nvPr>
            <p:ph idx="48"/>
          </p:nvPr>
        </p:nvSpPr>
        <p:spPr/>
        <p:txBody>
          <a:bodyPr/>
          <a:lstStyle/>
          <a:p>
            <a:r>
              <a:rPr lang="en-US" dirty="0"/>
              <a:t>70%, the average is 1-2 years</a:t>
            </a:r>
          </a:p>
        </p:txBody>
      </p:sp>
      <p:sp>
        <p:nvSpPr>
          <p:cNvPr id="4" name="Content Placeholder 3">
            <a:extLst>
              <a:ext uri="{FF2B5EF4-FFF2-40B4-BE49-F238E27FC236}">
                <a16:creationId xmlns:a16="http://schemas.microsoft.com/office/drawing/2014/main" id="{618A1027-07EC-5800-B0D2-2AC7560DA4D7}"/>
              </a:ext>
            </a:extLst>
          </p:cNvPr>
          <p:cNvSpPr>
            <a:spLocks noGrp="1"/>
          </p:cNvSpPr>
          <p:nvPr>
            <p:ph idx="49"/>
          </p:nvPr>
        </p:nvSpPr>
        <p:spPr>
          <a:xfrm>
            <a:off x="2971800" y="2859010"/>
            <a:ext cx="8540496" cy="667512"/>
          </a:xfrm>
        </p:spPr>
        <p:txBody>
          <a:bodyPr/>
          <a:lstStyle/>
          <a:p>
            <a:pPr>
              <a:lnSpc>
                <a:spcPts val="1900"/>
              </a:lnSpc>
            </a:pPr>
            <a:r>
              <a:rPr lang="en-US" sz="1700" dirty="0"/>
              <a:t>About 2 out of 3 patients will respond, but what matters more is the depth of response — </a:t>
            </a:r>
            <a:br>
              <a:rPr lang="en-US" sz="1700" dirty="0"/>
            </a:br>
            <a:r>
              <a:rPr lang="en-US" sz="1700" dirty="0"/>
              <a:t>those who respond very well (CR or better) can have results that are as good a CAR Ts </a:t>
            </a:r>
          </a:p>
        </p:txBody>
      </p:sp>
      <p:sp>
        <p:nvSpPr>
          <p:cNvPr id="5" name="Content Placeholder 4">
            <a:extLst>
              <a:ext uri="{FF2B5EF4-FFF2-40B4-BE49-F238E27FC236}">
                <a16:creationId xmlns:a16="http://schemas.microsoft.com/office/drawing/2014/main" id="{33B4EC30-99AC-0584-61F2-F0F4A28E9452}"/>
              </a:ext>
            </a:extLst>
          </p:cNvPr>
          <p:cNvSpPr>
            <a:spLocks noGrp="1"/>
          </p:cNvSpPr>
          <p:nvPr>
            <p:ph idx="50"/>
          </p:nvPr>
        </p:nvSpPr>
        <p:spPr/>
        <p:txBody>
          <a:bodyPr/>
          <a:lstStyle/>
          <a:p>
            <a:r>
              <a:rPr lang="en-US" sz="2000" dirty="0"/>
              <a:t>Bispecific antibody response rates run from 60% to 75%, while the duration of response varies from about 12 to 24 months, depending on the bispecific used </a:t>
            </a:r>
          </a:p>
        </p:txBody>
      </p:sp>
      <p:sp>
        <p:nvSpPr>
          <p:cNvPr id="6" name="Content Placeholder 5">
            <a:extLst>
              <a:ext uri="{FF2B5EF4-FFF2-40B4-BE49-F238E27FC236}">
                <a16:creationId xmlns:a16="http://schemas.microsoft.com/office/drawing/2014/main" id="{6456DC7C-334D-2C3E-917D-8FBAC852285A}"/>
              </a:ext>
            </a:extLst>
          </p:cNvPr>
          <p:cNvSpPr>
            <a:spLocks noGrp="1"/>
          </p:cNvSpPr>
          <p:nvPr>
            <p:ph idx="51"/>
          </p:nvPr>
        </p:nvSpPr>
        <p:spPr/>
        <p:txBody>
          <a:bodyPr/>
          <a:lstStyle/>
          <a:p>
            <a:r>
              <a:rPr lang="en-US" dirty="0"/>
              <a:t>Likelihood of response is 60% with 18 to 24 months duration</a:t>
            </a:r>
          </a:p>
        </p:txBody>
      </p:sp>
      <p:sp>
        <p:nvSpPr>
          <p:cNvPr id="7" name="Title 6">
            <a:extLst>
              <a:ext uri="{FF2B5EF4-FFF2-40B4-BE49-F238E27FC236}">
                <a16:creationId xmlns:a16="http://schemas.microsoft.com/office/drawing/2014/main" id="{919F0716-F4CC-CCEC-C393-71E1B4038F18}"/>
              </a:ext>
            </a:extLst>
          </p:cNvPr>
          <p:cNvSpPr>
            <a:spLocks noGrp="1"/>
          </p:cNvSpPr>
          <p:nvPr>
            <p:ph type="title"/>
          </p:nvPr>
        </p:nvSpPr>
        <p:spPr/>
        <p:txBody>
          <a:bodyPr/>
          <a:lstStyle/>
          <a:p>
            <a:r>
              <a:rPr lang="en-US" dirty="0"/>
              <a:t>What is the likelihood that my disease will respond to bispecific antibody therapy? What is the typical duration of response?</a:t>
            </a:r>
          </a:p>
        </p:txBody>
      </p:sp>
      <p:sp>
        <p:nvSpPr>
          <p:cNvPr id="8" name="Content Placeholder 7">
            <a:extLst>
              <a:ext uri="{FF2B5EF4-FFF2-40B4-BE49-F238E27FC236}">
                <a16:creationId xmlns:a16="http://schemas.microsoft.com/office/drawing/2014/main" id="{3348DD2C-8525-4B11-E21B-BF54ED0A7975}"/>
              </a:ext>
            </a:extLst>
          </p:cNvPr>
          <p:cNvSpPr>
            <a:spLocks noGrp="1"/>
          </p:cNvSpPr>
          <p:nvPr>
            <p:ph idx="52"/>
          </p:nvPr>
        </p:nvSpPr>
        <p:spPr/>
        <p:txBody>
          <a:bodyPr/>
          <a:lstStyle/>
          <a:p>
            <a:r>
              <a:rPr lang="en-US" dirty="0"/>
              <a:t>70% chance of response with a duration of 12 months</a:t>
            </a:r>
          </a:p>
        </p:txBody>
      </p:sp>
      <p:sp>
        <p:nvSpPr>
          <p:cNvPr id="9" name="TextBox 8">
            <a:extLst>
              <a:ext uri="{FF2B5EF4-FFF2-40B4-BE49-F238E27FC236}">
                <a16:creationId xmlns:a16="http://schemas.microsoft.com/office/drawing/2014/main" id="{D458DC17-8E25-7272-1AC5-9931DF6B86C7}"/>
              </a:ext>
            </a:extLst>
          </p:cNvPr>
          <p:cNvSpPr txBox="1"/>
          <p:nvPr/>
        </p:nvSpPr>
        <p:spPr>
          <a:xfrm>
            <a:off x="423816" y="6137374"/>
            <a:ext cx="2062552"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CR = complete response</a:t>
            </a:r>
          </a:p>
        </p:txBody>
      </p:sp>
    </p:spTree>
    <p:extLst>
      <p:ext uri="{BB962C8B-B14F-4D97-AF65-F5344CB8AC3E}">
        <p14:creationId xmlns:p14="http://schemas.microsoft.com/office/powerpoint/2010/main" val="30372449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Research To Practice CME Planning Committee Members, </a:t>
            </a:r>
            <a:br>
              <a:rPr lang="en-US" dirty="0"/>
            </a:br>
            <a:r>
              <a:rPr lang="en-US" dirty="0"/>
              <a:t>Staff and Reviewers</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912286" y="1772816"/>
            <a:ext cx="10512305" cy="4442250"/>
          </a:xfrm>
        </p:spPr>
        <p:txBody>
          <a:bodyPr/>
          <a:lstStyle/>
          <a:p>
            <a:pPr marL="98425" indent="0">
              <a:buNone/>
            </a:pPr>
            <a:r>
              <a:rPr lang="en-US" sz="2500" b="0" dirty="0">
                <a:solidFill>
                  <a:schemeClr val="tx1"/>
                </a:solidFill>
              </a:rPr>
              <a:t>Planners, scientific staff and independent reviewers for Research To Practice have no relevant conflicts of interest to disclose.</a:t>
            </a:r>
          </a:p>
        </p:txBody>
      </p:sp>
    </p:spTree>
    <p:extLst>
      <p:ext uri="{BB962C8B-B14F-4D97-AF65-F5344CB8AC3E}">
        <p14:creationId xmlns:p14="http://schemas.microsoft.com/office/powerpoint/2010/main" val="20954392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E1BD76B-E5FF-EC26-D14B-0E50DBA787F1}"/>
              </a:ext>
            </a:extLst>
          </p:cNvPr>
          <p:cNvSpPr>
            <a:spLocks noGrp="1"/>
          </p:cNvSpPr>
          <p:nvPr>
            <p:ph idx="47"/>
          </p:nvPr>
        </p:nvSpPr>
        <p:spPr/>
        <p:txBody>
          <a:bodyPr/>
          <a:lstStyle/>
          <a:p>
            <a:r>
              <a:rPr lang="en-US" sz="2200" dirty="0" err="1"/>
              <a:t>Bispecifics</a:t>
            </a:r>
            <a:r>
              <a:rPr lang="en-US" sz="2200" dirty="0"/>
              <a:t> that target BCMA are associated with a high risk of infection and patients need prophylactic antibiotics and antibodies (IVIG) </a:t>
            </a:r>
          </a:p>
        </p:txBody>
      </p:sp>
      <p:sp>
        <p:nvSpPr>
          <p:cNvPr id="3" name="Content Placeholder 2">
            <a:extLst>
              <a:ext uri="{FF2B5EF4-FFF2-40B4-BE49-F238E27FC236}">
                <a16:creationId xmlns:a16="http://schemas.microsoft.com/office/drawing/2014/main" id="{7954192A-0832-72B1-873F-E39AB081EB60}"/>
              </a:ext>
            </a:extLst>
          </p:cNvPr>
          <p:cNvSpPr>
            <a:spLocks noGrp="1"/>
          </p:cNvSpPr>
          <p:nvPr>
            <p:ph idx="48"/>
          </p:nvPr>
        </p:nvSpPr>
        <p:spPr/>
        <p:txBody>
          <a:bodyPr/>
          <a:lstStyle/>
          <a:p>
            <a:r>
              <a:rPr lang="en-US" dirty="0"/>
              <a:t>Similar to those of CAR T-cell therapy (CRS, neurologic effects, immune-related GI effects) but lower severity </a:t>
            </a:r>
          </a:p>
        </p:txBody>
      </p:sp>
      <p:sp>
        <p:nvSpPr>
          <p:cNvPr id="4" name="Content Placeholder 3">
            <a:extLst>
              <a:ext uri="{FF2B5EF4-FFF2-40B4-BE49-F238E27FC236}">
                <a16:creationId xmlns:a16="http://schemas.microsoft.com/office/drawing/2014/main" id="{FD5987A3-2842-7357-6798-5B91FFE286CB}"/>
              </a:ext>
            </a:extLst>
          </p:cNvPr>
          <p:cNvSpPr>
            <a:spLocks noGrp="1"/>
          </p:cNvSpPr>
          <p:nvPr>
            <p:ph idx="49"/>
          </p:nvPr>
        </p:nvSpPr>
        <p:spPr/>
        <p:txBody>
          <a:bodyPr/>
          <a:lstStyle/>
          <a:p>
            <a:r>
              <a:rPr lang="en-US" dirty="0"/>
              <a:t>Mainly infections and the need to be very </a:t>
            </a:r>
            <a:br>
              <a:rPr lang="en-US" dirty="0"/>
            </a:br>
            <a:r>
              <a:rPr lang="en-US" dirty="0"/>
              <a:t>proactive with IgG replacement </a:t>
            </a:r>
          </a:p>
        </p:txBody>
      </p:sp>
      <p:sp>
        <p:nvSpPr>
          <p:cNvPr id="5" name="Content Placeholder 4">
            <a:extLst>
              <a:ext uri="{FF2B5EF4-FFF2-40B4-BE49-F238E27FC236}">
                <a16:creationId xmlns:a16="http://schemas.microsoft.com/office/drawing/2014/main" id="{655DC731-9AA6-23D6-300F-5383E0BADF0A}"/>
              </a:ext>
            </a:extLst>
          </p:cNvPr>
          <p:cNvSpPr>
            <a:spLocks noGrp="1"/>
          </p:cNvSpPr>
          <p:nvPr>
            <p:ph idx="50"/>
          </p:nvPr>
        </p:nvSpPr>
        <p:spPr/>
        <p:txBody>
          <a:bodyPr/>
          <a:lstStyle/>
          <a:p>
            <a:r>
              <a:rPr lang="en-US" dirty="0"/>
              <a:t>CRS, ICANS, decreased blood counts and infections</a:t>
            </a:r>
          </a:p>
        </p:txBody>
      </p:sp>
      <p:sp>
        <p:nvSpPr>
          <p:cNvPr id="7" name="Title 6">
            <a:extLst>
              <a:ext uri="{FF2B5EF4-FFF2-40B4-BE49-F238E27FC236}">
                <a16:creationId xmlns:a16="http://schemas.microsoft.com/office/drawing/2014/main" id="{C0D5E186-9E6A-7452-1A40-D0180AB41B75}"/>
              </a:ext>
            </a:extLst>
          </p:cNvPr>
          <p:cNvSpPr>
            <a:spLocks noGrp="1"/>
          </p:cNvSpPr>
          <p:nvPr>
            <p:ph type="title"/>
          </p:nvPr>
        </p:nvSpPr>
        <p:spPr>
          <a:xfrm>
            <a:off x="551384" y="0"/>
            <a:ext cx="10801200" cy="1023414"/>
          </a:xfrm>
        </p:spPr>
        <p:txBody>
          <a:bodyPr/>
          <a:lstStyle/>
          <a:p>
            <a:r>
              <a:rPr lang="en-US" dirty="0"/>
              <a:t>What are the most likely side effects associated with bispecific antibodies?</a:t>
            </a:r>
          </a:p>
        </p:txBody>
      </p:sp>
      <p:sp>
        <p:nvSpPr>
          <p:cNvPr id="8" name="Content Placeholder 7">
            <a:extLst>
              <a:ext uri="{FF2B5EF4-FFF2-40B4-BE49-F238E27FC236}">
                <a16:creationId xmlns:a16="http://schemas.microsoft.com/office/drawing/2014/main" id="{4E759AFF-CE23-C0BE-665F-B2038E3C503F}"/>
              </a:ext>
            </a:extLst>
          </p:cNvPr>
          <p:cNvSpPr>
            <a:spLocks noGrp="1"/>
          </p:cNvSpPr>
          <p:nvPr>
            <p:ph idx="52"/>
          </p:nvPr>
        </p:nvSpPr>
        <p:spPr/>
        <p:txBody>
          <a:bodyPr/>
          <a:lstStyle/>
          <a:p>
            <a:r>
              <a:rPr lang="en-US" dirty="0"/>
              <a:t>CRS and infections</a:t>
            </a:r>
          </a:p>
        </p:txBody>
      </p:sp>
      <p:sp>
        <p:nvSpPr>
          <p:cNvPr id="9" name="TextBox 8">
            <a:extLst>
              <a:ext uri="{FF2B5EF4-FFF2-40B4-BE49-F238E27FC236}">
                <a16:creationId xmlns:a16="http://schemas.microsoft.com/office/drawing/2014/main" id="{99EFAA9C-1D7B-5DC7-1F7B-8CEF283A8409}"/>
              </a:ext>
            </a:extLst>
          </p:cNvPr>
          <p:cNvSpPr txBox="1"/>
          <p:nvPr/>
        </p:nvSpPr>
        <p:spPr>
          <a:xfrm>
            <a:off x="423816" y="6137374"/>
            <a:ext cx="9164881" cy="553998"/>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IVIG = intravenous immunoglobulin; CRS = cytokine release syndrome; GI = gastrointestinal; IgG = immunoglobulin; </a:t>
            </a:r>
            <a:b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b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ICANS = immune effector cell-associated neurotoxicity syndrome</a:t>
            </a:r>
          </a:p>
        </p:txBody>
      </p:sp>
      <p:sp>
        <p:nvSpPr>
          <p:cNvPr id="11" name="Content Placeholder 5">
            <a:extLst>
              <a:ext uri="{FF2B5EF4-FFF2-40B4-BE49-F238E27FC236}">
                <a16:creationId xmlns:a16="http://schemas.microsoft.com/office/drawing/2014/main" id="{7203E65E-E165-8CE1-6192-CA3B7038AF7F}"/>
              </a:ext>
            </a:extLst>
          </p:cNvPr>
          <p:cNvSpPr>
            <a:spLocks noGrp="1"/>
          </p:cNvSpPr>
          <p:nvPr>
            <p:ph idx="51"/>
          </p:nvPr>
        </p:nvSpPr>
        <p:spPr/>
        <p:txBody>
          <a:bodyPr/>
          <a:lstStyle/>
          <a:p>
            <a:r>
              <a:rPr lang="en-US" dirty="0"/>
              <a:t>CRS, ICANS, low blood cell counts (</a:t>
            </a:r>
            <a:r>
              <a:rPr lang="en-US" dirty="0" err="1"/>
              <a:t>cytopenias</a:t>
            </a:r>
            <a:r>
              <a:rPr lang="en-US" dirty="0"/>
              <a:t>) and infections</a:t>
            </a:r>
          </a:p>
        </p:txBody>
      </p:sp>
    </p:spTree>
    <p:extLst>
      <p:ext uri="{BB962C8B-B14F-4D97-AF65-F5344CB8AC3E}">
        <p14:creationId xmlns:p14="http://schemas.microsoft.com/office/powerpoint/2010/main" val="21902270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6D2CEF-DBE9-3371-0867-049C7A97DBB7}"/>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1A5EB4B-024E-4576-C7D9-9B93398BDA1C}"/>
              </a:ext>
            </a:extLst>
          </p:cNvPr>
          <p:cNvSpPr/>
          <p:nvPr/>
        </p:nvSpPr>
        <p:spPr bwMode="auto">
          <a:xfrm>
            <a:off x="643018" y="4992624"/>
            <a:ext cx="10945870" cy="430740"/>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BEF03D7B-0388-6215-A6A7-72BF1894DBCB}"/>
              </a:ext>
            </a:extLst>
          </p:cNvPr>
          <p:cNvSpPr>
            <a:spLocks noGrp="1"/>
          </p:cNvSpPr>
          <p:nvPr>
            <p:ph type="title"/>
          </p:nvPr>
        </p:nvSpPr>
        <p:spPr>
          <a:xfrm>
            <a:off x="2063552" y="0"/>
            <a:ext cx="8424936" cy="1139802"/>
          </a:xfrm>
        </p:spPr>
        <p:txBody>
          <a:bodyPr>
            <a:normAutofit/>
          </a:bodyPr>
          <a:lstStyle/>
          <a:p>
            <a:r>
              <a:rPr lang="en-US" sz="3200" dirty="0">
                <a:solidFill>
                  <a:srgbClr val="0432FF"/>
                </a:solidFill>
              </a:rPr>
              <a:t>Cancer Q&amp;A</a:t>
            </a:r>
            <a:br>
              <a:rPr lang="en-US" sz="3200" dirty="0">
                <a:solidFill>
                  <a:srgbClr val="0432FF"/>
                </a:solidFill>
              </a:rPr>
            </a:br>
            <a:r>
              <a:rPr lang="en-US" sz="3200" dirty="0">
                <a:solidFill>
                  <a:srgbClr val="0432FF"/>
                </a:solidFill>
              </a:rPr>
              <a:t>Relapsed/Refractory Multiple Myeloma</a:t>
            </a:r>
          </a:p>
        </p:txBody>
      </p:sp>
      <p:sp>
        <p:nvSpPr>
          <p:cNvPr id="6" name="Content Placeholder 5">
            <a:extLst>
              <a:ext uri="{FF2B5EF4-FFF2-40B4-BE49-F238E27FC236}">
                <a16:creationId xmlns:a16="http://schemas.microsoft.com/office/drawing/2014/main" id="{C4EFD1CE-01A6-D405-1708-D574DBA95B58}"/>
              </a:ext>
            </a:extLst>
          </p:cNvPr>
          <p:cNvSpPr>
            <a:spLocks noGrp="1"/>
          </p:cNvSpPr>
          <p:nvPr>
            <p:ph idx="1"/>
          </p:nvPr>
        </p:nvSpPr>
        <p:spPr>
          <a:xfrm>
            <a:off x="983432" y="1843516"/>
            <a:ext cx="10225136" cy="4727456"/>
          </a:xfrm>
        </p:spPr>
        <p:txBody>
          <a:bodyPr/>
          <a:lstStyle/>
          <a:p>
            <a:pPr marL="98425" indent="0">
              <a:lnSpc>
                <a:spcPct val="100000"/>
              </a:lnSpc>
              <a:spcBef>
                <a:spcPts val="1800"/>
              </a:spcBef>
              <a:spcAft>
                <a:spcPts val="0"/>
              </a:spcAft>
              <a:buNone/>
            </a:pPr>
            <a:endParaRPr lang="en-US" sz="2800" dirty="0">
              <a:solidFill>
                <a:schemeClr val="tx1"/>
              </a:solidFill>
            </a:endParaRPr>
          </a:p>
          <a:p>
            <a:pPr marL="98425" indent="0">
              <a:lnSpc>
                <a:spcPct val="100000"/>
              </a:lnSpc>
              <a:spcBef>
                <a:spcPts val="1800"/>
              </a:spcBef>
              <a:spcAft>
                <a:spcPts val="0"/>
              </a:spcAft>
              <a:buNone/>
            </a:pPr>
            <a:endParaRPr lang="en-US" sz="2800" dirty="0">
              <a:solidFill>
                <a:schemeClr val="tx1"/>
              </a:solidFill>
            </a:endParaRPr>
          </a:p>
        </p:txBody>
      </p:sp>
      <p:sp>
        <p:nvSpPr>
          <p:cNvPr id="3" name="Content Placeholder 5">
            <a:extLst>
              <a:ext uri="{FF2B5EF4-FFF2-40B4-BE49-F238E27FC236}">
                <a16:creationId xmlns:a16="http://schemas.microsoft.com/office/drawing/2014/main" id="{CEA9DAA4-7444-5B07-BD39-F6FA04756DBF}"/>
              </a:ext>
            </a:extLst>
          </p:cNvPr>
          <p:cNvSpPr txBox="1">
            <a:spLocks/>
          </p:cNvSpPr>
          <p:nvPr/>
        </p:nvSpPr>
        <p:spPr bwMode="auto">
          <a:xfrm>
            <a:off x="1003385" y="1139802"/>
            <a:ext cx="10225136" cy="472745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lvl="0" indent="0">
              <a:lnSpc>
                <a:spcPct val="100000"/>
              </a:lnSpc>
              <a:spcBef>
                <a:spcPts val="1200"/>
              </a:spcBef>
              <a:spcAft>
                <a:spcPts val="0"/>
              </a:spcAft>
              <a:buNone/>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Introduction: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Multiple myeloma — </a:t>
            </a:r>
            <a:r>
              <a:rPr lang="en-US" sz="2600" kern="0" dirty="0"/>
              <a:t>2005 to 2025</a:t>
            </a:r>
            <a:endPar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endParaRP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1: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Questions from the beginning</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2: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Choosing options</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3: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Clinical trials</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4: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Neuropathy</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5: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Chimeric antigen receptor (CAR) T-cell therapy</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6: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Bispecific antibodies</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chemeClr val="bg1"/>
                </a:solidFill>
                <a:effectLst/>
                <a:uLnTx/>
                <a:uFillTx/>
                <a:latin typeface="Calibri" charset="0"/>
                <a:ea typeface="MS PGothic" pitchFamily="34" charset="-128"/>
              </a:rPr>
              <a:t>Module 7: Antibody-drug conjugates</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8: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Interacting with the oncology team</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9: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Other questions</a:t>
            </a:r>
          </a:p>
        </p:txBody>
      </p:sp>
    </p:spTree>
    <p:custDataLst>
      <p:tags r:id="rId1"/>
    </p:custDataLst>
    <p:extLst>
      <p:ext uri="{BB962C8B-B14F-4D97-AF65-F5344CB8AC3E}">
        <p14:creationId xmlns:p14="http://schemas.microsoft.com/office/powerpoint/2010/main" val="9742130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676E59-1B24-F2E4-EA71-ADBD6521BECB}"/>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C5B5112B-6F60-F2BE-7886-16228A921465}"/>
              </a:ext>
            </a:extLst>
          </p:cNvPr>
          <p:cNvSpPr/>
          <p:nvPr/>
        </p:nvSpPr>
        <p:spPr bwMode="auto">
          <a:xfrm>
            <a:off x="1007220" y="404664"/>
            <a:ext cx="10177559" cy="1450921"/>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F683E1D6-AED5-1C78-5B27-9222427C0231}"/>
              </a:ext>
            </a:extLst>
          </p:cNvPr>
          <p:cNvSpPr>
            <a:spLocks noGrp="1"/>
          </p:cNvSpPr>
          <p:nvPr>
            <p:ph type="title"/>
          </p:nvPr>
        </p:nvSpPr>
        <p:spPr>
          <a:xfrm>
            <a:off x="1641669" y="829273"/>
            <a:ext cx="8908660" cy="804283"/>
          </a:xfrm>
        </p:spPr>
        <p:txBody>
          <a:bodyPr lIns="91440" tIns="91440" rIns="91440" bIns="182880"/>
          <a:lstStyle/>
          <a:p>
            <a:r>
              <a:rPr lang="en-US" sz="3600" dirty="0">
                <a:solidFill>
                  <a:schemeClr val="bg1"/>
                </a:solidFill>
              </a:rPr>
              <a:t>Antibody-drug conjugates</a:t>
            </a:r>
          </a:p>
        </p:txBody>
      </p:sp>
      <p:pic>
        <p:nvPicPr>
          <p:cNvPr id="5" name="Picture 4" descr="A person wearing glasses and a blue plaid shirt&#10;&#10;AI-generated content may be incorrect.">
            <a:extLst>
              <a:ext uri="{FF2B5EF4-FFF2-40B4-BE49-F238E27FC236}">
                <a16:creationId xmlns:a16="http://schemas.microsoft.com/office/drawing/2014/main" id="{5C7C97AF-17A0-F150-DC03-A14F898322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4696" y="2215809"/>
            <a:ext cx="6402608" cy="360146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673428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E508D6F-B0CE-57E5-3BD5-67FC5B4A92B7}"/>
              </a:ext>
            </a:extLst>
          </p:cNvPr>
          <p:cNvSpPr>
            <a:spLocks noGrp="1"/>
          </p:cNvSpPr>
          <p:nvPr>
            <p:ph idx="47"/>
          </p:nvPr>
        </p:nvSpPr>
        <p:spPr/>
        <p:txBody>
          <a:bodyPr/>
          <a:lstStyle/>
          <a:p>
            <a:pPr>
              <a:lnSpc>
                <a:spcPts val="1700"/>
              </a:lnSpc>
            </a:pPr>
            <a:r>
              <a:rPr lang="en-US" sz="1700" dirty="0"/>
              <a:t>If given alone, about 1/3 of patients respond, and they tend to have </a:t>
            </a:r>
            <a:br>
              <a:rPr lang="en-US" sz="1700" dirty="0"/>
            </a:br>
            <a:r>
              <a:rPr lang="en-US" sz="1700" dirty="0"/>
              <a:t>long response durations, often about 1 year or more. If given in combination, </a:t>
            </a:r>
            <a:br>
              <a:rPr lang="en-US" sz="1700" dirty="0"/>
            </a:br>
            <a:r>
              <a:rPr lang="en-US" sz="1700" dirty="0"/>
              <a:t>most will have a response that can last several years </a:t>
            </a:r>
          </a:p>
        </p:txBody>
      </p:sp>
      <p:sp>
        <p:nvSpPr>
          <p:cNvPr id="3" name="Content Placeholder 2">
            <a:extLst>
              <a:ext uri="{FF2B5EF4-FFF2-40B4-BE49-F238E27FC236}">
                <a16:creationId xmlns:a16="http://schemas.microsoft.com/office/drawing/2014/main" id="{E76FCF87-B94E-5017-D693-2C91A1680A93}"/>
              </a:ext>
            </a:extLst>
          </p:cNvPr>
          <p:cNvSpPr>
            <a:spLocks noGrp="1"/>
          </p:cNvSpPr>
          <p:nvPr>
            <p:ph idx="48"/>
          </p:nvPr>
        </p:nvSpPr>
        <p:spPr/>
        <p:txBody>
          <a:bodyPr/>
          <a:lstStyle/>
          <a:p>
            <a:r>
              <a:rPr lang="en-US" dirty="0"/>
              <a:t>In combinations, chances of response are 85% or higher,</a:t>
            </a:r>
            <a:br>
              <a:rPr lang="en-US" dirty="0"/>
            </a:br>
            <a:r>
              <a:rPr lang="en-US" dirty="0"/>
              <a:t>and the duration is 2-3 years</a:t>
            </a:r>
          </a:p>
        </p:txBody>
      </p:sp>
      <p:sp>
        <p:nvSpPr>
          <p:cNvPr id="4" name="Content Placeholder 3">
            <a:extLst>
              <a:ext uri="{FF2B5EF4-FFF2-40B4-BE49-F238E27FC236}">
                <a16:creationId xmlns:a16="http://schemas.microsoft.com/office/drawing/2014/main" id="{6F3A468E-3E9C-3A34-9936-FA954585863A}"/>
              </a:ext>
            </a:extLst>
          </p:cNvPr>
          <p:cNvSpPr>
            <a:spLocks noGrp="1"/>
          </p:cNvSpPr>
          <p:nvPr>
            <p:ph idx="49"/>
          </p:nvPr>
        </p:nvSpPr>
        <p:spPr/>
        <p:txBody>
          <a:bodyPr/>
          <a:lstStyle/>
          <a:p>
            <a:r>
              <a:rPr lang="en-US" dirty="0"/>
              <a:t>We can see responses that are very durable, </a:t>
            </a:r>
            <a:br>
              <a:rPr lang="en-US" dirty="0"/>
            </a:br>
            <a:r>
              <a:rPr lang="en-US" dirty="0"/>
              <a:t>sometimes close to 3 years </a:t>
            </a:r>
          </a:p>
        </p:txBody>
      </p:sp>
      <p:sp>
        <p:nvSpPr>
          <p:cNvPr id="5" name="Content Placeholder 4">
            <a:extLst>
              <a:ext uri="{FF2B5EF4-FFF2-40B4-BE49-F238E27FC236}">
                <a16:creationId xmlns:a16="http://schemas.microsoft.com/office/drawing/2014/main" id="{8D72766E-F10D-FBDB-ECBA-1E05925A9C6F}"/>
              </a:ext>
            </a:extLst>
          </p:cNvPr>
          <p:cNvSpPr>
            <a:spLocks noGrp="1"/>
          </p:cNvSpPr>
          <p:nvPr>
            <p:ph idx="50"/>
          </p:nvPr>
        </p:nvSpPr>
        <p:spPr>
          <a:xfrm>
            <a:off x="2971800" y="3645024"/>
            <a:ext cx="8540496" cy="667512"/>
          </a:xfrm>
        </p:spPr>
        <p:txBody>
          <a:bodyPr/>
          <a:lstStyle/>
          <a:p>
            <a:r>
              <a:rPr lang="en-US" sz="2000" dirty="0"/>
              <a:t>The response rate for </a:t>
            </a:r>
            <a:r>
              <a:rPr lang="en-US" sz="2000" dirty="0" err="1"/>
              <a:t>belantamab</a:t>
            </a:r>
            <a:r>
              <a:rPr lang="en-US" sz="2000" dirty="0"/>
              <a:t> combined with bortezomib/</a:t>
            </a:r>
            <a:r>
              <a:rPr lang="en-US" sz="2000" dirty="0" err="1"/>
              <a:t>dex</a:t>
            </a:r>
            <a:r>
              <a:rPr lang="en-US" sz="2000" dirty="0"/>
              <a:t> was about 83%, while the average combined with pomalidomide/</a:t>
            </a:r>
            <a:r>
              <a:rPr lang="en-US" sz="2000" dirty="0" err="1"/>
              <a:t>dex</a:t>
            </a:r>
            <a:r>
              <a:rPr lang="en-US" sz="2000" dirty="0"/>
              <a:t> was 77%</a:t>
            </a:r>
          </a:p>
        </p:txBody>
      </p:sp>
      <p:sp>
        <p:nvSpPr>
          <p:cNvPr id="6" name="Content Placeholder 5">
            <a:extLst>
              <a:ext uri="{FF2B5EF4-FFF2-40B4-BE49-F238E27FC236}">
                <a16:creationId xmlns:a16="http://schemas.microsoft.com/office/drawing/2014/main" id="{45B0D4AE-CA1A-018C-035D-CF40B8E292A1}"/>
              </a:ext>
            </a:extLst>
          </p:cNvPr>
          <p:cNvSpPr>
            <a:spLocks noGrp="1"/>
          </p:cNvSpPr>
          <p:nvPr>
            <p:ph idx="51"/>
          </p:nvPr>
        </p:nvSpPr>
        <p:spPr/>
        <p:txBody>
          <a:bodyPr/>
          <a:lstStyle/>
          <a:p>
            <a:r>
              <a:rPr lang="en-US" dirty="0"/>
              <a:t>Likelihood of response is 30%, and </a:t>
            </a:r>
            <a:br>
              <a:rPr lang="en-US" dirty="0"/>
            </a:br>
            <a:r>
              <a:rPr lang="en-US" dirty="0"/>
              <a:t>response duration is 9 to 12 months</a:t>
            </a:r>
          </a:p>
        </p:txBody>
      </p:sp>
      <p:sp>
        <p:nvSpPr>
          <p:cNvPr id="7" name="Title 6">
            <a:extLst>
              <a:ext uri="{FF2B5EF4-FFF2-40B4-BE49-F238E27FC236}">
                <a16:creationId xmlns:a16="http://schemas.microsoft.com/office/drawing/2014/main" id="{6DAA3C3D-0AA2-FFB3-8230-05FE45BFEF2A}"/>
              </a:ext>
            </a:extLst>
          </p:cNvPr>
          <p:cNvSpPr>
            <a:spLocks noGrp="1"/>
          </p:cNvSpPr>
          <p:nvPr>
            <p:ph type="title"/>
          </p:nvPr>
        </p:nvSpPr>
        <p:spPr>
          <a:xfrm>
            <a:off x="551384" y="0"/>
            <a:ext cx="10585176" cy="1023414"/>
          </a:xfrm>
        </p:spPr>
        <p:txBody>
          <a:bodyPr/>
          <a:lstStyle/>
          <a:p>
            <a:r>
              <a:rPr lang="en-US" dirty="0"/>
              <a:t>What is the likelihood that my disease will respond to </a:t>
            </a:r>
            <a:r>
              <a:rPr lang="en-US" dirty="0" err="1"/>
              <a:t>belantamab</a:t>
            </a:r>
            <a:r>
              <a:rPr lang="en-US" dirty="0"/>
              <a:t> </a:t>
            </a:r>
            <a:r>
              <a:rPr lang="en-US" dirty="0" err="1"/>
              <a:t>mafodotin</a:t>
            </a:r>
            <a:r>
              <a:rPr lang="en-US" dirty="0"/>
              <a:t>? What is the typical duration of response?</a:t>
            </a:r>
          </a:p>
        </p:txBody>
      </p:sp>
      <p:sp>
        <p:nvSpPr>
          <p:cNvPr id="8" name="Content Placeholder 7">
            <a:extLst>
              <a:ext uri="{FF2B5EF4-FFF2-40B4-BE49-F238E27FC236}">
                <a16:creationId xmlns:a16="http://schemas.microsoft.com/office/drawing/2014/main" id="{83D960F4-68C7-A513-A3A6-E8D113FEB2A3}"/>
              </a:ext>
            </a:extLst>
          </p:cNvPr>
          <p:cNvSpPr>
            <a:spLocks noGrp="1"/>
          </p:cNvSpPr>
          <p:nvPr>
            <p:ph idx="52"/>
          </p:nvPr>
        </p:nvSpPr>
        <p:spPr/>
        <p:txBody>
          <a:bodyPr/>
          <a:lstStyle/>
          <a:p>
            <a:r>
              <a:rPr lang="en-US" dirty="0"/>
              <a:t>In combination, the chance of response is 70%-80%, </a:t>
            </a:r>
            <a:br>
              <a:rPr lang="en-US" dirty="0"/>
            </a:br>
            <a:r>
              <a:rPr lang="en-US" dirty="0"/>
              <a:t>and the median PFS is 3 years</a:t>
            </a:r>
          </a:p>
        </p:txBody>
      </p:sp>
      <p:sp>
        <p:nvSpPr>
          <p:cNvPr id="9" name="TextBox 8">
            <a:extLst>
              <a:ext uri="{FF2B5EF4-FFF2-40B4-BE49-F238E27FC236}">
                <a16:creationId xmlns:a16="http://schemas.microsoft.com/office/drawing/2014/main" id="{194D9BC6-CEDE-3466-9179-386247505CD1}"/>
              </a:ext>
            </a:extLst>
          </p:cNvPr>
          <p:cNvSpPr txBox="1"/>
          <p:nvPr/>
        </p:nvSpPr>
        <p:spPr>
          <a:xfrm>
            <a:off x="423816" y="6137374"/>
            <a:ext cx="4947380"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dex</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 dexamethasone; PFS = disease progression-free survival</a:t>
            </a:r>
          </a:p>
        </p:txBody>
      </p:sp>
    </p:spTree>
    <p:extLst>
      <p:ext uri="{BB962C8B-B14F-4D97-AF65-F5344CB8AC3E}">
        <p14:creationId xmlns:p14="http://schemas.microsoft.com/office/powerpoint/2010/main" val="40597589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A6B07AC-FF72-4488-B97A-5770D3215B65}"/>
              </a:ext>
            </a:extLst>
          </p:cNvPr>
          <p:cNvSpPr>
            <a:spLocks noGrp="1"/>
          </p:cNvSpPr>
          <p:nvPr>
            <p:ph idx="47"/>
          </p:nvPr>
        </p:nvSpPr>
        <p:spPr/>
        <p:txBody>
          <a:bodyPr/>
          <a:lstStyle/>
          <a:p>
            <a:r>
              <a:rPr lang="en-US" sz="2300" dirty="0"/>
              <a:t>If </a:t>
            </a:r>
            <a:r>
              <a:rPr lang="en-US" sz="2300" dirty="0" err="1"/>
              <a:t>belantamab</a:t>
            </a:r>
            <a:r>
              <a:rPr lang="en-US" sz="2300" dirty="0"/>
              <a:t> is given in short intervals (</a:t>
            </a:r>
            <a:r>
              <a:rPr lang="en-US" sz="2300" dirty="0" err="1"/>
              <a:t>eg</a:t>
            </a:r>
            <a:r>
              <a:rPr lang="en-US" sz="2300" dirty="0"/>
              <a:t>, 3 weeks) dry eye is </a:t>
            </a:r>
            <a:br>
              <a:rPr lang="en-US" sz="2300" dirty="0"/>
            </a:br>
            <a:r>
              <a:rPr lang="en-US" sz="2300" dirty="0"/>
              <a:t>common, as well as blurry vision and rarely pain and inflammation</a:t>
            </a:r>
          </a:p>
        </p:txBody>
      </p:sp>
      <p:sp>
        <p:nvSpPr>
          <p:cNvPr id="3" name="Content Placeholder 2">
            <a:extLst>
              <a:ext uri="{FF2B5EF4-FFF2-40B4-BE49-F238E27FC236}">
                <a16:creationId xmlns:a16="http://schemas.microsoft.com/office/drawing/2014/main" id="{BDE24093-9E40-3E1C-B792-0B14A799D98D}"/>
              </a:ext>
            </a:extLst>
          </p:cNvPr>
          <p:cNvSpPr>
            <a:spLocks noGrp="1"/>
          </p:cNvSpPr>
          <p:nvPr>
            <p:ph idx="48"/>
          </p:nvPr>
        </p:nvSpPr>
        <p:spPr/>
        <p:txBody>
          <a:bodyPr/>
          <a:lstStyle/>
          <a:p>
            <a:r>
              <a:rPr lang="en-US" dirty="0"/>
              <a:t>Impact on vision, changes in visual acuity, ability to read or drive, dry eyes, itchy eyes; these effects are reversible</a:t>
            </a:r>
          </a:p>
        </p:txBody>
      </p:sp>
      <p:sp>
        <p:nvSpPr>
          <p:cNvPr id="4" name="Content Placeholder 3">
            <a:extLst>
              <a:ext uri="{FF2B5EF4-FFF2-40B4-BE49-F238E27FC236}">
                <a16:creationId xmlns:a16="http://schemas.microsoft.com/office/drawing/2014/main" id="{D870F108-41CE-BB59-5328-39B89124C19E}"/>
              </a:ext>
            </a:extLst>
          </p:cNvPr>
          <p:cNvSpPr>
            <a:spLocks noGrp="1"/>
          </p:cNvSpPr>
          <p:nvPr>
            <p:ph idx="49"/>
          </p:nvPr>
        </p:nvSpPr>
        <p:spPr>
          <a:xfrm>
            <a:off x="2971800" y="2844053"/>
            <a:ext cx="8540496" cy="667512"/>
          </a:xfrm>
        </p:spPr>
        <p:txBody>
          <a:bodyPr/>
          <a:lstStyle/>
          <a:p>
            <a:pPr>
              <a:lnSpc>
                <a:spcPts val="1700"/>
              </a:lnSpc>
              <a:spcBef>
                <a:spcPts val="720"/>
              </a:spcBef>
            </a:pPr>
            <a:r>
              <a:rPr lang="en-US" sz="1700" dirty="0"/>
              <a:t>Symptoms range from scratchy eyes to blurred vision. With newer dosing </a:t>
            </a:r>
            <a:br>
              <a:rPr lang="en-US" sz="1700" dirty="0"/>
            </a:br>
            <a:r>
              <a:rPr lang="en-US" sz="1700" dirty="0"/>
              <a:t>and schedule approaches we can make the eye toxicities more manageable.  </a:t>
            </a:r>
            <a:br>
              <a:rPr lang="en-US" sz="1700" dirty="0"/>
            </a:br>
            <a:r>
              <a:rPr lang="en-US" sz="1700" dirty="0"/>
              <a:t>They can be very uncomfortable, but know they are always reversible</a:t>
            </a:r>
          </a:p>
        </p:txBody>
      </p:sp>
      <p:sp>
        <p:nvSpPr>
          <p:cNvPr id="5" name="Content Placeholder 4">
            <a:extLst>
              <a:ext uri="{FF2B5EF4-FFF2-40B4-BE49-F238E27FC236}">
                <a16:creationId xmlns:a16="http://schemas.microsoft.com/office/drawing/2014/main" id="{F2751C2D-888E-9FB7-4F4E-C83933401615}"/>
              </a:ext>
            </a:extLst>
          </p:cNvPr>
          <p:cNvSpPr>
            <a:spLocks noGrp="1"/>
          </p:cNvSpPr>
          <p:nvPr>
            <p:ph idx="50"/>
          </p:nvPr>
        </p:nvSpPr>
        <p:spPr/>
        <p:txBody>
          <a:bodyPr/>
          <a:lstStyle/>
          <a:p>
            <a:r>
              <a:rPr lang="en-US" sz="2000" dirty="0"/>
              <a:t>Dry eyes or excessive tearing, inflammation of the eyelids or cornea with eye pain and reduced sharpness of vision; these effects typically resolve over time </a:t>
            </a:r>
          </a:p>
        </p:txBody>
      </p:sp>
      <p:sp>
        <p:nvSpPr>
          <p:cNvPr id="6" name="Content Placeholder 5">
            <a:extLst>
              <a:ext uri="{FF2B5EF4-FFF2-40B4-BE49-F238E27FC236}">
                <a16:creationId xmlns:a16="http://schemas.microsoft.com/office/drawing/2014/main" id="{2D573502-A3E8-9AC7-13C5-FD6FF72802CC}"/>
              </a:ext>
            </a:extLst>
          </p:cNvPr>
          <p:cNvSpPr>
            <a:spLocks noGrp="1"/>
          </p:cNvSpPr>
          <p:nvPr>
            <p:ph idx="51"/>
          </p:nvPr>
        </p:nvSpPr>
        <p:spPr/>
        <p:txBody>
          <a:bodyPr/>
          <a:lstStyle/>
          <a:p>
            <a:r>
              <a:rPr lang="en-US" dirty="0"/>
              <a:t>Blurry vision — due to cysts in the conjunctiva; </a:t>
            </a:r>
            <a:br>
              <a:rPr lang="en-US" dirty="0"/>
            </a:br>
            <a:r>
              <a:rPr lang="en-US" dirty="0"/>
              <a:t>reversible with dose decrease and delays</a:t>
            </a:r>
          </a:p>
        </p:txBody>
      </p:sp>
      <p:sp>
        <p:nvSpPr>
          <p:cNvPr id="7" name="Title 6">
            <a:extLst>
              <a:ext uri="{FF2B5EF4-FFF2-40B4-BE49-F238E27FC236}">
                <a16:creationId xmlns:a16="http://schemas.microsoft.com/office/drawing/2014/main" id="{B0284421-E670-AC2C-645B-20204F1DF80C}"/>
              </a:ext>
            </a:extLst>
          </p:cNvPr>
          <p:cNvSpPr>
            <a:spLocks noGrp="1"/>
          </p:cNvSpPr>
          <p:nvPr>
            <p:ph type="title"/>
          </p:nvPr>
        </p:nvSpPr>
        <p:spPr>
          <a:xfrm>
            <a:off x="551384" y="0"/>
            <a:ext cx="10960912" cy="1023414"/>
          </a:xfrm>
        </p:spPr>
        <p:txBody>
          <a:bodyPr/>
          <a:lstStyle/>
          <a:p>
            <a:r>
              <a:rPr lang="en-US" dirty="0"/>
              <a:t>What are the ocular side effects associated with </a:t>
            </a:r>
            <a:r>
              <a:rPr lang="en-US" dirty="0" err="1"/>
              <a:t>belantamab</a:t>
            </a:r>
            <a:r>
              <a:rPr lang="en-US" dirty="0"/>
              <a:t> </a:t>
            </a:r>
            <a:r>
              <a:rPr lang="en-US" dirty="0" err="1"/>
              <a:t>mafodotin</a:t>
            </a:r>
            <a:r>
              <a:rPr lang="en-US" dirty="0"/>
              <a:t>? What signs or symptoms of ocular toxicity do I need to be aware of? Are the ocular side effects associated with </a:t>
            </a:r>
            <a:r>
              <a:rPr lang="en-US" dirty="0" err="1"/>
              <a:t>belantamab</a:t>
            </a:r>
            <a:r>
              <a:rPr lang="en-US" dirty="0"/>
              <a:t> </a:t>
            </a:r>
            <a:r>
              <a:rPr lang="en-US" dirty="0" err="1"/>
              <a:t>mafodotin</a:t>
            </a:r>
            <a:r>
              <a:rPr lang="en-US" dirty="0"/>
              <a:t> reversible?</a:t>
            </a:r>
          </a:p>
        </p:txBody>
      </p:sp>
      <p:sp>
        <p:nvSpPr>
          <p:cNvPr id="8" name="Content Placeholder 7">
            <a:extLst>
              <a:ext uri="{FF2B5EF4-FFF2-40B4-BE49-F238E27FC236}">
                <a16:creationId xmlns:a16="http://schemas.microsoft.com/office/drawing/2014/main" id="{D9201ED0-5BF5-357C-D159-F228A1D54F92}"/>
              </a:ext>
            </a:extLst>
          </p:cNvPr>
          <p:cNvSpPr>
            <a:spLocks noGrp="1"/>
          </p:cNvSpPr>
          <p:nvPr>
            <p:ph idx="52"/>
          </p:nvPr>
        </p:nvSpPr>
        <p:spPr/>
        <p:txBody>
          <a:bodyPr/>
          <a:lstStyle/>
          <a:p>
            <a:r>
              <a:rPr lang="en-US" dirty="0"/>
              <a:t>Keratopathy, which is manageable and reversible</a:t>
            </a:r>
          </a:p>
        </p:txBody>
      </p:sp>
    </p:spTree>
    <p:extLst>
      <p:ext uri="{BB962C8B-B14F-4D97-AF65-F5344CB8AC3E}">
        <p14:creationId xmlns:p14="http://schemas.microsoft.com/office/powerpoint/2010/main" val="25570566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65F2443-9F9C-9358-1A8B-294DFDB5B178}"/>
              </a:ext>
            </a:extLst>
          </p:cNvPr>
          <p:cNvSpPr>
            <a:spLocks noGrp="1"/>
          </p:cNvSpPr>
          <p:nvPr>
            <p:ph idx="47"/>
          </p:nvPr>
        </p:nvSpPr>
        <p:spPr/>
        <p:txBody>
          <a:bodyPr/>
          <a:lstStyle/>
          <a:p>
            <a:pPr>
              <a:lnSpc>
                <a:spcPts val="1700"/>
              </a:lnSpc>
            </a:pPr>
            <a:r>
              <a:rPr lang="en-US" sz="1700" dirty="0"/>
              <a:t>Side effects are managed by using a longer interval between doses, </a:t>
            </a:r>
            <a:br>
              <a:rPr lang="en-US" sz="1700" dirty="0"/>
            </a:br>
            <a:r>
              <a:rPr lang="en-US" sz="1700" dirty="0"/>
              <a:t>lubricating eye drops. Before every dose, we will have you see </a:t>
            </a:r>
            <a:br>
              <a:rPr lang="en-US" sz="1700" dirty="0"/>
            </a:br>
            <a:r>
              <a:rPr lang="en-US" sz="1700" dirty="0"/>
              <a:t>an ophthalmologist or optometrist familiar with the drug</a:t>
            </a:r>
          </a:p>
        </p:txBody>
      </p:sp>
      <p:sp>
        <p:nvSpPr>
          <p:cNvPr id="3" name="Content Placeholder 2">
            <a:extLst>
              <a:ext uri="{FF2B5EF4-FFF2-40B4-BE49-F238E27FC236}">
                <a16:creationId xmlns:a16="http://schemas.microsoft.com/office/drawing/2014/main" id="{92812688-4801-6875-298D-079738858162}"/>
              </a:ext>
            </a:extLst>
          </p:cNvPr>
          <p:cNvSpPr>
            <a:spLocks noGrp="1"/>
          </p:cNvSpPr>
          <p:nvPr>
            <p:ph idx="48"/>
          </p:nvPr>
        </p:nvSpPr>
        <p:spPr/>
        <p:txBody>
          <a:bodyPr/>
          <a:lstStyle/>
          <a:p>
            <a:pPr>
              <a:lnSpc>
                <a:spcPts val="1900"/>
              </a:lnSpc>
            </a:pPr>
            <a:r>
              <a:rPr lang="en-US" sz="1800" dirty="0"/>
              <a:t>Holding or reducing the dose or spreading out the dose to reduce future risk; </a:t>
            </a:r>
            <a:br>
              <a:rPr lang="en-US" sz="1800" dirty="0"/>
            </a:br>
            <a:r>
              <a:rPr lang="en-US" sz="1800" dirty="0"/>
              <a:t>monitoring by eye care professional is done once every 3-4 weeks depending on severity</a:t>
            </a:r>
          </a:p>
        </p:txBody>
      </p:sp>
      <p:sp>
        <p:nvSpPr>
          <p:cNvPr id="4" name="Content Placeholder 3">
            <a:extLst>
              <a:ext uri="{FF2B5EF4-FFF2-40B4-BE49-F238E27FC236}">
                <a16:creationId xmlns:a16="http://schemas.microsoft.com/office/drawing/2014/main" id="{86041E6A-076B-F961-943F-7FD25927D3AF}"/>
              </a:ext>
            </a:extLst>
          </p:cNvPr>
          <p:cNvSpPr>
            <a:spLocks noGrp="1"/>
          </p:cNvSpPr>
          <p:nvPr>
            <p:ph idx="49"/>
          </p:nvPr>
        </p:nvSpPr>
        <p:spPr/>
        <p:txBody>
          <a:bodyPr/>
          <a:lstStyle/>
          <a:p>
            <a:r>
              <a:rPr lang="en-US" dirty="0"/>
              <a:t>We will engage with the ophthalmology team, usually once a month, and monitor. We are able to manage these better now</a:t>
            </a:r>
          </a:p>
        </p:txBody>
      </p:sp>
      <p:sp>
        <p:nvSpPr>
          <p:cNvPr id="5" name="Content Placeholder 4">
            <a:extLst>
              <a:ext uri="{FF2B5EF4-FFF2-40B4-BE49-F238E27FC236}">
                <a16:creationId xmlns:a16="http://schemas.microsoft.com/office/drawing/2014/main" id="{7AEC5042-87FC-158E-5D7E-B7083F48259A}"/>
              </a:ext>
            </a:extLst>
          </p:cNvPr>
          <p:cNvSpPr>
            <a:spLocks noGrp="1"/>
          </p:cNvSpPr>
          <p:nvPr>
            <p:ph idx="50"/>
          </p:nvPr>
        </p:nvSpPr>
        <p:spPr/>
        <p:txBody>
          <a:bodyPr/>
          <a:lstStyle/>
          <a:p>
            <a:pPr>
              <a:lnSpc>
                <a:spcPts val="1700"/>
              </a:lnSpc>
            </a:pPr>
            <a:r>
              <a:rPr lang="en-US" sz="1700" dirty="0"/>
              <a:t>We currently do not have good prevention strategies for the ocular side effects.  </a:t>
            </a:r>
            <a:br>
              <a:rPr lang="en-US" sz="1700" dirty="0"/>
            </a:br>
            <a:r>
              <a:rPr lang="en-US" sz="1700" dirty="0"/>
              <a:t>You would typically see an optometrist or ophthalmologist </a:t>
            </a:r>
            <a:br>
              <a:rPr lang="en-US" sz="1700" dirty="0"/>
            </a:br>
            <a:r>
              <a:rPr lang="en-US" sz="1700" dirty="0"/>
              <a:t>before starting </a:t>
            </a:r>
            <a:r>
              <a:rPr lang="en-US" sz="1700" dirty="0" err="1"/>
              <a:t>belantamab</a:t>
            </a:r>
            <a:r>
              <a:rPr lang="en-US" sz="1700" dirty="0"/>
              <a:t> and then before each next dose </a:t>
            </a:r>
          </a:p>
        </p:txBody>
      </p:sp>
      <p:sp>
        <p:nvSpPr>
          <p:cNvPr id="6" name="Content Placeholder 5">
            <a:extLst>
              <a:ext uri="{FF2B5EF4-FFF2-40B4-BE49-F238E27FC236}">
                <a16:creationId xmlns:a16="http://schemas.microsoft.com/office/drawing/2014/main" id="{D8AA79C1-EA85-4345-1C2C-9592038CCBB0}"/>
              </a:ext>
            </a:extLst>
          </p:cNvPr>
          <p:cNvSpPr>
            <a:spLocks noGrp="1"/>
          </p:cNvSpPr>
          <p:nvPr>
            <p:ph idx="51"/>
          </p:nvPr>
        </p:nvSpPr>
        <p:spPr/>
        <p:txBody>
          <a:bodyPr/>
          <a:lstStyle/>
          <a:p>
            <a:r>
              <a:rPr lang="en-US" dirty="0"/>
              <a:t>Side effects may be managed by decreasing </a:t>
            </a:r>
            <a:r>
              <a:rPr lang="en-US" dirty="0" err="1"/>
              <a:t>belantamab</a:t>
            </a:r>
            <a:r>
              <a:rPr lang="en-US" dirty="0"/>
              <a:t> dose </a:t>
            </a:r>
            <a:br>
              <a:rPr lang="en-US" dirty="0"/>
            </a:br>
            <a:r>
              <a:rPr lang="en-US" dirty="0"/>
              <a:t>and decreasing dose intensity</a:t>
            </a:r>
          </a:p>
        </p:txBody>
      </p:sp>
      <p:sp>
        <p:nvSpPr>
          <p:cNvPr id="7" name="Title 6">
            <a:extLst>
              <a:ext uri="{FF2B5EF4-FFF2-40B4-BE49-F238E27FC236}">
                <a16:creationId xmlns:a16="http://schemas.microsoft.com/office/drawing/2014/main" id="{A4366112-563C-1319-9119-D23215E754B9}"/>
              </a:ext>
            </a:extLst>
          </p:cNvPr>
          <p:cNvSpPr>
            <a:spLocks noGrp="1"/>
          </p:cNvSpPr>
          <p:nvPr>
            <p:ph type="title"/>
          </p:nvPr>
        </p:nvSpPr>
        <p:spPr>
          <a:xfrm>
            <a:off x="551384" y="0"/>
            <a:ext cx="10729192" cy="1023414"/>
          </a:xfrm>
        </p:spPr>
        <p:txBody>
          <a:bodyPr/>
          <a:lstStyle/>
          <a:p>
            <a:r>
              <a:rPr lang="en-US" dirty="0"/>
              <a:t>How are the ocular side effects associated with </a:t>
            </a:r>
            <a:r>
              <a:rPr lang="en-US" dirty="0" err="1"/>
              <a:t>belantamab</a:t>
            </a:r>
            <a:r>
              <a:rPr lang="en-US" dirty="0"/>
              <a:t> </a:t>
            </a:r>
            <a:r>
              <a:rPr lang="en-US" dirty="0" err="1"/>
              <a:t>mafodotin</a:t>
            </a:r>
            <a:r>
              <a:rPr lang="en-US" dirty="0"/>
              <a:t> prevented and managed? Will I need to see an optometrist or an ophthalmologist to monitor for ocular toxicities? How often?</a:t>
            </a:r>
          </a:p>
        </p:txBody>
      </p:sp>
      <p:sp>
        <p:nvSpPr>
          <p:cNvPr id="8" name="Content Placeholder 7">
            <a:extLst>
              <a:ext uri="{FF2B5EF4-FFF2-40B4-BE49-F238E27FC236}">
                <a16:creationId xmlns:a16="http://schemas.microsoft.com/office/drawing/2014/main" id="{371260D1-00F9-C2F0-7AF3-4715EB03EBC3}"/>
              </a:ext>
            </a:extLst>
          </p:cNvPr>
          <p:cNvSpPr>
            <a:spLocks noGrp="1"/>
          </p:cNvSpPr>
          <p:nvPr>
            <p:ph idx="52"/>
          </p:nvPr>
        </p:nvSpPr>
        <p:spPr/>
        <p:txBody>
          <a:bodyPr/>
          <a:lstStyle/>
          <a:p>
            <a:pPr>
              <a:lnSpc>
                <a:spcPts val="1900"/>
              </a:lnSpc>
            </a:pPr>
            <a:r>
              <a:rPr lang="en-US" sz="1800" dirty="0"/>
              <a:t>Side effects are manageable utilizing KVA monitoring, eye drops, dose reduction and schedule change; initially will need to consult eye specialist monthly x 4, then as needed</a:t>
            </a:r>
          </a:p>
        </p:txBody>
      </p:sp>
    </p:spTree>
    <p:extLst>
      <p:ext uri="{BB962C8B-B14F-4D97-AF65-F5344CB8AC3E}">
        <p14:creationId xmlns:p14="http://schemas.microsoft.com/office/powerpoint/2010/main" val="31273614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34EAA6-35EE-3A2E-8D6F-02B1B891616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050F21C2-BDA9-F137-60FB-4F77A8EDE347}"/>
              </a:ext>
            </a:extLst>
          </p:cNvPr>
          <p:cNvSpPr/>
          <p:nvPr/>
        </p:nvSpPr>
        <p:spPr bwMode="auto">
          <a:xfrm>
            <a:off x="643018" y="5502828"/>
            <a:ext cx="10945870" cy="430740"/>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621EDC43-B913-407D-A3AD-CF33F1F01A0B}"/>
              </a:ext>
            </a:extLst>
          </p:cNvPr>
          <p:cNvSpPr>
            <a:spLocks noGrp="1"/>
          </p:cNvSpPr>
          <p:nvPr>
            <p:ph type="title"/>
          </p:nvPr>
        </p:nvSpPr>
        <p:spPr>
          <a:xfrm>
            <a:off x="2063552" y="0"/>
            <a:ext cx="8424936" cy="1139802"/>
          </a:xfrm>
        </p:spPr>
        <p:txBody>
          <a:bodyPr>
            <a:normAutofit/>
          </a:bodyPr>
          <a:lstStyle/>
          <a:p>
            <a:r>
              <a:rPr lang="en-US" sz="3200" dirty="0">
                <a:solidFill>
                  <a:srgbClr val="0432FF"/>
                </a:solidFill>
              </a:rPr>
              <a:t>Cancer Q&amp;A</a:t>
            </a:r>
            <a:br>
              <a:rPr lang="en-US" sz="3200" dirty="0">
                <a:solidFill>
                  <a:srgbClr val="0432FF"/>
                </a:solidFill>
              </a:rPr>
            </a:br>
            <a:r>
              <a:rPr lang="en-US" sz="3200" dirty="0">
                <a:solidFill>
                  <a:srgbClr val="0432FF"/>
                </a:solidFill>
              </a:rPr>
              <a:t>Relapsed/Refractory Multiple Myeloma</a:t>
            </a:r>
          </a:p>
        </p:txBody>
      </p:sp>
      <p:sp>
        <p:nvSpPr>
          <p:cNvPr id="6" name="Content Placeholder 5">
            <a:extLst>
              <a:ext uri="{FF2B5EF4-FFF2-40B4-BE49-F238E27FC236}">
                <a16:creationId xmlns:a16="http://schemas.microsoft.com/office/drawing/2014/main" id="{CC96DD29-9F55-C2E0-2CD1-57D53120A890}"/>
              </a:ext>
            </a:extLst>
          </p:cNvPr>
          <p:cNvSpPr>
            <a:spLocks noGrp="1"/>
          </p:cNvSpPr>
          <p:nvPr>
            <p:ph idx="1"/>
          </p:nvPr>
        </p:nvSpPr>
        <p:spPr>
          <a:xfrm>
            <a:off x="983432" y="1843516"/>
            <a:ext cx="10225136" cy="4727456"/>
          </a:xfrm>
        </p:spPr>
        <p:txBody>
          <a:bodyPr/>
          <a:lstStyle/>
          <a:p>
            <a:pPr marL="98425" indent="0">
              <a:lnSpc>
                <a:spcPct val="100000"/>
              </a:lnSpc>
              <a:spcBef>
                <a:spcPts val="1800"/>
              </a:spcBef>
              <a:spcAft>
                <a:spcPts val="0"/>
              </a:spcAft>
              <a:buNone/>
            </a:pPr>
            <a:endParaRPr lang="en-US" sz="2800" dirty="0">
              <a:solidFill>
                <a:schemeClr val="tx1"/>
              </a:solidFill>
            </a:endParaRPr>
          </a:p>
          <a:p>
            <a:pPr marL="98425" indent="0">
              <a:lnSpc>
                <a:spcPct val="100000"/>
              </a:lnSpc>
              <a:spcBef>
                <a:spcPts val="1800"/>
              </a:spcBef>
              <a:spcAft>
                <a:spcPts val="0"/>
              </a:spcAft>
              <a:buNone/>
            </a:pPr>
            <a:endParaRPr lang="en-US" sz="2800" dirty="0">
              <a:solidFill>
                <a:schemeClr val="tx1"/>
              </a:solidFill>
            </a:endParaRPr>
          </a:p>
        </p:txBody>
      </p:sp>
      <p:sp>
        <p:nvSpPr>
          <p:cNvPr id="3" name="Content Placeholder 5">
            <a:extLst>
              <a:ext uri="{FF2B5EF4-FFF2-40B4-BE49-F238E27FC236}">
                <a16:creationId xmlns:a16="http://schemas.microsoft.com/office/drawing/2014/main" id="{B548FA0C-3EA2-0B9A-8EE9-C49A92158C01}"/>
              </a:ext>
            </a:extLst>
          </p:cNvPr>
          <p:cNvSpPr txBox="1">
            <a:spLocks/>
          </p:cNvSpPr>
          <p:nvPr/>
        </p:nvSpPr>
        <p:spPr bwMode="auto">
          <a:xfrm>
            <a:off x="1003385" y="1139802"/>
            <a:ext cx="10225136" cy="472745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lvl="0" indent="0">
              <a:lnSpc>
                <a:spcPct val="100000"/>
              </a:lnSpc>
              <a:spcBef>
                <a:spcPts val="1200"/>
              </a:spcBef>
              <a:spcAft>
                <a:spcPts val="0"/>
              </a:spcAft>
              <a:buNone/>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Introduction: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Multiple myeloma — </a:t>
            </a:r>
            <a:r>
              <a:rPr lang="en-US" sz="2600" kern="0" dirty="0"/>
              <a:t>2005 to 2025</a:t>
            </a:r>
            <a:endPar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endParaRP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1: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Questions from the beginning</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2: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Choosing options</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3: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Clinical trials</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4: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Neuropathy</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5: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Chimeric antigen receptor (CAR) T-cell therapy</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6: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Bispecific antibodies</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7: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Antibody-drug conjugates</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chemeClr val="bg1"/>
                </a:solidFill>
                <a:effectLst/>
                <a:uLnTx/>
                <a:uFillTx/>
                <a:latin typeface="Calibri" charset="0"/>
                <a:ea typeface="MS PGothic" pitchFamily="34" charset="-128"/>
              </a:rPr>
              <a:t>Module 8: Interacting with the oncology team</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9: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Other questions</a:t>
            </a:r>
          </a:p>
        </p:txBody>
      </p:sp>
    </p:spTree>
    <p:custDataLst>
      <p:tags r:id="rId1"/>
    </p:custDataLst>
    <p:extLst>
      <p:ext uri="{BB962C8B-B14F-4D97-AF65-F5344CB8AC3E}">
        <p14:creationId xmlns:p14="http://schemas.microsoft.com/office/powerpoint/2010/main" val="37950828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4FAE9E-371F-92E3-605E-0C0EE31E1832}"/>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7126531A-7283-FDA5-63DB-CAC3C5215F3C}"/>
              </a:ext>
            </a:extLst>
          </p:cNvPr>
          <p:cNvSpPr/>
          <p:nvPr/>
        </p:nvSpPr>
        <p:spPr bwMode="auto">
          <a:xfrm>
            <a:off x="1505245" y="404663"/>
            <a:ext cx="9181508" cy="1512169"/>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b="0" i="0" u="none" strike="noStrike" kern="1200" cap="none" spc="0" normalizeH="0" baseline="0" noProof="0" dirty="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78D80BF2-FA14-98CE-B146-803D1C96610D}"/>
              </a:ext>
            </a:extLst>
          </p:cNvPr>
          <p:cNvSpPr>
            <a:spLocks noGrp="1"/>
          </p:cNvSpPr>
          <p:nvPr>
            <p:ph type="title"/>
          </p:nvPr>
        </p:nvSpPr>
        <p:spPr>
          <a:xfrm>
            <a:off x="1641669" y="802240"/>
            <a:ext cx="8908660" cy="804283"/>
          </a:xfrm>
        </p:spPr>
        <p:txBody>
          <a:bodyPr lIns="91440" tIns="91440" rIns="91440" bIns="182880"/>
          <a:lstStyle/>
          <a:p>
            <a:r>
              <a:rPr lang="en-US" sz="3600" dirty="0">
                <a:solidFill>
                  <a:schemeClr val="bg1"/>
                </a:solidFill>
              </a:rPr>
              <a:t>Interacting with the oncology team</a:t>
            </a:r>
          </a:p>
        </p:txBody>
      </p:sp>
      <p:pic>
        <p:nvPicPr>
          <p:cNvPr id="4" name="Picture 3" descr="A person wearing a headset&#10;&#10;AI-generated content may be incorrect.">
            <a:extLst>
              <a:ext uri="{FF2B5EF4-FFF2-40B4-BE49-F238E27FC236}">
                <a16:creationId xmlns:a16="http://schemas.microsoft.com/office/drawing/2014/main" id="{9FF0F81B-6797-2D5A-6602-D8195DDECAE1}"/>
              </a:ext>
            </a:extLst>
          </p:cNvPr>
          <p:cNvPicPr>
            <a:picLocks noChangeAspect="1"/>
          </p:cNvPicPr>
          <p:nvPr/>
        </p:nvPicPr>
        <p:blipFill>
          <a:blip r:embed="rId2"/>
          <a:stretch>
            <a:fillRect/>
          </a:stretch>
        </p:blipFill>
        <p:spPr>
          <a:xfrm>
            <a:off x="6928852" y="4494292"/>
            <a:ext cx="3757901" cy="2113819"/>
          </a:xfrm>
          <a:prstGeom prst="rect">
            <a:avLst/>
          </a:prstGeom>
          <a:effectLst>
            <a:outerShdw blurRad="50800" dist="38100" dir="2700000" algn="tl" rotWithShape="0">
              <a:prstClr val="black">
                <a:alpha val="40000"/>
              </a:prstClr>
            </a:outerShdw>
          </a:effectLst>
        </p:spPr>
      </p:pic>
      <p:pic>
        <p:nvPicPr>
          <p:cNvPr id="7" name="Picture 6" descr="A person wearing a headset and a microphone&#10;&#10;AI-generated content may be incorrect.">
            <a:extLst>
              <a:ext uri="{FF2B5EF4-FFF2-40B4-BE49-F238E27FC236}">
                <a16:creationId xmlns:a16="http://schemas.microsoft.com/office/drawing/2014/main" id="{8912E544-791C-ECFB-0FAC-714131B3815F}"/>
              </a:ext>
            </a:extLst>
          </p:cNvPr>
          <p:cNvPicPr>
            <a:picLocks noChangeAspect="1"/>
          </p:cNvPicPr>
          <p:nvPr/>
        </p:nvPicPr>
        <p:blipFill>
          <a:blip r:embed="rId3"/>
          <a:stretch>
            <a:fillRect/>
          </a:stretch>
        </p:blipFill>
        <p:spPr>
          <a:xfrm>
            <a:off x="1505245" y="4494290"/>
            <a:ext cx="3757904" cy="2113821"/>
          </a:xfrm>
          <a:prstGeom prst="rect">
            <a:avLst/>
          </a:prstGeom>
          <a:effectLst>
            <a:outerShdw blurRad="50800" dist="38100" dir="2700000" algn="tl" rotWithShape="0">
              <a:prstClr val="black">
                <a:alpha val="40000"/>
              </a:prstClr>
            </a:outerShdw>
          </a:effectLst>
        </p:spPr>
      </p:pic>
      <p:pic>
        <p:nvPicPr>
          <p:cNvPr id="5" name="Picture 4" descr="A person wearing headphones smiling&#10;&#10;AI-generated content may be incorrect.">
            <a:extLst>
              <a:ext uri="{FF2B5EF4-FFF2-40B4-BE49-F238E27FC236}">
                <a16:creationId xmlns:a16="http://schemas.microsoft.com/office/drawing/2014/main" id="{4790094B-3F9B-0327-09C0-EC1F9D542AC4}"/>
              </a:ext>
            </a:extLst>
          </p:cNvPr>
          <p:cNvPicPr>
            <a:picLocks noChangeAspect="1"/>
          </p:cNvPicPr>
          <p:nvPr/>
        </p:nvPicPr>
        <p:blipFill>
          <a:blip r:embed="rId4"/>
          <a:stretch>
            <a:fillRect/>
          </a:stretch>
        </p:blipFill>
        <p:spPr>
          <a:xfrm>
            <a:off x="1505249" y="2088930"/>
            <a:ext cx="3757902" cy="2113820"/>
          </a:xfrm>
          <a:prstGeom prst="rect">
            <a:avLst/>
          </a:prstGeom>
          <a:effectLst>
            <a:outerShdw blurRad="50800" dist="38100" dir="2700000" algn="tl" rotWithShape="0">
              <a:prstClr val="black">
                <a:alpha val="40000"/>
              </a:prstClr>
            </a:outerShdw>
          </a:effectLst>
        </p:spPr>
      </p:pic>
      <p:pic>
        <p:nvPicPr>
          <p:cNvPr id="8" name="Picture 7" descr="A person wearing headphones&#10;&#10;AI-generated content may be incorrect.">
            <a:extLst>
              <a:ext uri="{FF2B5EF4-FFF2-40B4-BE49-F238E27FC236}">
                <a16:creationId xmlns:a16="http://schemas.microsoft.com/office/drawing/2014/main" id="{D6607D97-276C-18F3-9F02-15FDDF1B31F9}"/>
              </a:ext>
            </a:extLst>
          </p:cNvPr>
          <p:cNvPicPr>
            <a:picLocks noChangeAspect="1"/>
          </p:cNvPicPr>
          <p:nvPr/>
        </p:nvPicPr>
        <p:blipFill>
          <a:blip r:embed="rId5"/>
          <a:stretch>
            <a:fillRect/>
          </a:stretch>
        </p:blipFill>
        <p:spPr>
          <a:xfrm>
            <a:off x="6928851" y="2088929"/>
            <a:ext cx="3757904" cy="211382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938876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9980A75-0BAD-42EF-9B28-04A8F2CBAD58}"/>
              </a:ext>
            </a:extLst>
          </p:cNvPr>
          <p:cNvSpPr>
            <a:spLocks noGrp="1"/>
          </p:cNvSpPr>
          <p:nvPr>
            <p:ph idx="47"/>
          </p:nvPr>
        </p:nvSpPr>
        <p:spPr/>
        <p:txBody>
          <a:bodyPr/>
          <a:lstStyle/>
          <a:p>
            <a:pPr>
              <a:lnSpc>
                <a:spcPts val="1900"/>
              </a:lnSpc>
            </a:pPr>
            <a:r>
              <a:rPr lang="en-US" sz="1900" dirty="0"/>
              <a:t>I always advocate for exercise, even chair exercises may be helpful. I ask patients </a:t>
            </a:r>
            <a:br>
              <a:rPr lang="en-US" sz="1900" dirty="0"/>
            </a:br>
            <a:r>
              <a:rPr lang="en-US" sz="1900" dirty="0"/>
              <a:t>to be skeptical of supplements; acupuncture often not covered by insurance</a:t>
            </a:r>
          </a:p>
        </p:txBody>
      </p:sp>
      <p:sp>
        <p:nvSpPr>
          <p:cNvPr id="3" name="Content Placeholder 2">
            <a:extLst>
              <a:ext uri="{FF2B5EF4-FFF2-40B4-BE49-F238E27FC236}">
                <a16:creationId xmlns:a16="http://schemas.microsoft.com/office/drawing/2014/main" id="{74206536-9A18-40CD-5CFE-4B4003F095A8}"/>
              </a:ext>
            </a:extLst>
          </p:cNvPr>
          <p:cNvSpPr>
            <a:spLocks noGrp="1"/>
          </p:cNvSpPr>
          <p:nvPr>
            <p:ph idx="48"/>
          </p:nvPr>
        </p:nvSpPr>
        <p:spPr/>
        <p:txBody>
          <a:bodyPr/>
          <a:lstStyle/>
          <a:p>
            <a:r>
              <a:rPr lang="en-US" dirty="0"/>
              <a:t>Balanced diet, limited use of supplements, </a:t>
            </a:r>
            <a:br>
              <a:rPr lang="en-US" dirty="0"/>
            </a:br>
            <a:r>
              <a:rPr lang="en-US" dirty="0"/>
              <a:t>keep as fit as they are able</a:t>
            </a:r>
          </a:p>
        </p:txBody>
      </p:sp>
      <p:sp>
        <p:nvSpPr>
          <p:cNvPr id="4" name="Content Placeholder 3">
            <a:extLst>
              <a:ext uri="{FF2B5EF4-FFF2-40B4-BE49-F238E27FC236}">
                <a16:creationId xmlns:a16="http://schemas.microsoft.com/office/drawing/2014/main" id="{E863A806-DC9D-A25D-B273-73E04C8804E6}"/>
              </a:ext>
            </a:extLst>
          </p:cNvPr>
          <p:cNvSpPr>
            <a:spLocks noGrp="1"/>
          </p:cNvSpPr>
          <p:nvPr>
            <p:ph idx="49"/>
          </p:nvPr>
        </p:nvSpPr>
        <p:spPr/>
        <p:txBody>
          <a:bodyPr/>
          <a:lstStyle/>
          <a:p>
            <a:r>
              <a:rPr lang="en-US" dirty="0"/>
              <a:t>Just follow your normal life</a:t>
            </a:r>
          </a:p>
        </p:txBody>
      </p:sp>
      <p:sp>
        <p:nvSpPr>
          <p:cNvPr id="5" name="Content Placeholder 4">
            <a:extLst>
              <a:ext uri="{FF2B5EF4-FFF2-40B4-BE49-F238E27FC236}">
                <a16:creationId xmlns:a16="http://schemas.microsoft.com/office/drawing/2014/main" id="{AE038987-CC45-19B6-8EAB-044FE98619B2}"/>
              </a:ext>
            </a:extLst>
          </p:cNvPr>
          <p:cNvSpPr>
            <a:spLocks noGrp="1"/>
          </p:cNvSpPr>
          <p:nvPr>
            <p:ph idx="50"/>
          </p:nvPr>
        </p:nvSpPr>
        <p:spPr>
          <a:xfrm>
            <a:off x="2971800" y="3642453"/>
            <a:ext cx="8540496" cy="667512"/>
          </a:xfrm>
        </p:spPr>
        <p:txBody>
          <a:bodyPr/>
          <a:lstStyle/>
          <a:p>
            <a:pPr>
              <a:lnSpc>
                <a:spcPts val="1700"/>
              </a:lnSpc>
            </a:pPr>
            <a:r>
              <a:rPr lang="en-US" sz="1700" dirty="0"/>
              <a:t>For patients with lytic/erosive bony lesions, I recommend exercise after </a:t>
            </a:r>
            <a:br>
              <a:rPr lang="en-US" sz="1700" dirty="0"/>
            </a:br>
            <a:r>
              <a:rPr lang="en-US" sz="1700" dirty="0"/>
              <a:t>evaluation by orthopedics/physical therapy; I obtain a consult with a </a:t>
            </a:r>
            <a:br>
              <a:rPr lang="en-US" sz="1700" dirty="0"/>
            </a:br>
            <a:r>
              <a:rPr lang="en-US" sz="1700" dirty="0"/>
              <a:t>nutritionist and refer patients to our Integrative Medicine team</a:t>
            </a:r>
          </a:p>
        </p:txBody>
      </p:sp>
      <p:sp>
        <p:nvSpPr>
          <p:cNvPr id="6" name="Content Placeholder 5">
            <a:extLst>
              <a:ext uri="{FF2B5EF4-FFF2-40B4-BE49-F238E27FC236}">
                <a16:creationId xmlns:a16="http://schemas.microsoft.com/office/drawing/2014/main" id="{AFB73382-31ED-9954-218F-5D0A9AA94B51}"/>
              </a:ext>
            </a:extLst>
          </p:cNvPr>
          <p:cNvSpPr>
            <a:spLocks noGrp="1"/>
          </p:cNvSpPr>
          <p:nvPr>
            <p:ph idx="51"/>
          </p:nvPr>
        </p:nvSpPr>
        <p:spPr/>
        <p:txBody>
          <a:bodyPr/>
          <a:lstStyle/>
          <a:p>
            <a:r>
              <a:rPr lang="en-US" dirty="0"/>
              <a:t>Healthy diet with adequate hydration, daily exercise</a:t>
            </a:r>
          </a:p>
        </p:txBody>
      </p:sp>
      <p:sp>
        <p:nvSpPr>
          <p:cNvPr id="7" name="Title 6">
            <a:extLst>
              <a:ext uri="{FF2B5EF4-FFF2-40B4-BE49-F238E27FC236}">
                <a16:creationId xmlns:a16="http://schemas.microsoft.com/office/drawing/2014/main" id="{0DF92BC0-E583-5E21-05A1-0997B4157B7E}"/>
              </a:ext>
            </a:extLst>
          </p:cNvPr>
          <p:cNvSpPr>
            <a:spLocks noGrp="1"/>
          </p:cNvSpPr>
          <p:nvPr>
            <p:ph type="title"/>
          </p:nvPr>
        </p:nvSpPr>
        <p:spPr>
          <a:xfrm>
            <a:off x="551384" y="0"/>
            <a:ext cx="10801200" cy="1023414"/>
          </a:xfrm>
        </p:spPr>
        <p:txBody>
          <a:bodyPr/>
          <a:lstStyle/>
          <a:p>
            <a:r>
              <a:rPr lang="en-US" dirty="0"/>
              <a:t>What do you recommend to your patients with R/R MM in terms of exercise, diet and nutrition and complementary treatments like acupuncture and meditation?</a:t>
            </a:r>
          </a:p>
        </p:txBody>
      </p:sp>
      <p:sp>
        <p:nvSpPr>
          <p:cNvPr id="8" name="Content Placeholder 7">
            <a:extLst>
              <a:ext uri="{FF2B5EF4-FFF2-40B4-BE49-F238E27FC236}">
                <a16:creationId xmlns:a16="http://schemas.microsoft.com/office/drawing/2014/main" id="{CED3DF4C-B323-26BA-D4D6-3A77C70434C3}"/>
              </a:ext>
            </a:extLst>
          </p:cNvPr>
          <p:cNvSpPr>
            <a:spLocks noGrp="1"/>
          </p:cNvSpPr>
          <p:nvPr>
            <p:ph idx="52"/>
          </p:nvPr>
        </p:nvSpPr>
        <p:spPr/>
        <p:txBody>
          <a:bodyPr/>
          <a:lstStyle/>
          <a:p>
            <a:r>
              <a:rPr lang="en-US" dirty="0"/>
              <a:t>A comprehensive and proactive approach with exercise, diet/nutrition and certain complementary therapies</a:t>
            </a:r>
          </a:p>
        </p:txBody>
      </p:sp>
    </p:spTree>
    <p:extLst>
      <p:ext uri="{BB962C8B-B14F-4D97-AF65-F5344CB8AC3E}">
        <p14:creationId xmlns:p14="http://schemas.microsoft.com/office/powerpoint/2010/main" val="24700688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EB15079-8A87-3998-1FE8-D984D83DC6E5}"/>
              </a:ext>
            </a:extLst>
          </p:cNvPr>
          <p:cNvSpPr>
            <a:spLocks noGrp="1"/>
          </p:cNvSpPr>
          <p:nvPr>
            <p:ph idx="47"/>
          </p:nvPr>
        </p:nvSpPr>
        <p:spPr/>
        <p:txBody>
          <a:bodyPr/>
          <a:lstStyle/>
          <a:p>
            <a:r>
              <a:rPr lang="en-US" dirty="0"/>
              <a:t>Yes, particularly before high-dose therapy, when </a:t>
            </a:r>
            <a:br>
              <a:rPr lang="en-US" dirty="0"/>
            </a:br>
            <a:r>
              <a:rPr lang="en-US" dirty="0"/>
              <a:t>we encourage patients to have an advanced directive</a:t>
            </a:r>
          </a:p>
        </p:txBody>
      </p:sp>
      <p:sp>
        <p:nvSpPr>
          <p:cNvPr id="3" name="Content Placeholder 2">
            <a:extLst>
              <a:ext uri="{FF2B5EF4-FFF2-40B4-BE49-F238E27FC236}">
                <a16:creationId xmlns:a16="http://schemas.microsoft.com/office/drawing/2014/main" id="{4FB86546-5871-C36E-B9FC-A3BD09C667D8}"/>
              </a:ext>
            </a:extLst>
          </p:cNvPr>
          <p:cNvSpPr>
            <a:spLocks noGrp="1"/>
          </p:cNvSpPr>
          <p:nvPr>
            <p:ph idx="48"/>
          </p:nvPr>
        </p:nvSpPr>
        <p:spPr/>
        <p:txBody>
          <a:bodyPr/>
          <a:lstStyle/>
          <a:p>
            <a:r>
              <a:rPr lang="en-US" dirty="0"/>
              <a:t>When symptoms are challenging to manage, </a:t>
            </a:r>
            <a:br>
              <a:rPr lang="en-US" dirty="0"/>
            </a:br>
            <a:r>
              <a:rPr lang="en-US" dirty="0"/>
              <a:t>or patients have exhausted many treatment options</a:t>
            </a:r>
          </a:p>
        </p:txBody>
      </p:sp>
      <p:sp>
        <p:nvSpPr>
          <p:cNvPr id="4" name="Content Placeholder 3">
            <a:extLst>
              <a:ext uri="{FF2B5EF4-FFF2-40B4-BE49-F238E27FC236}">
                <a16:creationId xmlns:a16="http://schemas.microsoft.com/office/drawing/2014/main" id="{F766F3A1-9B46-2C70-C542-5050188FA654}"/>
              </a:ext>
            </a:extLst>
          </p:cNvPr>
          <p:cNvSpPr>
            <a:spLocks noGrp="1"/>
          </p:cNvSpPr>
          <p:nvPr>
            <p:ph idx="49"/>
          </p:nvPr>
        </p:nvSpPr>
        <p:spPr>
          <a:xfrm>
            <a:off x="2971800" y="2844053"/>
            <a:ext cx="8540496" cy="667512"/>
          </a:xfrm>
        </p:spPr>
        <p:txBody>
          <a:bodyPr/>
          <a:lstStyle/>
          <a:p>
            <a:pPr>
              <a:lnSpc>
                <a:spcPts val="1740"/>
              </a:lnSpc>
            </a:pPr>
            <a:r>
              <a:rPr lang="en-US" sz="1700" dirty="0"/>
              <a:t>It is hard as patients have so many options. It is not unusual for </a:t>
            </a:r>
            <a:br>
              <a:rPr lang="en-US" sz="1700" dirty="0"/>
            </a:br>
            <a:r>
              <a:rPr lang="en-US" sz="1700" dirty="0"/>
              <a:t>MM patients to only have a few days or weeks when they enroll in hospice.  </a:t>
            </a:r>
            <a:br>
              <a:rPr lang="en-US" sz="1700" dirty="0"/>
            </a:br>
            <a:r>
              <a:rPr lang="en-US" sz="1700" dirty="0"/>
              <a:t>I use palliative care support for symptom control as needed</a:t>
            </a:r>
          </a:p>
        </p:txBody>
      </p:sp>
      <p:sp>
        <p:nvSpPr>
          <p:cNvPr id="5" name="Content Placeholder 4">
            <a:extLst>
              <a:ext uri="{FF2B5EF4-FFF2-40B4-BE49-F238E27FC236}">
                <a16:creationId xmlns:a16="http://schemas.microsoft.com/office/drawing/2014/main" id="{F07E9184-6505-382D-A673-E6DDD056E180}"/>
              </a:ext>
            </a:extLst>
          </p:cNvPr>
          <p:cNvSpPr>
            <a:spLocks noGrp="1"/>
          </p:cNvSpPr>
          <p:nvPr>
            <p:ph idx="50"/>
          </p:nvPr>
        </p:nvSpPr>
        <p:spPr/>
        <p:txBody>
          <a:bodyPr/>
          <a:lstStyle/>
          <a:p>
            <a:pPr>
              <a:lnSpc>
                <a:spcPts val="1740"/>
              </a:lnSpc>
            </a:pPr>
            <a:r>
              <a:rPr lang="en-US" sz="1700" dirty="0"/>
              <a:t>I start mentioning palliative care as an option at the first sign of refractory disease; </a:t>
            </a:r>
            <a:br>
              <a:rPr lang="en-US" sz="1700" dirty="0"/>
            </a:br>
            <a:r>
              <a:rPr lang="en-US" sz="1700" dirty="0"/>
              <a:t>our institutional policy is to discuss advanced directives no later than </a:t>
            </a:r>
            <a:br>
              <a:rPr lang="en-US" sz="1700" dirty="0"/>
            </a:br>
            <a:r>
              <a:rPr lang="en-US" sz="1700" dirty="0"/>
              <a:t>the third visit of the patient in our system</a:t>
            </a:r>
          </a:p>
        </p:txBody>
      </p:sp>
      <p:sp>
        <p:nvSpPr>
          <p:cNvPr id="6" name="Content Placeholder 5">
            <a:extLst>
              <a:ext uri="{FF2B5EF4-FFF2-40B4-BE49-F238E27FC236}">
                <a16:creationId xmlns:a16="http://schemas.microsoft.com/office/drawing/2014/main" id="{4A816AE2-7BEE-A045-C0C8-DDC89CD9E30F}"/>
              </a:ext>
            </a:extLst>
          </p:cNvPr>
          <p:cNvSpPr>
            <a:spLocks noGrp="1"/>
          </p:cNvSpPr>
          <p:nvPr>
            <p:ph idx="51"/>
          </p:nvPr>
        </p:nvSpPr>
        <p:spPr/>
        <p:txBody>
          <a:bodyPr/>
          <a:lstStyle/>
          <a:p>
            <a:r>
              <a:rPr lang="en-US" dirty="0"/>
              <a:t>Usually when performance status decreases and </a:t>
            </a:r>
            <a:br>
              <a:rPr lang="en-US" dirty="0"/>
            </a:br>
            <a:r>
              <a:rPr lang="en-US" dirty="0"/>
              <a:t>treatment options are narrowing</a:t>
            </a:r>
          </a:p>
        </p:txBody>
      </p:sp>
      <p:sp>
        <p:nvSpPr>
          <p:cNvPr id="7" name="Title 6">
            <a:extLst>
              <a:ext uri="{FF2B5EF4-FFF2-40B4-BE49-F238E27FC236}">
                <a16:creationId xmlns:a16="http://schemas.microsoft.com/office/drawing/2014/main" id="{F7748922-E629-7395-1653-E5CA2CB5CF09}"/>
              </a:ext>
            </a:extLst>
          </p:cNvPr>
          <p:cNvSpPr>
            <a:spLocks noGrp="1"/>
          </p:cNvSpPr>
          <p:nvPr>
            <p:ph type="title"/>
          </p:nvPr>
        </p:nvSpPr>
        <p:spPr>
          <a:xfrm>
            <a:off x="551384" y="0"/>
            <a:ext cx="10441160" cy="1023414"/>
          </a:xfrm>
        </p:spPr>
        <p:txBody>
          <a:bodyPr/>
          <a:lstStyle/>
          <a:p>
            <a:r>
              <a:rPr lang="en-US" dirty="0"/>
              <a:t>At what point do you introduce discussion about palliative care with your patients with R/R MM? Do you discuss advanced directives and other issues related to end-of-life preparation?</a:t>
            </a:r>
          </a:p>
        </p:txBody>
      </p:sp>
      <p:sp>
        <p:nvSpPr>
          <p:cNvPr id="8" name="Content Placeholder 7">
            <a:extLst>
              <a:ext uri="{FF2B5EF4-FFF2-40B4-BE49-F238E27FC236}">
                <a16:creationId xmlns:a16="http://schemas.microsoft.com/office/drawing/2014/main" id="{4219E327-C27A-B41E-AF58-C56572502B54}"/>
              </a:ext>
            </a:extLst>
          </p:cNvPr>
          <p:cNvSpPr>
            <a:spLocks noGrp="1"/>
          </p:cNvSpPr>
          <p:nvPr>
            <p:ph idx="52"/>
          </p:nvPr>
        </p:nvSpPr>
        <p:spPr/>
        <p:txBody>
          <a:bodyPr/>
          <a:lstStyle/>
          <a:p>
            <a:r>
              <a:rPr lang="en-US" dirty="0"/>
              <a:t>Later in the disease course, typically after 3 to 4 lines of therapy</a:t>
            </a:r>
          </a:p>
        </p:txBody>
      </p:sp>
    </p:spTree>
    <p:extLst>
      <p:ext uri="{BB962C8B-B14F-4D97-AF65-F5344CB8AC3E}">
        <p14:creationId xmlns:p14="http://schemas.microsoft.com/office/powerpoint/2010/main" val="40395980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223590"/>
          </a:xfrm>
        </p:spPr>
        <p:txBody>
          <a:bodyPr/>
          <a:lstStyle/>
          <a:p>
            <a:r>
              <a:rPr lang="en-US" sz="3200" dirty="0">
                <a:solidFill>
                  <a:srgbClr val="0432FF"/>
                </a:solidFill>
              </a:rPr>
              <a:t>Dr Callander — Disclosures</a:t>
            </a:r>
            <a:br>
              <a:rPr lang="en-US" sz="3200" dirty="0">
                <a:solidFill>
                  <a:srgbClr val="0432FF"/>
                </a:solidFill>
              </a:rPr>
            </a:br>
            <a:r>
              <a:rPr lang="en-US" sz="3200" dirty="0">
                <a:solidFill>
                  <a:srgbClr val="0432FF"/>
                </a:solidFill>
              </a:rPr>
              <a:t>Faculty</a:t>
            </a:r>
          </a:p>
        </p:txBody>
      </p:sp>
      <p:graphicFrame>
        <p:nvGraphicFramePr>
          <p:cNvPr id="3" name="Content Placeholder 3">
            <a:extLst>
              <a:ext uri="{FF2B5EF4-FFF2-40B4-BE49-F238E27FC236}">
                <a16:creationId xmlns:a16="http://schemas.microsoft.com/office/drawing/2014/main" id="{D8BD9D6B-509B-6541-D1C9-026E0F7BCCC7}"/>
              </a:ext>
            </a:extLst>
          </p:cNvPr>
          <p:cNvGraphicFramePr>
            <a:graphicFrameLocks/>
          </p:cNvGraphicFramePr>
          <p:nvPr/>
        </p:nvGraphicFramePr>
        <p:xfrm>
          <a:off x="1127447" y="2564358"/>
          <a:ext cx="9937104" cy="1223590"/>
        </p:xfrm>
        <a:graphic>
          <a:graphicData uri="http://schemas.openxmlformats.org/drawingml/2006/table">
            <a:tbl>
              <a:tblPr firstRow="1" bandRow="1">
                <a:tableStyleId>{F2DE63D5-997A-4646-A377-4702673A728D}</a:tableStyleId>
              </a:tblPr>
              <a:tblGrid>
                <a:gridCol w="9937104">
                  <a:extLst>
                    <a:ext uri="{9D8B030D-6E8A-4147-A177-3AD203B41FA5}">
                      <a16:colId xmlns:a16="http://schemas.microsoft.com/office/drawing/2014/main" val="20000"/>
                    </a:ext>
                  </a:extLst>
                </a:gridCol>
              </a:tblGrid>
              <a:tr h="1223590">
                <a:tc>
                  <a:txBody>
                    <a:bodyPr/>
                    <a:lstStyle/>
                    <a:p>
                      <a:pPr algn="ctr"/>
                      <a:r>
                        <a:rPr lang="en-US" sz="1800" b="0" dirty="0">
                          <a:solidFill>
                            <a:schemeClr val="tx1"/>
                          </a:solidFill>
                        </a:rPr>
                        <a:t>No relevant conflicts of interest to disclose.</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27876550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998E0D-1D12-6AF7-4B33-ED336856792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19A5E3A-4D27-F8F3-AC21-85B745D7AB86}"/>
              </a:ext>
            </a:extLst>
          </p:cNvPr>
          <p:cNvSpPr/>
          <p:nvPr/>
        </p:nvSpPr>
        <p:spPr bwMode="auto">
          <a:xfrm>
            <a:off x="643018" y="6041583"/>
            <a:ext cx="10585503" cy="430740"/>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A1518F42-BB86-DAB0-2288-A295038007DA}"/>
              </a:ext>
            </a:extLst>
          </p:cNvPr>
          <p:cNvSpPr>
            <a:spLocks noGrp="1"/>
          </p:cNvSpPr>
          <p:nvPr>
            <p:ph type="title"/>
          </p:nvPr>
        </p:nvSpPr>
        <p:spPr>
          <a:xfrm>
            <a:off x="2063552" y="0"/>
            <a:ext cx="8424936" cy="1139802"/>
          </a:xfrm>
        </p:spPr>
        <p:txBody>
          <a:bodyPr>
            <a:normAutofit/>
          </a:bodyPr>
          <a:lstStyle/>
          <a:p>
            <a:r>
              <a:rPr lang="en-US" sz="3200" dirty="0">
                <a:solidFill>
                  <a:srgbClr val="0432FF"/>
                </a:solidFill>
              </a:rPr>
              <a:t>Cancer Q&amp;A</a:t>
            </a:r>
            <a:br>
              <a:rPr lang="en-US" sz="3200" dirty="0">
                <a:solidFill>
                  <a:srgbClr val="0432FF"/>
                </a:solidFill>
              </a:rPr>
            </a:br>
            <a:r>
              <a:rPr lang="en-US" sz="3200" dirty="0">
                <a:solidFill>
                  <a:srgbClr val="0432FF"/>
                </a:solidFill>
              </a:rPr>
              <a:t>Relapsed/Refractory Multiple Myeloma</a:t>
            </a:r>
          </a:p>
        </p:txBody>
      </p:sp>
      <p:sp>
        <p:nvSpPr>
          <p:cNvPr id="6" name="Content Placeholder 5">
            <a:extLst>
              <a:ext uri="{FF2B5EF4-FFF2-40B4-BE49-F238E27FC236}">
                <a16:creationId xmlns:a16="http://schemas.microsoft.com/office/drawing/2014/main" id="{106374B3-7EC0-EDD2-DA0D-688FE66C9A45}"/>
              </a:ext>
            </a:extLst>
          </p:cNvPr>
          <p:cNvSpPr>
            <a:spLocks noGrp="1"/>
          </p:cNvSpPr>
          <p:nvPr>
            <p:ph idx="1"/>
          </p:nvPr>
        </p:nvSpPr>
        <p:spPr>
          <a:xfrm>
            <a:off x="983432" y="1843516"/>
            <a:ext cx="10225136" cy="4727456"/>
          </a:xfrm>
        </p:spPr>
        <p:txBody>
          <a:bodyPr/>
          <a:lstStyle/>
          <a:p>
            <a:pPr marL="98425" indent="0">
              <a:lnSpc>
                <a:spcPct val="100000"/>
              </a:lnSpc>
              <a:spcBef>
                <a:spcPts val="1800"/>
              </a:spcBef>
              <a:spcAft>
                <a:spcPts val="0"/>
              </a:spcAft>
              <a:buNone/>
            </a:pPr>
            <a:endParaRPr lang="en-US" sz="2800" dirty="0">
              <a:solidFill>
                <a:schemeClr val="tx1"/>
              </a:solidFill>
            </a:endParaRPr>
          </a:p>
          <a:p>
            <a:pPr marL="98425" indent="0">
              <a:lnSpc>
                <a:spcPct val="100000"/>
              </a:lnSpc>
              <a:spcBef>
                <a:spcPts val="1800"/>
              </a:spcBef>
              <a:spcAft>
                <a:spcPts val="0"/>
              </a:spcAft>
              <a:buNone/>
            </a:pPr>
            <a:endParaRPr lang="en-US" sz="2800" dirty="0">
              <a:solidFill>
                <a:schemeClr val="tx1"/>
              </a:solidFill>
            </a:endParaRPr>
          </a:p>
        </p:txBody>
      </p:sp>
      <p:sp>
        <p:nvSpPr>
          <p:cNvPr id="3" name="Content Placeholder 5">
            <a:extLst>
              <a:ext uri="{FF2B5EF4-FFF2-40B4-BE49-F238E27FC236}">
                <a16:creationId xmlns:a16="http://schemas.microsoft.com/office/drawing/2014/main" id="{4C706872-5877-874C-380A-B07CD1869964}"/>
              </a:ext>
            </a:extLst>
          </p:cNvPr>
          <p:cNvSpPr txBox="1">
            <a:spLocks/>
          </p:cNvSpPr>
          <p:nvPr/>
        </p:nvSpPr>
        <p:spPr bwMode="auto">
          <a:xfrm>
            <a:off x="1003385" y="1139802"/>
            <a:ext cx="10225136" cy="472745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lvl="0" indent="0">
              <a:lnSpc>
                <a:spcPct val="100000"/>
              </a:lnSpc>
              <a:spcBef>
                <a:spcPts val="1200"/>
              </a:spcBef>
              <a:spcAft>
                <a:spcPts val="0"/>
              </a:spcAft>
              <a:buNone/>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Introduction: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Multiple myeloma — </a:t>
            </a:r>
            <a:r>
              <a:rPr lang="en-US" sz="2600" kern="0" dirty="0"/>
              <a:t>2005 to 2025</a:t>
            </a:r>
            <a:endPar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endParaRP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1: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Questions from the beginning</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2: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Choosing options</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3: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Clinical trials</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4: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Neuropathy</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5: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Chimeric antigen receptor (CAR) T-cell therapy</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6: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Bispecific antibodies</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7: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Antibody-drug conjugates</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3333CC"/>
                </a:solidFill>
                <a:effectLst/>
                <a:uLnTx/>
                <a:uFillTx/>
                <a:latin typeface="Calibri" charset="0"/>
                <a:ea typeface="MS PGothic" pitchFamily="34" charset="-128"/>
              </a:rPr>
              <a:t>Module 8: </a:t>
            </a:r>
            <a:r>
              <a:rPr kumimoji="0" lang="en-US" sz="2600" b="1" i="0" u="none" strike="noStrike" kern="0" cap="none" spc="0" normalizeH="0" baseline="0" noProof="0" dirty="0">
                <a:ln>
                  <a:noFill/>
                </a:ln>
                <a:solidFill>
                  <a:srgbClr val="000000"/>
                </a:solidFill>
                <a:effectLst/>
                <a:uLnTx/>
                <a:uFillTx/>
                <a:latin typeface="Calibri" charset="0"/>
                <a:ea typeface="MS PGothic" pitchFamily="34" charset="-128"/>
              </a:rPr>
              <a:t>Interacting with the oncology team</a:t>
            </a:r>
          </a:p>
          <a:p>
            <a:pPr marL="98425" marR="0" lvl="0" indent="0" algn="l" defTabSz="412750" rtl="0" eaLnBrk="0" fontAlgn="base" latinLnBrk="0" hangingPunct="0">
              <a:lnSpc>
                <a:spcPct val="100000"/>
              </a:lnSpc>
              <a:spcBef>
                <a:spcPts val="120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chemeClr val="bg1"/>
                </a:solidFill>
                <a:effectLst/>
                <a:uLnTx/>
                <a:uFillTx/>
                <a:latin typeface="Calibri" charset="0"/>
                <a:ea typeface="MS PGothic" pitchFamily="34" charset="-128"/>
              </a:rPr>
              <a:t>Module 9: Other questions</a:t>
            </a:r>
          </a:p>
        </p:txBody>
      </p:sp>
    </p:spTree>
    <p:custDataLst>
      <p:tags r:id="rId1"/>
    </p:custDataLst>
    <p:extLst>
      <p:ext uri="{BB962C8B-B14F-4D97-AF65-F5344CB8AC3E}">
        <p14:creationId xmlns:p14="http://schemas.microsoft.com/office/powerpoint/2010/main" val="20975546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DE1FA6-E739-53A7-31E2-78A7AA8F9B46}"/>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B5FF72F7-192B-0947-0085-CF2F693B9BAE}"/>
              </a:ext>
            </a:extLst>
          </p:cNvPr>
          <p:cNvSpPr/>
          <p:nvPr/>
        </p:nvSpPr>
        <p:spPr bwMode="auto">
          <a:xfrm>
            <a:off x="667969" y="476671"/>
            <a:ext cx="10856061" cy="1456203"/>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2A896FB6-097B-A418-E392-D97E6B44E1F1}"/>
              </a:ext>
            </a:extLst>
          </p:cNvPr>
          <p:cNvSpPr>
            <a:spLocks noGrp="1"/>
          </p:cNvSpPr>
          <p:nvPr>
            <p:ph type="title"/>
          </p:nvPr>
        </p:nvSpPr>
        <p:spPr>
          <a:xfrm>
            <a:off x="1641669" y="908720"/>
            <a:ext cx="8908660" cy="804283"/>
          </a:xfrm>
        </p:spPr>
        <p:txBody>
          <a:bodyPr lIns="91440" tIns="91440" rIns="91440" bIns="182880"/>
          <a:lstStyle/>
          <a:p>
            <a:r>
              <a:rPr lang="en-US" sz="3600" dirty="0">
                <a:solidFill>
                  <a:schemeClr val="bg1"/>
                </a:solidFill>
              </a:rPr>
              <a:t>Other questions</a:t>
            </a:r>
          </a:p>
        </p:txBody>
      </p:sp>
      <p:pic>
        <p:nvPicPr>
          <p:cNvPr id="5" name="Picture 4" descr="A person wearing headphones and a blue shirt&#10;&#10;AI-generated content may be incorrect.">
            <a:extLst>
              <a:ext uri="{FF2B5EF4-FFF2-40B4-BE49-F238E27FC236}">
                <a16:creationId xmlns:a16="http://schemas.microsoft.com/office/drawing/2014/main" id="{F06F67D9-6744-C1F6-9335-17B6A1251108}"/>
              </a:ext>
            </a:extLst>
          </p:cNvPr>
          <p:cNvPicPr>
            <a:picLocks noChangeAspect="1"/>
          </p:cNvPicPr>
          <p:nvPr/>
        </p:nvPicPr>
        <p:blipFill>
          <a:blip r:embed="rId2"/>
          <a:stretch>
            <a:fillRect/>
          </a:stretch>
        </p:blipFill>
        <p:spPr>
          <a:xfrm>
            <a:off x="667969" y="2524998"/>
            <a:ext cx="5068857" cy="2851232"/>
          </a:xfrm>
          <a:prstGeom prst="rect">
            <a:avLst/>
          </a:prstGeom>
          <a:effectLst>
            <a:outerShdw blurRad="50800" dist="38100" dir="2700000" algn="tl" rotWithShape="0">
              <a:prstClr val="black">
                <a:alpha val="40000"/>
              </a:prstClr>
            </a:outerShdw>
          </a:effectLst>
        </p:spPr>
      </p:pic>
      <p:pic>
        <p:nvPicPr>
          <p:cNvPr id="6" name="Picture 5" descr="A person wearing headphones&#10;&#10;AI-generated content may be incorrect.">
            <a:extLst>
              <a:ext uri="{FF2B5EF4-FFF2-40B4-BE49-F238E27FC236}">
                <a16:creationId xmlns:a16="http://schemas.microsoft.com/office/drawing/2014/main" id="{5B11ED4E-B946-84BF-2FC1-0C2FD6449CA8}"/>
              </a:ext>
            </a:extLst>
          </p:cNvPr>
          <p:cNvPicPr>
            <a:picLocks noChangeAspect="1"/>
          </p:cNvPicPr>
          <p:nvPr/>
        </p:nvPicPr>
        <p:blipFill>
          <a:blip r:embed="rId3"/>
          <a:stretch>
            <a:fillRect/>
          </a:stretch>
        </p:blipFill>
        <p:spPr>
          <a:xfrm>
            <a:off x="6455174" y="2524998"/>
            <a:ext cx="5068857" cy="285123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564102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7FF8B0-7F97-954A-EE44-B83797E903AC}"/>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4E369AB9-04EA-03A4-5E29-0BEE579F0854}"/>
              </a:ext>
            </a:extLst>
          </p:cNvPr>
          <p:cNvGrpSpPr>
            <a:grpSpLocks noChangeAspect="1"/>
          </p:cNvGrpSpPr>
          <p:nvPr/>
        </p:nvGrpSpPr>
        <p:grpSpPr>
          <a:xfrm>
            <a:off x="956323" y="737811"/>
            <a:ext cx="10279353" cy="5939597"/>
            <a:chOff x="354276" y="554288"/>
            <a:chExt cx="10707659" cy="6187080"/>
          </a:xfrm>
        </p:grpSpPr>
        <p:pic>
          <p:nvPicPr>
            <p:cNvPr id="12" name="Picture 11" descr="A person wearing glasses and a headset&#10;&#10;AI-generated content may be incorrect.">
              <a:extLst>
                <a:ext uri="{FF2B5EF4-FFF2-40B4-BE49-F238E27FC236}">
                  <a16:creationId xmlns:a16="http://schemas.microsoft.com/office/drawing/2014/main" id="{A3064C23-1750-3062-B123-0080F1C35F0A}"/>
                </a:ext>
              </a:extLst>
            </p:cNvPr>
            <p:cNvPicPr>
              <a:picLocks noChangeAspect="1"/>
            </p:cNvPicPr>
            <p:nvPr/>
          </p:nvPicPr>
          <p:blipFill>
            <a:blip r:embed="rId2"/>
            <a:srcRect l="8107" t="11092" r="6511" b="3527"/>
            <a:stretch>
              <a:fillRect/>
            </a:stretch>
          </p:blipFill>
          <p:spPr>
            <a:xfrm>
              <a:off x="7686471" y="4842670"/>
              <a:ext cx="3374136" cy="1897951"/>
            </a:xfrm>
            <a:prstGeom prst="rect">
              <a:avLst/>
            </a:prstGeom>
            <a:ln w="63500">
              <a:solidFill>
                <a:schemeClr val="bg1"/>
              </a:solidFill>
            </a:ln>
            <a:effectLst>
              <a:outerShdw blurRad="50800" dist="38100" dir="2700000" algn="tl" rotWithShape="0">
                <a:prstClr val="black">
                  <a:alpha val="40000"/>
                </a:prstClr>
              </a:outerShdw>
            </a:effectLst>
          </p:spPr>
        </p:pic>
        <p:pic>
          <p:nvPicPr>
            <p:cNvPr id="10" name="Picture 9" descr="A person wearing headphones&#10;&#10;AI-generated content may be incorrect.">
              <a:extLst>
                <a:ext uri="{FF2B5EF4-FFF2-40B4-BE49-F238E27FC236}">
                  <a16:creationId xmlns:a16="http://schemas.microsoft.com/office/drawing/2014/main" id="{80E0A240-75DF-CC91-AB0E-10642661F57B}"/>
                </a:ext>
              </a:extLst>
            </p:cNvPr>
            <p:cNvPicPr>
              <a:picLocks noChangeAspect="1"/>
            </p:cNvPicPr>
            <p:nvPr/>
          </p:nvPicPr>
          <p:blipFill>
            <a:blip r:embed="rId3"/>
            <a:stretch>
              <a:fillRect/>
            </a:stretch>
          </p:blipFill>
          <p:spPr>
            <a:xfrm>
              <a:off x="354276" y="4842670"/>
              <a:ext cx="3375464" cy="1898698"/>
            </a:xfrm>
            <a:prstGeom prst="rect">
              <a:avLst/>
            </a:prstGeom>
            <a:ln w="63500">
              <a:solidFill>
                <a:schemeClr val="bg1"/>
              </a:solidFill>
            </a:ln>
            <a:effectLst>
              <a:outerShdw blurRad="50800" dist="38100" dir="2700000" algn="tl" rotWithShape="0">
                <a:prstClr val="black">
                  <a:alpha val="40000"/>
                </a:prstClr>
              </a:outerShdw>
            </a:effectLst>
          </p:spPr>
        </p:pic>
        <p:pic>
          <p:nvPicPr>
            <p:cNvPr id="3" name="Picture 2" descr="A person with a beard and mustache smiling&#10;&#10;AI-generated content may be incorrect.">
              <a:extLst>
                <a:ext uri="{FF2B5EF4-FFF2-40B4-BE49-F238E27FC236}">
                  <a16:creationId xmlns:a16="http://schemas.microsoft.com/office/drawing/2014/main" id="{C24A6D60-FB50-5660-0116-A7C68B3F2819}"/>
                </a:ext>
              </a:extLst>
            </p:cNvPr>
            <p:cNvPicPr>
              <a:picLocks noChangeAspect="1"/>
            </p:cNvPicPr>
            <p:nvPr/>
          </p:nvPicPr>
          <p:blipFill>
            <a:blip r:embed="rId4"/>
            <a:stretch>
              <a:fillRect/>
            </a:stretch>
          </p:blipFill>
          <p:spPr>
            <a:xfrm>
              <a:off x="354276" y="554288"/>
              <a:ext cx="3375464" cy="1898698"/>
            </a:xfrm>
            <a:prstGeom prst="rect">
              <a:avLst/>
            </a:prstGeom>
            <a:ln w="63500">
              <a:solidFill>
                <a:schemeClr val="bg1"/>
              </a:solidFill>
            </a:ln>
            <a:effectLst>
              <a:outerShdw blurRad="50800" dist="38100" dir="2700000" algn="tl" rotWithShape="0">
                <a:prstClr val="black">
                  <a:alpha val="40000"/>
                </a:prstClr>
              </a:outerShdw>
            </a:effectLst>
          </p:spPr>
        </p:pic>
        <p:pic>
          <p:nvPicPr>
            <p:cNvPr id="5" name="Picture 4" descr="A person wearing headphones and a blue shirt&#10;&#10;AI-generated content may be incorrect.">
              <a:extLst>
                <a:ext uri="{FF2B5EF4-FFF2-40B4-BE49-F238E27FC236}">
                  <a16:creationId xmlns:a16="http://schemas.microsoft.com/office/drawing/2014/main" id="{8C32E6E3-B598-AAAF-F422-009E7377BA7B}"/>
                </a:ext>
              </a:extLst>
            </p:cNvPr>
            <p:cNvPicPr>
              <a:picLocks noChangeAspect="1"/>
            </p:cNvPicPr>
            <p:nvPr/>
          </p:nvPicPr>
          <p:blipFill>
            <a:blip r:embed="rId5"/>
            <a:stretch>
              <a:fillRect/>
            </a:stretch>
          </p:blipFill>
          <p:spPr>
            <a:xfrm>
              <a:off x="4022130" y="4842670"/>
              <a:ext cx="3375464" cy="1898698"/>
            </a:xfrm>
            <a:prstGeom prst="rect">
              <a:avLst/>
            </a:prstGeom>
            <a:ln w="63500">
              <a:solidFill>
                <a:schemeClr val="bg1"/>
              </a:solidFill>
            </a:ln>
            <a:effectLst>
              <a:outerShdw blurRad="50800" dist="38100" dir="2700000" algn="tl" rotWithShape="0">
                <a:prstClr val="black">
                  <a:alpha val="40000"/>
                </a:prstClr>
              </a:outerShdw>
            </a:effectLst>
          </p:spPr>
        </p:pic>
        <p:pic>
          <p:nvPicPr>
            <p:cNvPr id="6" name="Picture 5" descr="A person wearing glasses and a blue plaid shirt&#10;&#10;AI-generated content may be incorrect.">
              <a:extLst>
                <a:ext uri="{FF2B5EF4-FFF2-40B4-BE49-F238E27FC236}">
                  <a16:creationId xmlns:a16="http://schemas.microsoft.com/office/drawing/2014/main" id="{642B5226-06A9-17D9-193D-EB731415C9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4276" y="2696669"/>
              <a:ext cx="3375465" cy="1898700"/>
            </a:xfrm>
            <a:prstGeom prst="rect">
              <a:avLst/>
            </a:prstGeom>
            <a:ln w="63500">
              <a:solidFill>
                <a:schemeClr val="bg1"/>
              </a:solidFill>
            </a:ln>
            <a:effectLst>
              <a:outerShdw blurRad="50800" dist="38100" dir="2700000" algn="tl" rotWithShape="0">
                <a:prstClr val="black">
                  <a:alpha val="40000"/>
                </a:prstClr>
              </a:outerShdw>
            </a:effectLst>
          </p:spPr>
        </p:pic>
        <p:pic>
          <p:nvPicPr>
            <p:cNvPr id="7" name="Picture 6" descr="A person wearing a headset&#10;&#10;AI-generated content may be incorrect.">
              <a:extLst>
                <a:ext uri="{FF2B5EF4-FFF2-40B4-BE49-F238E27FC236}">
                  <a16:creationId xmlns:a16="http://schemas.microsoft.com/office/drawing/2014/main" id="{9C740586-48DF-7B37-9C5C-05C8283344F0}"/>
                </a:ext>
              </a:extLst>
            </p:cNvPr>
            <p:cNvPicPr>
              <a:picLocks noChangeAspect="1"/>
            </p:cNvPicPr>
            <p:nvPr/>
          </p:nvPicPr>
          <p:blipFill>
            <a:blip r:embed="rId7"/>
            <a:stretch>
              <a:fillRect/>
            </a:stretch>
          </p:blipFill>
          <p:spPr>
            <a:xfrm>
              <a:off x="7686471" y="2696670"/>
              <a:ext cx="3375464" cy="1898698"/>
            </a:xfrm>
            <a:prstGeom prst="rect">
              <a:avLst/>
            </a:prstGeom>
            <a:ln w="63500">
              <a:solidFill>
                <a:schemeClr val="bg1"/>
              </a:solidFill>
            </a:ln>
            <a:effectLst>
              <a:outerShdw blurRad="50800" dist="38100" dir="2700000" algn="tl" rotWithShape="0">
                <a:prstClr val="black">
                  <a:alpha val="40000"/>
                </a:prstClr>
              </a:outerShdw>
            </a:effectLst>
          </p:spPr>
        </p:pic>
        <p:pic>
          <p:nvPicPr>
            <p:cNvPr id="9" name="Picture 8" descr="A person wearing a headset and a microphone&#10;&#10;AI-generated content may be incorrect.">
              <a:extLst>
                <a:ext uri="{FF2B5EF4-FFF2-40B4-BE49-F238E27FC236}">
                  <a16:creationId xmlns:a16="http://schemas.microsoft.com/office/drawing/2014/main" id="{9874B036-4B25-6134-496B-92112695E599}"/>
                </a:ext>
              </a:extLst>
            </p:cNvPr>
            <p:cNvPicPr>
              <a:picLocks noChangeAspect="1"/>
            </p:cNvPicPr>
            <p:nvPr/>
          </p:nvPicPr>
          <p:blipFill>
            <a:blip r:embed="rId8"/>
            <a:stretch>
              <a:fillRect/>
            </a:stretch>
          </p:blipFill>
          <p:spPr>
            <a:xfrm>
              <a:off x="4022129" y="554288"/>
              <a:ext cx="3375464" cy="1898698"/>
            </a:xfrm>
            <a:prstGeom prst="rect">
              <a:avLst/>
            </a:prstGeom>
            <a:ln w="63500">
              <a:solidFill>
                <a:schemeClr val="bg1"/>
              </a:solidFill>
            </a:ln>
            <a:effectLst>
              <a:outerShdw blurRad="50800" dist="38100" dir="2700000" algn="tl" rotWithShape="0">
                <a:prstClr val="black">
                  <a:alpha val="40000"/>
                </a:prstClr>
              </a:outerShdw>
            </a:effectLst>
          </p:spPr>
        </p:pic>
        <p:pic>
          <p:nvPicPr>
            <p:cNvPr id="11" name="Picture 10" descr="A person wearing headphones smiling&#10;&#10;AI-generated content may be incorrect.">
              <a:extLst>
                <a:ext uri="{FF2B5EF4-FFF2-40B4-BE49-F238E27FC236}">
                  <a16:creationId xmlns:a16="http://schemas.microsoft.com/office/drawing/2014/main" id="{EC9B121E-D9CF-5921-9D51-472448666902}"/>
                </a:ext>
              </a:extLst>
            </p:cNvPr>
            <p:cNvPicPr>
              <a:picLocks noChangeAspect="1"/>
            </p:cNvPicPr>
            <p:nvPr/>
          </p:nvPicPr>
          <p:blipFill>
            <a:blip r:embed="rId9"/>
            <a:stretch>
              <a:fillRect/>
            </a:stretch>
          </p:blipFill>
          <p:spPr>
            <a:xfrm>
              <a:off x="4022129" y="2696669"/>
              <a:ext cx="3375467" cy="1898700"/>
            </a:xfrm>
            <a:prstGeom prst="rect">
              <a:avLst/>
            </a:prstGeom>
            <a:ln w="63500">
              <a:solidFill>
                <a:schemeClr val="bg1"/>
              </a:solidFill>
            </a:ln>
            <a:effectLst>
              <a:outerShdw blurRad="50800" dist="38100" dir="2700000" algn="tl" rotWithShape="0">
                <a:prstClr val="black">
                  <a:alpha val="40000"/>
                </a:prstClr>
              </a:outerShdw>
            </a:effectLst>
          </p:spPr>
        </p:pic>
        <p:pic>
          <p:nvPicPr>
            <p:cNvPr id="15" name="Picture 14" descr="A person wearing a headset&#10;&#10;AI-generated content may be incorrect.">
              <a:extLst>
                <a:ext uri="{FF2B5EF4-FFF2-40B4-BE49-F238E27FC236}">
                  <a16:creationId xmlns:a16="http://schemas.microsoft.com/office/drawing/2014/main" id="{1F1BC41F-FB9A-1F7A-D8D4-FE91DDD4926E}"/>
                </a:ext>
              </a:extLst>
            </p:cNvPr>
            <p:cNvPicPr>
              <a:picLocks noChangeAspect="1"/>
            </p:cNvPicPr>
            <p:nvPr/>
          </p:nvPicPr>
          <p:blipFill>
            <a:blip r:embed="rId10"/>
            <a:stretch>
              <a:fillRect/>
            </a:stretch>
          </p:blipFill>
          <p:spPr>
            <a:xfrm>
              <a:off x="7686471" y="554288"/>
              <a:ext cx="3375464" cy="1898698"/>
            </a:xfrm>
            <a:prstGeom prst="rect">
              <a:avLst/>
            </a:prstGeom>
            <a:ln w="63500">
              <a:solidFill>
                <a:schemeClr val="bg1"/>
              </a:solidFill>
            </a:ln>
            <a:effectLst>
              <a:outerShdw blurRad="50800" dist="38100" dir="2700000" algn="tl" rotWithShape="0">
                <a:prstClr val="black">
                  <a:alpha val="40000"/>
                </a:prstClr>
              </a:outerShdw>
            </a:effectLst>
          </p:spPr>
        </p:pic>
      </p:grpSp>
      <p:sp>
        <p:nvSpPr>
          <p:cNvPr id="2" name="TextBox 1">
            <a:extLst>
              <a:ext uri="{FF2B5EF4-FFF2-40B4-BE49-F238E27FC236}">
                <a16:creationId xmlns:a16="http://schemas.microsoft.com/office/drawing/2014/main" id="{4C45B596-6AC0-F14A-FC12-F439DC29DD4C}"/>
              </a:ext>
            </a:extLst>
          </p:cNvPr>
          <p:cNvSpPr txBox="1"/>
          <p:nvPr/>
        </p:nvSpPr>
        <p:spPr>
          <a:xfrm>
            <a:off x="5013973" y="54905"/>
            <a:ext cx="2164054" cy="646331"/>
          </a:xfrm>
          <a:prstGeom prst="rect">
            <a:avLst/>
          </a:prstGeom>
          <a:noFill/>
        </p:spPr>
        <p:txBody>
          <a:bodyPr wrap="none" rtlCol="0">
            <a:spAutoFit/>
          </a:bodyPr>
          <a:lstStyle/>
          <a:p>
            <a:pPr algn="ctr"/>
            <a:r>
              <a:rPr lang="en-US" dirty="0">
                <a:latin typeface="Calibri" panose="020F0502020204030204" pitchFamily="34" charset="0"/>
                <a:cs typeface="Calibri" panose="020F0502020204030204" pitchFamily="34" charset="0"/>
              </a:rPr>
              <a:t>Thank you</a:t>
            </a:r>
          </a:p>
        </p:txBody>
      </p:sp>
    </p:spTree>
    <p:extLst>
      <p:ext uri="{BB962C8B-B14F-4D97-AF65-F5344CB8AC3E}">
        <p14:creationId xmlns:p14="http://schemas.microsoft.com/office/powerpoint/2010/main" val="27674175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1A98C-EE93-0A49-9377-CD2356126EB8}"/>
              </a:ext>
            </a:extLst>
          </p:cNvPr>
          <p:cNvSpPr>
            <a:spLocks noGrp="1"/>
          </p:cNvSpPr>
          <p:nvPr>
            <p:ph type="title"/>
          </p:nvPr>
        </p:nvSpPr>
        <p:spPr>
          <a:xfrm>
            <a:off x="700061" y="3068960"/>
            <a:ext cx="10791877" cy="1143000"/>
          </a:xfrm>
        </p:spPr>
        <p:txBody>
          <a:bodyPr/>
          <a:lstStyle/>
          <a:p>
            <a:r>
              <a:rPr lang="en-US" sz="3600" i="1" dirty="0"/>
              <a:t>Thank you for joining us!</a:t>
            </a:r>
            <a:br>
              <a:rPr lang="en-US" sz="3600" i="1" dirty="0"/>
            </a:br>
            <a:r>
              <a:rPr lang="en-US" sz="3600" i="1" dirty="0"/>
              <a:t> </a:t>
            </a:r>
            <a:br>
              <a:rPr lang="en-US" sz="3600" i="1" dirty="0"/>
            </a:br>
            <a:r>
              <a:rPr lang="en-US" sz="3600" i="1" dirty="0"/>
              <a:t>Please take a moment to complete the survey </a:t>
            </a:r>
            <a:br>
              <a:rPr lang="en-US" sz="3600" i="1" dirty="0"/>
            </a:br>
            <a:r>
              <a:rPr lang="en-US" sz="3600" i="1" dirty="0"/>
              <a:t>currently up on Zoom. Your feedback is </a:t>
            </a:r>
            <a:br>
              <a:rPr lang="en-US" sz="3600" i="1" dirty="0"/>
            </a:br>
            <a:r>
              <a:rPr lang="en-US" sz="3600" i="1" dirty="0"/>
              <a:t>very important to us. The survey will remain open </a:t>
            </a:r>
            <a:br>
              <a:rPr lang="en-US" sz="3600" i="1" dirty="0"/>
            </a:br>
            <a:r>
              <a:rPr lang="en-US" sz="3600" i="1" dirty="0"/>
              <a:t>for 5 minutes after the meeting ends.</a:t>
            </a:r>
            <a:br>
              <a:rPr lang="en-US" sz="3600" i="1" dirty="0"/>
            </a:br>
            <a:r>
              <a:rPr lang="en-US" sz="3600" i="1" dirty="0"/>
              <a:t> </a:t>
            </a:r>
            <a:br>
              <a:rPr lang="en-US" sz="3600" i="1" dirty="0"/>
            </a:br>
            <a:endParaRPr lang="en-US" sz="3600" i="1" dirty="0"/>
          </a:p>
        </p:txBody>
      </p:sp>
    </p:spTree>
    <p:extLst>
      <p:ext uri="{BB962C8B-B14F-4D97-AF65-F5344CB8AC3E}">
        <p14:creationId xmlns:p14="http://schemas.microsoft.com/office/powerpoint/2010/main" val="31877580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223590"/>
          </a:xfrm>
        </p:spPr>
        <p:txBody>
          <a:bodyPr/>
          <a:lstStyle/>
          <a:p>
            <a:r>
              <a:rPr lang="en-US" sz="3200" dirty="0">
                <a:solidFill>
                  <a:srgbClr val="0432FF"/>
                </a:solidFill>
              </a:rPr>
              <a:t>Dr </a:t>
            </a:r>
            <a:r>
              <a:rPr lang="en-US" sz="3200" dirty="0" err="1">
                <a:solidFill>
                  <a:srgbClr val="0432FF"/>
                </a:solidFill>
              </a:rPr>
              <a:t>Lonial</a:t>
            </a:r>
            <a:r>
              <a:rPr lang="en-US" sz="3200" dirty="0">
                <a:solidFill>
                  <a:srgbClr val="0432FF"/>
                </a:solidFill>
              </a:rPr>
              <a:t> — Disclosures</a:t>
            </a:r>
            <a:br>
              <a:rPr lang="en-US" sz="3200" dirty="0">
                <a:solidFill>
                  <a:srgbClr val="0432FF"/>
                </a:solidFill>
              </a:rPr>
            </a:br>
            <a:r>
              <a:rPr lang="en-US" sz="3200" dirty="0">
                <a:solidFill>
                  <a:srgbClr val="0432FF"/>
                </a:solidFill>
              </a:rPr>
              <a:t>Faculty</a:t>
            </a:r>
          </a:p>
        </p:txBody>
      </p:sp>
      <p:graphicFrame>
        <p:nvGraphicFramePr>
          <p:cNvPr id="4" name="Content Placeholder 3">
            <a:extLst>
              <a:ext uri="{FF2B5EF4-FFF2-40B4-BE49-F238E27FC236}">
                <a16:creationId xmlns:a16="http://schemas.microsoft.com/office/drawing/2014/main" id="{7BBF934E-BFDC-EFE6-CEA2-C399714AA954}"/>
              </a:ext>
            </a:extLst>
          </p:cNvPr>
          <p:cNvGraphicFramePr>
            <a:graphicFrameLocks/>
          </p:cNvGraphicFramePr>
          <p:nvPr/>
        </p:nvGraphicFramePr>
        <p:xfrm>
          <a:off x="1595500" y="1700808"/>
          <a:ext cx="8820980" cy="3672409"/>
        </p:xfrm>
        <a:graphic>
          <a:graphicData uri="http://schemas.openxmlformats.org/drawingml/2006/table">
            <a:tbl>
              <a:tblPr firstRow="1" bandRow="1">
                <a:tableStyleId>{F2DE63D5-997A-4646-A377-4702673A728D}</a:tableStyleId>
              </a:tblPr>
              <a:tblGrid>
                <a:gridCol w="2772308">
                  <a:extLst>
                    <a:ext uri="{9D8B030D-6E8A-4147-A177-3AD203B41FA5}">
                      <a16:colId xmlns:a16="http://schemas.microsoft.com/office/drawing/2014/main" val="20000"/>
                    </a:ext>
                  </a:extLst>
                </a:gridCol>
                <a:gridCol w="6048672">
                  <a:extLst>
                    <a:ext uri="{9D8B030D-6E8A-4147-A177-3AD203B41FA5}">
                      <a16:colId xmlns:a16="http://schemas.microsoft.com/office/drawing/2014/main" val="2117869244"/>
                    </a:ext>
                  </a:extLst>
                </a:gridCol>
              </a:tblGrid>
              <a:tr h="1512236">
                <a:tc>
                  <a:txBody>
                    <a:bodyPr/>
                    <a:lstStyle/>
                    <a:p>
                      <a:pPr algn="l"/>
                      <a:r>
                        <a:rPr lang="en-US" sz="1800" b="1" dirty="0">
                          <a:solidFill>
                            <a:schemeClr val="tx1"/>
                          </a:solidFill>
                        </a:rPr>
                        <a:t>Advisory Committees and 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Amgen Inc, Bristol Myers Squibb, Genentech, a member of the Roche Group, GSK, Janssen Biotech Inc, Novartis, Pfizer Inc, Regeneron Pharmaceuticals Inc, Takeda Pharmaceuticals USA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558981">
                <a:tc>
                  <a:txBody>
                    <a:bodyPr/>
                    <a:lstStyle/>
                    <a:p>
                      <a:pPr algn="l"/>
                      <a:r>
                        <a:rPr lang="en-US" sz="1800" b="1" dirty="0">
                          <a:solidFill>
                            <a:schemeClr val="tx1"/>
                          </a:solidFill>
                        </a:rPr>
                        <a:t>Boards of Directors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TG Therapeutics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85295842"/>
                  </a:ext>
                </a:extLst>
              </a:tr>
              <a:tr h="800596">
                <a:tc>
                  <a:txBody>
                    <a:bodyPr/>
                    <a:lstStyle/>
                    <a:p>
                      <a:pPr algn="l"/>
                      <a:r>
                        <a:rPr lang="en-US" sz="18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Bristol Myers Squibb, Janssen Biotech Inc, Novartis, Takeda Pharmaceuticals USA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35697085"/>
                  </a:ext>
                </a:extLst>
              </a:tr>
              <a:tr h="800596">
                <a:tc>
                  <a:txBody>
                    <a:bodyPr/>
                    <a:lstStyle/>
                    <a:p>
                      <a:pPr algn="l"/>
                      <a:r>
                        <a:rPr lang="en-US" sz="1800" b="1" dirty="0">
                          <a:solidFill>
                            <a:schemeClr val="tx1"/>
                          </a:solidFill>
                        </a:rPr>
                        <a:t>Stock Options/Stock — Public Companies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TG Therapeutics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51246318"/>
                  </a:ext>
                </a:extLst>
              </a:tr>
            </a:tbl>
          </a:graphicData>
        </a:graphic>
      </p:graphicFrame>
    </p:spTree>
    <p:custDataLst>
      <p:tags r:id="rId1"/>
    </p:custDataLst>
    <p:extLst>
      <p:ext uri="{BB962C8B-B14F-4D97-AF65-F5344CB8AC3E}">
        <p14:creationId xmlns:p14="http://schemas.microsoft.com/office/powerpoint/2010/main" val="35449136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277EB9-08B6-F6AC-4BF2-EFB248BE52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B849CB-1EE6-BDD4-4B10-E6A09714D4A2}"/>
              </a:ext>
            </a:extLst>
          </p:cNvPr>
          <p:cNvSpPr>
            <a:spLocks noGrp="1"/>
          </p:cNvSpPr>
          <p:nvPr>
            <p:ph type="title"/>
          </p:nvPr>
        </p:nvSpPr>
        <p:spPr>
          <a:xfrm>
            <a:off x="916516" y="0"/>
            <a:ext cx="10358967" cy="1223590"/>
          </a:xfrm>
        </p:spPr>
        <p:txBody>
          <a:bodyPr/>
          <a:lstStyle/>
          <a:p>
            <a:r>
              <a:rPr lang="en-US" sz="3200" dirty="0">
                <a:solidFill>
                  <a:srgbClr val="0432FF"/>
                </a:solidFill>
              </a:rPr>
              <a:t>Dr Fonseca — Disclosures</a:t>
            </a:r>
            <a:br>
              <a:rPr lang="en-US" sz="3200" dirty="0">
                <a:solidFill>
                  <a:srgbClr val="0432FF"/>
                </a:solidFill>
              </a:rPr>
            </a:br>
            <a:r>
              <a:rPr lang="en-US" sz="3200" dirty="0">
                <a:solidFill>
                  <a:srgbClr val="0432FF"/>
                </a:solidFill>
              </a:rPr>
              <a:t>Survey Participant</a:t>
            </a:r>
          </a:p>
        </p:txBody>
      </p:sp>
      <p:graphicFrame>
        <p:nvGraphicFramePr>
          <p:cNvPr id="4" name="Content Placeholder 3">
            <a:extLst>
              <a:ext uri="{FF2B5EF4-FFF2-40B4-BE49-F238E27FC236}">
                <a16:creationId xmlns:a16="http://schemas.microsoft.com/office/drawing/2014/main" id="{711CAA3C-BE6C-A0E9-0664-6F23FAF1AFEE}"/>
              </a:ext>
            </a:extLst>
          </p:cNvPr>
          <p:cNvGraphicFramePr>
            <a:graphicFrameLocks/>
          </p:cNvGraphicFramePr>
          <p:nvPr/>
        </p:nvGraphicFramePr>
        <p:xfrm>
          <a:off x="1199456" y="1700808"/>
          <a:ext cx="9145016" cy="4320481"/>
        </p:xfrm>
        <a:graphic>
          <a:graphicData uri="http://schemas.openxmlformats.org/drawingml/2006/table">
            <a:tbl>
              <a:tblPr firstRow="1" bandRow="1">
                <a:tableStyleId>{F2DE63D5-997A-4646-A377-4702673A728D}</a:tableStyleId>
              </a:tblPr>
              <a:tblGrid>
                <a:gridCol w="2916324">
                  <a:extLst>
                    <a:ext uri="{9D8B030D-6E8A-4147-A177-3AD203B41FA5}">
                      <a16:colId xmlns:a16="http://schemas.microsoft.com/office/drawing/2014/main" val="20000"/>
                    </a:ext>
                  </a:extLst>
                </a:gridCol>
                <a:gridCol w="6228692">
                  <a:extLst>
                    <a:ext uri="{9D8B030D-6E8A-4147-A177-3AD203B41FA5}">
                      <a16:colId xmlns:a16="http://schemas.microsoft.com/office/drawing/2014/main" val="2117869244"/>
                    </a:ext>
                  </a:extLst>
                </a:gridCol>
              </a:tblGrid>
              <a:tr h="672981">
                <a:tc>
                  <a:txBody>
                    <a:bodyPr/>
                    <a:lstStyle/>
                    <a:p>
                      <a:pPr algn="l"/>
                      <a:r>
                        <a:rPr lang="en-US" sz="1800" b="1" dirty="0">
                          <a:solidFill>
                            <a:schemeClr val="tx1"/>
                          </a:solidFill>
                        </a:rPr>
                        <a:t>Boards of Directors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err="1">
                          <a:solidFill>
                            <a:schemeClr val="tx1"/>
                          </a:solidFill>
                        </a:rPr>
                        <a:t>Antengene</a:t>
                      </a:r>
                      <a:endParaRPr lang="en-US" sz="1800" b="0" dirty="0">
                        <a:solidFill>
                          <a:schemeClr val="tx1"/>
                        </a:solidFill>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265459">
                <a:tc>
                  <a:txBody>
                    <a:bodyPr/>
                    <a:lstStyle/>
                    <a:p>
                      <a:pPr algn="l"/>
                      <a:r>
                        <a:rPr lang="en-US" sz="1800" b="1" dirty="0">
                          <a:solidFill>
                            <a:schemeClr val="tx1"/>
                          </a:solidFill>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Adaptive Biotechnologies Corporation, Amgen Inc, Apple, Bristol Myers Squibb, Celgene Corporation, GSK, Janssen Biotech Inc, </a:t>
                      </a:r>
                      <a:r>
                        <a:rPr lang="en-US" sz="1800" b="0" dirty="0" err="1">
                          <a:solidFill>
                            <a:schemeClr val="tx1"/>
                          </a:solidFill>
                        </a:rPr>
                        <a:t>Karyopharm</a:t>
                      </a:r>
                      <a:r>
                        <a:rPr lang="en-US" sz="1800" b="0" dirty="0">
                          <a:solidFill>
                            <a:schemeClr val="tx1"/>
                          </a:solidFill>
                        </a:rPr>
                        <a:t> Therapeutics, Pfizer Inc, RA Capital Management, Regeneron Pharmaceuticals Inc, Sanofi</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85295842"/>
                  </a:ext>
                </a:extLst>
              </a:tr>
              <a:tr h="669949">
                <a:tc>
                  <a:txBody>
                    <a:bodyPr/>
                    <a:lstStyle/>
                    <a:p>
                      <a:pPr algn="l"/>
                      <a:r>
                        <a:rPr lang="en-US" sz="1800" b="1" dirty="0">
                          <a:solidFill>
                            <a:schemeClr val="tx1"/>
                          </a:solidFill>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Bristol Myers Squibb</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35697085"/>
                  </a:ext>
                </a:extLst>
              </a:tr>
              <a:tr h="669949">
                <a:tc>
                  <a:txBody>
                    <a:bodyPr/>
                    <a:lstStyle/>
                    <a:p>
                      <a:pPr algn="l"/>
                      <a:r>
                        <a:rPr lang="en-US" sz="1800" b="1" dirty="0">
                          <a:solidFill>
                            <a:schemeClr val="tx1"/>
                          </a:solidFill>
                        </a:rPr>
                        <a:t>Patents (Through Institution)</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Abbott</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51246318"/>
                  </a:ext>
                </a:extLst>
              </a:tr>
              <a:tr h="372194">
                <a:tc>
                  <a:txBody>
                    <a:bodyPr/>
                    <a:lstStyle/>
                    <a:p>
                      <a:pPr algn="l"/>
                      <a:r>
                        <a:rPr lang="en-US" sz="1800" b="1" dirty="0">
                          <a:solidFill>
                            <a:schemeClr val="tx1"/>
                          </a:solidFill>
                        </a:rPr>
                        <a:t>Scientific Advisory Boards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Caris Life Sciences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87211348"/>
                  </a:ext>
                </a:extLst>
              </a:tr>
              <a:tr h="669949">
                <a:tc>
                  <a:txBody>
                    <a:bodyPr/>
                    <a:lstStyle/>
                    <a:p>
                      <a:pPr algn="l"/>
                      <a:r>
                        <a:rPr lang="en-US" sz="1800" b="1" dirty="0">
                          <a:solidFill>
                            <a:schemeClr val="tx1"/>
                          </a:solidFill>
                        </a:rPr>
                        <a:t>Stock Options/Stock — Public Companies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err="1">
                          <a:solidFill>
                            <a:schemeClr val="tx1"/>
                          </a:solidFill>
                        </a:rPr>
                        <a:t>Antengene</a:t>
                      </a:r>
                      <a:r>
                        <a:rPr lang="en-US" sz="1800" b="0" dirty="0">
                          <a:solidFill>
                            <a:schemeClr val="tx1"/>
                          </a:solidFill>
                        </a:rPr>
                        <a:t>, Caris Life Sciences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65451732"/>
                  </a:ext>
                </a:extLst>
              </a:tr>
            </a:tbl>
          </a:graphicData>
        </a:graphic>
      </p:graphicFrame>
    </p:spTree>
    <p:custDataLst>
      <p:tags r:id="rId1"/>
    </p:custDataLst>
    <p:extLst>
      <p:ext uri="{BB962C8B-B14F-4D97-AF65-F5344CB8AC3E}">
        <p14:creationId xmlns:p14="http://schemas.microsoft.com/office/powerpoint/2010/main" val="10578964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1.xml><?xml version="1.0" encoding="utf-8"?>
<p:tagLst xmlns:a="http://schemas.openxmlformats.org/drawingml/2006/main" xmlns:r="http://schemas.openxmlformats.org/officeDocument/2006/relationships" xmlns:p="http://schemas.openxmlformats.org/presentationml/2006/main">
  <p:tag name="KPI_HAS_CHART" val="false"/>
</p:tagLst>
</file>

<file path=ppt/tags/tag12.xml><?xml version="1.0" encoding="utf-8"?>
<p:tagLst xmlns:a="http://schemas.openxmlformats.org/drawingml/2006/main" xmlns:r="http://schemas.openxmlformats.org/officeDocument/2006/relationships" xmlns:p="http://schemas.openxmlformats.org/presentationml/2006/main">
  <p:tag name="KPI_HAS_CHART" val="false"/>
</p:tagLst>
</file>

<file path=ppt/tags/tag13.xml><?xml version="1.0" encoding="utf-8"?>
<p:tagLst xmlns:a="http://schemas.openxmlformats.org/drawingml/2006/main" xmlns:r="http://schemas.openxmlformats.org/officeDocument/2006/relationships" xmlns:p="http://schemas.openxmlformats.org/presentationml/2006/main">
  <p:tag name="KPI_HAS_CHART" val="false"/>
</p:tagLst>
</file>

<file path=ppt/tags/tag14.xml><?xml version="1.0" encoding="utf-8"?>
<p:tagLst xmlns:a="http://schemas.openxmlformats.org/drawingml/2006/main" xmlns:r="http://schemas.openxmlformats.org/officeDocument/2006/relationships" xmlns:p="http://schemas.openxmlformats.org/presentationml/2006/main">
  <p:tag name="KPI_HAS_CHART" val="false"/>
</p:tagLst>
</file>

<file path=ppt/tags/tag15.xml><?xml version="1.0" encoding="utf-8"?>
<p:tagLst xmlns:a="http://schemas.openxmlformats.org/drawingml/2006/main" xmlns:r="http://schemas.openxmlformats.org/officeDocument/2006/relationships" xmlns:p="http://schemas.openxmlformats.org/presentationml/2006/main">
  <p:tag name="KPI_HAS_CHART" val="false"/>
</p:tagLst>
</file>

<file path=ppt/tags/tag16.xml><?xml version="1.0" encoding="utf-8"?>
<p:tagLst xmlns:a="http://schemas.openxmlformats.org/drawingml/2006/main" xmlns:r="http://schemas.openxmlformats.org/officeDocument/2006/relationships" xmlns:p="http://schemas.openxmlformats.org/presentationml/2006/main">
  <p:tag name="KPI_HAS_CHART" val="false"/>
</p:tagLst>
</file>

<file path=ppt/tags/tag17.xml><?xml version="1.0" encoding="utf-8"?>
<p:tagLst xmlns:a="http://schemas.openxmlformats.org/drawingml/2006/main" xmlns:r="http://schemas.openxmlformats.org/officeDocument/2006/relationships" xmlns:p="http://schemas.openxmlformats.org/presentationml/2006/main">
  <p:tag name="KPI_HAS_CHART" val="false"/>
</p:tagLst>
</file>

<file path=ppt/tags/tag18.xml><?xml version="1.0" encoding="utf-8"?>
<p:tagLst xmlns:a="http://schemas.openxmlformats.org/drawingml/2006/main" xmlns:r="http://schemas.openxmlformats.org/officeDocument/2006/relationships" xmlns:p="http://schemas.openxmlformats.org/presentationml/2006/main">
  <p:tag name="KPI_HAS_CHART" val="false"/>
</p:tagLst>
</file>

<file path=ppt/tags/tag19.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20.xml><?xml version="1.0" encoding="utf-8"?>
<p:tagLst xmlns:a="http://schemas.openxmlformats.org/drawingml/2006/main" xmlns:r="http://schemas.openxmlformats.org/officeDocument/2006/relationships" xmlns:p="http://schemas.openxmlformats.org/presentationml/2006/main">
  <p:tag name="KPI_HAS_CHART" val="false"/>
</p:tagLst>
</file>

<file path=ppt/tags/tag21.xml><?xml version="1.0" encoding="utf-8"?>
<p:tagLst xmlns:a="http://schemas.openxmlformats.org/drawingml/2006/main" xmlns:r="http://schemas.openxmlformats.org/officeDocument/2006/relationships" xmlns:p="http://schemas.openxmlformats.org/presentationml/2006/main">
  <p:tag name="KPI_HAS_CHART" val="false"/>
</p:tagLst>
</file>

<file path=ppt/tags/tag22.xml><?xml version="1.0" encoding="utf-8"?>
<p:tagLst xmlns:a="http://schemas.openxmlformats.org/drawingml/2006/main" xmlns:r="http://schemas.openxmlformats.org/officeDocument/2006/relationships" xmlns:p="http://schemas.openxmlformats.org/presentationml/2006/main">
  <p:tag name="KPI_HAS_CHART" val="false"/>
</p:tagLst>
</file>

<file path=ppt/tags/tag23.xml><?xml version="1.0" encoding="utf-8"?>
<p:tagLst xmlns:a="http://schemas.openxmlformats.org/drawingml/2006/main" xmlns:r="http://schemas.openxmlformats.org/officeDocument/2006/relationships" xmlns:p="http://schemas.openxmlformats.org/presentationml/2006/main">
  <p:tag name="KPI_HAS_CHART" val="false"/>
</p:tagLst>
</file>

<file path=ppt/tags/tag24.xml><?xml version="1.0" encoding="utf-8"?>
<p:tagLst xmlns:a="http://schemas.openxmlformats.org/drawingml/2006/main" xmlns:r="http://schemas.openxmlformats.org/officeDocument/2006/relationships" xmlns:p="http://schemas.openxmlformats.org/presentationml/2006/main">
  <p:tag name="KPI_HAS_CHART" val="false"/>
</p:tagLst>
</file>

<file path=ppt/tags/tag25.xml><?xml version="1.0" encoding="utf-8"?>
<p:tagLst xmlns:a="http://schemas.openxmlformats.org/drawingml/2006/main" xmlns:r="http://schemas.openxmlformats.org/officeDocument/2006/relationships" xmlns:p="http://schemas.openxmlformats.org/presentationml/2006/main">
  <p:tag name="KPI_HAS_CHART" val="false"/>
</p:tagLst>
</file>

<file path=ppt/tags/tag26.xml><?xml version="1.0" encoding="utf-8"?>
<p:tagLst xmlns:a="http://schemas.openxmlformats.org/drawingml/2006/main" xmlns:r="http://schemas.openxmlformats.org/officeDocument/2006/relationships" xmlns:p="http://schemas.openxmlformats.org/presentationml/2006/main">
  <p:tag name="KPI_HAS_CHART" val="false"/>
</p:tagLst>
</file>

<file path=ppt/tags/tag27.xml><?xml version="1.0" encoding="utf-8"?>
<p:tagLst xmlns:a="http://schemas.openxmlformats.org/drawingml/2006/main" xmlns:r="http://schemas.openxmlformats.org/officeDocument/2006/relationships" xmlns:p="http://schemas.openxmlformats.org/presentationml/2006/main">
  <p:tag name="KPI_HAS_CHART" val="false"/>
</p:tagLst>
</file>

<file path=ppt/tags/tag28.xml><?xml version="1.0" encoding="utf-8"?>
<p:tagLst xmlns:a="http://schemas.openxmlformats.org/drawingml/2006/main" xmlns:r="http://schemas.openxmlformats.org/officeDocument/2006/relationships" xmlns:p="http://schemas.openxmlformats.org/presentationml/2006/main">
  <p:tag name="KPI_HAS_CHART" val="false"/>
</p:tagLst>
</file>

<file path=ppt/tags/tag29.xml><?xml version="1.0" encoding="utf-8"?>
<p:tagLst xmlns:a="http://schemas.openxmlformats.org/drawingml/2006/main" xmlns:r="http://schemas.openxmlformats.org/officeDocument/2006/relationships" xmlns:p="http://schemas.openxmlformats.org/presentationml/2006/main">
  <p:tag name="KPI_HAS_CHART" val="false"/>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30.xml><?xml version="1.0" encoding="utf-8"?>
<p:tagLst xmlns:a="http://schemas.openxmlformats.org/drawingml/2006/main" xmlns:r="http://schemas.openxmlformats.org/officeDocument/2006/relationships" xmlns:p="http://schemas.openxmlformats.org/presentationml/2006/main">
  <p:tag name="KPI_HAS_CHART" val="false"/>
</p:tagLst>
</file>

<file path=ppt/tags/tag31.xml><?xml version="1.0" encoding="utf-8"?>
<p:tagLst xmlns:a="http://schemas.openxmlformats.org/drawingml/2006/main" xmlns:r="http://schemas.openxmlformats.org/officeDocument/2006/relationships" xmlns:p="http://schemas.openxmlformats.org/presentationml/2006/main">
  <p:tag name="KPI_HAS_CHART" val="false"/>
</p:tagLst>
</file>

<file path=ppt/tags/tag32.xml><?xml version="1.0" encoding="utf-8"?>
<p:tagLst xmlns:a="http://schemas.openxmlformats.org/drawingml/2006/main" xmlns:r="http://schemas.openxmlformats.org/officeDocument/2006/relationships" xmlns:p="http://schemas.openxmlformats.org/presentationml/2006/main">
  <p:tag name="KPI_HAS_CHART" val="false"/>
</p:tagLst>
</file>

<file path=ppt/tags/tag33.xml><?xml version="1.0" encoding="utf-8"?>
<p:tagLst xmlns:a="http://schemas.openxmlformats.org/drawingml/2006/main" xmlns:r="http://schemas.openxmlformats.org/officeDocument/2006/relationships" xmlns:p="http://schemas.openxmlformats.org/presentationml/2006/main">
  <p:tag name="KPI_HAS_CHART" val="false"/>
</p:tagLst>
</file>

<file path=ppt/tags/tag34.xml><?xml version="1.0" encoding="utf-8"?>
<p:tagLst xmlns:a="http://schemas.openxmlformats.org/drawingml/2006/main" xmlns:r="http://schemas.openxmlformats.org/officeDocument/2006/relationships" xmlns:p="http://schemas.openxmlformats.org/presentationml/2006/main">
  <p:tag name="KPI_HAS_CHART" val="false"/>
</p:tagLst>
</file>

<file path=ppt/tags/tag35.xml><?xml version="1.0" encoding="utf-8"?>
<p:tagLst xmlns:a="http://schemas.openxmlformats.org/drawingml/2006/main" xmlns:r="http://schemas.openxmlformats.org/officeDocument/2006/relationships" xmlns:p="http://schemas.openxmlformats.org/presentationml/2006/main">
  <p:tag name="KPI_HAS_CHART" val="false"/>
</p:tagLst>
</file>

<file path=ppt/tags/tag36.xml><?xml version="1.0" encoding="utf-8"?>
<p:tagLst xmlns:a="http://schemas.openxmlformats.org/drawingml/2006/main" xmlns:r="http://schemas.openxmlformats.org/officeDocument/2006/relationships" xmlns:p="http://schemas.openxmlformats.org/presentationml/2006/main">
  <p:tag name="KPI_HAS_CHART" val="false"/>
</p:tagLst>
</file>

<file path=ppt/tags/tag37.xml><?xml version="1.0" encoding="utf-8"?>
<p:tagLst xmlns:a="http://schemas.openxmlformats.org/drawingml/2006/main" xmlns:r="http://schemas.openxmlformats.org/officeDocument/2006/relationships" xmlns:p="http://schemas.openxmlformats.org/presentationml/2006/main">
  <p:tag name="KPI_HAS_CHART" val="false"/>
</p:tagLst>
</file>

<file path=ppt/tags/tag38.xml><?xml version="1.0" encoding="utf-8"?>
<p:tagLst xmlns:a="http://schemas.openxmlformats.org/drawingml/2006/main" xmlns:r="http://schemas.openxmlformats.org/officeDocument/2006/relationships" xmlns:p="http://schemas.openxmlformats.org/presentationml/2006/main">
  <p:tag name="KPI_HAS_CHART" val="false"/>
</p:tagLst>
</file>

<file path=ppt/tags/tag39.xml><?xml version="1.0" encoding="utf-8"?>
<p:tagLst xmlns:a="http://schemas.openxmlformats.org/drawingml/2006/main" xmlns:r="http://schemas.openxmlformats.org/officeDocument/2006/relationships" xmlns:p="http://schemas.openxmlformats.org/presentationml/2006/main">
  <p:tag name="KPI_HAS_CHART" val="false"/>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Generic Template">
  <a:themeElements>
    <a:clrScheme name="Medscape Color Palette">
      <a:dk1>
        <a:srgbClr val="141414"/>
      </a:dk1>
      <a:lt1>
        <a:srgbClr val="FFFFFF"/>
      </a:lt1>
      <a:dk2>
        <a:srgbClr val="141414"/>
      </a:dk2>
      <a:lt2>
        <a:srgbClr val="EBEBEB"/>
      </a:lt2>
      <a:accent1>
        <a:srgbClr val="662225"/>
      </a:accent1>
      <a:accent2>
        <a:srgbClr val="345B0E"/>
      </a:accent2>
      <a:accent3>
        <a:srgbClr val="003854"/>
      </a:accent3>
      <a:accent4>
        <a:srgbClr val="006FA7"/>
      </a:accent4>
      <a:accent5>
        <a:srgbClr val="8E1400"/>
      </a:accent5>
      <a:accent6>
        <a:srgbClr val="3894A2"/>
      </a:accent6>
      <a:hlink>
        <a:srgbClr val="003854"/>
      </a:hlink>
      <a:folHlink>
        <a:srgbClr val="0A6FA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dirty="0">
            <a:latin typeface="+mn-lt"/>
          </a:defRPr>
        </a:defPPr>
      </a:lstStyle>
    </a:txDef>
  </a:objectDefaults>
  <a:extraClrSchemeLst/>
  <a:extLst>
    <a:ext uri="{05A4C25C-085E-4340-85A3-A5531E510DB2}">
      <thm15:themeFamily xmlns:thm15="http://schemas.microsoft.com/office/thememl/2012/main" name="SlideTemplate_Medscape_Widescreen (16_9).pptx" id="{89B78FEA-BB2D-49FF-9CED-C5481AD03CFB}" vid="{AA5116FE-FF0E-4591-B069-57C6A6964D9F}"/>
    </a:ext>
  </a:extLst>
</a:theme>
</file>

<file path=ppt/theme/theme5.xml><?xml version="1.0" encoding="utf-8"?>
<a:theme xmlns:a="http://schemas.openxmlformats.org/drawingml/2006/main" name="2_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AP-Roundtable-slides" id="{5515A9BD-17B3-E84F-AE97-C65BE3763257}" vid="{92D47364-DB35-4346-9869-0318E5D4A077}"/>
    </a:ext>
  </a:extLst>
</a:theme>
</file>

<file path=ppt/theme/theme6.xml><?xml version="1.0" encoding="utf-8"?>
<a:theme xmlns:a="http://schemas.openxmlformats.org/drawingml/2006/main" name="2_2022_CCO_Template">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CO">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7.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38499</TotalTime>
  <Words>5164</Words>
  <Application>Microsoft Macintosh PowerPoint</Application>
  <PresentationFormat>Widescreen</PresentationFormat>
  <Paragraphs>479</Paragraphs>
  <Slides>73</Slides>
  <Notes>25</Notes>
  <HiddenSlides>0</HiddenSlides>
  <MMClips>0</MMClips>
  <ScaleCrop>false</ScaleCrop>
  <HeadingPairs>
    <vt:vector size="6" baseType="variant">
      <vt:variant>
        <vt:lpstr>Fonts Used</vt:lpstr>
      </vt:variant>
      <vt:variant>
        <vt:i4>10</vt:i4>
      </vt:variant>
      <vt:variant>
        <vt:lpstr>Theme</vt:lpstr>
      </vt:variant>
      <vt:variant>
        <vt:i4>8</vt:i4>
      </vt:variant>
      <vt:variant>
        <vt:lpstr>Slide Titles</vt:lpstr>
      </vt:variant>
      <vt:variant>
        <vt:i4>73</vt:i4>
      </vt:variant>
    </vt:vector>
  </HeadingPairs>
  <TitlesOfParts>
    <vt:vector size="91" baseType="lpstr">
      <vt:lpstr>ＭＳ Ｐゴシック</vt:lpstr>
      <vt:lpstr>Arial</vt:lpstr>
      <vt:lpstr>Arial Narrow</vt:lpstr>
      <vt:lpstr>Calibri</vt:lpstr>
      <vt:lpstr>Calibri Light</vt:lpstr>
      <vt:lpstr>Georgia</vt:lpstr>
      <vt:lpstr>Noto Sans Symbols</vt:lpstr>
      <vt:lpstr>Symbol</vt:lpstr>
      <vt:lpstr>Times New Roman</vt:lpstr>
      <vt:lpstr>Wingdings</vt:lpstr>
      <vt:lpstr>3_Default Design</vt:lpstr>
      <vt:lpstr>8_Default Design</vt:lpstr>
      <vt:lpstr>7_Default Design</vt:lpstr>
      <vt:lpstr>2_Generic Template</vt:lpstr>
      <vt:lpstr>2_Office Theme</vt:lpstr>
      <vt:lpstr>2_2022_CCO_Template</vt:lpstr>
      <vt:lpstr>9_Default Design</vt:lpstr>
      <vt:lpstr>4_Default Design</vt:lpstr>
      <vt:lpstr>Cancer Q&amp;A: Addressing Common Questions Posed by  Patients with Relapsed/Refractory Multiple Myeloma</vt:lpstr>
      <vt:lpstr>Faculty</vt:lpstr>
      <vt:lpstr>Survey Participants</vt:lpstr>
      <vt:lpstr>Commercial Support</vt:lpstr>
      <vt:lpstr>Dr Love — Disclosures</vt:lpstr>
      <vt:lpstr>Research To Practice CME Planning Committee Members,  Staff and Reviewers</vt:lpstr>
      <vt:lpstr>Dr Callander — Disclosures Faculty</vt:lpstr>
      <vt:lpstr>Dr Lonial — Disclosures Faculty</vt:lpstr>
      <vt:lpstr>Dr Fonseca — Disclosures Survey Participant</vt:lpstr>
      <vt:lpstr>Dr Orlowski — Disclosures Survey Participant</vt:lpstr>
      <vt:lpstr>Dr Raje — Disclosures Survey Participant</vt:lpstr>
      <vt:lpstr>Dr Richardson — Disclosures Survey Participant</vt:lpstr>
      <vt:lpstr>PowerPoint Presentation</vt:lpstr>
      <vt:lpstr>PowerPoint Presentation</vt:lpstr>
      <vt:lpstr>PowerPoint Presentation</vt:lpstr>
      <vt:lpstr>PowerPoint Presentation</vt:lpstr>
      <vt:lpstr>Patients in the Audience, Please Complete  the Pre- and Postmeeting Surveys</vt:lpstr>
      <vt:lpstr>Cancer Q&amp;A: Addressing Common Questions Posed by  Patients with Relapsed/Refractory Multiple Myeloma</vt:lpstr>
      <vt:lpstr>PowerPoint Presentation</vt:lpstr>
      <vt:lpstr>Faculty</vt:lpstr>
      <vt:lpstr>Survey Participants</vt:lpstr>
      <vt:lpstr>PowerPoint Presentation</vt:lpstr>
      <vt:lpstr>Patients in the Audience, Please Complete  the Pre- and Postmeeting Surveys</vt:lpstr>
      <vt:lpstr>Cancer Q&amp;A: Addressing Common Questions Posed by  Patients with Relapsed/Refractory Multiple Myeloma</vt:lpstr>
      <vt:lpstr>Dr Callander — Disclosures Faculty</vt:lpstr>
      <vt:lpstr>Dr Lonial — Disclosures Faculty</vt:lpstr>
      <vt:lpstr>Dr Fonseca — Disclosures Survey Participant</vt:lpstr>
      <vt:lpstr>Dr Orlowski — Disclosures Survey Participant</vt:lpstr>
      <vt:lpstr>Dr Raje — Disclosures Survey Participant</vt:lpstr>
      <vt:lpstr>Dr Richardson — Disclosures Survey Participant</vt:lpstr>
      <vt:lpstr>Dr Love — Disclosures</vt:lpstr>
      <vt:lpstr>Commercial Support</vt:lpstr>
      <vt:lpstr>PowerPoint Presentation</vt:lpstr>
      <vt:lpstr>Cancer Q&amp;A: Addressing Common Questions Posed by  Patients with Relapsed/Refractory Multiple Myeloma</vt:lpstr>
      <vt:lpstr>Oncology Q&amp;A: Addressing Common Questions Posed by Patients with Metastatic Triple-Negative Breast Cancer  A Live Webinar for Patients, Developed in Partnership  with the Triple Negative Breast Cancer Foundation</vt:lpstr>
      <vt:lpstr>Oncology Q&amp;A: Discussing Common Questions Posed by Patients with Metastatic Triple-Negative Breast Cancer  A CME/MOC- and NCPD-Accredited Webinar Developed  in Partnership with the Triple Negative Breast Cancer Foundation</vt:lpstr>
      <vt:lpstr>PowerPoint Presentation</vt:lpstr>
      <vt:lpstr>Cancer Q&amp;A Relapsed/Refractory Multiple Myeloma</vt:lpstr>
      <vt:lpstr>Cancer Q&amp;A Relapsed/Refractory Multiple Myeloma</vt:lpstr>
      <vt:lpstr>Cancer Q&amp;A Relapsed/Refractory Multiple Myeloma</vt:lpstr>
      <vt:lpstr>Questions from the beginning</vt:lpstr>
      <vt:lpstr>For a patient with newly diagnosed standard-risk multiple myeloma (MM), what are the chances of cure? </vt:lpstr>
      <vt:lpstr>For a patient who is receiving first-line treatment for standard-risk MM, on average how long will it be before a different therapy is needed? </vt:lpstr>
      <vt:lpstr>Will I likely require continuous treatment for MM?</vt:lpstr>
      <vt:lpstr>Cancer Q&amp;A Relapsed/Refractory Multiple Myeloma</vt:lpstr>
      <vt:lpstr>Choosing options</vt:lpstr>
      <vt:lpstr>Cancer Q&amp;A Relapsed/Refractory Multiple Myeloma</vt:lpstr>
      <vt:lpstr>Clinical trials</vt:lpstr>
      <vt:lpstr>How likely is it that I will be able to participate in a clinical trial with a reasonable probability of benefitting? </vt:lpstr>
      <vt:lpstr>What are some new therapies on the horizon that you consider to be promising for patients with R/R MM?</vt:lpstr>
      <vt:lpstr>Cancer Q&amp;A Relapsed/Refractory Multiple Myeloma</vt:lpstr>
      <vt:lpstr>Neuropathy</vt:lpstr>
      <vt:lpstr>Cancer Q&amp;A Relapsed/Refractory Multiple Myeloma</vt:lpstr>
      <vt:lpstr>Chimeric antigen receptor (CAR) T-cell therapy</vt:lpstr>
      <vt:lpstr>What is the likelihood that my disease will respond to CAR T-cell therapy? What is the typical duration of response?</vt:lpstr>
      <vt:lpstr>What are the most likely side effects associated with CAR T-cell therapy?</vt:lpstr>
      <vt:lpstr>Cancer Q&amp;A Relapsed/Refractory Multiple Myeloma</vt:lpstr>
      <vt:lpstr>Bispecific antibodies</vt:lpstr>
      <vt:lpstr>What is the likelihood that my disease will respond to bispecific antibody therapy? What is the typical duration of response?</vt:lpstr>
      <vt:lpstr>What are the most likely side effects associated with bispecific antibodies?</vt:lpstr>
      <vt:lpstr>Cancer Q&amp;A Relapsed/Refractory Multiple Myeloma</vt:lpstr>
      <vt:lpstr>Antibody-drug conjugates</vt:lpstr>
      <vt:lpstr>What is the likelihood that my disease will respond to belantamab mafodotin? What is the typical duration of response?</vt:lpstr>
      <vt:lpstr>What are the ocular side effects associated with belantamab mafodotin? What signs or symptoms of ocular toxicity do I need to be aware of? Are the ocular side effects associated with belantamab mafodotin reversible?</vt:lpstr>
      <vt:lpstr>How are the ocular side effects associated with belantamab mafodotin prevented and managed? Will I need to see an optometrist or an ophthalmologist to monitor for ocular toxicities? How often?</vt:lpstr>
      <vt:lpstr>Cancer Q&amp;A Relapsed/Refractory Multiple Myeloma</vt:lpstr>
      <vt:lpstr>Interacting with the oncology team</vt:lpstr>
      <vt:lpstr>What do you recommend to your patients with R/R MM in terms of exercise, diet and nutrition and complementary treatments like acupuncture and meditation?</vt:lpstr>
      <vt:lpstr>At what point do you introduce discussion about palliative care with your patients with R/R MM? Do you discuss advanced directives and other issues related to end-of-life preparation?</vt:lpstr>
      <vt:lpstr>Cancer Q&amp;A Relapsed/Refractory Multiple Myeloma</vt:lpstr>
      <vt:lpstr>Other questions</vt:lpstr>
      <vt:lpstr>PowerPoint Presentation</vt:lpstr>
      <vt:lpstr>Thank you for joining us!   Please take a moment to complete the survey  currently up on Zoom. Your feedback is  very important to us. The survey will remain open  for 5 minutes after the meeting ends.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In Review Prostate Cancer  Wednesday, November 18, 2020 2:00 PM – 3:30 PM ET</dc:title>
  <dc:creator>Rick Kaderman</dc:creator>
  <cp:lastModifiedBy>Silvana Izquierdo</cp:lastModifiedBy>
  <cp:revision>3358</cp:revision>
  <cp:lastPrinted>2020-12-08T02:40:56Z</cp:lastPrinted>
  <dcterms:created xsi:type="dcterms:W3CDTF">2020-11-13T19:02:13Z</dcterms:created>
  <dcterms:modified xsi:type="dcterms:W3CDTF">2025-07-23T19:03:34Z</dcterms:modified>
</cp:coreProperties>
</file>