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tags/tag43.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52" r:id="rId14"/>
  </p:sldMasterIdLst>
  <p:notesMasterIdLst>
    <p:notesMasterId r:id="rId165"/>
  </p:notesMasterIdLst>
  <p:handoutMasterIdLst>
    <p:handoutMasterId r:id="rId166"/>
  </p:handoutMasterIdLst>
  <p:sldIdLst>
    <p:sldId id="266" r:id="rId15"/>
    <p:sldId id="275" r:id="rId16"/>
    <p:sldId id="278" r:id="rId17"/>
    <p:sldId id="303" r:id="rId18"/>
    <p:sldId id="13408" r:id="rId19"/>
    <p:sldId id="307" r:id="rId20"/>
    <p:sldId id="308" r:id="rId21"/>
    <p:sldId id="2147480704" r:id="rId22"/>
    <p:sldId id="312" r:id="rId23"/>
    <p:sldId id="2147470659" r:id="rId24"/>
    <p:sldId id="13108" r:id="rId25"/>
    <p:sldId id="315" r:id="rId26"/>
    <p:sldId id="317" r:id="rId27"/>
    <p:sldId id="319" r:id="rId28"/>
    <p:sldId id="321" r:id="rId29"/>
    <p:sldId id="325" r:id="rId30"/>
    <p:sldId id="328" r:id="rId31"/>
    <p:sldId id="336" r:id="rId32"/>
    <p:sldId id="347" r:id="rId33"/>
    <p:sldId id="305" r:id="rId34"/>
    <p:sldId id="276" r:id="rId35"/>
    <p:sldId id="2147471838" r:id="rId36"/>
    <p:sldId id="2147471837" r:id="rId37"/>
    <p:sldId id="2147483614" r:id="rId38"/>
    <p:sldId id="302" r:id="rId39"/>
    <p:sldId id="301" r:id="rId40"/>
    <p:sldId id="263" r:id="rId41"/>
    <p:sldId id="370" r:id="rId42"/>
    <p:sldId id="2147483634" r:id="rId43"/>
    <p:sldId id="2147483628" r:id="rId44"/>
    <p:sldId id="286" r:id="rId45"/>
    <p:sldId id="2147483626" r:id="rId46"/>
    <p:sldId id="2147483617" r:id="rId47"/>
    <p:sldId id="13407" r:id="rId48"/>
    <p:sldId id="2147483567" r:id="rId49"/>
    <p:sldId id="2147483475" r:id="rId50"/>
    <p:sldId id="271" r:id="rId51"/>
    <p:sldId id="296" r:id="rId52"/>
    <p:sldId id="342" r:id="rId53"/>
    <p:sldId id="331" r:id="rId54"/>
    <p:sldId id="2147483644" r:id="rId55"/>
    <p:sldId id="2147483645" r:id="rId56"/>
    <p:sldId id="2147483647" r:id="rId57"/>
    <p:sldId id="257" r:id="rId58"/>
    <p:sldId id="256" r:id="rId59"/>
    <p:sldId id="259" r:id="rId60"/>
    <p:sldId id="291" r:id="rId61"/>
    <p:sldId id="332" r:id="rId62"/>
    <p:sldId id="258" r:id="rId63"/>
    <p:sldId id="2147483646" r:id="rId64"/>
    <p:sldId id="260" r:id="rId65"/>
    <p:sldId id="261" r:id="rId66"/>
    <p:sldId id="268" r:id="rId67"/>
    <p:sldId id="387" r:id="rId68"/>
    <p:sldId id="262" r:id="rId69"/>
    <p:sldId id="270" r:id="rId70"/>
    <p:sldId id="375" r:id="rId71"/>
    <p:sldId id="376" r:id="rId72"/>
    <p:sldId id="333" r:id="rId73"/>
    <p:sldId id="390" r:id="rId74"/>
    <p:sldId id="267" r:id="rId75"/>
    <p:sldId id="269" r:id="rId76"/>
    <p:sldId id="283" r:id="rId77"/>
    <p:sldId id="264" r:id="rId78"/>
    <p:sldId id="273" r:id="rId79"/>
    <p:sldId id="274" r:id="rId80"/>
    <p:sldId id="284" r:id="rId81"/>
    <p:sldId id="372" r:id="rId82"/>
    <p:sldId id="373" r:id="rId83"/>
    <p:sldId id="334" r:id="rId84"/>
    <p:sldId id="277" r:id="rId85"/>
    <p:sldId id="279" r:id="rId86"/>
    <p:sldId id="280" r:id="rId87"/>
    <p:sldId id="281" r:id="rId88"/>
    <p:sldId id="285" r:id="rId89"/>
    <p:sldId id="374" r:id="rId90"/>
    <p:sldId id="335" r:id="rId91"/>
    <p:sldId id="282" r:id="rId92"/>
    <p:sldId id="287" r:id="rId93"/>
    <p:sldId id="288" r:id="rId94"/>
    <p:sldId id="289" r:id="rId95"/>
    <p:sldId id="290" r:id="rId96"/>
    <p:sldId id="272" r:id="rId97"/>
    <p:sldId id="388" r:id="rId98"/>
    <p:sldId id="389" r:id="rId99"/>
    <p:sldId id="310" r:id="rId100"/>
    <p:sldId id="311" r:id="rId101"/>
    <p:sldId id="313" r:id="rId102"/>
    <p:sldId id="314" r:id="rId103"/>
    <p:sldId id="316" r:id="rId104"/>
    <p:sldId id="295" r:id="rId105"/>
    <p:sldId id="297" r:id="rId106"/>
    <p:sldId id="371" r:id="rId107"/>
    <p:sldId id="298" r:id="rId108"/>
    <p:sldId id="385" r:id="rId109"/>
    <p:sldId id="344" r:id="rId110"/>
    <p:sldId id="386" r:id="rId111"/>
    <p:sldId id="340" r:id="rId112"/>
    <p:sldId id="343" r:id="rId113"/>
    <p:sldId id="345" r:id="rId114"/>
    <p:sldId id="346" r:id="rId115"/>
    <p:sldId id="348" r:id="rId116"/>
    <p:sldId id="292" r:id="rId117"/>
    <p:sldId id="293" r:id="rId118"/>
    <p:sldId id="294" r:id="rId119"/>
    <p:sldId id="318" r:id="rId120"/>
    <p:sldId id="320" r:id="rId121"/>
    <p:sldId id="322" r:id="rId122"/>
    <p:sldId id="323" r:id="rId123"/>
    <p:sldId id="324" r:id="rId124"/>
    <p:sldId id="326" r:id="rId125"/>
    <p:sldId id="327" r:id="rId126"/>
    <p:sldId id="329" r:id="rId127"/>
    <p:sldId id="330" r:id="rId128"/>
    <p:sldId id="265" r:id="rId129"/>
    <p:sldId id="337" r:id="rId130"/>
    <p:sldId id="339" r:id="rId131"/>
    <p:sldId id="369" r:id="rId132"/>
    <p:sldId id="341" r:id="rId133"/>
    <p:sldId id="377" r:id="rId134"/>
    <p:sldId id="378" r:id="rId135"/>
    <p:sldId id="379" r:id="rId136"/>
    <p:sldId id="380" r:id="rId137"/>
    <p:sldId id="381" r:id="rId138"/>
    <p:sldId id="349" r:id="rId139"/>
    <p:sldId id="350" r:id="rId140"/>
    <p:sldId id="352" r:id="rId141"/>
    <p:sldId id="353" r:id="rId142"/>
    <p:sldId id="354" r:id="rId143"/>
    <p:sldId id="356" r:id="rId144"/>
    <p:sldId id="338" r:id="rId145"/>
    <p:sldId id="357" r:id="rId146"/>
    <p:sldId id="358" r:id="rId147"/>
    <p:sldId id="359" r:id="rId148"/>
    <p:sldId id="360" r:id="rId149"/>
    <p:sldId id="361" r:id="rId150"/>
    <p:sldId id="382" r:id="rId151"/>
    <p:sldId id="383" r:id="rId152"/>
    <p:sldId id="362" r:id="rId153"/>
    <p:sldId id="363" r:id="rId154"/>
    <p:sldId id="365" r:id="rId155"/>
    <p:sldId id="366" r:id="rId156"/>
    <p:sldId id="368" r:id="rId157"/>
    <p:sldId id="299" r:id="rId158"/>
    <p:sldId id="300" r:id="rId159"/>
    <p:sldId id="304" r:id="rId160"/>
    <p:sldId id="306" r:id="rId161"/>
    <p:sldId id="309" r:id="rId162"/>
    <p:sldId id="2147483627" r:id="rId163"/>
    <p:sldId id="2147480083" r:id="rId164"/>
  </p:sldIdLst>
  <p:sldSz cx="12192000" cy="6858000"/>
  <p:notesSz cx="7772400" cy="10058400"/>
  <p:custDataLst>
    <p:tags r:id="rId16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FFFFF"/>
    <a:srgbClr val="0432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5" autoAdjust="0"/>
    <p:restoredTop sz="91027" autoAdjust="0"/>
  </p:normalViewPr>
  <p:slideViewPr>
    <p:cSldViewPr>
      <p:cViewPr varScale="1">
        <p:scale>
          <a:sx n="111" d="100"/>
          <a:sy n="111" d="100"/>
        </p:scale>
        <p:origin x="272"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viewProps" Target="viewProps.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notesMaster" Target="notesMasters/notesMaster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11/20/25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7416-E356-BA08-4182-A16B1D01A8F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0800EB6-E973-1040-0F28-EA3CF014A9C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DDA5E616-BF3B-2890-37FF-3AB2685990B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C714E5-DFA0-978D-36F9-908F0F6BCE7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622398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4E2D-DF0D-BE81-EBC1-5934F8CD8B8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760377-4123-1414-2911-77F14A56CE4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B545965-2C44-741E-C46E-47679B2DD66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1B396F7-89CA-C878-0716-446D36C229C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4273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2115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610F-396B-1DC6-320E-02426EF1D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1BE87-A5D7-2F95-FAD8-E2BACA657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2EDF5-A0A2-04BC-8B7C-EB293F5F18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732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561D-453D-DD6B-3854-88FB2831F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B655B-F9C3-A812-B281-43FD66AC3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C5AD0-5D19-A59C-31B4-60557A46B2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774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610F-396B-1DC6-320E-02426EF1D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1BE87-A5D7-2F95-FAD8-E2BACA657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2EDF5-A0A2-04BC-8B7C-EB293F5F18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732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C7D4-FA50-23DE-3310-94D680E57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D93AC-1B60-FD6D-5529-39AA37DEA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9D14B-D8CA-304E-744F-7F94B9953E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8593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77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75E8B-E3AA-E6B1-53B5-770F4FB69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5EE34-DE39-1BA5-70EB-E5FCE95E9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FABA8-726F-666E-99F7-6A00546FD1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6551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BA7C4-DA78-867D-4FB5-8D9C34D74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A0EB4-FD01-4679-402F-C1BE6E370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7A253-61B4-CC92-4B6A-5A229F60EC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0511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AE815-FA2F-D706-7FF9-109D51C25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0A8B4-74CC-5A83-ED18-6908D9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3EB75-3EBF-36A1-5189-A74AA79270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6505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4196-0F4B-44E9-B355-908FF1F3A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25946-1D46-4229-1EE0-51F87E9D8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5A054-06C4-3337-F926-7B77BA128C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5334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12BD3-5438-6DCE-5388-6BE0A2559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721A2-A002-FAE3-F604-0EA44ED06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72C74-C463-C0F9-989A-A5EBB41F80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684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ADBE7-5896-6971-B96F-82A2D9E16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C65E2-170D-5ACF-2FFB-A3DCF1607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B8ECF-CDC5-7400-DB66-F61C5B0295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6406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662E0-5506-BCF3-01C5-2C4A4EC3C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230FB-B3EA-FE30-EDED-C1C2F9250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AF730-39CE-61EF-71C1-9417EE0F4B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67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A4A51-2B08-0373-558B-FD84BC1B2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5EAC9-0CF4-DA08-5174-0762F933C2E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291FF41-B53E-DE4B-D08A-A0AED0F7038C}"/>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AC8F7AFD-6A80-09A3-9DFC-B65D1A44B53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7205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E2A3-8267-7CBE-E765-0234053CE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C9121-D189-0591-ADC4-242250EA6E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ABD44C2-B80D-FC1C-99C3-8B9BB468DE29}"/>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B9ADEBA2-7F47-F5FC-B683-01740BC009F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157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9B5F-C916-09C6-C1EC-9FDD8BCE2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28544-AE3A-8C63-6251-57C51EA371B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170871-0284-022F-A39B-742691E314DF}"/>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1A45D8CA-9838-F3FF-9EE2-42BEEB2BCE2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954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4276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1F73-19BC-EAD4-AF93-BF4401105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EF104-5DBE-6731-D5A9-1E1F8A0D215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09A1A8B-6052-4FA9-40E3-231AF06FE038}"/>
              </a:ext>
            </a:extLst>
          </p:cNvPr>
          <p:cNvSpPr>
            <a:spLocks noGrp="1"/>
          </p:cNvSpPr>
          <p:nvPr>
            <p:ph type="body" idx="1"/>
          </p:nvPr>
        </p:nvSpPr>
        <p:spPr/>
        <p:txBody>
          <a:bodyPr/>
          <a:lstStyle/>
          <a:p>
            <a:pPr rtl="0" fontAlgn="base"/>
            <a:r>
              <a:rPr lang="en-US" sz="1200" b="0" i="0" kern="1200" dirty="0">
                <a:solidFill>
                  <a:schemeClr val="tx1"/>
                </a:solidFill>
                <a:effectLst/>
                <a:latin typeface="Arial" charset="0"/>
                <a:ea typeface="+mn-ea"/>
                <a:cs typeface="+mn-cs"/>
              </a:rPr>
              <a:t>\</a:t>
            </a:r>
            <a:endParaRPr lang="en-US" dirty="0"/>
          </a:p>
        </p:txBody>
      </p:sp>
      <p:sp>
        <p:nvSpPr>
          <p:cNvPr id="4" name="Slide Number Placeholder 3">
            <a:extLst>
              <a:ext uri="{FF2B5EF4-FFF2-40B4-BE49-F238E27FC236}">
                <a16:creationId xmlns:a16="http://schemas.microsoft.com/office/drawing/2014/main" id="{00282D5E-B093-B0D0-382F-AC6D500100F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9735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BED2-DD1D-E40F-AF21-C5C1C800A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92500-A123-DB53-D99C-F334D678430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8E5B954-B213-C366-621C-63E8CFB5D379}"/>
              </a:ext>
            </a:extLst>
          </p:cNvPr>
          <p:cNvSpPr>
            <a:spLocks noGrp="1"/>
          </p:cNvSpPr>
          <p:nvPr>
            <p:ph type="body" idx="1"/>
          </p:nvPr>
        </p:nvSpPr>
        <p:spPr/>
        <p:txBody>
          <a:bodyPr/>
          <a:lstStyle/>
          <a:p>
            <a:pPr rtl="0" fontAlgn="base"/>
            <a:endParaRPr lang="en-US" dirty="0"/>
          </a:p>
        </p:txBody>
      </p:sp>
      <p:sp>
        <p:nvSpPr>
          <p:cNvPr id="4" name="Slide Number Placeholder 3">
            <a:extLst>
              <a:ext uri="{FF2B5EF4-FFF2-40B4-BE49-F238E27FC236}">
                <a16:creationId xmlns:a16="http://schemas.microsoft.com/office/drawing/2014/main" id="{C15C4D1E-0ADE-097F-3DEE-A51A5D982D6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4884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BEA4B-FE0E-E900-0F4F-F8DA7A7C7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E5389-C9A0-7244-AC3C-240F3AACC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7640E-C6CD-93B4-828F-280CC11AC8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525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5D3D-9730-1541-91D0-0C86FE32A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8AC63-E9C8-1C64-260A-8EA7F4BE0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D80D457-8E5B-278F-928B-2C5124263309}"/>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C43C4D7F-EF24-94E6-E022-975A14875E7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319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A778-322C-ABF7-CF40-96E60D452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AFEA-BFB7-62EA-0493-A4F50BAE0D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B5C510D-D3BD-8E98-F657-47457E8BB555}"/>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BEBD44F8-EADC-1AD5-14D8-3126F99CBC3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0008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4B3F-EC21-9090-9B09-55E41119D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2700A-42CE-586A-DC8F-72C4217409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8EB7F42-EB37-B278-F40B-DCDBDF17E3DA}"/>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BA562A97-E6A1-7FAF-F68D-87AE847860F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159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2807-91D0-A1DB-FFD7-F14073EB1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823F1-2D29-9791-9EFD-6D54D8A40A0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A4A1E1C-4F2D-5083-C484-B991D1F4CF66}"/>
              </a:ext>
            </a:extLst>
          </p:cNvPr>
          <p:cNvSpPr>
            <a:spLocks noGrp="1"/>
          </p:cNvSpPr>
          <p:nvPr>
            <p:ph type="body" idx="1"/>
          </p:nvPr>
        </p:nvSpPr>
        <p:spPr/>
        <p:txBody>
          <a:bodyPr/>
          <a:lstStyle/>
          <a:p>
            <a:pPr rtl="0" fontAlgn="base"/>
            <a:endParaRPr lang="en-US" dirty="0"/>
          </a:p>
        </p:txBody>
      </p:sp>
      <p:sp>
        <p:nvSpPr>
          <p:cNvPr id="4" name="Slide Number Placeholder 3">
            <a:extLst>
              <a:ext uri="{FF2B5EF4-FFF2-40B4-BE49-F238E27FC236}">
                <a16:creationId xmlns:a16="http://schemas.microsoft.com/office/drawing/2014/main" id="{56454391-49D7-E0AD-3DE8-BD0ECAEC9C8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7312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AF57-5FA0-D165-507F-F9DB6BF4C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2AB48-2DE4-ACC8-D0B7-B7FFACE4A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99EB4-65C2-EC89-1639-3FD8E0FA5A2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1178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6D2F7-4B88-1645-4FB2-4142C0FE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52482-6F29-78C9-D996-E9D88131202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67443E8-6069-EEB3-39A8-96173DA989CF}"/>
              </a:ext>
            </a:extLst>
          </p:cNvPr>
          <p:cNvSpPr>
            <a:spLocks noGrp="1"/>
          </p:cNvSpPr>
          <p:nvPr>
            <p:ph type="body" idx="1"/>
          </p:nvPr>
        </p:nvSpPr>
        <p:spPr/>
        <p:txBody>
          <a:bodyPr/>
          <a:lstStyle/>
          <a:p>
            <a:pPr rtl="0" fontAlgn="base"/>
            <a:r>
              <a:rPr lang="en-US" sz="1200" b="0" i="0" kern="1200" dirty="0">
                <a:solidFill>
                  <a:schemeClr val="tx1"/>
                </a:solidFill>
                <a:effectLst/>
                <a:latin typeface="Arial" charset="0"/>
                <a:ea typeface="+mn-ea"/>
                <a:cs typeface="+mn-cs"/>
              </a:rPr>
              <a:t>For each case, we would like a brief write-up that includes the patient’s age/sex, clinical course (including prior treatments received, current treatment and current status) and any other details that you find relevant and/or interesting. Relevant imaging or labs are appreciated if available. In general, we prefer less complicated cases focusing on common treatment scenarios. If you do not have a real case matching the criteria requested, you may provide an adapted or theoretical case in which you would consider the strategy in question. </a:t>
            </a:r>
          </a:p>
          <a:p>
            <a:pPr rtl="0" fontAlgn="base"/>
            <a:br>
              <a:rPr lang="en-US" sz="1200" b="0" i="0" kern="1200" dirty="0">
                <a:solidFill>
                  <a:schemeClr val="tx1"/>
                </a:solidFill>
                <a:effectLst/>
                <a:latin typeface="Arial" charset="0"/>
                <a:ea typeface="+mn-ea"/>
                <a:cs typeface="+mn-cs"/>
              </a:rPr>
            </a:br>
            <a:endParaRPr lang="en-US" sz="1200" b="0" i="0" kern="1200" dirty="0">
              <a:solidFill>
                <a:schemeClr val="tx1"/>
              </a:solidFill>
              <a:effectLst/>
              <a:latin typeface="Arial" charset="0"/>
              <a:ea typeface="+mn-ea"/>
              <a:cs typeface="+mn-cs"/>
            </a:endParaRPr>
          </a:p>
          <a:p>
            <a:pPr fontAlgn="base"/>
            <a:r>
              <a:rPr lang="en-US" sz="1200" b="0" i="0" kern="1200" dirty="0">
                <a:solidFill>
                  <a:schemeClr val="tx1"/>
                </a:solidFill>
                <a:effectLst/>
                <a:latin typeface="Arial" charset="0"/>
                <a:ea typeface="+mn-ea"/>
                <a:cs typeface="+mn-cs"/>
              </a:rPr>
              <a:t>Please provide at your earliest convenience, or by </a:t>
            </a:r>
            <a:r>
              <a:rPr lang="en-US" sz="1200" b="1" i="0" u="sng" kern="1200" dirty="0">
                <a:solidFill>
                  <a:schemeClr val="tx1"/>
                </a:solidFill>
                <a:effectLst/>
                <a:latin typeface="Arial" charset="0"/>
                <a:ea typeface="+mn-ea"/>
                <a:cs typeface="+mn-cs"/>
              </a:rPr>
              <a:t>Friday, November 14, 2025</a:t>
            </a:r>
            <a:r>
              <a:rPr lang="en-US" sz="1200" b="0" i="0" kern="1200" dirty="0">
                <a:solidFill>
                  <a:schemeClr val="tx1"/>
                </a:solidFill>
                <a:effectLst/>
                <a:latin typeface="Arial" charset="0"/>
                <a:ea typeface="+mn-ea"/>
                <a:cs typeface="+mn-cs"/>
              </a:rPr>
              <a:t>.</a:t>
            </a:r>
          </a:p>
          <a:p>
            <a:pPr rtl="0" fontAlgn="base"/>
            <a:br>
              <a:rPr lang="en-US" sz="1200" b="0" i="0" kern="1200" dirty="0">
                <a:solidFill>
                  <a:schemeClr val="tx1"/>
                </a:solidFill>
                <a:effectLst/>
                <a:latin typeface="Arial" charset="0"/>
                <a:ea typeface="+mn-ea"/>
                <a:cs typeface="+mn-cs"/>
              </a:rPr>
            </a:br>
            <a:endParaRPr lang="en-US" sz="1200" b="0" i="0" kern="1200" dirty="0">
              <a:solidFill>
                <a:schemeClr val="tx1"/>
              </a:solidFill>
              <a:effectLst/>
              <a:latin typeface="Arial" charset="0"/>
              <a:ea typeface="+mn-ea"/>
              <a:cs typeface="+mn-cs"/>
            </a:endParaRPr>
          </a:p>
          <a:p>
            <a:pPr rtl="0" fontAlgn="base"/>
            <a:r>
              <a:rPr lang="en-US" sz="1200" b="1" i="0" kern="1200" dirty="0">
                <a:solidFill>
                  <a:schemeClr val="tx1"/>
                </a:solidFill>
                <a:effectLst/>
                <a:latin typeface="Arial" charset="0"/>
                <a:ea typeface="+mn-ea"/>
                <a:cs typeface="+mn-cs"/>
              </a:rPr>
              <a:t>Dr Friedlander</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A patient with MIBC who received perioperative durvalumab </a:t>
            </a:r>
          </a:p>
          <a:p>
            <a:r>
              <a:rPr lang="en-US" sz="1200" b="0" i="0" kern="1200" dirty="0">
                <a:solidFill>
                  <a:schemeClr val="tx1"/>
                </a:solidFill>
                <a:effectLst/>
                <a:latin typeface="Arial" charset="0"/>
                <a:ea typeface="+mn-ea"/>
                <a:cs typeface="+mn-cs"/>
              </a:rPr>
              <a:t>A patient with MIBC who received perioperative enfortumab vedotin/pembrolizumab - GMcB</a:t>
            </a:r>
          </a:p>
          <a:p>
            <a:r>
              <a:rPr lang="en-US" sz="1200" b="0" i="0" kern="1200" dirty="0">
                <a:solidFill>
                  <a:schemeClr val="tx1"/>
                </a:solidFill>
                <a:effectLst/>
                <a:latin typeface="Arial" charset="0"/>
                <a:ea typeface="+mn-ea"/>
                <a:cs typeface="+mn-cs"/>
              </a:rPr>
              <a:t>A patient with MIBC for whom ctDNA testing was used to guide treatment decision-making DS</a:t>
            </a:r>
          </a:p>
          <a:p>
            <a:r>
              <a:rPr lang="en-US" sz="1200" b="0" i="0" kern="1200" dirty="0">
                <a:solidFill>
                  <a:schemeClr val="tx1"/>
                </a:solidFill>
                <a:effectLst/>
                <a:latin typeface="Arial" charset="0"/>
                <a:ea typeface="+mn-ea"/>
                <a:cs typeface="+mn-cs"/>
              </a:rPr>
              <a:t>A patient with HER2-positive mUBC who received trastuzumab deruxtecan SK</a:t>
            </a:r>
          </a:p>
          <a:p>
            <a:br>
              <a:rPr lang="en-US" dirty="0"/>
            </a:br>
            <a:endParaRPr lang="en-US" dirty="0"/>
          </a:p>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6E4D24F9-5181-B4D7-A534-4CCAA9F833E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82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B718D-91BB-2A7E-F107-3F4ABCB7E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3F0F8-203D-DA0E-CCA0-CA7C54DBD0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8059128-0420-F8F2-80C5-CF7390CF3C53}"/>
              </a:ext>
            </a:extLst>
          </p:cNvPr>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70A91C97-DD4B-6FC1-DBEE-4AC9E86B0E2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7703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D731-90CE-83DA-EB5E-C16C0650D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E678A-2597-7A87-5423-47FE5E5AA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EAF5A-2A2A-8095-4D66-F7E3473873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039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610F-396B-1DC6-320E-02426EF1D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1BE87-A5D7-2F95-FAD8-E2BACA657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2EDF5-A0A2-04BC-8B7C-EB293F5F18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732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4596-1941-16C6-866B-809E669A876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4EEAC11-9573-C356-A3D9-5369A34C887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615B9955-4CC6-003A-4049-11165031365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29A11A7-851C-8052-C0CB-6050EB151B8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59316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7416-E356-BA08-4182-A16B1D01A8F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0800EB6-E973-1040-0F28-EA3CF014A9C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DDA5E616-BF3B-2890-37FF-3AB2685990B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4C714E5-DFA0-978D-36F9-908F0F6BCE7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62239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0.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11/20/25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3F47-A7E5-E1D3-EDEE-C15313F66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BE3FE0-B2FF-3319-A546-157228E92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27448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2C49-96FB-1F63-CB7B-92C51AE2A25A}"/>
              </a:ext>
            </a:extLst>
          </p:cNvPr>
          <p:cNvSpPr>
            <a:spLocks noGrp="1"/>
          </p:cNvSpPr>
          <p:nvPr>
            <p:ph type="title"/>
          </p:nvPr>
        </p:nvSpPr>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44D0710-F946-4ED3-2EEC-673C65B512BF}"/>
              </a:ext>
            </a:extLst>
          </p:cNvPr>
          <p:cNvSpPr>
            <a:spLocks noGrp="1"/>
          </p:cNvSpPr>
          <p:nvPr>
            <p:ph idx="1"/>
          </p:nvPr>
        </p:nvSpPr>
        <p:spPr>
          <a:xfrm>
            <a:off x="838200" y="1825624"/>
            <a:ext cx="10515600" cy="47897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694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E018-2A3C-8B24-D3D3-CBE05A37D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6EA7FC-CCDA-1881-3143-DDAFC9BB5B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D99A-8AE9-25C9-F618-BBA53E6D028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5" name="Footer Placeholder 4">
            <a:extLst>
              <a:ext uri="{FF2B5EF4-FFF2-40B4-BE49-F238E27FC236}">
                <a16:creationId xmlns:a16="http://schemas.microsoft.com/office/drawing/2014/main" id="{9D13AA03-D371-E0A3-5CE3-53D3C7E699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5F0301-EF62-1DBC-754B-DC8539027EDE}"/>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24109960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7DC7-97E6-AA89-584A-7CF8AB2AA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34168-AF06-7130-849F-5EEEE4A4D2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3F466-C17F-AB07-5109-2F1FBBDC36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27FBE3-BDB1-BC01-2487-A93866C75EF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6" name="Footer Placeholder 5">
            <a:extLst>
              <a:ext uri="{FF2B5EF4-FFF2-40B4-BE49-F238E27FC236}">
                <a16:creationId xmlns:a16="http://schemas.microsoft.com/office/drawing/2014/main" id="{2E528CFD-88A8-C714-61CC-5209940F70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AFC19A-848E-6A99-E254-BBB0174E29F1}"/>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0781876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EBD3-AFAC-4229-89E4-56344393BA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11393F-F9EC-FB36-5091-F95414DA3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20B5E-7544-DC44-3298-1C33466F7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732E6-C975-F7CD-A082-22A54EC27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E94C4-0934-F5AC-F3A6-7FFEF1C41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AB5DF1-C61D-B541-CB4C-B32784FD324A}"/>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8" name="Footer Placeholder 7">
            <a:extLst>
              <a:ext uri="{FF2B5EF4-FFF2-40B4-BE49-F238E27FC236}">
                <a16:creationId xmlns:a16="http://schemas.microsoft.com/office/drawing/2014/main" id="{1254FCA8-B76C-AEE4-8815-6D49E633BF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AE987A-F6CC-5D12-3B2F-C5CBC0B8A4A6}"/>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36956570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9DD9-4534-EB95-9377-029A0AAEEA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B7DF9-8856-4AE0-97EA-520534271A75}"/>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4" name="Footer Placeholder 3">
            <a:extLst>
              <a:ext uri="{FF2B5EF4-FFF2-40B4-BE49-F238E27FC236}">
                <a16:creationId xmlns:a16="http://schemas.microsoft.com/office/drawing/2014/main" id="{81F18880-DF02-8F37-1F44-7AB5A250C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B40D7-48F9-145D-50E1-D96D6F9D8FDF}"/>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2165513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AB32F-2833-0B84-9E87-7BA1F51243B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3" name="Footer Placeholder 2">
            <a:extLst>
              <a:ext uri="{FF2B5EF4-FFF2-40B4-BE49-F238E27FC236}">
                <a16:creationId xmlns:a16="http://schemas.microsoft.com/office/drawing/2014/main" id="{C7CB4AFB-131F-B20D-3303-BF434C7A34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551C5AC-0D24-4C41-B45E-BF2AAB4EADAF}"/>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7790189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09FB-0951-2870-9541-F9705B7EF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837D0A-5276-A3C8-901C-BEA2FD333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9A5A21-4661-73E2-98A4-57FE4675F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FC015-A9AB-8451-BAF7-0273D0093F1B}"/>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6" name="Footer Placeholder 5">
            <a:extLst>
              <a:ext uri="{FF2B5EF4-FFF2-40B4-BE49-F238E27FC236}">
                <a16:creationId xmlns:a16="http://schemas.microsoft.com/office/drawing/2014/main" id="{0FAEBC59-7F30-4DEF-BA20-57D5420A1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0CF08A-3DE2-B99B-9CDE-00C716E41C25}"/>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9583158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970F-1462-FF3E-031A-FC785A516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C39AD-20BD-4AF2-7FCF-730EC4E66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6124D5-0E63-4996-7019-765FE3378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5A2D37-73EE-8129-AF4F-7EA9E512DC51}"/>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6" name="Footer Placeholder 5">
            <a:extLst>
              <a:ext uri="{FF2B5EF4-FFF2-40B4-BE49-F238E27FC236}">
                <a16:creationId xmlns:a16="http://schemas.microsoft.com/office/drawing/2014/main" id="{213A7BA9-BFF6-DBE9-CB97-8F26268937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F79F5D-9FE2-AF39-6B8A-2BF29BEA7AF4}"/>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21267789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1B00-A59A-69DA-4322-6590422416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60748-9650-0E3A-CF41-FE055F226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334CA-FD5E-CEA1-C46E-491F76537513}"/>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5" name="Footer Placeholder 4">
            <a:extLst>
              <a:ext uri="{FF2B5EF4-FFF2-40B4-BE49-F238E27FC236}">
                <a16:creationId xmlns:a16="http://schemas.microsoft.com/office/drawing/2014/main" id="{7778801E-5670-01AC-2238-A21857FE5B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013E53-C274-3D21-1C57-53B807B9A38C}"/>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2011554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11A99-3E68-12F2-FEBB-91B054B30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9B5FD0-3A4F-BF36-6A93-D654BD0CD5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0F1AA-0F63-EDFA-5487-CC48980E624B}"/>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11/20/25</a:t>
            </a:fld>
            <a:endParaRPr lang="en-US"/>
          </a:p>
        </p:txBody>
      </p:sp>
      <p:sp>
        <p:nvSpPr>
          <p:cNvPr id="5" name="Footer Placeholder 4">
            <a:extLst>
              <a:ext uri="{FF2B5EF4-FFF2-40B4-BE49-F238E27FC236}">
                <a16:creationId xmlns:a16="http://schemas.microsoft.com/office/drawing/2014/main" id="{31015147-4852-0E4C-E1D8-F6AD46A41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87772-1FAD-48B4-8A72-9EC1A7B0F514}"/>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7255046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11/20/25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theme" Target="../theme/theme14.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EC63D-6FE2-69E5-72B0-DC02D9CBA053}"/>
              </a:ext>
            </a:extLst>
          </p:cNvPr>
          <p:cNvSpPr>
            <a:spLocks noGrp="1"/>
          </p:cNvSpPr>
          <p:nvPr>
            <p:ph type="title"/>
          </p:nvPr>
        </p:nvSpPr>
        <p:spPr>
          <a:xfrm>
            <a:off x="838200" y="365125"/>
            <a:ext cx="10515600" cy="118872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3CE2D1-1F9E-33CA-A514-DA8472D840A6}"/>
              </a:ext>
            </a:extLst>
          </p:cNvPr>
          <p:cNvSpPr>
            <a:spLocks noGrp="1"/>
          </p:cNvSpPr>
          <p:nvPr>
            <p:ph type="body" idx="1"/>
          </p:nvPr>
        </p:nvSpPr>
        <p:spPr>
          <a:xfrm>
            <a:off x="838200" y="1553845"/>
            <a:ext cx="10515600" cy="462311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024904"/>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68.xml"/></Relationships>
</file>

<file path=ppt/slides/_rels/slide10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25.png"/><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8.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68.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68.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68.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68.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68.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8.xml"/></Relationships>
</file>

<file path=ppt/slides/_rels/slide11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33.png"/><Relationship Id="rId1" Type="http://schemas.openxmlformats.org/officeDocument/2006/relationships/slideLayout" Target="../slideLayouts/slideLayout168.xml"/></Relationships>
</file>

<file path=ppt/slides/_rels/slide11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34.png"/><Relationship Id="rId1" Type="http://schemas.openxmlformats.org/officeDocument/2006/relationships/slideLayout" Target="../slideLayouts/slideLayout168.xml"/></Relationships>
</file>

<file path=ppt/slides/_rels/slide11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35.png"/><Relationship Id="rId1" Type="http://schemas.openxmlformats.org/officeDocument/2006/relationships/slideLayout" Target="../slideLayouts/slideLayout16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12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8.xml"/><Relationship Id="rId1" Type="http://schemas.openxmlformats.org/officeDocument/2006/relationships/tags" Target="../tags/tag40.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8.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68.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68.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68.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8.xml"/></Relationships>
</file>

<file path=ppt/slides/_rels/slide13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45.png"/><Relationship Id="rId1" Type="http://schemas.openxmlformats.org/officeDocument/2006/relationships/slideLayout" Target="../slideLayouts/slideLayout168.xml"/></Relationships>
</file>

<file path=ppt/slides/_rels/slide13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46.png"/><Relationship Id="rId1" Type="http://schemas.openxmlformats.org/officeDocument/2006/relationships/slideLayout" Target="../slideLayouts/slideLayout168.xml"/></Relationships>
</file>

<file path=ppt/slides/_rels/slide13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47.png"/><Relationship Id="rId1" Type="http://schemas.openxmlformats.org/officeDocument/2006/relationships/slideLayout" Target="../slideLayouts/slideLayout168.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8.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14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68.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68.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68.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68.xml"/></Relationships>
</file>

<file path=ppt/slides/_rels/slide14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55.png"/><Relationship Id="rId1" Type="http://schemas.openxmlformats.org/officeDocument/2006/relationships/slideLayout" Target="../slideLayouts/slideLayout168.xml"/></Relationships>
</file>

<file path=ppt/slides/_rels/slide14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56.png"/><Relationship Id="rId1" Type="http://schemas.openxmlformats.org/officeDocument/2006/relationships/slideLayout" Target="../slideLayouts/slideLayout168.xml"/></Relationships>
</file>

<file path=ppt/slides/_rels/slide14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6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2.xml"/><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8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8.xml"/><Relationship Id="rId1" Type="http://schemas.openxmlformats.org/officeDocument/2006/relationships/tags" Target="../tags/tag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8.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8.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8.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68.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9.png"/><Relationship Id="rId1" Type="http://schemas.openxmlformats.org/officeDocument/2006/relationships/slideLayout" Target="../slideLayouts/slideLayout168.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8.xml"/><Relationship Id="rId1" Type="http://schemas.openxmlformats.org/officeDocument/2006/relationships/tags" Target="../tags/tag31.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4.png"/><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5.png"/><Relationship Id="rId1" Type="http://schemas.openxmlformats.org/officeDocument/2006/relationships/slideLayout" Target="../slideLayouts/slideLayout168.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68.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8.png"/><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9.png"/><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8.xml"/><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5.png"/><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6.png"/><Relationship Id="rId1" Type="http://schemas.openxmlformats.org/officeDocument/2006/relationships/slideLayout" Target="../slideLayouts/slideLayout168.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8.xml"/><Relationship Id="rId1" Type="http://schemas.openxmlformats.org/officeDocument/2006/relationships/tags" Target="../tags/tag33.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9.png"/><Relationship Id="rId1" Type="http://schemas.openxmlformats.org/officeDocument/2006/relationships/slideLayout" Target="../slideLayouts/slideLayout168.xml"/></Relationships>
</file>

<file path=ppt/slides/_rels/slide7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0.png"/><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1.png"/><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8.xml"/><Relationship Id="rId1" Type="http://schemas.openxmlformats.org/officeDocument/2006/relationships/tags" Target="../tags/tag34.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png"/><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5.png"/><Relationship Id="rId1" Type="http://schemas.openxmlformats.org/officeDocument/2006/relationships/slideLayout" Target="../slideLayouts/slideLayout168.xml"/></Relationships>
</file>

<file path=ppt/slides/_rels/slide8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6.png"/><Relationship Id="rId1" Type="http://schemas.openxmlformats.org/officeDocument/2006/relationships/slideLayout" Target="../slideLayouts/slideLayout168.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8.xml"/><Relationship Id="rId1" Type="http://schemas.openxmlformats.org/officeDocument/2006/relationships/tags" Target="../tags/tag3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8.xml"/><Relationship Id="rId1" Type="http://schemas.openxmlformats.org/officeDocument/2006/relationships/tags" Target="../tags/tag3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8.xml"/><Relationship Id="rId1" Type="http://schemas.openxmlformats.org/officeDocument/2006/relationships/tags" Target="../tags/tag3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8.xml"/><Relationship Id="rId1" Type="http://schemas.openxmlformats.org/officeDocument/2006/relationships/tags" Target="../tags/tag38.xml"/></Relationships>
</file>

<file path=ppt/slides/_rels/slide8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8.xml"/></Relationships>
</file>

<file path=ppt/slides/_rels/slide8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9.png"/><Relationship Id="rId1" Type="http://schemas.openxmlformats.org/officeDocument/2006/relationships/slideLayout" Target="../slideLayouts/slideLayout168.xml"/></Relationships>
</file>

<file path=ppt/slides/_rels/slide8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0.png"/><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17.png"/><Relationship Id="rId1" Type="http://schemas.openxmlformats.org/officeDocument/2006/relationships/slideLayout" Target="../slideLayouts/slideLayout168.xml"/></Relationships>
</file>

<file path=ppt/slides/_rels/slide9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18.png"/><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68.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 </a:t>
            </a:r>
            <a:br>
              <a:rPr lang="en-US" sz="3400" dirty="0"/>
            </a:br>
            <a:r>
              <a:rPr lang="en-US" sz="3400" dirty="0"/>
              <a:t>Urothelial Bladder Cancer and Prostate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20,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Tree>
    <p:custDataLst>
      <p:tags r:id="rId1"/>
    </p:custDataLst>
    <p:extLst>
      <p:ext uri="{BB962C8B-B14F-4D97-AF65-F5344CB8AC3E}">
        <p14:creationId xmlns:p14="http://schemas.microsoft.com/office/powerpoint/2010/main" val="2720647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0E88-F0BF-9804-272C-816A52836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D9A12-D2D1-DFD3-1310-8EE4FAB794B5}"/>
              </a:ext>
            </a:extLst>
          </p:cNvPr>
          <p:cNvSpPr>
            <a:spLocks noGrp="1"/>
          </p:cNvSpPr>
          <p:nvPr>
            <p:ph type="title"/>
          </p:nvPr>
        </p:nvSpPr>
        <p:spPr/>
        <p:txBody>
          <a:bodyPr/>
          <a:lstStyle/>
          <a:p>
            <a:r>
              <a:rPr lang="en-US" dirty="0"/>
              <a:t>Phase III NIAGARA: EORTC QLQ-C30 Change from Baseline</a:t>
            </a:r>
          </a:p>
        </p:txBody>
      </p:sp>
      <p:pic>
        <p:nvPicPr>
          <p:cNvPr id="6" name="Picture 5" descr="A graph of different types of graphs&#10;&#10;AI-generated content may be incorrect.">
            <a:extLst>
              <a:ext uri="{FF2B5EF4-FFF2-40B4-BE49-F238E27FC236}">
                <a16:creationId xmlns:a16="http://schemas.microsoft.com/office/drawing/2014/main" id="{CC649B29-4559-F086-ED31-F53E4E0801B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63352" y="1364293"/>
            <a:ext cx="11665296" cy="4647184"/>
          </a:xfrm>
          <a:prstGeom prst="rect">
            <a:avLst/>
          </a:prstGeom>
        </p:spPr>
      </p:pic>
      <p:sp>
        <p:nvSpPr>
          <p:cNvPr id="3" name="TextBox 2">
            <a:extLst>
              <a:ext uri="{FF2B5EF4-FFF2-40B4-BE49-F238E27FC236}">
                <a16:creationId xmlns:a16="http://schemas.microsoft.com/office/drawing/2014/main" id="{626C859E-6250-51B6-5B9F-3F18CE924935}"/>
              </a:ext>
            </a:extLst>
          </p:cNvPr>
          <p:cNvSpPr txBox="1"/>
          <p:nvPr/>
        </p:nvSpPr>
        <p:spPr>
          <a:xfrm>
            <a:off x="119336" y="6477098"/>
            <a:ext cx="4434612"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van </a:t>
            </a:r>
            <a:r>
              <a:rPr lang="en-US" sz="1500" b="0" dirty="0">
                <a:solidFill>
                  <a:schemeClr val="tx1"/>
                </a:solidFill>
                <a:latin typeface="Calibri" panose="020F0502020204030204" pitchFamily="34" charset="0"/>
                <a:cs typeface="Calibri" panose="020F0502020204030204" pitchFamily="34" charset="0"/>
              </a:rPr>
              <a:t>der </a:t>
            </a:r>
            <a:r>
              <a:rPr lang="en-US" sz="1500" b="0">
                <a:solidFill>
                  <a:schemeClr val="tx1"/>
                </a:solidFill>
                <a:latin typeface="Calibri" panose="020F0502020204030204" pitchFamily="34" charset="0"/>
                <a:cs typeface="Calibri" panose="020F0502020204030204" pitchFamily="34" charset="0"/>
              </a:rPr>
              <a:t>Heijden M et </a:t>
            </a:r>
            <a:r>
              <a:rPr lang="en-US" sz="1500" b="0" dirty="0">
                <a:solidFill>
                  <a:schemeClr val="tx1"/>
                </a:solidFill>
                <a:latin typeface="Calibri" panose="020F0502020204030204" pitchFamily="34" charset="0"/>
                <a:cs typeface="Calibri" panose="020F0502020204030204" pitchFamily="34" charset="0"/>
              </a:rPr>
              <a:t>al. ESMO 2025;Abstract 3069MO.</a:t>
            </a:r>
          </a:p>
        </p:txBody>
      </p:sp>
      <p:sp>
        <p:nvSpPr>
          <p:cNvPr id="4" name="TextBox 3">
            <a:extLst>
              <a:ext uri="{FF2B5EF4-FFF2-40B4-BE49-F238E27FC236}">
                <a16:creationId xmlns:a16="http://schemas.microsoft.com/office/drawing/2014/main" id="{5FEC4A2C-2433-493A-090A-0128230CD7B2}"/>
              </a:ext>
            </a:extLst>
          </p:cNvPr>
          <p:cNvSpPr txBox="1"/>
          <p:nvPr/>
        </p:nvSpPr>
        <p:spPr>
          <a:xfrm>
            <a:off x="306905" y="6043344"/>
            <a:ext cx="905356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EORTC QLQ-C30 = European </a:t>
            </a:r>
            <a:r>
              <a:rPr lang="en-US" sz="1500" b="0" dirty="0" err="1">
                <a:solidFill>
                  <a:schemeClr val="tx1"/>
                </a:solidFill>
                <a:latin typeface="Calibri" panose="020F0502020204030204" pitchFamily="34" charset="0"/>
                <a:cs typeface="Calibri" panose="020F0502020204030204" pitchFamily="34" charset="0"/>
              </a:rPr>
              <a:t>Organisation</a:t>
            </a:r>
            <a:r>
              <a:rPr lang="en-US" sz="1500" b="0" dirty="0">
                <a:solidFill>
                  <a:schemeClr val="tx1"/>
                </a:solidFill>
                <a:latin typeface="Calibri" panose="020F0502020204030204" pitchFamily="34" charset="0"/>
                <a:cs typeface="Calibri" panose="020F0502020204030204" pitchFamily="34" charset="0"/>
              </a:rPr>
              <a:t> for Research and Treatment of Cancer Core Quality of Life questionnaire</a:t>
            </a:r>
          </a:p>
        </p:txBody>
      </p:sp>
    </p:spTree>
    <p:extLst>
      <p:ext uri="{BB962C8B-B14F-4D97-AF65-F5344CB8AC3E}">
        <p14:creationId xmlns:p14="http://schemas.microsoft.com/office/powerpoint/2010/main" val="1776681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96375-C649-1302-6FDF-BD204EB47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44680-B92E-2DF2-BF6E-E0472CBF36B0}"/>
              </a:ext>
            </a:extLst>
          </p:cNvPr>
          <p:cNvSpPr>
            <a:spLocks noGrp="1"/>
          </p:cNvSpPr>
          <p:nvPr>
            <p:ph type="title"/>
          </p:nvPr>
        </p:nvSpPr>
        <p:spPr>
          <a:xfrm>
            <a:off x="0" y="182197"/>
            <a:ext cx="12192000" cy="1143000"/>
          </a:xfrm>
        </p:spPr>
        <p:txBody>
          <a:bodyPr/>
          <a:lstStyle/>
          <a:p>
            <a:r>
              <a:rPr lang="en-US" dirty="0"/>
              <a:t>Phase III NIAGARA: EORTC QLQ-C30 Change from Baseline (Continued)</a:t>
            </a:r>
          </a:p>
        </p:txBody>
      </p:sp>
      <p:pic>
        <p:nvPicPr>
          <p:cNvPr id="5" name="Picture 4" descr="A graph of pain and fatigue&#10;&#10;AI-generated content may be incorrect.">
            <a:extLst>
              <a:ext uri="{FF2B5EF4-FFF2-40B4-BE49-F238E27FC236}">
                <a16:creationId xmlns:a16="http://schemas.microsoft.com/office/drawing/2014/main" id="{0DEDAAC9-67DD-94E8-F0ED-872A5126F71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92855" y="1367741"/>
            <a:ext cx="11806289" cy="4736562"/>
          </a:xfrm>
          <a:prstGeom prst="rect">
            <a:avLst/>
          </a:prstGeom>
        </p:spPr>
      </p:pic>
      <p:sp>
        <p:nvSpPr>
          <p:cNvPr id="3" name="TextBox 2">
            <a:extLst>
              <a:ext uri="{FF2B5EF4-FFF2-40B4-BE49-F238E27FC236}">
                <a16:creationId xmlns:a16="http://schemas.microsoft.com/office/drawing/2014/main" id="{1331F26C-3843-BBF9-5838-E2BF009CB4F9}"/>
              </a:ext>
            </a:extLst>
          </p:cNvPr>
          <p:cNvSpPr txBox="1"/>
          <p:nvPr/>
        </p:nvSpPr>
        <p:spPr>
          <a:xfrm>
            <a:off x="119336" y="6477098"/>
            <a:ext cx="4434612"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van </a:t>
            </a:r>
            <a:r>
              <a:rPr lang="en-US" sz="1500" b="0" dirty="0">
                <a:solidFill>
                  <a:schemeClr val="tx1"/>
                </a:solidFill>
                <a:latin typeface="Calibri" panose="020F0502020204030204" pitchFamily="34" charset="0"/>
                <a:cs typeface="Calibri" panose="020F0502020204030204" pitchFamily="34" charset="0"/>
              </a:rPr>
              <a:t>der </a:t>
            </a:r>
            <a:r>
              <a:rPr lang="en-US" sz="1500" b="0">
                <a:solidFill>
                  <a:schemeClr val="tx1"/>
                </a:solidFill>
                <a:latin typeface="Calibri" panose="020F0502020204030204" pitchFamily="34" charset="0"/>
                <a:cs typeface="Calibri" panose="020F0502020204030204" pitchFamily="34" charset="0"/>
              </a:rPr>
              <a:t>Heijden M et </a:t>
            </a:r>
            <a:r>
              <a:rPr lang="en-US" sz="1500" b="0" dirty="0">
                <a:solidFill>
                  <a:schemeClr val="tx1"/>
                </a:solidFill>
                <a:latin typeface="Calibri" panose="020F0502020204030204" pitchFamily="34" charset="0"/>
                <a:cs typeface="Calibri" panose="020F0502020204030204" pitchFamily="34" charset="0"/>
              </a:rPr>
              <a:t>al. ESMO 2025;Abstract 3069MO.</a:t>
            </a:r>
          </a:p>
        </p:txBody>
      </p:sp>
    </p:spTree>
    <p:extLst>
      <p:ext uri="{BB962C8B-B14F-4D97-AF65-F5344CB8AC3E}">
        <p14:creationId xmlns:p14="http://schemas.microsoft.com/office/powerpoint/2010/main" val="4214875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AD443-EBB6-96F6-0738-B9530DCEE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91C4C-08BB-444C-413B-BB6EA67568B1}"/>
              </a:ext>
            </a:extLst>
          </p:cNvPr>
          <p:cNvSpPr>
            <a:spLocks noGrp="1"/>
          </p:cNvSpPr>
          <p:nvPr>
            <p:ph type="title"/>
          </p:nvPr>
        </p:nvSpPr>
        <p:spPr/>
        <p:txBody>
          <a:bodyPr/>
          <a:lstStyle/>
          <a:p>
            <a:r>
              <a:rPr lang="en-US" dirty="0"/>
              <a:t>Phase III NIAGARA: Authors’ Conclusions</a:t>
            </a:r>
          </a:p>
        </p:txBody>
      </p:sp>
      <p:sp>
        <p:nvSpPr>
          <p:cNvPr id="3" name="TextBox 2">
            <a:extLst>
              <a:ext uri="{FF2B5EF4-FFF2-40B4-BE49-F238E27FC236}">
                <a16:creationId xmlns:a16="http://schemas.microsoft.com/office/drawing/2014/main" id="{8AC14F9A-121B-50BD-156A-71AED17CFA24}"/>
              </a:ext>
            </a:extLst>
          </p:cNvPr>
          <p:cNvSpPr txBox="1"/>
          <p:nvPr/>
        </p:nvSpPr>
        <p:spPr>
          <a:xfrm>
            <a:off x="119336" y="6477098"/>
            <a:ext cx="4434612"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van </a:t>
            </a:r>
            <a:r>
              <a:rPr lang="en-US" sz="1500" b="0" dirty="0">
                <a:solidFill>
                  <a:schemeClr val="tx1"/>
                </a:solidFill>
                <a:latin typeface="Calibri" panose="020F0502020204030204" pitchFamily="34" charset="0"/>
                <a:cs typeface="Calibri" panose="020F0502020204030204" pitchFamily="34" charset="0"/>
              </a:rPr>
              <a:t>der </a:t>
            </a:r>
            <a:r>
              <a:rPr lang="en-US" sz="1500" b="0">
                <a:solidFill>
                  <a:schemeClr val="tx1"/>
                </a:solidFill>
                <a:latin typeface="Calibri" panose="020F0502020204030204" pitchFamily="34" charset="0"/>
                <a:cs typeface="Calibri" panose="020F0502020204030204" pitchFamily="34" charset="0"/>
              </a:rPr>
              <a:t>Heijden M et </a:t>
            </a:r>
            <a:r>
              <a:rPr lang="en-US" sz="1500" b="0" dirty="0">
                <a:solidFill>
                  <a:schemeClr val="tx1"/>
                </a:solidFill>
                <a:latin typeface="Calibri" panose="020F0502020204030204" pitchFamily="34" charset="0"/>
                <a:cs typeface="Calibri" panose="020F0502020204030204" pitchFamily="34" charset="0"/>
              </a:rPr>
              <a:t>al. ESMO 2025;Abstract 3069MO.</a:t>
            </a:r>
          </a:p>
        </p:txBody>
      </p:sp>
      <p:pic>
        <p:nvPicPr>
          <p:cNvPr id="5" name="Picture 4" descr="A close-up of a medical report&#10;&#10;AI-generated content may be incorrect.">
            <a:extLst>
              <a:ext uri="{FF2B5EF4-FFF2-40B4-BE49-F238E27FC236}">
                <a16:creationId xmlns:a16="http://schemas.microsoft.com/office/drawing/2014/main" id="{0FA22450-7AA5-DB9B-94C6-50D84284EF2E}"/>
              </a:ext>
            </a:extLst>
          </p:cNvPr>
          <p:cNvPicPr>
            <a:picLocks noChangeAspect="1"/>
          </p:cNvPicPr>
          <p:nvPr/>
        </p:nvPicPr>
        <p:blipFill>
          <a:blip r:embed="rId2">
            <a:extLst>
              <a:ext uri="{28A0092B-C50C-407E-A947-70E740481C1C}">
                <a14:useLocalDpi xmlns:a14="http://schemas.microsoft.com/office/drawing/2010/main" val="0"/>
              </a:ext>
            </a:extLst>
          </a:blip>
          <a:srcRect t="17448"/>
          <a:stretch>
            <a:fillRect/>
          </a:stretch>
        </p:blipFill>
        <p:spPr>
          <a:xfrm>
            <a:off x="727173" y="1124744"/>
            <a:ext cx="10729192" cy="4982125"/>
          </a:xfrm>
          <a:prstGeom prst="rect">
            <a:avLst/>
          </a:prstGeom>
        </p:spPr>
      </p:pic>
    </p:spTree>
    <p:extLst>
      <p:ext uri="{BB962C8B-B14F-4D97-AF65-F5344CB8AC3E}">
        <p14:creationId xmlns:p14="http://schemas.microsoft.com/office/powerpoint/2010/main" val="976275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AB89-3A94-80CB-2248-F02E84CB0452}"/>
              </a:ext>
            </a:extLst>
          </p:cNvPr>
          <p:cNvSpPr>
            <a:spLocks noGrp="1"/>
          </p:cNvSpPr>
          <p:nvPr>
            <p:ph type="title"/>
          </p:nvPr>
        </p:nvSpPr>
        <p:spPr/>
        <p:txBody>
          <a:bodyPr/>
          <a:lstStyle/>
          <a:p>
            <a:r>
              <a:rPr lang="en-US" dirty="0"/>
              <a:t>Dr Friedlander: Case Presentation</a:t>
            </a:r>
          </a:p>
        </p:txBody>
      </p:sp>
      <p:sp>
        <p:nvSpPr>
          <p:cNvPr id="3" name="Content Placeholder 2">
            <a:extLst>
              <a:ext uri="{FF2B5EF4-FFF2-40B4-BE49-F238E27FC236}">
                <a16:creationId xmlns:a16="http://schemas.microsoft.com/office/drawing/2014/main" id="{8E8F96BB-7F9D-1D47-FE7F-DFD5E124974F}"/>
              </a:ext>
            </a:extLst>
          </p:cNvPr>
          <p:cNvSpPr>
            <a:spLocks noGrp="1"/>
          </p:cNvSpPr>
          <p:nvPr>
            <p:ph idx="1"/>
          </p:nvPr>
        </p:nvSpPr>
        <p:spPr/>
        <p:txBody>
          <a:bodyPr>
            <a:normAutofit/>
          </a:bodyPr>
          <a:lstStyle/>
          <a:p>
            <a:r>
              <a:rPr lang="en-US" dirty="0"/>
              <a:t>61 y.o. woman with chronic eczema on dupilumab (anti-IL-4/IL-13) presented with renal colic, found to have R-sided hydroureteronephrosis. </a:t>
            </a:r>
          </a:p>
          <a:p>
            <a:r>
              <a:rPr lang="en-US" dirty="0"/>
              <a:t>1/2025: ureteroscopy: tumor around the right ureteral orifice. No upper tract disease. </a:t>
            </a:r>
          </a:p>
          <a:p>
            <a:pPr lvl="1"/>
            <a:r>
              <a:rPr lang="en-US" dirty="0"/>
              <a:t>Pathology: high grade urothelial carcinoma, with extensive muscularis mucosae invasion, LVI+.  </a:t>
            </a:r>
          </a:p>
          <a:p>
            <a:r>
              <a:rPr lang="en-US" dirty="0"/>
              <a:t>CT urogram: Irregular wall thickening at the R uretero-vesicular junction. No metastatic disease in the abdomen/pelvis.  </a:t>
            </a:r>
          </a:p>
          <a:p>
            <a:pPr marL="0" indent="0">
              <a:buNone/>
            </a:pPr>
            <a:endParaRPr lang="en-US" dirty="0"/>
          </a:p>
        </p:txBody>
      </p:sp>
    </p:spTree>
    <p:extLst>
      <p:ext uri="{BB962C8B-B14F-4D97-AF65-F5344CB8AC3E}">
        <p14:creationId xmlns:p14="http://schemas.microsoft.com/office/powerpoint/2010/main" val="1264302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E7BA-9C6F-1196-2EAC-37AD9AFFFC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AA892E-D936-9DED-31D7-0B8951F3CE67}"/>
              </a:ext>
            </a:extLst>
          </p:cNvPr>
          <p:cNvSpPr>
            <a:spLocks noGrp="1"/>
          </p:cNvSpPr>
          <p:nvPr>
            <p:ph idx="1"/>
          </p:nvPr>
        </p:nvSpPr>
        <p:spPr/>
        <p:txBody>
          <a:bodyPr>
            <a:normAutofit lnSpcReduction="10000"/>
          </a:bodyPr>
          <a:lstStyle/>
          <a:p>
            <a:r>
              <a:rPr lang="en-US" dirty="0"/>
              <a:t>Not a good candidate for chemoRT due to hydronephrosis.</a:t>
            </a:r>
          </a:p>
          <a:p>
            <a:r>
              <a:rPr lang="en-US" dirty="0"/>
              <a:t>Pt elects for neoadjuvant therapy followed by cystectomy.</a:t>
            </a:r>
          </a:p>
          <a:p>
            <a:r>
              <a:rPr lang="en-US" dirty="0"/>
              <a:t>Long discussion with dermatology about risks of eczema exacerbation</a:t>
            </a:r>
          </a:p>
          <a:p>
            <a:r>
              <a:rPr lang="en-US" dirty="0"/>
              <a:t>Feb 2025: </a:t>
            </a:r>
            <a:r>
              <a:rPr lang="en-US" b="1" dirty="0"/>
              <a:t>Starts 4 cycles of cisplatin 70mg/m2 + gemcitabine 1000mg/m2 + durvalumab 1500mg </a:t>
            </a:r>
            <a:r>
              <a:rPr lang="en-US" dirty="0"/>
              <a:t>(NIAGARA regimen)</a:t>
            </a:r>
            <a:r>
              <a:rPr lang="en-US" b="1" dirty="0"/>
              <a:t> </a:t>
            </a:r>
          </a:p>
          <a:p>
            <a:r>
              <a:rPr lang="en-US" dirty="0"/>
              <a:t>Course c/b the following</a:t>
            </a:r>
          </a:p>
          <a:p>
            <a:pPr lvl="1"/>
            <a:r>
              <a:rPr lang="en-US" dirty="0"/>
              <a:t>Cis/gem: fatigue, mild renal dysfunction, nausea</a:t>
            </a:r>
          </a:p>
          <a:p>
            <a:pPr lvl="1"/>
            <a:r>
              <a:rPr lang="en-US" dirty="0"/>
              <a:t>Durvalumab: grade 2 psoriatic plaque over chest and arm improved with topical steroids. No eczema exacerbation.</a:t>
            </a:r>
          </a:p>
        </p:txBody>
      </p:sp>
      <p:sp>
        <p:nvSpPr>
          <p:cNvPr id="5" name="Title 1">
            <a:extLst>
              <a:ext uri="{FF2B5EF4-FFF2-40B4-BE49-F238E27FC236}">
                <a16:creationId xmlns:a16="http://schemas.microsoft.com/office/drawing/2014/main" id="{4E000442-FDEB-293E-E7F6-65A8D14E77E3}"/>
              </a:ext>
            </a:extLst>
          </p:cNvPr>
          <p:cNvSpPr>
            <a:spLocks noGrp="1"/>
          </p:cNvSpPr>
          <p:nvPr>
            <p:ph type="title"/>
          </p:nvPr>
        </p:nvSpPr>
        <p:spPr>
          <a:xfrm>
            <a:off x="479376" y="238127"/>
            <a:ext cx="11174873" cy="1103313"/>
          </a:xfrm>
        </p:spPr>
        <p:txBody>
          <a:bodyPr/>
          <a:lstStyle/>
          <a:p>
            <a:r>
              <a:rPr lang="en-US" dirty="0"/>
              <a:t>Dr Friedlander: Case Presentation (Continued)</a:t>
            </a:r>
          </a:p>
        </p:txBody>
      </p:sp>
    </p:spTree>
    <p:extLst>
      <p:ext uri="{BB962C8B-B14F-4D97-AF65-F5344CB8AC3E}">
        <p14:creationId xmlns:p14="http://schemas.microsoft.com/office/powerpoint/2010/main" val="37241118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F8E1-275C-19B7-EC79-74326AEC42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4AFE01-2683-2089-58B4-2970EDCD3B8B}"/>
              </a:ext>
            </a:extLst>
          </p:cNvPr>
          <p:cNvSpPr>
            <a:spLocks noGrp="1"/>
          </p:cNvSpPr>
          <p:nvPr>
            <p:ph idx="1"/>
          </p:nvPr>
        </p:nvSpPr>
        <p:spPr/>
        <p:txBody>
          <a:bodyPr>
            <a:normAutofit fontScale="92500" lnSpcReduction="20000"/>
          </a:bodyPr>
          <a:lstStyle/>
          <a:p>
            <a:r>
              <a:rPr lang="en-US" dirty="0"/>
              <a:t>Tolerates 4 cycles of therapy then radical cystectomy with neobladder</a:t>
            </a:r>
          </a:p>
          <a:p>
            <a:r>
              <a:rPr lang="en-US" dirty="0"/>
              <a:t>Pathology: High grade UC invasive into the muscularis mucosae and perivesical adipose tissue, 0/16 LN, pT3N0. Post-op ctDNA undetetcable</a:t>
            </a:r>
          </a:p>
          <a:p>
            <a:r>
              <a:rPr lang="en-US" dirty="0"/>
              <a:t>June 2025: What to do? </a:t>
            </a:r>
          </a:p>
          <a:p>
            <a:pPr lvl="1"/>
            <a:r>
              <a:rPr lang="en-US" dirty="0"/>
              <a:t>Continue Durvalumab?</a:t>
            </a:r>
          </a:p>
          <a:p>
            <a:pPr lvl="1"/>
            <a:r>
              <a:rPr lang="en-US" dirty="0"/>
              <a:t>Switch to EV + P?</a:t>
            </a:r>
          </a:p>
          <a:p>
            <a:pPr lvl="1"/>
            <a:r>
              <a:rPr lang="en-US" dirty="0"/>
              <a:t>Surveillance?</a:t>
            </a:r>
          </a:p>
          <a:p>
            <a:r>
              <a:rPr lang="en-US" dirty="0"/>
              <a:t>Pt elects to continue durvalumab, ctDNA remains negative as of now</a:t>
            </a:r>
          </a:p>
          <a:p>
            <a:pPr lvl="1"/>
            <a:r>
              <a:rPr lang="en-US" dirty="0"/>
              <a:t>Psoriasis controlled with topical steroids</a:t>
            </a:r>
          </a:p>
          <a:p>
            <a:pPr lvl="1"/>
            <a:r>
              <a:rPr lang="en-US" dirty="0"/>
              <a:t>Working with dermatology to consider steroid sparing alternatives</a:t>
            </a:r>
          </a:p>
          <a:p>
            <a:endParaRPr lang="en-US" dirty="0"/>
          </a:p>
          <a:p>
            <a:endParaRPr lang="en-US" dirty="0"/>
          </a:p>
        </p:txBody>
      </p:sp>
      <p:sp>
        <p:nvSpPr>
          <p:cNvPr id="5" name="Title 1">
            <a:extLst>
              <a:ext uri="{FF2B5EF4-FFF2-40B4-BE49-F238E27FC236}">
                <a16:creationId xmlns:a16="http://schemas.microsoft.com/office/drawing/2014/main" id="{718889BF-7642-E2AD-34FB-0CDFC47B32EC}"/>
              </a:ext>
            </a:extLst>
          </p:cNvPr>
          <p:cNvSpPr>
            <a:spLocks noGrp="1"/>
          </p:cNvSpPr>
          <p:nvPr>
            <p:ph type="title"/>
          </p:nvPr>
        </p:nvSpPr>
        <p:spPr>
          <a:xfrm>
            <a:off x="479376" y="238127"/>
            <a:ext cx="11174873" cy="1103313"/>
          </a:xfrm>
        </p:spPr>
        <p:txBody>
          <a:bodyPr/>
          <a:lstStyle/>
          <a:p>
            <a:r>
              <a:rPr lang="en-US" dirty="0"/>
              <a:t>Dr Friedlander: Case Presentation (Continued)</a:t>
            </a:r>
          </a:p>
        </p:txBody>
      </p:sp>
    </p:spTree>
    <p:extLst>
      <p:ext uri="{BB962C8B-B14F-4D97-AF65-F5344CB8AC3E}">
        <p14:creationId xmlns:p14="http://schemas.microsoft.com/office/powerpoint/2010/main" val="667112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text with red text&#10;&#10;AI-generated content may be incorrect.">
            <a:extLst>
              <a:ext uri="{FF2B5EF4-FFF2-40B4-BE49-F238E27FC236}">
                <a16:creationId xmlns:a16="http://schemas.microsoft.com/office/drawing/2014/main" id="{1E68E786-29D0-D7EF-843A-567F3C191A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1424" y="512676"/>
            <a:ext cx="10369152" cy="5832648"/>
          </a:xfrm>
          <a:prstGeom prst="rect">
            <a:avLst/>
          </a:prstGeom>
        </p:spPr>
      </p:pic>
      <p:sp>
        <p:nvSpPr>
          <p:cNvPr id="6" name="TextBox 5">
            <a:extLst>
              <a:ext uri="{FF2B5EF4-FFF2-40B4-BE49-F238E27FC236}">
                <a16:creationId xmlns:a16="http://schemas.microsoft.com/office/drawing/2014/main" id="{1097F750-C89D-4125-3ECB-C52762B71690}"/>
              </a:ext>
            </a:extLst>
          </p:cNvPr>
          <p:cNvSpPr txBox="1"/>
          <p:nvPr/>
        </p:nvSpPr>
        <p:spPr>
          <a:xfrm>
            <a:off x="888435" y="490115"/>
            <a:ext cx="2238370" cy="400110"/>
          </a:xfrm>
          <a:prstGeom prst="rect">
            <a:avLst/>
          </a:prstGeom>
          <a:noFill/>
        </p:spPr>
        <p:txBody>
          <a:bodyPr wrap="none" rtlCol="0">
            <a:spAutoFit/>
          </a:bodyPr>
          <a:lstStyle/>
          <a:p>
            <a:r>
              <a:rPr lang="en-US" sz="2000" dirty="0">
                <a:solidFill>
                  <a:schemeClr val="tx1"/>
                </a:solidFill>
              </a:rPr>
              <a:t>Abstract LBA112</a:t>
            </a:r>
          </a:p>
        </p:txBody>
      </p:sp>
    </p:spTree>
    <p:extLst>
      <p:ext uri="{BB962C8B-B14F-4D97-AF65-F5344CB8AC3E}">
        <p14:creationId xmlns:p14="http://schemas.microsoft.com/office/powerpoint/2010/main" val="21759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9BA8-8515-72FE-19DE-22DF29C48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2158E-4E9B-7D54-D486-A9F75C794E54}"/>
              </a:ext>
            </a:extLst>
          </p:cNvPr>
          <p:cNvSpPr>
            <a:spLocks noGrp="1"/>
          </p:cNvSpPr>
          <p:nvPr>
            <p:ph type="title"/>
          </p:nvPr>
        </p:nvSpPr>
        <p:spPr>
          <a:xfrm>
            <a:off x="912286" y="57737"/>
            <a:ext cx="10358967" cy="1143000"/>
          </a:xfrm>
        </p:spPr>
        <p:txBody>
          <a:bodyPr/>
          <a:lstStyle/>
          <a:p>
            <a:pPr algn="l"/>
            <a:r>
              <a:rPr lang="en-US" dirty="0"/>
              <a:t>Phase II SunRISe-4: Pathologic Complete Response Rates and Recurrence-Free Survival</a:t>
            </a:r>
          </a:p>
        </p:txBody>
      </p:sp>
      <p:pic>
        <p:nvPicPr>
          <p:cNvPr id="5" name="Picture 4" descr="A graph of a patient's rate&#10;&#10;AI-generated content may be incorrect.">
            <a:extLst>
              <a:ext uri="{FF2B5EF4-FFF2-40B4-BE49-F238E27FC236}">
                <a16:creationId xmlns:a16="http://schemas.microsoft.com/office/drawing/2014/main" id="{B9332942-F307-7C1B-52D8-71EA539606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15811" y="1196752"/>
            <a:ext cx="11160378" cy="4872159"/>
          </a:xfrm>
          <a:prstGeom prst="rect">
            <a:avLst/>
          </a:prstGeom>
        </p:spPr>
      </p:pic>
      <p:sp>
        <p:nvSpPr>
          <p:cNvPr id="3" name="TextBox 2">
            <a:extLst>
              <a:ext uri="{FF2B5EF4-FFF2-40B4-BE49-F238E27FC236}">
                <a16:creationId xmlns:a16="http://schemas.microsoft.com/office/drawing/2014/main" id="{008290B8-8223-69A5-15C2-3D257DEB1DA3}"/>
              </a:ext>
            </a:extLst>
          </p:cNvPr>
          <p:cNvSpPr txBox="1"/>
          <p:nvPr/>
        </p:nvSpPr>
        <p:spPr>
          <a:xfrm>
            <a:off x="119336" y="6477098"/>
            <a:ext cx="362567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Necchi A et al. ESMO 2025;Abstract LBA112.</a:t>
            </a:r>
          </a:p>
        </p:txBody>
      </p:sp>
    </p:spTree>
    <p:extLst>
      <p:ext uri="{BB962C8B-B14F-4D97-AF65-F5344CB8AC3E}">
        <p14:creationId xmlns:p14="http://schemas.microsoft.com/office/powerpoint/2010/main" val="141512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40200-A090-528D-1765-1D27F74A4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A8F07-5297-5FF2-8700-B4A07F3B6D77}"/>
              </a:ext>
            </a:extLst>
          </p:cNvPr>
          <p:cNvSpPr>
            <a:spLocks noGrp="1"/>
          </p:cNvSpPr>
          <p:nvPr>
            <p:ph type="title"/>
          </p:nvPr>
        </p:nvSpPr>
        <p:spPr>
          <a:xfrm>
            <a:off x="912286" y="57737"/>
            <a:ext cx="10358967" cy="994999"/>
          </a:xfrm>
        </p:spPr>
        <p:txBody>
          <a:bodyPr/>
          <a:lstStyle/>
          <a:p>
            <a:r>
              <a:rPr lang="en-US" dirty="0"/>
              <a:t>Phase II SunRISe-4: Authors’ Conclusions</a:t>
            </a:r>
          </a:p>
        </p:txBody>
      </p:sp>
      <p:sp>
        <p:nvSpPr>
          <p:cNvPr id="3" name="TextBox 2">
            <a:extLst>
              <a:ext uri="{FF2B5EF4-FFF2-40B4-BE49-F238E27FC236}">
                <a16:creationId xmlns:a16="http://schemas.microsoft.com/office/drawing/2014/main" id="{136D4632-401F-2667-E224-08CFD9CAA8F6}"/>
              </a:ext>
            </a:extLst>
          </p:cNvPr>
          <p:cNvSpPr txBox="1"/>
          <p:nvPr/>
        </p:nvSpPr>
        <p:spPr>
          <a:xfrm>
            <a:off x="119336" y="6477098"/>
            <a:ext cx="362567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Necchi A et al. ESMO 2025;Abstract LBA112.</a:t>
            </a:r>
          </a:p>
        </p:txBody>
      </p:sp>
      <p:grpSp>
        <p:nvGrpSpPr>
          <p:cNvPr id="8" name="Group 7">
            <a:extLst>
              <a:ext uri="{FF2B5EF4-FFF2-40B4-BE49-F238E27FC236}">
                <a16:creationId xmlns:a16="http://schemas.microsoft.com/office/drawing/2014/main" id="{2A60D30F-CDA9-5319-4E07-69D49B59F817}"/>
              </a:ext>
            </a:extLst>
          </p:cNvPr>
          <p:cNvGrpSpPr/>
          <p:nvPr/>
        </p:nvGrpSpPr>
        <p:grpSpPr>
          <a:xfrm>
            <a:off x="551384" y="1052736"/>
            <a:ext cx="11089232" cy="5004848"/>
            <a:chOff x="551384" y="1052736"/>
            <a:chExt cx="11089232" cy="5004848"/>
          </a:xfrm>
        </p:grpSpPr>
        <p:pic>
          <p:nvPicPr>
            <p:cNvPr id="6" name="Picture 5" descr="A screenshot of a medical report&#10;&#10;AI-generated content may be incorrect.">
              <a:extLst>
                <a:ext uri="{FF2B5EF4-FFF2-40B4-BE49-F238E27FC236}">
                  <a16:creationId xmlns:a16="http://schemas.microsoft.com/office/drawing/2014/main" id="{E2FECBB5-C15E-9F29-296A-EE6CE7384CE7}"/>
                </a:ext>
              </a:extLst>
            </p:cNvPr>
            <p:cNvPicPr>
              <a:picLocks noChangeAspect="1"/>
            </p:cNvPicPr>
            <p:nvPr/>
          </p:nvPicPr>
          <p:blipFill>
            <a:blip r:embed="rId2">
              <a:extLst>
                <a:ext uri="{28A0092B-C50C-407E-A947-70E740481C1C}">
                  <a14:useLocalDpi xmlns:a14="http://schemas.microsoft.com/office/drawing/2010/main" val="0"/>
                </a:ext>
              </a:extLst>
            </a:blip>
            <a:srcRect t="19765"/>
            <a:stretch>
              <a:fillRect/>
            </a:stretch>
          </p:blipFill>
          <p:spPr>
            <a:xfrm>
              <a:off x="551384" y="1052736"/>
              <a:ext cx="11089232" cy="5004848"/>
            </a:xfrm>
            <a:prstGeom prst="rect">
              <a:avLst/>
            </a:prstGeom>
          </p:spPr>
        </p:pic>
        <p:sp>
          <p:nvSpPr>
            <p:cNvPr id="7" name="Rectangle 6">
              <a:extLst>
                <a:ext uri="{FF2B5EF4-FFF2-40B4-BE49-F238E27FC236}">
                  <a16:creationId xmlns:a16="http://schemas.microsoft.com/office/drawing/2014/main" id="{F373A22D-2229-F5F7-AF36-9552EA2F0279}"/>
                </a:ext>
              </a:extLst>
            </p:cNvPr>
            <p:cNvSpPr/>
            <p:nvPr/>
          </p:nvSpPr>
          <p:spPr bwMode="auto">
            <a:xfrm>
              <a:off x="10488488" y="5733256"/>
              <a:ext cx="360040"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368894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39AE-011E-E387-F03C-9482578B1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BD308-89DF-6D8E-D828-57A569BAB1DF}"/>
              </a:ext>
            </a:extLst>
          </p:cNvPr>
          <p:cNvSpPr>
            <a:spLocks noGrp="1"/>
          </p:cNvSpPr>
          <p:nvPr>
            <p:ph type="title"/>
          </p:nvPr>
        </p:nvSpPr>
        <p:spPr>
          <a:xfrm>
            <a:off x="0" y="288032"/>
            <a:ext cx="12192000" cy="1268760"/>
          </a:xfrm>
        </p:spPr>
        <p:txBody>
          <a:bodyPr>
            <a:normAutofit/>
          </a:bodyPr>
          <a:lstStyle/>
          <a:p>
            <a:r>
              <a:rPr lang="en-US" dirty="0">
                <a:solidFill>
                  <a:srgbClr val="0432FF"/>
                </a:solidFill>
              </a:rPr>
              <a:t>Circulating Tumor DNA and Adjuvant Immunotherapy for MIBC</a:t>
            </a:r>
            <a:endParaRPr lang="en-US" sz="2800" dirty="0">
              <a:solidFill>
                <a:srgbClr val="0432FF"/>
              </a:solidFill>
            </a:endParaRPr>
          </a:p>
        </p:txBody>
      </p:sp>
      <p:sp>
        <p:nvSpPr>
          <p:cNvPr id="5" name="TextBox 4">
            <a:extLst>
              <a:ext uri="{FF2B5EF4-FFF2-40B4-BE49-F238E27FC236}">
                <a16:creationId xmlns:a16="http://schemas.microsoft.com/office/drawing/2014/main" id="{A66D0605-5D6D-7D80-61FA-15AD5C4E548A}"/>
              </a:ext>
            </a:extLst>
          </p:cNvPr>
          <p:cNvSpPr txBox="1"/>
          <p:nvPr/>
        </p:nvSpPr>
        <p:spPr>
          <a:xfrm>
            <a:off x="839416" y="1396320"/>
            <a:ext cx="10513168" cy="3621504"/>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Powles T et al. IMvigor011: A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 of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circulating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tumour</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ct</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)DNA-guided adjuvant atezolizumab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vs placebo in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muscle-invasive bladder cancer</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LBA8.    </a:t>
            </a:r>
          </a:p>
          <a:p>
            <a:pPr marL="285750" indent="-285750">
              <a:spcBef>
                <a:spcPts val="0"/>
              </a:spcBef>
              <a:spcAft>
                <a:spcPts val="400"/>
              </a:spcAft>
              <a:buFont typeface="Arial" panose="020B0604020202020204" pitchFamily="34" charset="0"/>
              <a:buChar char="•"/>
              <a:defRPr/>
            </a:pPr>
            <a:r>
              <a:rPr lang="en-US" sz="24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Galsky</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MD et al. Adjuvant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nivolumab</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vs placebo for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high-risk muscle-invasive urothelial carcinoma</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5-year efficacy and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ctDNA</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from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CheckMate 274</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3068O.</a:t>
            </a:r>
          </a:p>
          <a:p>
            <a:pPr marL="285750" indent="-285750">
              <a:spcBef>
                <a:spcPts val="0"/>
              </a:spcBef>
              <a:spcAft>
                <a:spcPts val="400"/>
              </a:spcAft>
              <a:buFont typeface="Arial" panose="020B0604020202020204" pitchFamily="34" charset="0"/>
              <a:buChar char="•"/>
              <a:defRPr/>
            </a:pPr>
            <a:endPar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endPar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48909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171BE1-5841-CAA8-755F-7107290B4CCB}"/>
              </a:ext>
            </a:extLst>
          </p:cNvPr>
          <p:cNvGrpSpPr/>
          <p:nvPr/>
        </p:nvGrpSpPr>
        <p:grpSpPr>
          <a:xfrm>
            <a:off x="1055440" y="1045865"/>
            <a:ext cx="9577064" cy="5119439"/>
            <a:chOff x="-1840" y="0"/>
            <a:chExt cx="7774240" cy="4371975"/>
          </a:xfrm>
        </p:grpSpPr>
        <p:pic>
          <p:nvPicPr>
            <p:cNvPr id="5" name="Picture 4" descr="A blue and white text with a building and a tower&#10;&#10;AI-generated content may be incorrect.">
              <a:extLst>
                <a:ext uri="{FF2B5EF4-FFF2-40B4-BE49-F238E27FC236}">
                  <a16:creationId xmlns:a16="http://schemas.microsoft.com/office/drawing/2014/main" id="{AC4374FF-215B-4FD8-9EC8-B3D732EC5F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72400" cy="4371975"/>
            </a:xfrm>
            <a:prstGeom prst="rect">
              <a:avLst/>
            </a:prstGeom>
          </p:spPr>
        </p:pic>
        <p:sp>
          <p:nvSpPr>
            <p:cNvPr id="8" name="TextBox 7">
              <a:extLst>
                <a:ext uri="{FF2B5EF4-FFF2-40B4-BE49-F238E27FC236}">
                  <a16:creationId xmlns:a16="http://schemas.microsoft.com/office/drawing/2014/main" id="{C3993606-2CAC-6E36-2988-518579C620A0}"/>
                </a:ext>
              </a:extLst>
            </p:cNvPr>
            <p:cNvSpPr txBox="1"/>
            <p:nvPr/>
          </p:nvSpPr>
          <p:spPr>
            <a:xfrm>
              <a:off x="-1840" y="0"/>
              <a:ext cx="1967205" cy="400110"/>
            </a:xfrm>
            <a:prstGeom prst="rect">
              <a:avLst/>
            </a:prstGeom>
            <a:noFill/>
          </p:spPr>
          <p:txBody>
            <a:bodyPr wrap="none" rtlCol="0">
              <a:spAutoFit/>
            </a:bodyPr>
            <a:lstStyle/>
            <a:p>
              <a:r>
                <a:rPr lang="en-US" sz="2000" dirty="0">
                  <a:solidFill>
                    <a:schemeClr val="tx1"/>
                  </a:solidFill>
                </a:rPr>
                <a:t>Abstract LBA8</a:t>
              </a:r>
            </a:p>
          </p:txBody>
        </p:sp>
      </p:grpSp>
    </p:spTree>
    <p:extLst>
      <p:ext uri="{BB962C8B-B14F-4D97-AF65-F5344CB8AC3E}">
        <p14:creationId xmlns:p14="http://schemas.microsoft.com/office/powerpoint/2010/main" val="4019678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83CEE-21B6-1FCD-4F3B-CA8EC8D3E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A6BE1-A02D-2577-B085-AA82953E7B4D}"/>
              </a:ext>
            </a:extLst>
          </p:cNvPr>
          <p:cNvSpPr>
            <a:spLocks noGrp="1"/>
          </p:cNvSpPr>
          <p:nvPr>
            <p:ph type="title"/>
          </p:nvPr>
        </p:nvSpPr>
        <p:spPr/>
        <p:txBody>
          <a:bodyPr/>
          <a:lstStyle/>
          <a:p>
            <a:pPr algn="l"/>
            <a:r>
              <a:rPr lang="en-US" dirty="0"/>
              <a:t>Phase III IMvigor011: Investigator-Assessed Disease-Free Survival for Patients Whose Disease Tested ctDNA Positive</a:t>
            </a:r>
          </a:p>
        </p:txBody>
      </p:sp>
      <p:pic>
        <p:nvPicPr>
          <p:cNvPr id="6" name="Picture 5" descr="A graph of a patient's growth&#10;&#10;AI-generated content may be incorrect.">
            <a:extLst>
              <a:ext uri="{FF2B5EF4-FFF2-40B4-BE49-F238E27FC236}">
                <a16:creationId xmlns:a16="http://schemas.microsoft.com/office/drawing/2014/main" id="{474DD2DA-D9CD-F58F-7715-D66549AEDF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72285" y="1357292"/>
            <a:ext cx="10647430" cy="4723283"/>
          </a:xfrm>
          <a:prstGeom prst="rect">
            <a:avLst/>
          </a:prstGeom>
        </p:spPr>
      </p:pic>
      <p:sp>
        <p:nvSpPr>
          <p:cNvPr id="3" name="TextBox 2">
            <a:extLst>
              <a:ext uri="{FF2B5EF4-FFF2-40B4-BE49-F238E27FC236}">
                <a16:creationId xmlns:a16="http://schemas.microsoft.com/office/drawing/2014/main" id="{FA6DA63B-4B61-058C-65F5-BE4D97AC9D12}"/>
              </a:ext>
            </a:extLst>
          </p:cNvPr>
          <p:cNvSpPr txBox="1"/>
          <p:nvPr/>
        </p:nvSpPr>
        <p:spPr>
          <a:xfrm>
            <a:off x="119336" y="6477098"/>
            <a:ext cx="343350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ESMO 2025;Abstract LBA8.</a:t>
            </a:r>
          </a:p>
        </p:txBody>
      </p:sp>
    </p:spTree>
    <p:extLst>
      <p:ext uri="{BB962C8B-B14F-4D97-AF65-F5344CB8AC3E}">
        <p14:creationId xmlns:p14="http://schemas.microsoft.com/office/powerpoint/2010/main" val="86787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45F6-F578-2828-3DA0-12FAB395B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11957-BBFB-BC3D-95F9-5F93D797DDD5}"/>
              </a:ext>
            </a:extLst>
          </p:cNvPr>
          <p:cNvSpPr>
            <a:spLocks noGrp="1"/>
          </p:cNvSpPr>
          <p:nvPr>
            <p:ph type="title"/>
          </p:nvPr>
        </p:nvSpPr>
        <p:spPr>
          <a:xfrm>
            <a:off x="0" y="57737"/>
            <a:ext cx="12192000" cy="1143000"/>
          </a:xfrm>
        </p:spPr>
        <p:txBody>
          <a:bodyPr/>
          <a:lstStyle/>
          <a:p>
            <a:r>
              <a:rPr lang="en-US" sz="2800" dirty="0"/>
              <a:t>Phase III IMvigor011: OS for Patients Whose Disease Tested ctDNA Positive</a:t>
            </a:r>
          </a:p>
        </p:txBody>
      </p:sp>
      <p:pic>
        <p:nvPicPr>
          <p:cNvPr id="5" name="Picture 4" descr="A graph of a number of patients&#10;&#10;AI-generated content may be incorrect.">
            <a:extLst>
              <a:ext uri="{FF2B5EF4-FFF2-40B4-BE49-F238E27FC236}">
                <a16:creationId xmlns:a16="http://schemas.microsoft.com/office/drawing/2014/main" id="{FA7FA704-9F62-4282-E823-EEC80830AE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27173" y="993665"/>
            <a:ext cx="10729192" cy="4870670"/>
          </a:xfrm>
          <a:prstGeom prst="rect">
            <a:avLst/>
          </a:prstGeom>
        </p:spPr>
      </p:pic>
      <p:sp>
        <p:nvSpPr>
          <p:cNvPr id="3" name="TextBox 2">
            <a:extLst>
              <a:ext uri="{FF2B5EF4-FFF2-40B4-BE49-F238E27FC236}">
                <a16:creationId xmlns:a16="http://schemas.microsoft.com/office/drawing/2014/main" id="{B049FB8D-A169-3BEC-4A3C-9AEAFA1A7B85}"/>
              </a:ext>
            </a:extLst>
          </p:cNvPr>
          <p:cNvSpPr txBox="1"/>
          <p:nvPr/>
        </p:nvSpPr>
        <p:spPr>
          <a:xfrm>
            <a:off x="119336" y="6477098"/>
            <a:ext cx="343350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ESMO 2025;Abstract LBA8.</a:t>
            </a:r>
          </a:p>
        </p:txBody>
      </p:sp>
    </p:spTree>
    <p:extLst>
      <p:ext uri="{BB962C8B-B14F-4D97-AF65-F5344CB8AC3E}">
        <p14:creationId xmlns:p14="http://schemas.microsoft.com/office/powerpoint/2010/main" val="336044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B029-C92C-DD73-3FA1-B5B1014F0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F6300-BD5F-6D1C-1BFE-25A4BB73E51D}"/>
              </a:ext>
            </a:extLst>
          </p:cNvPr>
          <p:cNvSpPr>
            <a:spLocks noGrp="1"/>
          </p:cNvSpPr>
          <p:nvPr>
            <p:ph type="title"/>
          </p:nvPr>
        </p:nvSpPr>
        <p:spPr>
          <a:xfrm>
            <a:off x="407368" y="227013"/>
            <a:ext cx="10513168" cy="703263"/>
          </a:xfrm>
        </p:spPr>
        <p:txBody>
          <a:bodyPr/>
          <a:lstStyle/>
          <a:p>
            <a:pPr algn="l"/>
            <a:r>
              <a:rPr lang="en-US" sz="2900" dirty="0"/>
              <a:t>Phase III IMvigor011: Disease-Free Survival (DFS) and OS for Patients Whose Disease Tested ctDNA Positive</a:t>
            </a:r>
          </a:p>
        </p:txBody>
      </p:sp>
      <p:sp>
        <p:nvSpPr>
          <p:cNvPr id="3" name="TextBox 2">
            <a:extLst>
              <a:ext uri="{FF2B5EF4-FFF2-40B4-BE49-F238E27FC236}">
                <a16:creationId xmlns:a16="http://schemas.microsoft.com/office/drawing/2014/main" id="{BB512584-4CC1-C892-B11B-6E19B57E8815}"/>
              </a:ext>
            </a:extLst>
          </p:cNvPr>
          <p:cNvSpPr txBox="1"/>
          <p:nvPr/>
        </p:nvSpPr>
        <p:spPr>
          <a:xfrm>
            <a:off x="119336" y="6477098"/>
            <a:ext cx="343350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2025;Abstract LBA8.</a:t>
            </a:r>
          </a:p>
        </p:txBody>
      </p:sp>
      <p:pic>
        <p:nvPicPr>
          <p:cNvPr id="5" name="Picture 4" descr="A screenshot of a medical information&#10;&#10;AI-generated content may be incorrect.">
            <a:extLst>
              <a:ext uri="{FF2B5EF4-FFF2-40B4-BE49-F238E27FC236}">
                <a16:creationId xmlns:a16="http://schemas.microsoft.com/office/drawing/2014/main" id="{51F80C21-1DEF-5669-C82E-F0E3199B8C93}"/>
              </a:ext>
            </a:extLst>
          </p:cNvPr>
          <p:cNvPicPr>
            <a:picLocks noChangeAspect="1"/>
          </p:cNvPicPr>
          <p:nvPr/>
        </p:nvPicPr>
        <p:blipFill>
          <a:blip r:embed="rId2">
            <a:extLst>
              <a:ext uri="{28A0092B-C50C-407E-A947-70E740481C1C}">
                <a14:useLocalDpi xmlns:a14="http://schemas.microsoft.com/office/drawing/2010/main" val="0"/>
              </a:ext>
            </a:extLst>
          </a:blip>
          <a:srcRect t="12118" b="7177"/>
          <a:stretch>
            <a:fillRect/>
          </a:stretch>
        </p:blipFill>
        <p:spPr>
          <a:xfrm>
            <a:off x="407368" y="930276"/>
            <a:ext cx="11377264" cy="5164872"/>
          </a:xfrm>
          <a:prstGeom prst="rect">
            <a:avLst/>
          </a:prstGeom>
        </p:spPr>
      </p:pic>
    </p:spTree>
    <p:extLst>
      <p:ext uri="{BB962C8B-B14F-4D97-AF65-F5344CB8AC3E}">
        <p14:creationId xmlns:p14="http://schemas.microsoft.com/office/powerpoint/2010/main" val="56182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F0820-42E1-D865-BFCE-272755B4C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72D4C-390B-FC26-1331-34786E609EA2}"/>
              </a:ext>
            </a:extLst>
          </p:cNvPr>
          <p:cNvSpPr>
            <a:spLocks noGrp="1"/>
          </p:cNvSpPr>
          <p:nvPr>
            <p:ph type="title"/>
          </p:nvPr>
        </p:nvSpPr>
        <p:spPr/>
        <p:txBody>
          <a:bodyPr/>
          <a:lstStyle/>
          <a:p>
            <a:r>
              <a:rPr lang="en-US" dirty="0"/>
              <a:t>Phase III IMvigor011: Authors’ Conclusions</a:t>
            </a:r>
          </a:p>
        </p:txBody>
      </p:sp>
      <p:sp>
        <p:nvSpPr>
          <p:cNvPr id="3" name="TextBox 2">
            <a:extLst>
              <a:ext uri="{FF2B5EF4-FFF2-40B4-BE49-F238E27FC236}">
                <a16:creationId xmlns:a16="http://schemas.microsoft.com/office/drawing/2014/main" id="{CE521FF6-16C2-3AC0-E594-ACA945086747}"/>
              </a:ext>
            </a:extLst>
          </p:cNvPr>
          <p:cNvSpPr txBox="1"/>
          <p:nvPr/>
        </p:nvSpPr>
        <p:spPr>
          <a:xfrm>
            <a:off x="119336" y="6477098"/>
            <a:ext cx="343350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ESMO 2025;Abstract LBA8.</a:t>
            </a:r>
          </a:p>
        </p:txBody>
      </p:sp>
      <p:pic>
        <p:nvPicPr>
          <p:cNvPr id="5" name="Picture 4" descr="A screenshot of a medical report&#10;&#10;AI-generated content may be incorrect.">
            <a:extLst>
              <a:ext uri="{FF2B5EF4-FFF2-40B4-BE49-F238E27FC236}">
                <a16:creationId xmlns:a16="http://schemas.microsoft.com/office/drawing/2014/main" id="{10ACCDAC-9438-73D1-D2B4-E7E1BB563E7C}"/>
              </a:ext>
            </a:extLst>
          </p:cNvPr>
          <p:cNvPicPr>
            <a:picLocks noChangeAspect="1"/>
          </p:cNvPicPr>
          <p:nvPr/>
        </p:nvPicPr>
        <p:blipFill>
          <a:blip r:embed="rId2">
            <a:extLst>
              <a:ext uri="{28A0092B-C50C-407E-A947-70E740481C1C}">
                <a14:useLocalDpi xmlns:a14="http://schemas.microsoft.com/office/drawing/2010/main" val="0"/>
              </a:ext>
            </a:extLst>
          </a:blip>
          <a:srcRect t="12335" b="16842"/>
          <a:stretch>
            <a:fillRect/>
          </a:stretch>
        </p:blipFill>
        <p:spPr>
          <a:xfrm>
            <a:off x="443372" y="1370013"/>
            <a:ext cx="11305256" cy="4503753"/>
          </a:xfrm>
          <a:prstGeom prst="rect">
            <a:avLst/>
          </a:prstGeom>
        </p:spPr>
      </p:pic>
      <p:sp>
        <p:nvSpPr>
          <p:cNvPr id="4" name="TextBox 3">
            <a:extLst>
              <a:ext uri="{FF2B5EF4-FFF2-40B4-BE49-F238E27FC236}">
                <a16:creationId xmlns:a16="http://schemas.microsoft.com/office/drawing/2014/main" id="{4733B687-268C-06C1-3EB5-A9AE81678652}"/>
              </a:ext>
            </a:extLst>
          </p:cNvPr>
          <p:cNvSpPr txBox="1"/>
          <p:nvPr/>
        </p:nvSpPr>
        <p:spPr>
          <a:xfrm>
            <a:off x="478151" y="5898364"/>
            <a:ext cx="282385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MRD = molecular residual disease</a:t>
            </a:r>
          </a:p>
        </p:txBody>
      </p:sp>
    </p:spTree>
    <p:extLst>
      <p:ext uri="{BB962C8B-B14F-4D97-AF65-F5344CB8AC3E}">
        <p14:creationId xmlns:p14="http://schemas.microsoft.com/office/powerpoint/2010/main" val="257871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E627-4A3F-BC28-5464-CD9C926D6DA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2315F09-5287-04CC-325D-A541E7DB02AA}"/>
              </a:ext>
            </a:extLst>
          </p:cNvPr>
          <p:cNvGrpSpPr/>
          <p:nvPr/>
        </p:nvGrpSpPr>
        <p:grpSpPr>
          <a:xfrm>
            <a:off x="1487488" y="620688"/>
            <a:ext cx="9307607" cy="5480780"/>
            <a:chOff x="4079776" y="2059360"/>
            <a:chExt cx="7772400" cy="4373463"/>
          </a:xfrm>
        </p:grpSpPr>
        <p:pic>
          <p:nvPicPr>
            <p:cNvPr id="7" name="Picture 6" descr="A graphic of a city skyline&#10;&#10;AI-generated content may be incorrect.">
              <a:extLst>
                <a:ext uri="{FF2B5EF4-FFF2-40B4-BE49-F238E27FC236}">
                  <a16:creationId xmlns:a16="http://schemas.microsoft.com/office/drawing/2014/main" id="{D513429E-BB56-566A-FF55-A0DE6CFF88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9776" y="2060848"/>
              <a:ext cx="7772400" cy="4371975"/>
            </a:xfrm>
            <a:prstGeom prst="rect">
              <a:avLst/>
            </a:prstGeom>
          </p:spPr>
        </p:pic>
        <p:sp>
          <p:nvSpPr>
            <p:cNvPr id="9" name="TextBox 8">
              <a:extLst>
                <a:ext uri="{FF2B5EF4-FFF2-40B4-BE49-F238E27FC236}">
                  <a16:creationId xmlns:a16="http://schemas.microsoft.com/office/drawing/2014/main" id="{7C28AEA3-29F8-5D2E-25D9-F1F02EC7E877}"/>
                </a:ext>
              </a:extLst>
            </p:cNvPr>
            <p:cNvSpPr txBox="1"/>
            <p:nvPr/>
          </p:nvSpPr>
          <p:spPr>
            <a:xfrm>
              <a:off x="4079776" y="2059360"/>
              <a:ext cx="2064989" cy="400110"/>
            </a:xfrm>
            <a:prstGeom prst="rect">
              <a:avLst/>
            </a:prstGeom>
            <a:noFill/>
          </p:spPr>
          <p:txBody>
            <a:bodyPr wrap="none" rtlCol="0">
              <a:spAutoFit/>
            </a:bodyPr>
            <a:lstStyle/>
            <a:p>
              <a:r>
                <a:rPr lang="en-US" sz="2000" dirty="0">
                  <a:solidFill>
                    <a:schemeClr val="tx1"/>
                  </a:solidFill>
                </a:rPr>
                <a:t>Abstract 3068O</a:t>
              </a:r>
            </a:p>
          </p:txBody>
        </p:sp>
      </p:grpSp>
    </p:spTree>
    <p:extLst>
      <p:ext uri="{BB962C8B-B14F-4D97-AF65-F5344CB8AC3E}">
        <p14:creationId xmlns:p14="http://schemas.microsoft.com/office/powerpoint/2010/main" val="356256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F5167-250C-21B9-C329-EC080EDA5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ED7C2-F982-113A-FA5F-26B3CBBF30A5}"/>
              </a:ext>
            </a:extLst>
          </p:cNvPr>
          <p:cNvSpPr>
            <a:spLocks noGrp="1"/>
          </p:cNvSpPr>
          <p:nvPr>
            <p:ph type="title"/>
          </p:nvPr>
        </p:nvSpPr>
        <p:spPr>
          <a:xfrm>
            <a:off x="983432" y="227013"/>
            <a:ext cx="10287821" cy="1143000"/>
          </a:xfrm>
        </p:spPr>
        <p:txBody>
          <a:bodyPr/>
          <a:lstStyle/>
          <a:p>
            <a:pPr algn="l"/>
            <a:r>
              <a:rPr lang="en-US" dirty="0"/>
              <a:t>Phase III </a:t>
            </a:r>
            <a:r>
              <a:rPr lang="en-US" dirty="0" err="1"/>
              <a:t>CheckMate</a:t>
            </a:r>
            <a:r>
              <a:rPr lang="en-US" dirty="0"/>
              <a:t> 274: Disease-Free Survival for All Randomly Assigned Patients and Patients with PD-L1 ≥1%</a:t>
            </a:r>
          </a:p>
        </p:txBody>
      </p:sp>
      <p:pic>
        <p:nvPicPr>
          <p:cNvPr id="8" name="Picture 7" descr="A graph of patients with numbers&#10;&#10;AI-generated content may be incorrect.">
            <a:extLst>
              <a:ext uri="{FF2B5EF4-FFF2-40B4-BE49-F238E27FC236}">
                <a16:creationId xmlns:a16="http://schemas.microsoft.com/office/drawing/2014/main" id="{C2B4FEA2-09F1-DAB3-03DC-34797F27B5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912286" y="1387917"/>
            <a:ext cx="10358967" cy="5002153"/>
          </a:xfrm>
          <a:prstGeom prst="rect">
            <a:avLst/>
          </a:prstGeom>
        </p:spPr>
      </p:pic>
      <p:sp>
        <p:nvSpPr>
          <p:cNvPr id="3" name="TextBox 2">
            <a:extLst>
              <a:ext uri="{FF2B5EF4-FFF2-40B4-BE49-F238E27FC236}">
                <a16:creationId xmlns:a16="http://schemas.microsoft.com/office/drawing/2014/main" id="{10D1A78E-EC16-D3FD-2F49-65AE080BBC11}"/>
              </a:ext>
            </a:extLst>
          </p:cNvPr>
          <p:cNvSpPr txBox="1"/>
          <p:nvPr/>
        </p:nvSpPr>
        <p:spPr>
          <a:xfrm>
            <a:off x="119336" y="6477098"/>
            <a:ext cx="370646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Galsky</a:t>
            </a:r>
            <a:r>
              <a:rPr lang="en-US" sz="1500" b="0" dirty="0">
                <a:solidFill>
                  <a:schemeClr val="tx1"/>
                </a:solidFill>
                <a:latin typeface="Calibri" panose="020F0502020204030204" pitchFamily="34" charset="0"/>
                <a:cs typeface="Calibri" panose="020F0502020204030204" pitchFamily="34" charset="0"/>
              </a:rPr>
              <a:t> MD et al. ESMO 2025;Abstract 3068O.</a:t>
            </a:r>
          </a:p>
        </p:txBody>
      </p:sp>
    </p:spTree>
    <p:extLst>
      <p:ext uri="{BB962C8B-B14F-4D97-AF65-F5344CB8AC3E}">
        <p14:creationId xmlns:p14="http://schemas.microsoft.com/office/powerpoint/2010/main" val="2225627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7525-9C8A-90FC-3231-DB35A455C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53FD9-A581-57D7-4A20-559E197A6276}"/>
              </a:ext>
            </a:extLst>
          </p:cNvPr>
          <p:cNvSpPr>
            <a:spLocks noGrp="1"/>
          </p:cNvSpPr>
          <p:nvPr>
            <p:ph type="title"/>
          </p:nvPr>
        </p:nvSpPr>
        <p:spPr>
          <a:xfrm>
            <a:off x="1054578" y="57737"/>
            <a:ext cx="10143805" cy="1143000"/>
          </a:xfrm>
        </p:spPr>
        <p:txBody>
          <a:bodyPr/>
          <a:lstStyle/>
          <a:p>
            <a:pPr algn="l"/>
            <a:r>
              <a:rPr lang="en-US" dirty="0"/>
              <a:t>Phase III </a:t>
            </a:r>
            <a:r>
              <a:rPr lang="en-US" dirty="0" err="1"/>
              <a:t>CheckMate</a:t>
            </a:r>
            <a:r>
              <a:rPr lang="en-US" dirty="0"/>
              <a:t> 274: Interim Overall Survival for All Randomly Assigned Patients and Patients with PD-L1 ≥1%</a:t>
            </a:r>
          </a:p>
        </p:txBody>
      </p:sp>
      <p:pic>
        <p:nvPicPr>
          <p:cNvPr id="5" name="Picture 4" descr="A graph of patients with numbers&#10;&#10;AI-generated content may be incorrect.">
            <a:extLst>
              <a:ext uri="{FF2B5EF4-FFF2-40B4-BE49-F238E27FC236}">
                <a16:creationId xmlns:a16="http://schemas.microsoft.com/office/drawing/2014/main" id="{435C0A4C-CD75-6D90-CF57-EF246DDDFA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839416" y="1200737"/>
            <a:ext cx="10358966" cy="5059147"/>
          </a:xfrm>
          <a:prstGeom prst="rect">
            <a:avLst/>
          </a:prstGeom>
        </p:spPr>
      </p:pic>
      <p:sp>
        <p:nvSpPr>
          <p:cNvPr id="3" name="TextBox 2">
            <a:extLst>
              <a:ext uri="{FF2B5EF4-FFF2-40B4-BE49-F238E27FC236}">
                <a16:creationId xmlns:a16="http://schemas.microsoft.com/office/drawing/2014/main" id="{34079615-2CB6-9F15-0637-2944EE2B002E}"/>
              </a:ext>
            </a:extLst>
          </p:cNvPr>
          <p:cNvSpPr txBox="1"/>
          <p:nvPr/>
        </p:nvSpPr>
        <p:spPr>
          <a:xfrm>
            <a:off x="119336" y="6477098"/>
            <a:ext cx="370646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Galsky</a:t>
            </a:r>
            <a:r>
              <a:rPr lang="en-US" sz="1500" b="0" dirty="0">
                <a:solidFill>
                  <a:schemeClr val="tx1"/>
                </a:solidFill>
                <a:latin typeface="Calibri" panose="020F0502020204030204" pitchFamily="34" charset="0"/>
                <a:cs typeface="Calibri" panose="020F0502020204030204" pitchFamily="34" charset="0"/>
              </a:rPr>
              <a:t> MD et al. ESMO 2025;Abstract 3068O.</a:t>
            </a:r>
          </a:p>
        </p:txBody>
      </p:sp>
    </p:spTree>
    <p:extLst>
      <p:ext uri="{BB962C8B-B14F-4D97-AF65-F5344CB8AC3E}">
        <p14:creationId xmlns:p14="http://schemas.microsoft.com/office/powerpoint/2010/main" val="3798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ABD0-6F3E-0580-1A8F-C65A53C15C2E}"/>
              </a:ext>
            </a:extLst>
          </p:cNvPr>
          <p:cNvSpPr>
            <a:spLocks noGrp="1"/>
          </p:cNvSpPr>
          <p:nvPr>
            <p:ph type="title"/>
          </p:nvPr>
        </p:nvSpPr>
        <p:spPr>
          <a:xfrm>
            <a:off x="912286" y="82997"/>
            <a:ext cx="10358967" cy="897731"/>
          </a:xfrm>
        </p:spPr>
        <p:txBody>
          <a:bodyPr/>
          <a:lstStyle/>
          <a:p>
            <a:r>
              <a:rPr lang="en-US" dirty="0"/>
              <a:t>Correlation of ctDNA Status with DFS and OS</a:t>
            </a:r>
          </a:p>
        </p:txBody>
      </p:sp>
      <p:pic>
        <p:nvPicPr>
          <p:cNvPr id="5" name="Picture 4" descr="A close-up of a graph&#10;&#10;AI-generated content may be incorrect.">
            <a:extLst>
              <a:ext uri="{FF2B5EF4-FFF2-40B4-BE49-F238E27FC236}">
                <a16:creationId xmlns:a16="http://schemas.microsoft.com/office/drawing/2014/main" id="{C2263FAC-C7A3-7714-7878-4CB6DBE86F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53" t="14824" r="1795" b="1178"/>
          <a:stretch>
            <a:fillRect/>
          </a:stretch>
        </p:blipFill>
        <p:spPr>
          <a:xfrm>
            <a:off x="920747" y="980728"/>
            <a:ext cx="10358967" cy="5223894"/>
          </a:xfrm>
          <a:prstGeom prst="rect">
            <a:avLst/>
          </a:prstGeom>
        </p:spPr>
      </p:pic>
      <p:sp>
        <p:nvSpPr>
          <p:cNvPr id="6" name="TextBox 5">
            <a:extLst>
              <a:ext uri="{FF2B5EF4-FFF2-40B4-BE49-F238E27FC236}">
                <a16:creationId xmlns:a16="http://schemas.microsoft.com/office/drawing/2014/main" id="{3A5EEA7F-5240-AF3E-C8EF-90931E2B1AF3}"/>
              </a:ext>
            </a:extLst>
          </p:cNvPr>
          <p:cNvSpPr txBox="1"/>
          <p:nvPr/>
        </p:nvSpPr>
        <p:spPr>
          <a:xfrm>
            <a:off x="119336" y="6477098"/>
            <a:ext cx="370646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et al. ESMO 2025;Abstract 3068O.</a:t>
            </a:r>
          </a:p>
        </p:txBody>
      </p:sp>
    </p:spTree>
    <p:extLst>
      <p:ext uri="{BB962C8B-B14F-4D97-AF65-F5344CB8AC3E}">
        <p14:creationId xmlns:p14="http://schemas.microsoft.com/office/powerpoint/2010/main" val="273999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2C9C-6551-93C1-FC46-DE164058A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0337B-DD9E-AB81-BBF5-6D2BDCEC48F0}"/>
              </a:ext>
            </a:extLst>
          </p:cNvPr>
          <p:cNvSpPr>
            <a:spLocks noGrp="1"/>
          </p:cNvSpPr>
          <p:nvPr>
            <p:ph type="title"/>
          </p:nvPr>
        </p:nvSpPr>
        <p:spPr>
          <a:xfrm>
            <a:off x="912286" y="227013"/>
            <a:ext cx="10358967" cy="753715"/>
          </a:xfrm>
        </p:spPr>
        <p:txBody>
          <a:bodyPr/>
          <a:lstStyle/>
          <a:p>
            <a:r>
              <a:rPr lang="en-US" dirty="0"/>
              <a:t>Phase III </a:t>
            </a:r>
            <a:r>
              <a:rPr lang="en-US" dirty="0" err="1"/>
              <a:t>CheckMate</a:t>
            </a:r>
            <a:r>
              <a:rPr lang="en-US" dirty="0"/>
              <a:t> 274: Authors’ Conclusions</a:t>
            </a:r>
          </a:p>
        </p:txBody>
      </p:sp>
      <p:sp>
        <p:nvSpPr>
          <p:cNvPr id="3" name="TextBox 2">
            <a:extLst>
              <a:ext uri="{FF2B5EF4-FFF2-40B4-BE49-F238E27FC236}">
                <a16:creationId xmlns:a16="http://schemas.microsoft.com/office/drawing/2014/main" id="{836B7940-757B-05E2-2A68-B769B19BD2DE}"/>
              </a:ext>
            </a:extLst>
          </p:cNvPr>
          <p:cNvSpPr txBox="1"/>
          <p:nvPr/>
        </p:nvSpPr>
        <p:spPr>
          <a:xfrm>
            <a:off x="119336" y="6477098"/>
            <a:ext cx="370646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Galsky</a:t>
            </a:r>
            <a:r>
              <a:rPr lang="en-US" sz="1500" b="0" dirty="0">
                <a:solidFill>
                  <a:schemeClr val="tx1"/>
                </a:solidFill>
                <a:latin typeface="Calibri" panose="020F0502020204030204" pitchFamily="34" charset="0"/>
                <a:cs typeface="Calibri" panose="020F0502020204030204" pitchFamily="34" charset="0"/>
              </a:rPr>
              <a:t> MD et al. ESMO 2025;Abstract 3068O.</a:t>
            </a:r>
          </a:p>
        </p:txBody>
      </p:sp>
      <p:pic>
        <p:nvPicPr>
          <p:cNvPr id="5" name="Picture 4" descr="A screenshot of a medical survey&#10;&#10;AI-generated content may be incorrect.">
            <a:extLst>
              <a:ext uri="{FF2B5EF4-FFF2-40B4-BE49-F238E27FC236}">
                <a16:creationId xmlns:a16="http://schemas.microsoft.com/office/drawing/2014/main" id="{5B989FFC-FF00-79EB-7A6C-CD3B1A746865}"/>
              </a:ext>
            </a:extLst>
          </p:cNvPr>
          <p:cNvPicPr>
            <a:picLocks noChangeAspect="1"/>
          </p:cNvPicPr>
          <p:nvPr/>
        </p:nvPicPr>
        <p:blipFill>
          <a:blip r:embed="rId2">
            <a:extLst>
              <a:ext uri="{28A0092B-C50C-407E-A947-70E740481C1C}">
                <a14:useLocalDpi xmlns:a14="http://schemas.microsoft.com/office/drawing/2010/main" val="0"/>
              </a:ext>
            </a:extLst>
          </a:blip>
          <a:srcRect t="14824" b="1178"/>
          <a:stretch>
            <a:fillRect/>
          </a:stretch>
        </p:blipFill>
        <p:spPr>
          <a:xfrm>
            <a:off x="623822" y="980728"/>
            <a:ext cx="10935893" cy="5167138"/>
          </a:xfrm>
          <a:prstGeom prst="rect">
            <a:avLst/>
          </a:prstGeom>
        </p:spPr>
      </p:pic>
      <p:sp>
        <p:nvSpPr>
          <p:cNvPr id="4" name="TextBox 3">
            <a:extLst>
              <a:ext uri="{FF2B5EF4-FFF2-40B4-BE49-F238E27FC236}">
                <a16:creationId xmlns:a16="http://schemas.microsoft.com/office/drawing/2014/main" id="{5FCF5B12-F4EF-00A2-DA03-14940F4868F3}"/>
              </a:ext>
            </a:extLst>
          </p:cNvPr>
          <p:cNvSpPr txBox="1"/>
          <p:nvPr/>
        </p:nvSpPr>
        <p:spPr>
          <a:xfrm>
            <a:off x="9624392" y="5559552"/>
            <a:ext cx="1849680" cy="153888"/>
          </a:xfrm>
          <a:prstGeom prst="rect">
            <a:avLst/>
          </a:prstGeom>
          <a:solidFill>
            <a:schemeClr val="bg1"/>
          </a:solidFill>
        </p:spPr>
        <p:txBody>
          <a:bodyPr wrap="none" lIns="0" tIns="0" rIns="0" bIns="0" rtlCol="0">
            <a:noAutofit/>
          </a:bodyPr>
          <a:lstStyle/>
          <a:p>
            <a:r>
              <a:rPr lang="en-US" sz="900" b="0" dirty="0">
                <a:solidFill>
                  <a:schemeClr val="tx1"/>
                </a:solidFill>
              </a:rPr>
              <a:t> Nivolumab/hyaluronidase [package</a:t>
            </a:r>
          </a:p>
        </p:txBody>
      </p:sp>
      <p:sp>
        <p:nvSpPr>
          <p:cNvPr id="6" name="TextBox 5">
            <a:extLst>
              <a:ext uri="{FF2B5EF4-FFF2-40B4-BE49-F238E27FC236}">
                <a16:creationId xmlns:a16="http://schemas.microsoft.com/office/drawing/2014/main" id="{64E60C96-60E1-8EFE-A290-B0D92B9EC9F9}"/>
              </a:ext>
            </a:extLst>
          </p:cNvPr>
          <p:cNvSpPr txBox="1"/>
          <p:nvPr/>
        </p:nvSpPr>
        <p:spPr>
          <a:xfrm>
            <a:off x="7944784" y="5819434"/>
            <a:ext cx="3263784" cy="153888"/>
          </a:xfrm>
          <a:prstGeom prst="rect">
            <a:avLst/>
          </a:prstGeom>
          <a:solidFill>
            <a:schemeClr val="bg1"/>
          </a:solidFill>
        </p:spPr>
        <p:txBody>
          <a:bodyPr wrap="none" lIns="0" tIns="0" rIns="0" bIns="0" rtlCol="0">
            <a:noAutofit/>
          </a:bodyPr>
          <a:lstStyle/>
          <a:p>
            <a:r>
              <a:rPr lang="en-US" sz="900" b="0" dirty="0">
                <a:solidFill>
                  <a:schemeClr val="tx1"/>
                </a:solidFill>
              </a:rPr>
              <a:t> Nivolumab [summary of product characteristics].</a:t>
            </a:r>
          </a:p>
        </p:txBody>
      </p:sp>
    </p:spTree>
    <p:extLst>
      <p:ext uri="{BB962C8B-B14F-4D97-AF65-F5344CB8AC3E}">
        <p14:creationId xmlns:p14="http://schemas.microsoft.com/office/powerpoint/2010/main" val="307253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84548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B5218-2047-C991-C50E-2A0B77934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DA797-8B03-6072-759E-44EA2F2E4E63}"/>
              </a:ext>
            </a:extLst>
          </p:cNvPr>
          <p:cNvSpPr>
            <a:spLocks noGrp="1"/>
          </p:cNvSpPr>
          <p:nvPr>
            <p:ph type="title"/>
          </p:nvPr>
        </p:nvSpPr>
        <p:spPr/>
        <p:txBody>
          <a:bodyPr/>
          <a:lstStyle/>
          <a:p>
            <a:r>
              <a:rPr lang="en-US" dirty="0"/>
              <a:t>Dr Friedlander: Case Presentation</a:t>
            </a:r>
          </a:p>
        </p:txBody>
      </p:sp>
      <p:sp>
        <p:nvSpPr>
          <p:cNvPr id="3" name="Content Placeholder 2">
            <a:extLst>
              <a:ext uri="{FF2B5EF4-FFF2-40B4-BE49-F238E27FC236}">
                <a16:creationId xmlns:a16="http://schemas.microsoft.com/office/drawing/2014/main" id="{F295D897-7650-EB04-DBD5-3D60325D749B}"/>
              </a:ext>
            </a:extLst>
          </p:cNvPr>
          <p:cNvSpPr>
            <a:spLocks noGrp="1"/>
          </p:cNvSpPr>
          <p:nvPr>
            <p:ph idx="1"/>
          </p:nvPr>
        </p:nvSpPr>
        <p:spPr>
          <a:xfrm>
            <a:off x="604675" y="1513047"/>
            <a:ext cx="10877529" cy="5106826"/>
          </a:xfrm>
        </p:spPr>
        <p:txBody>
          <a:bodyPr>
            <a:normAutofit/>
          </a:bodyPr>
          <a:lstStyle/>
          <a:p>
            <a:r>
              <a:rPr lang="en-US" dirty="0"/>
              <a:t>62 yo M with long tobacco history, HTN, presents with hematuria. Workup shows high grade pT1 NMIBC</a:t>
            </a:r>
          </a:p>
          <a:p>
            <a:pPr lvl="1"/>
            <a:r>
              <a:rPr lang="en-US" dirty="0"/>
              <a:t>June-Nov 2024: Receives BCG induction and maintenance </a:t>
            </a:r>
          </a:p>
          <a:p>
            <a:r>
              <a:rPr lang="en-US" dirty="0"/>
              <a:t>12/2024: Cysto with new posterior wall nodule</a:t>
            </a:r>
          </a:p>
          <a:p>
            <a:r>
              <a:rPr lang="en-US" dirty="0"/>
              <a:t>Feb 2025: TURBT: HG T1 UC, +lymphovascular invasion (+LVI), no muscle invasion</a:t>
            </a:r>
          </a:p>
          <a:p>
            <a:r>
              <a:rPr lang="en-US" dirty="0"/>
              <a:t>cfDNA (</a:t>
            </a:r>
            <a:r>
              <a:rPr lang="en-US" dirty="0" err="1"/>
              <a:t>Signatera</a:t>
            </a:r>
            <a:r>
              <a:rPr lang="en-US" dirty="0"/>
              <a:t>™) </a:t>
            </a:r>
            <a:r>
              <a:rPr lang="en-US" u="sng" dirty="0"/>
              <a:t>negative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439585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AB01E5-8872-623C-8B35-EB002BBA06CC}"/>
              </a:ext>
            </a:extLst>
          </p:cNvPr>
          <p:cNvPicPr>
            <a:picLocks noChangeAspect="1"/>
          </p:cNvPicPr>
          <p:nvPr/>
        </p:nvPicPr>
        <p:blipFill>
          <a:blip r:embed="rId2"/>
          <a:stretch>
            <a:fillRect/>
          </a:stretch>
        </p:blipFill>
        <p:spPr>
          <a:xfrm>
            <a:off x="2209800" y="114045"/>
            <a:ext cx="7772400" cy="6629909"/>
          </a:xfrm>
          <a:prstGeom prst="rect">
            <a:avLst/>
          </a:prstGeom>
        </p:spPr>
      </p:pic>
    </p:spTree>
    <p:extLst>
      <p:ext uri="{BB962C8B-B14F-4D97-AF65-F5344CB8AC3E}">
        <p14:creationId xmlns:p14="http://schemas.microsoft.com/office/powerpoint/2010/main" val="3427032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6E33-B13C-D091-9A41-50457A115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F41D3-3982-584A-1FD9-91BA2809FC06}"/>
              </a:ext>
            </a:extLst>
          </p:cNvPr>
          <p:cNvSpPr>
            <a:spLocks noGrp="1"/>
          </p:cNvSpPr>
          <p:nvPr>
            <p:ph type="title"/>
          </p:nvPr>
        </p:nvSpPr>
        <p:spPr/>
        <p:txBody>
          <a:bodyPr/>
          <a:lstStyle/>
          <a:p>
            <a:r>
              <a:rPr lang="en-US" dirty="0"/>
              <a:t>Dr Friedlander: Case Presentation (Continued)</a:t>
            </a:r>
          </a:p>
        </p:txBody>
      </p:sp>
      <p:sp>
        <p:nvSpPr>
          <p:cNvPr id="3" name="Content Placeholder 2">
            <a:extLst>
              <a:ext uri="{FF2B5EF4-FFF2-40B4-BE49-F238E27FC236}">
                <a16:creationId xmlns:a16="http://schemas.microsoft.com/office/drawing/2014/main" id="{1CB139F2-0B47-AF27-BCAE-BB95ECC7C521}"/>
              </a:ext>
            </a:extLst>
          </p:cNvPr>
          <p:cNvSpPr>
            <a:spLocks noGrp="1"/>
          </p:cNvSpPr>
          <p:nvPr>
            <p:ph idx="1"/>
          </p:nvPr>
        </p:nvSpPr>
        <p:spPr>
          <a:xfrm>
            <a:off x="604675" y="1513047"/>
            <a:ext cx="10877529" cy="5106826"/>
          </a:xfrm>
        </p:spPr>
        <p:txBody>
          <a:bodyPr>
            <a:normAutofit lnSpcReduction="10000"/>
          </a:bodyPr>
          <a:lstStyle/>
          <a:p>
            <a:r>
              <a:rPr lang="en-US" dirty="0"/>
              <a:t>Tumor board: Pt at high risk for progression to MIBC/metastases given</a:t>
            </a:r>
          </a:p>
          <a:p>
            <a:pPr lvl="1"/>
            <a:r>
              <a:rPr lang="en-US" dirty="0"/>
              <a:t>No response to BCG</a:t>
            </a:r>
          </a:p>
          <a:p>
            <a:pPr lvl="1"/>
            <a:r>
              <a:rPr lang="en-US" dirty="0"/>
              <a:t>+LVI</a:t>
            </a:r>
          </a:p>
          <a:p>
            <a:pPr marL="457200" lvl="1" indent="0">
              <a:buNone/>
            </a:pPr>
            <a:endParaRPr lang="en-US" dirty="0"/>
          </a:p>
          <a:p>
            <a:r>
              <a:rPr lang="en-US" dirty="0"/>
              <a:t>April 2025: Discussed role of neoadjuvant systemic therapy vs RC vs RT </a:t>
            </a:r>
          </a:p>
          <a:p>
            <a:pPr lvl="1"/>
            <a:r>
              <a:rPr lang="en-US" dirty="0"/>
              <a:t>“I am really active, love to travel, hoping to avoid side effects”</a:t>
            </a:r>
          </a:p>
          <a:p>
            <a:pPr lvl="1"/>
            <a:r>
              <a:rPr lang="en-US" u="sng" dirty="0"/>
              <a:t>cfDNA now positive</a:t>
            </a:r>
            <a:r>
              <a:rPr lang="en-US" dirty="0"/>
              <a:t>: 0.05 mean tumor molecules (MTM)/ml</a:t>
            </a:r>
          </a:p>
          <a:p>
            <a:endParaRPr lang="en-US" dirty="0"/>
          </a:p>
          <a:p>
            <a:r>
              <a:rPr lang="en-US" dirty="0"/>
              <a:t>Pt elects for RC alone, hoping no systemic therapy will be needed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150609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64D5-B229-85D6-BD6A-3154FBEF0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EC1D1-C64F-908C-832A-0466D0F912BE}"/>
              </a:ext>
            </a:extLst>
          </p:cNvPr>
          <p:cNvSpPr>
            <a:spLocks noGrp="1"/>
          </p:cNvSpPr>
          <p:nvPr>
            <p:ph type="title"/>
          </p:nvPr>
        </p:nvSpPr>
        <p:spPr/>
        <p:txBody>
          <a:bodyPr/>
          <a:lstStyle/>
          <a:p>
            <a:r>
              <a:rPr lang="en-US" dirty="0"/>
              <a:t>Dr Friedlander: Case Presentation (Continued)</a:t>
            </a:r>
          </a:p>
        </p:txBody>
      </p:sp>
      <p:sp>
        <p:nvSpPr>
          <p:cNvPr id="3" name="Content Placeholder 2">
            <a:extLst>
              <a:ext uri="{FF2B5EF4-FFF2-40B4-BE49-F238E27FC236}">
                <a16:creationId xmlns:a16="http://schemas.microsoft.com/office/drawing/2014/main" id="{7F001DBA-E301-311D-B73E-64425B5AAC85}"/>
              </a:ext>
            </a:extLst>
          </p:cNvPr>
          <p:cNvSpPr>
            <a:spLocks noGrp="1"/>
          </p:cNvSpPr>
          <p:nvPr>
            <p:ph idx="1"/>
          </p:nvPr>
        </p:nvSpPr>
        <p:spPr>
          <a:xfrm>
            <a:off x="604675" y="1513047"/>
            <a:ext cx="10877529" cy="5106826"/>
          </a:xfrm>
        </p:spPr>
        <p:txBody>
          <a:bodyPr>
            <a:normAutofit fontScale="70000" lnSpcReduction="20000"/>
          </a:bodyPr>
          <a:lstStyle/>
          <a:p>
            <a:r>
              <a:rPr lang="en-US" dirty="0"/>
              <a:t>RC with neobladder </a:t>
            </a:r>
          </a:p>
          <a:p>
            <a:pPr lvl="1"/>
            <a:r>
              <a:rPr lang="en-US" dirty="0"/>
              <a:t>Path</a:t>
            </a:r>
            <a:r>
              <a:rPr lang="en-US" b="1" dirty="0"/>
              <a:t>: </a:t>
            </a:r>
            <a:r>
              <a:rPr lang="en-US" dirty="0"/>
              <a:t>pT3bN2, 3/12 LNs+, HER2 3+. Left ureteral soft tissue margin+. </a:t>
            </a:r>
          </a:p>
          <a:p>
            <a:pPr lvl="1"/>
            <a:r>
              <a:rPr lang="en-US" dirty="0"/>
              <a:t>Also Gl 3+4, pT2N0 prostate cancer </a:t>
            </a:r>
          </a:p>
          <a:p>
            <a:pPr lvl="1"/>
            <a:r>
              <a:rPr lang="en-US" dirty="0"/>
              <a:t>Post op course c/b pelvic fluid collection requiring drain</a:t>
            </a:r>
          </a:p>
          <a:p>
            <a:endParaRPr lang="en-US" dirty="0"/>
          </a:p>
          <a:p>
            <a:r>
              <a:rPr lang="en-US" dirty="0"/>
              <a:t>1</a:t>
            </a:r>
            <a:r>
              <a:rPr lang="en-US" baseline="30000" dirty="0"/>
              <a:t>st</a:t>
            </a:r>
            <a:r>
              <a:rPr lang="en-US" dirty="0"/>
              <a:t> post op visit: cfDNA negative!</a:t>
            </a:r>
          </a:p>
          <a:p>
            <a:pPr lvl="1"/>
            <a:r>
              <a:rPr lang="en-US" dirty="0"/>
              <a:t>Pt encouraged, but high concern for relapse. Still recovering from surgery.</a:t>
            </a:r>
          </a:p>
          <a:p>
            <a:pPr lvl="1"/>
            <a:endParaRPr lang="en-US" dirty="0"/>
          </a:p>
          <a:p>
            <a:r>
              <a:rPr lang="en-US" dirty="0"/>
              <a:t>2nd post op visit: cfDNA now positive 2.2 MTM/ml</a:t>
            </a:r>
          </a:p>
          <a:p>
            <a:pPr lvl="1"/>
            <a:r>
              <a:rPr lang="en-US" dirty="0"/>
              <a:t>“Sounds like I should get some chemo or immunotherapy?”</a:t>
            </a:r>
          </a:p>
          <a:p>
            <a:pPr lvl="1"/>
            <a:endParaRPr lang="en-US" dirty="0"/>
          </a:p>
          <a:p>
            <a:r>
              <a:rPr lang="en-US" dirty="0"/>
              <a:t>Summer 2025: </a:t>
            </a:r>
            <a:r>
              <a:rPr lang="en-US" b="1" dirty="0"/>
              <a:t>Starts cisplatin + gemcitabine + durvalumab</a:t>
            </a:r>
          </a:p>
        </p:txBody>
      </p:sp>
    </p:spTree>
    <p:extLst>
      <p:ext uri="{BB962C8B-B14F-4D97-AF65-F5344CB8AC3E}">
        <p14:creationId xmlns:p14="http://schemas.microsoft.com/office/powerpoint/2010/main" val="525181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38EF-2D28-C0DC-EF92-5B475E4F4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B3170-3A2F-640D-1886-D6B8378D73FE}"/>
              </a:ext>
            </a:extLst>
          </p:cNvPr>
          <p:cNvSpPr>
            <a:spLocks noGrp="1"/>
          </p:cNvSpPr>
          <p:nvPr>
            <p:ph type="title"/>
          </p:nvPr>
        </p:nvSpPr>
        <p:spPr>
          <a:xfrm>
            <a:off x="609759" y="116632"/>
            <a:ext cx="10872444" cy="1103313"/>
          </a:xfrm>
        </p:spPr>
        <p:txBody>
          <a:bodyPr/>
          <a:lstStyle/>
          <a:p>
            <a:r>
              <a:rPr lang="en-US" dirty="0"/>
              <a:t>Dr Friedlander: Case </a:t>
            </a:r>
            <a:r>
              <a:rPr lang="en-US"/>
              <a:t>Presentation (Continued</a:t>
            </a:r>
            <a:r>
              <a:rPr lang="en-US" dirty="0"/>
              <a:t>)</a:t>
            </a:r>
          </a:p>
        </p:txBody>
      </p:sp>
      <p:pic>
        <p:nvPicPr>
          <p:cNvPr id="4" name="Picture 3">
            <a:extLst>
              <a:ext uri="{FF2B5EF4-FFF2-40B4-BE49-F238E27FC236}">
                <a16:creationId xmlns:a16="http://schemas.microsoft.com/office/drawing/2014/main" id="{15EF48EA-255E-034A-EDCA-229B164140CE}"/>
              </a:ext>
            </a:extLst>
          </p:cNvPr>
          <p:cNvPicPr>
            <a:picLocks noChangeAspect="1"/>
          </p:cNvPicPr>
          <p:nvPr/>
        </p:nvPicPr>
        <p:blipFill>
          <a:blip r:embed="rId3"/>
          <a:stretch>
            <a:fillRect/>
          </a:stretch>
        </p:blipFill>
        <p:spPr>
          <a:xfrm>
            <a:off x="1981200" y="1225188"/>
            <a:ext cx="7772400" cy="5394685"/>
          </a:xfrm>
          <a:prstGeom prst="rect">
            <a:avLst/>
          </a:prstGeom>
        </p:spPr>
      </p:pic>
      <p:cxnSp>
        <p:nvCxnSpPr>
          <p:cNvPr id="6" name="Straight Arrow Connector 5">
            <a:extLst>
              <a:ext uri="{FF2B5EF4-FFF2-40B4-BE49-F238E27FC236}">
                <a16:creationId xmlns:a16="http://schemas.microsoft.com/office/drawing/2014/main" id="{D101F5F1-1D3C-BD87-1B33-401E56C1B8E1}"/>
              </a:ext>
            </a:extLst>
          </p:cNvPr>
          <p:cNvCxnSpPr>
            <a:cxnSpLocks/>
          </p:cNvCxnSpPr>
          <p:nvPr/>
        </p:nvCxnSpPr>
        <p:spPr bwMode="auto">
          <a:xfrm>
            <a:off x="4379494" y="2465039"/>
            <a:ext cx="0" cy="1036149"/>
          </a:xfrm>
          <a:prstGeom prst="straightConnector1">
            <a:avLst/>
          </a:prstGeom>
          <a:noFill/>
          <a:ln w="53975" cap="flat" cmpd="sng" algn="ctr">
            <a:solidFill>
              <a:srgbClr val="FF0000"/>
            </a:solidFill>
            <a:prstDash val="solid"/>
            <a:round/>
            <a:headEnd type="none" w="med" len="med"/>
            <a:tailEnd type="triangle"/>
          </a:ln>
          <a:effectLst/>
        </p:spPr>
      </p:cxnSp>
      <p:sp>
        <p:nvSpPr>
          <p:cNvPr id="10" name="TextBox 9">
            <a:extLst>
              <a:ext uri="{FF2B5EF4-FFF2-40B4-BE49-F238E27FC236}">
                <a16:creationId xmlns:a16="http://schemas.microsoft.com/office/drawing/2014/main" id="{0FEE519F-706D-04D8-48D1-15BAAF6D6712}"/>
              </a:ext>
            </a:extLst>
          </p:cNvPr>
          <p:cNvSpPr txBox="1"/>
          <p:nvPr/>
        </p:nvSpPr>
        <p:spPr bwMode="auto">
          <a:xfrm>
            <a:off x="3910266" y="2024951"/>
            <a:ext cx="938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Surgery</a:t>
            </a:r>
          </a:p>
        </p:txBody>
      </p:sp>
      <p:cxnSp>
        <p:nvCxnSpPr>
          <p:cNvPr id="11" name="Straight Arrow Connector 10">
            <a:extLst>
              <a:ext uri="{FF2B5EF4-FFF2-40B4-BE49-F238E27FC236}">
                <a16:creationId xmlns:a16="http://schemas.microsoft.com/office/drawing/2014/main" id="{54A8560C-4E14-4ECE-E2EA-CCFAD8EE23BA}"/>
              </a:ext>
            </a:extLst>
          </p:cNvPr>
          <p:cNvCxnSpPr>
            <a:cxnSpLocks/>
          </p:cNvCxnSpPr>
          <p:nvPr/>
        </p:nvCxnSpPr>
        <p:spPr bwMode="auto">
          <a:xfrm>
            <a:off x="6470986" y="2465039"/>
            <a:ext cx="0" cy="1020106"/>
          </a:xfrm>
          <a:prstGeom prst="straightConnector1">
            <a:avLst/>
          </a:prstGeom>
          <a:noFill/>
          <a:ln w="53975"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C506E57A-D34C-5D4F-CCFE-1E621E695BAF}"/>
              </a:ext>
            </a:extLst>
          </p:cNvPr>
          <p:cNvSpPr txBox="1"/>
          <p:nvPr/>
        </p:nvSpPr>
        <p:spPr bwMode="auto">
          <a:xfrm>
            <a:off x="5128467" y="2095707"/>
            <a:ext cx="2757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Adjuvant Cis/Gem/Durva</a:t>
            </a:r>
          </a:p>
        </p:txBody>
      </p:sp>
    </p:spTree>
    <p:extLst>
      <p:ext uri="{BB962C8B-B14F-4D97-AF65-F5344CB8AC3E}">
        <p14:creationId xmlns:p14="http://schemas.microsoft.com/office/powerpoint/2010/main" val="34077449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EC5B-F2F8-2EFE-0A4A-67DC1C8AE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74ED8-8EBD-D251-D141-512BA6B45E87}"/>
              </a:ext>
            </a:extLst>
          </p:cNvPr>
          <p:cNvSpPr>
            <a:spLocks noGrp="1"/>
          </p:cNvSpPr>
          <p:nvPr>
            <p:ph type="title"/>
          </p:nvPr>
        </p:nvSpPr>
        <p:spPr>
          <a:xfrm>
            <a:off x="1235460" y="476672"/>
            <a:ext cx="9721080" cy="1268760"/>
          </a:xfrm>
        </p:spPr>
        <p:txBody>
          <a:bodyPr>
            <a:normAutofit/>
          </a:bodyPr>
          <a:lstStyle/>
          <a:p>
            <a:pPr algn="l"/>
            <a:r>
              <a:rPr lang="en-US" dirty="0">
                <a:solidFill>
                  <a:srgbClr val="0432FF"/>
                </a:solidFill>
              </a:rPr>
              <a:t>HER2-Targeted Antibody-Drug Conjugates for Metastatic Urothelial Carcinoma</a:t>
            </a:r>
            <a:endParaRPr lang="en-US" sz="2800" dirty="0">
              <a:solidFill>
                <a:srgbClr val="0432FF"/>
              </a:solidFill>
            </a:endParaRPr>
          </a:p>
        </p:txBody>
      </p:sp>
      <p:sp>
        <p:nvSpPr>
          <p:cNvPr id="5" name="TextBox 4">
            <a:extLst>
              <a:ext uri="{FF2B5EF4-FFF2-40B4-BE49-F238E27FC236}">
                <a16:creationId xmlns:a16="http://schemas.microsoft.com/office/drawing/2014/main" id="{F20F681F-5F86-71E9-FFA9-2C8C89529243}"/>
              </a:ext>
            </a:extLst>
          </p:cNvPr>
          <p:cNvSpPr txBox="1"/>
          <p:nvPr/>
        </p:nvSpPr>
        <p:spPr>
          <a:xfrm>
            <a:off x="839416" y="1988840"/>
            <a:ext cx="10513168" cy="3200876"/>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Guo J et al.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Disitamab</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(DV) plus toripalimab (T)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chemotherapy (C) in first-line (1L)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locally advanced or metastatic urothelial carcinoma (la/</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mUC</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HER2-expression</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LBA7.    </a:t>
            </a:r>
          </a:p>
          <a:p>
            <a:pPr marL="285750" indent="-285750">
              <a:spcBef>
                <a:spcPts val="0"/>
              </a:spcBef>
              <a:spcAft>
                <a:spcPts val="400"/>
              </a:spcAft>
              <a:buFont typeface="Arial" panose="020B0604020202020204" pitchFamily="34" charset="0"/>
              <a:buChar char="•"/>
              <a:defRPr/>
            </a:pPr>
            <a:r>
              <a:rPr lang="en-US" sz="24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Makker</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V et al.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Trastuzumab deruxtecan (T-DXd)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pretreated patients (pts) with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HER2-expressing solid tumors: DESTINY-PanTumor02 (DP-02) part 1 final analysis</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957P.</a:t>
            </a:r>
          </a:p>
          <a:p>
            <a:pPr marR="0" lvl="0" algn="l" defTabSz="455613" rtl="0" eaLnBrk="1" fontAlgn="base" latinLnBrk="0" hangingPunct="1">
              <a:lnSpc>
                <a:spcPct val="100000"/>
              </a:lnSpc>
              <a:spcBef>
                <a:spcPts val="0"/>
              </a:spcBef>
              <a:spcAft>
                <a:spcPts val="400"/>
              </a:spcAft>
              <a:buClrTx/>
              <a:buSzTx/>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7487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tructure with text&#10;&#10;AI-generated content may be incorrect.">
            <a:extLst>
              <a:ext uri="{FF2B5EF4-FFF2-40B4-BE49-F238E27FC236}">
                <a16:creationId xmlns:a16="http://schemas.microsoft.com/office/drawing/2014/main" id="{D32AE5F1-FBCA-D42D-4C26-E6B63E7DC5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6890" y="588750"/>
            <a:ext cx="10303685" cy="5795824"/>
          </a:xfrm>
          <a:prstGeom prst="rect">
            <a:avLst/>
          </a:prstGeom>
        </p:spPr>
      </p:pic>
      <p:sp>
        <p:nvSpPr>
          <p:cNvPr id="7" name="TextBox 6">
            <a:extLst>
              <a:ext uri="{FF2B5EF4-FFF2-40B4-BE49-F238E27FC236}">
                <a16:creationId xmlns:a16="http://schemas.microsoft.com/office/drawing/2014/main" id="{BE33FD96-AC11-C464-D7DC-02D5010E4D38}"/>
              </a:ext>
            </a:extLst>
          </p:cNvPr>
          <p:cNvSpPr txBox="1"/>
          <p:nvPr/>
        </p:nvSpPr>
        <p:spPr>
          <a:xfrm>
            <a:off x="983432" y="580618"/>
            <a:ext cx="2800311" cy="400110"/>
          </a:xfrm>
          <a:prstGeom prst="rect">
            <a:avLst/>
          </a:prstGeom>
          <a:noFill/>
        </p:spPr>
        <p:txBody>
          <a:bodyPr wrap="square" rtlCol="0">
            <a:spAutoFit/>
          </a:bodyPr>
          <a:lstStyle/>
          <a:p>
            <a:r>
              <a:rPr lang="en-US" sz="2000" dirty="0">
                <a:solidFill>
                  <a:schemeClr val="tx1"/>
                </a:solidFill>
              </a:rPr>
              <a:t>Abstract LBA7</a:t>
            </a:r>
          </a:p>
        </p:txBody>
      </p:sp>
    </p:spTree>
    <p:extLst>
      <p:ext uri="{BB962C8B-B14F-4D97-AF65-F5344CB8AC3E}">
        <p14:creationId xmlns:p14="http://schemas.microsoft.com/office/powerpoint/2010/main" val="329544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6236-D360-5B5F-E91A-A96B27312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ABFD4-632E-3542-966B-3002EC1613C5}"/>
              </a:ext>
            </a:extLst>
          </p:cNvPr>
          <p:cNvSpPr>
            <a:spLocks noGrp="1"/>
          </p:cNvSpPr>
          <p:nvPr>
            <p:ph type="title"/>
          </p:nvPr>
        </p:nvSpPr>
        <p:spPr>
          <a:xfrm>
            <a:off x="915590" y="33017"/>
            <a:ext cx="10358967" cy="1143000"/>
          </a:xfrm>
        </p:spPr>
        <p:txBody>
          <a:bodyPr/>
          <a:lstStyle/>
          <a:p>
            <a:r>
              <a:rPr lang="en-US" dirty="0"/>
              <a:t>Phase III RC48-C016: </a:t>
            </a:r>
            <a:r>
              <a:rPr lang="en-US"/>
              <a:t>PFS by BIRC</a:t>
            </a:r>
            <a:endParaRPr lang="en-US" dirty="0"/>
          </a:p>
        </p:txBody>
      </p:sp>
      <p:pic>
        <p:nvPicPr>
          <p:cNvPr id="5" name="Picture 4" descr="A graph showing the number of patients with cancer&#10;&#10;AI-generated content may be incorrect.">
            <a:extLst>
              <a:ext uri="{FF2B5EF4-FFF2-40B4-BE49-F238E27FC236}">
                <a16:creationId xmlns:a16="http://schemas.microsoft.com/office/drawing/2014/main" id="{4E05A482-874B-E949-AC8C-7FB8024D49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30477" y="993665"/>
            <a:ext cx="10729192" cy="4870670"/>
          </a:xfrm>
          <a:prstGeom prst="rect">
            <a:avLst/>
          </a:prstGeom>
        </p:spPr>
      </p:pic>
      <p:sp>
        <p:nvSpPr>
          <p:cNvPr id="3" name="TextBox 2">
            <a:extLst>
              <a:ext uri="{FF2B5EF4-FFF2-40B4-BE49-F238E27FC236}">
                <a16:creationId xmlns:a16="http://schemas.microsoft.com/office/drawing/2014/main" id="{F0D3135B-1C46-8B47-CF54-43AEA724D44E}"/>
              </a:ext>
            </a:extLst>
          </p:cNvPr>
          <p:cNvSpPr txBox="1"/>
          <p:nvPr/>
        </p:nvSpPr>
        <p:spPr>
          <a:xfrm>
            <a:off x="119336" y="6477098"/>
            <a:ext cx="317522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Guo J et al. ESMO 2025;Abstract LBA7.</a:t>
            </a:r>
          </a:p>
        </p:txBody>
      </p:sp>
    </p:spTree>
    <p:extLst>
      <p:ext uri="{BB962C8B-B14F-4D97-AF65-F5344CB8AC3E}">
        <p14:creationId xmlns:p14="http://schemas.microsoft.com/office/powerpoint/2010/main" val="72600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F0245-9A78-784A-4350-FBA7C6BC6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5DADA-599A-BA2A-4C5A-C77206FB84C7}"/>
              </a:ext>
            </a:extLst>
          </p:cNvPr>
          <p:cNvSpPr>
            <a:spLocks noGrp="1"/>
          </p:cNvSpPr>
          <p:nvPr>
            <p:ph type="title"/>
          </p:nvPr>
        </p:nvSpPr>
        <p:spPr/>
        <p:txBody>
          <a:bodyPr/>
          <a:lstStyle/>
          <a:p>
            <a:r>
              <a:rPr lang="en-US" dirty="0"/>
              <a:t>Phase III RC48-C016: Overall Survival</a:t>
            </a:r>
          </a:p>
        </p:txBody>
      </p:sp>
      <p:pic>
        <p:nvPicPr>
          <p:cNvPr id="5" name="Picture 4" descr="A graph showing the number of events&#10;&#10;AI-generated content may be incorrect.">
            <a:extLst>
              <a:ext uri="{FF2B5EF4-FFF2-40B4-BE49-F238E27FC236}">
                <a16:creationId xmlns:a16="http://schemas.microsoft.com/office/drawing/2014/main" id="{8786BC58-9B65-F76C-F913-702185D5406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31835" y="1196752"/>
            <a:ext cx="10728330" cy="4770885"/>
          </a:xfrm>
          <a:prstGeom prst="rect">
            <a:avLst/>
          </a:prstGeom>
        </p:spPr>
      </p:pic>
      <p:sp>
        <p:nvSpPr>
          <p:cNvPr id="3" name="TextBox 2">
            <a:extLst>
              <a:ext uri="{FF2B5EF4-FFF2-40B4-BE49-F238E27FC236}">
                <a16:creationId xmlns:a16="http://schemas.microsoft.com/office/drawing/2014/main" id="{08D7139E-BE6A-DF04-1E80-49DD38085296}"/>
              </a:ext>
            </a:extLst>
          </p:cNvPr>
          <p:cNvSpPr txBox="1"/>
          <p:nvPr/>
        </p:nvSpPr>
        <p:spPr>
          <a:xfrm>
            <a:off x="119336" y="6477098"/>
            <a:ext cx="317522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Guo J et al. ESMO 2025;Abstract LBA7.</a:t>
            </a:r>
          </a:p>
        </p:txBody>
      </p:sp>
    </p:spTree>
    <p:extLst>
      <p:ext uri="{BB962C8B-B14F-4D97-AF65-F5344CB8AC3E}">
        <p14:creationId xmlns:p14="http://schemas.microsoft.com/office/powerpoint/2010/main" val="26349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AA53-B5A3-5E1B-CAB5-FDBB1A5DC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4C894-8746-E6EF-A4D2-FE244645C52C}"/>
              </a:ext>
            </a:extLst>
          </p:cNvPr>
          <p:cNvSpPr>
            <a:spLocks noGrp="1"/>
          </p:cNvSpPr>
          <p:nvPr>
            <p:ph type="title"/>
          </p:nvPr>
        </p:nvSpPr>
        <p:spPr>
          <a:xfrm>
            <a:off x="912286" y="43177"/>
            <a:ext cx="10358967" cy="1143000"/>
          </a:xfrm>
        </p:spPr>
        <p:txBody>
          <a:bodyPr/>
          <a:lstStyle/>
          <a:p>
            <a:r>
              <a:rPr lang="en-US" dirty="0"/>
              <a:t>Phase III RC48-C016: Duration of Response</a:t>
            </a:r>
          </a:p>
        </p:txBody>
      </p:sp>
      <p:pic>
        <p:nvPicPr>
          <p:cNvPr id="5" name="Picture 4" descr="A graph of a patient's response&#10;&#10;AI-generated content may be incorrect.">
            <a:extLst>
              <a:ext uri="{FF2B5EF4-FFF2-40B4-BE49-F238E27FC236}">
                <a16:creationId xmlns:a16="http://schemas.microsoft.com/office/drawing/2014/main" id="{1A6C928C-9A96-3A53-C00D-ADD889A3D41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04058" y="1186177"/>
            <a:ext cx="10583884" cy="4804706"/>
          </a:xfrm>
          <a:prstGeom prst="rect">
            <a:avLst/>
          </a:prstGeom>
        </p:spPr>
      </p:pic>
      <p:sp>
        <p:nvSpPr>
          <p:cNvPr id="3" name="TextBox 2">
            <a:extLst>
              <a:ext uri="{FF2B5EF4-FFF2-40B4-BE49-F238E27FC236}">
                <a16:creationId xmlns:a16="http://schemas.microsoft.com/office/drawing/2014/main" id="{6D010968-A76C-8744-D057-3CA4AF659A79}"/>
              </a:ext>
            </a:extLst>
          </p:cNvPr>
          <p:cNvSpPr txBox="1"/>
          <p:nvPr/>
        </p:nvSpPr>
        <p:spPr>
          <a:xfrm>
            <a:off x="119336" y="6477098"/>
            <a:ext cx="317522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Guo J et al. ESMO 2025;Abstract LBA7.</a:t>
            </a:r>
          </a:p>
        </p:txBody>
      </p:sp>
    </p:spTree>
    <p:extLst>
      <p:ext uri="{BB962C8B-B14F-4D97-AF65-F5344CB8AC3E}">
        <p14:creationId xmlns:p14="http://schemas.microsoft.com/office/powerpoint/2010/main" val="2636923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838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5EFF-71B5-50C0-F1BA-9ADA8A9C9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9ADC5-4E60-07E2-E89F-EC6D570AEA8B}"/>
              </a:ext>
            </a:extLst>
          </p:cNvPr>
          <p:cNvSpPr>
            <a:spLocks noGrp="1"/>
          </p:cNvSpPr>
          <p:nvPr>
            <p:ph type="title"/>
          </p:nvPr>
        </p:nvSpPr>
        <p:spPr/>
        <p:txBody>
          <a:bodyPr/>
          <a:lstStyle/>
          <a:p>
            <a:r>
              <a:rPr lang="en-US" dirty="0"/>
              <a:t>Phase III RC48-C016: Authors’ Conclusions</a:t>
            </a:r>
          </a:p>
        </p:txBody>
      </p:sp>
      <p:sp>
        <p:nvSpPr>
          <p:cNvPr id="3" name="TextBox 2">
            <a:extLst>
              <a:ext uri="{FF2B5EF4-FFF2-40B4-BE49-F238E27FC236}">
                <a16:creationId xmlns:a16="http://schemas.microsoft.com/office/drawing/2014/main" id="{477E5D16-4E40-1BEA-7826-E1D921F7B70D}"/>
              </a:ext>
            </a:extLst>
          </p:cNvPr>
          <p:cNvSpPr txBox="1"/>
          <p:nvPr/>
        </p:nvSpPr>
        <p:spPr>
          <a:xfrm>
            <a:off x="119336" y="6477098"/>
            <a:ext cx="317522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Guo J et al. ESMO 2025;Abstract LBA7.</a:t>
            </a:r>
          </a:p>
        </p:txBody>
      </p:sp>
      <p:pic>
        <p:nvPicPr>
          <p:cNvPr id="8" name="Picture 7" descr="A close-up of a medical report&#10;&#10;AI-generated content may be incorrect.">
            <a:extLst>
              <a:ext uri="{FF2B5EF4-FFF2-40B4-BE49-F238E27FC236}">
                <a16:creationId xmlns:a16="http://schemas.microsoft.com/office/drawing/2014/main" id="{EBE6B32D-D042-927D-020A-3001007E5AF7}"/>
              </a:ext>
            </a:extLst>
          </p:cNvPr>
          <p:cNvPicPr>
            <a:picLocks noChangeAspect="1"/>
          </p:cNvPicPr>
          <p:nvPr/>
        </p:nvPicPr>
        <p:blipFill>
          <a:blip r:embed="rId2">
            <a:extLst>
              <a:ext uri="{28A0092B-C50C-407E-A947-70E740481C1C}">
                <a14:useLocalDpi xmlns:a14="http://schemas.microsoft.com/office/drawing/2010/main" val="0"/>
              </a:ext>
            </a:extLst>
          </a:blip>
          <a:srcRect t="16868" b="17251"/>
          <a:stretch>
            <a:fillRect/>
          </a:stretch>
        </p:blipFill>
        <p:spPr>
          <a:xfrm>
            <a:off x="371364" y="1307546"/>
            <a:ext cx="11449272" cy="4242907"/>
          </a:xfrm>
          <a:prstGeom prst="rect">
            <a:avLst/>
          </a:prstGeom>
        </p:spPr>
      </p:pic>
    </p:spTree>
    <p:extLst>
      <p:ext uri="{BB962C8B-B14F-4D97-AF65-F5344CB8AC3E}">
        <p14:creationId xmlns:p14="http://schemas.microsoft.com/office/powerpoint/2010/main" val="2310589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ACE1-1D85-FA86-CF3B-3EB914CFC98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B8E2062-9D53-B379-4947-DA7B59EE63BB}"/>
              </a:ext>
            </a:extLst>
          </p:cNvPr>
          <p:cNvGrpSpPr/>
          <p:nvPr/>
        </p:nvGrpSpPr>
        <p:grpSpPr>
          <a:xfrm>
            <a:off x="1271464" y="1484784"/>
            <a:ext cx="9145016" cy="3960440"/>
            <a:chOff x="4151784" y="2864124"/>
            <a:chExt cx="7955210" cy="3015701"/>
          </a:xfrm>
        </p:grpSpPr>
        <p:pic>
          <p:nvPicPr>
            <p:cNvPr id="6" name="Picture 5">
              <a:extLst>
                <a:ext uri="{FF2B5EF4-FFF2-40B4-BE49-F238E27FC236}">
                  <a16:creationId xmlns:a16="http://schemas.microsoft.com/office/drawing/2014/main" id="{9CAB703E-01F5-2DBE-C23C-8B5F410D674F}"/>
                </a:ext>
              </a:extLst>
            </p:cNvPr>
            <p:cNvPicPr>
              <a:picLocks noChangeAspect="1"/>
            </p:cNvPicPr>
            <p:nvPr/>
          </p:nvPicPr>
          <p:blipFill>
            <a:blip r:embed="rId2"/>
            <a:stretch>
              <a:fillRect/>
            </a:stretch>
          </p:blipFill>
          <p:spPr>
            <a:xfrm>
              <a:off x="4151784" y="2864124"/>
              <a:ext cx="7955210" cy="3015701"/>
            </a:xfrm>
            <a:prstGeom prst="rect">
              <a:avLst/>
            </a:prstGeom>
          </p:spPr>
        </p:pic>
        <p:sp>
          <p:nvSpPr>
            <p:cNvPr id="8" name="TextBox 7">
              <a:extLst>
                <a:ext uri="{FF2B5EF4-FFF2-40B4-BE49-F238E27FC236}">
                  <a16:creationId xmlns:a16="http://schemas.microsoft.com/office/drawing/2014/main" id="{2FFE9243-F9A1-21EE-590D-50656E33E739}"/>
                </a:ext>
              </a:extLst>
            </p:cNvPr>
            <p:cNvSpPr txBox="1"/>
            <p:nvPr/>
          </p:nvSpPr>
          <p:spPr>
            <a:xfrm>
              <a:off x="4178504" y="2882068"/>
              <a:ext cx="2800311" cy="400110"/>
            </a:xfrm>
            <a:prstGeom prst="rect">
              <a:avLst/>
            </a:prstGeom>
            <a:solidFill>
              <a:srgbClr val="005CA7"/>
            </a:solidFill>
          </p:spPr>
          <p:txBody>
            <a:bodyPr wrap="square" rtlCol="0">
              <a:spAutoFit/>
            </a:bodyPr>
            <a:lstStyle/>
            <a:p>
              <a:r>
                <a:rPr lang="en-US" sz="2000" dirty="0">
                  <a:solidFill>
                    <a:schemeClr val="bg1"/>
                  </a:solidFill>
                </a:rPr>
                <a:t>Abstract 957P</a:t>
              </a:r>
            </a:p>
          </p:txBody>
        </p:sp>
      </p:grpSp>
    </p:spTree>
    <p:extLst>
      <p:ext uri="{BB962C8B-B14F-4D97-AF65-F5344CB8AC3E}">
        <p14:creationId xmlns:p14="http://schemas.microsoft.com/office/powerpoint/2010/main" val="141317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4652-79E4-71B6-D4C2-27FBCF699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7A397-0288-008F-1F64-F7E1D79E6AF8}"/>
              </a:ext>
            </a:extLst>
          </p:cNvPr>
          <p:cNvSpPr>
            <a:spLocks noGrp="1"/>
          </p:cNvSpPr>
          <p:nvPr>
            <p:ph type="title"/>
          </p:nvPr>
        </p:nvSpPr>
        <p:spPr/>
        <p:txBody>
          <a:bodyPr/>
          <a:lstStyle/>
          <a:p>
            <a:r>
              <a:rPr lang="en-US" dirty="0"/>
              <a:t>Phase II DESTINY-PanTumor02</a:t>
            </a:r>
            <a:r>
              <a:rPr lang="en-US" dirty="0">
                <a:sym typeface="Wingdings" pitchFamily="2" charset="2"/>
              </a:rPr>
              <a:t> Study Design</a:t>
            </a:r>
            <a:endParaRPr lang="en-US" dirty="0"/>
          </a:p>
        </p:txBody>
      </p:sp>
      <p:sp>
        <p:nvSpPr>
          <p:cNvPr id="4" name="TextBox 3">
            <a:extLst>
              <a:ext uri="{FF2B5EF4-FFF2-40B4-BE49-F238E27FC236}">
                <a16:creationId xmlns:a16="http://schemas.microsoft.com/office/drawing/2014/main" id="{D3108E06-9A70-5707-1BC2-170F70B7E8E4}"/>
              </a:ext>
            </a:extLst>
          </p:cNvPr>
          <p:cNvSpPr txBox="1"/>
          <p:nvPr/>
        </p:nvSpPr>
        <p:spPr>
          <a:xfrm>
            <a:off x="119336" y="6477098"/>
            <a:ext cx="34433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Makker V et al. ESMO 2025;Abstract 957P.</a:t>
            </a:r>
          </a:p>
        </p:txBody>
      </p:sp>
      <p:pic>
        <p:nvPicPr>
          <p:cNvPr id="8" name="Picture 7">
            <a:extLst>
              <a:ext uri="{FF2B5EF4-FFF2-40B4-BE49-F238E27FC236}">
                <a16:creationId xmlns:a16="http://schemas.microsoft.com/office/drawing/2014/main" id="{FF18B3D7-5370-66F4-8616-50CFC53212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749213"/>
            <a:ext cx="12192000" cy="3359573"/>
          </a:xfrm>
          <a:prstGeom prst="rect">
            <a:avLst/>
          </a:prstGeom>
        </p:spPr>
      </p:pic>
    </p:spTree>
    <p:extLst>
      <p:ext uri="{BB962C8B-B14F-4D97-AF65-F5344CB8AC3E}">
        <p14:creationId xmlns:p14="http://schemas.microsoft.com/office/powerpoint/2010/main" val="158500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A80F-A9D1-731D-BF88-9BD7D8D8C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D8965-D4AF-8EF7-BC7C-E474F6CEA6EC}"/>
              </a:ext>
            </a:extLst>
          </p:cNvPr>
          <p:cNvSpPr>
            <a:spLocks noGrp="1"/>
          </p:cNvSpPr>
          <p:nvPr>
            <p:ph type="title"/>
          </p:nvPr>
        </p:nvSpPr>
        <p:spPr>
          <a:xfrm>
            <a:off x="623392" y="116632"/>
            <a:ext cx="11088371" cy="1143000"/>
          </a:xfrm>
        </p:spPr>
        <p:txBody>
          <a:bodyPr/>
          <a:lstStyle/>
          <a:p>
            <a:pPr algn="l"/>
            <a:r>
              <a:rPr lang="en-US" dirty="0"/>
              <a:t>Phase II DESTINY-PanTumor02 Part 1 Final Analysis</a:t>
            </a:r>
            <a:r>
              <a:rPr lang="en-US" dirty="0">
                <a:sym typeface="Wingdings" pitchFamily="2" charset="2"/>
              </a:rPr>
              <a:t>: Investigator-Assessed Confirmed ORR by Tumor Cohort and HER2 IHC</a:t>
            </a:r>
            <a:endParaRPr lang="en-US" dirty="0"/>
          </a:p>
        </p:txBody>
      </p:sp>
      <p:pic>
        <p:nvPicPr>
          <p:cNvPr id="3" name="Picture 2">
            <a:extLst>
              <a:ext uri="{FF2B5EF4-FFF2-40B4-BE49-F238E27FC236}">
                <a16:creationId xmlns:a16="http://schemas.microsoft.com/office/drawing/2014/main" id="{B49A7DC3-8726-504B-F0C1-D2757AF713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31" y="1370013"/>
            <a:ext cx="12192000" cy="4616125"/>
          </a:xfrm>
          <a:prstGeom prst="rect">
            <a:avLst/>
          </a:prstGeom>
        </p:spPr>
      </p:pic>
      <p:sp>
        <p:nvSpPr>
          <p:cNvPr id="5" name="TextBox 4">
            <a:extLst>
              <a:ext uri="{FF2B5EF4-FFF2-40B4-BE49-F238E27FC236}">
                <a16:creationId xmlns:a16="http://schemas.microsoft.com/office/drawing/2014/main" id="{B6B3DC77-0A6E-5668-E9E5-52B1E3CEAB96}"/>
              </a:ext>
            </a:extLst>
          </p:cNvPr>
          <p:cNvSpPr txBox="1"/>
          <p:nvPr/>
        </p:nvSpPr>
        <p:spPr>
          <a:xfrm>
            <a:off x="119336" y="6477098"/>
            <a:ext cx="34433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Makker V et al. ESMO 2025;Abstract 957P.</a:t>
            </a:r>
          </a:p>
        </p:txBody>
      </p:sp>
    </p:spTree>
    <p:extLst>
      <p:ext uri="{BB962C8B-B14F-4D97-AF65-F5344CB8AC3E}">
        <p14:creationId xmlns:p14="http://schemas.microsoft.com/office/powerpoint/2010/main" val="3332703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2A21E-727F-B3C6-69FE-D26F5B350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A5A65-05BC-21DE-AFFB-42B4F9E25089}"/>
              </a:ext>
            </a:extLst>
          </p:cNvPr>
          <p:cNvSpPr>
            <a:spLocks noGrp="1"/>
          </p:cNvSpPr>
          <p:nvPr>
            <p:ph type="title"/>
          </p:nvPr>
        </p:nvSpPr>
        <p:spPr>
          <a:xfrm>
            <a:off x="1383707" y="68067"/>
            <a:ext cx="9887546" cy="1143000"/>
          </a:xfrm>
        </p:spPr>
        <p:txBody>
          <a:bodyPr/>
          <a:lstStyle/>
          <a:p>
            <a:pPr algn="l"/>
            <a:r>
              <a:rPr lang="en-US" dirty="0"/>
              <a:t>Phase II DESTINY-PanTumor02 Part 1 Final Analysis</a:t>
            </a:r>
            <a:r>
              <a:rPr lang="en-US" dirty="0">
                <a:sym typeface="Wingdings" pitchFamily="2" charset="2"/>
              </a:rPr>
              <a:t>:</a:t>
            </a:r>
            <a:br>
              <a:rPr lang="en-US" dirty="0">
                <a:sym typeface="Wingdings" pitchFamily="2" charset="2"/>
              </a:rPr>
            </a:br>
            <a:r>
              <a:rPr lang="en-US" dirty="0">
                <a:sym typeface="Wingdings" pitchFamily="2" charset="2"/>
              </a:rPr>
              <a:t>Median PFS by Tumor Cohort and HER2 IHC</a:t>
            </a:r>
            <a:endParaRPr lang="en-US" dirty="0"/>
          </a:p>
        </p:txBody>
      </p:sp>
      <p:pic>
        <p:nvPicPr>
          <p:cNvPr id="3" name="Picture 2">
            <a:extLst>
              <a:ext uri="{FF2B5EF4-FFF2-40B4-BE49-F238E27FC236}">
                <a16:creationId xmlns:a16="http://schemas.microsoft.com/office/drawing/2014/main" id="{BAB4EE8D-4886-C96C-16F6-C5815E7888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75245" y="1370013"/>
            <a:ext cx="9433048" cy="4948139"/>
          </a:xfrm>
          <a:prstGeom prst="rect">
            <a:avLst/>
          </a:prstGeom>
        </p:spPr>
      </p:pic>
      <p:sp>
        <p:nvSpPr>
          <p:cNvPr id="5" name="TextBox 4">
            <a:extLst>
              <a:ext uri="{FF2B5EF4-FFF2-40B4-BE49-F238E27FC236}">
                <a16:creationId xmlns:a16="http://schemas.microsoft.com/office/drawing/2014/main" id="{8D9DB0B8-C680-27EE-8874-347CE6C8554B}"/>
              </a:ext>
            </a:extLst>
          </p:cNvPr>
          <p:cNvSpPr txBox="1"/>
          <p:nvPr/>
        </p:nvSpPr>
        <p:spPr>
          <a:xfrm>
            <a:off x="119336" y="6477098"/>
            <a:ext cx="34433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Makker V et al. ESMO 2025;Abstract 957P.</a:t>
            </a:r>
          </a:p>
        </p:txBody>
      </p:sp>
    </p:spTree>
    <p:extLst>
      <p:ext uri="{BB962C8B-B14F-4D97-AF65-F5344CB8AC3E}">
        <p14:creationId xmlns:p14="http://schemas.microsoft.com/office/powerpoint/2010/main" val="254921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49827-CB16-9A71-1703-B5B6902F0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C9D60-B50C-148A-ED08-C9C50DB5E56A}"/>
              </a:ext>
            </a:extLst>
          </p:cNvPr>
          <p:cNvSpPr>
            <a:spLocks noGrp="1"/>
          </p:cNvSpPr>
          <p:nvPr>
            <p:ph type="title"/>
          </p:nvPr>
        </p:nvSpPr>
        <p:spPr>
          <a:xfrm>
            <a:off x="1271464" y="57737"/>
            <a:ext cx="9999789" cy="1143000"/>
          </a:xfrm>
        </p:spPr>
        <p:txBody>
          <a:bodyPr/>
          <a:lstStyle/>
          <a:p>
            <a:pPr algn="l"/>
            <a:r>
              <a:rPr lang="en-US" dirty="0"/>
              <a:t>Phase II DESTINY-PanTumor02 Part 1 Final Analysis</a:t>
            </a:r>
            <a:r>
              <a:rPr lang="en-US" dirty="0">
                <a:sym typeface="Wingdings" pitchFamily="2" charset="2"/>
              </a:rPr>
              <a:t>:</a:t>
            </a:r>
            <a:br>
              <a:rPr lang="en-US" dirty="0">
                <a:sym typeface="Wingdings" pitchFamily="2" charset="2"/>
              </a:rPr>
            </a:br>
            <a:r>
              <a:rPr lang="en-US" dirty="0">
                <a:sym typeface="Wingdings" pitchFamily="2" charset="2"/>
              </a:rPr>
              <a:t>Median OS by Tumor Cohort and HER2 IHC</a:t>
            </a:r>
            <a:endParaRPr lang="en-US" dirty="0"/>
          </a:p>
        </p:txBody>
      </p:sp>
      <p:pic>
        <p:nvPicPr>
          <p:cNvPr id="3" name="Picture 2">
            <a:extLst>
              <a:ext uri="{FF2B5EF4-FFF2-40B4-BE49-F238E27FC236}">
                <a16:creationId xmlns:a16="http://schemas.microsoft.com/office/drawing/2014/main" id="{F2B8E530-FF49-A4F4-0CFD-E0F81791C031}"/>
              </a:ext>
            </a:extLst>
          </p:cNvPr>
          <p:cNvPicPr>
            <a:picLocks noChangeAspect="1"/>
          </p:cNvPicPr>
          <p:nvPr/>
        </p:nvPicPr>
        <p:blipFill>
          <a:blip r:embed="rId2"/>
          <a:stretch>
            <a:fillRect/>
          </a:stretch>
        </p:blipFill>
        <p:spPr>
          <a:xfrm>
            <a:off x="1193109" y="1254808"/>
            <a:ext cx="9797319" cy="5140298"/>
          </a:xfrm>
          <a:prstGeom prst="rect">
            <a:avLst/>
          </a:prstGeom>
        </p:spPr>
      </p:pic>
      <p:sp>
        <p:nvSpPr>
          <p:cNvPr id="5" name="TextBox 4">
            <a:extLst>
              <a:ext uri="{FF2B5EF4-FFF2-40B4-BE49-F238E27FC236}">
                <a16:creationId xmlns:a16="http://schemas.microsoft.com/office/drawing/2014/main" id="{481824CC-5789-2EA7-B032-D8B0F5765C25}"/>
              </a:ext>
            </a:extLst>
          </p:cNvPr>
          <p:cNvSpPr txBox="1"/>
          <p:nvPr/>
        </p:nvSpPr>
        <p:spPr>
          <a:xfrm>
            <a:off x="119336" y="6477098"/>
            <a:ext cx="34433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Makker V et al. ESMO 2025;Abstract 957P.</a:t>
            </a:r>
          </a:p>
        </p:txBody>
      </p:sp>
    </p:spTree>
    <p:extLst>
      <p:ext uri="{BB962C8B-B14F-4D97-AF65-F5344CB8AC3E}">
        <p14:creationId xmlns:p14="http://schemas.microsoft.com/office/powerpoint/2010/main" val="141389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A8AEF-BBA6-E28D-463C-6CA100136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3E6F1-0155-354A-4611-F51D8B892F60}"/>
              </a:ext>
            </a:extLst>
          </p:cNvPr>
          <p:cNvSpPr>
            <a:spLocks noGrp="1"/>
          </p:cNvSpPr>
          <p:nvPr>
            <p:ph type="title"/>
          </p:nvPr>
        </p:nvSpPr>
        <p:spPr>
          <a:xfrm>
            <a:off x="1271464" y="57737"/>
            <a:ext cx="9999789" cy="1143000"/>
          </a:xfrm>
        </p:spPr>
        <p:txBody>
          <a:bodyPr/>
          <a:lstStyle/>
          <a:p>
            <a:pPr algn="l"/>
            <a:r>
              <a:rPr lang="en-US" dirty="0"/>
              <a:t>Phase II DESTINY-PanTumor02 Part 1 Final Analysis</a:t>
            </a:r>
            <a:r>
              <a:rPr lang="en-US" dirty="0">
                <a:sym typeface="Wingdings" pitchFamily="2" charset="2"/>
              </a:rPr>
              <a:t>:</a:t>
            </a:r>
            <a:br>
              <a:rPr lang="en-US" dirty="0">
                <a:sym typeface="Wingdings" pitchFamily="2" charset="2"/>
              </a:rPr>
            </a:br>
            <a:r>
              <a:rPr lang="en-US" dirty="0">
                <a:sym typeface="Wingdings" pitchFamily="2" charset="2"/>
              </a:rPr>
              <a:t>Authors’ Conclusions</a:t>
            </a:r>
            <a:endParaRPr lang="en-US" dirty="0"/>
          </a:p>
        </p:txBody>
      </p:sp>
      <p:sp>
        <p:nvSpPr>
          <p:cNvPr id="5" name="TextBox 4">
            <a:extLst>
              <a:ext uri="{FF2B5EF4-FFF2-40B4-BE49-F238E27FC236}">
                <a16:creationId xmlns:a16="http://schemas.microsoft.com/office/drawing/2014/main" id="{EACEE300-ECE8-3996-927E-1F12BD10774B}"/>
              </a:ext>
            </a:extLst>
          </p:cNvPr>
          <p:cNvSpPr txBox="1"/>
          <p:nvPr/>
        </p:nvSpPr>
        <p:spPr>
          <a:xfrm>
            <a:off x="119336" y="6477098"/>
            <a:ext cx="34433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Makker V et al. ESMO 2025;Abstract 957P.</a:t>
            </a:r>
          </a:p>
        </p:txBody>
      </p:sp>
      <p:pic>
        <p:nvPicPr>
          <p:cNvPr id="4" name="Picture 3">
            <a:extLst>
              <a:ext uri="{FF2B5EF4-FFF2-40B4-BE49-F238E27FC236}">
                <a16:creationId xmlns:a16="http://schemas.microsoft.com/office/drawing/2014/main" id="{8F526BDA-8631-D83C-3242-555D6DF86BB3}"/>
              </a:ext>
            </a:extLst>
          </p:cNvPr>
          <p:cNvPicPr>
            <a:picLocks noChangeAspect="1"/>
          </p:cNvPicPr>
          <p:nvPr/>
        </p:nvPicPr>
        <p:blipFill>
          <a:blip r:embed="rId2"/>
          <a:stretch>
            <a:fillRect/>
          </a:stretch>
        </p:blipFill>
        <p:spPr>
          <a:xfrm>
            <a:off x="459319" y="1770270"/>
            <a:ext cx="11273362" cy="3317460"/>
          </a:xfrm>
          <a:prstGeom prst="rect">
            <a:avLst/>
          </a:prstGeom>
        </p:spPr>
      </p:pic>
    </p:spTree>
    <p:extLst>
      <p:ext uri="{BB962C8B-B14F-4D97-AF65-F5344CB8AC3E}">
        <p14:creationId xmlns:p14="http://schemas.microsoft.com/office/powerpoint/2010/main" val="276176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C7363-F4E7-C78B-D870-4F6F30275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1A429-377A-5D38-CEE0-9CA2876A6BF0}"/>
              </a:ext>
            </a:extLst>
          </p:cNvPr>
          <p:cNvSpPr>
            <a:spLocks noGrp="1"/>
          </p:cNvSpPr>
          <p:nvPr>
            <p:ph type="title"/>
          </p:nvPr>
        </p:nvSpPr>
        <p:spPr>
          <a:xfrm>
            <a:off x="364547" y="238127"/>
            <a:ext cx="11462905" cy="1103313"/>
          </a:xfrm>
        </p:spPr>
        <p:txBody>
          <a:bodyPr/>
          <a:lstStyle/>
          <a:p>
            <a:r>
              <a:rPr lang="en-US" dirty="0"/>
              <a:t>Dr Friedlander: Case Presentation</a:t>
            </a:r>
          </a:p>
        </p:txBody>
      </p:sp>
      <p:sp>
        <p:nvSpPr>
          <p:cNvPr id="3" name="Content Placeholder 2">
            <a:extLst>
              <a:ext uri="{FF2B5EF4-FFF2-40B4-BE49-F238E27FC236}">
                <a16:creationId xmlns:a16="http://schemas.microsoft.com/office/drawing/2014/main" id="{BA386354-C86C-CD4F-89F9-75A5C8D11FDB}"/>
              </a:ext>
            </a:extLst>
          </p:cNvPr>
          <p:cNvSpPr>
            <a:spLocks noGrp="1"/>
          </p:cNvSpPr>
          <p:nvPr>
            <p:ph idx="1"/>
          </p:nvPr>
        </p:nvSpPr>
        <p:spPr>
          <a:xfrm>
            <a:off x="604675" y="1513047"/>
            <a:ext cx="10877529" cy="5106826"/>
          </a:xfrm>
        </p:spPr>
        <p:txBody>
          <a:bodyPr>
            <a:normAutofit fontScale="92500"/>
          </a:bodyPr>
          <a:lstStyle/>
          <a:p>
            <a:r>
              <a:rPr lang="en-US" dirty="0"/>
              <a:t>72 yo F with HTN, alcohol use disorder, GERD presents with MIBC in 2023</a:t>
            </a:r>
          </a:p>
          <a:p>
            <a:pPr lvl="1"/>
            <a:r>
              <a:rPr lang="en-US" dirty="0"/>
              <a:t>S/p 4 cycles of </a:t>
            </a:r>
            <a:r>
              <a:rPr lang="en-US" b="1" dirty="0"/>
              <a:t>cisplatin/gemcitabine </a:t>
            </a:r>
            <a:r>
              <a:rPr lang="en-US" dirty="0"/>
              <a:t>then </a:t>
            </a:r>
            <a:r>
              <a:rPr lang="en-US" b="1" dirty="0"/>
              <a:t>RC</a:t>
            </a:r>
            <a:r>
              <a:rPr lang="en-US" dirty="0"/>
              <a:t> with ileal conduit</a:t>
            </a:r>
          </a:p>
          <a:p>
            <a:pPr lvl="1"/>
            <a:r>
              <a:rPr lang="en-US" dirty="0"/>
              <a:t>Pathology: ypT4aN2Mx, 8/24 LNs +, 2.2cm residual tumor, plasmacytoid histology. HER2 3+</a:t>
            </a:r>
          </a:p>
          <a:p>
            <a:pPr lvl="1"/>
            <a:endParaRPr lang="en-US" dirty="0"/>
          </a:p>
          <a:p>
            <a:r>
              <a:rPr lang="en-US" dirty="0"/>
              <a:t>Receives 6 months of </a:t>
            </a:r>
            <a:r>
              <a:rPr lang="en-US" b="1" dirty="0"/>
              <a:t>adjuvant nivolumab</a:t>
            </a:r>
          </a:p>
          <a:p>
            <a:pPr lvl="1"/>
            <a:r>
              <a:rPr lang="en-US" dirty="0"/>
              <a:t>Mid 2024: CT with pelvic nodal and vertebral metastases</a:t>
            </a:r>
          </a:p>
          <a:p>
            <a:pPr lvl="1"/>
            <a:endParaRPr lang="en-US" dirty="0"/>
          </a:p>
          <a:p>
            <a:r>
              <a:rPr lang="en-US" dirty="0"/>
              <a:t>Starts </a:t>
            </a:r>
            <a:r>
              <a:rPr lang="en-US" b="1" dirty="0"/>
              <a:t>EV + P </a:t>
            </a:r>
            <a:r>
              <a:rPr lang="en-US" dirty="0"/>
              <a:t>x 3 cycles, complicated by steroid-responsive pneumonitis thought related to EV</a:t>
            </a:r>
          </a:p>
        </p:txBody>
      </p:sp>
    </p:spTree>
    <p:extLst>
      <p:ext uri="{BB962C8B-B14F-4D97-AF65-F5344CB8AC3E}">
        <p14:creationId xmlns:p14="http://schemas.microsoft.com/office/powerpoint/2010/main" val="34608159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69F2-B09E-402C-C4B6-FDAE668444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08451-C6E9-A975-4AE3-425FEC7D0322}"/>
              </a:ext>
            </a:extLst>
          </p:cNvPr>
          <p:cNvSpPr>
            <a:spLocks noGrp="1"/>
          </p:cNvSpPr>
          <p:nvPr>
            <p:ph idx="1"/>
          </p:nvPr>
        </p:nvSpPr>
        <p:spPr>
          <a:xfrm>
            <a:off x="604675" y="1513047"/>
            <a:ext cx="10877529" cy="5106826"/>
          </a:xfrm>
        </p:spPr>
        <p:txBody>
          <a:bodyPr>
            <a:normAutofit fontScale="92500"/>
          </a:bodyPr>
          <a:lstStyle/>
          <a:p>
            <a:r>
              <a:rPr lang="en-US" dirty="0"/>
              <a:t>Fall 2024: </a:t>
            </a:r>
            <a:r>
              <a:rPr lang="en-US" b="1" dirty="0"/>
              <a:t>SBRT </a:t>
            </a:r>
            <a:r>
              <a:rPr lang="en-US" dirty="0"/>
              <a:t>to all sites of cancer</a:t>
            </a:r>
          </a:p>
          <a:p>
            <a:r>
              <a:rPr lang="en-US" dirty="0"/>
              <a:t>Early 2025: New nodal and vertebral disease.</a:t>
            </a:r>
          </a:p>
          <a:p>
            <a:pPr lvl="1"/>
            <a:r>
              <a:rPr lang="en-US" b="1" dirty="0"/>
              <a:t>Starts Trastuzumab </a:t>
            </a:r>
            <a:r>
              <a:rPr lang="en-US" b="1" dirty="0" err="1"/>
              <a:t>deruxtecan</a:t>
            </a:r>
            <a:r>
              <a:rPr lang="en-US" b="1" dirty="0"/>
              <a:t> (T-</a:t>
            </a:r>
            <a:r>
              <a:rPr lang="en-US" b="1" dirty="0" err="1"/>
              <a:t>DXd</a:t>
            </a:r>
            <a:r>
              <a:rPr lang="en-US" b="1" dirty="0"/>
              <a:t>)</a:t>
            </a:r>
          </a:p>
          <a:p>
            <a:pPr lvl="1"/>
            <a:r>
              <a:rPr lang="en-US" dirty="0"/>
              <a:t>Course c/b mild nausea, alternating constipation and diarrhea 10lb wt loss, loss of taste (progressive), mild malaise 1 week post each infusion, group B strep sepsis despite GCSF</a:t>
            </a:r>
          </a:p>
          <a:p>
            <a:r>
              <a:rPr lang="en-US" dirty="0"/>
              <a:t>CT scan after 4 cycles: Stable disease</a:t>
            </a:r>
          </a:p>
          <a:p>
            <a:r>
              <a:rPr lang="en-US" dirty="0"/>
              <a:t>CT scan after 6 cycles: </a:t>
            </a:r>
            <a:r>
              <a:rPr lang="en-US"/>
              <a:t>Slightly decreased </a:t>
            </a:r>
            <a:r>
              <a:rPr lang="en-US" dirty="0"/>
              <a:t>lymphadenopathy, no new lesions</a:t>
            </a:r>
          </a:p>
          <a:p>
            <a:r>
              <a:rPr lang="en-US" dirty="0"/>
              <a:t>October 2025: CT scan after 8 cycles with new lung and liver nodules</a:t>
            </a:r>
          </a:p>
          <a:p>
            <a:pPr lvl="1"/>
            <a:r>
              <a:rPr lang="en-US" dirty="0"/>
              <a:t>Screening for FX-909 (PPARG inhibitor) clinical trial at UCSF</a:t>
            </a:r>
          </a:p>
        </p:txBody>
      </p:sp>
      <p:sp>
        <p:nvSpPr>
          <p:cNvPr id="5" name="Title 1">
            <a:extLst>
              <a:ext uri="{FF2B5EF4-FFF2-40B4-BE49-F238E27FC236}">
                <a16:creationId xmlns:a16="http://schemas.microsoft.com/office/drawing/2014/main" id="{87C3CE0B-9C91-81DC-3FA8-7B963A483939}"/>
              </a:ext>
            </a:extLst>
          </p:cNvPr>
          <p:cNvSpPr>
            <a:spLocks noGrp="1"/>
          </p:cNvSpPr>
          <p:nvPr>
            <p:ph type="title"/>
          </p:nvPr>
        </p:nvSpPr>
        <p:spPr>
          <a:xfrm>
            <a:off x="364547" y="238127"/>
            <a:ext cx="11462905" cy="1103313"/>
          </a:xfrm>
        </p:spPr>
        <p:txBody>
          <a:bodyPr/>
          <a:lstStyle/>
          <a:p>
            <a:r>
              <a:rPr lang="en-US" dirty="0"/>
              <a:t>Dr Friedlander: Case Presentation (Continued)</a:t>
            </a:r>
          </a:p>
        </p:txBody>
      </p:sp>
    </p:spTree>
    <p:extLst>
      <p:ext uri="{BB962C8B-B14F-4D97-AF65-F5344CB8AC3E}">
        <p14:creationId xmlns:p14="http://schemas.microsoft.com/office/powerpoint/2010/main" val="35382699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7511D-2F20-7772-2F6D-7F364B967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6CC7B-5592-B62F-D8CD-5A55206CADA4}"/>
              </a:ext>
            </a:extLst>
          </p:cNvPr>
          <p:cNvSpPr>
            <a:spLocks noGrp="1"/>
          </p:cNvSpPr>
          <p:nvPr>
            <p:ph type="title"/>
          </p:nvPr>
        </p:nvSpPr>
        <p:spPr>
          <a:xfrm>
            <a:off x="1919536" y="288032"/>
            <a:ext cx="8424936" cy="1268760"/>
          </a:xfrm>
        </p:spPr>
        <p:txBody>
          <a:bodyPr>
            <a:normAutofit/>
          </a:bodyPr>
          <a:lstStyle/>
          <a:p>
            <a:r>
              <a:rPr lang="en-US" dirty="0">
                <a:solidFill>
                  <a:srgbClr val="0432FF"/>
                </a:solidFill>
              </a:rPr>
              <a:t>Targeting TROP2 in </a:t>
            </a:r>
            <a:r>
              <a:rPr lang="en-US" dirty="0" err="1">
                <a:solidFill>
                  <a:srgbClr val="0432FF"/>
                </a:solidFill>
              </a:rPr>
              <a:t>mUC</a:t>
            </a:r>
            <a:endParaRPr lang="en-US" sz="2800" dirty="0">
              <a:solidFill>
                <a:srgbClr val="0432FF"/>
              </a:solidFill>
            </a:endParaRPr>
          </a:p>
        </p:txBody>
      </p:sp>
      <p:sp>
        <p:nvSpPr>
          <p:cNvPr id="5" name="TextBox 4">
            <a:extLst>
              <a:ext uri="{FF2B5EF4-FFF2-40B4-BE49-F238E27FC236}">
                <a16:creationId xmlns:a16="http://schemas.microsoft.com/office/drawing/2014/main" id="{B28E8161-3975-47CF-49BA-4DA7F5558251}"/>
              </a:ext>
            </a:extLst>
          </p:cNvPr>
          <p:cNvSpPr txBox="1"/>
          <p:nvPr/>
        </p:nvSpPr>
        <p:spPr>
          <a:xfrm>
            <a:off x="839416" y="1396320"/>
            <a:ext cx="10513168" cy="2831544"/>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Rha SY et al.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Datopotamab deruxtecan (Dato-DXd) +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rilvegostomig</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rilve</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locally advanced or metastatic urothelial cancer (a/</a:t>
            </a:r>
            <a:r>
              <a:rPr lang="en-US" sz="24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mUC</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Results</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from the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 TROPION-PanTumor03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ESMO 2025;Abstract 3072MO.</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48219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2556004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text on a white background&#10;&#10;AI-generated content may be incorrect.">
            <a:extLst>
              <a:ext uri="{FF2B5EF4-FFF2-40B4-BE49-F238E27FC236}">
                <a16:creationId xmlns:a16="http://schemas.microsoft.com/office/drawing/2014/main" id="{97D7E2E1-D8E9-B6B6-5D08-0D25A0EF87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9436" y="692696"/>
            <a:ext cx="10153128" cy="5711135"/>
          </a:xfrm>
          <a:prstGeom prst="rect">
            <a:avLst/>
          </a:prstGeom>
        </p:spPr>
      </p:pic>
      <p:sp>
        <p:nvSpPr>
          <p:cNvPr id="6" name="TextBox 5">
            <a:extLst>
              <a:ext uri="{FF2B5EF4-FFF2-40B4-BE49-F238E27FC236}">
                <a16:creationId xmlns:a16="http://schemas.microsoft.com/office/drawing/2014/main" id="{40E1FBF7-F8F7-8D02-2480-DB8C30B94857}"/>
              </a:ext>
            </a:extLst>
          </p:cNvPr>
          <p:cNvSpPr txBox="1"/>
          <p:nvPr/>
        </p:nvSpPr>
        <p:spPr>
          <a:xfrm>
            <a:off x="1019436" y="692696"/>
            <a:ext cx="2800311" cy="400110"/>
          </a:xfrm>
          <a:prstGeom prst="rect">
            <a:avLst/>
          </a:prstGeom>
          <a:noFill/>
        </p:spPr>
        <p:txBody>
          <a:bodyPr wrap="square" rtlCol="0">
            <a:spAutoFit/>
          </a:bodyPr>
          <a:lstStyle/>
          <a:p>
            <a:r>
              <a:rPr lang="en-US" sz="2000" dirty="0">
                <a:solidFill>
                  <a:schemeClr val="tx1"/>
                </a:solidFill>
              </a:rPr>
              <a:t>Abstract 3072MO</a:t>
            </a:r>
          </a:p>
        </p:txBody>
      </p:sp>
    </p:spTree>
    <p:extLst>
      <p:ext uri="{BB962C8B-B14F-4D97-AF65-F5344CB8AC3E}">
        <p14:creationId xmlns:p14="http://schemas.microsoft.com/office/powerpoint/2010/main" val="247027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CACCC-F262-2458-06F2-49C5E92A4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4F99F-E20B-5B24-D02E-33FDEA89EC89}"/>
              </a:ext>
            </a:extLst>
          </p:cNvPr>
          <p:cNvSpPr>
            <a:spLocks noGrp="1"/>
          </p:cNvSpPr>
          <p:nvPr>
            <p:ph type="title"/>
          </p:nvPr>
        </p:nvSpPr>
        <p:spPr>
          <a:xfrm>
            <a:off x="912287" y="57737"/>
            <a:ext cx="10080258" cy="1143000"/>
          </a:xfrm>
        </p:spPr>
        <p:txBody>
          <a:bodyPr/>
          <a:lstStyle/>
          <a:p>
            <a:pPr algn="l"/>
            <a:r>
              <a:rPr lang="en-US" sz="2900" dirty="0"/>
              <a:t>Phase II TROPION-PanTumor03: Investigator-</a:t>
            </a:r>
            <a:r>
              <a:rPr lang="en-US" sz="2900" dirty="0" err="1"/>
              <a:t>Asssessed</a:t>
            </a:r>
            <a:r>
              <a:rPr lang="en-US" sz="2900" dirty="0"/>
              <a:t> Objective Response Rate, Duration </a:t>
            </a:r>
            <a:r>
              <a:rPr lang="en-US" sz="2900"/>
              <a:t>of Response</a:t>
            </a:r>
            <a:endParaRPr lang="en-US" sz="2900" dirty="0"/>
          </a:p>
        </p:txBody>
      </p:sp>
      <p:pic>
        <p:nvPicPr>
          <p:cNvPr id="5" name="Picture 4" descr="A close-up of a graph&#10;&#10;AI-generated content may be incorrect.">
            <a:extLst>
              <a:ext uri="{FF2B5EF4-FFF2-40B4-BE49-F238E27FC236}">
                <a16:creationId xmlns:a16="http://schemas.microsoft.com/office/drawing/2014/main" id="{68686127-6F2F-EE7F-C45E-D6A2F777E7A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67408" y="1196752"/>
            <a:ext cx="10585176" cy="5183522"/>
          </a:xfrm>
          <a:prstGeom prst="rect">
            <a:avLst/>
          </a:prstGeom>
        </p:spPr>
      </p:pic>
      <p:sp>
        <p:nvSpPr>
          <p:cNvPr id="3" name="TextBox 2">
            <a:extLst>
              <a:ext uri="{FF2B5EF4-FFF2-40B4-BE49-F238E27FC236}">
                <a16:creationId xmlns:a16="http://schemas.microsoft.com/office/drawing/2014/main" id="{9FA825A1-A98A-DFE1-B33C-04180FBEE724}"/>
              </a:ext>
            </a:extLst>
          </p:cNvPr>
          <p:cNvSpPr txBox="1"/>
          <p:nvPr/>
        </p:nvSpPr>
        <p:spPr>
          <a:xfrm>
            <a:off x="119336" y="6477098"/>
            <a:ext cx="355552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Rha SY et al. ESMO 2025;Abstract 3072MO.</a:t>
            </a:r>
          </a:p>
        </p:txBody>
      </p:sp>
    </p:spTree>
    <p:extLst>
      <p:ext uri="{BB962C8B-B14F-4D97-AF65-F5344CB8AC3E}">
        <p14:creationId xmlns:p14="http://schemas.microsoft.com/office/powerpoint/2010/main" val="2336744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149CA-D305-5B6E-CEEE-E10AD7D6F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0BA2D-7D05-DC42-0295-0DF971B1D63B}"/>
              </a:ext>
            </a:extLst>
          </p:cNvPr>
          <p:cNvSpPr>
            <a:spLocks noGrp="1"/>
          </p:cNvSpPr>
          <p:nvPr>
            <p:ph type="title"/>
          </p:nvPr>
        </p:nvSpPr>
        <p:spPr/>
        <p:txBody>
          <a:bodyPr/>
          <a:lstStyle/>
          <a:p>
            <a:r>
              <a:rPr lang="en-US" dirty="0"/>
              <a:t>Phase II TROPION-PanTumor03: Overall Safety Summary</a:t>
            </a:r>
          </a:p>
        </p:txBody>
      </p:sp>
      <p:pic>
        <p:nvPicPr>
          <p:cNvPr id="5" name="Picture 4" descr="A table with numbers and text&#10;&#10;AI-generated content may be incorrect.">
            <a:extLst>
              <a:ext uri="{FF2B5EF4-FFF2-40B4-BE49-F238E27FC236}">
                <a16:creationId xmlns:a16="http://schemas.microsoft.com/office/drawing/2014/main" id="{72C6173E-30FC-CC67-2B8F-06B4A808924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23823" y="1196752"/>
            <a:ext cx="10944354" cy="4765556"/>
          </a:xfrm>
          <a:prstGeom prst="rect">
            <a:avLst/>
          </a:prstGeom>
        </p:spPr>
      </p:pic>
      <p:sp>
        <p:nvSpPr>
          <p:cNvPr id="3" name="TextBox 2">
            <a:extLst>
              <a:ext uri="{FF2B5EF4-FFF2-40B4-BE49-F238E27FC236}">
                <a16:creationId xmlns:a16="http://schemas.microsoft.com/office/drawing/2014/main" id="{EB15FA31-D869-F228-3752-62E24A2890DE}"/>
              </a:ext>
            </a:extLst>
          </p:cNvPr>
          <p:cNvSpPr txBox="1"/>
          <p:nvPr/>
        </p:nvSpPr>
        <p:spPr>
          <a:xfrm>
            <a:off x="119336" y="6477098"/>
            <a:ext cx="355552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Rha SY et al. ESMO 2025;Abstract 3072MO.</a:t>
            </a:r>
          </a:p>
        </p:txBody>
      </p:sp>
    </p:spTree>
    <p:extLst>
      <p:ext uri="{BB962C8B-B14F-4D97-AF65-F5344CB8AC3E}">
        <p14:creationId xmlns:p14="http://schemas.microsoft.com/office/powerpoint/2010/main" val="1221256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7203-3A09-EF92-C857-1F9C3259A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0FA56-A7C5-172C-5718-B88B46AE6FBB}"/>
              </a:ext>
            </a:extLst>
          </p:cNvPr>
          <p:cNvSpPr>
            <a:spLocks noGrp="1"/>
          </p:cNvSpPr>
          <p:nvPr>
            <p:ph type="title"/>
          </p:nvPr>
        </p:nvSpPr>
        <p:spPr>
          <a:xfrm>
            <a:off x="912286" y="33017"/>
            <a:ext cx="10358967" cy="1143000"/>
          </a:xfrm>
        </p:spPr>
        <p:txBody>
          <a:bodyPr/>
          <a:lstStyle/>
          <a:p>
            <a:pPr algn="l"/>
            <a:r>
              <a:rPr lang="en-US" dirty="0"/>
              <a:t>Phase II TROPION-PanTumor03: Authors’ Conclusions</a:t>
            </a:r>
          </a:p>
        </p:txBody>
      </p:sp>
      <p:sp>
        <p:nvSpPr>
          <p:cNvPr id="3" name="TextBox 2">
            <a:extLst>
              <a:ext uri="{FF2B5EF4-FFF2-40B4-BE49-F238E27FC236}">
                <a16:creationId xmlns:a16="http://schemas.microsoft.com/office/drawing/2014/main" id="{917F004B-3F62-DC8D-C4B9-FE80EB3CC4D7}"/>
              </a:ext>
            </a:extLst>
          </p:cNvPr>
          <p:cNvSpPr txBox="1"/>
          <p:nvPr/>
        </p:nvSpPr>
        <p:spPr>
          <a:xfrm>
            <a:off x="119336" y="6477098"/>
            <a:ext cx="355552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Rha SY et al. ESMO 2025;Abstract 3072MO.</a:t>
            </a:r>
          </a:p>
        </p:txBody>
      </p:sp>
      <p:pic>
        <p:nvPicPr>
          <p:cNvPr id="6" name="Picture 5" descr="A close-up of a medical prescription&#10;&#10;AI-generated content may be incorrect.">
            <a:extLst>
              <a:ext uri="{FF2B5EF4-FFF2-40B4-BE49-F238E27FC236}">
                <a16:creationId xmlns:a16="http://schemas.microsoft.com/office/drawing/2014/main" id="{A1FD23FE-64C1-6C32-4273-96244E86A781}"/>
              </a:ext>
            </a:extLst>
          </p:cNvPr>
          <p:cNvPicPr>
            <a:picLocks noChangeAspect="1"/>
          </p:cNvPicPr>
          <p:nvPr/>
        </p:nvPicPr>
        <p:blipFill>
          <a:blip r:embed="rId2">
            <a:extLst>
              <a:ext uri="{28A0092B-C50C-407E-A947-70E740481C1C}">
                <a14:useLocalDpi xmlns:a14="http://schemas.microsoft.com/office/drawing/2010/main" val="0"/>
              </a:ext>
            </a:extLst>
          </a:blip>
          <a:srcRect t="14824" b="19295"/>
          <a:stretch>
            <a:fillRect/>
          </a:stretch>
        </p:blipFill>
        <p:spPr>
          <a:xfrm>
            <a:off x="371364" y="1307546"/>
            <a:ext cx="11449272" cy="4242907"/>
          </a:xfrm>
          <a:prstGeom prst="rect">
            <a:avLst/>
          </a:prstGeom>
        </p:spPr>
      </p:pic>
    </p:spTree>
    <p:extLst>
      <p:ext uri="{BB962C8B-B14F-4D97-AF65-F5344CB8AC3E}">
        <p14:creationId xmlns:p14="http://schemas.microsoft.com/office/powerpoint/2010/main" val="1552054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04AD-ECED-C28D-D7EA-F27853BAB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22E32-1CCA-7335-C29E-BEE618AEAEF3}"/>
              </a:ext>
            </a:extLst>
          </p:cNvPr>
          <p:cNvSpPr>
            <a:spLocks noGrp="1"/>
          </p:cNvSpPr>
          <p:nvPr>
            <p:ph type="title"/>
          </p:nvPr>
        </p:nvSpPr>
        <p:spPr>
          <a:xfrm>
            <a:off x="1919536" y="0"/>
            <a:ext cx="8424936" cy="1268760"/>
          </a:xfrm>
        </p:spPr>
        <p:txBody>
          <a:bodyPr>
            <a:normAutofit/>
          </a:bodyPr>
          <a:lstStyle/>
          <a:p>
            <a:r>
              <a:rPr lang="en-US" dirty="0">
                <a:solidFill>
                  <a:srgbClr val="0432FF"/>
                </a:solidFill>
              </a:rPr>
              <a:t>Immunotherapy and BCG for NMIBC</a:t>
            </a:r>
            <a:endParaRPr lang="en-US" sz="2800" dirty="0">
              <a:solidFill>
                <a:srgbClr val="0432FF"/>
              </a:solidFill>
            </a:endParaRPr>
          </a:p>
        </p:txBody>
      </p:sp>
      <p:sp>
        <p:nvSpPr>
          <p:cNvPr id="5" name="TextBox 4">
            <a:extLst>
              <a:ext uri="{FF2B5EF4-FFF2-40B4-BE49-F238E27FC236}">
                <a16:creationId xmlns:a16="http://schemas.microsoft.com/office/drawing/2014/main" id="{145BF4AF-DFC8-EFCB-CC9D-E1ED88194374}"/>
              </a:ext>
            </a:extLst>
          </p:cNvPr>
          <p:cNvSpPr txBox="1"/>
          <p:nvPr/>
        </p:nvSpPr>
        <p:spPr>
          <a:xfrm>
            <a:off x="839416" y="1396320"/>
            <a:ext cx="10513168" cy="1990288"/>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De Santis M et al.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Durvalumab (D) </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combination with bacillus Calmette-Guérin (BCG) for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BCG-naïve, high-risk non-muscle-invasive bladder cancer (NMIBC): Final analysis</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of the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open-label, </a:t>
            </a:r>
            <a:r>
              <a:rPr lang="en-US" sz="24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randomised</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400" kern="0" dirty="0">
                <a:solidFill>
                  <a:srgbClr val="000000"/>
                </a:solidFill>
                <a:latin typeface="Calibri" panose="020F0502020204030204" pitchFamily="34" charset="0"/>
                <a:ea typeface="Aptos" panose="020B0004020202020204" pitchFamily="34" charset="0"/>
                <a:cs typeface="Calibri" panose="020F0502020204030204" pitchFamily="34" charset="0"/>
              </a:rPr>
              <a:t>POTOMAC</a:t>
            </a:r>
            <a:r>
              <a:rPr lang="en-US" sz="2400" b="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ESMO 2025;Abstract LBA108. </a:t>
            </a:r>
          </a:p>
        </p:txBody>
      </p:sp>
    </p:spTree>
    <p:custDataLst>
      <p:tags r:id="rId1"/>
    </p:custDataLst>
    <p:extLst>
      <p:ext uri="{BB962C8B-B14F-4D97-AF65-F5344CB8AC3E}">
        <p14:creationId xmlns:p14="http://schemas.microsoft.com/office/powerpoint/2010/main" val="1436561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text and images of a building&#10;&#10;AI-generated content may be incorrect.">
            <a:extLst>
              <a:ext uri="{FF2B5EF4-FFF2-40B4-BE49-F238E27FC236}">
                <a16:creationId xmlns:a16="http://schemas.microsoft.com/office/drawing/2014/main" id="{3E950836-871B-D46B-A384-E7C625EE2A6B}"/>
              </a:ext>
            </a:extLst>
          </p:cNvPr>
          <p:cNvPicPr>
            <a:picLocks noChangeAspect="1"/>
          </p:cNvPicPr>
          <p:nvPr/>
        </p:nvPicPr>
        <p:blipFill>
          <a:blip r:embed="rId2">
            <a:extLst>
              <a:ext uri="{28A0092B-C50C-407E-A947-70E740481C1C}">
                <a14:useLocalDpi xmlns:a14="http://schemas.microsoft.com/office/drawing/2010/main"/>
              </a:ext>
            </a:extLst>
          </a:blip>
          <a:srcRect b="3730"/>
          <a:stretch>
            <a:fillRect/>
          </a:stretch>
        </p:blipFill>
        <p:spPr>
          <a:xfrm>
            <a:off x="839416" y="490115"/>
            <a:ext cx="10513168" cy="5693133"/>
          </a:xfrm>
          <a:prstGeom prst="rect">
            <a:avLst/>
          </a:prstGeom>
        </p:spPr>
      </p:pic>
      <p:sp>
        <p:nvSpPr>
          <p:cNvPr id="6" name="TextBox 5">
            <a:extLst>
              <a:ext uri="{FF2B5EF4-FFF2-40B4-BE49-F238E27FC236}">
                <a16:creationId xmlns:a16="http://schemas.microsoft.com/office/drawing/2014/main" id="{0C3F077C-4663-27B9-39F0-90BAEBE42184}"/>
              </a:ext>
            </a:extLst>
          </p:cNvPr>
          <p:cNvSpPr txBox="1"/>
          <p:nvPr/>
        </p:nvSpPr>
        <p:spPr>
          <a:xfrm>
            <a:off x="839416" y="490115"/>
            <a:ext cx="2252540" cy="400110"/>
          </a:xfrm>
          <a:prstGeom prst="rect">
            <a:avLst/>
          </a:prstGeom>
          <a:noFill/>
        </p:spPr>
        <p:txBody>
          <a:bodyPr wrap="none" rtlCol="0">
            <a:spAutoFit/>
          </a:bodyPr>
          <a:lstStyle/>
          <a:p>
            <a:r>
              <a:rPr lang="en-US" sz="2000" dirty="0">
                <a:solidFill>
                  <a:schemeClr val="tx1"/>
                </a:solidFill>
              </a:rPr>
              <a:t>Abstract LBA108</a:t>
            </a:r>
          </a:p>
        </p:txBody>
      </p:sp>
    </p:spTree>
    <p:extLst>
      <p:ext uri="{BB962C8B-B14F-4D97-AF65-F5344CB8AC3E}">
        <p14:creationId xmlns:p14="http://schemas.microsoft.com/office/powerpoint/2010/main" val="2416936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CD34-2A62-365B-0110-F2670D6B7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49185-30CE-8864-7B75-BF16C54D54B5}"/>
              </a:ext>
            </a:extLst>
          </p:cNvPr>
          <p:cNvSpPr>
            <a:spLocks noGrp="1"/>
          </p:cNvSpPr>
          <p:nvPr>
            <p:ph type="title"/>
          </p:nvPr>
        </p:nvSpPr>
        <p:spPr>
          <a:xfrm>
            <a:off x="912287" y="227013"/>
            <a:ext cx="10152266" cy="1143000"/>
          </a:xfrm>
        </p:spPr>
        <p:txBody>
          <a:bodyPr/>
          <a:lstStyle/>
          <a:p>
            <a:pPr algn="l"/>
            <a:r>
              <a:rPr lang="en-US" dirty="0"/>
              <a:t>Phase III POTOMAC: Disease-Free Survival (DFS) </a:t>
            </a:r>
            <a:r>
              <a:rPr lang="en-US"/>
              <a:t>with Durvalumab/BCG </a:t>
            </a:r>
            <a:r>
              <a:rPr lang="en-US" dirty="0"/>
              <a:t>versus BCG</a:t>
            </a:r>
          </a:p>
        </p:txBody>
      </p:sp>
      <p:pic>
        <p:nvPicPr>
          <p:cNvPr id="6" name="Picture 5" descr="A graph of a disease-free survival&#10;&#10;AI-generated content may be incorrect.">
            <a:extLst>
              <a:ext uri="{FF2B5EF4-FFF2-40B4-BE49-F238E27FC236}">
                <a16:creationId xmlns:a16="http://schemas.microsoft.com/office/drawing/2014/main" id="{C4A0DBBB-BFFC-FF0F-2017-67161C104F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75692" y="1370013"/>
            <a:ext cx="11640616" cy="4507259"/>
          </a:xfrm>
          <a:prstGeom prst="rect">
            <a:avLst/>
          </a:prstGeom>
        </p:spPr>
      </p:pic>
      <p:sp>
        <p:nvSpPr>
          <p:cNvPr id="3" name="TextBox 2">
            <a:extLst>
              <a:ext uri="{FF2B5EF4-FFF2-40B4-BE49-F238E27FC236}">
                <a16:creationId xmlns:a16="http://schemas.microsoft.com/office/drawing/2014/main" id="{673AFC79-C510-E51A-0B42-F676CCB77C57}"/>
              </a:ext>
            </a:extLst>
          </p:cNvPr>
          <p:cNvSpPr txBox="1"/>
          <p:nvPr/>
        </p:nvSpPr>
        <p:spPr>
          <a:xfrm>
            <a:off x="119336" y="6477098"/>
            <a:ext cx="387234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De Santis M et al. ESMO 2025;Abstract LBA108.</a:t>
            </a:r>
          </a:p>
        </p:txBody>
      </p:sp>
    </p:spTree>
    <p:extLst>
      <p:ext uri="{BB962C8B-B14F-4D97-AF65-F5344CB8AC3E}">
        <p14:creationId xmlns:p14="http://schemas.microsoft.com/office/powerpoint/2010/main" val="158872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0750-42EE-FD38-E0A7-CD22829BF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45453-4544-6CC9-B70A-FF6D93FB3CAC}"/>
              </a:ext>
            </a:extLst>
          </p:cNvPr>
          <p:cNvSpPr>
            <a:spLocks noGrp="1"/>
          </p:cNvSpPr>
          <p:nvPr>
            <p:ph type="title"/>
          </p:nvPr>
        </p:nvSpPr>
        <p:spPr>
          <a:xfrm>
            <a:off x="1343472" y="227013"/>
            <a:ext cx="9937104" cy="1143000"/>
          </a:xfrm>
        </p:spPr>
        <p:txBody>
          <a:bodyPr/>
          <a:lstStyle/>
          <a:p>
            <a:pPr algn="l"/>
            <a:r>
              <a:rPr lang="en-US" dirty="0"/>
              <a:t>Phase III POTOMAC: Overall Survival with Durvalumab/BCG versus BCG</a:t>
            </a:r>
          </a:p>
        </p:txBody>
      </p:sp>
      <p:pic>
        <p:nvPicPr>
          <p:cNvPr id="5" name="Picture 4" descr="A graph showing the number of patients with diabetes&#10;&#10;AI-generated content may be incorrect.">
            <a:extLst>
              <a:ext uri="{FF2B5EF4-FFF2-40B4-BE49-F238E27FC236}">
                <a16:creationId xmlns:a16="http://schemas.microsoft.com/office/drawing/2014/main" id="{AE821245-0B2A-9C1C-7DAE-8A09BE6CC9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6938" y="1370013"/>
            <a:ext cx="11438124" cy="4507259"/>
          </a:xfrm>
          <a:prstGeom prst="rect">
            <a:avLst/>
          </a:prstGeom>
        </p:spPr>
      </p:pic>
      <p:sp>
        <p:nvSpPr>
          <p:cNvPr id="3" name="TextBox 2">
            <a:extLst>
              <a:ext uri="{FF2B5EF4-FFF2-40B4-BE49-F238E27FC236}">
                <a16:creationId xmlns:a16="http://schemas.microsoft.com/office/drawing/2014/main" id="{F1FE28E6-12B8-A3FB-52A6-066E8F4E71BE}"/>
              </a:ext>
            </a:extLst>
          </p:cNvPr>
          <p:cNvSpPr txBox="1"/>
          <p:nvPr/>
        </p:nvSpPr>
        <p:spPr>
          <a:xfrm>
            <a:off x="119336" y="6477098"/>
            <a:ext cx="387234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De Santis M et al. ESMO 2025;Abstract LBA108.</a:t>
            </a:r>
          </a:p>
        </p:txBody>
      </p:sp>
    </p:spTree>
    <p:extLst>
      <p:ext uri="{BB962C8B-B14F-4D97-AF65-F5344CB8AC3E}">
        <p14:creationId xmlns:p14="http://schemas.microsoft.com/office/powerpoint/2010/main" val="491220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71B70-4324-33FB-3211-DB7E9DC02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9E10F-1F53-1653-47C5-700AF89302F6}"/>
              </a:ext>
            </a:extLst>
          </p:cNvPr>
          <p:cNvSpPr>
            <a:spLocks noGrp="1"/>
          </p:cNvSpPr>
          <p:nvPr>
            <p:ph type="title"/>
          </p:nvPr>
        </p:nvSpPr>
        <p:spPr>
          <a:xfrm>
            <a:off x="912286" y="57737"/>
            <a:ext cx="10358967" cy="1143000"/>
          </a:xfrm>
        </p:spPr>
        <p:txBody>
          <a:bodyPr/>
          <a:lstStyle/>
          <a:p>
            <a:r>
              <a:rPr lang="en-US" dirty="0"/>
              <a:t>Phase III POTOMAC: Authors’ Conclusions</a:t>
            </a:r>
          </a:p>
        </p:txBody>
      </p:sp>
      <p:sp>
        <p:nvSpPr>
          <p:cNvPr id="3" name="TextBox 2">
            <a:extLst>
              <a:ext uri="{FF2B5EF4-FFF2-40B4-BE49-F238E27FC236}">
                <a16:creationId xmlns:a16="http://schemas.microsoft.com/office/drawing/2014/main" id="{300DD673-D235-D068-B772-624799281710}"/>
              </a:ext>
            </a:extLst>
          </p:cNvPr>
          <p:cNvSpPr txBox="1"/>
          <p:nvPr/>
        </p:nvSpPr>
        <p:spPr>
          <a:xfrm>
            <a:off x="119336" y="6477098"/>
            <a:ext cx="387234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De Santis M et al. ESMO 2025;Abstract LBA108.</a:t>
            </a:r>
          </a:p>
        </p:txBody>
      </p:sp>
      <p:grpSp>
        <p:nvGrpSpPr>
          <p:cNvPr id="8" name="Group 7">
            <a:extLst>
              <a:ext uri="{FF2B5EF4-FFF2-40B4-BE49-F238E27FC236}">
                <a16:creationId xmlns:a16="http://schemas.microsoft.com/office/drawing/2014/main" id="{A34C8DBD-5BD1-8108-FF95-9C03D2E27189}"/>
              </a:ext>
            </a:extLst>
          </p:cNvPr>
          <p:cNvGrpSpPr/>
          <p:nvPr/>
        </p:nvGrpSpPr>
        <p:grpSpPr>
          <a:xfrm>
            <a:off x="1201787" y="979989"/>
            <a:ext cx="9788426" cy="5505989"/>
            <a:chOff x="1201787" y="979989"/>
            <a:chExt cx="9788426" cy="5505989"/>
          </a:xfrm>
        </p:grpSpPr>
        <p:pic>
          <p:nvPicPr>
            <p:cNvPr id="6" name="Picture 5" descr="A close-up of a medical report&#10;&#10;AI-generated content may be incorrect.">
              <a:extLst>
                <a:ext uri="{FF2B5EF4-FFF2-40B4-BE49-F238E27FC236}">
                  <a16:creationId xmlns:a16="http://schemas.microsoft.com/office/drawing/2014/main" id="{FA4172BC-80AE-9C22-A6A0-5F8B9CA2B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7" y="979989"/>
              <a:ext cx="9788426" cy="5505989"/>
            </a:xfrm>
            <a:prstGeom prst="rect">
              <a:avLst/>
            </a:prstGeom>
          </p:spPr>
        </p:pic>
        <p:sp>
          <p:nvSpPr>
            <p:cNvPr id="7" name="Rectangle 6">
              <a:extLst>
                <a:ext uri="{FF2B5EF4-FFF2-40B4-BE49-F238E27FC236}">
                  <a16:creationId xmlns:a16="http://schemas.microsoft.com/office/drawing/2014/main" id="{DA140D6E-66EC-2370-0682-1D08085F90C1}"/>
                </a:ext>
              </a:extLst>
            </p:cNvPr>
            <p:cNvSpPr/>
            <p:nvPr/>
          </p:nvSpPr>
          <p:spPr bwMode="auto">
            <a:xfrm>
              <a:off x="1631504" y="1200737"/>
              <a:ext cx="3312368" cy="5000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468654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42D64-D54E-3086-0538-B572ED411C4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A4166A0-805B-8D53-7906-40AC9EFC6DB2}"/>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CB3740CE-874F-111A-0783-2E435D1ED347}"/>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a:extLst>
              <a:ext uri="{FF2B5EF4-FFF2-40B4-BE49-F238E27FC236}">
                <a16:creationId xmlns:a16="http://schemas.microsoft.com/office/drawing/2014/main" id="{3FD642C9-4FE5-46D9-CE7D-90D8A3023268}"/>
              </a:ext>
            </a:extLst>
          </p:cNvPr>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73A8E1D9-3679-D583-3B1E-F1345BB96CC9}"/>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AFE83538-1A1D-E71A-96FB-4E9BD9DACBF8}"/>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D937D56A-219F-0527-B0F7-BE4F9B765BA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0E182591-D1B1-6A7B-819E-CE0102DD527A}"/>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078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3602287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BF04-E64B-536E-620C-88CAE0F1C21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5D1824-5CBA-506B-4308-833EF300DAC6}"/>
              </a:ext>
            </a:extLst>
          </p:cNvPr>
          <p:cNvSpPr txBox="1">
            <a:spLocks/>
          </p:cNvSpPr>
          <p:nvPr/>
        </p:nvSpPr>
        <p:spPr>
          <a:xfrm>
            <a:off x="609600" y="176097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Relapsed/Refractory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Multiple Myeloma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Monday, December 15,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6:00 PM ET</a:t>
            </a:r>
          </a:p>
        </p:txBody>
      </p:sp>
      <p:sp>
        <p:nvSpPr>
          <p:cNvPr id="9" name="Content Placeholder 2">
            <a:extLst>
              <a:ext uri="{FF2B5EF4-FFF2-40B4-BE49-F238E27FC236}">
                <a16:creationId xmlns:a16="http://schemas.microsoft.com/office/drawing/2014/main" id="{8E44FB49-D62A-BF70-BCC7-F392848EFD1D}"/>
              </a:ext>
            </a:extLst>
          </p:cNvPr>
          <p:cNvSpPr txBox="1">
            <a:spLocks/>
          </p:cNvSpPr>
          <p:nvPr/>
        </p:nvSpPr>
        <p:spPr>
          <a:xfrm>
            <a:off x="6256001" y="1777298"/>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Immune Thrombocytopenia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16,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6:30 PM ET</a:t>
            </a:r>
          </a:p>
        </p:txBody>
      </p:sp>
      <p:sp>
        <p:nvSpPr>
          <p:cNvPr id="6" name="Rectangle 4">
            <a:extLst>
              <a:ext uri="{FF2B5EF4-FFF2-40B4-BE49-F238E27FC236}">
                <a16:creationId xmlns:a16="http://schemas.microsoft.com/office/drawing/2014/main" id="{5B120F8E-86C0-6927-D23B-AC2F1EF71D31}"/>
              </a:ext>
            </a:extLst>
          </p:cNvPr>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Hematologic Cancers: A 3-Part ASH 2025 Review</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760FD367-E94D-45BD-CEE8-87C261498972}"/>
              </a:ext>
            </a:extLst>
          </p:cNvPr>
          <p:cNvSpPr txBox="1">
            <a:spLocks noChangeArrowheads="1"/>
          </p:cNvSpPr>
          <p:nvPr/>
        </p:nvSpPr>
        <p:spPr bwMode="auto">
          <a:xfrm>
            <a:off x="3320930" y="5751048"/>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C58CAD06-2A1A-5D82-CFC8-9A58A6F07D3A}"/>
              </a:ext>
            </a:extLst>
          </p:cNvPr>
          <p:cNvSpPr txBox="1">
            <a:spLocks noChangeArrowheads="1"/>
          </p:cNvSpPr>
          <p:nvPr/>
        </p:nvSpPr>
        <p:spPr bwMode="auto">
          <a:xfrm>
            <a:off x="0" y="986657"/>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A08232DB-DE40-B9C8-F223-AB967A7BB62C}"/>
              </a:ext>
            </a:extLst>
          </p:cNvPr>
          <p:cNvSpPr txBox="1">
            <a:spLocks/>
          </p:cNvSpPr>
          <p:nvPr/>
        </p:nvSpPr>
        <p:spPr>
          <a:xfrm>
            <a:off x="3070860" y="4025204"/>
            <a:ext cx="60502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Bispecific Antibodies in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17,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6:00 PM ET</a:t>
            </a:r>
          </a:p>
        </p:txBody>
      </p:sp>
    </p:spTree>
    <p:custDataLst>
      <p:tags r:id="rId1"/>
    </p:custDataLst>
    <p:extLst>
      <p:ext uri="{BB962C8B-B14F-4D97-AF65-F5344CB8AC3E}">
        <p14:creationId xmlns:p14="http://schemas.microsoft.com/office/powerpoint/2010/main" val="2472234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010356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2616168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490981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Terence Friedlander,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Robert and Virginia O’Reilly Family Endowed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Zuckerberg San Francisco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Helen Diller Family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Francisco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Francisco,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Rana R McKay,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Urology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 Genitourinary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Moores</a:t>
            </a:r>
            <a:r>
              <a:rPr kumimoji="0" lang="en-US" sz="1600" b="0" i="0" u="none" strike="noStrike" kern="1200" cap="none" spc="0" normalizeH="0" baseline="0" noProof="0" dirty="0">
                <a:ln>
                  <a:noFill/>
                </a:ln>
                <a:solidFill>
                  <a:srgbClr val="000000"/>
                </a:solidFill>
                <a:effectLst/>
                <a:uLnTx/>
                <a:uFillTx/>
                <a:latin typeface="Calibri"/>
                <a:ea typeface="MS PGothic" charset="0"/>
              </a:rPr>
              <a:t>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Diego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Diego, California</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srcRect/>
          <a:stretch/>
        </p:blipFill>
        <p:spPr>
          <a:xfrm>
            <a:off x="623392" y="4111352"/>
            <a:ext cx="1371600" cy="1371600"/>
          </a:xfrm>
          <a:prstGeom prst="rect">
            <a:avLst/>
          </a:prstGeom>
        </p:spPr>
      </p:pic>
    </p:spTree>
    <p:extLst>
      <p:ext uri="{BB962C8B-B14F-4D97-AF65-F5344CB8AC3E}">
        <p14:creationId xmlns:p14="http://schemas.microsoft.com/office/powerpoint/2010/main" val="1161059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 </a:t>
            </a:r>
            <a:br>
              <a:rPr lang="en-US" sz="3400" dirty="0"/>
            </a:br>
            <a:r>
              <a:rPr lang="en-US" sz="3400" dirty="0"/>
              <a:t>Urothelial Bladder Cancer and Prostate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20,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Terence Friedlander, MD</a:t>
            </a:r>
          </a:p>
          <a:p>
            <a:pPr lvl="0">
              <a:lnSpc>
                <a:spcPts val="1850"/>
              </a:lnSpc>
              <a:defRPr/>
            </a:pPr>
            <a:r>
              <a:rPr lang="en-US" sz="1600" b="0" dirty="0">
                <a:solidFill>
                  <a:srgbClr val="000000"/>
                </a:solidFill>
                <a:latin typeface="Calibri"/>
              </a:rPr>
              <a:t>Professor of Medicine and Robert and Virginia O’Reilly Family Endowed Chair</a:t>
            </a:r>
          </a:p>
          <a:p>
            <a:pPr lvl="0">
              <a:lnSpc>
                <a:spcPts val="1850"/>
              </a:lnSpc>
              <a:defRPr/>
            </a:pPr>
            <a:r>
              <a:rPr lang="en-US" sz="1600" b="0" dirty="0">
                <a:solidFill>
                  <a:srgbClr val="000000"/>
                </a:solidFill>
                <a:latin typeface="Calibri"/>
              </a:rPr>
              <a:t>Chief, Division of Hematology/Oncology</a:t>
            </a:r>
          </a:p>
          <a:p>
            <a:pPr lvl="0">
              <a:lnSpc>
                <a:spcPts val="1850"/>
              </a:lnSpc>
              <a:defRPr/>
            </a:pPr>
            <a:r>
              <a:rPr lang="en-US" sz="1600" b="0" dirty="0">
                <a:solidFill>
                  <a:srgbClr val="000000"/>
                </a:solidFill>
                <a:latin typeface="Calibri"/>
              </a:rPr>
              <a:t>Zuckerberg San Francisco General Hospital</a:t>
            </a:r>
          </a:p>
          <a:p>
            <a:pPr lvl="0">
              <a:lnSpc>
                <a:spcPts val="1850"/>
              </a:lnSpc>
              <a:defRPr/>
            </a:pPr>
            <a:r>
              <a:rPr lang="en-US" sz="1600" b="0" dirty="0">
                <a:solidFill>
                  <a:srgbClr val="000000"/>
                </a:solidFill>
                <a:latin typeface="Calibri"/>
              </a:rPr>
              <a:t>Helen Diller Family Comprehensive Cancer Center</a:t>
            </a:r>
          </a:p>
          <a:p>
            <a:pPr lvl="0">
              <a:lnSpc>
                <a:spcPts val="1850"/>
              </a:lnSpc>
              <a:defRPr/>
            </a:pPr>
            <a:r>
              <a:rPr lang="en-US" sz="1600" b="0" dirty="0">
                <a:solidFill>
                  <a:srgbClr val="000000"/>
                </a:solidFill>
                <a:latin typeface="Calibri"/>
              </a:rPr>
              <a:t>University of California, San Francisco</a:t>
            </a:r>
          </a:p>
          <a:p>
            <a:pPr lvl="0">
              <a:lnSpc>
                <a:spcPts val="1850"/>
              </a:lnSpc>
              <a:defRPr/>
            </a:pPr>
            <a:r>
              <a:rPr lang="en-US" sz="1600" b="0" dirty="0">
                <a:solidFill>
                  <a:srgbClr val="000000"/>
                </a:solidFill>
                <a:latin typeface="Calibri"/>
              </a:rPr>
              <a:t>San Francisco, California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Rana R McKay, MD</a:t>
            </a:r>
          </a:p>
          <a:p>
            <a:pPr lvl="0">
              <a:lnSpc>
                <a:spcPts val="1850"/>
              </a:lnSpc>
              <a:defRPr/>
            </a:pPr>
            <a:r>
              <a:rPr lang="en-US" sz="1600" b="0" dirty="0">
                <a:solidFill>
                  <a:srgbClr val="000000"/>
                </a:solidFill>
                <a:latin typeface="Calibri"/>
              </a:rPr>
              <a:t>Professor of Medicine and Urology</a:t>
            </a:r>
          </a:p>
          <a:p>
            <a:pPr lvl="0">
              <a:lnSpc>
                <a:spcPts val="1850"/>
              </a:lnSpc>
              <a:defRPr/>
            </a:pPr>
            <a:r>
              <a:rPr lang="en-US" sz="1600" b="0" dirty="0">
                <a:solidFill>
                  <a:srgbClr val="000000"/>
                </a:solidFill>
                <a:latin typeface="Calibri"/>
              </a:rPr>
              <a:t>Associate Director, Clinical Research</a:t>
            </a:r>
          </a:p>
          <a:p>
            <a:pPr lvl="0">
              <a:lnSpc>
                <a:spcPts val="1850"/>
              </a:lnSpc>
              <a:defRPr/>
            </a:pPr>
            <a:r>
              <a:rPr lang="en-US" sz="1600" b="0" dirty="0">
                <a:solidFill>
                  <a:srgbClr val="000000"/>
                </a:solidFill>
                <a:latin typeface="Calibri"/>
              </a:rPr>
              <a:t>Co-Lead, Genitourinary Program</a:t>
            </a:r>
          </a:p>
          <a:p>
            <a:pPr lvl="0">
              <a:lnSpc>
                <a:spcPts val="1850"/>
              </a:lnSpc>
              <a:defRPr/>
            </a:pPr>
            <a:r>
              <a:rPr lang="en-US" sz="1600" b="0" dirty="0" err="1">
                <a:solidFill>
                  <a:srgbClr val="000000"/>
                </a:solidFill>
                <a:latin typeface="Calibri"/>
              </a:rPr>
              <a:t>Moores</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University of California San Diego</a:t>
            </a:r>
          </a:p>
          <a:p>
            <a:pPr lvl="0">
              <a:lnSpc>
                <a:spcPts val="1850"/>
              </a:lnSpc>
              <a:defRPr/>
            </a:pPr>
            <a:r>
              <a:rPr lang="en-US" sz="1600" b="0" dirty="0">
                <a:solidFill>
                  <a:srgbClr val="000000"/>
                </a:solidFill>
                <a:latin typeface="Calibri"/>
              </a:rPr>
              <a:t>San Diego, California</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srcRect/>
          <a:stretch/>
        </p:blipFill>
        <p:spPr>
          <a:xfrm>
            <a:off x="623392" y="4111352"/>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200" kern="0" dirty="0">
                <a:solidFill>
                  <a:srgbClr val="0331FF"/>
                </a:solidFill>
              </a:rPr>
              <a:t>Myelofibrosis and </a:t>
            </a:r>
            <a:br>
              <a:rPr lang="en-US" sz="3200" kern="0" dirty="0">
                <a:solidFill>
                  <a:srgbClr val="0331FF"/>
                </a:solidFill>
              </a:rPr>
            </a:br>
            <a:r>
              <a:rPr lang="en-US" sz="3200" kern="0" dirty="0">
                <a:solidFill>
                  <a:srgbClr val="0331FF"/>
                </a:solidFill>
              </a:rPr>
              <a:t>Systemic </a:t>
            </a:r>
            <a:r>
              <a:rPr lang="en-US" sz="3200" kern="0" dirty="0" err="1">
                <a:solidFill>
                  <a:srgbClr val="0331FF"/>
                </a:solidFill>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BF04-E64B-536E-620C-88CAE0F1C21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5D1824-5CBA-506B-4308-833EF300DAC6}"/>
              </a:ext>
            </a:extLst>
          </p:cNvPr>
          <p:cNvSpPr txBox="1">
            <a:spLocks/>
          </p:cNvSpPr>
          <p:nvPr/>
        </p:nvSpPr>
        <p:spPr>
          <a:xfrm>
            <a:off x="609600" y="176097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Relapsed/Refractory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Multiple Myeloma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Monday, December 15,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6:00 PM ET</a:t>
            </a:r>
          </a:p>
        </p:txBody>
      </p:sp>
      <p:sp>
        <p:nvSpPr>
          <p:cNvPr id="9" name="Content Placeholder 2">
            <a:extLst>
              <a:ext uri="{FF2B5EF4-FFF2-40B4-BE49-F238E27FC236}">
                <a16:creationId xmlns:a16="http://schemas.microsoft.com/office/drawing/2014/main" id="{8E44FB49-D62A-BF70-BCC7-F392848EFD1D}"/>
              </a:ext>
            </a:extLst>
          </p:cNvPr>
          <p:cNvSpPr txBox="1">
            <a:spLocks/>
          </p:cNvSpPr>
          <p:nvPr/>
        </p:nvSpPr>
        <p:spPr>
          <a:xfrm>
            <a:off x="6256001" y="1777298"/>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Immune Thrombocytopenia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16,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6:30 PM ET</a:t>
            </a:r>
          </a:p>
        </p:txBody>
      </p:sp>
      <p:sp>
        <p:nvSpPr>
          <p:cNvPr id="6" name="Rectangle 4">
            <a:extLst>
              <a:ext uri="{FF2B5EF4-FFF2-40B4-BE49-F238E27FC236}">
                <a16:creationId xmlns:a16="http://schemas.microsoft.com/office/drawing/2014/main" id="{5B120F8E-86C0-6927-D23B-AC2F1EF71D31}"/>
              </a:ext>
            </a:extLst>
          </p:cNvPr>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Hematologic Cancers: A 3-Part ASH 2025 Review</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760FD367-E94D-45BD-CEE8-87C261498972}"/>
              </a:ext>
            </a:extLst>
          </p:cNvPr>
          <p:cNvSpPr txBox="1">
            <a:spLocks noChangeArrowheads="1"/>
          </p:cNvSpPr>
          <p:nvPr/>
        </p:nvSpPr>
        <p:spPr bwMode="auto">
          <a:xfrm>
            <a:off x="3320930" y="5751048"/>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C58CAD06-2A1A-5D82-CFC8-9A58A6F07D3A}"/>
              </a:ext>
            </a:extLst>
          </p:cNvPr>
          <p:cNvSpPr txBox="1">
            <a:spLocks noChangeArrowheads="1"/>
          </p:cNvSpPr>
          <p:nvPr/>
        </p:nvSpPr>
        <p:spPr bwMode="auto">
          <a:xfrm>
            <a:off x="0" y="986657"/>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A08232DB-DE40-B9C8-F223-AB967A7BB62C}"/>
              </a:ext>
            </a:extLst>
          </p:cNvPr>
          <p:cNvSpPr txBox="1">
            <a:spLocks/>
          </p:cNvSpPr>
          <p:nvPr/>
        </p:nvSpPr>
        <p:spPr>
          <a:xfrm>
            <a:off x="3070860" y="4025204"/>
            <a:ext cx="60502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Bispecific Antibodies in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17,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5:00 PM – 6:00 PM ET</a:t>
            </a:r>
          </a:p>
        </p:txBody>
      </p:sp>
    </p:spTree>
    <p:custDataLst>
      <p:tags r:id="rId1"/>
    </p:custDataLst>
    <p:extLst>
      <p:ext uri="{BB962C8B-B14F-4D97-AF65-F5344CB8AC3E}">
        <p14:creationId xmlns:p14="http://schemas.microsoft.com/office/powerpoint/2010/main" val="358692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AstraZeneca Pharmaceuticals LP and Natera Inc.</a:t>
            </a:r>
          </a:p>
        </p:txBody>
      </p:sp>
    </p:spTree>
    <p:extLst>
      <p:ext uri="{BB962C8B-B14F-4D97-AF65-F5344CB8AC3E}">
        <p14:creationId xmlns:p14="http://schemas.microsoft.com/office/powerpoint/2010/main" val="1826058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34E2-4DF1-84C7-9529-E3B458010BB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65013D8-EDF8-A5A3-3AC5-810B0C711D1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 </a:t>
            </a:r>
            <a:br>
              <a:rPr lang="en-US" sz="3400" dirty="0"/>
            </a:br>
            <a:r>
              <a:rPr lang="en-US" sz="3400" dirty="0"/>
              <a:t>Urothelial Bladder Cancer and Prostate Cancer</a:t>
            </a:r>
          </a:p>
        </p:txBody>
      </p:sp>
      <p:sp>
        <p:nvSpPr>
          <p:cNvPr id="12" name="Text Box 3">
            <a:extLst>
              <a:ext uri="{FF2B5EF4-FFF2-40B4-BE49-F238E27FC236}">
                <a16:creationId xmlns:a16="http://schemas.microsoft.com/office/drawing/2014/main" id="{21ECF012-474F-74B4-EB71-59ECFD6351C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54392E7-A560-1845-9450-7AF2FD743B5B}"/>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AB5996F-B479-3208-9FCF-8A4BF95D3ED8}"/>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20,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731DCFE-D8D6-F4F0-5A19-6AC6A96C00D2}"/>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F54F9C1F-5EB5-4851-49F3-DCA50412888F}"/>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Tree>
    <p:custDataLst>
      <p:tags r:id="rId1"/>
    </p:custDataLst>
    <p:extLst>
      <p:ext uri="{BB962C8B-B14F-4D97-AF65-F5344CB8AC3E}">
        <p14:creationId xmlns:p14="http://schemas.microsoft.com/office/powerpoint/2010/main" val="38033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Friedlander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1726731342"/>
              </p:ext>
            </p:extLst>
          </p:nvPr>
        </p:nvGraphicFramePr>
        <p:xfrm>
          <a:off x="913552" y="1916832"/>
          <a:ext cx="10189133" cy="2893158"/>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Aadi Bioscience, AbbVie Inc, </a:t>
                      </a:r>
                      <a:r>
                        <a:rPr lang="en-US" sz="1800" b="0" i="0" kern="1200" dirty="0" err="1">
                          <a:solidFill>
                            <a:schemeClr val="tx1"/>
                          </a:solidFill>
                          <a:effectLst/>
                          <a:latin typeface="+mn-lt"/>
                          <a:ea typeface="+mn-ea"/>
                          <a:cs typeface="+mn-cs"/>
                        </a:rPr>
                        <a:t>Adaptimmune</a:t>
                      </a:r>
                      <a:r>
                        <a:rPr lang="en-US" sz="1800" b="0" i="0" kern="1200" dirty="0">
                          <a:solidFill>
                            <a:schemeClr val="tx1"/>
                          </a:solidFill>
                          <a:effectLst/>
                          <a:latin typeface="+mn-lt"/>
                          <a:ea typeface="+mn-ea"/>
                          <a:cs typeface="+mn-cs"/>
                        </a:rPr>
                        <a:t>, Astellas, </a:t>
                      </a:r>
                      <a:r>
                        <a:rPr lang="en-US" sz="1800" b="0" i="0" kern="1200" dirty="0" err="1">
                          <a:solidFill>
                            <a:schemeClr val="tx1"/>
                          </a:solidFill>
                          <a:effectLst/>
                          <a:latin typeface="+mn-lt"/>
                          <a:ea typeface="+mn-ea"/>
                          <a:cs typeface="+mn-cs"/>
                        </a:rPr>
                        <a:t>Aktis</a:t>
                      </a:r>
                      <a:r>
                        <a:rPr lang="en-US" sz="1800" b="0" i="0" kern="1200" dirty="0">
                          <a:solidFill>
                            <a:schemeClr val="tx1"/>
                          </a:solidFill>
                          <a:effectLst/>
                          <a:latin typeface="+mn-lt"/>
                          <a:ea typeface="+mn-ea"/>
                          <a:cs typeface="+mn-cs"/>
                        </a:rPr>
                        <a:t> Oncology, Bicycle Therapeutics, Bristol Myers Squibb, Gilead Sciences Inc, Merck, Pfizer Inc, Samsung </a:t>
                      </a:r>
                      <a:r>
                        <a:rPr lang="en-US" sz="1800" b="0" i="0" kern="1200" dirty="0" err="1">
                          <a:solidFill>
                            <a:schemeClr val="tx1"/>
                          </a:solidFill>
                          <a:effectLst/>
                          <a:latin typeface="+mn-lt"/>
                          <a:ea typeface="+mn-ea"/>
                          <a:cs typeface="+mn-cs"/>
                        </a:rPr>
                        <a:t>Bioepis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EMD Serono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Bicycle Therapeutics, Flare Therapeutics, Genentech, a member of the Roche Group, Johnson &amp; Johnson,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04534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McKay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558589507"/>
              </p:ext>
            </p:extLst>
          </p:nvPr>
        </p:nvGraphicFramePr>
        <p:xfrm>
          <a:off x="913552" y="1916832"/>
          <a:ext cx="10189133" cy="3384376"/>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2041106">
                <a:tc>
                  <a:txBody>
                    <a:bodyPr/>
                    <a:lstStyle/>
                    <a:p>
                      <a:pPr algn="l"/>
                      <a:r>
                        <a:rPr lang="en-US" sz="1800" b="1" dirty="0">
                          <a:solidFill>
                            <a:schemeClr val="tx1"/>
                          </a:solidFill>
                        </a:rPr>
                        <a:t>Advisor/Consultant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Ambrx</a:t>
                      </a:r>
                      <a:r>
                        <a:rPr lang="en-US" sz="1800" b="0" dirty="0">
                          <a:solidFill>
                            <a:schemeClr val="tx1"/>
                          </a:solidFill>
                        </a:rPr>
                        <a:t>, Arcus Biosciences, AstraZeneca Pharmaceuticals LP, Aveo Pharmaceuticals, Bayer HealthCare Pharmaceuticals, Blue Earth Diagnostics, Bristol Myers Squibb, </a:t>
                      </a:r>
                      <a:r>
                        <a:rPr lang="en-US" sz="1800" b="0" dirty="0" err="1">
                          <a:solidFill>
                            <a:schemeClr val="tx1"/>
                          </a:solidFill>
                        </a:rPr>
                        <a:t>Calithera</a:t>
                      </a:r>
                      <a:r>
                        <a:rPr lang="en-US" sz="1800" b="0" dirty="0">
                          <a:solidFill>
                            <a:schemeClr val="tx1"/>
                          </a:solidFill>
                        </a:rPr>
                        <a:t> Biosciences, Caris Life Sciences, Daiichi Sankyo Inc, Dendreon Pharmaceuticals Inc, Exelixis Inc, Johnson &amp; Johnson, Lilly, Merck, </a:t>
                      </a:r>
                      <a:r>
                        <a:rPr lang="en-US" sz="1800" b="0" dirty="0" err="1">
                          <a:solidFill>
                            <a:schemeClr val="tx1"/>
                          </a:solidFill>
                        </a:rPr>
                        <a:t>Myovant</a:t>
                      </a:r>
                      <a:r>
                        <a:rPr lang="en-US" sz="1800" b="0" dirty="0">
                          <a:solidFill>
                            <a:schemeClr val="tx1"/>
                          </a:solidFill>
                        </a:rPr>
                        <a:t> Sciences, Neomorph, Novartis, Pfizer Inc, Sanofi, </a:t>
                      </a:r>
                      <a:r>
                        <a:rPr lang="en-US" sz="1800" b="0" dirty="0" err="1">
                          <a:solidFill>
                            <a:schemeClr val="tx1"/>
                          </a:solidFill>
                        </a:rPr>
                        <a:t>Seagen</a:t>
                      </a:r>
                      <a:r>
                        <a:rPr lang="en-US" sz="1800" b="0" dirty="0">
                          <a:solidFill>
                            <a:schemeClr val="tx1"/>
                          </a:solidFill>
                        </a:rPr>
                        <a:t> Inc, Sorrento Therapeutics, </a:t>
                      </a:r>
                      <a:r>
                        <a:rPr lang="en-US" sz="1800" b="0" dirty="0" err="1">
                          <a:solidFill>
                            <a:schemeClr val="tx1"/>
                          </a:solidFill>
                        </a:rPr>
                        <a:t>Telix</a:t>
                      </a:r>
                      <a:r>
                        <a:rPr lang="en-US" sz="1800" b="0" dirty="0">
                          <a:solidFill>
                            <a:schemeClr val="tx1"/>
                          </a:solidFill>
                        </a:rPr>
                        <a:t> Pharmaceuticals Limited,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43270">
                <a:tc>
                  <a:txBody>
                    <a:bodyPr/>
                    <a:lstStyle/>
                    <a:p>
                      <a:pPr algn="l"/>
                      <a:r>
                        <a:rPr lang="en-US" sz="1800" b="1" dirty="0">
                          <a:solidFill>
                            <a:schemeClr val="tx1"/>
                          </a:solidFill>
                        </a:rPr>
                        <a:t>Institutional 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Artera</a:t>
                      </a:r>
                      <a:r>
                        <a:rPr lang="en-US" sz="1800" b="0" dirty="0">
                          <a:solidFill>
                            <a:schemeClr val="tx1"/>
                          </a:solidFill>
                        </a:rPr>
                        <a:t>, AstraZeneca Pharmaceuticals LP, Bayer HealthCare Pharmaceuticals, Bristol Myers Squibb, Exelixis Inc, </a:t>
                      </a:r>
                      <a:r>
                        <a:rPr lang="en-US" sz="1800" b="0" dirty="0" err="1">
                          <a:solidFill>
                            <a:schemeClr val="tx1"/>
                          </a:solidFill>
                        </a:rPr>
                        <a:t>Oncternal</a:t>
                      </a:r>
                      <a:r>
                        <a:rPr lang="en-US" sz="1800" b="0" dirty="0">
                          <a:solidFill>
                            <a:schemeClr val="tx1"/>
                          </a:solidFill>
                        </a:rPr>
                        <a:t> Therapeutics,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709065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AstraZeneca Pharmaceuticals LP and Natera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Prostate Cancer</a:t>
            </a:r>
          </a:p>
          <a:p>
            <a:pPr>
              <a:lnSpc>
                <a:spcPct val="100000"/>
              </a:lnSpc>
              <a:spcBef>
                <a:spcPts val="600"/>
              </a:spcBef>
              <a:spcAft>
                <a:spcPts val="0"/>
              </a:spcAft>
            </a:pPr>
            <a:r>
              <a:rPr lang="en-US" sz="2000" b="0" dirty="0" err="1">
                <a:solidFill>
                  <a:schemeClr val="tx1"/>
                </a:solidFill>
              </a:rPr>
              <a:t>Capivasertib</a:t>
            </a:r>
            <a:r>
              <a:rPr lang="en-US" sz="2000" b="0" dirty="0">
                <a:solidFill>
                  <a:schemeClr val="tx1"/>
                </a:solidFill>
              </a:rPr>
              <a:t> for Metastatic Hormone-Sensitive Prostate Cancer (</a:t>
            </a:r>
            <a:r>
              <a:rPr lang="en-US" sz="2000" b="0" dirty="0" err="1">
                <a:solidFill>
                  <a:schemeClr val="tx1"/>
                </a:solidFill>
              </a:rPr>
              <a:t>mHSPC</a:t>
            </a:r>
            <a:r>
              <a:rPr lang="en-US" sz="2000" b="0" dirty="0">
                <a:solidFill>
                  <a:schemeClr val="tx1"/>
                </a:solidFill>
              </a:rPr>
              <a:t>)</a:t>
            </a:r>
          </a:p>
          <a:p>
            <a:pPr>
              <a:lnSpc>
                <a:spcPct val="100000"/>
              </a:lnSpc>
              <a:spcBef>
                <a:spcPts val="600"/>
              </a:spcBef>
              <a:spcAft>
                <a:spcPts val="0"/>
              </a:spcAft>
            </a:pPr>
            <a:r>
              <a:rPr lang="en-US" sz="2000" b="0" dirty="0">
                <a:solidFill>
                  <a:schemeClr val="tx1"/>
                </a:solidFill>
              </a:rPr>
              <a:t>PARP Inhibitors and Androgen Receptor Pathway Inhibitors (ARPIs) for Metastatic Prostate Cancer</a:t>
            </a:r>
          </a:p>
          <a:p>
            <a:pPr>
              <a:lnSpc>
                <a:spcPct val="100000"/>
              </a:lnSpc>
              <a:spcBef>
                <a:spcPts val="600"/>
              </a:spcBef>
              <a:spcAft>
                <a:spcPts val="0"/>
              </a:spcAft>
            </a:pPr>
            <a:r>
              <a:rPr lang="en-US" sz="2000" b="0" dirty="0">
                <a:solidFill>
                  <a:schemeClr val="tx1"/>
                </a:solidFill>
              </a:rPr>
              <a:t>Biochemically Recurrent Prostate Cancer</a:t>
            </a:r>
          </a:p>
          <a:p>
            <a:pPr>
              <a:lnSpc>
                <a:spcPct val="100000"/>
              </a:lnSpc>
              <a:spcBef>
                <a:spcPts val="600"/>
              </a:spcBef>
              <a:spcAft>
                <a:spcPts val="0"/>
              </a:spcAft>
            </a:pPr>
            <a:r>
              <a:rPr lang="en-US" sz="2000" b="0" dirty="0">
                <a:solidFill>
                  <a:schemeClr val="tx1"/>
                </a:solidFill>
              </a:rPr>
              <a:t>Lutetium Lu 177 Vipivotide Tetraxetan for mHSPC </a:t>
            </a:r>
          </a:p>
          <a:p>
            <a:pPr>
              <a:lnSpc>
                <a:spcPct val="100000"/>
              </a:lnSpc>
              <a:spcBef>
                <a:spcPts val="600"/>
              </a:spcBef>
              <a:spcAft>
                <a:spcPts val="0"/>
              </a:spcAft>
            </a:pPr>
            <a:r>
              <a:rPr lang="en-US" sz="2000" b="0" dirty="0">
                <a:solidFill>
                  <a:schemeClr val="tx1"/>
                </a:solidFill>
              </a:rPr>
              <a:t>Radiation Therapy and Androgen Deprivation Therapy with or without an ARPI</a:t>
            </a:r>
          </a:p>
          <a:p>
            <a:pPr marL="98425" indent="0">
              <a:lnSpc>
                <a:spcPct val="100000"/>
              </a:lnSpc>
              <a:spcBef>
                <a:spcPts val="2400"/>
              </a:spcBef>
              <a:spcAft>
                <a:spcPts val="0"/>
              </a:spcAft>
              <a:buNone/>
            </a:pPr>
            <a:r>
              <a:rPr lang="en-US" sz="2400" dirty="0">
                <a:solidFill>
                  <a:schemeClr val="accent2"/>
                </a:solidFill>
              </a:rPr>
              <a:t>Module 2: </a:t>
            </a:r>
            <a:r>
              <a:rPr lang="en-US" sz="2400" dirty="0"/>
              <a:t>Urothelial Bladder Cancer</a:t>
            </a:r>
          </a:p>
          <a:p>
            <a:pPr>
              <a:lnSpc>
                <a:spcPct val="100000"/>
              </a:lnSpc>
              <a:spcBef>
                <a:spcPts val="600"/>
              </a:spcBef>
              <a:spcAft>
                <a:spcPts val="0"/>
              </a:spcAft>
            </a:pPr>
            <a:r>
              <a:rPr lang="en-US" sz="2000" b="0" dirty="0">
                <a:solidFill>
                  <a:schemeClr val="tx1"/>
                </a:solidFill>
              </a:rPr>
              <a:t>Neoadjuvant and Perioperative Treatment Approaches for Muscle Invasive Bladder Cancer (MIBC)</a:t>
            </a:r>
          </a:p>
          <a:p>
            <a:pPr>
              <a:lnSpc>
                <a:spcPct val="100000"/>
              </a:lnSpc>
              <a:spcBef>
                <a:spcPts val="600"/>
              </a:spcBef>
              <a:spcAft>
                <a:spcPts val="0"/>
              </a:spcAft>
            </a:pPr>
            <a:r>
              <a:rPr lang="en-US" sz="2000" b="0" dirty="0">
                <a:solidFill>
                  <a:schemeClr val="tx1"/>
                </a:solidFill>
              </a:rPr>
              <a:t>Circulating Tumor DNA and Adjuvant Immunotherapy for MIBC</a:t>
            </a:r>
          </a:p>
          <a:p>
            <a:pPr>
              <a:lnSpc>
                <a:spcPct val="100000"/>
              </a:lnSpc>
              <a:spcBef>
                <a:spcPts val="600"/>
              </a:spcBef>
              <a:spcAft>
                <a:spcPts val="0"/>
              </a:spcAft>
            </a:pPr>
            <a:r>
              <a:rPr lang="en-US" sz="2000" b="0" dirty="0">
                <a:solidFill>
                  <a:schemeClr val="tx1"/>
                </a:solidFill>
              </a:rPr>
              <a:t>HER2-Targeted Antibody-Drug Conjugates for Metastatic Urothelial Bladder Cancer (mUBC)</a:t>
            </a:r>
          </a:p>
          <a:p>
            <a:pPr>
              <a:lnSpc>
                <a:spcPct val="100000"/>
              </a:lnSpc>
              <a:spcBef>
                <a:spcPts val="600"/>
              </a:spcBef>
              <a:spcAft>
                <a:spcPts val="0"/>
              </a:spcAft>
            </a:pPr>
            <a:r>
              <a:rPr lang="en-US" sz="2000" b="0" dirty="0">
                <a:solidFill>
                  <a:schemeClr val="tx1"/>
                </a:solidFill>
              </a:rPr>
              <a:t>Targeting TROP2 in mUBC</a:t>
            </a:r>
          </a:p>
          <a:p>
            <a:pPr>
              <a:lnSpc>
                <a:spcPct val="100000"/>
              </a:lnSpc>
              <a:spcBef>
                <a:spcPts val="600"/>
              </a:spcBef>
              <a:spcAft>
                <a:spcPts val="0"/>
              </a:spcAft>
            </a:pPr>
            <a:r>
              <a:rPr lang="en-US" sz="2000" b="0" dirty="0">
                <a:solidFill>
                  <a:schemeClr val="tx1"/>
                </a:solidFill>
              </a:rPr>
              <a:t>Immunotherapy and BCG for Non-Muscle-Invasive Bladder Cancer</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3144AC-AA76-1D87-5170-63527CBC943E}"/>
              </a:ext>
            </a:extLst>
          </p:cNvPr>
          <p:cNvSpPr/>
          <p:nvPr/>
        </p:nvSpPr>
        <p:spPr bwMode="auto">
          <a:xfrm>
            <a:off x="335360" y="1161951"/>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bg1"/>
                </a:solidFill>
              </a:rPr>
              <a:t>Module 1: Prostate Cancer</a:t>
            </a:r>
          </a:p>
          <a:p>
            <a:pPr>
              <a:lnSpc>
                <a:spcPct val="100000"/>
              </a:lnSpc>
              <a:spcBef>
                <a:spcPts val="600"/>
              </a:spcBef>
              <a:spcAft>
                <a:spcPts val="0"/>
              </a:spcAft>
            </a:pPr>
            <a:r>
              <a:rPr lang="en-US" sz="2000" b="0" dirty="0" err="1">
                <a:solidFill>
                  <a:schemeClr val="tx1"/>
                </a:solidFill>
              </a:rPr>
              <a:t>Capivasertib</a:t>
            </a:r>
            <a:r>
              <a:rPr lang="en-US" sz="2000" b="0" dirty="0">
                <a:solidFill>
                  <a:schemeClr val="tx1"/>
                </a:solidFill>
              </a:rPr>
              <a:t> for Metastatic Hormone-Sensitive Prostate Cancer (</a:t>
            </a:r>
            <a:r>
              <a:rPr lang="en-US" sz="2000" b="0" dirty="0" err="1">
                <a:solidFill>
                  <a:schemeClr val="tx1"/>
                </a:solidFill>
              </a:rPr>
              <a:t>mHSPC</a:t>
            </a:r>
            <a:r>
              <a:rPr lang="en-US" sz="2000" b="0" dirty="0">
                <a:solidFill>
                  <a:schemeClr val="tx1"/>
                </a:solidFill>
              </a:rPr>
              <a:t>)</a:t>
            </a:r>
          </a:p>
          <a:p>
            <a:pPr>
              <a:lnSpc>
                <a:spcPct val="100000"/>
              </a:lnSpc>
              <a:spcBef>
                <a:spcPts val="600"/>
              </a:spcBef>
              <a:spcAft>
                <a:spcPts val="0"/>
              </a:spcAft>
            </a:pPr>
            <a:r>
              <a:rPr lang="en-US" sz="2000" b="0" dirty="0">
                <a:solidFill>
                  <a:schemeClr val="tx1"/>
                </a:solidFill>
              </a:rPr>
              <a:t>PARP Inhibitors and Androgen Receptor Pathway Inhibitors (ARPIs) for Metastatic Prostate Cancer</a:t>
            </a:r>
          </a:p>
          <a:p>
            <a:pPr>
              <a:lnSpc>
                <a:spcPct val="100000"/>
              </a:lnSpc>
              <a:spcBef>
                <a:spcPts val="600"/>
              </a:spcBef>
              <a:spcAft>
                <a:spcPts val="0"/>
              </a:spcAft>
            </a:pPr>
            <a:r>
              <a:rPr lang="en-US" sz="2000" b="0" dirty="0">
                <a:solidFill>
                  <a:schemeClr val="tx1"/>
                </a:solidFill>
              </a:rPr>
              <a:t>Biochemically Recurrent Prostate Cancer</a:t>
            </a:r>
          </a:p>
          <a:p>
            <a:pPr>
              <a:lnSpc>
                <a:spcPct val="100000"/>
              </a:lnSpc>
              <a:spcBef>
                <a:spcPts val="600"/>
              </a:spcBef>
              <a:spcAft>
                <a:spcPts val="0"/>
              </a:spcAft>
            </a:pPr>
            <a:r>
              <a:rPr lang="en-US" sz="2000" b="0" dirty="0">
                <a:solidFill>
                  <a:schemeClr val="tx1"/>
                </a:solidFill>
              </a:rPr>
              <a:t>Lutetium Lu 177 Vipivotide Tetraxetan for mHSPC </a:t>
            </a:r>
          </a:p>
          <a:p>
            <a:pPr>
              <a:lnSpc>
                <a:spcPct val="100000"/>
              </a:lnSpc>
              <a:spcBef>
                <a:spcPts val="600"/>
              </a:spcBef>
              <a:spcAft>
                <a:spcPts val="0"/>
              </a:spcAft>
            </a:pPr>
            <a:r>
              <a:rPr lang="en-US" sz="2000" b="0" dirty="0">
                <a:solidFill>
                  <a:schemeClr val="tx1"/>
                </a:solidFill>
              </a:rPr>
              <a:t>Radiation Therapy and Androgen Deprivation Therapy with or without an ARPI</a:t>
            </a:r>
          </a:p>
          <a:p>
            <a:pPr marL="98425" indent="0">
              <a:lnSpc>
                <a:spcPct val="100000"/>
              </a:lnSpc>
              <a:spcBef>
                <a:spcPts val="2400"/>
              </a:spcBef>
              <a:spcAft>
                <a:spcPts val="0"/>
              </a:spcAft>
              <a:buNone/>
            </a:pPr>
            <a:r>
              <a:rPr lang="en-US" sz="2400" dirty="0">
                <a:solidFill>
                  <a:schemeClr val="accent2"/>
                </a:solidFill>
              </a:rPr>
              <a:t>Module 2: </a:t>
            </a:r>
            <a:r>
              <a:rPr lang="en-US" sz="2400" dirty="0"/>
              <a:t>Urothelial Bladder Cancer</a:t>
            </a:r>
          </a:p>
          <a:p>
            <a:pPr>
              <a:lnSpc>
                <a:spcPct val="100000"/>
              </a:lnSpc>
              <a:spcBef>
                <a:spcPts val="600"/>
              </a:spcBef>
              <a:spcAft>
                <a:spcPts val="0"/>
              </a:spcAft>
            </a:pPr>
            <a:r>
              <a:rPr lang="en-US" sz="2000" b="0" dirty="0">
                <a:solidFill>
                  <a:schemeClr val="tx1"/>
                </a:solidFill>
              </a:rPr>
              <a:t>Neoadjuvant and Perioperative Treatment Approaches for Muscle Invasive Bladder Cancer (MIBC)</a:t>
            </a:r>
          </a:p>
          <a:p>
            <a:pPr>
              <a:lnSpc>
                <a:spcPct val="100000"/>
              </a:lnSpc>
              <a:spcBef>
                <a:spcPts val="600"/>
              </a:spcBef>
              <a:spcAft>
                <a:spcPts val="0"/>
              </a:spcAft>
            </a:pPr>
            <a:r>
              <a:rPr lang="en-US" sz="2000" b="0" dirty="0">
                <a:solidFill>
                  <a:schemeClr val="tx1"/>
                </a:solidFill>
              </a:rPr>
              <a:t>Circulating Tumor DNA and Adjuvant Immunotherapy for MIBC</a:t>
            </a:r>
          </a:p>
          <a:p>
            <a:pPr>
              <a:lnSpc>
                <a:spcPct val="100000"/>
              </a:lnSpc>
              <a:spcBef>
                <a:spcPts val="600"/>
              </a:spcBef>
              <a:spcAft>
                <a:spcPts val="0"/>
              </a:spcAft>
            </a:pPr>
            <a:r>
              <a:rPr lang="en-US" sz="2000" b="0" dirty="0">
                <a:solidFill>
                  <a:schemeClr val="tx1"/>
                </a:solidFill>
              </a:rPr>
              <a:t>HER2-Targeted Antibody-Drug Conjugates for Metastatic Urothelial Bladder Cancer (mUBC)</a:t>
            </a:r>
          </a:p>
          <a:p>
            <a:pPr>
              <a:lnSpc>
                <a:spcPct val="100000"/>
              </a:lnSpc>
              <a:spcBef>
                <a:spcPts val="600"/>
              </a:spcBef>
              <a:spcAft>
                <a:spcPts val="0"/>
              </a:spcAft>
            </a:pPr>
            <a:r>
              <a:rPr lang="en-US" sz="2000" b="0" dirty="0">
                <a:solidFill>
                  <a:schemeClr val="tx1"/>
                </a:solidFill>
              </a:rPr>
              <a:t>Targeting TROP2 in mUBC</a:t>
            </a:r>
          </a:p>
          <a:p>
            <a:pPr>
              <a:lnSpc>
                <a:spcPct val="100000"/>
              </a:lnSpc>
              <a:spcBef>
                <a:spcPts val="600"/>
              </a:spcBef>
              <a:spcAft>
                <a:spcPts val="0"/>
              </a:spcAft>
            </a:pPr>
            <a:r>
              <a:rPr lang="en-US" sz="2000" b="0" dirty="0">
                <a:solidFill>
                  <a:schemeClr val="tx1"/>
                </a:solidFill>
              </a:rPr>
              <a:t>Immunotherapy and BCG for Non-Muscle-Invasive Bladder Cancer</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62906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04AD-ECED-C28D-D7EA-F27853BAB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22E32-1CCA-7335-C29E-BEE618AEAEF3}"/>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 in Prostate Cancer</a:t>
            </a:r>
            <a:endParaRPr lang="en-US" sz="2800" dirty="0">
              <a:solidFill>
                <a:srgbClr val="0432FF"/>
              </a:solidFill>
            </a:endParaRPr>
          </a:p>
        </p:txBody>
      </p:sp>
      <p:sp>
        <p:nvSpPr>
          <p:cNvPr id="5" name="TextBox 4">
            <a:extLst>
              <a:ext uri="{FF2B5EF4-FFF2-40B4-BE49-F238E27FC236}">
                <a16:creationId xmlns:a16="http://schemas.microsoft.com/office/drawing/2014/main" id="{145BF4AF-DFC8-EFCB-CC9D-E1ED88194374}"/>
              </a:ext>
            </a:extLst>
          </p:cNvPr>
          <p:cNvSpPr txBox="1"/>
          <p:nvPr/>
        </p:nvSpPr>
        <p:spPr>
          <a:xfrm>
            <a:off x="839416" y="1241719"/>
            <a:ext cx="10513168" cy="4606389"/>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Fizazi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K et al. A phase III study of capivasertib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capi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abiraterone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placebo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pbo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PTEN deficient de novo metastatic hormone-sensitive prostate cancer (mHSPC): CAPItello-281. ESMO 2025;Abstract 2383O.</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Azad A et al. First interim efficacy analysis of the phase I/II PETRANHA trial of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saruparib</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 androgen receptor pathway inhibitors (ARPI) in patients (pts) with metastatic prostate cancer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mPC</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2384MO.</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Galceran JC et al. Time to response with talazoparib (TALA) + enzalutamide (ENZA) in patients (pts) with metastatic castration-resistant prostate cancer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mCRPC</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TALAPRO-2. ESMO 2025;Abstract 2428P.</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Freedland S et al. EMBARK: Overall survival with enzalutamide in biochemically recurrent prostate cancer. ESMO 2025;Abstract LBA87.</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Aggarwal R et al. Final results from PRESTO: A phase III open-label study of combined androgen blockade in patients (pts) with high-risk biochemically relapsed prostate cancer (BRPC) (AFT-19). ESMO 2025;Abstract LBA88.</a:t>
            </a:r>
          </a:p>
        </p:txBody>
      </p:sp>
    </p:spTree>
    <p:custDataLst>
      <p:tags r:id="rId1"/>
    </p:custDataLst>
    <p:extLst>
      <p:ext uri="{BB962C8B-B14F-4D97-AF65-F5344CB8AC3E}">
        <p14:creationId xmlns:p14="http://schemas.microsoft.com/office/powerpoint/2010/main" val="2302418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A113C-CD59-A194-7682-0E894E15D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FA2D0-E59E-976A-6ACF-06C42112D9DC}"/>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 in Prostate Cancer (Continued)</a:t>
            </a:r>
            <a:endParaRPr lang="en-US" sz="2800" dirty="0">
              <a:solidFill>
                <a:srgbClr val="0432FF"/>
              </a:solidFill>
            </a:endParaRPr>
          </a:p>
        </p:txBody>
      </p:sp>
      <p:sp>
        <p:nvSpPr>
          <p:cNvPr id="5" name="TextBox 4">
            <a:extLst>
              <a:ext uri="{FF2B5EF4-FFF2-40B4-BE49-F238E27FC236}">
                <a16:creationId xmlns:a16="http://schemas.microsoft.com/office/drawing/2014/main" id="{5F6EE255-D96A-900D-874B-91FEAAAC62CD}"/>
              </a:ext>
            </a:extLst>
          </p:cNvPr>
          <p:cNvSpPr txBox="1"/>
          <p:nvPr/>
        </p:nvSpPr>
        <p:spPr>
          <a:xfrm>
            <a:off x="839416" y="1471210"/>
            <a:ext cx="10513168" cy="1990288"/>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Tagawa S et al. Phase III trial of [177Lu]Lu-PSMA-617 combined with ADT + ARPI in patients with PSMA-positive metastatic hormone-sensitive prostate cancer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PSMAddition</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LBA6.</a:t>
            </a:r>
          </a:p>
          <a:p>
            <a:pPr marL="285750" indent="-285750">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Nguyen P et al.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Randomised</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trial of androgen deprivation therapy (ADT) with radiation therapy with or without enzalutamide for high risk, clinically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localised</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prostate cancer: ENZARAD (ANZUP 1303). ESMO 2025;Abstract LBA86.</a:t>
            </a:r>
          </a:p>
        </p:txBody>
      </p:sp>
    </p:spTree>
    <p:custDataLst>
      <p:tags r:id="rId1"/>
    </p:custDataLst>
    <p:extLst>
      <p:ext uri="{BB962C8B-B14F-4D97-AF65-F5344CB8AC3E}">
        <p14:creationId xmlns:p14="http://schemas.microsoft.com/office/powerpoint/2010/main" val="81653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371163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04AD-ECED-C28D-D7EA-F27853BAB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22E32-1CCA-7335-C29E-BEE618AEAEF3}"/>
              </a:ext>
            </a:extLst>
          </p:cNvPr>
          <p:cNvSpPr>
            <a:spLocks noGrp="1"/>
          </p:cNvSpPr>
          <p:nvPr>
            <p:ph type="title"/>
          </p:nvPr>
        </p:nvSpPr>
        <p:spPr>
          <a:xfrm>
            <a:off x="1919536" y="0"/>
            <a:ext cx="8424936" cy="1268760"/>
          </a:xfrm>
        </p:spPr>
        <p:txBody>
          <a:bodyPr>
            <a:normAutofit/>
          </a:bodyPr>
          <a:lstStyle/>
          <a:p>
            <a:r>
              <a:rPr lang="en-US" dirty="0" err="1">
                <a:solidFill>
                  <a:srgbClr val="0432FF"/>
                </a:solidFill>
              </a:rPr>
              <a:t>Capivasertib</a:t>
            </a:r>
            <a:r>
              <a:rPr lang="en-US" dirty="0">
                <a:solidFill>
                  <a:srgbClr val="0432FF"/>
                </a:solidFill>
              </a:rPr>
              <a:t> for mHSPC</a:t>
            </a:r>
            <a:endParaRPr lang="en-US" sz="2800" dirty="0">
              <a:solidFill>
                <a:srgbClr val="0432FF"/>
              </a:solidFill>
            </a:endParaRPr>
          </a:p>
        </p:txBody>
      </p:sp>
      <p:sp>
        <p:nvSpPr>
          <p:cNvPr id="5" name="TextBox 4">
            <a:extLst>
              <a:ext uri="{FF2B5EF4-FFF2-40B4-BE49-F238E27FC236}">
                <a16:creationId xmlns:a16="http://schemas.microsoft.com/office/drawing/2014/main" id="{145BF4AF-DFC8-EFCB-CC9D-E1ED88194374}"/>
              </a:ext>
            </a:extLst>
          </p:cNvPr>
          <p:cNvSpPr txBox="1"/>
          <p:nvPr/>
        </p:nvSpPr>
        <p:spPr>
          <a:xfrm>
            <a:off x="839416" y="1628800"/>
            <a:ext cx="10513168" cy="1990288"/>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Fizazi</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K et al. A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of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capivasertib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capi</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abiraterone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abi</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placebo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pbo</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abi</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(pts) 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PTEN deficient de novo metastatic hormone-sensitive prostate cancer (mHSPC): CAPItello-281</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2383O.</a:t>
            </a:r>
          </a:p>
          <a:p>
            <a:pPr marL="285750" indent="-285750">
              <a:spcBef>
                <a:spcPts val="0"/>
              </a:spcBef>
              <a:spcAft>
                <a:spcPts val="400"/>
              </a:spcAft>
              <a:buFont typeface="Arial" panose="020B0604020202020204" pitchFamily="34" charset="0"/>
              <a:buChar char="•"/>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7913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chure of a medical company&#10;&#10;AI-generated content may be incorrect.">
            <a:extLst>
              <a:ext uri="{FF2B5EF4-FFF2-40B4-BE49-F238E27FC236}">
                <a16:creationId xmlns:a16="http://schemas.microsoft.com/office/drawing/2014/main" id="{E9E5082D-E658-F5FA-1073-51F8C89E12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064" y="259552"/>
            <a:ext cx="6984776" cy="3928937"/>
          </a:xfrm>
          <a:prstGeom prst="rect">
            <a:avLst/>
          </a:prstGeom>
        </p:spPr>
      </p:pic>
      <p:sp>
        <p:nvSpPr>
          <p:cNvPr id="6" name="TextBox 5">
            <a:extLst>
              <a:ext uri="{FF2B5EF4-FFF2-40B4-BE49-F238E27FC236}">
                <a16:creationId xmlns:a16="http://schemas.microsoft.com/office/drawing/2014/main" id="{9655D3C2-63DC-63DD-518F-0B8F1D80E244}"/>
              </a:ext>
            </a:extLst>
          </p:cNvPr>
          <p:cNvSpPr txBox="1"/>
          <p:nvPr/>
        </p:nvSpPr>
        <p:spPr>
          <a:xfrm>
            <a:off x="401064" y="259552"/>
            <a:ext cx="2064989" cy="400110"/>
          </a:xfrm>
          <a:prstGeom prst="rect">
            <a:avLst/>
          </a:prstGeom>
          <a:noFill/>
        </p:spPr>
        <p:txBody>
          <a:bodyPr wrap="none" rtlCol="0">
            <a:spAutoFit/>
          </a:bodyPr>
          <a:lstStyle/>
          <a:p>
            <a:r>
              <a:rPr lang="en-US" sz="2000" dirty="0">
                <a:solidFill>
                  <a:schemeClr val="tx1"/>
                </a:solidFill>
              </a:rPr>
              <a:t>Abstract 2383O</a:t>
            </a:r>
          </a:p>
        </p:txBody>
      </p:sp>
      <p:pic>
        <p:nvPicPr>
          <p:cNvPr id="2" name="Picture 1">
            <a:extLst>
              <a:ext uri="{FF2B5EF4-FFF2-40B4-BE49-F238E27FC236}">
                <a16:creationId xmlns:a16="http://schemas.microsoft.com/office/drawing/2014/main" id="{10572370-364A-6EF2-346E-81D18B78EAC7}"/>
              </a:ext>
            </a:extLst>
          </p:cNvPr>
          <p:cNvPicPr>
            <a:picLocks noChangeAspect="1"/>
          </p:cNvPicPr>
          <p:nvPr/>
        </p:nvPicPr>
        <p:blipFill>
          <a:blip r:embed="rId3"/>
          <a:stretch>
            <a:fillRect/>
          </a:stretch>
        </p:blipFill>
        <p:spPr>
          <a:xfrm>
            <a:off x="3215680" y="2549025"/>
            <a:ext cx="8585600" cy="3281120"/>
          </a:xfrm>
          <a:prstGeom prst="rect">
            <a:avLst/>
          </a:prstGeom>
        </p:spPr>
      </p:pic>
    </p:spTree>
    <p:extLst>
      <p:ext uri="{BB962C8B-B14F-4D97-AF65-F5344CB8AC3E}">
        <p14:creationId xmlns:p14="http://schemas.microsoft.com/office/powerpoint/2010/main" val="1157772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E20A-92F3-7840-8E1E-2C51F89F0742}"/>
              </a:ext>
            </a:extLst>
          </p:cNvPr>
          <p:cNvSpPr>
            <a:spLocks noGrp="1"/>
          </p:cNvSpPr>
          <p:nvPr>
            <p:ph type="title"/>
          </p:nvPr>
        </p:nvSpPr>
        <p:spPr>
          <a:xfrm>
            <a:off x="912286" y="53752"/>
            <a:ext cx="10358967" cy="1143000"/>
          </a:xfrm>
        </p:spPr>
        <p:txBody>
          <a:bodyPr/>
          <a:lstStyle/>
          <a:p>
            <a:r>
              <a:rPr lang="en-US" dirty="0"/>
              <a:t>Phase III CAPItello-281 Study Design</a:t>
            </a:r>
          </a:p>
        </p:txBody>
      </p:sp>
      <p:sp>
        <p:nvSpPr>
          <p:cNvPr id="4" name="TextBox 3">
            <a:extLst>
              <a:ext uri="{FF2B5EF4-FFF2-40B4-BE49-F238E27FC236}">
                <a16:creationId xmlns:a16="http://schemas.microsoft.com/office/drawing/2014/main" id="{6C0709A9-0E11-DB72-41A8-09D2E16044E1}"/>
              </a:ext>
            </a:extLst>
          </p:cNvPr>
          <p:cNvSpPr txBox="1"/>
          <p:nvPr/>
        </p:nvSpPr>
        <p:spPr>
          <a:xfrm>
            <a:off x="119336" y="6477098"/>
            <a:ext cx="34307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ESMO 2025;Abstract 2383O.</a:t>
            </a:r>
          </a:p>
        </p:txBody>
      </p:sp>
      <p:pic>
        <p:nvPicPr>
          <p:cNvPr id="6" name="Picture 5" descr="A diagram of a study design&#10;&#10;AI-generated content may be incorrect.">
            <a:extLst>
              <a:ext uri="{FF2B5EF4-FFF2-40B4-BE49-F238E27FC236}">
                <a16:creationId xmlns:a16="http://schemas.microsoft.com/office/drawing/2014/main" id="{6141D23F-68AF-8B82-7796-0A076820B7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070174" y="980728"/>
            <a:ext cx="10043190" cy="5184576"/>
          </a:xfrm>
          <a:prstGeom prst="rect">
            <a:avLst/>
          </a:prstGeom>
        </p:spPr>
      </p:pic>
    </p:spTree>
    <p:extLst>
      <p:ext uri="{BB962C8B-B14F-4D97-AF65-F5344CB8AC3E}">
        <p14:creationId xmlns:p14="http://schemas.microsoft.com/office/powerpoint/2010/main" val="401321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B6226-4D67-B7C5-A60A-5E04BC7E9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7BD43-F809-28C4-CABE-2C5B509C1C1F}"/>
              </a:ext>
            </a:extLst>
          </p:cNvPr>
          <p:cNvSpPr>
            <a:spLocks noGrp="1"/>
          </p:cNvSpPr>
          <p:nvPr>
            <p:ph type="title"/>
          </p:nvPr>
        </p:nvSpPr>
        <p:spPr>
          <a:xfrm>
            <a:off x="912286" y="0"/>
            <a:ext cx="10358967" cy="1143000"/>
          </a:xfrm>
        </p:spPr>
        <p:txBody>
          <a:bodyPr/>
          <a:lstStyle/>
          <a:p>
            <a:r>
              <a:rPr lang="en-US" dirty="0"/>
              <a:t>Phase III CAPItello-281: Investigator-Assessed </a:t>
            </a:r>
            <a:r>
              <a:rPr lang="en-US" dirty="0" err="1"/>
              <a:t>rPFS</a:t>
            </a:r>
            <a:endParaRPr lang="en-US" dirty="0"/>
          </a:p>
        </p:txBody>
      </p:sp>
      <p:pic>
        <p:nvPicPr>
          <p:cNvPr id="5" name="Picture 4" descr="A graph showing the number of patients with the number of months&#10;&#10;AI-generated content may be incorrect.">
            <a:extLst>
              <a:ext uri="{FF2B5EF4-FFF2-40B4-BE49-F238E27FC236}">
                <a16:creationId xmlns:a16="http://schemas.microsoft.com/office/drawing/2014/main" id="{A6A48A58-3FD8-855B-910D-75AC8E3969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48169" y="1116510"/>
            <a:ext cx="11095662" cy="4934238"/>
          </a:xfrm>
          <a:prstGeom prst="rect">
            <a:avLst/>
          </a:prstGeom>
        </p:spPr>
      </p:pic>
      <p:sp>
        <p:nvSpPr>
          <p:cNvPr id="3" name="TextBox 2">
            <a:extLst>
              <a:ext uri="{FF2B5EF4-FFF2-40B4-BE49-F238E27FC236}">
                <a16:creationId xmlns:a16="http://schemas.microsoft.com/office/drawing/2014/main" id="{D7F047B9-FFC5-AEC7-04F3-B79308291F36}"/>
              </a:ext>
            </a:extLst>
          </p:cNvPr>
          <p:cNvSpPr txBox="1"/>
          <p:nvPr/>
        </p:nvSpPr>
        <p:spPr>
          <a:xfrm>
            <a:off x="119336" y="6304002"/>
            <a:ext cx="5008230"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ESMO 2025;Abstract 2383O.</a:t>
            </a:r>
          </a:p>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Ann Oncol. 2025 Oct 19:S0923-7534(25)04936-1.</a:t>
            </a:r>
          </a:p>
        </p:txBody>
      </p:sp>
    </p:spTree>
    <p:extLst>
      <p:ext uri="{BB962C8B-B14F-4D97-AF65-F5344CB8AC3E}">
        <p14:creationId xmlns:p14="http://schemas.microsoft.com/office/powerpoint/2010/main" val="1156280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8595-EB39-95B4-31CF-9F19B249A58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F39B25B-88C3-E4E4-8591-7A2DB53C63CB}"/>
              </a:ext>
            </a:extLst>
          </p:cNvPr>
          <p:cNvSpPr/>
          <p:nvPr/>
        </p:nvSpPr>
        <p:spPr bwMode="auto">
          <a:xfrm>
            <a:off x="481936" y="836712"/>
            <a:ext cx="11302696" cy="5035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D718EDC-F188-25EA-6474-6342B71F1BE7}"/>
              </a:ext>
            </a:extLst>
          </p:cNvPr>
          <p:cNvSpPr>
            <a:spLocks noGrp="1"/>
          </p:cNvSpPr>
          <p:nvPr>
            <p:ph type="title"/>
          </p:nvPr>
        </p:nvSpPr>
        <p:spPr>
          <a:xfrm>
            <a:off x="912286" y="57737"/>
            <a:ext cx="10358967" cy="778975"/>
          </a:xfrm>
        </p:spPr>
        <p:txBody>
          <a:bodyPr/>
          <a:lstStyle/>
          <a:p>
            <a:r>
              <a:rPr lang="en-US" dirty="0"/>
              <a:t>Phase III CAPItello-281: Interim OS</a:t>
            </a:r>
          </a:p>
        </p:txBody>
      </p:sp>
      <p:pic>
        <p:nvPicPr>
          <p:cNvPr id="6" name="Picture 5" descr="A graph showing the number of patients&#10;&#10;AI-generated content may be incorrect.">
            <a:extLst>
              <a:ext uri="{FF2B5EF4-FFF2-40B4-BE49-F238E27FC236}">
                <a16:creationId xmlns:a16="http://schemas.microsoft.com/office/drawing/2014/main" id="{CC6E4999-9075-5FEF-D1B4-CBA3E0A8C9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15380" y="1151392"/>
            <a:ext cx="11161240" cy="4792768"/>
          </a:xfrm>
          <a:prstGeom prst="rect">
            <a:avLst/>
          </a:prstGeom>
        </p:spPr>
      </p:pic>
      <p:sp>
        <p:nvSpPr>
          <p:cNvPr id="4" name="Rectangle 3">
            <a:extLst>
              <a:ext uri="{FF2B5EF4-FFF2-40B4-BE49-F238E27FC236}">
                <a16:creationId xmlns:a16="http://schemas.microsoft.com/office/drawing/2014/main" id="{4750678C-52CE-58E3-A667-4A36CEFB8A53}"/>
              </a:ext>
            </a:extLst>
          </p:cNvPr>
          <p:cNvSpPr/>
          <p:nvPr/>
        </p:nvSpPr>
        <p:spPr bwMode="auto">
          <a:xfrm>
            <a:off x="551384" y="975608"/>
            <a:ext cx="7632848"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AF0BA745-D916-8F35-4FF6-5077C5E8A08B}"/>
              </a:ext>
            </a:extLst>
          </p:cNvPr>
          <p:cNvSpPr txBox="1"/>
          <p:nvPr/>
        </p:nvSpPr>
        <p:spPr>
          <a:xfrm>
            <a:off x="119336" y="6304002"/>
            <a:ext cx="5008230"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ESMO 2025;Abstract 2383O.</a:t>
            </a:r>
          </a:p>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Ann Oncol. 2025 Oct 19:S0923-7534(25)04936-1.</a:t>
            </a:r>
          </a:p>
        </p:txBody>
      </p:sp>
    </p:spTree>
    <p:extLst>
      <p:ext uri="{BB962C8B-B14F-4D97-AF65-F5344CB8AC3E}">
        <p14:creationId xmlns:p14="http://schemas.microsoft.com/office/powerpoint/2010/main" val="2604997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B549-FF51-591C-289F-45B984770B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D18DD-CC3A-62CC-8DFD-58E7DB917142}"/>
              </a:ext>
            </a:extLst>
          </p:cNvPr>
          <p:cNvSpPr>
            <a:spLocks noGrp="1"/>
          </p:cNvSpPr>
          <p:nvPr>
            <p:ph type="title"/>
          </p:nvPr>
        </p:nvSpPr>
        <p:spPr>
          <a:xfrm>
            <a:off x="912286" y="71332"/>
            <a:ext cx="10358967" cy="1143000"/>
          </a:xfrm>
        </p:spPr>
        <p:txBody>
          <a:bodyPr/>
          <a:lstStyle/>
          <a:p>
            <a:r>
              <a:rPr lang="en-US" dirty="0"/>
              <a:t>Phase III CAPItello-281: Common Adverse Events</a:t>
            </a:r>
          </a:p>
        </p:txBody>
      </p:sp>
      <p:pic>
        <p:nvPicPr>
          <p:cNvPr id="5" name="Picture 4" descr="A graph of patients with different colored bars&#10;&#10;AI-generated content may be incorrect.">
            <a:extLst>
              <a:ext uri="{FF2B5EF4-FFF2-40B4-BE49-F238E27FC236}">
                <a16:creationId xmlns:a16="http://schemas.microsoft.com/office/drawing/2014/main" id="{858D9FEC-C09D-8CBB-7386-2B6E338B8A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17132" y="1124744"/>
            <a:ext cx="10957735" cy="4854675"/>
          </a:xfrm>
          <a:prstGeom prst="rect">
            <a:avLst/>
          </a:prstGeom>
        </p:spPr>
      </p:pic>
      <p:sp>
        <p:nvSpPr>
          <p:cNvPr id="4" name="TextBox 3">
            <a:extLst>
              <a:ext uri="{FF2B5EF4-FFF2-40B4-BE49-F238E27FC236}">
                <a16:creationId xmlns:a16="http://schemas.microsoft.com/office/drawing/2014/main" id="{9A91CBC1-E68D-3466-0D36-7DC4E6299079}"/>
              </a:ext>
            </a:extLst>
          </p:cNvPr>
          <p:cNvSpPr txBox="1"/>
          <p:nvPr/>
        </p:nvSpPr>
        <p:spPr>
          <a:xfrm>
            <a:off x="119336" y="6304002"/>
            <a:ext cx="5008230"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ESMO 2025;Abstract 2383O.</a:t>
            </a:r>
          </a:p>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Ann Oncol. 2025 Oct 19:S0923-7534(25)04936-1.</a:t>
            </a:r>
          </a:p>
        </p:txBody>
      </p:sp>
    </p:spTree>
    <p:extLst>
      <p:ext uri="{BB962C8B-B14F-4D97-AF65-F5344CB8AC3E}">
        <p14:creationId xmlns:p14="http://schemas.microsoft.com/office/powerpoint/2010/main" val="2576448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5BFB-879C-658C-81E4-D115A6C91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634708-FB8C-4A02-CD58-FEC67255BC8D}"/>
              </a:ext>
            </a:extLst>
          </p:cNvPr>
          <p:cNvSpPr>
            <a:spLocks noGrp="1"/>
          </p:cNvSpPr>
          <p:nvPr>
            <p:ph type="title"/>
          </p:nvPr>
        </p:nvSpPr>
        <p:spPr>
          <a:xfrm>
            <a:off x="912286" y="71332"/>
            <a:ext cx="10358967" cy="1143000"/>
          </a:xfrm>
        </p:spPr>
        <p:txBody>
          <a:bodyPr/>
          <a:lstStyle/>
          <a:p>
            <a:r>
              <a:rPr lang="en-US" dirty="0"/>
              <a:t>Phase III CAPItello-281: Authors’ Conclusions</a:t>
            </a:r>
          </a:p>
        </p:txBody>
      </p:sp>
      <p:pic>
        <p:nvPicPr>
          <p:cNvPr id="4" name="Picture 3">
            <a:extLst>
              <a:ext uri="{FF2B5EF4-FFF2-40B4-BE49-F238E27FC236}">
                <a16:creationId xmlns:a16="http://schemas.microsoft.com/office/drawing/2014/main" id="{EF4EC691-8E1B-2138-C10A-C1CBB2754856}"/>
              </a:ext>
            </a:extLst>
          </p:cNvPr>
          <p:cNvPicPr>
            <a:picLocks noChangeAspect="1"/>
          </p:cNvPicPr>
          <p:nvPr/>
        </p:nvPicPr>
        <p:blipFill>
          <a:blip r:embed="rId2"/>
          <a:stretch>
            <a:fillRect/>
          </a:stretch>
        </p:blipFill>
        <p:spPr>
          <a:xfrm>
            <a:off x="299356" y="1052736"/>
            <a:ext cx="11593288" cy="4919358"/>
          </a:xfrm>
          <a:prstGeom prst="rect">
            <a:avLst/>
          </a:prstGeom>
        </p:spPr>
      </p:pic>
      <p:sp>
        <p:nvSpPr>
          <p:cNvPr id="5" name="TextBox 4">
            <a:extLst>
              <a:ext uri="{FF2B5EF4-FFF2-40B4-BE49-F238E27FC236}">
                <a16:creationId xmlns:a16="http://schemas.microsoft.com/office/drawing/2014/main" id="{FE0E18C8-AF71-F48D-5332-859C42073AE1}"/>
              </a:ext>
            </a:extLst>
          </p:cNvPr>
          <p:cNvSpPr txBox="1"/>
          <p:nvPr/>
        </p:nvSpPr>
        <p:spPr>
          <a:xfrm>
            <a:off x="119336" y="6304002"/>
            <a:ext cx="5008230"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ESMO 2025;Abstract 2383O.</a:t>
            </a:r>
          </a:p>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Ann Oncol. 2025 Oct 19:S0923-7534(25)04936-1.</a:t>
            </a:r>
          </a:p>
        </p:txBody>
      </p:sp>
    </p:spTree>
    <p:extLst>
      <p:ext uri="{BB962C8B-B14F-4D97-AF65-F5344CB8AC3E}">
        <p14:creationId xmlns:p14="http://schemas.microsoft.com/office/powerpoint/2010/main" val="15342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CFAA3-AC97-4A66-F69F-15B349529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27CC2-55E9-461F-B68A-01E9D75A65FF}"/>
              </a:ext>
            </a:extLst>
          </p:cNvPr>
          <p:cNvSpPr>
            <a:spLocks noGrp="1"/>
          </p:cNvSpPr>
          <p:nvPr>
            <p:ph type="title"/>
          </p:nvPr>
        </p:nvSpPr>
        <p:spPr>
          <a:xfrm>
            <a:off x="838200" y="365125"/>
            <a:ext cx="11162456" cy="1188720"/>
          </a:xfrm>
        </p:spPr>
        <p:txBody>
          <a:bodyPr>
            <a:normAutofit/>
          </a:bodyPr>
          <a:lstStyle/>
          <a:p>
            <a:r>
              <a:rPr lang="en-US" b="1" dirty="0"/>
              <a:t>Dr McKay: Case Presentation</a:t>
            </a:r>
            <a:br>
              <a:rPr lang="en-US" dirty="0"/>
            </a:br>
            <a:r>
              <a:rPr lang="en-US" sz="2700" dirty="0"/>
              <a:t>Patient: 66-year-old male</a:t>
            </a:r>
          </a:p>
        </p:txBody>
      </p:sp>
      <p:sp>
        <p:nvSpPr>
          <p:cNvPr id="3" name="Content Placeholder 2">
            <a:extLst>
              <a:ext uri="{FF2B5EF4-FFF2-40B4-BE49-F238E27FC236}">
                <a16:creationId xmlns:a16="http://schemas.microsoft.com/office/drawing/2014/main" id="{9CC0E9EC-BAE3-E625-91A0-96DA8A79A009}"/>
              </a:ext>
            </a:extLst>
          </p:cNvPr>
          <p:cNvSpPr>
            <a:spLocks noGrp="1"/>
          </p:cNvSpPr>
          <p:nvPr>
            <p:ph idx="1"/>
          </p:nvPr>
        </p:nvSpPr>
        <p:spPr>
          <a:xfrm>
            <a:off x="838200" y="1825624"/>
            <a:ext cx="10515600" cy="4789779"/>
          </a:xfrm>
        </p:spPr>
        <p:txBody>
          <a:bodyPr>
            <a:normAutofit fontScale="85000" lnSpcReduction="20000"/>
          </a:bodyPr>
          <a:lstStyle/>
          <a:p>
            <a:pPr marL="0" lvl="0" indent="0">
              <a:buNone/>
            </a:pPr>
            <a:r>
              <a:rPr lang="en-US" b="1" dirty="0"/>
              <a:t>Clinical Course:</a:t>
            </a:r>
          </a:p>
          <a:p>
            <a:pPr lvl="0"/>
            <a:r>
              <a:rPr lang="en-US" dirty="0"/>
              <a:t>De novo metastatic high-volume disease diagnosed February 2025</a:t>
            </a:r>
          </a:p>
          <a:p>
            <a:pPr lvl="0"/>
            <a:r>
              <a:rPr lang="en-US" dirty="0"/>
              <a:t>Prostate biopsy: Gleason 5+4=9, PSA 287 ng/mL</a:t>
            </a:r>
          </a:p>
          <a:p>
            <a:pPr lvl="0"/>
            <a:r>
              <a:rPr lang="en-US" dirty="0"/>
              <a:t>Widespread bone metastases throughout axial and appendicular skeleton</a:t>
            </a:r>
          </a:p>
          <a:p>
            <a:pPr lvl="0"/>
            <a:r>
              <a:rPr lang="en-US" dirty="0"/>
              <a:t>Multiple bilateral lung metastases (largest 1.4 cm)</a:t>
            </a:r>
          </a:p>
          <a:p>
            <a:pPr lvl="0"/>
            <a:r>
              <a:rPr lang="en-US" dirty="0"/>
              <a:t>Genomic sequencing of prostate biopsy tissue revealed PTEN loss</a:t>
            </a:r>
          </a:p>
          <a:p>
            <a:pPr lvl="0"/>
            <a:r>
              <a:rPr lang="en-US" dirty="0"/>
              <a:t>IHC confirmed PTEN loss in 95% of tumor cells</a:t>
            </a:r>
          </a:p>
          <a:p>
            <a:pPr lvl="0"/>
            <a:r>
              <a:rPr lang="en-US" dirty="0"/>
              <a:t>Started ADT + abiraterone 1000 mg daily with prednisone in March 2025</a:t>
            </a:r>
          </a:p>
          <a:p>
            <a:pPr lvl="0"/>
            <a:r>
              <a:rPr lang="en-US" dirty="0"/>
              <a:t>Added capivasertib 200 mg BID (4 days on/3 days off schedule) based on PTEN loss</a:t>
            </a:r>
          </a:p>
          <a:p>
            <a:pPr lvl="0"/>
            <a:r>
              <a:rPr lang="en-US" dirty="0"/>
              <a:t>Given instructions to start loperamide at first episode of diarrhea</a:t>
            </a:r>
          </a:p>
          <a:p>
            <a:pPr lvl="0"/>
            <a:r>
              <a:rPr lang="en-US" dirty="0"/>
              <a:t>Initiated close lab monitoring including glucose monitoring</a:t>
            </a:r>
          </a:p>
        </p:txBody>
      </p:sp>
    </p:spTree>
    <p:extLst>
      <p:ext uri="{BB962C8B-B14F-4D97-AF65-F5344CB8AC3E}">
        <p14:creationId xmlns:p14="http://schemas.microsoft.com/office/powerpoint/2010/main" val="1848809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9A1F-AB5D-9FC7-5597-FA3546B7B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9BF02-B586-54F6-EE99-70B65A394038}"/>
              </a:ext>
            </a:extLst>
          </p:cNvPr>
          <p:cNvSpPr>
            <a:spLocks noGrp="1"/>
          </p:cNvSpPr>
          <p:nvPr>
            <p:ph type="title"/>
          </p:nvPr>
        </p:nvSpPr>
        <p:spPr>
          <a:xfrm>
            <a:off x="839416" y="0"/>
            <a:ext cx="11352584" cy="1268760"/>
          </a:xfrm>
        </p:spPr>
        <p:txBody>
          <a:bodyPr>
            <a:normAutofit/>
          </a:bodyPr>
          <a:lstStyle/>
          <a:p>
            <a:pPr algn="l"/>
            <a:r>
              <a:rPr lang="en-US" dirty="0">
                <a:solidFill>
                  <a:srgbClr val="0432FF"/>
                </a:solidFill>
              </a:rPr>
              <a:t>PARP Inhibitors and Androgen Receptor Pathway Inhibitors for Metastatic Prostate Cancer</a:t>
            </a:r>
            <a:endParaRPr lang="en-US" sz="2800" dirty="0">
              <a:solidFill>
                <a:srgbClr val="0432FF"/>
              </a:solidFill>
            </a:endParaRPr>
          </a:p>
        </p:txBody>
      </p:sp>
      <p:sp>
        <p:nvSpPr>
          <p:cNvPr id="5" name="TextBox 4">
            <a:extLst>
              <a:ext uri="{FF2B5EF4-FFF2-40B4-BE49-F238E27FC236}">
                <a16:creationId xmlns:a16="http://schemas.microsoft.com/office/drawing/2014/main" id="{5C7CF7F6-15DF-7E8A-EE45-6687E68032DA}"/>
              </a:ext>
            </a:extLst>
          </p:cNvPr>
          <p:cNvSpPr txBox="1"/>
          <p:nvPr/>
        </p:nvSpPr>
        <p:spPr>
          <a:xfrm>
            <a:off x="839416" y="1396320"/>
            <a:ext cx="10513168" cy="3621504"/>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Azad A et al.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 interim efficacy analysis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the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PETRANHA trial</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saruparib</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androgen receptor pathway inhibitors (ARPI) in patients (pts) 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prostate cancer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mPC</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2384MO.</a:t>
            </a: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Galceran JC et al.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Time to response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talazoparib</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(TALA) + enzalutamide (ENZA)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castration-resistant prostate cancer (mCRPC)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TALAPRO-2</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2428P.</a:t>
            </a:r>
          </a:p>
          <a:p>
            <a:pPr>
              <a:spcBef>
                <a:spcPts val="0"/>
              </a:spcBef>
              <a:spcAft>
                <a:spcPts val="400"/>
              </a:spcAf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34903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E9492C8-65A2-D703-4C6B-F707F4628ECD}"/>
              </a:ext>
            </a:extLst>
          </p:cNvPr>
          <p:cNvGrpSpPr/>
          <p:nvPr/>
        </p:nvGrpSpPr>
        <p:grpSpPr>
          <a:xfrm>
            <a:off x="1059904" y="522932"/>
            <a:ext cx="10004648" cy="5714380"/>
            <a:chOff x="1059904" y="306908"/>
            <a:chExt cx="7772400" cy="4371975"/>
          </a:xfrm>
        </p:grpSpPr>
        <p:pic>
          <p:nvPicPr>
            <p:cNvPr id="5" name="Picture 4" descr="A close-up of a medical brochure&#10;&#10;AI-generated content may be incorrect.">
              <a:extLst>
                <a:ext uri="{FF2B5EF4-FFF2-40B4-BE49-F238E27FC236}">
                  <a16:creationId xmlns:a16="http://schemas.microsoft.com/office/drawing/2014/main" id="{21410504-7653-13D3-1640-5DC29A9B7C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9904" y="306908"/>
              <a:ext cx="7772400" cy="4371975"/>
            </a:xfrm>
            <a:prstGeom prst="rect">
              <a:avLst/>
            </a:prstGeom>
          </p:spPr>
        </p:pic>
        <p:sp>
          <p:nvSpPr>
            <p:cNvPr id="10" name="TextBox 9">
              <a:extLst>
                <a:ext uri="{FF2B5EF4-FFF2-40B4-BE49-F238E27FC236}">
                  <a16:creationId xmlns:a16="http://schemas.microsoft.com/office/drawing/2014/main" id="{9BA4D273-38A5-F757-3E2E-D03AAF483BE3}"/>
                </a:ext>
              </a:extLst>
            </p:cNvPr>
            <p:cNvSpPr txBox="1"/>
            <p:nvPr/>
          </p:nvSpPr>
          <p:spPr>
            <a:xfrm>
              <a:off x="1059904" y="306908"/>
              <a:ext cx="2278188" cy="400110"/>
            </a:xfrm>
            <a:prstGeom prst="rect">
              <a:avLst/>
            </a:prstGeom>
            <a:noFill/>
          </p:spPr>
          <p:txBody>
            <a:bodyPr wrap="none" rtlCol="0">
              <a:spAutoFit/>
            </a:bodyPr>
            <a:lstStyle/>
            <a:p>
              <a:r>
                <a:rPr lang="en-US" sz="2000" dirty="0">
                  <a:solidFill>
                    <a:schemeClr val="tx1"/>
                  </a:solidFill>
                </a:rPr>
                <a:t>Abstract 2384MO</a:t>
              </a:r>
            </a:p>
          </p:txBody>
        </p:sp>
      </p:grpSp>
    </p:spTree>
    <p:extLst>
      <p:ext uri="{BB962C8B-B14F-4D97-AF65-F5344CB8AC3E}">
        <p14:creationId xmlns:p14="http://schemas.microsoft.com/office/powerpoint/2010/main" val="22195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C631-7756-3CC4-F8B6-CE40D7551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A87B9-FEF1-35FC-DA43-7B071CFCEE96}"/>
              </a:ext>
            </a:extLst>
          </p:cNvPr>
          <p:cNvSpPr>
            <a:spLocks noGrp="1"/>
          </p:cNvSpPr>
          <p:nvPr>
            <p:ph type="title"/>
          </p:nvPr>
        </p:nvSpPr>
        <p:spPr/>
        <p:txBody>
          <a:bodyPr/>
          <a:lstStyle/>
          <a:p>
            <a:r>
              <a:rPr lang="en-US" dirty="0"/>
              <a:t>Phase I/II PETRANHA Study Design</a:t>
            </a:r>
          </a:p>
        </p:txBody>
      </p:sp>
      <p:sp>
        <p:nvSpPr>
          <p:cNvPr id="4" name="TextBox 3">
            <a:extLst>
              <a:ext uri="{FF2B5EF4-FFF2-40B4-BE49-F238E27FC236}">
                <a16:creationId xmlns:a16="http://schemas.microsoft.com/office/drawing/2014/main" id="{10922701-431B-714A-AFDC-39E5B106E384}"/>
              </a:ext>
            </a:extLst>
          </p:cNvPr>
          <p:cNvSpPr txBox="1"/>
          <p:nvPr/>
        </p:nvSpPr>
        <p:spPr>
          <a:xfrm>
            <a:off x="119336" y="6477098"/>
            <a:ext cx="356540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Azad A et al. ESMO 2025;Abstract 2384MO.</a:t>
            </a:r>
          </a:p>
        </p:txBody>
      </p:sp>
      <p:pic>
        <p:nvPicPr>
          <p:cNvPr id="5" name="Picture 4" descr="A diagram of a medical procedure&#10;&#10;AI-generated content may be incorrect.">
            <a:extLst>
              <a:ext uri="{FF2B5EF4-FFF2-40B4-BE49-F238E27FC236}">
                <a16:creationId xmlns:a16="http://schemas.microsoft.com/office/drawing/2014/main" id="{50E748C0-079A-4EFC-6F74-12F0192801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38970" y="1346867"/>
            <a:ext cx="11314060" cy="4507259"/>
          </a:xfrm>
          <a:prstGeom prst="rect">
            <a:avLst/>
          </a:prstGeom>
        </p:spPr>
      </p:pic>
    </p:spTree>
    <p:extLst>
      <p:ext uri="{BB962C8B-B14F-4D97-AF65-F5344CB8AC3E}">
        <p14:creationId xmlns:p14="http://schemas.microsoft.com/office/powerpoint/2010/main" val="3207211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E4C55-9D8D-15E1-DF93-D178A366C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336A4-B4FA-1CB8-2D68-2966CC84AA76}"/>
              </a:ext>
            </a:extLst>
          </p:cNvPr>
          <p:cNvSpPr>
            <a:spLocks noGrp="1"/>
          </p:cNvSpPr>
          <p:nvPr>
            <p:ph type="title"/>
          </p:nvPr>
        </p:nvSpPr>
        <p:spPr>
          <a:xfrm>
            <a:off x="912287" y="227013"/>
            <a:ext cx="9504194" cy="1143000"/>
          </a:xfrm>
        </p:spPr>
        <p:txBody>
          <a:bodyPr/>
          <a:lstStyle/>
          <a:p>
            <a:pPr algn="l"/>
            <a:r>
              <a:rPr lang="en-US" dirty="0"/>
              <a:t>Phase I/II PETRANHA Primary Endpoint: Incidence of Adverse Events (AEs)</a:t>
            </a:r>
          </a:p>
        </p:txBody>
      </p:sp>
      <p:pic>
        <p:nvPicPr>
          <p:cNvPr id="5" name="Picture 4" descr="A graph of a patient's health&#10;&#10;AI-generated content may be incorrect.">
            <a:extLst>
              <a:ext uri="{FF2B5EF4-FFF2-40B4-BE49-F238E27FC236}">
                <a16:creationId xmlns:a16="http://schemas.microsoft.com/office/drawing/2014/main" id="{4D8A63F4-D64B-734E-CCD3-C362D71D32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79376" y="1370013"/>
            <a:ext cx="11233248" cy="4683208"/>
          </a:xfrm>
          <a:prstGeom prst="rect">
            <a:avLst/>
          </a:prstGeom>
        </p:spPr>
      </p:pic>
      <p:sp>
        <p:nvSpPr>
          <p:cNvPr id="3" name="TextBox 2">
            <a:extLst>
              <a:ext uri="{FF2B5EF4-FFF2-40B4-BE49-F238E27FC236}">
                <a16:creationId xmlns:a16="http://schemas.microsoft.com/office/drawing/2014/main" id="{B3AB4E72-1BD1-ABCF-ECC2-8277D736B9FC}"/>
              </a:ext>
            </a:extLst>
          </p:cNvPr>
          <p:cNvSpPr txBox="1"/>
          <p:nvPr/>
        </p:nvSpPr>
        <p:spPr>
          <a:xfrm>
            <a:off x="119336" y="6477098"/>
            <a:ext cx="356540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Azad A et al. ESMO 2025;Abstract 2384MO.</a:t>
            </a:r>
          </a:p>
        </p:txBody>
      </p:sp>
    </p:spTree>
    <p:extLst>
      <p:ext uri="{BB962C8B-B14F-4D97-AF65-F5344CB8AC3E}">
        <p14:creationId xmlns:p14="http://schemas.microsoft.com/office/powerpoint/2010/main" val="4171742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2D04-EDED-EC5F-62C8-82EC98F87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F6772-5C4E-5378-DFE0-33013F121A6E}"/>
              </a:ext>
            </a:extLst>
          </p:cNvPr>
          <p:cNvSpPr>
            <a:spLocks noGrp="1"/>
          </p:cNvSpPr>
          <p:nvPr>
            <p:ph type="title"/>
          </p:nvPr>
        </p:nvSpPr>
        <p:spPr>
          <a:xfrm>
            <a:off x="912286" y="17580"/>
            <a:ext cx="10358967" cy="1143000"/>
          </a:xfrm>
        </p:spPr>
        <p:txBody>
          <a:bodyPr/>
          <a:lstStyle/>
          <a:p>
            <a:r>
              <a:rPr lang="en-US" dirty="0"/>
              <a:t>Phase I/II PETRANHA: Responses</a:t>
            </a:r>
          </a:p>
        </p:txBody>
      </p:sp>
      <p:pic>
        <p:nvPicPr>
          <p:cNvPr id="6" name="Picture 5" descr="A graph of different colored bars&#10;&#10;AI-generated content may be incorrect.">
            <a:extLst>
              <a:ext uri="{FF2B5EF4-FFF2-40B4-BE49-F238E27FC236}">
                <a16:creationId xmlns:a16="http://schemas.microsoft.com/office/drawing/2014/main" id="{D00DA5E5-D596-F240-7C66-B3350E30FE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28138" y="1180389"/>
            <a:ext cx="11327261" cy="4512518"/>
          </a:xfrm>
          <a:prstGeom prst="rect">
            <a:avLst/>
          </a:prstGeom>
        </p:spPr>
      </p:pic>
      <p:sp>
        <p:nvSpPr>
          <p:cNvPr id="3" name="TextBox 2">
            <a:extLst>
              <a:ext uri="{FF2B5EF4-FFF2-40B4-BE49-F238E27FC236}">
                <a16:creationId xmlns:a16="http://schemas.microsoft.com/office/drawing/2014/main" id="{6E88D92C-7A80-CD79-3274-65B7F182CC86}"/>
              </a:ext>
            </a:extLst>
          </p:cNvPr>
          <p:cNvSpPr txBox="1"/>
          <p:nvPr/>
        </p:nvSpPr>
        <p:spPr>
          <a:xfrm>
            <a:off x="119336" y="6477098"/>
            <a:ext cx="356540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Azad A et al. ESMO 2025;Abstract 2384MO.</a:t>
            </a:r>
          </a:p>
        </p:txBody>
      </p:sp>
    </p:spTree>
    <p:extLst>
      <p:ext uri="{BB962C8B-B14F-4D97-AF65-F5344CB8AC3E}">
        <p14:creationId xmlns:p14="http://schemas.microsoft.com/office/powerpoint/2010/main" val="322686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0B3F-F4DD-51BC-92EC-DAE723727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D93C0-C807-A5B7-EB83-9F3CBA9D6B18}"/>
              </a:ext>
            </a:extLst>
          </p:cNvPr>
          <p:cNvSpPr>
            <a:spLocks noGrp="1"/>
          </p:cNvSpPr>
          <p:nvPr>
            <p:ph type="title"/>
          </p:nvPr>
        </p:nvSpPr>
        <p:spPr>
          <a:xfrm>
            <a:off x="916516" y="380901"/>
            <a:ext cx="10358967" cy="1143000"/>
          </a:xfrm>
        </p:spPr>
        <p:txBody>
          <a:bodyPr/>
          <a:lstStyle/>
          <a:p>
            <a:r>
              <a:rPr lang="en-US" dirty="0"/>
              <a:t>Phase I/II PETRANHA: Authors’ Conclusions</a:t>
            </a:r>
          </a:p>
        </p:txBody>
      </p:sp>
      <p:sp>
        <p:nvSpPr>
          <p:cNvPr id="3" name="TextBox 2">
            <a:extLst>
              <a:ext uri="{FF2B5EF4-FFF2-40B4-BE49-F238E27FC236}">
                <a16:creationId xmlns:a16="http://schemas.microsoft.com/office/drawing/2014/main" id="{DDC43FC1-9783-10F8-E4CE-D8CDB76101C6}"/>
              </a:ext>
            </a:extLst>
          </p:cNvPr>
          <p:cNvSpPr txBox="1"/>
          <p:nvPr/>
        </p:nvSpPr>
        <p:spPr>
          <a:xfrm>
            <a:off x="119336" y="6477098"/>
            <a:ext cx="356540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Azad A et al. ESMO 2025;Abstract 2384MO.</a:t>
            </a:r>
          </a:p>
        </p:txBody>
      </p:sp>
      <p:pic>
        <p:nvPicPr>
          <p:cNvPr id="4" name="Picture 3">
            <a:extLst>
              <a:ext uri="{FF2B5EF4-FFF2-40B4-BE49-F238E27FC236}">
                <a16:creationId xmlns:a16="http://schemas.microsoft.com/office/drawing/2014/main" id="{E13D7C82-7774-B64B-6271-FAB7FFCBCA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5485" y="1554606"/>
            <a:ext cx="11541030" cy="3748787"/>
          </a:xfrm>
          <a:prstGeom prst="rect">
            <a:avLst/>
          </a:prstGeom>
        </p:spPr>
      </p:pic>
    </p:spTree>
    <p:extLst>
      <p:ext uri="{BB962C8B-B14F-4D97-AF65-F5344CB8AC3E}">
        <p14:creationId xmlns:p14="http://schemas.microsoft.com/office/powerpoint/2010/main" val="2072168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D79D-0998-BD54-301B-EEE845EF964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69FAB54-4ADD-E339-2F78-5C639DF2933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855640" y="5373216"/>
            <a:ext cx="6435412" cy="936104"/>
          </a:xfrm>
          <a:prstGeom prst="rect">
            <a:avLst/>
          </a:prstGeom>
        </p:spPr>
      </p:pic>
      <p:pic>
        <p:nvPicPr>
          <p:cNvPr id="8" name="Picture 7">
            <a:extLst>
              <a:ext uri="{FF2B5EF4-FFF2-40B4-BE49-F238E27FC236}">
                <a16:creationId xmlns:a16="http://schemas.microsoft.com/office/drawing/2014/main" id="{E6CC3F8F-0A9D-979F-B273-C28E857C942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287688" y="402534"/>
            <a:ext cx="5544616" cy="5186706"/>
          </a:xfrm>
          <a:prstGeom prst="rect">
            <a:avLst/>
          </a:prstGeom>
        </p:spPr>
      </p:pic>
    </p:spTree>
    <p:extLst>
      <p:ext uri="{BB962C8B-B14F-4D97-AF65-F5344CB8AC3E}">
        <p14:creationId xmlns:p14="http://schemas.microsoft.com/office/powerpoint/2010/main" val="383082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4291E-8A45-D8AA-9E21-8F020CB99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297A8-5C0A-F60A-B14D-E4E6E9C1B3CD}"/>
              </a:ext>
            </a:extLst>
          </p:cNvPr>
          <p:cNvSpPr>
            <a:spLocks noGrp="1"/>
          </p:cNvSpPr>
          <p:nvPr>
            <p:ph type="title"/>
          </p:nvPr>
        </p:nvSpPr>
        <p:spPr>
          <a:xfrm>
            <a:off x="1199456" y="548680"/>
            <a:ext cx="9217024" cy="1143000"/>
          </a:xfrm>
        </p:spPr>
        <p:txBody>
          <a:bodyPr/>
          <a:lstStyle/>
          <a:p>
            <a:pPr algn="l"/>
            <a:r>
              <a:rPr lang="en-US" dirty="0"/>
              <a:t>Phase III TALAPRO-2 Study: ORR, Time to Response and Duration of Objective Response</a:t>
            </a:r>
          </a:p>
        </p:txBody>
      </p:sp>
      <p:sp>
        <p:nvSpPr>
          <p:cNvPr id="4" name="TextBox 3">
            <a:extLst>
              <a:ext uri="{FF2B5EF4-FFF2-40B4-BE49-F238E27FC236}">
                <a16:creationId xmlns:a16="http://schemas.microsoft.com/office/drawing/2014/main" id="{2454CCDC-BD75-CFD5-5866-42164758E49D}"/>
              </a:ext>
            </a:extLst>
          </p:cNvPr>
          <p:cNvSpPr txBox="1"/>
          <p:nvPr/>
        </p:nvSpPr>
        <p:spPr>
          <a:xfrm>
            <a:off x="119336" y="6477098"/>
            <a:ext cx="36972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Galceran JC et al. ESMO 2025;Abstract 2428P.</a:t>
            </a:r>
          </a:p>
        </p:txBody>
      </p:sp>
      <p:pic>
        <p:nvPicPr>
          <p:cNvPr id="3" name="Picture 2">
            <a:extLst>
              <a:ext uri="{FF2B5EF4-FFF2-40B4-BE49-F238E27FC236}">
                <a16:creationId xmlns:a16="http://schemas.microsoft.com/office/drawing/2014/main" id="{C9D7F4FE-0226-56CD-868D-4131F74DA9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744" y="2276873"/>
            <a:ext cx="12192744" cy="2471982"/>
          </a:xfrm>
          <a:prstGeom prst="rect">
            <a:avLst/>
          </a:prstGeom>
          <a:ln>
            <a:solidFill>
              <a:schemeClr val="tx1"/>
            </a:solidFill>
          </a:ln>
        </p:spPr>
      </p:pic>
    </p:spTree>
    <p:extLst>
      <p:ext uri="{BB962C8B-B14F-4D97-AF65-F5344CB8AC3E}">
        <p14:creationId xmlns:p14="http://schemas.microsoft.com/office/powerpoint/2010/main" val="1090387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CBE59-5088-6113-246A-F41DF302D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F68AC-766E-8CA1-52A6-D6A2ED7F3E10}"/>
              </a:ext>
            </a:extLst>
          </p:cNvPr>
          <p:cNvSpPr>
            <a:spLocks noGrp="1"/>
          </p:cNvSpPr>
          <p:nvPr>
            <p:ph type="title"/>
          </p:nvPr>
        </p:nvSpPr>
        <p:spPr>
          <a:xfrm>
            <a:off x="1199456" y="382648"/>
            <a:ext cx="9217024" cy="323165"/>
          </a:xfrm>
        </p:spPr>
        <p:txBody>
          <a:bodyPr/>
          <a:lstStyle/>
          <a:p>
            <a:r>
              <a:rPr lang="en-US" dirty="0"/>
              <a:t>Phase III TALAPRO-2: Authors’ Conclusions</a:t>
            </a:r>
          </a:p>
        </p:txBody>
      </p:sp>
      <p:sp>
        <p:nvSpPr>
          <p:cNvPr id="4" name="TextBox 3">
            <a:extLst>
              <a:ext uri="{FF2B5EF4-FFF2-40B4-BE49-F238E27FC236}">
                <a16:creationId xmlns:a16="http://schemas.microsoft.com/office/drawing/2014/main" id="{F636C849-1A6B-9771-AEE2-C40CF871979F}"/>
              </a:ext>
            </a:extLst>
          </p:cNvPr>
          <p:cNvSpPr txBox="1"/>
          <p:nvPr/>
        </p:nvSpPr>
        <p:spPr>
          <a:xfrm>
            <a:off x="119336" y="6477098"/>
            <a:ext cx="36972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Galceran JC et al. ESMO 2025;Abstract 2428P.</a:t>
            </a:r>
          </a:p>
        </p:txBody>
      </p:sp>
      <p:pic>
        <p:nvPicPr>
          <p:cNvPr id="5" name="Picture 4">
            <a:extLst>
              <a:ext uri="{FF2B5EF4-FFF2-40B4-BE49-F238E27FC236}">
                <a16:creationId xmlns:a16="http://schemas.microsoft.com/office/drawing/2014/main" id="{B70F7505-4874-C551-A4F9-F085E7C682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49606" y="914762"/>
            <a:ext cx="7092788" cy="4752528"/>
          </a:xfrm>
          <a:prstGeom prst="rect">
            <a:avLst/>
          </a:prstGeom>
        </p:spPr>
      </p:pic>
      <p:sp>
        <p:nvSpPr>
          <p:cNvPr id="3" name="TextBox 2">
            <a:extLst>
              <a:ext uri="{FF2B5EF4-FFF2-40B4-BE49-F238E27FC236}">
                <a16:creationId xmlns:a16="http://schemas.microsoft.com/office/drawing/2014/main" id="{EEE0ECFA-559D-8CBF-6841-109F4322C3DB}"/>
              </a:ext>
            </a:extLst>
          </p:cNvPr>
          <p:cNvSpPr txBox="1"/>
          <p:nvPr/>
        </p:nvSpPr>
        <p:spPr>
          <a:xfrm>
            <a:off x="839416" y="5789431"/>
            <a:ext cx="9793088"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TTR = time to response; </a:t>
            </a:r>
            <a:r>
              <a:rPr lang="en-US" sz="1500" b="0" dirty="0" err="1">
                <a:solidFill>
                  <a:schemeClr val="tx1"/>
                </a:solidFill>
                <a:latin typeface="Calibri" panose="020F0502020204030204" pitchFamily="34" charset="0"/>
                <a:cs typeface="Calibri" panose="020F0502020204030204" pitchFamily="34" charset="0"/>
              </a:rPr>
              <a:t>mCRPC</a:t>
            </a:r>
            <a:r>
              <a:rPr lang="en-US" sz="1500" b="0" dirty="0">
                <a:solidFill>
                  <a:schemeClr val="tx1"/>
                </a:solidFill>
                <a:latin typeface="Calibri" panose="020F0502020204030204" pitchFamily="34" charset="0"/>
                <a:cs typeface="Calibri" panose="020F0502020204030204" pitchFamily="34" charset="0"/>
              </a:rPr>
              <a:t> = metastatic castration-resistant prostate cancer; HRR = homologous recombination repair; PSA = prostate-specific antigen</a:t>
            </a:r>
          </a:p>
        </p:txBody>
      </p:sp>
    </p:spTree>
    <p:extLst>
      <p:ext uri="{BB962C8B-B14F-4D97-AF65-F5344CB8AC3E}">
        <p14:creationId xmlns:p14="http://schemas.microsoft.com/office/powerpoint/2010/main" val="4216455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9E18-0E73-C78F-A993-DC5847052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B8283-E646-5139-6A2B-66FE21DF43D2}"/>
              </a:ext>
            </a:extLst>
          </p:cNvPr>
          <p:cNvSpPr>
            <a:spLocks noGrp="1"/>
          </p:cNvSpPr>
          <p:nvPr>
            <p:ph type="title"/>
          </p:nvPr>
        </p:nvSpPr>
        <p:spPr>
          <a:xfrm>
            <a:off x="838200" y="365125"/>
            <a:ext cx="10515600" cy="1188720"/>
          </a:xfrm>
        </p:spPr>
        <p:txBody>
          <a:bodyPr>
            <a:normAutofit/>
          </a:bodyPr>
          <a:lstStyle/>
          <a:p>
            <a:r>
              <a:rPr lang="en-US" b="1" dirty="0"/>
              <a:t>Dr McKay: Case Presentation</a:t>
            </a:r>
            <a:br>
              <a:rPr lang="en-US" dirty="0"/>
            </a:br>
            <a:r>
              <a:rPr lang="en-US" sz="2700" dirty="0"/>
              <a:t>Patient: 63-year-old male</a:t>
            </a:r>
          </a:p>
        </p:txBody>
      </p:sp>
      <p:sp>
        <p:nvSpPr>
          <p:cNvPr id="3" name="Content Placeholder 2">
            <a:extLst>
              <a:ext uri="{FF2B5EF4-FFF2-40B4-BE49-F238E27FC236}">
                <a16:creationId xmlns:a16="http://schemas.microsoft.com/office/drawing/2014/main" id="{0D2C24E7-6292-429E-A79D-BF425A9856C7}"/>
              </a:ext>
            </a:extLst>
          </p:cNvPr>
          <p:cNvSpPr>
            <a:spLocks noGrp="1"/>
          </p:cNvSpPr>
          <p:nvPr>
            <p:ph idx="1"/>
          </p:nvPr>
        </p:nvSpPr>
        <p:spPr>
          <a:xfrm>
            <a:off x="838200" y="1825624"/>
            <a:ext cx="10515600" cy="4789779"/>
          </a:xfrm>
        </p:spPr>
        <p:txBody>
          <a:bodyPr>
            <a:noAutofit/>
          </a:bodyPr>
          <a:lstStyle/>
          <a:p>
            <a:pPr marL="0" lvl="0" indent="0">
              <a:buNone/>
            </a:pPr>
            <a:r>
              <a:rPr lang="en-US" sz="2400" b="1" dirty="0"/>
              <a:t>Clinical Course:</a:t>
            </a:r>
          </a:p>
          <a:p>
            <a:pPr lvl="0"/>
            <a:r>
              <a:rPr lang="en-US" sz="2400" dirty="0"/>
              <a:t>Initial diagnosis 2019: Gleason 4+4=8, PSA 18.7 ng/mL, T3a disease on MRI</a:t>
            </a:r>
          </a:p>
          <a:p>
            <a:pPr lvl="0"/>
            <a:r>
              <a:rPr lang="en-US" sz="2400" dirty="0"/>
              <a:t>Treated with definitive radiation therapy + ADT for 2 years</a:t>
            </a:r>
          </a:p>
          <a:p>
            <a:pPr lvl="0"/>
            <a:r>
              <a:rPr lang="en-US" sz="2400" dirty="0"/>
              <a:t>PSA nadir 0.34 ng/mL after completion of therapy</a:t>
            </a:r>
          </a:p>
          <a:p>
            <a:pPr lvl="0"/>
            <a:r>
              <a:rPr lang="en-US" sz="2400" dirty="0"/>
              <a:t>2022: Rising PSA with rapid doubling time of 3 months</a:t>
            </a:r>
          </a:p>
          <a:p>
            <a:pPr lvl="0"/>
            <a:r>
              <a:rPr lang="en-US" sz="2400" dirty="0"/>
              <a:t>CT CAP and bone scan revealed retroperitoneal lymph nodes and 4 bone metastases in spine and pelvis</a:t>
            </a:r>
          </a:p>
          <a:p>
            <a:pPr lvl="0"/>
            <a:r>
              <a:rPr lang="en-US" sz="2400" dirty="0"/>
              <a:t>Restarted ADT in late 2022</a:t>
            </a:r>
          </a:p>
          <a:p>
            <a:pPr lvl="0"/>
            <a:r>
              <a:rPr lang="en-US" sz="2400" dirty="0"/>
              <a:t>PSA responded well, dropping to 0.56 ng/mL</a:t>
            </a:r>
          </a:p>
          <a:p>
            <a:pPr lvl="0"/>
            <a:r>
              <a:rPr lang="en-US" sz="2400" dirty="0"/>
              <a:t>Maintained response for 1.5 years</a:t>
            </a:r>
          </a:p>
        </p:txBody>
      </p:sp>
    </p:spTree>
    <p:extLst>
      <p:ext uri="{BB962C8B-B14F-4D97-AF65-F5344CB8AC3E}">
        <p14:creationId xmlns:p14="http://schemas.microsoft.com/office/powerpoint/2010/main" val="2202998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FF4FA-E483-8D92-55A1-0D6F40AB0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13017-64FA-EADA-575F-523CDD21ED44}"/>
              </a:ext>
            </a:extLst>
          </p:cNvPr>
          <p:cNvSpPr>
            <a:spLocks noGrp="1"/>
          </p:cNvSpPr>
          <p:nvPr>
            <p:ph type="title"/>
          </p:nvPr>
        </p:nvSpPr>
        <p:spPr>
          <a:xfrm>
            <a:off x="838200" y="365125"/>
            <a:ext cx="10515600" cy="1188720"/>
          </a:xfrm>
        </p:spPr>
        <p:txBody>
          <a:bodyPr>
            <a:normAutofit/>
          </a:bodyPr>
          <a:lstStyle/>
          <a:p>
            <a:r>
              <a:rPr lang="en-US" sz="3200" b="1" dirty="0"/>
              <a:t>Dr McKay: Case Presentation (Continued)</a:t>
            </a:r>
          </a:p>
        </p:txBody>
      </p:sp>
      <p:sp>
        <p:nvSpPr>
          <p:cNvPr id="3" name="Content Placeholder 2">
            <a:extLst>
              <a:ext uri="{FF2B5EF4-FFF2-40B4-BE49-F238E27FC236}">
                <a16:creationId xmlns:a16="http://schemas.microsoft.com/office/drawing/2014/main" id="{FFD26ABA-01A3-007E-49AD-48FC1BEFC439}"/>
              </a:ext>
            </a:extLst>
          </p:cNvPr>
          <p:cNvSpPr>
            <a:spLocks noGrp="1"/>
          </p:cNvSpPr>
          <p:nvPr>
            <p:ph idx="1"/>
          </p:nvPr>
        </p:nvSpPr>
        <p:spPr>
          <a:xfrm>
            <a:off x="838200" y="1825624"/>
            <a:ext cx="10515600" cy="4789779"/>
          </a:xfrm>
        </p:spPr>
        <p:txBody>
          <a:bodyPr>
            <a:noAutofit/>
          </a:bodyPr>
          <a:lstStyle/>
          <a:p>
            <a:pPr marL="0" lvl="0" indent="0">
              <a:buNone/>
            </a:pPr>
            <a:r>
              <a:rPr lang="en-US" sz="2400" b="1" dirty="0"/>
              <a:t>Clinical Course:</a:t>
            </a:r>
          </a:p>
          <a:p>
            <a:pPr lvl="0"/>
            <a:r>
              <a:rPr lang="en-US" sz="2400" dirty="0"/>
              <a:t>Mid-2024: PSA rising to 5.6 ng/mL with imaging showing disease progression</a:t>
            </a:r>
          </a:p>
          <a:p>
            <a:pPr lvl="0"/>
            <a:r>
              <a:rPr lang="en-US" sz="2400" dirty="0"/>
              <a:t>CT CAP and bone scan demonstrated retroperitoneal lymph nodes and 4 bone metastases in the pelvis and spine.</a:t>
            </a:r>
          </a:p>
          <a:p>
            <a:pPr lvl="0"/>
            <a:r>
              <a:rPr lang="en-US" sz="2400" dirty="0"/>
              <a:t>Germline testing revealed BRCA2 mutation</a:t>
            </a:r>
          </a:p>
          <a:p>
            <a:pPr lvl="0"/>
            <a:r>
              <a:rPr lang="en-US" sz="2400" dirty="0"/>
              <a:t>Somatic tumor profiling from original RP specimen also showed BRCA2 mutation</a:t>
            </a:r>
          </a:p>
          <a:p>
            <a:pPr lvl="0"/>
            <a:r>
              <a:rPr lang="en-US" sz="2400" dirty="0"/>
              <a:t>Started olaparib 300 mg BID + abiraterone 1000 mg daily with prednisone in April 2025</a:t>
            </a:r>
          </a:p>
          <a:p>
            <a:pPr lvl="0"/>
            <a:r>
              <a:rPr lang="en-US" sz="2400" dirty="0"/>
              <a:t>PSA decreased from 12.8 to 0.9 ng/mL after 7 months</a:t>
            </a:r>
          </a:p>
          <a:p>
            <a:pPr lvl="0"/>
            <a:r>
              <a:rPr lang="en-US" sz="2400" dirty="0"/>
              <a:t>Tolerating therapy with fatigue, anemia requiring initial dose hold, then resuming with same dose with stability of anemia</a:t>
            </a:r>
          </a:p>
        </p:txBody>
      </p:sp>
    </p:spTree>
    <p:extLst>
      <p:ext uri="{BB962C8B-B14F-4D97-AF65-F5344CB8AC3E}">
        <p14:creationId xmlns:p14="http://schemas.microsoft.com/office/powerpoint/2010/main" val="2242566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3402-CDF3-9EE7-7DA6-D318E7560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2A61-E20C-34A8-067E-5C5B7A8737F3}"/>
              </a:ext>
            </a:extLst>
          </p:cNvPr>
          <p:cNvSpPr>
            <a:spLocks noGrp="1"/>
          </p:cNvSpPr>
          <p:nvPr>
            <p:ph type="title"/>
          </p:nvPr>
        </p:nvSpPr>
        <p:spPr>
          <a:xfrm>
            <a:off x="1919536" y="0"/>
            <a:ext cx="8424936" cy="1268760"/>
          </a:xfrm>
        </p:spPr>
        <p:txBody>
          <a:bodyPr>
            <a:normAutofit/>
          </a:bodyPr>
          <a:lstStyle/>
          <a:p>
            <a:r>
              <a:rPr lang="en-US" dirty="0">
                <a:solidFill>
                  <a:srgbClr val="0432FF"/>
                </a:solidFill>
              </a:rPr>
              <a:t>Biochemically Recurrent Prostate Cancer</a:t>
            </a:r>
            <a:endParaRPr lang="en-US" sz="2800" dirty="0">
              <a:solidFill>
                <a:srgbClr val="0432FF"/>
              </a:solidFill>
            </a:endParaRPr>
          </a:p>
        </p:txBody>
      </p:sp>
      <p:sp>
        <p:nvSpPr>
          <p:cNvPr id="5" name="TextBox 4">
            <a:extLst>
              <a:ext uri="{FF2B5EF4-FFF2-40B4-BE49-F238E27FC236}">
                <a16:creationId xmlns:a16="http://schemas.microsoft.com/office/drawing/2014/main" id="{BA63A269-FC98-5B25-1405-A6358BA1DE60}"/>
              </a:ext>
            </a:extLst>
          </p:cNvPr>
          <p:cNvSpPr txBox="1"/>
          <p:nvPr/>
        </p:nvSpPr>
        <p:spPr>
          <a:xfrm>
            <a:off x="839416" y="1396320"/>
            <a:ext cx="10513168" cy="3252172"/>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Freedland S et al.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EMBARK: Overall survival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enzalutamide</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biochemically recurrent prostate cancer</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LBA87.</a:t>
            </a: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Aggarwal R et al.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results from PRESTO:</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open-label study of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androgen blockade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high-risk biochemically relapsed prostate cancer (BRPC)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(AFT-19). ESMO 2025;Abstract LBA88.</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642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Friedlander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913552" y="1916832"/>
          <a:ext cx="10189133" cy="2893158"/>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Aadi Bioscience, AbbVie Inc, </a:t>
                      </a:r>
                      <a:r>
                        <a:rPr lang="en-US" sz="1800" b="0" i="0" kern="1200" dirty="0" err="1">
                          <a:solidFill>
                            <a:schemeClr val="tx1"/>
                          </a:solidFill>
                          <a:effectLst/>
                          <a:latin typeface="+mn-lt"/>
                          <a:ea typeface="+mn-ea"/>
                          <a:cs typeface="+mn-cs"/>
                        </a:rPr>
                        <a:t>Adaptimmune</a:t>
                      </a:r>
                      <a:r>
                        <a:rPr lang="en-US" sz="1800" b="0" i="0" kern="1200" dirty="0">
                          <a:solidFill>
                            <a:schemeClr val="tx1"/>
                          </a:solidFill>
                          <a:effectLst/>
                          <a:latin typeface="+mn-lt"/>
                          <a:ea typeface="+mn-ea"/>
                          <a:cs typeface="+mn-cs"/>
                        </a:rPr>
                        <a:t>, Astellas, </a:t>
                      </a:r>
                      <a:r>
                        <a:rPr lang="en-US" sz="1800" b="0" i="0" kern="1200" dirty="0" err="1">
                          <a:solidFill>
                            <a:schemeClr val="tx1"/>
                          </a:solidFill>
                          <a:effectLst/>
                          <a:latin typeface="+mn-lt"/>
                          <a:ea typeface="+mn-ea"/>
                          <a:cs typeface="+mn-cs"/>
                        </a:rPr>
                        <a:t>Aktis</a:t>
                      </a:r>
                      <a:r>
                        <a:rPr lang="en-US" sz="1800" b="0" i="0" kern="1200" dirty="0">
                          <a:solidFill>
                            <a:schemeClr val="tx1"/>
                          </a:solidFill>
                          <a:effectLst/>
                          <a:latin typeface="+mn-lt"/>
                          <a:ea typeface="+mn-ea"/>
                          <a:cs typeface="+mn-cs"/>
                        </a:rPr>
                        <a:t> Oncology, Bicycle Therapeutics, Bristol Myers Squibb, Gilead Sciences Inc, Merck, Pfizer Inc, Samsung </a:t>
                      </a:r>
                      <a:r>
                        <a:rPr lang="en-US" sz="1800" b="0" i="0" kern="1200" dirty="0" err="1">
                          <a:solidFill>
                            <a:schemeClr val="tx1"/>
                          </a:solidFill>
                          <a:effectLst/>
                          <a:latin typeface="+mn-lt"/>
                          <a:ea typeface="+mn-ea"/>
                          <a:cs typeface="+mn-cs"/>
                        </a:rPr>
                        <a:t>Bioepis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EMD Serono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Bicycle Therapeutics, Flare Therapeutics, Genentech, a member of the Roche Group, Johnson &amp; Johnson,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045341"/>
                  </a:ext>
                </a:extLst>
              </a:tr>
            </a:tbl>
          </a:graphicData>
        </a:graphic>
      </p:graphicFrame>
    </p:spTree>
    <p:custDataLst>
      <p:tags r:id="rId1"/>
    </p:custDataLst>
    <p:extLst>
      <p:ext uri="{BB962C8B-B14F-4D97-AF65-F5344CB8AC3E}">
        <p14:creationId xmlns:p14="http://schemas.microsoft.com/office/powerpoint/2010/main" val="6184030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0658-AC99-9F48-AF64-C991763B20B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EB9A050F-0304-4906-FE3B-764FB5CBCF40}"/>
              </a:ext>
            </a:extLst>
          </p:cNvPr>
          <p:cNvGrpSpPr/>
          <p:nvPr/>
        </p:nvGrpSpPr>
        <p:grpSpPr>
          <a:xfrm>
            <a:off x="911424" y="260648"/>
            <a:ext cx="10369152" cy="6048672"/>
            <a:chOff x="0" y="0"/>
            <a:chExt cx="7772400" cy="4371975"/>
          </a:xfrm>
        </p:grpSpPr>
        <p:pic>
          <p:nvPicPr>
            <p:cNvPr id="5" name="Picture 4" descr="A blue and white poster with a silhouette of a person&#10;&#10;AI-generated content may be incorrect.">
              <a:extLst>
                <a:ext uri="{FF2B5EF4-FFF2-40B4-BE49-F238E27FC236}">
                  <a16:creationId xmlns:a16="http://schemas.microsoft.com/office/drawing/2014/main" id="{23E60864-68F6-0745-4DE2-1FE9A63E0E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72400" cy="4371975"/>
            </a:xfrm>
            <a:prstGeom prst="rect">
              <a:avLst/>
            </a:prstGeom>
          </p:spPr>
        </p:pic>
        <p:sp>
          <p:nvSpPr>
            <p:cNvPr id="8" name="TextBox 7">
              <a:extLst>
                <a:ext uri="{FF2B5EF4-FFF2-40B4-BE49-F238E27FC236}">
                  <a16:creationId xmlns:a16="http://schemas.microsoft.com/office/drawing/2014/main" id="{CDC9AABD-4D09-3129-0CB5-4365217277B7}"/>
                </a:ext>
              </a:extLst>
            </p:cNvPr>
            <p:cNvSpPr txBox="1"/>
            <p:nvPr/>
          </p:nvSpPr>
          <p:spPr>
            <a:xfrm>
              <a:off x="0" y="0"/>
              <a:ext cx="2109873" cy="400110"/>
            </a:xfrm>
            <a:prstGeom prst="rect">
              <a:avLst/>
            </a:prstGeom>
            <a:solidFill>
              <a:srgbClr val="003160"/>
            </a:solidFill>
          </p:spPr>
          <p:txBody>
            <a:bodyPr wrap="none" rtlCol="0">
              <a:spAutoFit/>
            </a:bodyPr>
            <a:lstStyle/>
            <a:p>
              <a:r>
                <a:rPr lang="en-US" sz="2000" dirty="0">
                  <a:solidFill>
                    <a:schemeClr val="bg1"/>
                  </a:solidFill>
                </a:rPr>
                <a:t>Abstract LBA87</a:t>
              </a:r>
            </a:p>
          </p:txBody>
        </p:sp>
      </p:grpSp>
    </p:spTree>
    <p:extLst>
      <p:ext uri="{BB962C8B-B14F-4D97-AF65-F5344CB8AC3E}">
        <p14:creationId xmlns:p14="http://schemas.microsoft.com/office/powerpoint/2010/main" val="2695585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C631-7756-3CC4-F8B6-CE40D7551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A87B9-FEF1-35FC-DA43-7B071CFCEE96}"/>
              </a:ext>
            </a:extLst>
          </p:cNvPr>
          <p:cNvSpPr>
            <a:spLocks noGrp="1"/>
          </p:cNvSpPr>
          <p:nvPr>
            <p:ph type="title"/>
          </p:nvPr>
        </p:nvSpPr>
        <p:spPr>
          <a:xfrm>
            <a:off x="0" y="63431"/>
            <a:ext cx="12192000" cy="1143000"/>
          </a:xfrm>
        </p:spPr>
        <p:txBody>
          <a:bodyPr/>
          <a:lstStyle/>
          <a:p>
            <a:r>
              <a:rPr lang="en-US" dirty="0"/>
              <a:t>Phase III EMBARK: Overall Survival with Enzalutamide Combination</a:t>
            </a:r>
          </a:p>
        </p:txBody>
      </p:sp>
      <p:pic>
        <p:nvPicPr>
          <p:cNvPr id="7" name="Picture 6" descr="A graph on a blue background&#10;&#10;AI-generated content may be incorrect.">
            <a:extLst>
              <a:ext uri="{FF2B5EF4-FFF2-40B4-BE49-F238E27FC236}">
                <a16:creationId xmlns:a16="http://schemas.microsoft.com/office/drawing/2014/main" id="{AD373B16-287F-0B69-B700-CC23B782639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29347" y="1206431"/>
            <a:ext cx="11133306" cy="4802603"/>
          </a:xfrm>
          <a:prstGeom prst="rect">
            <a:avLst/>
          </a:prstGeom>
        </p:spPr>
      </p:pic>
      <p:sp>
        <p:nvSpPr>
          <p:cNvPr id="3" name="TextBox 2">
            <a:extLst>
              <a:ext uri="{FF2B5EF4-FFF2-40B4-BE49-F238E27FC236}">
                <a16:creationId xmlns:a16="http://schemas.microsoft.com/office/drawing/2014/main" id="{30695513-69F7-6512-F674-D4F9B46BA46B}"/>
              </a:ext>
            </a:extLst>
          </p:cNvPr>
          <p:cNvSpPr txBox="1"/>
          <p:nvPr/>
        </p:nvSpPr>
        <p:spPr>
          <a:xfrm>
            <a:off x="119336" y="6477098"/>
            <a:ext cx="37609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Freedland S et al. ESMO 2025;Abstract LBA87.</a:t>
            </a:r>
          </a:p>
        </p:txBody>
      </p:sp>
    </p:spTree>
    <p:extLst>
      <p:ext uri="{BB962C8B-B14F-4D97-AF65-F5344CB8AC3E}">
        <p14:creationId xmlns:p14="http://schemas.microsoft.com/office/powerpoint/2010/main" val="3547579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A442-6834-3699-AB72-6D485EA74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D5EB4-9091-F192-1F47-8548E99A83D6}"/>
              </a:ext>
            </a:extLst>
          </p:cNvPr>
          <p:cNvSpPr>
            <a:spLocks noGrp="1"/>
          </p:cNvSpPr>
          <p:nvPr>
            <p:ph type="title"/>
          </p:nvPr>
        </p:nvSpPr>
        <p:spPr>
          <a:xfrm>
            <a:off x="0" y="227013"/>
            <a:ext cx="12192000" cy="1143000"/>
          </a:xfrm>
        </p:spPr>
        <p:txBody>
          <a:bodyPr/>
          <a:lstStyle/>
          <a:p>
            <a:r>
              <a:rPr lang="en-US" dirty="0"/>
              <a:t>Phase III EMBARK: Overall Survival with Enzalutamide Monotherapy</a:t>
            </a:r>
          </a:p>
        </p:txBody>
      </p:sp>
      <p:pic>
        <p:nvPicPr>
          <p:cNvPr id="5" name="Picture 4" descr="A graph on a blue background&#10;&#10;AI-generated content may be incorrect.">
            <a:extLst>
              <a:ext uri="{FF2B5EF4-FFF2-40B4-BE49-F238E27FC236}">
                <a16:creationId xmlns:a16="http://schemas.microsoft.com/office/drawing/2014/main" id="{45C47AE2-5B2F-C9E5-49F2-E5FD60AB46B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51384" y="1268760"/>
            <a:ext cx="11089232" cy="4737365"/>
          </a:xfrm>
          <a:prstGeom prst="rect">
            <a:avLst/>
          </a:prstGeom>
        </p:spPr>
      </p:pic>
      <p:sp>
        <p:nvSpPr>
          <p:cNvPr id="3" name="TextBox 2">
            <a:extLst>
              <a:ext uri="{FF2B5EF4-FFF2-40B4-BE49-F238E27FC236}">
                <a16:creationId xmlns:a16="http://schemas.microsoft.com/office/drawing/2014/main" id="{682D6848-1AA0-8752-5004-10DB0759F3BE}"/>
              </a:ext>
            </a:extLst>
          </p:cNvPr>
          <p:cNvSpPr txBox="1"/>
          <p:nvPr/>
        </p:nvSpPr>
        <p:spPr>
          <a:xfrm>
            <a:off x="119336" y="6477098"/>
            <a:ext cx="37609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Freedland S et al. ESMO 2025;Abstract LBA87.</a:t>
            </a:r>
          </a:p>
        </p:txBody>
      </p:sp>
    </p:spTree>
    <p:extLst>
      <p:ext uri="{BB962C8B-B14F-4D97-AF65-F5344CB8AC3E}">
        <p14:creationId xmlns:p14="http://schemas.microsoft.com/office/powerpoint/2010/main" val="2799077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5851A-BE3C-BF0E-E89C-A4C40FFAD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55A39-0506-9AC5-F647-ABE567F5F0AF}"/>
              </a:ext>
            </a:extLst>
          </p:cNvPr>
          <p:cNvSpPr>
            <a:spLocks noGrp="1"/>
          </p:cNvSpPr>
          <p:nvPr>
            <p:ph type="title"/>
          </p:nvPr>
        </p:nvSpPr>
        <p:spPr>
          <a:xfrm>
            <a:off x="912285" y="188489"/>
            <a:ext cx="10358967" cy="1143000"/>
          </a:xfrm>
        </p:spPr>
        <p:txBody>
          <a:bodyPr/>
          <a:lstStyle/>
          <a:p>
            <a:r>
              <a:rPr lang="en-US" dirty="0"/>
              <a:t>Phase III EMBARK: Authors’ Conclusions</a:t>
            </a:r>
          </a:p>
        </p:txBody>
      </p:sp>
      <p:sp>
        <p:nvSpPr>
          <p:cNvPr id="3" name="TextBox 2">
            <a:extLst>
              <a:ext uri="{FF2B5EF4-FFF2-40B4-BE49-F238E27FC236}">
                <a16:creationId xmlns:a16="http://schemas.microsoft.com/office/drawing/2014/main" id="{F533366E-7482-FB32-CED8-AF27D7470ED9}"/>
              </a:ext>
            </a:extLst>
          </p:cNvPr>
          <p:cNvSpPr txBox="1"/>
          <p:nvPr/>
        </p:nvSpPr>
        <p:spPr>
          <a:xfrm>
            <a:off x="119336" y="6477098"/>
            <a:ext cx="37609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Freedland S et al. ESMO 2025;Abstract LBA87.</a:t>
            </a:r>
          </a:p>
        </p:txBody>
      </p:sp>
      <p:pic>
        <p:nvPicPr>
          <p:cNvPr id="4" name="Picture 3">
            <a:extLst>
              <a:ext uri="{FF2B5EF4-FFF2-40B4-BE49-F238E27FC236}">
                <a16:creationId xmlns:a16="http://schemas.microsoft.com/office/drawing/2014/main" id="{D5EBD7C7-4AD3-F546-1DDE-FCD87A84B987}"/>
              </a:ext>
            </a:extLst>
          </p:cNvPr>
          <p:cNvPicPr>
            <a:picLocks noChangeAspect="1"/>
          </p:cNvPicPr>
          <p:nvPr/>
        </p:nvPicPr>
        <p:blipFill>
          <a:blip r:embed="rId2"/>
          <a:stretch>
            <a:fillRect/>
          </a:stretch>
        </p:blipFill>
        <p:spPr>
          <a:xfrm>
            <a:off x="439141" y="1336097"/>
            <a:ext cx="11305256" cy="4185806"/>
          </a:xfrm>
          <a:prstGeom prst="rect">
            <a:avLst/>
          </a:prstGeom>
        </p:spPr>
      </p:pic>
    </p:spTree>
    <p:extLst>
      <p:ext uri="{BB962C8B-B14F-4D97-AF65-F5344CB8AC3E}">
        <p14:creationId xmlns:p14="http://schemas.microsoft.com/office/powerpoint/2010/main" val="4103294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4C0E474-61FF-E962-4624-D8677EA44BCA}"/>
              </a:ext>
            </a:extLst>
          </p:cNvPr>
          <p:cNvGrpSpPr/>
          <p:nvPr/>
        </p:nvGrpSpPr>
        <p:grpSpPr>
          <a:xfrm>
            <a:off x="695400" y="836712"/>
            <a:ext cx="10873208" cy="5033689"/>
            <a:chOff x="3143672" y="4371975"/>
            <a:chExt cx="7772400" cy="4371975"/>
          </a:xfrm>
        </p:grpSpPr>
        <p:pic>
          <p:nvPicPr>
            <p:cNvPr id="7" name="Picture 6" descr="A colorful silhouette of a building&#10;&#10;AI-generated content may be incorrect.">
              <a:extLst>
                <a:ext uri="{FF2B5EF4-FFF2-40B4-BE49-F238E27FC236}">
                  <a16:creationId xmlns:a16="http://schemas.microsoft.com/office/drawing/2014/main" id="{03547B37-A587-2852-4A30-A398B16EB3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672" y="4371975"/>
              <a:ext cx="7772400" cy="4371975"/>
            </a:xfrm>
            <a:prstGeom prst="rect">
              <a:avLst/>
            </a:prstGeom>
          </p:spPr>
        </p:pic>
        <p:sp>
          <p:nvSpPr>
            <p:cNvPr id="10" name="TextBox 9">
              <a:extLst>
                <a:ext uri="{FF2B5EF4-FFF2-40B4-BE49-F238E27FC236}">
                  <a16:creationId xmlns:a16="http://schemas.microsoft.com/office/drawing/2014/main" id="{19675FAE-4D65-7B75-0407-04727C391942}"/>
                </a:ext>
              </a:extLst>
            </p:cNvPr>
            <p:cNvSpPr txBox="1"/>
            <p:nvPr/>
          </p:nvSpPr>
          <p:spPr>
            <a:xfrm>
              <a:off x="3143672" y="4371975"/>
              <a:ext cx="2109873" cy="400110"/>
            </a:xfrm>
            <a:prstGeom prst="rect">
              <a:avLst/>
            </a:prstGeom>
            <a:noFill/>
          </p:spPr>
          <p:txBody>
            <a:bodyPr wrap="none" rtlCol="0">
              <a:spAutoFit/>
            </a:bodyPr>
            <a:lstStyle/>
            <a:p>
              <a:r>
                <a:rPr lang="en-US" sz="2000" dirty="0">
                  <a:solidFill>
                    <a:schemeClr val="tx1"/>
                  </a:solidFill>
                </a:rPr>
                <a:t>Abstract LBA88</a:t>
              </a:r>
            </a:p>
          </p:txBody>
        </p:sp>
      </p:grpSp>
    </p:spTree>
    <p:extLst>
      <p:ext uri="{BB962C8B-B14F-4D97-AF65-F5344CB8AC3E}">
        <p14:creationId xmlns:p14="http://schemas.microsoft.com/office/powerpoint/2010/main" val="212700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285B-875A-BEA0-423B-63E245365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CFF78-3652-9DA7-42AF-61C146D4077C}"/>
              </a:ext>
            </a:extLst>
          </p:cNvPr>
          <p:cNvSpPr>
            <a:spLocks noGrp="1"/>
          </p:cNvSpPr>
          <p:nvPr>
            <p:ph type="title"/>
          </p:nvPr>
        </p:nvSpPr>
        <p:spPr/>
        <p:txBody>
          <a:bodyPr/>
          <a:lstStyle/>
          <a:p>
            <a:pPr algn="l"/>
            <a:r>
              <a:rPr lang="en-US" dirty="0"/>
              <a:t>Phase III PRESTO: Metastases-Free Survival (MFS) with Androgen Deprivation Therapy (ADT) and Apalutamide versus ADT</a:t>
            </a:r>
          </a:p>
        </p:txBody>
      </p:sp>
      <p:pic>
        <p:nvPicPr>
          <p:cNvPr id="8" name="Picture 7" descr="A graph showing a number of events&#10;&#10;AI-generated content may be incorrect.">
            <a:extLst>
              <a:ext uri="{FF2B5EF4-FFF2-40B4-BE49-F238E27FC236}">
                <a16:creationId xmlns:a16="http://schemas.microsoft.com/office/drawing/2014/main" id="{6C333BFE-0F23-B32D-0198-E7D6BDE6D1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3416" r="5361"/>
          <a:stretch>
            <a:fillRect/>
          </a:stretch>
        </p:blipFill>
        <p:spPr>
          <a:xfrm>
            <a:off x="601028" y="1484784"/>
            <a:ext cx="10989944" cy="4464496"/>
          </a:xfrm>
          <a:prstGeom prst="rect">
            <a:avLst/>
          </a:prstGeom>
        </p:spPr>
      </p:pic>
      <p:sp>
        <p:nvSpPr>
          <p:cNvPr id="3" name="TextBox 2">
            <a:extLst>
              <a:ext uri="{FF2B5EF4-FFF2-40B4-BE49-F238E27FC236}">
                <a16:creationId xmlns:a16="http://schemas.microsoft.com/office/drawing/2014/main" id="{EB93F3AE-8B80-4DE9-D6E9-3FF4F5A0C4A9}"/>
              </a:ext>
            </a:extLst>
          </p:cNvPr>
          <p:cNvSpPr txBox="1"/>
          <p:nvPr/>
        </p:nvSpPr>
        <p:spPr>
          <a:xfrm>
            <a:off x="119336" y="6477098"/>
            <a:ext cx="37124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Aggarwal R et al. ESMO 2025;Abstract LBA88.</a:t>
            </a:r>
          </a:p>
        </p:txBody>
      </p:sp>
    </p:spTree>
    <p:extLst>
      <p:ext uri="{BB962C8B-B14F-4D97-AF65-F5344CB8AC3E}">
        <p14:creationId xmlns:p14="http://schemas.microsoft.com/office/powerpoint/2010/main" val="1159427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66CB-E356-B94D-B417-B161D2819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AAF80-E57A-D5AA-AF51-5068CB0C374E}"/>
              </a:ext>
            </a:extLst>
          </p:cNvPr>
          <p:cNvSpPr>
            <a:spLocks noGrp="1"/>
          </p:cNvSpPr>
          <p:nvPr>
            <p:ph type="title"/>
          </p:nvPr>
        </p:nvSpPr>
        <p:spPr>
          <a:xfrm>
            <a:off x="623392" y="125760"/>
            <a:ext cx="11160378" cy="1143000"/>
          </a:xfrm>
        </p:spPr>
        <p:txBody>
          <a:bodyPr/>
          <a:lstStyle/>
          <a:p>
            <a:pPr algn="l"/>
            <a:r>
              <a:rPr lang="en-US" dirty="0"/>
              <a:t>Phase III PRESTO: Metastases-Free Survival with ADT Combined with Apalutamide + Abiraterone Acetate with Prednisone (AAP) versus ADT</a:t>
            </a:r>
          </a:p>
        </p:txBody>
      </p:sp>
      <p:pic>
        <p:nvPicPr>
          <p:cNvPr id="5" name="Picture 4" descr="A graph showing the growth of a patient&#10;&#10;AI-generated content may be incorrect.">
            <a:extLst>
              <a:ext uri="{FF2B5EF4-FFF2-40B4-BE49-F238E27FC236}">
                <a16:creationId xmlns:a16="http://schemas.microsoft.com/office/drawing/2014/main" id="{450BBBD1-2F7E-9046-3D9E-CDE3A9405D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3832" r="4545"/>
          <a:stretch>
            <a:fillRect/>
          </a:stretch>
        </p:blipFill>
        <p:spPr>
          <a:xfrm>
            <a:off x="309819" y="1268760"/>
            <a:ext cx="11572361" cy="4680520"/>
          </a:xfrm>
          <a:prstGeom prst="rect">
            <a:avLst/>
          </a:prstGeom>
        </p:spPr>
      </p:pic>
      <p:sp>
        <p:nvSpPr>
          <p:cNvPr id="3" name="TextBox 2">
            <a:extLst>
              <a:ext uri="{FF2B5EF4-FFF2-40B4-BE49-F238E27FC236}">
                <a16:creationId xmlns:a16="http://schemas.microsoft.com/office/drawing/2014/main" id="{C8429A5A-D13F-F9EC-B31E-2A0A1F4C61C7}"/>
              </a:ext>
            </a:extLst>
          </p:cNvPr>
          <p:cNvSpPr txBox="1"/>
          <p:nvPr/>
        </p:nvSpPr>
        <p:spPr>
          <a:xfrm>
            <a:off x="119336" y="6477098"/>
            <a:ext cx="37124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Aggarwal R et al. ESMO 2025;Abstract LBA88.</a:t>
            </a:r>
          </a:p>
        </p:txBody>
      </p:sp>
    </p:spTree>
    <p:extLst>
      <p:ext uri="{BB962C8B-B14F-4D97-AF65-F5344CB8AC3E}">
        <p14:creationId xmlns:p14="http://schemas.microsoft.com/office/powerpoint/2010/main" val="1883063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0C10-7BEA-3F59-7FE6-D1BCEA83E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0AAFD-6430-5A26-3A07-A6602E8F55D6}"/>
              </a:ext>
            </a:extLst>
          </p:cNvPr>
          <p:cNvSpPr>
            <a:spLocks noGrp="1"/>
          </p:cNvSpPr>
          <p:nvPr>
            <p:ph type="title"/>
          </p:nvPr>
        </p:nvSpPr>
        <p:spPr>
          <a:xfrm>
            <a:off x="1055440" y="53752"/>
            <a:ext cx="10358967" cy="1143000"/>
          </a:xfrm>
        </p:spPr>
        <p:txBody>
          <a:bodyPr/>
          <a:lstStyle/>
          <a:p>
            <a:r>
              <a:rPr lang="en-US" dirty="0"/>
              <a:t>Phase III PRESTO: Authors’ Conclusions</a:t>
            </a:r>
          </a:p>
        </p:txBody>
      </p:sp>
      <p:sp>
        <p:nvSpPr>
          <p:cNvPr id="3" name="TextBox 2">
            <a:extLst>
              <a:ext uri="{FF2B5EF4-FFF2-40B4-BE49-F238E27FC236}">
                <a16:creationId xmlns:a16="http://schemas.microsoft.com/office/drawing/2014/main" id="{34D02843-ACB9-0A78-674C-92FB54A401EA}"/>
              </a:ext>
            </a:extLst>
          </p:cNvPr>
          <p:cNvSpPr txBox="1"/>
          <p:nvPr/>
        </p:nvSpPr>
        <p:spPr>
          <a:xfrm>
            <a:off x="119336" y="6477098"/>
            <a:ext cx="37124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Aggarwal R et al. ESMO 2025;Abstract LBA88.</a:t>
            </a:r>
          </a:p>
        </p:txBody>
      </p:sp>
      <p:pic>
        <p:nvPicPr>
          <p:cNvPr id="4" name="Picture 3">
            <a:extLst>
              <a:ext uri="{FF2B5EF4-FFF2-40B4-BE49-F238E27FC236}">
                <a16:creationId xmlns:a16="http://schemas.microsoft.com/office/drawing/2014/main" id="{4882DB97-E62D-41AB-4F03-D6DD11B7EEA4}"/>
              </a:ext>
            </a:extLst>
          </p:cNvPr>
          <p:cNvPicPr>
            <a:picLocks noChangeAspect="1"/>
          </p:cNvPicPr>
          <p:nvPr/>
        </p:nvPicPr>
        <p:blipFill>
          <a:blip r:embed="rId2"/>
          <a:stretch>
            <a:fillRect/>
          </a:stretch>
        </p:blipFill>
        <p:spPr>
          <a:xfrm>
            <a:off x="299356" y="1228422"/>
            <a:ext cx="11593288" cy="4401155"/>
          </a:xfrm>
          <a:prstGeom prst="rect">
            <a:avLst/>
          </a:prstGeom>
        </p:spPr>
      </p:pic>
    </p:spTree>
    <p:extLst>
      <p:ext uri="{BB962C8B-B14F-4D97-AF65-F5344CB8AC3E}">
        <p14:creationId xmlns:p14="http://schemas.microsoft.com/office/powerpoint/2010/main" val="1205640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E912-EA61-1E1C-FE0E-78B660844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C983A-35BF-D6B1-E096-4C8D77548E35}"/>
              </a:ext>
            </a:extLst>
          </p:cNvPr>
          <p:cNvSpPr>
            <a:spLocks noGrp="1"/>
          </p:cNvSpPr>
          <p:nvPr>
            <p:ph type="title"/>
          </p:nvPr>
        </p:nvSpPr>
        <p:spPr>
          <a:xfrm>
            <a:off x="816168" y="548680"/>
            <a:ext cx="11090448" cy="1188720"/>
          </a:xfrm>
        </p:spPr>
        <p:txBody>
          <a:bodyPr>
            <a:normAutofit/>
          </a:bodyPr>
          <a:lstStyle/>
          <a:p>
            <a:r>
              <a:rPr lang="en-US" b="1" dirty="0"/>
              <a:t>Dr McKay: Case Presentation</a:t>
            </a:r>
            <a:br>
              <a:rPr lang="en-US" dirty="0"/>
            </a:br>
            <a:r>
              <a:rPr lang="en-US" sz="2700" dirty="0"/>
              <a:t>Patient: 68-year-old male</a:t>
            </a:r>
          </a:p>
        </p:txBody>
      </p:sp>
      <p:sp>
        <p:nvSpPr>
          <p:cNvPr id="3" name="Content Placeholder 2">
            <a:extLst>
              <a:ext uri="{FF2B5EF4-FFF2-40B4-BE49-F238E27FC236}">
                <a16:creationId xmlns:a16="http://schemas.microsoft.com/office/drawing/2014/main" id="{26882AAA-A7B5-D585-8A33-F731886B4D4D}"/>
              </a:ext>
            </a:extLst>
          </p:cNvPr>
          <p:cNvSpPr>
            <a:spLocks noGrp="1"/>
          </p:cNvSpPr>
          <p:nvPr>
            <p:ph idx="1"/>
          </p:nvPr>
        </p:nvSpPr>
        <p:spPr>
          <a:xfrm>
            <a:off x="838200" y="1825624"/>
            <a:ext cx="10515600" cy="4789779"/>
          </a:xfrm>
        </p:spPr>
        <p:txBody>
          <a:bodyPr>
            <a:noAutofit/>
          </a:bodyPr>
          <a:lstStyle/>
          <a:p>
            <a:pPr marL="0" lvl="0" indent="0">
              <a:buNone/>
            </a:pPr>
            <a:endParaRPr lang="en-US" sz="2400" b="1" dirty="0"/>
          </a:p>
          <a:p>
            <a:pPr marL="0" lvl="0" indent="0">
              <a:buNone/>
            </a:pPr>
            <a:r>
              <a:rPr lang="en-US" sz="2400" b="1" dirty="0"/>
              <a:t>Clinical Course:</a:t>
            </a:r>
          </a:p>
          <a:p>
            <a:pPr lvl="0"/>
            <a:r>
              <a:rPr lang="en-US" sz="2400" dirty="0"/>
              <a:t>Initial diagnosis: Gleason 4+4=8 prostate adenocarcinoma, PSA 12.3 ng/mL</a:t>
            </a:r>
          </a:p>
          <a:p>
            <a:pPr lvl="0"/>
            <a:r>
              <a:rPr lang="en-US" sz="2400" dirty="0"/>
              <a:t>Underwent radical prostatectomy in 2021</a:t>
            </a:r>
          </a:p>
          <a:p>
            <a:pPr lvl="0"/>
            <a:r>
              <a:rPr lang="en-US" sz="2400" dirty="0"/>
              <a:t>Post-operative PSA nadir: 0.02 ng/mL</a:t>
            </a:r>
          </a:p>
          <a:p>
            <a:pPr lvl="0"/>
            <a:r>
              <a:rPr lang="en-US" sz="2400" dirty="0"/>
              <a:t>PSA rose to 0.25 ng/mL by early 2023</a:t>
            </a:r>
          </a:p>
          <a:p>
            <a:pPr lvl="0"/>
            <a:r>
              <a:rPr lang="en-US" sz="2400" dirty="0"/>
              <a:t>Received salvage radiation therapy (70 Gy) without ADT</a:t>
            </a:r>
          </a:p>
          <a:p>
            <a:pPr lvl="0"/>
            <a:r>
              <a:rPr lang="en-US" sz="2400" dirty="0"/>
              <a:t>PSA nadir post-radiation: 0.02 ng/mL</a:t>
            </a:r>
          </a:p>
          <a:p>
            <a:pPr lvl="0"/>
            <a:r>
              <a:rPr lang="en-US" sz="2400" dirty="0"/>
              <a:t>PSA began rising again in 2024, reaching 1.2 ng/mL by January 2025</a:t>
            </a:r>
          </a:p>
          <a:p>
            <a:pPr lvl="0"/>
            <a:r>
              <a:rPr lang="en-US" sz="2400" dirty="0"/>
              <a:t>PSA doubling time: 6 months</a:t>
            </a:r>
          </a:p>
        </p:txBody>
      </p:sp>
    </p:spTree>
    <p:extLst>
      <p:ext uri="{BB962C8B-B14F-4D97-AF65-F5344CB8AC3E}">
        <p14:creationId xmlns:p14="http://schemas.microsoft.com/office/powerpoint/2010/main" val="1076697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FEDC-63D4-AC12-CFBF-286ACD78F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261E2-D358-6E73-AC6A-91D39DC3A7CA}"/>
              </a:ext>
            </a:extLst>
          </p:cNvPr>
          <p:cNvSpPr>
            <a:spLocks noGrp="1"/>
          </p:cNvSpPr>
          <p:nvPr>
            <p:ph type="title"/>
          </p:nvPr>
        </p:nvSpPr>
        <p:spPr>
          <a:xfrm>
            <a:off x="538408" y="242597"/>
            <a:ext cx="11162456" cy="1188720"/>
          </a:xfrm>
        </p:spPr>
        <p:txBody>
          <a:bodyPr>
            <a:normAutofit/>
          </a:bodyPr>
          <a:lstStyle/>
          <a:p>
            <a:r>
              <a:rPr lang="en-US" sz="3200" b="1" dirty="0"/>
              <a:t>Dr McKay: Case Presentation (Continued)</a:t>
            </a:r>
          </a:p>
        </p:txBody>
      </p:sp>
      <p:sp>
        <p:nvSpPr>
          <p:cNvPr id="3" name="Content Placeholder 2">
            <a:extLst>
              <a:ext uri="{FF2B5EF4-FFF2-40B4-BE49-F238E27FC236}">
                <a16:creationId xmlns:a16="http://schemas.microsoft.com/office/drawing/2014/main" id="{0A80CF47-6F7B-7C91-43F8-56BFEA07D68C}"/>
              </a:ext>
            </a:extLst>
          </p:cNvPr>
          <p:cNvSpPr>
            <a:spLocks noGrp="1"/>
          </p:cNvSpPr>
          <p:nvPr>
            <p:ph idx="1"/>
          </p:nvPr>
        </p:nvSpPr>
        <p:spPr>
          <a:xfrm>
            <a:off x="551384" y="1825624"/>
            <a:ext cx="10515600" cy="4789779"/>
          </a:xfrm>
        </p:spPr>
        <p:txBody>
          <a:bodyPr>
            <a:noAutofit/>
          </a:bodyPr>
          <a:lstStyle/>
          <a:p>
            <a:pPr marL="0" lvl="0" indent="0">
              <a:buNone/>
            </a:pPr>
            <a:r>
              <a:rPr lang="en-US" sz="2400" b="1" dirty="0"/>
              <a:t>Clinical Course:</a:t>
            </a:r>
          </a:p>
          <a:p>
            <a:pPr lvl="0"/>
            <a:r>
              <a:rPr lang="en-US" sz="2400" dirty="0"/>
              <a:t>Conventional imaging negative (CT/bone scan)</a:t>
            </a:r>
          </a:p>
          <a:p>
            <a:pPr lvl="0"/>
            <a:r>
              <a:rPr lang="en-US" sz="2400" dirty="0"/>
              <a:t>PSMA PET/CT showed no definitive metastatic disease</a:t>
            </a:r>
          </a:p>
          <a:p>
            <a:pPr lvl="0"/>
            <a:r>
              <a:rPr lang="en-US" sz="2400" dirty="0"/>
              <a:t>Started on enzalutamide 160 mg daily without ADT in February 2025</a:t>
            </a:r>
          </a:p>
          <a:p>
            <a:pPr lvl="0"/>
            <a:r>
              <a:rPr lang="en-US" sz="2400" dirty="0"/>
              <a:t>PSA decreased to &lt;0.01. Testosterone also decreased to castrate levels.</a:t>
            </a:r>
          </a:p>
          <a:p>
            <a:pPr lvl="0"/>
            <a:r>
              <a:rPr lang="en-US" sz="2400" dirty="0"/>
              <a:t>Completed 1 year of therapy and then discontinued treatment.</a:t>
            </a:r>
          </a:p>
        </p:txBody>
      </p:sp>
    </p:spTree>
    <p:extLst>
      <p:ext uri="{BB962C8B-B14F-4D97-AF65-F5344CB8AC3E}">
        <p14:creationId xmlns:p14="http://schemas.microsoft.com/office/powerpoint/2010/main" val="3442518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McKay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913552" y="1916832"/>
          <a:ext cx="10189133" cy="3384376"/>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691152">
                  <a:extLst>
                    <a:ext uri="{9D8B030D-6E8A-4147-A177-3AD203B41FA5}">
                      <a16:colId xmlns:a16="http://schemas.microsoft.com/office/drawing/2014/main" val="2117869244"/>
                    </a:ext>
                  </a:extLst>
                </a:gridCol>
              </a:tblGrid>
              <a:tr h="2041106">
                <a:tc>
                  <a:txBody>
                    <a:bodyPr/>
                    <a:lstStyle/>
                    <a:p>
                      <a:pPr algn="l"/>
                      <a:r>
                        <a:rPr lang="en-US" sz="1800" b="1" dirty="0">
                          <a:solidFill>
                            <a:schemeClr val="tx1"/>
                          </a:solidFill>
                        </a:rPr>
                        <a:t>Advisor/Consultant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Ambrx</a:t>
                      </a:r>
                      <a:r>
                        <a:rPr lang="en-US" sz="1800" b="0" dirty="0">
                          <a:solidFill>
                            <a:schemeClr val="tx1"/>
                          </a:solidFill>
                        </a:rPr>
                        <a:t>, Arcus Biosciences, AstraZeneca Pharmaceuticals LP, Aveo Pharmaceuticals, Bayer HealthCare Pharmaceuticals, Blue Earth Diagnostics, Bristol Myers Squibb, </a:t>
                      </a:r>
                      <a:r>
                        <a:rPr lang="en-US" sz="1800" b="0" dirty="0" err="1">
                          <a:solidFill>
                            <a:schemeClr val="tx1"/>
                          </a:solidFill>
                        </a:rPr>
                        <a:t>Calithera</a:t>
                      </a:r>
                      <a:r>
                        <a:rPr lang="en-US" sz="1800" b="0" dirty="0">
                          <a:solidFill>
                            <a:schemeClr val="tx1"/>
                          </a:solidFill>
                        </a:rPr>
                        <a:t> Biosciences, Caris Life Sciences, Daiichi Sankyo Inc, Dendreon Pharmaceuticals Inc, Exelixis Inc, Johnson &amp; Johnson, Lilly, Merck, </a:t>
                      </a:r>
                      <a:r>
                        <a:rPr lang="en-US" sz="1800" b="0" dirty="0" err="1">
                          <a:solidFill>
                            <a:schemeClr val="tx1"/>
                          </a:solidFill>
                        </a:rPr>
                        <a:t>Myovant</a:t>
                      </a:r>
                      <a:r>
                        <a:rPr lang="en-US" sz="1800" b="0" dirty="0">
                          <a:solidFill>
                            <a:schemeClr val="tx1"/>
                          </a:solidFill>
                        </a:rPr>
                        <a:t> Sciences, Neomorph, Novartis, Pfizer Inc, Sanofi, </a:t>
                      </a:r>
                      <a:r>
                        <a:rPr lang="en-US" sz="1800" b="0" dirty="0" err="1">
                          <a:solidFill>
                            <a:schemeClr val="tx1"/>
                          </a:solidFill>
                        </a:rPr>
                        <a:t>Seagen</a:t>
                      </a:r>
                      <a:r>
                        <a:rPr lang="en-US" sz="1800" b="0" dirty="0">
                          <a:solidFill>
                            <a:schemeClr val="tx1"/>
                          </a:solidFill>
                        </a:rPr>
                        <a:t> Inc, Sorrento Therapeutics, </a:t>
                      </a:r>
                      <a:r>
                        <a:rPr lang="en-US" sz="1800" b="0" dirty="0" err="1">
                          <a:solidFill>
                            <a:schemeClr val="tx1"/>
                          </a:solidFill>
                        </a:rPr>
                        <a:t>Telix</a:t>
                      </a:r>
                      <a:r>
                        <a:rPr lang="en-US" sz="1800" b="0" dirty="0">
                          <a:solidFill>
                            <a:schemeClr val="tx1"/>
                          </a:solidFill>
                        </a:rPr>
                        <a:t> Pharmaceuticals Limited,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43270">
                <a:tc>
                  <a:txBody>
                    <a:bodyPr/>
                    <a:lstStyle/>
                    <a:p>
                      <a:pPr algn="l"/>
                      <a:r>
                        <a:rPr lang="en-US" sz="1800" b="1" dirty="0">
                          <a:solidFill>
                            <a:schemeClr val="tx1"/>
                          </a:solidFill>
                        </a:rPr>
                        <a:t>Institutional 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Artera</a:t>
                      </a:r>
                      <a:r>
                        <a:rPr lang="en-US" sz="1800" b="0" dirty="0">
                          <a:solidFill>
                            <a:schemeClr val="tx1"/>
                          </a:solidFill>
                        </a:rPr>
                        <a:t>, AstraZeneca Pharmaceuticals LP, Bayer HealthCare Pharmaceuticals, Bristol Myers Squibb, Exelixis Inc, </a:t>
                      </a:r>
                      <a:r>
                        <a:rPr lang="en-US" sz="1800" b="0" dirty="0" err="1">
                          <a:solidFill>
                            <a:schemeClr val="tx1"/>
                          </a:solidFill>
                        </a:rPr>
                        <a:t>Oncternal</a:t>
                      </a:r>
                      <a:r>
                        <a:rPr lang="en-US" sz="1800" b="0" dirty="0">
                          <a:solidFill>
                            <a:schemeClr val="tx1"/>
                          </a:solidFill>
                        </a:rPr>
                        <a:t> Therapeutics,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3326997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EE7D-AD63-E545-6B68-26646C69B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F549C-09A0-90CC-04C8-F84A38B6C4AA}"/>
              </a:ext>
            </a:extLst>
          </p:cNvPr>
          <p:cNvSpPr>
            <a:spLocks noGrp="1"/>
          </p:cNvSpPr>
          <p:nvPr>
            <p:ph type="title"/>
          </p:nvPr>
        </p:nvSpPr>
        <p:spPr>
          <a:xfrm>
            <a:off x="1919536" y="0"/>
            <a:ext cx="8424936" cy="1268760"/>
          </a:xfrm>
        </p:spPr>
        <p:txBody>
          <a:bodyPr>
            <a:normAutofit/>
          </a:bodyPr>
          <a:lstStyle/>
          <a:p>
            <a:r>
              <a:rPr lang="en-US" dirty="0">
                <a:latin typeface="Calibri" panose="020F0502020204030204" pitchFamily="34" charset="0"/>
                <a:ea typeface="Aptos" panose="020B0004020202020204" pitchFamily="34" charset="0"/>
                <a:cs typeface="Calibri" panose="020F0502020204030204" pitchFamily="34" charset="0"/>
              </a:rPr>
              <a:t>Lutetium Lu 177 </a:t>
            </a:r>
            <a:r>
              <a:rPr lang="en-US" dirty="0" err="1">
                <a:latin typeface="Calibri" panose="020F0502020204030204" pitchFamily="34" charset="0"/>
                <a:ea typeface="Aptos" panose="020B0004020202020204" pitchFamily="34" charset="0"/>
                <a:cs typeface="Calibri" panose="020F0502020204030204" pitchFamily="34" charset="0"/>
              </a:rPr>
              <a:t>Vipivotide</a:t>
            </a:r>
            <a:r>
              <a:rPr lang="en-US" dirty="0">
                <a:latin typeface="Calibri" panose="020F0502020204030204" pitchFamily="34" charset="0"/>
                <a:ea typeface="Aptos" panose="020B0004020202020204" pitchFamily="34" charset="0"/>
                <a:cs typeface="Calibri" panose="020F0502020204030204" pitchFamily="34" charset="0"/>
              </a:rPr>
              <a:t> Tetraxetan for </a:t>
            </a:r>
            <a:r>
              <a:rPr lang="en-US" dirty="0" err="1">
                <a:latin typeface="Calibri" panose="020F0502020204030204" pitchFamily="34" charset="0"/>
                <a:ea typeface="Aptos" panose="020B0004020202020204" pitchFamily="34" charset="0"/>
                <a:cs typeface="Calibri" panose="020F0502020204030204" pitchFamily="34" charset="0"/>
              </a:rPr>
              <a:t>mHSPC</a:t>
            </a:r>
            <a:r>
              <a:rPr lang="en-US" dirty="0">
                <a:latin typeface="Calibri" panose="020F0502020204030204" pitchFamily="34" charset="0"/>
                <a:ea typeface="Aptos" panose="020B0004020202020204" pitchFamily="34" charset="0"/>
                <a:cs typeface="Calibri" panose="020F0502020204030204" pitchFamily="34" charset="0"/>
              </a:rPr>
              <a:t> </a:t>
            </a:r>
            <a:endParaRPr lang="en-US" dirty="0">
              <a:solidFill>
                <a:srgbClr val="0432F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305502D-A65B-756A-CB84-3F8F1970BE32}"/>
              </a:ext>
            </a:extLst>
          </p:cNvPr>
          <p:cNvSpPr txBox="1"/>
          <p:nvPr/>
        </p:nvSpPr>
        <p:spPr>
          <a:xfrm>
            <a:off x="839416" y="1396320"/>
            <a:ext cx="10513168" cy="2462213"/>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Tagawa S et al.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of [177Lu]Lu-PSMA-617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ADT + ARPI in patients with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PSMA-positive metastatic hormone-sensitive prostate cancer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PSMAddition</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LBA6.</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28278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F81BDA1-8762-6849-DE10-AB780A7F63D8}"/>
              </a:ext>
            </a:extLst>
          </p:cNvPr>
          <p:cNvGrpSpPr/>
          <p:nvPr/>
        </p:nvGrpSpPr>
        <p:grpSpPr>
          <a:xfrm>
            <a:off x="947428" y="728700"/>
            <a:ext cx="10297144" cy="5400600"/>
            <a:chOff x="1775520" y="908720"/>
            <a:chExt cx="7772400" cy="4371975"/>
          </a:xfrm>
        </p:grpSpPr>
        <p:pic>
          <p:nvPicPr>
            <p:cNvPr id="5" name="Picture 4" descr="A close-up of a medical advertisement&#10;&#10;AI-generated content may be incorrect.">
              <a:extLst>
                <a:ext uri="{FF2B5EF4-FFF2-40B4-BE49-F238E27FC236}">
                  <a16:creationId xmlns:a16="http://schemas.microsoft.com/office/drawing/2014/main" id="{C4C6E5BE-30BC-9C1B-3F97-E2C9EDFAD0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908720"/>
              <a:ext cx="7772400" cy="4371975"/>
            </a:xfrm>
            <a:prstGeom prst="rect">
              <a:avLst/>
            </a:prstGeom>
          </p:spPr>
        </p:pic>
        <p:sp>
          <p:nvSpPr>
            <p:cNvPr id="6" name="TextBox 5">
              <a:extLst>
                <a:ext uri="{FF2B5EF4-FFF2-40B4-BE49-F238E27FC236}">
                  <a16:creationId xmlns:a16="http://schemas.microsoft.com/office/drawing/2014/main" id="{87ABCE07-44E7-654C-E3FD-136194A7912B}"/>
                </a:ext>
              </a:extLst>
            </p:cNvPr>
            <p:cNvSpPr txBox="1"/>
            <p:nvPr/>
          </p:nvSpPr>
          <p:spPr>
            <a:xfrm>
              <a:off x="1775520" y="909504"/>
              <a:ext cx="1967205" cy="400110"/>
            </a:xfrm>
            <a:prstGeom prst="rect">
              <a:avLst/>
            </a:prstGeom>
            <a:noFill/>
          </p:spPr>
          <p:txBody>
            <a:bodyPr wrap="none" rtlCol="0">
              <a:spAutoFit/>
            </a:bodyPr>
            <a:lstStyle/>
            <a:p>
              <a:r>
                <a:rPr lang="en-US" sz="2000" dirty="0">
                  <a:solidFill>
                    <a:schemeClr val="tx1"/>
                  </a:solidFill>
                </a:rPr>
                <a:t>Abstract LBA6</a:t>
              </a:r>
            </a:p>
          </p:txBody>
        </p:sp>
      </p:grpSp>
    </p:spTree>
    <p:extLst>
      <p:ext uri="{BB962C8B-B14F-4D97-AF65-F5344CB8AC3E}">
        <p14:creationId xmlns:p14="http://schemas.microsoft.com/office/powerpoint/2010/main" val="1868607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6D02-A576-24DB-AD3A-E52519688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800C4-8C27-99EB-6289-E746FF8CCDF4}"/>
              </a:ext>
            </a:extLst>
          </p:cNvPr>
          <p:cNvSpPr>
            <a:spLocks noGrp="1"/>
          </p:cNvSpPr>
          <p:nvPr>
            <p:ph type="title"/>
          </p:nvPr>
        </p:nvSpPr>
        <p:spPr>
          <a:xfrm>
            <a:off x="0" y="227013"/>
            <a:ext cx="12192000" cy="1143000"/>
          </a:xfrm>
        </p:spPr>
        <p:txBody>
          <a:bodyPr/>
          <a:lstStyle/>
          <a:p>
            <a:r>
              <a:rPr lang="en-US" dirty="0"/>
              <a:t>Phase III </a:t>
            </a:r>
            <a:r>
              <a:rPr lang="en-US" dirty="0" err="1"/>
              <a:t>PSMAddition</a:t>
            </a:r>
            <a:r>
              <a:rPr lang="en-US" dirty="0"/>
              <a:t>: Radiographic Progression-Free Survival by BIRC</a:t>
            </a:r>
          </a:p>
        </p:txBody>
      </p:sp>
      <p:pic>
        <p:nvPicPr>
          <p:cNvPr id="6" name="Picture 5" descr="A graph showing the number of events&#10;&#10;AI-generated content may be incorrect.">
            <a:extLst>
              <a:ext uri="{FF2B5EF4-FFF2-40B4-BE49-F238E27FC236}">
                <a16:creationId xmlns:a16="http://schemas.microsoft.com/office/drawing/2014/main" id="{C5663069-D34F-8035-D64C-F0E4B0E4D0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1364" y="1370013"/>
            <a:ext cx="11449272" cy="4455052"/>
          </a:xfrm>
          <a:prstGeom prst="rect">
            <a:avLst/>
          </a:prstGeom>
        </p:spPr>
      </p:pic>
      <p:sp>
        <p:nvSpPr>
          <p:cNvPr id="3" name="TextBox 2">
            <a:extLst>
              <a:ext uri="{FF2B5EF4-FFF2-40B4-BE49-F238E27FC236}">
                <a16:creationId xmlns:a16="http://schemas.microsoft.com/office/drawing/2014/main" id="{DB2311F8-9E12-BAFB-C63B-33A53A0E914F}"/>
              </a:ext>
            </a:extLst>
          </p:cNvPr>
          <p:cNvSpPr txBox="1"/>
          <p:nvPr/>
        </p:nvSpPr>
        <p:spPr>
          <a:xfrm>
            <a:off x="119336" y="6477098"/>
            <a:ext cx="354289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Tagawa ST et al. ESMO 2025;Abstract LBA6.</a:t>
            </a:r>
          </a:p>
        </p:txBody>
      </p:sp>
    </p:spTree>
    <p:extLst>
      <p:ext uri="{BB962C8B-B14F-4D97-AF65-F5344CB8AC3E}">
        <p14:creationId xmlns:p14="http://schemas.microsoft.com/office/powerpoint/2010/main" val="343201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388E-83A6-1FC6-BD5A-7D5EC90B7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83C5F-CE7E-606D-EEC1-317ABE7C2F3E}"/>
              </a:ext>
            </a:extLst>
          </p:cNvPr>
          <p:cNvSpPr>
            <a:spLocks noGrp="1"/>
          </p:cNvSpPr>
          <p:nvPr>
            <p:ph type="title"/>
          </p:nvPr>
        </p:nvSpPr>
        <p:spPr/>
        <p:txBody>
          <a:bodyPr/>
          <a:lstStyle/>
          <a:p>
            <a:r>
              <a:rPr lang="en-US" dirty="0"/>
              <a:t>Phase III </a:t>
            </a:r>
            <a:r>
              <a:rPr lang="en-US" dirty="0" err="1"/>
              <a:t>PSMAddition</a:t>
            </a:r>
            <a:r>
              <a:rPr lang="en-US" dirty="0"/>
              <a:t>: Interim Overall Survival (OS)</a:t>
            </a:r>
          </a:p>
        </p:txBody>
      </p:sp>
      <p:pic>
        <p:nvPicPr>
          <p:cNvPr id="5" name="Picture 4" descr="A graph showing the results of a patient's recovery&#10;&#10;AI-generated content may be incorrect.">
            <a:extLst>
              <a:ext uri="{FF2B5EF4-FFF2-40B4-BE49-F238E27FC236}">
                <a16:creationId xmlns:a16="http://schemas.microsoft.com/office/drawing/2014/main" id="{C9E82E78-BCFF-3CDD-7D0D-7B0BC69B1B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52588" y="1247378"/>
            <a:ext cx="11486823" cy="4363243"/>
          </a:xfrm>
          <a:prstGeom prst="rect">
            <a:avLst/>
          </a:prstGeom>
        </p:spPr>
      </p:pic>
      <p:sp>
        <p:nvSpPr>
          <p:cNvPr id="3" name="TextBox 2">
            <a:extLst>
              <a:ext uri="{FF2B5EF4-FFF2-40B4-BE49-F238E27FC236}">
                <a16:creationId xmlns:a16="http://schemas.microsoft.com/office/drawing/2014/main" id="{DC860B36-5EB2-4C03-8C7A-468846283567}"/>
              </a:ext>
            </a:extLst>
          </p:cNvPr>
          <p:cNvSpPr txBox="1"/>
          <p:nvPr/>
        </p:nvSpPr>
        <p:spPr>
          <a:xfrm>
            <a:off x="119336" y="6477098"/>
            <a:ext cx="354289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Tagawa ST et al. ESMO 2025;Abstract LBA6.</a:t>
            </a:r>
          </a:p>
        </p:txBody>
      </p:sp>
      <p:sp>
        <p:nvSpPr>
          <p:cNvPr id="4" name="Rectangle 3">
            <a:extLst>
              <a:ext uri="{FF2B5EF4-FFF2-40B4-BE49-F238E27FC236}">
                <a16:creationId xmlns:a16="http://schemas.microsoft.com/office/drawing/2014/main" id="{05479C5C-2262-0D68-BB89-ECC0BC5238E7}"/>
              </a:ext>
            </a:extLst>
          </p:cNvPr>
          <p:cNvSpPr/>
          <p:nvPr/>
        </p:nvSpPr>
        <p:spPr bwMode="auto">
          <a:xfrm>
            <a:off x="767408" y="1247378"/>
            <a:ext cx="4392488" cy="1226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82879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377F-EDE5-AAA7-CADF-65FFFB0E1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15AAA-0113-EC9C-2B38-F13B2731013B}"/>
              </a:ext>
            </a:extLst>
          </p:cNvPr>
          <p:cNvSpPr>
            <a:spLocks noGrp="1"/>
          </p:cNvSpPr>
          <p:nvPr>
            <p:ph type="title"/>
          </p:nvPr>
        </p:nvSpPr>
        <p:spPr>
          <a:xfrm>
            <a:off x="912286" y="57737"/>
            <a:ext cx="10358967" cy="1143000"/>
          </a:xfrm>
        </p:spPr>
        <p:txBody>
          <a:bodyPr/>
          <a:lstStyle/>
          <a:p>
            <a:r>
              <a:rPr lang="en-US" dirty="0"/>
              <a:t>Phase III </a:t>
            </a:r>
            <a:r>
              <a:rPr lang="en-US" dirty="0" err="1"/>
              <a:t>PSMAddition</a:t>
            </a:r>
            <a:r>
              <a:rPr lang="en-US" dirty="0"/>
              <a:t>: Adverse Events (AEs) of Special Interest</a:t>
            </a:r>
          </a:p>
        </p:txBody>
      </p:sp>
      <p:pic>
        <p:nvPicPr>
          <p:cNvPr id="6" name="Picture 5" descr="A chart of a number of children's health care&#10;&#10;AI-generated content may be incorrect.">
            <a:extLst>
              <a:ext uri="{FF2B5EF4-FFF2-40B4-BE49-F238E27FC236}">
                <a16:creationId xmlns:a16="http://schemas.microsoft.com/office/drawing/2014/main" id="{6B199F95-2922-2D2E-5E8B-8F63A8B8D3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3125" r="5008"/>
          <a:stretch>
            <a:fillRect/>
          </a:stretch>
        </p:blipFill>
        <p:spPr>
          <a:xfrm>
            <a:off x="595081" y="1100834"/>
            <a:ext cx="10993375" cy="4656332"/>
          </a:xfrm>
          <a:prstGeom prst="rect">
            <a:avLst/>
          </a:prstGeom>
        </p:spPr>
      </p:pic>
      <p:sp>
        <p:nvSpPr>
          <p:cNvPr id="3" name="TextBox 2">
            <a:extLst>
              <a:ext uri="{FF2B5EF4-FFF2-40B4-BE49-F238E27FC236}">
                <a16:creationId xmlns:a16="http://schemas.microsoft.com/office/drawing/2014/main" id="{885689AF-05AA-0E97-CB33-9D2DE155DBD0}"/>
              </a:ext>
            </a:extLst>
          </p:cNvPr>
          <p:cNvSpPr txBox="1"/>
          <p:nvPr/>
        </p:nvSpPr>
        <p:spPr>
          <a:xfrm>
            <a:off x="119336" y="6477098"/>
            <a:ext cx="354289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Tagawa ST et al. ESMO 2025;Abstract LBA6.</a:t>
            </a:r>
          </a:p>
        </p:txBody>
      </p:sp>
    </p:spTree>
    <p:extLst>
      <p:ext uri="{BB962C8B-B14F-4D97-AF65-F5344CB8AC3E}">
        <p14:creationId xmlns:p14="http://schemas.microsoft.com/office/powerpoint/2010/main" val="60030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431FB-884E-A86A-566B-DD7D00C45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311FE-402F-F25B-BED3-AC723C63C0ED}"/>
              </a:ext>
            </a:extLst>
          </p:cNvPr>
          <p:cNvSpPr>
            <a:spLocks noGrp="1"/>
          </p:cNvSpPr>
          <p:nvPr>
            <p:ph type="title"/>
          </p:nvPr>
        </p:nvSpPr>
        <p:spPr>
          <a:xfrm>
            <a:off x="912286" y="57737"/>
            <a:ext cx="10358967" cy="1143000"/>
          </a:xfrm>
        </p:spPr>
        <p:txBody>
          <a:bodyPr/>
          <a:lstStyle/>
          <a:p>
            <a:r>
              <a:rPr lang="en-US" dirty="0"/>
              <a:t>Phase III </a:t>
            </a:r>
            <a:r>
              <a:rPr lang="en-US" dirty="0" err="1"/>
              <a:t>PSMAddition</a:t>
            </a:r>
            <a:r>
              <a:rPr lang="en-US" dirty="0"/>
              <a:t>: Authors’ Conclusions</a:t>
            </a:r>
          </a:p>
        </p:txBody>
      </p:sp>
      <p:sp>
        <p:nvSpPr>
          <p:cNvPr id="3" name="TextBox 2">
            <a:extLst>
              <a:ext uri="{FF2B5EF4-FFF2-40B4-BE49-F238E27FC236}">
                <a16:creationId xmlns:a16="http://schemas.microsoft.com/office/drawing/2014/main" id="{57921567-3EAD-105E-1C64-5F8E3B49949D}"/>
              </a:ext>
            </a:extLst>
          </p:cNvPr>
          <p:cNvSpPr txBox="1"/>
          <p:nvPr/>
        </p:nvSpPr>
        <p:spPr>
          <a:xfrm>
            <a:off x="119336" y="6477098"/>
            <a:ext cx="354289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Tagawa ST et al. ESMO 2025;Abstract LBA6.</a:t>
            </a:r>
          </a:p>
        </p:txBody>
      </p:sp>
      <p:pic>
        <p:nvPicPr>
          <p:cNvPr id="4" name="Picture 3">
            <a:extLst>
              <a:ext uri="{FF2B5EF4-FFF2-40B4-BE49-F238E27FC236}">
                <a16:creationId xmlns:a16="http://schemas.microsoft.com/office/drawing/2014/main" id="{5C90B227-D686-DE56-9176-D51555134088}"/>
              </a:ext>
            </a:extLst>
          </p:cNvPr>
          <p:cNvPicPr>
            <a:picLocks noChangeAspect="1"/>
          </p:cNvPicPr>
          <p:nvPr/>
        </p:nvPicPr>
        <p:blipFill>
          <a:blip r:embed="rId2"/>
          <a:stretch>
            <a:fillRect/>
          </a:stretch>
        </p:blipFill>
        <p:spPr>
          <a:xfrm>
            <a:off x="551814" y="1033567"/>
            <a:ext cx="11079909" cy="4790866"/>
          </a:xfrm>
          <a:prstGeom prst="rect">
            <a:avLst/>
          </a:prstGeom>
        </p:spPr>
      </p:pic>
      <p:sp>
        <p:nvSpPr>
          <p:cNvPr id="5" name="Rectangle 4">
            <a:extLst>
              <a:ext uri="{FF2B5EF4-FFF2-40B4-BE49-F238E27FC236}">
                <a16:creationId xmlns:a16="http://schemas.microsoft.com/office/drawing/2014/main" id="{B418EB40-6210-ADF6-D31C-6695A2F52797}"/>
              </a:ext>
            </a:extLst>
          </p:cNvPr>
          <p:cNvSpPr/>
          <p:nvPr/>
        </p:nvSpPr>
        <p:spPr bwMode="auto">
          <a:xfrm>
            <a:off x="10632074" y="5176361"/>
            <a:ext cx="1008112"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6245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9E41D-0A9E-DFB6-51D9-9757B60C2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A2CC8-6457-0AAF-0FBC-89FF39B98B3E}"/>
              </a:ext>
            </a:extLst>
          </p:cNvPr>
          <p:cNvSpPr>
            <a:spLocks noGrp="1"/>
          </p:cNvSpPr>
          <p:nvPr>
            <p:ph type="title"/>
          </p:nvPr>
        </p:nvSpPr>
        <p:spPr>
          <a:xfrm>
            <a:off x="838200" y="365125"/>
            <a:ext cx="10515600" cy="1188720"/>
          </a:xfrm>
        </p:spPr>
        <p:txBody>
          <a:bodyPr>
            <a:normAutofit/>
          </a:bodyPr>
          <a:lstStyle/>
          <a:p>
            <a:r>
              <a:rPr lang="en-US" b="1" dirty="0"/>
              <a:t>Dr McKay: Case Presentation</a:t>
            </a:r>
            <a:br>
              <a:rPr lang="en-US" dirty="0"/>
            </a:br>
            <a:r>
              <a:rPr lang="en-US" sz="2900" dirty="0"/>
              <a:t>Patient: 72-year-old male</a:t>
            </a:r>
          </a:p>
        </p:txBody>
      </p:sp>
      <p:sp>
        <p:nvSpPr>
          <p:cNvPr id="3" name="Content Placeholder 2">
            <a:extLst>
              <a:ext uri="{FF2B5EF4-FFF2-40B4-BE49-F238E27FC236}">
                <a16:creationId xmlns:a16="http://schemas.microsoft.com/office/drawing/2014/main" id="{020CC63A-9BEB-1C23-0E14-C824940A8B74}"/>
              </a:ext>
            </a:extLst>
          </p:cNvPr>
          <p:cNvSpPr>
            <a:spLocks noGrp="1"/>
          </p:cNvSpPr>
          <p:nvPr>
            <p:ph idx="1"/>
          </p:nvPr>
        </p:nvSpPr>
        <p:spPr>
          <a:xfrm>
            <a:off x="838200" y="1825624"/>
            <a:ext cx="10515600" cy="4789779"/>
          </a:xfrm>
        </p:spPr>
        <p:txBody>
          <a:bodyPr>
            <a:normAutofit fontScale="92500" lnSpcReduction="10000"/>
          </a:bodyPr>
          <a:lstStyle/>
          <a:p>
            <a:pPr marL="0" lvl="0" indent="0">
              <a:buNone/>
            </a:pPr>
            <a:r>
              <a:rPr lang="en-US" b="1" dirty="0"/>
              <a:t>Clinical Course:</a:t>
            </a:r>
          </a:p>
          <a:p>
            <a:pPr lvl="0"/>
            <a:r>
              <a:rPr lang="en-US" dirty="0"/>
              <a:t>De novo metastatic disease diagnosed March 2025: Gleason 5+4=9, PSA 156 ng/mL</a:t>
            </a:r>
          </a:p>
          <a:p>
            <a:pPr lvl="0"/>
            <a:r>
              <a:rPr lang="en-US" dirty="0"/>
              <a:t>Bone metastases in spine and pelvis, no visceral disease</a:t>
            </a:r>
          </a:p>
          <a:p>
            <a:pPr lvl="0"/>
            <a:r>
              <a:rPr lang="en-US" dirty="0"/>
              <a:t>Some minimal bony pain in lower back</a:t>
            </a:r>
          </a:p>
          <a:p>
            <a:pPr lvl="0"/>
            <a:r>
              <a:rPr lang="en-US" dirty="0"/>
              <a:t>PSMA PET/CT showed high PSMA expression in all metastatic lesions</a:t>
            </a:r>
          </a:p>
          <a:p>
            <a:pPr lvl="0"/>
            <a:r>
              <a:rPr lang="en-US" dirty="0"/>
              <a:t>Started ADT + abiraterone 1000 mg daily with prednisone in April 2025</a:t>
            </a:r>
          </a:p>
          <a:p>
            <a:pPr lvl="0"/>
            <a:r>
              <a:rPr lang="en-US" dirty="0"/>
              <a:t>Based on </a:t>
            </a:r>
            <a:r>
              <a:rPr lang="en-US" dirty="0" err="1"/>
              <a:t>PSMAddition</a:t>
            </a:r>
            <a:r>
              <a:rPr lang="en-US" dirty="0"/>
              <a:t> trial approach, also initiated [177Lu]Lu-PSMA-617 in May 2025</a:t>
            </a:r>
          </a:p>
          <a:p>
            <a:pPr lvl="0"/>
            <a:r>
              <a:rPr lang="en-US" dirty="0"/>
              <a:t>PSA dropped to &lt;0.2 by 6 months. Received all 6 doses of treatment.</a:t>
            </a:r>
          </a:p>
          <a:p>
            <a:pPr lvl="0"/>
            <a:r>
              <a:rPr lang="en-US" dirty="0"/>
              <a:t>Developed fatigue and dry mouth but well managed</a:t>
            </a:r>
          </a:p>
        </p:txBody>
      </p:sp>
    </p:spTree>
    <p:extLst>
      <p:ext uri="{BB962C8B-B14F-4D97-AF65-F5344CB8AC3E}">
        <p14:creationId xmlns:p14="http://schemas.microsoft.com/office/powerpoint/2010/main" val="3133029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08FD1-F768-5BE1-7EBC-8026D5F83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23A9A-02C5-0F76-3D05-F088B0DF7F0B}"/>
              </a:ext>
            </a:extLst>
          </p:cNvPr>
          <p:cNvSpPr>
            <a:spLocks noGrp="1"/>
          </p:cNvSpPr>
          <p:nvPr>
            <p:ph type="title"/>
          </p:nvPr>
        </p:nvSpPr>
        <p:spPr>
          <a:xfrm>
            <a:off x="1919536" y="0"/>
            <a:ext cx="8424936" cy="1268760"/>
          </a:xfrm>
        </p:spPr>
        <p:txBody>
          <a:bodyPr>
            <a:normAutofit/>
          </a:bodyPr>
          <a:lstStyle/>
          <a:p>
            <a:r>
              <a:rPr lang="en-US" b="1" dirty="0">
                <a:effectLst/>
                <a:latin typeface="Calibri" panose="020F0502020204030204" pitchFamily="34" charset="0"/>
                <a:ea typeface="Aptos" panose="020B0004020202020204" pitchFamily="34" charset="0"/>
                <a:cs typeface="Calibri" panose="020F0502020204030204" pitchFamily="34" charset="0"/>
              </a:rPr>
              <a:t>Radiation Therapy </a:t>
            </a:r>
            <a:r>
              <a:rPr lang="en-US">
                <a:latin typeface="Calibri" panose="020F0502020204030204" pitchFamily="34" charset="0"/>
                <a:ea typeface="Aptos" panose="020B0004020202020204" pitchFamily="34" charset="0"/>
                <a:cs typeface="Calibri" panose="020F0502020204030204" pitchFamily="34" charset="0"/>
              </a:rPr>
              <a:t>and ADT with </a:t>
            </a:r>
            <a:r>
              <a:rPr lang="en-US" dirty="0">
                <a:latin typeface="Calibri" panose="020F0502020204030204" pitchFamily="34" charset="0"/>
                <a:ea typeface="Aptos" panose="020B0004020202020204" pitchFamily="34" charset="0"/>
                <a:cs typeface="Calibri" panose="020F0502020204030204" pitchFamily="34" charset="0"/>
              </a:rPr>
              <a:t>or without an ARPI</a:t>
            </a:r>
            <a:endParaRPr lang="en-US" u="sng" dirty="0">
              <a:solidFill>
                <a:srgbClr val="0432F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B15E35C-6221-CB8D-00A1-35F57D10CAD0}"/>
              </a:ext>
            </a:extLst>
          </p:cNvPr>
          <p:cNvSpPr txBox="1"/>
          <p:nvPr/>
        </p:nvSpPr>
        <p:spPr>
          <a:xfrm>
            <a:off x="839416" y="1396320"/>
            <a:ext cx="10513168" cy="2462213"/>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Nguyen P et al.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of androgen deprivation therapy (ADT) with radiation therapy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or without enzalutamide</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high risk, </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clinically </a:t>
            </a:r>
            <a:r>
              <a:rPr kumimoji="0" lang="en-US" sz="24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localised</a:t>
            </a:r>
            <a:r>
              <a:rPr kumimoji="0" lang="en-US" sz="24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prostate cancer: ENZARAD (ANZUP 1303)</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LBA86.</a:t>
            </a:r>
          </a:p>
          <a:p>
            <a:pPr marL="0" marR="0" lvl="0" indent="0" algn="l" defTabSz="455613" rtl="0" eaLnBrk="1" fontAlgn="base" latinLnBrk="0" hangingPunct="1">
              <a:lnSpc>
                <a:spcPct val="100000"/>
              </a:lnSpc>
              <a:spcBef>
                <a:spcPts val="0"/>
              </a:spcBef>
              <a:spcAft>
                <a:spcPts val="40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64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EA08EC-2A06-A416-5261-AD6D9007DC2C}"/>
              </a:ext>
            </a:extLst>
          </p:cNvPr>
          <p:cNvGrpSpPr/>
          <p:nvPr/>
        </p:nvGrpSpPr>
        <p:grpSpPr>
          <a:xfrm>
            <a:off x="1271464" y="728700"/>
            <a:ext cx="9649072" cy="5400600"/>
            <a:chOff x="2567608" y="764704"/>
            <a:chExt cx="7772400" cy="4443983"/>
          </a:xfrm>
        </p:grpSpPr>
        <p:pic>
          <p:nvPicPr>
            <p:cNvPr id="5" name="Picture 4" descr="A brochure with a city skyline&#10;&#10;AI-generated content may be incorrect.">
              <a:extLst>
                <a:ext uri="{FF2B5EF4-FFF2-40B4-BE49-F238E27FC236}">
                  <a16:creationId xmlns:a16="http://schemas.microsoft.com/office/drawing/2014/main" id="{510F9D8C-F403-D47B-C586-B1AB84C56B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7608" y="836712"/>
              <a:ext cx="7772400" cy="4371975"/>
            </a:xfrm>
            <a:prstGeom prst="rect">
              <a:avLst/>
            </a:prstGeom>
          </p:spPr>
        </p:pic>
        <p:sp>
          <p:nvSpPr>
            <p:cNvPr id="6" name="TextBox 5">
              <a:extLst>
                <a:ext uri="{FF2B5EF4-FFF2-40B4-BE49-F238E27FC236}">
                  <a16:creationId xmlns:a16="http://schemas.microsoft.com/office/drawing/2014/main" id="{52B90BC1-620F-CC39-AB21-D14C1E913B45}"/>
                </a:ext>
              </a:extLst>
            </p:cNvPr>
            <p:cNvSpPr txBox="1"/>
            <p:nvPr/>
          </p:nvSpPr>
          <p:spPr>
            <a:xfrm>
              <a:off x="2567608" y="764704"/>
              <a:ext cx="2109873" cy="400110"/>
            </a:xfrm>
            <a:prstGeom prst="rect">
              <a:avLst/>
            </a:prstGeom>
            <a:noFill/>
          </p:spPr>
          <p:txBody>
            <a:bodyPr wrap="none" rtlCol="0">
              <a:spAutoFit/>
            </a:bodyPr>
            <a:lstStyle/>
            <a:p>
              <a:r>
                <a:rPr lang="en-US" sz="2000" dirty="0">
                  <a:solidFill>
                    <a:schemeClr val="tx1"/>
                  </a:solidFill>
                </a:rPr>
                <a:t>Abstract LBA86</a:t>
              </a:r>
            </a:p>
          </p:txBody>
        </p:sp>
      </p:grpSp>
    </p:spTree>
    <p:extLst>
      <p:ext uri="{BB962C8B-B14F-4D97-AF65-F5344CB8AC3E}">
        <p14:creationId xmlns:p14="http://schemas.microsoft.com/office/powerpoint/2010/main" val="190439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C631-7756-3CC4-F8B6-CE40D7551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A87B9-FEF1-35FC-DA43-7B071CFCEE96}"/>
              </a:ext>
            </a:extLst>
          </p:cNvPr>
          <p:cNvSpPr>
            <a:spLocks noGrp="1"/>
          </p:cNvSpPr>
          <p:nvPr>
            <p:ph type="title"/>
          </p:nvPr>
        </p:nvSpPr>
        <p:spPr/>
        <p:txBody>
          <a:bodyPr/>
          <a:lstStyle/>
          <a:p>
            <a:r>
              <a:rPr lang="en-US" dirty="0"/>
              <a:t>Phase III ENZARAD Study Design</a:t>
            </a:r>
          </a:p>
        </p:txBody>
      </p:sp>
      <p:sp>
        <p:nvSpPr>
          <p:cNvPr id="4" name="TextBox 3">
            <a:extLst>
              <a:ext uri="{FF2B5EF4-FFF2-40B4-BE49-F238E27FC236}">
                <a16:creationId xmlns:a16="http://schemas.microsoft.com/office/drawing/2014/main" id="{10922701-431B-714A-AFDC-39E5B106E384}"/>
              </a:ext>
            </a:extLst>
          </p:cNvPr>
          <p:cNvSpPr txBox="1"/>
          <p:nvPr/>
        </p:nvSpPr>
        <p:spPr>
          <a:xfrm>
            <a:off x="119336" y="6477098"/>
            <a:ext cx="36633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Nguyen PL et al. ESMO 2025;Abstract LBA86.</a:t>
            </a:r>
          </a:p>
        </p:txBody>
      </p:sp>
      <p:pic>
        <p:nvPicPr>
          <p:cNvPr id="5" name="Picture 4" descr="A close-up of a medical information&#10;&#10;AI-generated content may be incorrect.">
            <a:extLst>
              <a:ext uri="{FF2B5EF4-FFF2-40B4-BE49-F238E27FC236}">
                <a16:creationId xmlns:a16="http://schemas.microsoft.com/office/drawing/2014/main" id="{1AF3641E-EC51-1D9E-31F0-409174DC82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14092" y="1232756"/>
            <a:ext cx="11563815" cy="4392488"/>
          </a:xfrm>
          <a:prstGeom prst="rect">
            <a:avLst/>
          </a:prstGeom>
        </p:spPr>
      </p:pic>
    </p:spTree>
    <p:extLst>
      <p:ext uri="{BB962C8B-B14F-4D97-AF65-F5344CB8AC3E}">
        <p14:creationId xmlns:p14="http://schemas.microsoft.com/office/powerpoint/2010/main" val="902245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4F16F-F54A-F55A-F313-038E1B1D6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20807-9A6D-1DBC-DD90-40F52B97509C}"/>
              </a:ext>
            </a:extLst>
          </p:cNvPr>
          <p:cNvSpPr>
            <a:spLocks noGrp="1"/>
          </p:cNvSpPr>
          <p:nvPr>
            <p:ph type="title"/>
          </p:nvPr>
        </p:nvSpPr>
        <p:spPr>
          <a:xfrm>
            <a:off x="695400" y="227013"/>
            <a:ext cx="11017224" cy="1143000"/>
          </a:xfrm>
        </p:spPr>
        <p:txBody>
          <a:bodyPr/>
          <a:lstStyle/>
          <a:p>
            <a:r>
              <a:rPr lang="en-US" dirty="0"/>
              <a:t>Phase III ENZARAD Primary Endpoint: MFS by Conventional Imaging</a:t>
            </a:r>
          </a:p>
        </p:txBody>
      </p:sp>
      <p:pic>
        <p:nvPicPr>
          <p:cNvPr id="6" name="Picture 5" descr="A graph showing the endpoint of a patient&#10;&#10;AI-generated content may be incorrect.">
            <a:extLst>
              <a:ext uri="{FF2B5EF4-FFF2-40B4-BE49-F238E27FC236}">
                <a16:creationId xmlns:a16="http://schemas.microsoft.com/office/drawing/2014/main" id="{C89829EF-70E5-7FDA-DA56-B14F790E3D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07368" y="1412776"/>
            <a:ext cx="11377264" cy="4532438"/>
          </a:xfrm>
          <a:prstGeom prst="rect">
            <a:avLst/>
          </a:prstGeom>
        </p:spPr>
      </p:pic>
      <p:sp>
        <p:nvSpPr>
          <p:cNvPr id="3" name="TextBox 2">
            <a:extLst>
              <a:ext uri="{FF2B5EF4-FFF2-40B4-BE49-F238E27FC236}">
                <a16:creationId xmlns:a16="http://schemas.microsoft.com/office/drawing/2014/main" id="{927070A9-8342-11F4-C170-7E9BB51B7EE7}"/>
              </a:ext>
            </a:extLst>
          </p:cNvPr>
          <p:cNvSpPr txBox="1"/>
          <p:nvPr/>
        </p:nvSpPr>
        <p:spPr>
          <a:xfrm>
            <a:off x="119336" y="6477098"/>
            <a:ext cx="36633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Nguyen PL et al. ESMO 2025;Abstract LBA86.</a:t>
            </a:r>
          </a:p>
        </p:txBody>
      </p:sp>
    </p:spTree>
    <p:extLst>
      <p:ext uri="{BB962C8B-B14F-4D97-AF65-F5344CB8AC3E}">
        <p14:creationId xmlns:p14="http://schemas.microsoft.com/office/powerpoint/2010/main" val="3183482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FA2DD-9B26-ECB7-BB7E-0D08A90F8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A2EF4-33AB-11EC-0CAB-089ED583AE7A}"/>
              </a:ext>
            </a:extLst>
          </p:cNvPr>
          <p:cNvSpPr>
            <a:spLocks noGrp="1"/>
          </p:cNvSpPr>
          <p:nvPr>
            <p:ph type="title"/>
          </p:nvPr>
        </p:nvSpPr>
        <p:spPr>
          <a:xfrm>
            <a:off x="695400" y="227013"/>
            <a:ext cx="11017224" cy="1143000"/>
          </a:xfrm>
        </p:spPr>
        <p:txBody>
          <a:bodyPr/>
          <a:lstStyle/>
          <a:p>
            <a:r>
              <a:rPr lang="en-US" dirty="0"/>
              <a:t>Phase III ENZARAD: PSA Progression-Free Survival</a:t>
            </a:r>
          </a:p>
        </p:txBody>
      </p:sp>
      <p:pic>
        <p:nvPicPr>
          <p:cNvPr id="5" name="Picture 4" descr="A graph showing the growth of psa&#10;&#10;AI-generated content may be incorrect.">
            <a:extLst>
              <a:ext uri="{FF2B5EF4-FFF2-40B4-BE49-F238E27FC236}">
                <a16:creationId xmlns:a16="http://schemas.microsoft.com/office/drawing/2014/main" id="{30721CC5-A9FC-28C1-A52D-2AFA1CBBDD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1364" y="1370013"/>
            <a:ext cx="11449272" cy="4561125"/>
          </a:xfrm>
          <a:prstGeom prst="rect">
            <a:avLst/>
          </a:prstGeom>
        </p:spPr>
      </p:pic>
      <p:sp>
        <p:nvSpPr>
          <p:cNvPr id="3" name="TextBox 2">
            <a:extLst>
              <a:ext uri="{FF2B5EF4-FFF2-40B4-BE49-F238E27FC236}">
                <a16:creationId xmlns:a16="http://schemas.microsoft.com/office/drawing/2014/main" id="{953B7098-4C96-B38A-4DC9-C8DED4020D2C}"/>
              </a:ext>
            </a:extLst>
          </p:cNvPr>
          <p:cNvSpPr txBox="1"/>
          <p:nvPr/>
        </p:nvSpPr>
        <p:spPr>
          <a:xfrm>
            <a:off x="119336" y="6477098"/>
            <a:ext cx="36633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Nguyen PL et al. ESMO 2025;Abstract LBA86.</a:t>
            </a:r>
          </a:p>
        </p:txBody>
      </p:sp>
    </p:spTree>
    <p:extLst>
      <p:ext uri="{BB962C8B-B14F-4D97-AF65-F5344CB8AC3E}">
        <p14:creationId xmlns:p14="http://schemas.microsoft.com/office/powerpoint/2010/main" val="4096936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DF94-B2C6-2A05-0A63-7AA811769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9741D-D908-421A-52EE-C296DD506500}"/>
              </a:ext>
            </a:extLst>
          </p:cNvPr>
          <p:cNvSpPr>
            <a:spLocks noGrp="1"/>
          </p:cNvSpPr>
          <p:nvPr>
            <p:ph type="title"/>
          </p:nvPr>
        </p:nvSpPr>
        <p:spPr>
          <a:xfrm>
            <a:off x="695400" y="227013"/>
            <a:ext cx="11017224" cy="1143000"/>
          </a:xfrm>
        </p:spPr>
        <p:txBody>
          <a:bodyPr/>
          <a:lstStyle/>
          <a:p>
            <a:r>
              <a:rPr lang="en-US" dirty="0"/>
              <a:t>Phase III ENZARAD: Authors’ Conclusions</a:t>
            </a:r>
          </a:p>
        </p:txBody>
      </p:sp>
      <p:sp>
        <p:nvSpPr>
          <p:cNvPr id="3" name="TextBox 2">
            <a:extLst>
              <a:ext uri="{FF2B5EF4-FFF2-40B4-BE49-F238E27FC236}">
                <a16:creationId xmlns:a16="http://schemas.microsoft.com/office/drawing/2014/main" id="{56A190D4-081C-253C-BC11-891FD15C0DFA}"/>
              </a:ext>
            </a:extLst>
          </p:cNvPr>
          <p:cNvSpPr txBox="1"/>
          <p:nvPr/>
        </p:nvSpPr>
        <p:spPr>
          <a:xfrm>
            <a:off x="119336" y="6477098"/>
            <a:ext cx="36633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Nguyen PL et al. ESMO 2025;Abstract LBA86.</a:t>
            </a:r>
          </a:p>
        </p:txBody>
      </p:sp>
      <p:pic>
        <p:nvPicPr>
          <p:cNvPr id="4" name="Picture 3">
            <a:extLst>
              <a:ext uri="{FF2B5EF4-FFF2-40B4-BE49-F238E27FC236}">
                <a16:creationId xmlns:a16="http://schemas.microsoft.com/office/drawing/2014/main" id="{3474F654-B31B-AB31-ABD6-7764617DA825}"/>
              </a:ext>
            </a:extLst>
          </p:cNvPr>
          <p:cNvPicPr>
            <a:picLocks noChangeAspect="1"/>
          </p:cNvPicPr>
          <p:nvPr/>
        </p:nvPicPr>
        <p:blipFill>
          <a:blip r:embed="rId2"/>
          <a:stretch>
            <a:fillRect/>
          </a:stretch>
        </p:blipFill>
        <p:spPr>
          <a:xfrm>
            <a:off x="599728" y="1602966"/>
            <a:ext cx="10992544" cy="3652068"/>
          </a:xfrm>
          <a:prstGeom prst="rect">
            <a:avLst/>
          </a:prstGeom>
        </p:spPr>
      </p:pic>
    </p:spTree>
    <p:extLst>
      <p:ext uri="{BB962C8B-B14F-4D97-AF65-F5344CB8AC3E}">
        <p14:creationId xmlns:p14="http://schemas.microsoft.com/office/powerpoint/2010/main" val="425246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700D-3364-3A17-4E97-EA5AA6608C2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B53BAF-2E1D-A4B4-9509-A2FF17204734}"/>
              </a:ext>
            </a:extLst>
          </p:cNvPr>
          <p:cNvSpPr/>
          <p:nvPr/>
        </p:nvSpPr>
        <p:spPr bwMode="auto">
          <a:xfrm>
            <a:off x="335360" y="3749040"/>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0F9CFC5-D6EA-54F3-630E-A7DDEAEA728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DA4EB19-DC97-F1F2-3ACF-B66727C0C4C9}"/>
              </a:ext>
            </a:extLst>
          </p:cNvPr>
          <p:cNvSpPr>
            <a:spLocks noGrp="1"/>
          </p:cNvSpPr>
          <p:nvPr>
            <p:ph idx="1"/>
          </p:nvPr>
        </p:nvSpPr>
        <p:spPr>
          <a:xfrm>
            <a:off x="833693" y="1196752"/>
            <a:ext cx="10596622" cy="4283273"/>
          </a:xfrm>
        </p:spPr>
        <p:txBody>
          <a:bodyPr/>
          <a:lstStyle/>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Prostate Cancer</a:t>
            </a:r>
          </a:p>
          <a:p>
            <a:pPr>
              <a:lnSpc>
                <a:spcPct val="100000"/>
              </a:lnSpc>
              <a:spcBef>
                <a:spcPts val="600"/>
              </a:spcBef>
              <a:spcAft>
                <a:spcPts val="0"/>
              </a:spcAft>
            </a:pPr>
            <a:r>
              <a:rPr lang="en-US" sz="2000" b="0" dirty="0" err="1">
                <a:solidFill>
                  <a:schemeClr val="tx1"/>
                </a:solidFill>
              </a:rPr>
              <a:t>Capivasertib</a:t>
            </a:r>
            <a:r>
              <a:rPr lang="en-US" sz="2000" b="0" dirty="0">
                <a:solidFill>
                  <a:schemeClr val="tx1"/>
                </a:solidFill>
              </a:rPr>
              <a:t> for Metastatic Hormone-Sensitive Prostate Cancer (</a:t>
            </a:r>
            <a:r>
              <a:rPr lang="en-US" sz="2000" b="0" dirty="0" err="1">
                <a:solidFill>
                  <a:schemeClr val="tx1"/>
                </a:solidFill>
              </a:rPr>
              <a:t>mHSPC</a:t>
            </a:r>
            <a:r>
              <a:rPr lang="en-US" sz="2000" b="0" dirty="0">
                <a:solidFill>
                  <a:schemeClr val="tx1"/>
                </a:solidFill>
              </a:rPr>
              <a:t>)</a:t>
            </a:r>
          </a:p>
          <a:p>
            <a:pPr>
              <a:lnSpc>
                <a:spcPct val="100000"/>
              </a:lnSpc>
              <a:spcBef>
                <a:spcPts val="600"/>
              </a:spcBef>
              <a:spcAft>
                <a:spcPts val="0"/>
              </a:spcAft>
            </a:pPr>
            <a:r>
              <a:rPr lang="en-US" sz="2000" b="0" dirty="0">
                <a:solidFill>
                  <a:schemeClr val="tx1"/>
                </a:solidFill>
              </a:rPr>
              <a:t>PARP Inhibitors and Androgen Receptor Pathway Inhibitors (ARPIs) for Metastatic Prostate Cancer</a:t>
            </a:r>
          </a:p>
          <a:p>
            <a:pPr>
              <a:lnSpc>
                <a:spcPct val="100000"/>
              </a:lnSpc>
              <a:spcBef>
                <a:spcPts val="600"/>
              </a:spcBef>
              <a:spcAft>
                <a:spcPts val="0"/>
              </a:spcAft>
            </a:pPr>
            <a:r>
              <a:rPr lang="en-US" sz="2000" b="0" dirty="0">
                <a:solidFill>
                  <a:schemeClr val="tx1"/>
                </a:solidFill>
              </a:rPr>
              <a:t>Biochemically Recurrent Prostate Cancer</a:t>
            </a:r>
          </a:p>
          <a:p>
            <a:pPr>
              <a:lnSpc>
                <a:spcPct val="100000"/>
              </a:lnSpc>
              <a:spcBef>
                <a:spcPts val="600"/>
              </a:spcBef>
              <a:spcAft>
                <a:spcPts val="0"/>
              </a:spcAft>
            </a:pPr>
            <a:r>
              <a:rPr lang="en-US" sz="2000" b="0" dirty="0">
                <a:solidFill>
                  <a:schemeClr val="tx1"/>
                </a:solidFill>
              </a:rPr>
              <a:t>Lutetium Lu 177 Vipivotide Tetraxetan for mHSPC </a:t>
            </a:r>
          </a:p>
          <a:p>
            <a:pPr>
              <a:lnSpc>
                <a:spcPct val="100000"/>
              </a:lnSpc>
              <a:spcBef>
                <a:spcPts val="600"/>
              </a:spcBef>
              <a:spcAft>
                <a:spcPts val="0"/>
              </a:spcAft>
            </a:pPr>
            <a:r>
              <a:rPr lang="en-US" sz="2000" b="0" dirty="0">
                <a:solidFill>
                  <a:schemeClr val="tx1"/>
                </a:solidFill>
              </a:rPr>
              <a:t>Radiation Therapy and Androgen Deprivation Therapy with or without an ARPI</a:t>
            </a:r>
          </a:p>
          <a:p>
            <a:pPr marL="98425" indent="0">
              <a:lnSpc>
                <a:spcPct val="100000"/>
              </a:lnSpc>
              <a:spcBef>
                <a:spcPts val="2400"/>
              </a:spcBef>
              <a:spcAft>
                <a:spcPts val="0"/>
              </a:spcAft>
              <a:buNone/>
            </a:pPr>
            <a:r>
              <a:rPr lang="en-US" sz="2400" dirty="0">
                <a:solidFill>
                  <a:schemeClr val="bg1"/>
                </a:solidFill>
              </a:rPr>
              <a:t>Module 2: Urothelial Bladder Cancer</a:t>
            </a:r>
          </a:p>
          <a:p>
            <a:pPr>
              <a:lnSpc>
                <a:spcPct val="100000"/>
              </a:lnSpc>
              <a:spcBef>
                <a:spcPts val="600"/>
              </a:spcBef>
              <a:spcAft>
                <a:spcPts val="0"/>
              </a:spcAft>
            </a:pPr>
            <a:r>
              <a:rPr lang="en-US" sz="2000" b="0" dirty="0">
                <a:solidFill>
                  <a:schemeClr val="tx1"/>
                </a:solidFill>
              </a:rPr>
              <a:t>Neoadjuvant and Perioperative Treatment Approaches for Muscle Invasive Bladder Cancer (MIBC)</a:t>
            </a:r>
          </a:p>
          <a:p>
            <a:pPr>
              <a:lnSpc>
                <a:spcPct val="100000"/>
              </a:lnSpc>
              <a:spcBef>
                <a:spcPts val="600"/>
              </a:spcBef>
              <a:spcAft>
                <a:spcPts val="0"/>
              </a:spcAft>
            </a:pPr>
            <a:r>
              <a:rPr lang="en-US" sz="2000" b="0" dirty="0">
                <a:solidFill>
                  <a:schemeClr val="tx1"/>
                </a:solidFill>
              </a:rPr>
              <a:t>Circulating Tumor DNA and Adjuvant Immunotherapy for MIBC</a:t>
            </a:r>
          </a:p>
          <a:p>
            <a:pPr>
              <a:lnSpc>
                <a:spcPct val="100000"/>
              </a:lnSpc>
              <a:spcBef>
                <a:spcPts val="600"/>
              </a:spcBef>
              <a:spcAft>
                <a:spcPts val="0"/>
              </a:spcAft>
            </a:pPr>
            <a:r>
              <a:rPr lang="en-US" sz="2000" b="0" dirty="0">
                <a:solidFill>
                  <a:schemeClr val="tx1"/>
                </a:solidFill>
              </a:rPr>
              <a:t>HER2-Targeted Antibody-Drug Conjugates for Metastatic Urothelial Bladder Cancer (mUBC)</a:t>
            </a:r>
          </a:p>
          <a:p>
            <a:pPr>
              <a:lnSpc>
                <a:spcPct val="100000"/>
              </a:lnSpc>
              <a:spcBef>
                <a:spcPts val="600"/>
              </a:spcBef>
              <a:spcAft>
                <a:spcPts val="0"/>
              </a:spcAft>
            </a:pPr>
            <a:r>
              <a:rPr lang="en-US" sz="2000" b="0" dirty="0">
                <a:solidFill>
                  <a:schemeClr val="tx1"/>
                </a:solidFill>
              </a:rPr>
              <a:t>Targeting TROP2 in mUBC</a:t>
            </a:r>
          </a:p>
          <a:p>
            <a:pPr>
              <a:lnSpc>
                <a:spcPct val="100000"/>
              </a:lnSpc>
              <a:spcBef>
                <a:spcPts val="600"/>
              </a:spcBef>
              <a:spcAft>
                <a:spcPts val="0"/>
              </a:spcAft>
            </a:pPr>
            <a:r>
              <a:rPr lang="en-US" sz="2000" b="0" dirty="0">
                <a:solidFill>
                  <a:schemeClr val="tx1"/>
                </a:solidFill>
              </a:rPr>
              <a:t>Immunotherapy and BCG for Non-Muscle-Invasive Bladder Cancer</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892621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2997-3E7C-C8BD-26ED-D096F6FEE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EF574-97E8-351A-BDCC-B8C1E850873A}"/>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 in Bladder Cancer</a:t>
            </a:r>
            <a:endParaRPr lang="en-US" sz="2800" dirty="0">
              <a:solidFill>
                <a:srgbClr val="0432FF"/>
              </a:solidFill>
            </a:endParaRPr>
          </a:p>
        </p:txBody>
      </p:sp>
      <p:sp>
        <p:nvSpPr>
          <p:cNvPr id="5" name="TextBox 4">
            <a:extLst>
              <a:ext uri="{FF2B5EF4-FFF2-40B4-BE49-F238E27FC236}">
                <a16:creationId xmlns:a16="http://schemas.microsoft.com/office/drawing/2014/main" id="{55CCEF23-6E79-6A64-882B-D26B30E3B370}"/>
              </a:ext>
            </a:extLst>
          </p:cNvPr>
          <p:cNvSpPr txBox="1"/>
          <p:nvPr/>
        </p:nvSpPr>
        <p:spPr>
          <a:xfrm>
            <a:off x="839416" y="1288789"/>
            <a:ext cx="10513168" cy="4606389"/>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De Santis M et al. Durvalumab (D) in combination with bacillus Calmette-Guérin (BCG) for BCG-naïve, high-risk non-muscle-invasive bladder cancer (NMIBC): Final analysis of the phase III, open-label,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randomised</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POTOMAC trial. ESMO 2025;Abstract LBA108. </a:t>
            </a:r>
          </a:p>
          <a:p>
            <a:pPr marL="285750" indent="-285750">
              <a:spcAft>
                <a:spcPts val="400"/>
              </a:spcAft>
              <a:buFont typeface="Arial" panose="020B0604020202020204" pitchFamily="34" charset="0"/>
              <a:buChar char="•"/>
              <a:defRPr/>
            </a:pP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Vulsteke</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C et al. Perioperative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periop</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enfortumab vedotin (EV) plus pembrolizumab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pembro</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participants (pts) with muscle-invasive bladder cancer (MIBC) who are cisplatin-ineligible: The phase III KEYNOTE-905 study. ESMO 2025;Abstract LBA2.    </a:t>
            </a:r>
          </a:p>
          <a:p>
            <a:pPr marL="285750" indent="-285750">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van der Heijden M et al. Health-related quality of life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HRQoL</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outcomes from the NIAGARA trial of perioperative durvalumab (D) plus neoadjuvant chemotherapy (NAC) in muscle-invasive bladder cancer (MIBC). ESMO 2025;Abstract 3069MO.</a:t>
            </a:r>
          </a:p>
          <a:p>
            <a:pPr marL="285750" indent="-285750">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Necchi A et al. Neoadjuvant gemcitabine intravesical system (TAR-200) + cetrelimab (CET) or CET alone in patients (pts) with muscle-invasive bladder cancer (MIBC): SunRISe-4 (SR-4) primary analysis and biomarker results. ESMO 2025;Abstract LBA112.</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Powles T et al. IMvigor011: A phase III trial of circulating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tumour</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ct</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)DNA-guided adjuvant atezolizumab vs placebo in muscle-invasive bladder cancer. ESMO 2025;Abstract LBA8.    </a:t>
            </a:r>
          </a:p>
        </p:txBody>
      </p:sp>
    </p:spTree>
    <p:custDataLst>
      <p:tags r:id="rId1"/>
    </p:custDataLst>
    <p:extLst>
      <p:ext uri="{BB962C8B-B14F-4D97-AF65-F5344CB8AC3E}">
        <p14:creationId xmlns:p14="http://schemas.microsoft.com/office/powerpoint/2010/main" val="125011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E3ADF-849A-0DE2-219C-644B97320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B7EAD-27DB-6E05-F62A-FDFD5A9A91F9}"/>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 in Bladder Cancer (Continued)</a:t>
            </a:r>
            <a:endParaRPr lang="en-US" sz="2800" dirty="0">
              <a:solidFill>
                <a:srgbClr val="0432FF"/>
              </a:solidFill>
            </a:endParaRPr>
          </a:p>
        </p:txBody>
      </p:sp>
      <p:sp>
        <p:nvSpPr>
          <p:cNvPr id="5" name="TextBox 4">
            <a:extLst>
              <a:ext uri="{FF2B5EF4-FFF2-40B4-BE49-F238E27FC236}">
                <a16:creationId xmlns:a16="http://schemas.microsoft.com/office/drawing/2014/main" id="{A95954E7-7FA4-B8AA-6D71-D850A00249A4}"/>
              </a:ext>
            </a:extLst>
          </p:cNvPr>
          <p:cNvSpPr txBox="1"/>
          <p:nvPr/>
        </p:nvSpPr>
        <p:spPr>
          <a:xfrm>
            <a:off x="1343472" y="1484784"/>
            <a:ext cx="9289032" cy="3939540"/>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Galsky</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MD et al. Adjuvant nivolumab vs placebo for high-risk muscle-invasive urothelial carcinoma: 5-year efficacy and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ctDNA</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CheckMate 274. ESMO 2025;Abstract 3068O.</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Guo J et al. Disitamab vedotin (DV) plus toripalimab (T) versus chemotherapy (C) in first-line (1L) locally advanced or metastatic urothelial carcinoma (la/</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mUC</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HER2-expression. ESMO 2025;Abstract LBA7.    </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Makker V et al. Trastuzumab deruxtecan (T-</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DXd</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pretreated patients (pts) with HER2-expressing solid tumors: DESTINY-PanTumor02 (DP-02) part 1 final analysis. ESMO 2025;Abstract 957P.</a:t>
            </a:r>
          </a:p>
          <a:p>
            <a:pPr marL="285750" indent="-285750">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Rha SY et al. Datopotamab deruxtecan (Dato-</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DXd</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 rilvegostomig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rilve</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patients (pts) with locally advanced or metastatic urothelial cancer (a/</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mUC</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phase II TROPION-PanTumor03 study. ESMO 2025;Abstract 3072MO.</a:t>
            </a:r>
          </a:p>
        </p:txBody>
      </p:sp>
    </p:spTree>
    <p:custDataLst>
      <p:tags r:id="rId1"/>
    </p:custDataLst>
    <p:extLst>
      <p:ext uri="{BB962C8B-B14F-4D97-AF65-F5344CB8AC3E}">
        <p14:creationId xmlns:p14="http://schemas.microsoft.com/office/powerpoint/2010/main" val="175654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1ABC-4EC3-D4C3-8DFE-633147C33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91EA3-2E2B-0315-B3FA-1F9D816E160E}"/>
              </a:ext>
            </a:extLst>
          </p:cNvPr>
          <p:cNvSpPr>
            <a:spLocks noGrp="1"/>
          </p:cNvSpPr>
          <p:nvPr>
            <p:ph type="title"/>
          </p:nvPr>
        </p:nvSpPr>
        <p:spPr>
          <a:xfrm>
            <a:off x="0" y="288032"/>
            <a:ext cx="12192000" cy="1268760"/>
          </a:xfrm>
        </p:spPr>
        <p:txBody>
          <a:bodyPr>
            <a:normAutofit/>
          </a:bodyPr>
          <a:lstStyle/>
          <a:p>
            <a:r>
              <a:rPr lang="en-US" dirty="0">
                <a:solidFill>
                  <a:srgbClr val="0432FF"/>
                </a:solidFill>
              </a:rPr>
              <a:t>Neoadjuvant and Perioperative Treatment Approaches for MIBC</a:t>
            </a:r>
            <a:endParaRPr lang="en-US" sz="2800" dirty="0">
              <a:solidFill>
                <a:srgbClr val="0432FF"/>
              </a:solidFill>
            </a:endParaRPr>
          </a:p>
        </p:txBody>
      </p:sp>
      <p:sp>
        <p:nvSpPr>
          <p:cNvPr id="5" name="TextBox 4">
            <a:extLst>
              <a:ext uri="{FF2B5EF4-FFF2-40B4-BE49-F238E27FC236}">
                <a16:creationId xmlns:a16="http://schemas.microsoft.com/office/drawing/2014/main" id="{96CEC66A-2341-10AF-F800-F6279ACD2F19}"/>
              </a:ext>
            </a:extLst>
          </p:cNvPr>
          <p:cNvSpPr txBox="1"/>
          <p:nvPr/>
        </p:nvSpPr>
        <p:spPr>
          <a:xfrm>
            <a:off x="839416" y="1809540"/>
            <a:ext cx="10513168" cy="2964914"/>
          </a:xfrm>
          <a:prstGeom prst="rect">
            <a:avLst/>
          </a:prstGeom>
          <a:noFill/>
        </p:spPr>
        <p:txBody>
          <a:bodyPr wrap="square">
            <a:spAutoFit/>
          </a:bodyPr>
          <a:lstStyle/>
          <a:p>
            <a:pPr marL="285750" indent="-285750">
              <a:spcBef>
                <a:spcPts val="0"/>
              </a:spcBef>
              <a:spcAft>
                <a:spcPts val="400"/>
              </a:spcAft>
              <a:buFont typeface="Arial" panose="020B0604020202020204" pitchFamily="34" charset="0"/>
              <a:buChar char="•"/>
              <a:defRPr/>
            </a:pP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Vulsteke</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C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Perioperative (</a:t>
            </a:r>
            <a:r>
              <a:rPr lang="en-US" sz="20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periop</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enfortumab vedotin (EV)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plus pembrolizumab (pembro) in participants (pts) with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muscle-invasive bladder cancer (MIBC)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who are cisplatin-ineligible: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KEYNOTE-905 study</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LBA2.    </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van der Heijden M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Health-related quality of life (</a:t>
            </a:r>
            <a:r>
              <a:rPr lang="en-US" sz="20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HRQoL</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outcomes from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NIAGARA</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of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perioperative durvalumab (D)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plus neoadjuvant chemotherapy (NAC) in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muscle-invasive bladder cancer (MIBC)</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ESMO 2025;Abstract 3069MO.</a:t>
            </a:r>
          </a:p>
          <a:p>
            <a:pPr marL="285750" indent="-285750">
              <a:spcBef>
                <a:spcPts val="0"/>
              </a:spcBef>
              <a:spcAft>
                <a:spcPts val="400"/>
              </a:spcAft>
              <a:buFont typeface="Arial" panose="020B0604020202020204" pitchFamily="34" charset="0"/>
              <a:buChar char="•"/>
              <a:defRPr/>
            </a:pP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Necchi A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Neoadjuvant gemcitabine intravesical system (TAR-200)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0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cetrelimab</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(CET) or CET alone in patients (pts) with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muscle-invasive bladder cancer (MIBC): SunRISe-4 (SR-4) primary analysis</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and biomarker results. ESMO 2025;Abstract LBA112.</a:t>
            </a:r>
          </a:p>
        </p:txBody>
      </p:sp>
    </p:spTree>
    <p:custDataLst>
      <p:tags r:id="rId1"/>
    </p:custDataLst>
    <p:extLst>
      <p:ext uri="{BB962C8B-B14F-4D97-AF65-F5344CB8AC3E}">
        <p14:creationId xmlns:p14="http://schemas.microsoft.com/office/powerpoint/2010/main" val="2648204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2AA788-595E-EC8D-8886-A6CD4EEFD9E0}"/>
              </a:ext>
            </a:extLst>
          </p:cNvPr>
          <p:cNvGrpSpPr/>
          <p:nvPr/>
        </p:nvGrpSpPr>
        <p:grpSpPr>
          <a:xfrm>
            <a:off x="888435" y="490115"/>
            <a:ext cx="10356137" cy="5834957"/>
            <a:chOff x="888435" y="490115"/>
            <a:chExt cx="10356137" cy="5834957"/>
          </a:xfrm>
        </p:grpSpPr>
        <p:pic>
          <p:nvPicPr>
            <p:cNvPr id="5" name="Picture 4" descr="A close-up of a white cover&#10;&#10;AI-generated content may be incorrect.">
              <a:extLst>
                <a:ext uri="{FF2B5EF4-FFF2-40B4-BE49-F238E27FC236}">
                  <a16:creationId xmlns:a16="http://schemas.microsoft.com/office/drawing/2014/main" id="{B76538B0-DCAF-7CCC-43D8-57C4837BD2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7428" y="532928"/>
              <a:ext cx="10297144" cy="5792144"/>
            </a:xfrm>
            <a:prstGeom prst="rect">
              <a:avLst/>
            </a:prstGeom>
          </p:spPr>
        </p:pic>
        <p:sp>
          <p:nvSpPr>
            <p:cNvPr id="6" name="TextBox 5">
              <a:extLst>
                <a:ext uri="{FF2B5EF4-FFF2-40B4-BE49-F238E27FC236}">
                  <a16:creationId xmlns:a16="http://schemas.microsoft.com/office/drawing/2014/main" id="{8205990D-FE73-CDB4-D2DA-131AED483B66}"/>
                </a:ext>
              </a:extLst>
            </p:cNvPr>
            <p:cNvSpPr txBox="1"/>
            <p:nvPr/>
          </p:nvSpPr>
          <p:spPr>
            <a:xfrm>
              <a:off x="888435" y="490115"/>
              <a:ext cx="1967205" cy="400110"/>
            </a:xfrm>
            <a:prstGeom prst="rect">
              <a:avLst/>
            </a:prstGeom>
            <a:noFill/>
          </p:spPr>
          <p:txBody>
            <a:bodyPr wrap="none" rtlCol="0">
              <a:spAutoFit/>
            </a:bodyPr>
            <a:lstStyle/>
            <a:p>
              <a:r>
                <a:rPr lang="en-US" sz="2000" dirty="0">
                  <a:solidFill>
                    <a:schemeClr val="tx1"/>
                  </a:solidFill>
                </a:rPr>
                <a:t>Abstract LBA2</a:t>
              </a:r>
            </a:p>
          </p:txBody>
        </p:sp>
      </p:grpSp>
    </p:spTree>
    <p:extLst>
      <p:ext uri="{BB962C8B-B14F-4D97-AF65-F5344CB8AC3E}">
        <p14:creationId xmlns:p14="http://schemas.microsoft.com/office/powerpoint/2010/main" val="3582566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DF5D4-CFD7-CF39-690A-FD03C6E4D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473E5-23A6-DF4B-A6D8-7E60B19466F5}"/>
              </a:ext>
            </a:extLst>
          </p:cNvPr>
          <p:cNvSpPr>
            <a:spLocks noGrp="1"/>
          </p:cNvSpPr>
          <p:nvPr>
            <p:ph type="title"/>
          </p:nvPr>
        </p:nvSpPr>
        <p:spPr>
          <a:xfrm>
            <a:off x="912286" y="118075"/>
            <a:ext cx="10358967" cy="1143000"/>
          </a:xfrm>
        </p:spPr>
        <p:txBody>
          <a:bodyPr/>
          <a:lstStyle/>
          <a:p>
            <a:pPr algn="l"/>
            <a:r>
              <a:rPr lang="en-US" dirty="0"/>
              <a:t>Phase III KEYNOTE-905: Event-Free Survival in the Intent-to-Treat Population by Blinded Independent Central Review</a:t>
            </a:r>
          </a:p>
        </p:txBody>
      </p:sp>
      <p:pic>
        <p:nvPicPr>
          <p:cNvPr id="5" name="Picture 4" descr="A graph showing the results of a patient's recovery&#10;&#10;AI-generated content may be incorrect.">
            <a:extLst>
              <a:ext uri="{FF2B5EF4-FFF2-40B4-BE49-F238E27FC236}">
                <a16:creationId xmlns:a16="http://schemas.microsoft.com/office/drawing/2014/main" id="{4E08407E-0FAB-FD69-5243-0006FBF27A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5596" y="1124745"/>
            <a:ext cx="10872346" cy="4896544"/>
          </a:xfrm>
          <a:prstGeom prst="rect">
            <a:avLst/>
          </a:prstGeom>
        </p:spPr>
      </p:pic>
      <p:sp>
        <p:nvSpPr>
          <p:cNvPr id="3" name="TextBox 2">
            <a:extLst>
              <a:ext uri="{FF2B5EF4-FFF2-40B4-BE49-F238E27FC236}">
                <a16:creationId xmlns:a16="http://schemas.microsoft.com/office/drawing/2014/main" id="{0A387C04-EAC4-A650-2779-32D23E1925D3}"/>
              </a:ext>
            </a:extLst>
          </p:cNvPr>
          <p:cNvSpPr txBox="1"/>
          <p:nvPr/>
        </p:nvSpPr>
        <p:spPr>
          <a:xfrm>
            <a:off x="119336" y="6477098"/>
            <a:ext cx="35528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Vulsteke</a:t>
            </a:r>
            <a:r>
              <a:rPr lang="en-US" sz="1500" b="0" dirty="0">
                <a:solidFill>
                  <a:schemeClr val="tx1"/>
                </a:solidFill>
                <a:latin typeface="Calibri" panose="020F0502020204030204" pitchFamily="34" charset="0"/>
                <a:cs typeface="Calibri" panose="020F0502020204030204" pitchFamily="34" charset="0"/>
              </a:rPr>
              <a:t> C et al. ESMO 2025;Abstract LBA2.</a:t>
            </a:r>
          </a:p>
        </p:txBody>
      </p:sp>
    </p:spTree>
    <p:extLst>
      <p:ext uri="{BB962C8B-B14F-4D97-AF65-F5344CB8AC3E}">
        <p14:creationId xmlns:p14="http://schemas.microsoft.com/office/powerpoint/2010/main" val="201978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B9A1A-9453-985D-7758-E7E78F09A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B90ED-FFCA-A0B2-EE12-1D91BDE2567C}"/>
              </a:ext>
            </a:extLst>
          </p:cNvPr>
          <p:cNvSpPr>
            <a:spLocks noGrp="1"/>
          </p:cNvSpPr>
          <p:nvPr>
            <p:ph type="title"/>
          </p:nvPr>
        </p:nvSpPr>
        <p:spPr>
          <a:xfrm>
            <a:off x="912286" y="57737"/>
            <a:ext cx="10358967" cy="1143000"/>
          </a:xfrm>
        </p:spPr>
        <p:txBody>
          <a:bodyPr/>
          <a:lstStyle/>
          <a:p>
            <a:r>
              <a:rPr lang="en-US" dirty="0"/>
              <a:t>Phase III KEYNOTE-905: Overall Survival</a:t>
            </a:r>
          </a:p>
        </p:txBody>
      </p:sp>
      <p:pic>
        <p:nvPicPr>
          <p:cNvPr id="6" name="Picture 5" descr="A graph showing the number of events&#10;&#10;AI-generated content may be incorrect.">
            <a:extLst>
              <a:ext uri="{FF2B5EF4-FFF2-40B4-BE49-F238E27FC236}">
                <a16:creationId xmlns:a16="http://schemas.microsoft.com/office/drawing/2014/main" id="{34D649C8-2F29-38C7-1D68-E83F6D9EBC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835185" y="1124744"/>
            <a:ext cx="10513168" cy="4842256"/>
          </a:xfrm>
          <a:prstGeom prst="rect">
            <a:avLst/>
          </a:prstGeom>
        </p:spPr>
      </p:pic>
      <p:sp>
        <p:nvSpPr>
          <p:cNvPr id="3" name="TextBox 2">
            <a:extLst>
              <a:ext uri="{FF2B5EF4-FFF2-40B4-BE49-F238E27FC236}">
                <a16:creationId xmlns:a16="http://schemas.microsoft.com/office/drawing/2014/main" id="{D663AD81-B3E9-BFE0-5A14-B898F036B042}"/>
              </a:ext>
            </a:extLst>
          </p:cNvPr>
          <p:cNvSpPr txBox="1"/>
          <p:nvPr/>
        </p:nvSpPr>
        <p:spPr>
          <a:xfrm>
            <a:off x="119336" y="6477098"/>
            <a:ext cx="35528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Vulsteke</a:t>
            </a:r>
            <a:r>
              <a:rPr lang="en-US" sz="1500" b="0" dirty="0">
                <a:solidFill>
                  <a:schemeClr val="tx1"/>
                </a:solidFill>
                <a:latin typeface="Calibri" panose="020F0502020204030204" pitchFamily="34" charset="0"/>
                <a:cs typeface="Calibri" panose="020F0502020204030204" pitchFamily="34" charset="0"/>
              </a:rPr>
              <a:t> C et al. ESMO 2025;Abstract LBA2.</a:t>
            </a:r>
          </a:p>
        </p:txBody>
      </p:sp>
    </p:spTree>
    <p:extLst>
      <p:ext uri="{BB962C8B-B14F-4D97-AF65-F5344CB8AC3E}">
        <p14:creationId xmlns:p14="http://schemas.microsoft.com/office/powerpoint/2010/main" val="796787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22222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6014B-9A2C-11FF-3123-3D623179E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0F926-654B-8868-2D07-F31EC44A5FC8}"/>
              </a:ext>
            </a:extLst>
          </p:cNvPr>
          <p:cNvSpPr>
            <a:spLocks noGrp="1"/>
          </p:cNvSpPr>
          <p:nvPr>
            <p:ph type="title"/>
          </p:nvPr>
        </p:nvSpPr>
        <p:spPr>
          <a:xfrm>
            <a:off x="912286" y="57737"/>
            <a:ext cx="10358967" cy="1143000"/>
          </a:xfrm>
        </p:spPr>
        <p:txBody>
          <a:bodyPr/>
          <a:lstStyle/>
          <a:p>
            <a:r>
              <a:rPr lang="en-US" dirty="0"/>
              <a:t>Phase III KEYNOTE-905: Authors’ Conclusions</a:t>
            </a:r>
          </a:p>
        </p:txBody>
      </p:sp>
      <p:sp>
        <p:nvSpPr>
          <p:cNvPr id="3" name="TextBox 2">
            <a:extLst>
              <a:ext uri="{FF2B5EF4-FFF2-40B4-BE49-F238E27FC236}">
                <a16:creationId xmlns:a16="http://schemas.microsoft.com/office/drawing/2014/main" id="{4EFD4BB8-9F53-99E5-5868-C21533F7A396}"/>
              </a:ext>
            </a:extLst>
          </p:cNvPr>
          <p:cNvSpPr txBox="1"/>
          <p:nvPr/>
        </p:nvSpPr>
        <p:spPr>
          <a:xfrm>
            <a:off x="119336" y="6477098"/>
            <a:ext cx="35528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Vulsteke</a:t>
            </a:r>
            <a:r>
              <a:rPr lang="en-US" sz="1500" b="0" dirty="0">
                <a:solidFill>
                  <a:schemeClr val="tx1"/>
                </a:solidFill>
                <a:latin typeface="Calibri" panose="020F0502020204030204" pitchFamily="34" charset="0"/>
                <a:cs typeface="Calibri" panose="020F0502020204030204" pitchFamily="34" charset="0"/>
              </a:rPr>
              <a:t> C et al. ESMO 2025;Abstract LBA2.</a:t>
            </a:r>
          </a:p>
        </p:txBody>
      </p:sp>
      <p:pic>
        <p:nvPicPr>
          <p:cNvPr id="6" name="Picture 5" descr="A close-up of a medical report&#10;&#10;AI-generated content may be incorrect.">
            <a:extLst>
              <a:ext uri="{FF2B5EF4-FFF2-40B4-BE49-F238E27FC236}">
                <a16:creationId xmlns:a16="http://schemas.microsoft.com/office/drawing/2014/main" id="{77582559-4736-88E7-BF81-39ECBC5A7C4F}"/>
              </a:ext>
            </a:extLst>
          </p:cNvPr>
          <p:cNvPicPr>
            <a:picLocks noChangeAspect="1"/>
          </p:cNvPicPr>
          <p:nvPr/>
        </p:nvPicPr>
        <p:blipFill>
          <a:blip r:embed="rId2">
            <a:extLst>
              <a:ext uri="{28A0092B-C50C-407E-A947-70E740481C1C}">
                <a14:useLocalDpi xmlns:a14="http://schemas.microsoft.com/office/drawing/2010/main" val="0"/>
              </a:ext>
            </a:extLst>
          </a:blip>
          <a:srcRect t="20785"/>
          <a:stretch>
            <a:fillRect/>
          </a:stretch>
        </p:blipFill>
        <p:spPr>
          <a:xfrm>
            <a:off x="559493" y="963908"/>
            <a:ext cx="11064552" cy="4930184"/>
          </a:xfrm>
          <a:prstGeom prst="rect">
            <a:avLst/>
          </a:prstGeom>
        </p:spPr>
      </p:pic>
      <p:sp>
        <p:nvSpPr>
          <p:cNvPr id="4" name="TextBox 3">
            <a:extLst>
              <a:ext uri="{FF2B5EF4-FFF2-40B4-BE49-F238E27FC236}">
                <a16:creationId xmlns:a16="http://schemas.microsoft.com/office/drawing/2014/main" id="{CCAE83D8-1E94-54ED-3088-D5318607CEEE}"/>
              </a:ext>
            </a:extLst>
          </p:cNvPr>
          <p:cNvSpPr txBox="1"/>
          <p:nvPr/>
        </p:nvSpPr>
        <p:spPr>
          <a:xfrm>
            <a:off x="628622" y="5979387"/>
            <a:ext cx="496854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RC = radical cystectomy; PLND = pelvic lymph node dissection</a:t>
            </a:r>
          </a:p>
        </p:txBody>
      </p:sp>
    </p:spTree>
    <p:extLst>
      <p:ext uri="{BB962C8B-B14F-4D97-AF65-F5344CB8AC3E}">
        <p14:creationId xmlns:p14="http://schemas.microsoft.com/office/powerpoint/2010/main" val="1768890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965C9-9BB8-7AB2-E011-9E0758C94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848FC-B8B0-ACF1-0AFA-4C2B9D08B6CD}"/>
              </a:ext>
            </a:extLst>
          </p:cNvPr>
          <p:cNvSpPr>
            <a:spLocks noGrp="1"/>
          </p:cNvSpPr>
          <p:nvPr>
            <p:ph type="title"/>
          </p:nvPr>
        </p:nvSpPr>
        <p:spPr/>
        <p:txBody>
          <a:bodyPr/>
          <a:lstStyle/>
          <a:p>
            <a:r>
              <a:rPr lang="en-US" dirty="0"/>
              <a:t>Dr Friedlander: Case Presentation</a:t>
            </a:r>
          </a:p>
        </p:txBody>
      </p:sp>
      <p:sp>
        <p:nvSpPr>
          <p:cNvPr id="3" name="Content Placeholder 2">
            <a:extLst>
              <a:ext uri="{FF2B5EF4-FFF2-40B4-BE49-F238E27FC236}">
                <a16:creationId xmlns:a16="http://schemas.microsoft.com/office/drawing/2014/main" id="{A038F8B6-E52B-1B31-9E0A-91AED11F4246}"/>
              </a:ext>
            </a:extLst>
          </p:cNvPr>
          <p:cNvSpPr>
            <a:spLocks noGrp="1"/>
          </p:cNvSpPr>
          <p:nvPr>
            <p:ph idx="1"/>
          </p:nvPr>
        </p:nvSpPr>
        <p:spPr>
          <a:xfrm>
            <a:off x="604675" y="1513047"/>
            <a:ext cx="6155517" cy="5248700"/>
          </a:xfrm>
        </p:spPr>
        <p:txBody>
          <a:bodyPr>
            <a:normAutofit fontScale="85000" lnSpcReduction="10000"/>
          </a:bodyPr>
          <a:lstStyle/>
          <a:p>
            <a:r>
              <a:rPr lang="en-US" dirty="0"/>
              <a:t>66 y.o. M  with HTN and hyperlipidemia with new onset hematuria </a:t>
            </a:r>
          </a:p>
          <a:p>
            <a:r>
              <a:rPr lang="en-US" dirty="0"/>
              <a:t>CT Urogram: lobulated mass along the right anterolateral bladder wall measuring 2.6 x 2.9 x 2.7 cm, irregular wall thickening. R </a:t>
            </a:r>
          </a:p>
          <a:p>
            <a:pPr lvl="1"/>
            <a:r>
              <a:rPr lang="en-US" dirty="0"/>
              <a:t>R pelvis 1.3cm suspicious for metastasis. </a:t>
            </a:r>
          </a:p>
          <a:p>
            <a:pPr lvl="1"/>
            <a:r>
              <a:rPr lang="en-US" dirty="0"/>
              <a:t>CT chest negative</a:t>
            </a:r>
          </a:p>
          <a:p>
            <a:pPr lvl="1"/>
            <a:r>
              <a:rPr lang="en-US" dirty="0"/>
              <a:t>TURBT: 5cm tumor at R dome of the bladder. </a:t>
            </a:r>
          </a:p>
          <a:p>
            <a:pPr lvl="2"/>
            <a:r>
              <a:rPr lang="en-US" dirty="0"/>
              <a:t>Path: Muscle-invasive papillary urothelial carcinoma, high-grade with sarcomatoid (5%) and micropapillary (5%) subtype morphology and glandular differentiation (&lt;5%)</a:t>
            </a:r>
          </a:p>
          <a:p>
            <a:pPr lvl="1"/>
            <a:r>
              <a:rPr lang="en-US" dirty="0"/>
              <a:t>Cr 1.45</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16F30C64-ECC3-7899-B3A2-193696EA5BB9}"/>
              </a:ext>
            </a:extLst>
          </p:cNvPr>
          <p:cNvPicPr>
            <a:picLocks noChangeAspect="1"/>
          </p:cNvPicPr>
          <p:nvPr/>
        </p:nvPicPr>
        <p:blipFill>
          <a:blip r:embed="rId3"/>
          <a:srcRect l="9230" r="11533"/>
          <a:stretch>
            <a:fillRect/>
          </a:stretch>
        </p:blipFill>
        <p:spPr>
          <a:xfrm>
            <a:off x="6760193" y="1997243"/>
            <a:ext cx="5307480" cy="3142747"/>
          </a:xfrm>
          <a:prstGeom prst="rect">
            <a:avLst/>
          </a:prstGeom>
        </p:spPr>
      </p:pic>
    </p:spTree>
    <p:extLst>
      <p:ext uri="{BB962C8B-B14F-4D97-AF65-F5344CB8AC3E}">
        <p14:creationId xmlns:p14="http://schemas.microsoft.com/office/powerpoint/2010/main" val="2578337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F893-B351-5504-985B-3591FF2AF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EFF32-C769-970F-3200-6AAAE7F70B5B}"/>
              </a:ext>
            </a:extLst>
          </p:cNvPr>
          <p:cNvSpPr>
            <a:spLocks noGrp="1"/>
          </p:cNvSpPr>
          <p:nvPr>
            <p:ph type="title"/>
          </p:nvPr>
        </p:nvSpPr>
        <p:spPr/>
        <p:txBody>
          <a:bodyPr/>
          <a:lstStyle/>
          <a:p>
            <a:r>
              <a:rPr lang="en-US" dirty="0"/>
              <a:t>Dr Friedlander: Case Presentation (Continued)</a:t>
            </a:r>
          </a:p>
        </p:txBody>
      </p:sp>
      <p:sp>
        <p:nvSpPr>
          <p:cNvPr id="3" name="Content Placeholder 2">
            <a:extLst>
              <a:ext uri="{FF2B5EF4-FFF2-40B4-BE49-F238E27FC236}">
                <a16:creationId xmlns:a16="http://schemas.microsoft.com/office/drawing/2014/main" id="{43A30FBF-362E-D2F3-999E-F0808CB8B062}"/>
              </a:ext>
            </a:extLst>
          </p:cNvPr>
          <p:cNvSpPr>
            <a:spLocks noGrp="1"/>
          </p:cNvSpPr>
          <p:nvPr>
            <p:ph idx="1"/>
          </p:nvPr>
        </p:nvSpPr>
        <p:spPr>
          <a:xfrm>
            <a:off x="604675" y="1513047"/>
            <a:ext cx="10877529" cy="5106826"/>
          </a:xfrm>
        </p:spPr>
        <p:txBody>
          <a:bodyPr>
            <a:normAutofit/>
          </a:bodyPr>
          <a:lstStyle/>
          <a:p>
            <a:r>
              <a:rPr lang="en-US" dirty="0"/>
              <a:t>Met with medical oncology. Discussed low likelihood of cure with cisplatin-based chemotherapy and surgery. </a:t>
            </a:r>
          </a:p>
          <a:p>
            <a:pPr lvl="1"/>
            <a:r>
              <a:rPr lang="en-US" dirty="0"/>
              <a:t>“Isn’t there anything better?”</a:t>
            </a:r>
          </a:p>
          <a:p>
            <a:r>
              <a:rPr lang="en-US" dirty="0"/>
              <a:t>Mid 2024: </a:t>
            </a:r>
            <a:r>
              <a:rPr lang="en-US" b="1" dirty="0"/>
              <a:t>Starts 4 cycles of EV + Pembrolizumab</a:t>
            </a:r>
          </a:p>
          <a:p>
            <a:pPr lvl="1"/>
            <a:r>
              <a:rPr lang="en-US" dirty="0"/>
              <a:t>Course c/b pruritus, grade 2 rash responsive to topical steroids, fatigue, and slowly increasing peripheral neuropathy.</a:t>
            </a:r>
          </a:p>
          <a:p>
            <a:r>
              <a:rPr lang="en-US" dirty="0"/>
              <a:t>Undergoes radical cystectomy with ileal conduit. </a:t>
            </a:r>
          </a:p>
          <a:p>
            <a:pPr lvl="1"/>
            <a:r>
              <a:rPr lang="en-US" dirty="0"/>
              <a:t>Pathology: ypT0N0, 0/25 LNs </a:t>
            </a:r>
            <a:r>
              <a:rPr lang="en-US" b="1" dirty="0"/>
              <a:t>complete response!</a:t>
            </a:r>
          </a:p>
          <a:p>
            <a:endParaRPr lang="en-US" dirty="0"/>
          </a:p>
          <a:p>
            <a:endParaRPr lang="en-US" dirty="0"/>
          </a:p>
          <a:p>
            <a:endParaRPr lang="en-US" dirty="0"/>
          </a:p>
        </p:txBody>
      </p:sp>
    </p:spTree>
    <p:extLst>
      <p:ext uri="{BB962C8B-B14F-4D97-AF65-F5344CB8AC3E}">
        <p14:creationId xmlns:p14="http://schemas.microsoft.com/office/powerpoint/2010/main" val="1331627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01F7-A74C-A356-886C-270A7BD69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E0DD6-F4BC-7485-E4C9-4117036D3EAF}"/>
              </a:ext>
            </a:extLst>
          </p:cNvPr>
          <p:cNvSpPr>
            <a:spLocks noGrp="1"/>
          </p:cNvSpPr>
          <p:nvPr>
            <p:ph type="title"/>
          </p:nvPr>
        </p:nvSpPr>
        <p:spPr/>
        <p:txBody>
          <a:bodyPr/>
          <a:lstStyle/>
          <a:p>
            <a:r>
              <a:rPr lang="en-US" dirty="0"/>
              <a:t>Dr Friedlander: Case Presentation (Continued)</a:t>
            </a:r>
          </a:p>
        </p:txBody>
      </p:sp>
      <p:sp>
        <p:nvSpPr>
          <p:cNvPr id="3" name="Content Placeholder 2">
            <a:extLst>
              <a:ext uri="{FF2B5EF4-FFF2-40B4-BE49-F238E27FC236}">
                <a16:creationId xmlns:a16="http://schemas.microsoft.com/office/drawing/2014/main" id="{B0B50525-735B-BC13-3197-F1A556C82C82}"/>
              </a:ext>
            </a:extLst>
          </p:cNvPr>
          <p:cNvSpPr>
            <a:spLocks noGrp="1"/>
          </p:cNvSpPr>
          <p:nvPr>
            <p:ph idx="1"/>
          </p:nvPr>
        </p:nvSpPr>
        <p:spPr>
          <a:xfrm>
            <a:off x="604675" y="1513047"/>
            <a:ext cx="10877529" cy="5106826"/>
          </a:xfrm>
        </p:spPr>
        <p:txBody>
          <a:bodyPr>
            <a:normAutofit/>
          </a:bodyPr>
          <a:lstStyle/>
          <a:p>
            <a:r>
              <a:rPr lang="en-US" dirty="0"/>
              <a:t>Post-op</a:t>
            </a:r>
          </a:p>
          <a:p>
            <a:pPr lvl="1"/>
            <a:r>
              <a:rPr lang="en-US" dirty="0"/>
              <a:t>What is the role of more therapy?	</a:t>
            </a:r>
          </a:p>
          <a:p>
            <a:pPr lvl="2"/>
            <a:r>
              <a:rPr lang="en-US" dirty="0"/>
              <a:t>Discussion of the ongoing KN-B15/EV-304 and KN-905/EV-303 trials</a:t>
            </a:r>
          </a:p>
          <a:p>
            <a:pPr lvl="2"/>
            <a:r>
              <a:rPr lang="en-US" dirty="0"/>
              <a:t>ctDNA negative</a:t>
            </a:r>
          </a:p>
          <a:p>
            <a:pPr lvl="1"/>
            <a:r>
              <a:rPr lang="en-US" dirty="0"/>
              <a:t>Starts adjuvant EV + P for 5 more cycles</a:t>
            </a:r>
          </a:p>
          <a:p>
            <a:pPr lvl="2"/>
            <a:r>
              <a:rPr lang="en-US" dirty="0"/>
              <a:t>Course c/b by fatigue, cough, pruritic, dry eye, blisters at ostomy site</a:t>
            </a:r>
          </a:p>
          <a:p>
            <a:pPr lvl="1"/>
            <a:r>
              <a:rPr lang="en-US" dirty="0"/>
              <a:t>Remains in remission (?cured?), however intermittent fevers due to either recurrent infection or autoimmune phenomenon, still not clear.</a:t>
            </a:r>
          </a:p>
          <a:p>
            <a:endParaRPr lang="en-US" dirty="0"/>
          </a:p>
          <a:p>
            <a:endParaRPr lang="en-US" dirty="0"/>
          </a:p>
          <a:p>
            <a:endParaRPr lang="en-US" dirty="0"/>
          </a:p>
        </p:txBody>
      </p:sp>
    </p:spTree>
    <p:extLst>
      <p:ext uri="{BB962C8B-B14F-4D97-AF65-F5344CB8AC3E}">
        <p14:creationId xmlns:p14="http://schemas.microsoft.com/office/powerpoint/2010/main" val="439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oster&#10;&#10;AI-generated content may be incorrect.">
            <a:extLst>
              <a:ext uri="{FF2B5EF4-FFF2-40B4-BE49-F238E27FC236}">
                <a16:creationId xmlns:a16="http://schemas.microsoft.com/office/drawing/2014/main" id="{676C2D6C-C575-8390-6623-D88AD9330AF8}"/>
              </a:ext>
            </a:extLst>
          </p:cNvPr>
          <p:cNvPicPr>
            <a:picLocks noChangeAspect="1"/>
          </p:cNvPicPr>
          <p:nvPr/>
        </p:nvPicPr>
        <p:blipFill>
          <a:blip r:embed="rId2"/>
          <a:stretch>
            <a:fillRect/>
          </a:stretch>
        </p:blipFill>
        <p:spPr>
          <a:xfrm>
            <a:off x="510295" y="216435"/>
            <a:ext cx="6198977" cy="4119573"/>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8A645C29-810E-A9D7-CD60-C1AB8CAE10D0}"/>
              </a:ext>
            </a:extLst>
          </p:cNvPr>
          <p:cNvSpPr/>
          <p:nvPr/>
        </p:nvSpPr>
        <p:spPr bwMode="auto">
          <a:xfrm>
            <a:off x="3745735" y="4065224"/>
            <a:ext cx="1949985" cy="2707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close-up of a medical document&#10;&#10;AI-generated content may be incorrect.">
            <a:extLst>
              <a:ext uri="{FF2B5EF4-FFF2-40B4-BE49-F238E27FC236}">
                <a16:creationId xmlns:a16="http://schemas.microsoft.com/office/drawing/2014/main" id="{87C8E2F6-A166-9F94-5DB9-32E08CEE1E1C}"/>
              </a:ext>
            </a:extLst>
          </p:cNvPr>
          <p:cNvPicPr>
            <a:picLocks noChangeAspect="1"/>
          </p:cNvPicPr>
          <p:nvPr/>
        </p:nvPicPr>
        <p:blipFill>
          <a:blip r:embed="rId3"/>
          <a:stretch>
            <a:fillRect/>
          </a:stretch>
        </p:blipFill>
        <p:spPr>
          <a:xfrm>
            <a:off x="4540278" y="2720439"/>
            <a:ext cx="6981271" cy="32311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5421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52867-6405-7737-65D2-8582BE1EA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34871-C0F6-DD4B-D51A-DBF01CF7B91A}"/>
              </a:ext>
            </a:extLst>
          </p:cNvPr>
          <p:cNvSpPr>
            <a:spLocks noGrp="1"/>
          </p:cNvSpPr>
          <p:nvPr>
            <p:ph type="title"/>
          </p:nvPr>
        </p:nvSpPr>
        <p:spPr>
          <a:xfrm>
            <a:off x="912286" y="118075"/>
            <a:ext cx="10358967" cy="1143000"/>
          </a:xfrm>
        </p:spPr>
        <p:txBody>
          <a:bodyPr/>
          <a:lstStyle/>
          <a:p>
            <a:pPr algn="l"/>
            <a:r>
              <a:rPr lang="en-US" dirty="0"/>
              <a:t>NIAGARA: Pathologic Complete Response with Perioperative Durvalumab and Neoadjuvant Chemotherapy</a:t>
            </a:r>
          </a:p>
        </p:txBody>
      </p:sp>
      <p:sp>
        <p:nvSpPr>
          <p:cNvPr id="3" name="TextBox 2">
            <a:extLst>
              <a:ext uri="{FF2B5EF4-FFF2-40B4-BE49-F238E27FC236}">
                <a16:creationId xmlns:a16="http://schemas.microsoft.com/office/drawing/2014/main" id="{2881105C-BB20-9846-5953-513E36A5CF71}"/>
              </a:ext>
            </a:extLst>
          </p:cNvPr>
          <p:cNvSpPr txBox="1"/>
          <p:nvPr/>
        </p:nvSpPr>
        <p:spPr>
          <a:xfrm>
            <a:off x="119336" y="6534835"/>
            <a:ext cx="7421455"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a:t>
            </a:r>
            <a:r>
              <a:rPr lang="en-US" sz="1500" b="0" dirty="0">
                <a:solidFill>
                  <a:srgbClr val="000000"/>
                </a:solidFill>
                <a:latin typeface="Calibri" panose="020F0502020204030204" pitchFamily="34" charset="0"/>
                <a:cs typeface="Calibri" panose="020F0502020204030204" pitchFamily="34" charset="0"/>
              </a:rPr>
              <a:t>T et al.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2024;Abstract LBA5; Powles T et al. </a:t>
            </a:r>
            <a:r>
              <a:rPr lang="en-US" sz="1500" b="0" i="1" dirty="0">
                <a:solidFill>
                  <a:srgbClr val="000000"/>
                </a:solidFill>
                <a:latin typeface="Calibri" panose="020F0502020204030204" pitchFamily="34" charset="0"/>
                <a:ea typeface="MS PGothic" charset="0"/>
                <a:cs typeface="Calibri" panose="020F0502020204030204" pitchFamily="34" charset="0"/>
              </a:rPr>
              <a:t>N Engl J Med </a:t>
            </a:r>
            <a:r>
              <a:rPr lang="en-US" sz="1500" b="0" dirty="0">
                <a:solidFill>
                  <a:srgbClr val="000000"/>
                </a:solidFill>
                <a:latin typeface="Calibri" panose="020F0502020204030204" pitchFamily="34" charset="0"/>
                <a:ea typeface="MS PGothic" charset="0"/>
                <a:cs typeface="Calibri" panose="020F0502020204030204" pitchFamily="34" charset="0"/>
              </a:rPr>
              <a:t>2024;391(19):1773-86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BD169529-9A3B-019C-FDD2-866593F725D9}"/>
              </a:ext>
            </a:extLst>
          </p:cNvPr>
          <p:cNvSpPr/>
          <p:nvPr/>
        </p:nvSpPr>
        <p:spPr bwMode="auto">
          <a:xfrm>
            <a:off x="1123720" y="5794872"/>
            <a:ext cx="198304" cy="2644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1" name="Picture 10" descr="A graph of a number of patients with numbers&#10;&#10;AI-generated content may be incorrect.">
            <a:extLst>
              <a:ext uri="{FF2B5EF4-FFF2-40B4-BE49-F238E27FC236}">
                <a16:creationId xmlns:a16="http://schemas.microsoft.com/office/drawing/2014/main" id="{F27B1075-0F27-EF7A-7B7A-717ABB69FD53}"/>
              </a:ext>
            </a:extLst>
          </p:cNvPr>
          <p:cNvPicPr>
            <a:picLocks noChangeAspect="1"/>
          </p:cNvPicPr>
          <p:nvPr/>
        </p:nvPicPr>
        <p:blipFill>
          <a:blip r:embed="rId2"/>
          <a:stretch>
            <a:fillRect/>
          </a:stretch>
        </p:blipFill>
        <p:spPr>
          <a:xfrm>
            <a:off x="821269" y="1406409"/>
            <a:ext cx="5270500" cy="4622800"/>
          </a:xfrm>
          <a:prstGeom prst="rect">
            <a:avLst/>
          </a:prstGeom>
        </p:spPr>
      </p:pic>
      <p:pic>
        <p:nvPicPr>
          <p:cNvPr id="13" name="Picture 12" descr="A graph of a number of patients&#10;&#10;AI-generated content may be incorrect.">
            <a:extLst>
              <a:ext uri="{FF2B5EF4-FFF2-40B4-BE49-F238E27FC236}">
                <a16:creationId xmlns:a16="http://schemas.microsoft.com/office/drawing/2014/main" id="{2FD9744A-2F6D-0EB8-60F1-9280CE396383}"/>
              </a:ext>
            </a:extLst>
          </p:cNvPr>
          <p:cNvPicPr>
            <a:picLocks noChangeAspect="1"/>
          </p:cNvPicPr>
          <p:nvPr/>
        </p:nvPicPr>
        <p:blipFill>
          <a:blip r:embed="rId3"/>
          <a:stretch>
            <a:fillRect/>
          </a:stretch>
        </p:blipFill>
        <p:spPr>
          <a:xfrm>
            <a:off x="6100233" y="1406409"/>
            <a:ext cx="5372100" cy="4648200"/>
          </a:xfrm>
          <a:prstGeom prst="rect">
            <a:avLst/>
          </a:prstGeom>
        </p:spPr>
      </p:pic>
    </p:spTree>
    <p:extLst>
      <p:ext uri="{BB962C8B-B14F-4D97-AF65-F5344CB8AC3E}">
        <p14:creationId xmlns:p14="http://schemas.microsoft.com/office/powerpoint/2010/main" val="296815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0EE8F-C282-39A8-60D6-FA49E7FEE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5D2EE-9B15-BC4A-8996-C7F45D82430F}"/>
              </a:ext>
            </a:extLst>
          </p:cNvPr>
          <p:cNvSpPr>
            <a:spLocks noGrp="1"/>
          </p:cNvSpPr>
          <p:nvPr>
            <p:ph type="title"/>
          </p:nvPr>
        </p:nvSpPr>
        <p:spPr>
          <a:xfrm>
            <a:off x="912286" y="118075"/>
            <a:ext cx="10358967" cy="1143000"/>
          </a:xfrm>
        </p:spPr>
        <p:txBody>
          <a:bodyPr/>
          <a:lstStyle/>
          <a:p>
            <a:pPr algn="l"/>
            <a:r>
              <a:rPr lang="en-US" dirty="0"/>
              <a:t>NIAGARA: Event-Free Survival with Perioperative Durvalumab and Neoadjuvant Chemotherapy</a:t>
            </a:r>
          </a:p>
        </p:txBody>
      </p:sp>
      <p:sp>
        <p:nvSpPr>
          <p:cNvPr id="3" name="TextBox 2">
            <a:extLst>
              <a:ext uri="{FF2B5EF4-FFF2-40B4-BE49-F238E27FC236}">
                <a16:creationId xmlns:a16="http://schemas.microsoft.com/office/drawing/2014/main" id="{71EC91EA-D65D-5B0F-670E-A9E35E24DCF4}"/>
              </a:ext>
            </a:extLst>
          </p:cNvPr>
          <p:cNvSpPr txBox="1"/>
          <p:nvPr/>
        </p:nvSpPr>
        <p:spPr>
          <a:xfrm>
            <a:off x="17283" y="6534835"/>
            <a:ext cx="7438575"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a:t>
            </a:r>
            <a:r>
              <a:rPr lang="en-US" sz="1500" b="0" dirty="0">
                <a:solidFill>
                  <a:srgbClr val="000000"/>
                </a:solidFill>
                <a:latin typeface="Calibri" panose="020F0502020204030204" pitchFamily="34" charset="0"/>
                <a:cs typeface="Calibri" panose="020F0502020204030204" pitchFamily="34" charset="0"/>
              </a:rPr>
              <a:t>et al. 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LBA5; Powles T et al. </a:t>
            </a:r>
            <a:r>
              <a:rPr lang="en-US" sz="1500" b="0" i="1" dirty="0">
                <a:solidFill>
                  <a:srgbClr val="000000"/>
                </a:solidFill>
                <a:latin typeface="Calibri" panose="020F0502020204030204" pitchFamily="34" charset="0"/>
                <a:ea typeface="MS PGothic" charset="0"/>
                <a:cs typeface="Calibri" panose="020F0502020204030204" pitchFamily="34" charset="0"/>
              </a:rPr>
              <a:t>N Engl J Med </a:t>
            </a:r>
            <a:r>
              <a:rPr lang="en-US" sz="1500" b="0" dirty="0">
                <a:solidFill>
                  <a:srgbClr val="000000"/>
                </a:solidFill>
                <a:latin typeface="Calibri" panose="020F0502020204030204" pitchFamily="34" charset="0"/>
                <a:ea typeface="MS PGothic" charset="0"/>
                <a:cs typeface="Calibri" panose="020F0502020204030204" pitchFamily="34" charset="0"/>
              </a:rPr>
              <a:t>2024;391(19):1773-86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5" name="Picture 4" descr="A graph of comparison between two different colored lines&#10;&#10;AI-generated content may be incorrect.">
            <a:extLst>
              <a:ext uri="{FF2B5EF4-FFF2-40B4-BE49-F238E27FC236}">
                <a16:creationId xmlns:a16="http://schemas.microsoft.com/office/drawing/2014/main" id="{AD40C123-99F4-EFC3-D7C8-2E34F9B984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23392" y="1261075"/>
            <a:ext cx="10873208" cy="4688818"/>
          </a:xfrm>
          <a:prstGeom prst="rect">
            <a:avLst/>
          </a:prstGeom>
        </p:spPr>
      </p:pic>
      <p:sp>
        <p:nvSpPr>
          <p:cNvPr id="6" name="Rectangle 5">
            <a:extLst>
              <a:ext uri="{FF2B5EF4-FFF2-40B4-BE49-F238E27FC236}">
                <a16:creationId xmlns:a16="http://schemas.microsoft.com/office/drawing/2014/main" id="{59853BC5-B5B3-0262-E54B-CBAECB5953E4}"/>
              </a:ext>
            </a:extLst>
          </p:cNvPr>
          <p:cNvSpPr/>
          <p:nvPr/>
        </p:nvSpPr>
        <p:spPr bwMode="auto">
          <a:xfrm>
            <a:off x="623392" y="1261075"/>
            <a:ext cx="1728192" cy="22370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650374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43F69-34BB-29F3-BB92-DB2540AA2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5816E-0CBF-7BA4-0218-32C992A0C21B}"/>
              </a:ext>
            </a:extLst>
          </p:cNvPr>
          <p:cNvSpPr>
            <a:spLocks noGrp="1"/>
          </p:cNvSpPr>
          <p:nvPr>
            <p:ph type="title"/>
          </p:nvPr>
        </p:nvSpPr>
        <p:spPr>
          <a:xfrm>
            <a:off x="912286" y="118075"/>
            <a:ext cx="10358967" cy="1143000"/>
          </a:xfrm>
        </p:spPr>
        <p:txBody>
          <a:bodyPr/>
          <a:lstStyle/>
          <a:p>
            <a:pPr algn="l"/>
            <a:r>
              <a:rPr lang="en-US" dirty="0"/>
              <a:t>NIAGARA: Overall Survival with Perioperative Durvalumab and Neoadjuvant Chemotherapy</a:t>
            </a:r>
          </a:p>
        </p:txBody>
      </p:sp>
      <p:sp>
        <p:nvSpPr>
          <p:cNvPr id="3" name="TextBox 2">
            <a:extLst>
              <a:ext uri="{FF2B5EF4-FFF2-40B4-BE49-F238E27FC236}">
                <a16:creationId xmlns:a16="http://schemas.microsoft.com/office/drawing/2014/main" id="{4C5A0A40-A628-E06B-4663-80EA81E669A2}"/>
              </a:ext>
            </a:extLst>
          </p:cNvPr>
          <p:cNvSpPr txBox="1"/>
          <p:nvPr/>
        </p:nvSpPr>
        <p:spPr>
          <a:xfrm>
            <a:off x="119336" y="6552197"/>
            <a:ext cx="7438575"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a:t>
            </a:r>
            <a:r>
              <a:rPr lang="en-US" sz="1500" b="0" dirty="0">
                <a:solidFill>
                  <a:srgbClr val="000000"/>
                </a:solidFill>
                <a:latin typeface="Calibri" panose="020F0502020204030204" pitchFamily="34" charset="0"/>
                <a:cs typeface="Calibri" panose="020F0502020204030204" pitchFamily="34" charset="0"/>
              </a:rPr>
              <a:t>et al. 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LBA5; Powles T et al. </a:t>
            </a:r>
            <a:r>
              <a:rPr lang="en-US" sz="1500" b="0" i="1" dirty="0">
                <a:solidFill>
                  <a:srgbClr val="000000"/>
                </a:solidFill>
                <a:latin typeface="Calibri" panose="020F0502020204030204" pitchFamily="34" charset="0"/>
                <a:ea typeface="MS PGothic" charset="0"/>
                <a:cs typeface="Calibri" panose="020F0502020204030204" pitchFamily="34" charset="0"/>
              </a:rPr>
              <a:t>N Engl J Med </a:t>
            </a:r>
            <a:r>
              <a:rPr lang="en-US" sz="1500" b="0" dirty="0">
                <a:solidFill>
                  <a:srgbClr val="000000"/>
                </a:solidFill>
                <a:latin typeface="Calibri" panose="020F0502020204030204" pitchFamily="34" charset="0"/>
                <a:ea typeface="MS PGothic" charset="0"/>
                <a:cs typeface="Calibri" panose="020F0502020204030204" pitchFamily="34" charset="0"/>
              </a:rPr>
              <a:t>2024;391(19):1773-86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8" name="Picture 7" descr="A graph of comparison between two months&#10;&#10;AI-generated content may be incorrect.">
            <a:extLst>
              <a:ext uri="{FF2B5EF4-FFF2-40B4-BE49-F238E27FC236}">
                <a16:creationId xmlns:a16="http://schemas.microsoft.com/office/drawing/2014/main" id="{23008773-D2E7-9D19-C708-98AB34E37E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23392" y="1544345"/>
            <a:ext cx="10736855" cy="4190965"/>
          </a:xfrm>
          <a:prstGeom prst="rect">
            <a:avLst/>
          </a:prstGeom>
        </p:spPr>
      </p:pic>
    </p:spTree>
    <p:extLst>
      <p:ext uri="{BB962C8B-B14F-4D97-AF65-F5344CB8AC3E}">
        <p14:creationId xmlns:p14="http://schemas.microsoft.com/office/powerpoint/2010/main" val="1110653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B029-C92C-DD73-3FA1-B5B1014F0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F6300-BD5F-6D1C-1BFE-25A4BB73E51D}"/>
              </a:ext>
            </a:extLst>
          </p:cNvPr>
          <p:cNvSpPr>
            <a:spLocks noGrp="1"/>
          </p:cNvSpPr>
          <p:nvPr>
            <p:ph type="title"/>
          </p:nvPr>
        </p:nvSpPr>
        <p:spPr>
          <a:xfrm>
            <a:off x="0" y="227013"/>
            <a:ext cx="12192000" cy="703263"/>
          </a:xfrm>
        </p:spPr>
        <p:txBody>
          <a:bodyPr/>
          <a:lstStyle/>
          <a:p>
            <a:r>
              <a:rPr lang="en-US" dirty="0"/>
              <a:t>Phase III NIAGARA: Authors’ Conclusions</a:t>
            </a:r>
          </a:p>
        </p:txBody>
      </p:sp>
      <p:sp>
        <p:nvSpPr>
          <p:cNvPr id="3" name="TextBox 2">
            <a:extLst>
              <a:ext uri="{FF2B5EF4-FFF2-40B4-BE49-F238E27FC236}">
                <a16:creationId xmlns:a16="http://schemas.microsoft.com/office/drawing/2014/main" id="{BB512584-4CC1-C892-B11B-6E19B57E8815}"/>
              </a:ext>
            </a:extLst>
          </p:cNvPr>
          <p:cNvSpPr txBox="1"/>
          <p:nvPr/>
        </p:nvSpPr>
        <p:spPr>
          <a:xfrm>
            <a:off x="119336" y="6477098"/>
            <a:ext cx="343350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2024;Abstract LBA5.</a:t>
            </a:r>
          </a:p>
        </p:txBody>
      </p:sp>
      <p:grpSp>
        <p:nvGrpSpPr>
          <p:cNvPr id="11" name="Group 10">
            <a:extLst>
              <a:ext uri="{FF2B5EF4-FFF2-40B4-BE49-F238E27FC236}">
                <a16:creationId xmlns:a16="http://schemas.microsoft.com/office/drawing/2014/main" id="{BA37A3F2-9865-0555-5B2B-C6684B98B3A8}"/>
              </a:ext>
            </a:extLst>
          </p:cNvPr>
          <p:cNvGrpSpPr/>
          <p:nvPr/>
        </p:nvGrpSpPr>
        <p:grpSpPr>
          <a:xfrm>
            <a:off x="785037" y="930276"/>
            <a:ext cx="10621926" cy="5146584"/>
            <a:chOff x="785037" y="930276"/>
            <a:chExt cx="10621926" cy="5146584"/>
          </a:xfrm>
        </p:grpSpPr>
        <p:grpSp>
          <p:nvGrpSpPr>
            <p:cNvPr id="9" name="Group 8">
              <a:extLst>
                <a:ext uri="{FF2B5EF4-FFF2-40B4-BE49-F238E27FC236}">
                  <a16:creationId xmlns:a16="http://schemas.microsoft.com/office/drawing/2014/main" id="{5BAB241A-330A-FDC2-F181-C097E8A17E29}"/>
                </a:ext>
              </a:extLst>
            </p:cNvPr>
            <p:cNvGrpSpPr/>
            <p:nvPr/>
          </p:nvGrpSpPr>
          <p:grpSpPr>
            <a:xfrm>
              <a:off x="785037" y="930276"/>
              <a:ext cx="10621926" cy="5146584"/>
              <a:chOff x="785037" y="930276"/>
              <a:chExt cx="10621926" cy="5146584"/>
            </a:xfrm>
          </p:grpSpPr>
          <p:pic>
            <p:nvPicPr>
              <p:cNvPr id="6" name="Picture 5" descr="A close-up of a medical report&#10;&#10;AI-generated content may be incorrect.">
                <a:extLst>
                  <a:ext uri="{FF2B5EF4-FFF2-40B4-BE49-F238E27FC236}">
                    <a16:creationId xmlns:a16="http://schemas.microsoft.com/office/drawing/2014/main" id="{6C92AC96-49F6-9F99-AF24-98867F162AEC}"/>
                  </a:ext>
                </a:extLst>
              </p:cNvPr>
              <p:cNvPicPr>
                <a:picLocks noChangeAspect="1"/>
              </p:cNvPicPr>
              <p:nvPr/>
            </p:nvPicPr>
            <p:blipFill>
              <a:blip r:embed="rId2"/>
              <a:srcRect t="13863"/>
              <a:stretch>
                <a:fillRect/>
              </a:stretch>
            </p:blipFill>
            <p:spPr>
              <a:xfrm>
                <a:off x="785037" y="930276"/>
                <a:ext cx="10621926" cy="5146584"/>
              </a:xfrm>
              <a:prstGeom prst="rect">
                <a:avLst/>
              </a:prstGeom>
            </p:spPr>
          </p:pic>
          <p:sp>
            <p:nvSpPr>
              <p:cNvPr id="8" name="Rectangle 7">
                <a:extLst>
                  <a:ext uri="{FF2B5EF4-FFF2-40B4-BE49-F238E27FC236}">
                    <a16:creationId xmlns:a16="http://schemas.microsoft.com/office/drawing/2014/main" id="{45039CBC-14A8-57F6-A2E5-4B9106A04CEF}"/>
                  </a:ext>
                </a:extLst>
              </p:cNvPr>
              <p:cNvSpPr/>
              <p:nvPr/>
            </p:nvSpPr>
            <p:spPr bwMode="auto">
              <a:xfrm>
                <a:off x="871870" y="5752214"/>
                <a:ext cx="287079" cy="2020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0" name="Rectangle 9">
              <a:extLst>
                <a:ext uri="{FF2B5EF4-FFF2-40B4-BE49-F238E27FC236}">
                  <a16:creationId xmlns:a16="http://schemas.microsoft.com/office/drawing/2014/main" id="{F53835F8-B786-C78C-2E7E-80C78173CE18}"/>
                </a:ext>
              </a:extLst>
            </p:cNvPr>
            <p:cNvSpPr/>
            <p:nvPr/>
          </p:nvSpPr>
          <p:spPr bwMode="auto">
            <a:xfrm>
              <a:off x="9739424" y="1329070"/>
              <a:ext cx="1477926" cy="28707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613301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a structure and text&#10;&#10;AI-generated content may be incorrect.">
            <a:extLst>
              <a:ext uri="{FF2B5EF4-FFF2-40B4-BE49-F238E27FC236}">
                <a16:creationId xmlns:a16="http://schemas.microsoft.com/office/drawing/2014/main" id="{118D617C-5C8F-67D4-D29E-8023BE86B3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417" y="476672"/>
            <a:ext cx="10497166" cy="5904656"/>
          </a:xfrm>
          <a:prstGeom prst="rect">
            <a:avLst/>
          </a:prstGeom>
        </p:spPr>
      </p:pic>
      <p:sp>
        <p:nvSpPr>
          <p:cNvPr id="6" name="TextBox 5">
            <a:extLst>
              <a:ext uri="{FF2B5EF4-FFF2-40B4-BE49-F238E27FC236}">
                <a16:creationId xmlns:a16="http://schemas.microsoft.com/office/drawing/2014/main" id="{2BC39A55-6ED0-9384-A57E-560E0B1DF1F2}"/>
              </a:ext>
            </a:extLst>
          </p:cNvPr>
          <p:cNvSpPr txBox="1"/>
          <p:nvPr/>
        </p:nvSpPr>
        <p:spPr>
          <a:xfrm>
            <a:off x="847416" y="476672"/>
            <a:ext cx="2800311" cy="400110"/>
          </a:xfrm>
          <a:prstGeom prst="rect">
            <a:avLst/>
          </a:prstGeom>
          <a:noFill/>
        </p:spPr>
        <p:txBody>
          <a:bodyPr wrap="square" rtlCol="0">
            <a:spAutoFit/>
          </a:bodyPr>
          <a:lstStyle/>
          <a:p>
            <a:r>
              <a:rPr lang="en-US" sz="2000" dirty="0">
                <a:solidFill>
                  <a:schemeClr val="tx1"/>
                </a:solidFill>
              </a:rPr>
              <a:t>Abstract 3069MO</a:t>
            </a:r>
          </a:p>
        </p:txBody>
      </p:sp>
    </p:spTree>
    <p:extLst>
      <p:ext uri="{BB962C8B-B14F-4D97-AF65-F5344CB8AC3E}">
        <p14:creationId xmlns:p14="http://schemas.microsoft.com/office/powerpoint/2010/main" val="190234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47043</TotalTime>
  <Words>7422</Words>
  <Application>Microsoft Macintosh PowerPoint</Application>
  <PresentationFormat>Widescreen</PresentationFormat>
  <Paragraphs>668</Paragraphs>
  <Slides>150</Slides>
  <Notes>53</Notes>
  <HiddenSlides>0</HiddenSlides>
  <MMClips>0</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150</vt:i4>
      </vt:variant>
    </vt:vector>
  </HeadingPairs>
  <TitlesOfParts>
    <vt:vector size="180" baseType="lpstr">
      <vt:lpstr>ＭＳ Ｐゴシック</vt:lpstr>
      <vt:lpstr>.AppleSystemUIFont</vt:lpstr>
      <vt:lpstr>Arial</vt:lpstr>
      <vt:lpstr>Arial Narrow</vt:lpstr>
      <vt:lpstr>Calibri</vt:lpstr>
      <vt:lpstr>Calibri Light</vt:lpstr>
      <vt:lpstr>Courier New</vt:lpstr>
      <vt:lpstr>Garamond</vt:lpstr>
      <vt:lpstr>Georgia</vt:lpstr>
      <vt:lpstr>Montserrat SemiBold</vt:lpstr>
      <vt:lpstr>Noto Sans Symbols</vt:lpstr>
      <vt:lpstr>Symbol</vt:lpstr>
      <vt:lpstr>System Font Regular</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Office Theme</vt:lpstr>
      <vt:lpstr>2022_CCO_Template</vt:lpstr>
      <vt:lpstr>Cancer Conference Update: ESMO Congress 2025 —  Urothelial Bladder Cancer and Prostate Cancer</vt:lpstr>
      <vt:lpstr>Faculty</vt:lpstr>
      <vt:lpstr>Commercial Support</vt:lpstr>
      <vt:lpstr>Dr Love — Disclosures</vt:lpstr>
      <vt:lpstr>Research To Practice CME Planning Committee Members,  Staff and Reviewers</vt:lpstr>
      <vt:lpstr>Dr Friedlander — Disclosures</vt:lpstr>
      <vt:lpstr>Dr McKay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Exciting CME Events You Do Not Want to Miss</vt:lpstr>
      <vt:lpstr>Cases from the Community: Investigators Discuss the  Optimal Management of Breast Cancer</vt:lpstr>
      <vt:lpstr>Hematologic Cancers: A 3-Part ASH 2025 Review</vt:lpstr>
      <vt:lpstr>Grand Rounds</vt:lpstr>
      <vt:lpstr>PowerPoint Presentation</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Cancer Conference Update: ESMO Congress 2025 —  Urothelial Bladder Cancer and Prostate Cancer</vt:lpstr>
      <vt:lpstr>Faculty</vt:lpstr>
      <vt:lpstr>PowerPoint Presentation</vt:lpstr>
      <vt:lpstr>Clinicians in the Audience, Please Complete  the Pre- and Postmeeting Surveys</vt:lpstr>
      <vt:lpstr>PowerPoint Presentation</vt:lpstr>
      <vt:lpstr>Exciting CME Events You Do Not Want to Miss</vt:lpstr>
      <vt:lpstr>Cases from the Community: Investigators Discuss the  Optimal Management of Breast Cancer</vt:lpstr>
      <vt:lpstr>Hematologic Cancers: A 3-Part ASH 2025 Review</vt:lpstr>
      <vt:lpstr>Grand Rounds</vt:lpstr>
      <vt:lpstr>PowerPoint Presentation</vt:lpstr>
      <vt:lpstr>Cancer Conference Update: ESMO Congress 2025 —  Urothelial Bladder Cancer and Prostate Cancer</vt:lpstr>
      <vt:lpstr>Dr Friedlander — Disclosures</vt:lpstr>
      <vt:lpstr>Dr McKay — Disclosures</vt:lpstr>
      <vt:lpstr>Dr Love — Disclosures</vt:lpstr>
      <vt:lpstr>Commercial Support</vt:lpstr>
      <vt:lpstr>PowerPoint Presentation</vt:lpstr>
      <vt:lpstr>Agenda</vt:lpstr>
      <vt:lpstr>Agenda</vt:lpstr>
      <vt:lpstr>Key Datasets in Prostate Cancer</vt:lpstr>
      <vt:lpstr>Key Datasets in Prostate Cancer (Continued)</vt:lpstr>
      <vt:lpstr>Capivasertib for mHSPC</vt:lpstr>
      <vt:lpstr>PowerPoint Presentation</vt:lpstr>
      <vt:lpstr>Phase III CAPItello-281 Study Design</vt:lpstr>
      <vt:lpstr>Phase III CAPItello-281: Investigator-Assessed rPFS</vt:lpstr>
      <vt:lpstr>Phase III CAPItello-281: Interim OS</vt:lpstr>
      <vt:lpstr>Phase III CAPItello-281: Common Adverse Events</vt:lpstr>
      <vt:lpstr>Phase III CAPItello-281: Authors’ Conclusions</vt:lpstr>
      <vt:lpstr>Dr McKay: Case Presentation Patient: 66-year-old male</vt:lpstr>
      <vt:lpstr>PARP Inhibitors and Androgen Receptor Pathway Inhibitors for Metastatic Prostate Cancer</vt:lpstr>
      <vt:lpstr>PowerPoint Presentation</vt:lpstr>
      <vt:lpstr>Phase I/II PETRANHA Study Design</vt:lpstr>
      <vt:lpstr>Phase I/II PETRANHA Primary Endpoint: Incidence of Adverse Events (AEs)</vt:lpstr>
      <vt:lpstr>Phase I/II PETRANHA: Responses</vt:lpstr>
      <vt:lpstr>Phase I/II PETRANHA: Authors’ Conclusions</vt:lpstr>
      <vt:lpstr>PowerPoint Presentation</vt:lpstr>
      <vt:lpstr>Phase III TALAPRO-2 Study: ORR, Time to Response and Duration of Objective Response</vt:lpstr>
      <vt:lpstr>Phase III TALAPRO-2: Authors’ Conclusions</vt:lpstr>
      <vt:lpstr>Dr McKay: Case Presentation Patient: 63-year-old male</vt:lpstr>
      <vt:lpstr>Dr McKay: Case Presentation (Continued)</vt:lpstr>
      <vt:lpstr>Biochemically Recurrent Prostate Cancer</vt:lpstr>
      <vt:lpstr>PowerPoint Presentation</vt:lpstr>
      <vt:lpstr>Phase III EMBARK: Overall Survival with Enzalutamide Combination</vt:lpstr>
      <vt:lpstr>Phase III EMBARK: Overall Survival with Enzalutamide Monotherapy</vt:lpstr>
      <vt:lpstr>Phase III EMBARK: Authors’ Conclusions</vt:lpstr>
      <vt:lpstr>PowerPoint Presentation</vt:lpstr>
      <vt:lpstr>Phase III PRESTO: Metastases-Free Survival (MFS) with Androgen Deprivation Therapy (ADT) and Apalutamide versus ADT</vt:lpstr>
      <vt:lpstr>Phase III PRESTO: Metastases-Free Survival with ADT Combined with Apalutamide + Abiraterone Acetate with Prednisone (AAP) versus ADT</vt:lpstr>
      <vt:lpstr>Phase III PRESTO: Authors’ Conclusions</vt:lpstr>
      <vt:lpstr>Dr McKay: Case Presentation Patient: 68-year-old male</vt:lpstr>
      <vt:lpstr>Dr McKay: Case Presentation (Continued)</vt:lpstr>
      <vt:lpstr>Lutetium Lu 177 Vipivotide Tetraxetan for mHSPC </vt:lpstr>
      <vt:lpstr>PowerPoint Presentation</vt:lpstr>
      <vt:lpstr>Phase III PSMAddition: Radiographic Progression-Free Survival by BIRC</vt:lpstr>
      <vt:lpstr>Phase III PSMAddition: Interim Overall Survival (OS)</vt:lpstr>
      <vt:lpstr>Phase III PSMAddition: Adverse Events (AEs) of Special Interest</vt:lpstr>
      <vt:lpstr>Phase III PSMAddition: Authors’ Conclusions</vt:lpstr>
      <vt:lpstr>Dr McKay: Case Presentation Patient: 72-year-old male</vt:lpstr>
      <vt:lpstr>Radiation Therapy and ADT with or without an ARPI</vt:lpstr>
      <vt:lpstr>PowerPoint Presentation</vt:lpstr>
      <vt:lpstr>Phase III ENZARAD Study Design</vt:lpstr>
      <vt:lpstr>Phase III ENZARAD Primary Endpoint: MFS by Conventional Imaging</vt:lpstr>
      <vt:lpstr>Phase III ENZARAD: PSA Progression-Free Survival</vt:lpstr>
      <vt:lpstr>Phase III ENZARAD: Authors’ Conclusions</vt:lpstr>
      <vt:lpstr>Agenda</vt:lpstr>
      <vt:lpstr>Key Datasets in Bladder Cancer</vt:lpstr>
      <vt:lpstr>Key Datasets in Bladder Cancer (Continued)</vt:lpstr>
      <vt:lpstr>Neoadjuvant and Perioperative Treatment Approaches for MIBC</vt:lpstr>
      <vt:lpstr>PowerPoint Presentation</vt:lpstr>
      <vt:lpstr>Phase III KEYNOTE-905: Event-Free Survival in the Intent-to-Treat Population by Blinded Independent Central Review</vt:lpstr>
      <vt:lpstr>Phase III KEYNOTE-905: Overall Survival</vt:lpstr>
      <vt:lpstr>Phase III KEYNOTE-905: Authors’ Conclusions</vt:lpstr>
      <vt:lpstr>Dr Friedlander: Case Presentation</vt:lpstr>
      <vt:lpstr>Dr Friedlander: Case Presentation (Continued)</vt:lpstr>
      <vt:lpstr>Dr Friedlander: Case Presentation (Continued)</vt:lpstr>
      <vt:lpstr>PowerPoint Presentation</vt:lpstr>
      <vt:lpstr>NIAGARA: Pathologic Complete Response with Perioperative Durvalumab and Neoadjuvant Chemotherapy</vt:lpstr>
      <vt:lpstr>NIAGARA: Event-Free Survival with Perioperative Durvalumab and Neoadjuvant Chemotherapy</vt:lpstr>
      <vt:lpstr>NIAGARA: Overall Survival with Perioperative Durvalumab and Neoadjuvant Chemotherapy</vt:lpstr>
      <vt:lpstr>Phase III NIAGARA: Authors’ Conclusions</vt:lpstr>
      <vt:lpstr>PowerPoint Presentation</vt:lpstr>
      <vt:lpstr>Phase III NIAGARA: EORTC QLQ-C30 Change from Baseline</vt:lpstr>
      <vt:lpstr>Phase III NIAGARA: EORTC QLQ-C30 Change from Baseline (Continued)</vt:lpstr>
      <vt:lpstr>Phase III NIAGARA: Authors’ Conclusions</vt:lpstr>
      <vt:lpstr>Dr Friedlander: Case Presentation</vt:lpstr>
      <vt:lpstr>Dr Friedlander: Case Presentation (Continued)</vt:lpstr>
      <vt:lpstr>Dr Friedlander: Case Presentation (Continued)</vt:lpstr>
      <vt:lpstr>PowerPoint Presentation</vt:lpstr>
      <vt:lpstr>Phase II SunRISe-4: Pathologic Complete Response Rates and Recurrence-Free Survival</vt:lpstr>
      <vt:lpstr>Phase II SunRISe-4: Authors’ Conclusions</vt:lpstr>
      <vt:lpstr>Circulating Tumor DNA and Adjuvant Immunotherapy for MIBC</vt:lpstr>
      <vt:lpstr>PowerPoint Presentation</vt:lpstr>
      <vt:lpstr>Phase III IMvigor011: Investigator-Assessed Disease-Free Survival for Patients Whose Disease Tested ctDNA Positive</vt:lpstr>
      <vt:lpstr>Phase III IMvigor011: OS for Patients Whose Disease Tested ctDNA Positive</vt:lpstr>
      <vt:lpstr>Phase III IMvigor011: Disease-Free Survival (DFS) and OS for Patients Whose Disease Tested ctDNA Positive</vt:lpstr>
      <vt:lpstr>Phase III IMvigor011: Authors’ Conclusions</vt:lpstr>
      <vt:lpstr>PowerPoint Presentation</vt:lpstr>
      <vt:lpstr>Phase III CheckMate 274: Disease-Free Survival for All Randomly Assigned Patients and Patients with PD-L1 ≥1%</vt:lpstr>
      <vt:lpstr>Phase III CheckMate 274: Interim Overall Survival for All Randomly Assigned Patients and Patients with PD-L1 ≥1%</vt:lpstr>
      <vt:lpstr>Correlation of ctDNA Status with DFS and OS</vt:lpstr>
      <vt:lpstr>Phase III CheckMate 274: Authors’ Conclusions</vt:lpstr>
      <vt:lpstr>Dr Friedlander: Case Presentation</vt:lpstr>
      <vt:lpstr>PowerPoint Presentation</vt:lpstr>
      <vt:lpstr>Dr Friedlander: Case Presentation (Continued)</vt:lpstr>
      <vt:lpstr>Dr Friedlander: Case Presentation (Continued)</vt:lpstr>
      <vt:lpstr>Dr Friedlander: Case Presentation (Continued)</vt:lpstr>
      <vt:lpstr>HER2-Targeted Antibody-Drug Conjugates for Metastatic Urothelial Carcinoma</vt:lpstr>
      <vt:lpstr>PowerPoint Presentation</vt:lpstr>
      <vt:lpstr>Phase III RC48-C016: PFS by BIRC</vt:lpstr>
      <vt:lpstr>Phase III RC48-C016: Overall Survival</vt:lpstr>
      <vt:lpstr>Phase III RC48-C016: Duration of Response</vt:lpstr>
      <vt:lpstr>Phase III RC48-C016: Authors’ Conclusions</vt:lpstr>
      <vt:lpstr>PowerPoint Presentation</vt:lpstr>
      <vt:lpstr>Phase II DESTINY-PanTumor02 Study Design</vt:lpstr>
      <vt:lpstr>Phase II DESTINY-PanTumor02 Part 1 Final Analysis: Investigator-Assessed Confirmed ORR by Tumor Cohort and HER2 IHC</vt:lpstr>
      <vt:lpstr>Phase II DESTINY-PanTumor02 Part 1 Final Analysis: Median PFS by Tumor Cohort and HER2 IHC</vt:lpstr>
      <vt:lpstr>Phase II DESTINY-PanTumor02 Part 1 Final Analysis: Median OS by Tumor Cohort and HER2 IHC</vt:lpstr>
      <vt:lpstr>Phase II DESTINY-PanTumor02 Part 1 Final Analysis: Authors’ Conclusions</vt:lpstr>
      <vt:lpstr>Dr Friedlander: Case Presentation</vt:lpstr>
      <vt:lpstr>Dr Friedlander: Case Presentation (Continued)</vt:lpstr>
      <vt:lpstr>Targeting TROP2 in mUC</vt:lpstr>
      <vt:lpstr>PowerPoint Presentation</vt:lpstr>
      <vt:lpstr>Phase II TROPION-PanTumor03: Investigator-Asssessed Objective Response Rate, Duration of Response</vt:lpstr>
      <vt:lpstr>Phase II TROPION-PanTumor03: Overall Safety Summary</vt:lpstr>
      <vt:lpstr>Phase II TROPION-PanTumor03: Authors’ Conclusions</vt:lpstr>
      <vt:lpstr>Immunotherapy and BCG for NMIBC</vt:lpstr>
      <vt:lpstr>PowerPoint Presentation</vt:lpstr>
      <vt:lpstr>Phase III POTOMAC: Disease-Free Survival (DFS) with Durvalumab/BCG versus BCG</vt:lpstr>
      <vt:lpstr>Phase III POTOMAC: Overall Survival with Durvalumab/BCG versus BCG</vt:lpstr>
      <vt:lpstr>Phase III POTOMAC: Authors’ Conclusions</vt:lpstr>
      <vt:lpstr>Exciting CME Events You Do Not Want to Miss</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3994</cp:revision>
  <cp:lastPrinted>2020-12-08T02:40:56Z</cp:lastPrinted>
  <dcterms:created xsi:type="dcterms:W3CDTF">2020-11-13T19:02:13Z</dcterms:created>
  <dcterms:modified xsi:type="dcterms:W3CDTF">2025-11-20T21:04:14Z</dcterms:modified>
</cp:coreProperties>
</file>