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1.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16.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17.xml" ContentType="application/vnd.openxmlformats-officedocument.theme+xml"/>
  <Override PartName="/ppt/media/image73.jpg" ContentType="image/jpg"/>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tags/tag3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33.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34.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35.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36.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52" r:id="rId13"/>
    <p:sldMasterId id="2147486165" r:id="rId14"/>
    <p:sldMasterId id="2147486173" r:id="rId15"/>
    <p:sldMasterId id="2147486185" r:id="rId16"/>
    <p:sldMasterId id="2147486261" r:id="rId17"/>
    <p:sldMasterId id="2147486267" r:id="rId18"/>
  </p:sldMasterIdLst>
  <p:notesMasterIdLst>
    <p:notesMasterId r:id="rId141"/>
  </p:notesMasterIdLst>
  <p:handoutMasterIdLst>
    <p:handoutMasterId r:id="rId142"/>
  </p:handoutMasterIdLst>
  <p:sldIdLst>
    <p:sldId id="286" r:id="rId19"/>
    <p:sldId id="291" r:id="rId20"/>
    <p:sldId id="292" r:id="rId21"/>
    <p:sldId id="293" r:id="rId22"/>
    <p:sldId id="13408" r:id="rId23"/>
    <p:sldId id="294" r:id="rId24"/>
    <p:sldId id="295" r:id="rId25"/>
    <p:sldId id="2147480704" r:id="rId26"/>
    <p:sldId id="296" r:id="rId27"/>
    <p:sldId id="2147470659" r:id="rId28"/>
    <p:sldId id="13108" r:id="rId29"/>
    <p:sldId id="297" r:id="rId30"/>
    <p:sldId id="299" r:id="rId31"/>
    <p:sldId id="300" r:id="rId32"/>
    <p:sldId id="301" r:id="rId33"/>
    <p:sldId id="302" r:id="rId34"/>
    <p:sldId id="303" r:id="rId35"/>
    <p:sldId id="320" r:id="rId36"/>
    <p:sldId id="277" r:id="rId37"/>
    <p:sldId id="2147471838" r:id="rId38"/>
    <p:sldId id="2147471837" r:id="rId39"/>
    <p:sldId id="2147483614" r:id="rId40"/>
    <p:sldId id="322" r:id="rId41"/>
    <p:sldId id="313" r:id="rId42"/>
    <p:sldId id="278" r:id="rId43"/>
    <p:sldId id="2147483635" r:id="rId44"/>
    <p:sldId id="276" r:id="rId45"/>
    <p:sldId id="2147483626" r:id="rId46"/>
    <p:sldId id="2147483637" r:id="rId47"/>
    <p:sldId id="13407" r:id="rId48"/>
    <p:sldId id="2147483567" r:id="rId49"/>
    <p:sldId id="2147483629" r:id="rId50"/>
    <p:sldId id="2147483640" r:id="rId51"/>
    <p:sldId id="2147483639" r:id="rId52"/>
    <p:sldId id="2147483641" r:id="rId53"/>
    <p:sldId id="316" r:id="rId54"/>
    <p:sldId id="287" r:id="rId55"/>
    <p:sldId id="290" r:id="rId56"/>
    <p:sldId id="274" r:id="rId57"/>
    <p:sldId id="279" r:id="rId58"/>
    <p:sldId id="288" r:id="rId59"/>
    <p:sldId id="2147197951" r:id="rId60"/>
    <p:sldId id="273" r:id="rId61"/>
    <p:sldId id="283" r:id="rId62"/>
    <p:sldId id="281" r:id="rId63"/>
    <p:sldId id="2147483535" r:id="rId64"/>
    <p:sldId id="280" r:id="rId65"/>
    <p:sldId id="256" r:id="rId66"/>
    <p:sldId id="298" r:id="rId67"/>
    <p:sldId id="257" r:id="rId68"/>
    <p:sldId id="258" r:id="rId69"/>
    <p:sldId id="2147483621" r:id="rId70"/>
    <p:sldId id="259" r:id="rId71"/>
    <p:sldId id="2147483623" r:id="rId72"/>
    <p:sldId id="261" r:id="rId73"/>
    <p:sldId id="262" r:id="rId74"/>
    <p:sldId id="263" r:id="rId75"/>
    <p:sldId id="2147483627" r:id="rId76"/>
    <p:sldId id="2147483628" r:id="rId77"/>
    <p:sldId id="2147483632" r:id="rId78"/>
    <p:sldId id="266" r:id="rId79"/>
    <p:sldId id="267" r:id="rId80"/>
    <p:sldId id="264" r:id="rId81"/>
    <p:sldId id="2147483630" r:id="rId82"/>
    <p:sldId id="2147483631" r:id="rId83"/>
    <p:sldId id="2147483633" r:id="rId84"/>
    <p:sldId id="2147483634" r:id="rId85"/>
    <p:sldId id="265" r:id="rId86"/>
    <p:sldId id="268" r:id="rId87"/>
    <p:sldId id="2147475703" r:id="rId88"/>
    <p:sldId id="269" r:id="rId89"/>
    <p:sldId id="271" r:id="rId90"/>
    <p:sldId id="272" r:id="rId91"/>
    <p:sldId id="282" r:id="rId92"/>
    <p:sldId id="2147483536" r:id="rId93"/>
    <p:sldId id="284" r:id="rId94"/>
    <p:sldId id="289" r:id="rId95"/>
    <p:sldId id="285" r:id="rId96"/>
    <p:sldId id="2147482531" r:id="rId97"/>
    <p:sldId id="2147482533" r:id="rId98"/>
    <p:sldId id="732" r:id="rId99"/>
    <p:sldId id="733" r:id="rId100"/>
    <p:sldId id="734" r:id="rId101"/>
    <p:sldId id="2147483616" r:id="rId102"/>
    <p:sldId id="735" r:id="rId103"/>
    <p:sldId id="736" r:id="rId104"/>
    <p:sldId id="737" r:id="rId105"/>
    <p:sldId id="2147483617" r:id="rId106"/>
    <p:sldId id="738" r:id="rId107"/>
    <p:sldId id="739" r:id="rId108"/>
    <p:sldId id="740" r:id="rId109"/>
    <p:sldId id="741" r:id="rId110"/>
    <p:sldId id="2147482534" r:id="rId111"/>
    <p:sldId id="729" r:id="rId112"/>
    <p:sldId id="730" r:id="rId113"/>
    <p:sldId id="731" r:id="rId114"/>
    <p:sldId id="2147483618" r:id="rId115"/>
    <p:sldId id="260" r:id="rId116"/>
    <p:sldId id="742" r:id="rId117"/>
    <p:sldId id="270" r:id="rId118"/>
    <p:sldId id="275" r:id="rId119"/>
    <p:sldId id="2147483619" r:id="rId120"/>
    <p:sldId id="744" r:id="rId121"/>
    <p:sldId id="745" r:id="rId122"/>
    <p:sldId id="746" r:id="rId123"/>
    <p:sldId id="2147483624" r:id="rId124"/>
    <p:sldId id="2147482527" r:id="rId125"/>
    <p:sldId id="11047" r:id="rId126"/>
    <p:sldId id="11049" r:id="rId127"/>
    <p:sldId id="2147483625" r:id="rId128"/>
    <p:sldId id="2147482528" r:id="rId129"/>
    <p:sldId id="2147482529" r:id="rId130"/>
    <p:sldId id="2147482530" r:id="rId131"/>
    <p:sldId id="2147483645" r:id="rId132"/>
    <p:sldId id="2147483646" r:id="rId133"/>
    <p:sldId id="2147483647" r:id="rId134"/>
    <p:sldId id="2147483622" r:id="rId135"/>
    <p:sldId id="748" r:id="rId136"/>
    <p:sldId id="747" r:id="rId137"/>
    <p:sldId id="749" r:id="rId138"/>
    <p:sldId id="2147483636" r:id="rId139"/>
    <p:sldId id="2147483638" r:id="rId140"/>
  </p:sldIdLst>
  <p:sldSz cx="12192000" cy="6858000"/>
  <p:notesSz cx="7772400" cy="10058400"/>
  <p:custDataLst>
    <p:tags r:id="rId14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FFFFFF"/>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B136A8-26A1-8044-B889-A77415E55C17}" v="30" dt="2025-12-17T15:56:56.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46" autoAdjust="0"/>
    <p:restoredTop sz="91027" autoAdjust="0"/>
  </p:normalViewPr>
  <p:slideViewPr>
    <p:cSldViewPr>
      <p:cViewPr varScale="1">
        <p:scale>
          <a:sx n="108" d="100"/>
          <a:sy n="108" d="100"/>
        </p:scale>
        <p:origin x="208" y="248"/>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microsoft.com/office/2015/10/relationships/revisionInfo" Target="revisionInfo.xml"/><Relationship Id="rId5" Type="http://schemas.openxmlformats.org/officeDocument/2006/relationships/slideMaster" Target="slideMasters/slideMaster5.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slide" Target="slides/slide1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notesMaster" Target="notesMasters/notesMaster1.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tags" Target="tags/tag1.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commentAuthors" Target="commentAuthors.xml"/><Relationship Id="rId90"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12/17/25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9618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6021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69676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9A9D8-B96E-A6D3-3A19-A40F0FECA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FC459-8524-7741-34C4-081CAB63BCC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5A7B94-ACB9-5575-3340-BE2B1F440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E9FD83-9AE1-0628-007F-BCB68B4A7E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E9CCC0-908B-E549-B7AA-1F5B1CBCAE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6326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B0351-EEFA-3E0D-B6C4-5859D5996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F604D-325E-D5F9-BF6A-5B4625003C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FC9D00A-B783-1EA3-C780-3008F5D2C0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796F5F-7D9F-B714-32B6-382AA7A885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E9CCC0-908B-E549-B7AA-1F5B1CBCAE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9753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92A1-F125-49A5-2B79-474D3B531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1A45D-B343-B5AA-256F-E01717278E4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24C096D-5925-3251-73A5-A4CB207EE9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420780-D706-7613-7920-171CC9BD03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E9CCC0-908B-E549-B7AA-1F5B1CBCAE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8531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36142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A72942B-8FD4-D54C-86D3-5F8A71E577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42760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9DA2C-B370-9536-B3FB-CEB2B4CCF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48828-405F-8536-3BC2-13B80E68C4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0516F4-F4BA-A402-C1B1-0ED87A6C78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CB4276-2A43-A392-31CE-BC099C47B05D}"/>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A72942B-8FD4-D54C-86D3-5F8A71E577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28774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117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778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C221F-6FE7-0D47-E292-84F5DC57A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4AFEB-816F-E5BA-50B9-541BEF71A25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0B7B27C-A5BB-B4A8-FA86-1E111C1D1A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0386F2-58B5-7E0E-97F6-AF63D6CF6444}"/>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118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9425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0AFDF-10E8-FC9C-0034-B7784E61D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6E6CD-E080-3BCC-7C47-4BB5E5D90CB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15B9F90-D17C-E2C0-C831-59119D17E9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27A068-0E54-AE1C-59DC-8E9D67838647}"/>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119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61241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CA73A-83DE-C33A-6DBC-75286E985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6D3D1-1B4E-B3BE-4AC9-13D67805DE3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B726F41-EDCF-DE15-F00A-6C94889916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03194E-7ACD-BF05-290D-3997FC1640FE}"/>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120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18735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64CC2-A05A-BF0F-30F5-5AE1F9CAEE2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A0A60A6-EF45-6B62-8E01-FC1C26A15BD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F9A3DC9D-5E2B-3BF8-90AA-CF808A3BDE1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992F78D-C56E-1F39-8B38-179AB1280C67}"/>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72857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8689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8417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1304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03809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26A3-320C-78D9-2799-F6E5135A4A1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04F36F3-A234-1E87-F422-212F2D59E6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95EC7C29-71CE-E016-DB5C-C9783705BF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7CCD89F-F274-D601-9114-DEBE13217815}"/>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947063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D2439-ADB8-CAAB-5BB9-940F7EC075E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F8C74F0-EA26-227F-F34B-1D4322C7284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9F9086E-7BCA-34C3-7D2B-67C4465DCAB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11B66C8-13D4-AFF4-D3CE-EAF5B66A977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70616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448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5367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782F4-1E28-5BE7-8DC5-8D6A90411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9FAAA-7C3A-3257-F36A-F830047C2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56A6D-F3C2-527C-AD11-8367D9A057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448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6B77E-366C-D172-F31C-5470FF03B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E1C36-8E6D-DA93-5753-9F0DB8E8D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C0235-A887-32BA-1CFE-D6BA0DEFEFD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027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09E70-197D-5299-4D6F-72E1CDE1F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D846C-C7F9-EE27-CE13-A9ACD6671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009CF-6DC0-75AF-85D7-08F246494C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6984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49266-AF0C-4C8A-C767-759FDD499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0F652-96BC-B7C8-645E-C929B95F1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4AD5F-A2A2-21E0-5ED7-290412F3A93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0992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9E78-79DF-8FA1-13D2-BC770A9D855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0B1DF81-F773-22C3-45F2-5FBFC779D40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0479566-EAF1-6FA9-D463-E53CA2F4E2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48F80AA-D4BE-9E39-D3A1-9ADCC495884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45956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9051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67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2366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8105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631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812437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C8E27-17AC-3114-9F65-B34D3116C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1270D-7C3F-B16E-6804-2342D9F79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E79E0-44F6-F197-07F8-B731F550B9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0829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0655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F5A8C-AA0D-5D4D-C346-BC02F9461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004FD-6488-44FB-490A-79F06764C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C0EDD-5033-6586-87E5-FD2FF80E61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5088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2752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675B-6D3C-AE1C-5D26-91A233EDF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A5982-A2A5-A142-B7B0-264FA6763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9A004-69FA-6A51-AAEC-E6C21D9506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495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28798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6619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0ED7D-FB13-7B4E-BD6A-7BE595B354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5921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93978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4415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9460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2358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27074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2942B-8FD4-D54C-86D3-5F8A71E577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40108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747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1019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7186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06256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4D949-4128-DA04-21A7-64B00EE8C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476B9-3F79-D6D6-6E83-1064B78A4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D7527-E7D9-18DE-22B6-17FC2CD7C0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DC8F03-C64D-6975-8705-0155436EF4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2942B-8FD4-D54C-86D3-5F8A71E577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4280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847E9-8481-E449-58FF-53B221EAC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96B57-B4A3-D891-C441-984770B8C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D1093-D142-80A0-F297-418EE30858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0F010A-B7FF-C8CD-5B78-215E1E39D6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2942B-8FD4-D54C-86D3-5F8A71E577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8087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4797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84584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2129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880209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005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54577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13148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4673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02883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62692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780436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BE95A-28C6-FA4F-B9A1-473B52824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E5548-005A-CFEB-CB66-0FBADEB02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8B15D-092B-EEB3-29F6-45BF36833B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69901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63568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8A6FF-7DD5-651E-5133-49B13FD41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FD148-0F84-9116-8D18-FB2CB3B903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D5505-465C-2059-E0C2-7B609F9C0B4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50908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2450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26A3-320C-78D9-2799-F6E5135A4A1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04F36F3-A234-1E87-F422-212F2D59E6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95EC7C29-71CE-E016-DB5C-C9783705BF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7CCD89F-F274-D601-9114-DEBE13217815}"/>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9470636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2F419-2B75-9B7D-083F-C0B328C54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8E9F4-E05D-8AF4-7FE7-93C3C9E31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79B5C-A811-AFC1-7761-02764DCFA5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6269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67343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2D8A1-17A1-ABD4-5791-DB113939E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C6A02-56A5-364E-3F25-CEB134C1A3C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2AE5977-3605-2D53-A51A-E4AA5E3F76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3538CD-EC33-C3A4-1B99-76B984FA9206}"/>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9CBF023-7DFB-49EB-8F82-E3BB39BAB6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96005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F07B5-4B7B-0A9B-5E28-FA484C681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1A9F9-B899-3B46-6B77-6F27F193DE9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0B2812C-AEB5-D46D-3D79-C1CF3B1B3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41A07C-A11E-EEF5-E913-D09600B222A5}"/>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9CBF023-7DFB-49EB-8F82-E3BB39BAB6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72292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65C5D-7AE4-ADB8-687D-1B5F606391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DBB86-5B4F-3027-7476-259EE12D68C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F247A2E-F425-5533-E649-85DD9B6F966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F79403B-663B-5BAF-9553-3C614C4F86A0}"/>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9CBF023-7DFB-49EB-8F82-E3BB39BAB6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80813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30B0B-8ED3-C237-01DF-4DC022235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A624D-F8BB-5D58-4E01-D830A968EC6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C333D89-3C02-CF32-B31D-BF79C763841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B4170D-B8C3-2CD5-D731-F2EE66D5C914}"/>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9CBF023-7DFB-49EB-8F82-E3BB39BAB6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14701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12600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75707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86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54405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4847C-8D4B-E169-10D5-4FBF9FD57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1E518-5C20-B13D-B395-C483BF8127A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9162081-5B0E-1B7F-ACE2-D60B4A93C8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22065E-4A4C-BE50-B80C-04172EFE663B}"/>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87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3803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15654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6AF47-5F71-01CE-4F25-44641364C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A5785-E2CE-F37E-D21F-1F4BA469C7E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6E987D0-6E05-FBA2-BEF8-44B1BCFC31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E07091-97C4-E95E-37C2-90B75338C47C}"/>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89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07956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23216-89DC-5D71-F9BE-6A46C12D0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F8F90-630B-144D-4F80-6AE50728DCF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9FF9248-3CEE-F2B3-A185-9CE6771032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32DB91-7097-187B-9142-116AC5BAF1CE}"/>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41858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35C88-EC78-5E0D-7DA7-2534419DE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50DCD-BC64-9D4F-1D45-75C9FCA5CBE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749348E-3AFC-18F7-D972-62FD244A6E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0C98C0-020C-DD05-B2EC-92AA5E209CCA}"/>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56829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7C50F-ED95-DAE2-D317-CBB16DD3F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9E562-4ABA-F8DF-B770-39E98B03667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A7942EF-F9CD-2C19-2F15-FDD839238D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D740CE-80E4-F414-1D29-AC5A166CCE3F}"/>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75728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04694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9CBF023-7DFB-49EB-8F82-E3BB39BAB6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71798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13366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58954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030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D5D54-0181-4E15-B8E4-C6EF6E94A0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6687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51A96-FBC7-50FD-2462-CD928DF93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BE5FE-034D-D37A-8585-E0FF108DE09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A9BA40F-983B-2CA8-94A2-3395A5D7C2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C41C39-7E90-5701-8C3E-DCB461A669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D5D54-0181-4E15-B8E4-C6EF6E94A0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5798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94AD5D54-0181-4E15-B8E4-C6EF6E94A0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48905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61456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03664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DE113-7819-A9DE-6224-5B0A058B2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95C72-31C5-560B-F783-4C796F02F37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5FBE065-F669-1EE0-2F98-B138CD2D6E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C77B9B-9209-E337-9C4C-616EFD435B09}"/>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103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6873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8FAF4-D6D0-795B-4531-FBC6399FE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6F1BF-E871-6D0E-394F-D8F018546B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653599C-FD02-FE3D-D227-DEF21FB236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CB3160-755C-3353-D026-58BFE36A66F1}"/>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104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19125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7F43C-8FFD-56A4-A042-1D38776D6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D70BE-D081-8834-CD43-CCE7C34A5EE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73F8796-C074-C90C-1761-F33A74DE44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C33A91-4701-9CF2-9ED9-2FB1B1681658}"/>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105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91373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91257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E9CCC0-908B-E549-B7AA-1F5B1CBCAE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433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12/17/25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555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03302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95350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45222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534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61373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27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48636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92768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472658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622381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423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079994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ign, clipart&#10;&#10;Description automatically generated">
            <a:extLst>
              <a:ext uri="{FF2B5EF4-FFF2-40B4-BE49-F238E27FC236}">
                <a16:creationId xmlns:a16="http://schemas.microsoft.com/office/drawing/2014/main" id="{110E3541-54D6-E178-D5E6-453CB14D6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288" y="5580993"/>
            <a:ext cx="2389354" cy="824327"/>
          </a:xfrm>
          <a:prstGeom prst="rect">
            <a:avLst/>
          </a:prstGeom>
        </p:spPr>
      </p:pic>
    </p:spTree>
    <p:extLst>
      <p:ext uri="{BB962C8B-B14F-4D97-AF65-F5344CB8AC3E}">
        <p14:creationId xmlns:p14="http://schemas.microsoft.com/office/powerpoint/2010/main" val="1153827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Main Content 2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F6FD55ED-C146-A04E-8FEA-5836CC2AC664}"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2D42873B-7A0C-8641-B413-3633EBDA67F5}"/>
              </a:ext>
            </a:extLst>
          </p:cNvPr>
          <p:cNvSpPr>
            <a:spLocks noGrp="1"/>
          </p:cNvSpPr>
          <p:nvPr>
            <p:ph idx="14"/>
          </p:nvPr>
        </p:nvSpPr>
        <p:spPr>
          <a:xfrm>
            <a:off x="6267170"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79BEDF0A-7244-9A42-9CDC-1B900C995C72}"/>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BDF0EDE-8E64-1B42-AE9C-6FE7E7B59F09}"/>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3700453155"/>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4224">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32884"/>
            <a:ext cx="10363200" cy="1300163"/>
          </a:xfrm>
        </p:spPr>
        <p:txBody>
          <a:bodyPr lIns="90000" tIns="46800" rIns="90000" bIns="46800"/>
          <a:lstStyle>
            <a:lvl1pPr algn="l">
              <a:defRPr sz="3732" spc="0" baseline="0">
                <a:solidFill>
                  <a:schemeClr val="tx2"/>
                </a:solidFill>
                <a:latin typeface="+mn-lt"/>
              </a:defRPr>
            </a:lvl1pPr>
          </a:lstStyle>
          <a:p>
            <a:r>
              <a:rPr lang="en-US" dirty="0"/>
              <a:t>Click to edit Master title style</a:t>
            </a:r>
            <a:endParaRPr lang="en-GB" dirty="0"/>
          </a:p>
        </p:txBody>
      </p:sp>
      <p:cxnSp>
        <p:nvCxnSpPr>
          <p:cNvPr id="5" name="Straight Connector 4"/>
          <p:cNvCxnSpPr/>
          <p:nvPr userDrawn="1"/>
        </p:nvCxnSpPr>
        <p:spPr>
          <a:xfrm flipV="1">
            <a:off x="528323" y="3325460"/>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CB92EBC5-026D-4287-AF7F-3A7743A12C26}"/>
              </a:ext>
            </a:extLst>
          </p:cNvPr>
          <p:cNvSpPr>
            <a:spLocks noGrp="1"/>
          </p:cNvSpPr>
          <p:nvPr>
            <p:ph type="subTitle" idx="1"/>
          </p:nvPr>
        </p:nvSpPr>
        <p:spPr>
          <a:xfrm>
            <a:off x="914400" y="3624954"/>
            <a:ext cx="10363200" cy="693058"/>
          </a:xfrm>
          <a:prstGeom prst="rect">
            <a:avLst/>
          </a:prstGeom>
        </p:spPr>
        <p:txBody>
          <a:bodyPr/>
          <a:lstStyle>
            <a:lvl1pPr marL="0" indent="0">
              <a:buNone/>
              <a:defRPr sz="2133">
                <a:solidFill>
                  <a:schemeClr val="tx1"/>
                </a:solidFill>
                <a:latin typeface="+mn-lt"/>
              </a:defRPr>
            </a:lvl1pPr>
          </a:lstStyle>
          <a:p>
            <a:r>
              <a:rPr lang="en-GB" sz="2159" dirty="0"/>
              <a:t>Author names</a:t>
            </a:r>
            <a:r>
              <a:rPr lang="en-GB" sz="2159" baseline="30000" dirty="0"/>
              <a:t>1,2 </a:t>
            </a:r>
            <a:r>
              <a:rPr lang="en-GB" sz="2159" dirty="0"/>
              <a:t>(Arial 18 </a:t>
            </a:r>
            <a:r>
              <a:rPr lang="en-GB" sz="2159" dirty="0" err="1"/>
              <a:t>pt</a:t>
            </a:r>
            <a:r>
              <a:rPr lang="en-GB" sz="2159" dirty="0"/>
              <a:t>)</a:t>
            </a:r>
          </a:p>
        </p:txBody>
      </p:sp>
      <p:sp>
        <p:nvSpPr>
          <p:cNvPr id="12" name="Text Placeholder 3">
            <a:extLst>
              <a:ext uri="{FF2B5EF4-FFF2-40B4-BE49-F238E27FC236}">
                <a16:creationId xmlns:a16="http://schemas.microsoft.com/office/drawing/2014/main" id="{1E894BEA-76D2-43AC-BECE-7FE25863A859}"/>
              </a:ext>
            </a:extLst>
          </p:cNvPr>
          <p:cNvSpPr>
            <a:spLocks noGrp="1"/>
          </p:cNvSpPr>
          <p:nvPr>
            <p:ph type="body" sz="quarter" idx="10"/>
          </p:nvPr>
        </p:nvSpPr>
        <p:spPr>
          <a:xfrm>
            <a:off x="914400" y="5063065"/>
            <a:ext cx="10363200" cy="571500"/>
          </a:xfrm>
          <a:prstGeom prst="rect">
            <a:avLst/>
          </a:prstGeom>
        </p:spPr>
        <p:txBody>
          <a:bodyPr/>
          <a:lstStyle>
            <a:lvl1pPr marL="0" indent="0">
              <a:buNone/>
              <a:defRPr sz="1400" i="1">
                <a:solidFill>
                  <a:schemeClr val="tx1"/>
                </a:solidFill>
                <a:latin typeface="+mn-lt"/>
              </a:defRPr>
            </a:lvl1pPr>
          </a:lstStyle>
          <a:p>
            <a:r>
              <a:rPr lang="en-GB" sz="1440" baseline="30000" dirty="0"/>
              <a:t>1</a:t>
            </a:r>
            <a:r>
              <a:rPr lang="en-GB" sz="1440" dirty="0"/>
              <a:t>Affiliations (Arial 11 </a:t>
            </a:r>
            <a:r>
              <a:rPr lang="en-GB" sz="1440" dirty="0" err="1"/>
              <a:t>pt</a:t>
            </a:r>
            <a:r>
              <a:rPr lang="en-GB" sz="1440" dirty="0"/>
              <a:t> </a:t>
            </a:r>
            <a:r>
              <a:rPr lang="en-GB" sz="1440" dirty="0" err="1"/>
              <a:t>itals</a:t>
            </a:r>
            <a:r>
              <a:rPr lang="en-GB" sz="1440" dirty="0"/>
              <a:t>)</a:t>
            </a:r>
          </a:p>
        </p:txBody>
      </p:sp>
      <p:cxnSp>
        <p:nvCxnSpPr>
          <p:cNvPr id="13" name="Straight Connector 12">
            <a:extLst>
              <a:ext uri="{FF2B5EF4-FFF2-40B4-BE49-F238E27FC236}">
                <a16:creationId xmlns:a16="http://schemas.microsoft.com/office/drawing/2014/main" id="{2EF12FC8-6320-4F30-BC04-DA9B9FFDAA1B}"/>
              </a:ext>
            </a:extLst>
          </p:cNvPr>
          <p:cNvCxnSpPr>
            <a:cxnSpLocks/>
          </p:cNvCxnSpPr>
          <p:nvPr userDrawn="1"/>
        </p:nvCxnSpPr>
        <p:spPr>
          <a:xfrm flipH="1">
            <a:off x="910590" y="3736962"/>
            <a:ext cx="3811" cy="12956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A27C4D8-49BE-4F9F-8201-7490DEA848F6}"/>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3971948210"/>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tio">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300163"/>
          </a:xfrm>
        </p:spPr>
        <p:txBody>
          <a:bodyPr lIns="360000"/>
          <a:lstStyle>
            <a:lvl1pPr algn="l">
              <a:defRPr sz="4265" spc="0" baseline="0">
                <a:solidFill>
                  <a:schemeClr val="bg1"/>
                </a:solidFill>
                <a:latin typeface="+mn-lt"/>
              </a:defRPr>
            </a:lvl1pPr>
          </a:lstStyle>
          <a:p>
            <a:r>
              <a:rPr lang="en-US" dirty="0"/>
              <a:t>Click to edit Master title style</a:t>
            </a:r>
            <a:endParaRPr lang="en-GB" dirty="0"/>
          </a:p>
        </p:txBody>
      </p:sp>
      <p:sp>
        <p:nvSpPr>
          <p:cNvPr id="3" name="Subtitle 2"/>
          <p:cNvSpPr>
            <a:spLocks noGrp="1"/>
          </p:cNvSpPr>
          <p:nvPr>
            <p:ph type="subTitle" idx="1"/>
          </p:nvPr>
        </p:nvSpPr>
        <p:spPr>
          <a:xfrm>
            <a:off x="914400" y="3624954"/>
            <a:ext cx="10363200" cy="693058"/>
          </a:xfrm>
          <a:prstGeom prst="rect">
            <a:avLst/>
          </a:prstGeom>
        </p:spPr>
        <p:txBody>
          <a:bodyPr lIns="360000" tIns="45640" rIns="91280" bIns="45640"/>
          <a:lstStyle>
            <a:lvl1pPr marL="0" indent="0" algn="l">
              <a:spcBef>
                <a:spcPts val="0"/>
              </a:spcBef>
              <a:spcAft>
                <a:spcPts val="0"/>
              </a:spcAft>
              <a:buNone/>
              <a:defRPr sz="2133" i="1">
                <a:solidFill>
                  <a:schemeClr val="bg1"/>
                </a:solidFill>
                <a:latin typeface="+mn-lt"/>
              </a:defRPr>
            </a:lvl1pPr>
            <a:lvl2pPr marL="456226" indent="0" algn="ctr">
              <a:buNone/>
              <a:defRPr>
                <a:solidFill>
                  <a:schemeClr val="tx1">
                    <a:tint val="75000"/>
                  </a:schemeClr>
                </a:solidFill>
              </a:defRPr>
            </a:lvl2pPr>
            <a:lvl3pPr marL="912450" indent="0" algn="ctr">
              <a:buNone/>
              <a:defRPr>
                <a:solidFill>
                  <a:schemeClr val="tx1">
                    <a:tint val="75000"/>
                  </a:schemeClr>
                </a:solidFill>
              </a:defRPr>
            </a:lvl3pPr>
            <a:lvl4pPr marL="1368676" indent="0" algn="ctr">
              <a:buNone/>
              <a:defRPr>
                <a:solidFill>
                  <a:schemeClr val="tx1">
                    <a:tint val="75000"/>
                  </a:schemeClr>
                </a:solidFill>
              </a:defRPr>
            </a:lvl4pPr>
            <a:lvl5pPr marL="1824901" indent="0" algn="ctr">
              <a:buNone/>
              <a:defRPr>
                <a:solidFill>
                  <a:schemeClr val="tx1">
                    <a:tint val="75000"/>
                  </a:schemeClr>
                </a:solidFill>
              </a:defRPr>
            </a:lvl5pPr>
            <a:lvl6pPr marL="2281125" indent="0" algn="ctr">
              <a:buNone/>
              <a:defRPr>
                <a:solidFill>
                  <a:schemeClr val="tx1">
                    <a:tint val="75000"/>
                  </a:schemeClr>
                </a:solidFill>
              </a:defRPr>
            </a:lvl6pPr>
            <a:lvl7pPr marL="2737353" indent="0" algn="ctr">
              <a:buNone/>
              <a:defRPr>
                <a:solidFill>
                  <a:schemeClr val="tx1">
                    <a:tint val="75000"/>
                  </a:schemeClr>
                </a:solidFill>
              </a:defRPr>
            </a:lvl7pPr>
            <a:lvl8pPr marL="3193576" indent="0" algn="ctr">
              <a:buNone/>
              <a:defRPr>
                <a:solidFill>
                  <a:schemeClr val="tx1">
                    <a:tint val="75000"/>
                  </a:schemeClr>
                </a:solidFill>
              </a:defRPr>
            </a:lvl8pPr>
            <a:lvl9pPr marL="3649797" indent="0" algn="ctr">
              <a:buNone/>
              <a:defRPr>
                <a:solidFill>
                  <a:schemeClr val="tx1">
                    <a:tint val="75000"/>
                  </a:schemeClr>
                </a:solidFill>
              </a:defRPr>
            </a:lvl9pPr>
          </a:lstStyle>
          <a:p>
            <a:r>
              <a:rPr lang="en-US" dirty="0"/>
              <a:t>Click to edit Master subtitle style</a:t>
            </a:r>
            <a:endParaRPr lang="en-GB" dirty="0"/>
          </a:p>
        </p:txBody>
      </p:sp>
      <p:cxnSp>
        <p:nvCxnSpPr>
          <p:cNvPr id="5" name="Straight Connector 4">
            <a:extLst>
              <a:ext uri="{FF2B5EF4-FFF2-40B4-BE49-F238E27FC236}">
                <a16:creationId xmlns:a16="http://schemas.microsoft.com/office/drawing/2014/main" id="{1C4B9F0A-2668-7142-8307-4E6DEED2A492}"/>
              </a:ext>
            </a:extLst>
          </p:cNvPr>
          <p:cNvCxnSpPr/>
          <p:nvPr userDrawn="1"/>
        </p:nvCxnSpPr>
        <p:spPr>
          <a:xfrm>
            <a:off x="914400" y="2130434"/>
            <a:ext cx="0" cy="2187579"/>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413350"/>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35944"/>
            <a:ext cx="11137900"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8228419"/>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54478"/>
            <a:ext cx="11137900" cy="1186397"/>
          </a:xfrm>
          <a:prstGeom prst="round1Rect">
            <a:avLst>
              <a:gd name="adj" fmla="val 1110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44678290"/>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8" y="241934"/>
            <a:ext cx="8247641"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66"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12" name="Text Placeholder 13">
            <a:extLst>
              <a:ext uri="{FF2B5EF4-FFF2-40B4-BE49-F238E27FC236}">
                <a16:creationId xmlns:a16="http://schemas.microsoft.com/office/drawing/2014/main" id="{8A8F6F41-E4E2-4CF5-B3F3-601469C45B3B}"/>
              </a:ext>
            </a:extLst>
          </p:cNvPr>
          <p:cNvSpPr>
            <a:spLocks noGrp="1"/>
          </p:cNvSpPr>
          <p:nvPr>
            <p:ph type="body" sz="quarter" idx="10"/>
          </p:nvPr>
        </p:nvSpPr>
        <p:spPr>
          <a:xfrm>
            <a:off x="527057" y="1735944"/>
            <a:ext cx="5482535"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35944"/>
            <a:ext cx="5482539"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20609941"/>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058" y="241934"/>
            <a:ext cx="8247641"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66"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54478"/>
            <a:ext cx="5482539" cy="1186397"/>
          </a:xfrm>
          <a:prstGeom prst="round1Rect">
            <a:avLst>
              <a:gd name="adj" fmla="val 7629"/>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4" name="Text Placeholder 13">
            <a:extLst>
              <a:ext uri="{FF2B5EF4-FFF2-40B4-BE49-F238E27FC236}">
                <a16:creationId xmlns:a16="http://schemas.microsoft.com/office/drawing/2014/main" id="{CD6AABCE-79A0-4BD1-8518-A40974D9AEEF}"/>
              </a:ext>
            </a:extLst>
          </p:cNvPr>
          <p:cNvSpPr>
            <a:spLocks noGrp="1"/>
          </p:cNvSpPr>
          <p:nvPr>
            <p:ph type="body" sz="quarter" idx="16"/>
          </p:nvPr>
        </p:nvSpPr>
        <p:spPr>
          <a:xfrm>
            <a:off x="528321" y="1754478"/>
            <a:ext cx="5482539" cy="1186397"/>
          </a:xfrm>
          <a:prstGeom prst="round1Rect">
            <a:avLst>
              <a:gd name="adj" fmla="val 971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43182192"/>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7" y="241934"/>
            <a:ext cx="8247641" cy="907252"/>
          </a:xfrm>
        </p:spPr>
        <p:txBody>
          <a:bodyPr/>
          <a:lstStyle>
            <a:lvl1pPr>
              <a:lnSpc>
                <a:spcPts val="3839"/>
              </a:lnSpc>
              <a:defRPr sz="3732">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66" dirty="0">
                <a:solidFill>
                  <a:schemeClr val="tx1"/>
                </a:solidFill>
                <a:latin typeface="+mn-lt"/>
              </a:defRPr>
            </a:lvl1pPr>
          </a:lstStyle>
          <a:p>
            <a:pPr marL="0" lvl="0" indent="0"/>
            <a:r>
              <a:rPr lang="en-GB" dirty="0"/>
              <a:t>References</a:t>
            </a:r>
          </a:p>
        </p:txBody>
      </p:sp>
      <p:sp>
        <p:nvSpPr>
          <p:cNvPr id="8" name="Text Placeholder 3">
            <a:extLst>
              <a:ext uri="{FF2B5EF4-FFF2-40B4-BE49-F238E27FC236}">
                <a16:creationId xmlns:a16="http://schemas.microsoft.com/office/drawing/2014/main" id="{A8D61146-BEBD-4D85-8FF5-0615F15509F8}"/>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942055312"/>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1879460977"/>
      </p:ext>
    </p:extLst>
  </p:cSld>
  <p:clrMapOvr>
    <a:masterClrMapping/>
  </p:clrMapOvr>
  <p:hf hdr="0" dt="0"/>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12/17/25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C56CD90-8224-413F-A5C5-11C249D26586}" type="slidenum">
              <a:rPr lang="en-US" smtClean="0"/>
              <a:pPr>
                <a:defRPr/>
              </a:pPr>
              <a:t>‹#›</a:t>
            </a:fld>
            <a:endParaRPr lang="en-US" dirty="0"/>
          </a:p>
        </p:txBody>
      </p:sp>
      <p:sp>
        <p:nvSpPr>
          <p:cNvPr id="7" name="TextBox 6">
            <a:extLst>
              <a:ext uri="{FF2B5EF4-FFF2-40B4-BE49-F238E27FC236}">
                <a16:creationId xmlns:a16="http://schemas.microsoft.com/office/drawing/2014/main" id="{0199B42D-4779-05A7-7660-A65B275FA62F}"/>
              </a:ext>
            </a:extLst>
          </p:cNvPr>
          <p:cNvSpPr txBox="1"/>
          <p:nvPr userDrawn="1"/>
        </p:nvSpPr>
        <p:spPr>
          <a:xfrm>
            <a:off x="3" y="6602469"/>
            <a:ext cx="12191999" cy="252491"/>
          </a:xfrm>
          <a:prstGeom prst="rect">
            <a:avLst/>
          </a:prstGeom>
          <a:noFill/>
        </p:spPr>
        <p:txBody>
          <a:bodyPr wrap="square" lIns="0" tIns="0" rIns="0" bIns="0" rtlCol="0" anchor="ctr">
            <a:noAutofit/>
          </a:bodyPr>
          <a:lstStyle/>
          <a:p>
            <a:pPr algn="ctr"/>
            <a:endParaRPr lang="en-US" sz="1426" b="0" dirty="0">
              <a:solidFill>
                <a:schemeClr val="bg1"/>
              </a:solidFill>
            </a:endParaRPr>
          </a:p>
        </p:txBody>
      </p:sp>
    </p:spTree>
    <p:extLst>
      <p:ext uri="{BB962C8B-B14F-4D97-AF65-F5344CB8AC3E}">
        <p14:creationId xmlns:p14="http://schemas.microsoft.com/office/powerpoint/2010/main" val="37831369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1858959819"/>
      </p:ext>
    </p:extLst>
  </p:cSld>
  <p:clrMapOvr>
    <a:masterClrMapping/>
  </p:clrMapOvr>
  <p:hf hdr="0" dt="0"/>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12/17/25</a:t>
            </a:fld>
            <a:endParaRPr lang="en-US" dirty="0"/>
          </a:p>
        </p:txBody>
      </p:sp>
      <p:sp>
        <p:nvSpPr>
          <p:cNvPr id="6" name="Footer Placeholder 5"/>
          <p:cNvSpPr>
            <a:spLocks noGrp="1"/>
          </p:cNvSpPr>
          <p:nvPr>
            <p:ph type="ftr" sz="quarter" idx="11"/>
          </p:nvPr>
        </p:nvSpPr>
        <p:spPr/>
        <p:txBody>
          <a:bodyPr/>
          <a:lstStyle/>
          <a:p>
            <a:pPr>
              <a:defRPr/>
            </a:pPr>
            <a:endParaRPr lang="en-US" sz="1466" dirty="0"/>
          </a:p>
        </p:txBody>
      </p:sp>
      <p:sp>
        <p:nvSpPr>
          <p:cNvPr id="7" name="Slide Number Placeholder 6"/>
          <p:cNvSpPr>
            <a:spLocks noGrp="1"/>
          </p:cNvSpPr>
          <p:nvPr>
            <p:ph type="sldNum" sz="quarter" idx="12"/>
          </p:nvPr>
        </p:nvSpPr>
        <p:spPr/>
        <p:txBody>
          <a:bodyPr/>
          <a:lstStyle/>
          <a:p>
            <a:pPr>
              <a:defRPr/>
            </a:pPr>
            <a:fld id="{3A3CB8D0-0137-498F-A7F0-F0C32CA03B39}" type="slidenum">
              <a:rPr lang="en-US" smtClean="0"/>
              <a:pPr>
                <a:defRPr/>
              </a:pPr>
              <a:t>‹#›</a:t>
            </a:fld>
            <a:endParaRPr lang="en-US" dirty="0"/>
          </a:p>
        </p:txBody>
      </p:sp>
    </p:spTree>
    <p:extLst>
      <p:ext uri="{BB962C8B-B14F-4D97-AF65-F5344CB8AC3E}">
        <p14:creationId xmlns:p14="http://schemas.microsoft.com/office/powerpoint/2010/main" val="1686318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12/17/25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2124381051"/>
      </p:ext>
    </p:extLst>
  </p:cSld>
  <p:clrMapOvr>
    <a:masterClrMapping/>
  </p:clrMapOvr>
  <p:hf hdr="0" dt="0"/>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12/17/25</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76D11F4-78B8-4BD0-8C58-DD5E7C415213}" type="slidenum">
              <a:rPr lang="en-US" smtClean="0"/>
              <a:pPr>
                <a:defRPr/>
              </a:pPr>
              <a:t>‹#›</a:t>
            </a:fld>
            <a:endParaRPr lang="en-US" dirty="0"/>
          </a:p>
        </p:txBody>
      </p:sp>
      <p:sp>
        <p:nvSpPr>
          <p:cNvPr id="6" name="TextBox 5">
            <a:extLst>
              <a:ext uri="{FF2B5EF4-FFF2-40B4-BE49-F238E27FC236}">
                <a16:creationId xmlns:a16="http://schemas.microsoft.com/office/drawing/2014/main" id="{C3EE9688-53D1-C476-5996-A52EFC29BFCA}"/>
              </a:ext>
            </a:extLst>
          </p:cNvPr>
          <p:cNvSpPr txBox="1"/>
          <p:nvPr userDrawn="1"/>
        </p:nvSpPr>
        <p:spPr>
          <a:xfrm>
            <a:off x="2" y="6602469"/>
            <a:ext cx="12191999" cy="252491"/>
          </a:xfrm>
          <a:prstGeom prst="rect">
            <a:avLst/>
          </a:prstGeom>
          <a:noFill/>
        </p:spPr>
        <p:txBody>
          <a:bodyPr wrap="square" lIns="0" tIns="0" rIns="0" bIns="0" rtlCol="0" anchor="ctr">
            <a:noAutofit/>
          </a:bodyPr>
          <a:lstStyle/>
          <a:p>
            <a:pPr algn="ctr"/>
            <a:endParaRPr lang="en-US" sz="1426" b="0" dirty="0">
              <a:solidFill>
                <a:schemeClr val="bg1"/>
              </a:solidFill>
            </a:endParaRPr>
          </a:p>
        </p:txBody>
      </p:sp>
    </p:spTree>
    <p:extLst>
      <p:ext uri="{BB962C8B-B14F-4D97-AF65-F5344CB8AC3E}">
        <p14:creationId xmlns:p14="http://schemas.microsoft.com/office/powerpoint/2010/main" val="32738890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3823370299"/>
      </p:ext>
    </p:extLst>
  </p:cSld>
  <p:clrMapOvr>
    <a:masterClrMapping/>
  </p:clrMapOvr>
  <p:hf hdr="0" dt="0"/>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670045207"/>
      </p:ext>
    </p:extLst>
  </p:cSld>
  <p:clrMapOvr>
    <a:masterClrMapping/>
  </p:clrMapOvr>
  <p:hf hdr="0" dt="0"/>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4021021100"/>
      </p:ext>
    </p:extLst>
  </p:cSld>
  <p:clrMapOvr>
    <a:masterClrMapping/>
  </p:clrMapOvr>
  <p:hf hdr="0" dt="0"/>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1460219875"/>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3145681490"/>
      </p:ext>
    </p:extLst>
  </p:cSld>
  <p:clrMapOvr>
    <a:masterClrMapping/>
  </p:clrMapOvr>
  <p:hf hdr="0" dt="0"/>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6" y="5582379"/>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6" y="1920242"/>
            <a:ext cx="7419975" cy="1508760"/>
          </a:xfrm>
        </p:spPr>
        <p:txBody>
          <a:bodyPr vert="horz" anchor="t"/>
          <a:lstStyle>
            <a:lvl1pPr algn="l">
              <a:defRPr sz="4798"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5" y="3566160"/>
            <a:ext cx="7419975" cy="549249"/>
          </a:xfrm>
        </p:spPr>
        <p:txBody>
          <a:bodyPr/>
          <a:lstStyle>
            <a:lvl1pPr>
              <a:defRPr sz="3199">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77851421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6" y="5582379"/>
            <a:ext cx="3505199" cy="738781"/>
          </a:xfrm>
          <a:prstGeom prst="rect">
            <a:avLst/>
          </a:prstGeom>
        </p:spPr>
      </p:pic>
      <p:sp>
        <p:nvSpPr>
          <p:cNvPr id="2" name="Title 1"/>
          <p:cNvSpPr>
            <a:spLocks noGrp="1"/>
          </p:cNvSpPr>
          <p:nvPr>
            <p:ph type="ctrTitle" hasCustomPrompt="1"/>
          </p:nvPr>
        </p:nvSpPr>
        <p:spPr>
          <a:xfrm>
            <a:off x="504825" y="1920241"/>
            <a:ext cx="5131971" cy="1508760"/>
          </a:xfrm>
        </p:spPr>
        <p:txBody>
          <a:bodyPr vert="horz" anchor="t"/>
          <a:lstStyle>
            <a:lvl1pPr algn="l">
              <a:defRPr sz="4798"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4" y="3566160"/>
            <a:ext cx="5131971" cy="549249"/>
          </a:xfrm>
        </p:spPr>
        <p:txBody>
          <a:bodyPr/>
          <a:lstStyle>
            <a:lvl1pPr>
              <a:defRPr sz="3199">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9285957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 name="Title 1"/>
          <p:cNvSpPr>
            <a:spLocks noGrp="1"/>
          </p:cNvSpPr>
          <p:nvPr>
            <p:ph type="ctrTitle" hasCustomPrompt="1"/>
          </p:nvPr>
        </p:nvSpPr>
        <p:spPr>
          <a:xfrm>
            <a:off x="504826" y="1920241"/>
            <a:ext cx="7419975"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5" y="3566160"/>
            <a:ext cx="7419975"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96678581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itle Slide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ctrTitle" hasCustomPrompt="1"/>
          </p:nvPr>
        </p:nvSpPr>
        <p:spPr>
          <a:xfrm>
            <a:off x="504826" y="1920241"/>
            <a:ext cx="7419975"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5" y="3566160"/>
            <a:ext cx="7419975"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6462530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Title Slide Blue 1/2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 name="Title 1"/>
          <p:cNvSpPr>
            <a:spLocks noGrp="1"/>
          </p:cNvSpPr>
          <p:nvPr>
            <p:ph type="ctrTitle" hasCustomPrompt="1"/>
          </p:nvPr>
        </p:nvSpPr>
        <p:spPr>
          <a:xfrm>
            <a:off x="504825" y="1920241"/>
            <a:ext cx="5131971"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4" y="3566160"/>
            <a:ext cx="5131971"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188961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6" y="5582379"/>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6" y="1920242"/>
            <a:ext cx="7419975" cy="1508760"/>
          </a:xfrm>
        </p:spPr>
        <p:txBody>
          <a:bodyPr vert="horz" anchor="t"/>
          <a:lstStyle>
            <a:lvl1pPr algn="l">
              <a:defRPr sz="4798"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1"/>
            <a:ext cx="7419975" cy="530693"/>
          </a:xfrm>
        </p:spPr>
        <p:txBody>
          <a:bodyPr anchor="t"/>
          <a:lstStyle>
            <a:lvl1pPr marL="0" indent="0" algn="l">
              <a:buNone/>
              <a:defRPr sz="3199" b="1">
                <a:solidFill>
                  <a:schemeClr val="accent1"/>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5" y="3566160"/>
            <a:ext cx="7419975" cy="549249"/>
          </a:xfrm>
        </p:spPr>
        <p:txBody>
          <a:bodyPr/>
          <a:lstStyle>
            <a:lvl1pPr>
              <a:defRPr sz="3199">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3467378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6" y="5582379"/>
            <a:ext cx="3505199" cy="738781"/>
          </a:xfrm>
          <a:prstGeom prst="rect">
            <a:avLst/>
          </a:prstGeom>
        </p:spPr>
      </p:pic>
      <p:sp>
        <p:nvSpPr>
          <p:cNvPr id="2" name="Title 1"/>
          <p:cNvSpPr>
            <a:spLocks noGrp="1"/>
          </p:cNvSpPr>
          <p:nvPr>
            <p:ph type="ctrTitle" hasCustomPrompt="1"/>
          </p:nvPr>
        </p:nvSpPr>
        <p:spPr>
          <a:xfrm>
            <a:off x="504825" y="1920241"/>
            <a:ext cx="5131971" cy="1508760"/>
          </a:xfrm>
        </p:spPr>
        <p:txBody>
          <a:bodyPr vert="horz" anchor="t"/>
          <a:lstStyle>
            <a:lvl1pPr algn="l">
              <a:defRPr sz="4798"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1"/>
            <a:ext cx="5131971" cy="530693"/>
          </a:xfrm>
        </p:spPr>
        <p:txBody>
          <a:bodyPr anchor="t"/>
          <a:lstStyle>
            <a:lvl1pPr marL="0" indent="0" algn="l">
              <a:buNone/>
              <a:defRPr sz="3199" b="1">
                <a:solidFill>
                  <a:schemeClr val="accent1"/>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4" y="3566160"/>
            <a:ext cx="5131971" cy="549249"/>
          </a:xfrm>
        </p:spPr>
        <p:txBody>
          <a:bodyPr/>
          <a:lstStyle>
            <a:lvl1pPr>
              <a:defRPr sz="3199">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0973657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Slide Blue ODL">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sp>
        <p:nvSpPr>
          <p:cNvPr id="2" name="Title 1"/>
          <p:cNvSpPr>
            <a:spLocks noGrp="1"/>
          </p:cNvSpPr>
          <p:nvPr>
            <p:ph type="ctrTitle" hasCustomPrompt="1"/>
          </p:nvPr>
        </p:nvSpPr>
        <p:spPr>
          <a:xfrm>
            <a:off x="504826" y="1920241"/>
            <a:ext cx="7419975"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1"/>
            <a:ext cx="7419975" cy="530693"/>
          </a:xfrm>
        </p:spPr>
        <p:txBody>
          <a:bodyPr anchor="t"/>
          <a:lstStyle>
            <a:lvl1pPr marL="0" indent="0" algn="l">
              <a:buNone/>
              <a:defRPr sz="3199" b="1">
                <a:solidFill>
                  <a:schemeClr val="accent2"/>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5" y="3566160"/>
            <a:ext cx="7419975"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78464494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itle Slide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 name="Title 1"/>
          <p:cNvSpPr>
            <a:spLocks noGrp="1"/>
          </p:cNvSpPr>
          <p:nvPr>
            <p:ph type="ctrTitle" hasCustomPrompt="1"/>
          </p:nvPr>
        </p:nvSpPr>
        <p:spPr>
          <a:xfrm>
            <a:off x="504826" y="1920241"/>
            <a:ext cx="7419975"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1"/>
            <a:ext cx="7419975" cy="530693"/>
          </a:xfrm>
        </p:spPr>
        <p:txBody>
          <a:bodyPr anchor="t"/>
          <a:lstStyle>
            <a:lvl1pPr marL="0" indent="0" algn="l">
              <a:buNone/>
              <a:defRPr sz="3199" b="1">
                <a:solidFill>
                  <a:schemeClr val="accent2"/>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5" y="3566160"/>
            <a:ext cx="7419975"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192885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 name="Title 1"/>
          <p:cNvSpPr>
            <a:spLocks noGrp="1"/>
          </p:cNvSpPr>
          <p:nvPr>
            <p:ph type="ctrTitle" hasCustomPrompt="1"/>
          </p:nvPr>
        </p:nvSpPr>
        <p:spPr>
          <a:xfrm>
            <a:off x="504825" y="1920241"/>
            <a:ext cx="5131971"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1"/>
            <a:ext cx="5131971" cy="530693"/>
          </a:xfrm>
        </p:spPr>
        <p:txBody>
          <a:bodyPr anchor="t"/>
          <a:lstStyle>
            <a:lvl1pPr marL="0" indent="0" algn="l">
              <a:buNone/>
              <a:defRPr sz="3199" b="1">
                <a:solidFill>
                  <a:schemeClr val="accent2"/>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4" y="3566160"/>
            <a:ext cx="5131971"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18299835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Divider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2690560"/>
            <a:ext cx="12191999" cy="1476879"/>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Divider layouts</a:t>
            </a:r>
          </a:p>
        </p:txBody>
      </p:sp>
    </p:spTree>
    <p:extLst>
      <p:ext uri="{BB962C8B-B14F-4D97-AF65-F5344CB8AC3E}">
        <p14:creationId xmlns:p14="http://schemas.microsoft.com/office/powerpoint/2010/main" val="35591212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9"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sz="1799"/>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6" y="1371601"/>
            <a:ext cx="7419975" cy="4718050"/>
          </a:xfrm>
        </p:spPr>
        <p:txBody>
          <a:bodyPr vert="horz" anchor="ctr"/>
          <a:lstStyle>
            <a:lvl1pPr>
              <a:defRPr sz="4798" b="1">
                <a:solidFill>
                  <a:schemeClr val="tx1"/>
                </a:solidFill>
              </a:defRPr>
            </a:lvl1pPr>
          </a:lstStyle>
          <a:p>
            <a:r>
              <a:rPr lang="en-US" dirty="0"/>
              <a:t>This slide is for a divider, statement or takeaway.</a:t>
            </a:r>
          </a:p>
        </p:txBody>
      </p:sp>
    </p:spTree>
    <p:extLst>
      <p:ext uri="{BB962C8B-B14F-4D97-AF65-F5344CB8AC3E}">
        <p14:creationId xmlns:p14="http://schemas.microsoft.com/office/powerpoint/2010/main" val="39141623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tx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9"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sz="1799"/>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6" y="1371601"/>
            <a:ext cx="7419975" cy="4718050"/>
          </a:xfrm>
        </p:spPr>
        <p:txBody>
          <a:bodyPr vert="horz" anchor="ctr"/>
          <a:lstStyle>
            <a:lvl1pPr>
              <a:defRPr sz="4798" b="1">
                <a:solidFill>
                  <a:schemeClr val="bg1"/>
                </a:solidFill>
              </a:defRPr>
            </a:lvl1pPr>
          </a:lstStyle>
          <a:p>
            <a:r>
              <a:rPr lang="en-US" dirty="0"/>
              <a:t>This slide is for a divider, statement or takeaway.</a:t>
            </a:r>
          </a:p>
        </p:txBody>
      </p:sp>
    </p:spTree>
    <p:extLst>
      <p:ext uri="{BB962C8B-B14F-4D97-AF65-F5344CB8AC3E}">
        <p14:creationId xmlns:p14="http://schemas.microsoft.com/office/powerpoint/2010/main" val="110397432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Title Only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1998289"/>
            <a:ext cx="12191999" cy="2861424"/>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Title Only + Content layouts</a:t>
            </a:r>
          </a:p>
        </p:txBody>
      </p:sp>
    </p:spTree>
    <p:extLst>
      <p:ext uri="{BB962C8B-B14F-4D97-AF65-F5344CB8AC3E}">
        <p14:creationId xmlns:p14="http://schemas.microsoft.com/office/powerpoint/2010/main" val="709032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908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5"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0986644"/>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4" y="1698626"/>
            <a:ext cx="3411513"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2156645"/>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7342769"/>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2"/>
            <a:ext cx="11184423" cy="545670"/>
          </a:xfrm>
        </p:spPr>
        <p:txBody>
          <a:bodyPr vert="horz"/>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3"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3" y="1245992"/>
            <a:ext cx="3772813" cy="2286387"/>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7"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5" y="1245992"/>
            <a:ext cx="3772813" cy="2286387"/>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7"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3" y="3996820"/>
            <a:ext cx="3772813" cy="2286387"/>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7"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5" y="3996820"/>
            <a:ext cx="3772813" cy="2286387"/>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7"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407441300"/>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428032345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Tree>
    <p:extLst>
      <p:ext uri="{BB962C8B-B14F-4D97-AF65-F5344CB8AC3E}">
        <p14:creationId xmlns:p14="http://schemas.microsoft.com/office/powerpoint/2010/main" val="30091758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itle and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61877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5"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59857"/>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4" y="1698626"/>
            <a:ext cx="3411513"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0796591"/>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7424024"/>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Four Charts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2"/>
            <a:ext cx="11184423" cy="545670"/>
          </a:xfrm>
        </p:spPr>
        <p:txBody>
          <a:bodyPr vert="horz"/>
          <a:lstStyle>
            <a:lvl1pPr>
              <a:defRPr>
                <a:solidFill>
                  <a:schemeClr val="bg1"/>
                </a:solidFill>
              </a:defRPr>
            </a:lvl1pPr>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3"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3" y="1245992"/>
            <a:ext cx="3772813" cy="2286387"/>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7"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5" y="1245992"/>
            <a:ext cx="3772813" cy="2286387"/>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7"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3" y="3996820"/>
            <a:ext cx="3772813" cy="2286387"/>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7"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5" y="3996820"/>
            <a:ext cx="3772813" cy="2286387"/>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7"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3294566035"/>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29499333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Tree>
    <p:extLst>
      <p:ext uri="{BB962C8B-B14F-4D97-AF65-F5344CB8AC3E}">
        <p14:creationId xmlns:p14="http://schemas.microsoft.com/office/powerpoint/2010/main" val="32362517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p:cSld name="Content Title Eyebrow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1998289"/>
            <a:ext cx="12191999" cy="2861424"/>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Title and Subtitle-Above layouts</a:t>
            </a:r>
          </a:p>
        </p:txBody>
      </p:sp>
    </p:spTree>
    <p:extLst>
      <p:ext uri="{BB962C8B-B14F-4D97-AF65-F5344CB8AC3E}">
        <p14:creationId xmlns:p14="http://schemas.microsoft.com/office/powerpoint/2010/main" val="361956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61943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6106327"/>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7" y="3271799"/>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5" y="6374652"/>
            <a:ext cx="5143287"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8"/>
            <a:ext cx="5126736" cy="555812"/>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1"/>
            <a:ext cx="5126736"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short (1 line)</a:t>
            </a:r>
          </a:p>
        </p:txBody>
      </p:sp>
      <p:sp>
        <p:nvSpPr>
          <p:cNvPr id="3" name="Content Placeholder 2"/>
          <p:cNvSpPr>
            <a:spLocks noGrp="1"/>
          </p:cNvSpPr>
          <p:nvPr>
            <p:ph sz="half" idx="1" hasCustomPrompt="1"/>
          </p:nvPr>
        </p:nvSpPr>
        <p:spPr>
          <a:xfrm>
            <a:off x="512064" y="1698626"/>
            <a:ext cx="5126736"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6184280"/>
      </p:ext>
    </p:extLst>
  </p:cSld>
  <p:clrMapOvr>
    <a:masterClrMapping/>
  </p:clrMapOvr>
  <p:extLst>
    <p:ext uri="{DCECCB84-F9BA-43D5-87BE-67443E8EF086}">
      <p15:sldGuideLst xmlns:p15="http://schemas.microsoft.com/office/powerpoint/2012/main">
        <p15:guide id="1" pos="4736">
          <p15:clr>
            <a:srgbClr val="FBAE40"/>
          </p15:clr>
        </p15:guide>
        <p15:guide id="2" pos="5696">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4" y="1698626"/>
            <a:ext cx="3411513"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7806762"/>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2368452"/>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97366386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Subtitle-A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37680029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Subtitle-A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5"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1" y="6374652"/>
            <a:ext cx="3839135"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421341"/>
            <a:ext cx="3412236"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5" y="2514591"/>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90"/>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585775"/>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4" pos="4064">
          <p15:clr>
            <a:srgbClr val="FBAE40"/>
          </p15:clr>
        </p15:guide>
        <p15:guide id="5" orient="horz" pos="2101">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1"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1" y="6374652"/>
            <a:ext cx="3839135"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3412236" cy="1429677"/>
          </a:xfrm>
        </p:spPr>
        <p:txBody>
          <a:bodyPr vert="horz"/>
          <a:lstStyle>
            <a:lvl1pPr>
              <a:defRPr>
                <a:solidFill>
                  <a:schemeClr val="tx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421341"/>
            <a:ext cx="3412236"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5" y="2514591"/>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4765777"/>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4" pos="4064">
          <p15:clr>
            <a:srgbClr val="FBAE40"/>
          </p15:clr>
        </p15:guide>
        <p15:guide id="5" orient="horz" pos="2101">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Subtitle-A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5" y="421341"/>
            <a:ext cx="11184423" cy="295276"/>
          </a:xfrm>
        </p:spPr>
        <p:txBody>
          <a:bodyPr anchor="b"/>
          <a:lstStyle>
            <a:lvl1pPr marL="0" marR="0" indent="0" algn="l" defTabSz="914103" rtl="0" eaLnBrk="1" fontAlgn="auto" latinLnBrk="0" hangingPunct="1">
              <a:lnSpc>
                <a:spcPct val="100000"/>
              </a:lnSpc>
              <a:spcBef>
                <a:spcPts val="0"/>
              </a:spcBef>
              <a:spcAft>
                <a:spcPts val="600"/>
              </a:spcAft>
              <a:buClrTx/>
              <a:buSzTx/>
              <a:buFont typeface="Arial" panose="020B0604020202020204" pitchFamily="34" charset="0"/>
              <a:buNone/>
              <a:tabLst/>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263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Subtitle-A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5" y="42134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6261903"/>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Subtitle-A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5" y="42134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4" y="1698626"/>
            <a:ext cx="3411513"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4492134"/>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Subtitle-A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5" y="42134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185671"/>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Subtitle-A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5" y="42134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391262979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p:cSld name="Content Title and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1998289"/>
            <a:ext cx="12191999" cy="2861424"/>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Title and Subtitle-Below layouts</a:t>
            </a:r>
          </a:p>
        </p:txBody>
      </p:sp>
    </p:spTree>
    <p:extLst>
      <p:ext uri="{BB962C8B-B14F-4D97-AF65-F5344CB8AC3E}">
        <p14:creationId xmlns:p14="http://schemas.microsoft.com/office/powerpoint/2010/main" val="85325232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5" y="457202"/>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34008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801331"/>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7" y="3271799"/>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5" y="6374652"/>
            <a:ext cx="5143287"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0"/>
            <a:ext cx="5126736" cy="555812"/>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1"/>
            <a:ext cx="5126736"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short (1 line)</a:t>
            </a:r>
          </a:p>
        </p:txBody>
      </p:sp>
      <p:sp>
        <p:nvSpPr>
          <p:cNvPr id="3" name="Content Placeholder 2"/>
          <p:cNvSpPr>
            <a:spLocks noGrp="1"/>
          </p:cNvSpPr>
          <p:nvPr>
            <p:ph sz="half" idx="1" hasCustomPrompt="1"/>
          </p:nvPr>
        </p:nvSpPr>
        <p:spPr>
          <a:xfrm>
            <a:off x="512064" y="1698626"/>
            <a:ext cx="5126736"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8610355"/>
      </p:ext>
    </p:extLst>
  </p:cSld>
  <p:clrMapOvr>
    <a:masterClrMapping/>
  </p:clrMapOvr>
  <p:extLst>
    <p:ext uri="{DCECCB84-F9BA-43D5-87BE-67443E8EF086}">
      <p15:sldGuideLst xmlns:p15="http://schemas.microsoft.com/office/powerpoint/2012/main">
        <p15:guide id="1" pos="4736">
          <p15:clr>
            <a:srgbClr val="FBAE40"/>
          </p15:clr>
        </p15:guide>
        <p15:guide id="2" pos="5696">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4" y="1698626"/>
            <a:ext cx="3411513"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0400962"/>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9132173"/>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222537961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Subtitle-B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39507861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1" y="0"/>
            <a:ext cx="4382815"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1" y="6374652"/>
            <a:ext cx="3839135"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3412236" cy="594360"/>
          </a:xfrm>
        </p:spPr>
        <p:txBody>
          <a:bodyPr vert="horz"/>
          <a:lstStyle>
            <a:lvl1pPr>
              <a:defRPr>
                <a:solidFill>
                  <a:schemeClr val="bg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1051561"/>
            <a:ext cx="3412236"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5" y="2514591"/>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90"/>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7733288"/>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4" pos="4064">
          <p15:clr>
            <a:srgbClr val="FBAE40"/>
          </p15:clr>
        </p15:guide>
        <p15:guide id="5" orient="horz" pos="2101">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1"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1" y="6374652"/>
            <a:ext cx="3839135"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3412236" cy="594360"/>
          </a:xfrm>
        </p:spPr>
        <p:txBody>
          <a:bodyPr vert="horz"/>
          <a:lstStyle>
            <a:lvl1pPr>
              <a:defRPr>
                <a:solidFill>
                  <a:schemeClr val="tx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1051561"/>
            <a:ext cx="3412236"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5" y="2514591"/>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7915051"/>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4" pos="4064">
          <p15:clr>
            <a:srgbClr val="FBAE40"/>
          </p15:clr>
        </p15:guide>
        <p15:guide id="5" orient="horz" pos="2101">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Subtitle-B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5" y="105156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828100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Subtitle-B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5" y="105156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9377023"/>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Subtitle-B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5" y="105156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4" y="1698626"/>
            <a:ext cx="3411513"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6818768"/>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Subtitle-B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5" y="105156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9916776"/>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Subtitle-B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5" y="105156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188376807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p:cSld name="Special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2690561"/>
            <a:ext cx="12191999" cy="1476879"/>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Special layouts</a:t>
            </a:r>
          </a:p>
        </p:txBody>
      </p:sp>
    </p:spTree>
    <p:extLst>
      <p:ext uri="{BB962C8B-B14F-4D97-AF65-F5344CB8AC3E}">
        <p14:creationId xmlns:p14="http://schemas.microsoft.com/office/powerpoint/2010/main" val="2651574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sz="1799">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title; Arial 20pt bold, sentence case (1 line)</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399"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7" y="1909334"/>
            <a:ext cx="2740035" cy="1102154"/>
          </a:xfrm>
        </p:spPr>
        <p:txBody>
          <a:bodyPr/>
          <a:lstStyle>
            <a:lvl1pPr>
              <a:defRPr sz="2399"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3" y="1255958"/>
            <a:ext cx="1793168" cy="2014785"/>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dirty="0"/>
              <a:t>Insert person’s photo</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9" y="1255958"/>
            <a:ext cx="1793168" cy="2014785"/>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dirty="0"/>
              <a:t>Insert person’s photo</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8"/>
          </a:xfrm>
        </p:spPr>
        <p:txBody>
          <a:bodyPr/>
          <a:lstStyle>
            <a:lvl1pPr marL="231699" indent="-231699">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12943837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7"/>
            <a:ext cx="6961399" cy="2519084"/>
          </a:xfrm>
        </p:spPr>
        <p:txBody>
          <a:bodyPr vert="horz"/>
          <a:lstStyle>
            <a:lvl1pPr>
              <a:defRPr>
                <a:solidFill>
                  <a:schemeClr val="bg1"/>
                </a:solidFill>
              </a:defRPr>
            </a:lvl1pPr>
          </a:lstStyle>
          <a:p>
            <a:r>
              <a:rPr lang="en-US" dirty="0"/>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1"/>
            <a:ext cx="6961399" cy="295276"/>
          </a:xfrm>
        </p:spPr>
        <p:txBody>
          <a:bodyPr anchor="b"/>
          <a:lstStyle>
            <a:lvl1pPr marL="0" indent="0">
              <a:buNone/>
              <a:defRPr sz="1999" b="1">
                <a:solidFill>
                  <a:schemeClr val="bg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64572210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1"/>
          </a:xfrm>
          <a:solidFill>
            <a:schemeClr val="bg1"/>
          </a:solidFill>
        </p:spPr>
        <p:txBody>
          <a:bodyPr lIns="457200" tIns="1097280" rIns="457200"/>
          <a:lstStyle>
            <a:lvl1pPr>
              <a:defRPr sz="2399"/>
            </a:lvl1pPr>
            <a:lvl2pPr marL="0" indent="0">
              <a:buNone/>
              <a:defRPr>
                <a:solidFill>
                  <a:schemeClr val="accent1"/>
                </a:solidFill>
              </a:defRPr>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318662314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4"/>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12" tIns="45706" rIns="91412" bIns="45706" numCol="1" spcCol="0" rtlCol="0" fromWordArt="0" anchor="t" anchorCtr="0" forceAA="0" compatLnSpc="1">
            <a:prstTxWarp prst="textNoShape">
              <a:avLst/>
            </a:prstTxWarp>
            <a:no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9597"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5" y="405744"/>
            <a:ext cx="11184423" cy="307226"/>
          </a:xfrm>
        </p:spPr>
        <p:txBody>
          <a:bodyPr vert="horz" lIns="0" tIns="0" rIns="0" bIns="0" rtlCol="0" anchor="b">
            <a:noAutofit/>
          </a:bodyPr>
          <a:lstStyle>
            <a:lvl1pPr>
              <a:defRPr lang="en-US" sz="1999" b="1" dirty="0">
                <a:solidFill>
                  <a:schemeClr val="accent1"/>
                </a:solidFill>
                <a:latin typeface="+mn-lt"/>
                <a:ea typeface="+mn-ea"/>
                <a:cs typeface="+mn-cs"/>
              </a:defRPr>
            </a:lvl1pPr>
          </a:lstStyle>
          <a:p>
            <a:pPr lvl="0"/>
            <a:r>
              <a:rPr lang="en-US" dirty="0"/>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2"/>
            <a:ext cx="8928100" cy="3870325"/>
          </a:xfrm>
        </p:spPr>
        <p:txBody>
          <a:bodyPr/>
          <a:lstStyle>
            <a:lvl1pPr>
              <a:defRPr sz="2799" b="1"/>
            </a:lvl1pPr>
            <a:lvl2pPr marL="285658" indent="-285658">
              <a:buFont typeface="System Font Regular"/>
              <a:buChar char="–"/>
              <a:defRPr i="1"/>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22983516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1"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4847762" y="457201"/>
            <a:ext cx="6848725" cy="324444"/>
          </a:xfrm>
          <a:noFill/>
        </p:spPr>
        <p:txBody>
          <a:bodyPr vert="horz"/>
          <a:lstStyle>
            <a:lvl1pPr>
              <a:defRPr sz="1999"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4846638" y="1011251"/>
            <a:ext cx="6853236"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7300505"/>
      </p:ext>
    </p:extLst>
  </p:cSld>
  <p:clrMapOvr>
    <a:masterClrMapping/>
  </p:clrMapOvr>
  <p:extLst>
    <p:ext uri="{DCECCB84-F9BA-43D5-87BE-67443E8EF086}">
      <p15:sldGuideLst xmlns:p15="http://schemas.microsoft.com/office/powerpoint/2012/main">
        <p15:guide id="1" pos="3684">
          <p15:clr>
            <a:srgbClr val="FBAE40"/>
          </p15:clr>
        </p15:guide>
        <p15:guide id="2" pos="4071">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p:cSld name="Content + 1/2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6553201" y="457201"/>
            <a:ext cx="5143287" cy="324444"/>
          </a:xfrm>
        </p:spPr>
        <p:txBody>
          <a:bodyPr vert="horz"/>
          <a:lstStyle>
            <a:lvl1pPr>
              <a:defRPr sz="1999"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6553200" y="1011251"/>
            <a:ext cx="5146675"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1504138"/>
      </p:ext>
    </p:extLst>
  </p:cSld>
  <p:clrMapOvr>
    <a:masterClrMapping/>
  </p:clrMapOvr>
  <p:extLst>
    <p:ext uri="{DCECCB84-F9BA-43D5-87BE-67443E8EF086}">
      <p15:sldGuideLst xmlns:p15="http://schemas.microsoft.com/office/powerpoint/2012/main">
        <p15:guide id="1" pos="5120">
          <p15:clr>
            <a:srgbClr val="FBAE40"/>
          </p15:clr>
        </p15:guide>
        <p15:guide id="2" pos="5504">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1"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8284948" y="457201"/>
            <a:ext cx="3411539" cy="324444"/>
          </a:xfrm>
        </p:spPr>
        <p:txBody>
          <a:bodyPr vert="horz"/>
          <a:lstStyle>
            <a:lvl1pPr>
              <a:defRPr sz="1999"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8284948" y="1011251"/>
            <a:ext cx="3411539"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8216884"/>
      </p:ext>
    </p:extLst>
  </p:cSld>
  <p:clrMapOvr>
    <a:masterClrMapping/>
  </p:clrMapOvr>
  <p:extLst>
    <p:ext uri="{DCECCB84-F9BA-43D5-87BE-67443E8EF086}">
      <p15:sldGuideLst xmlns:p15="http://schemas.microsoft.com/office/powerpoint/2012/main">
        <p15:guide id="1" pos="6945">
          <p15:clr>
            <a:srgbClr val="FBAE40"/>
          </p15:clr>
        </p15:guide>
        <p15:guide id="2" pos="6565">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1"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1"/>
            <a:ext cx="6829689" cy="324444"/>
          </a:xfrm>
        </p:spPr>
        <p:txBody>
          <a:bodyPr vert="horz"/>
          <a:lstStyle>
            <a:lvl1pPr>
              <a:defRPr sz="1999"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512065" y="1011251"/>
            <a:ext cx="683418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5427916"/>
      </p:ext>
    </p:extLst>
  </p:cSld>
  <p:clrMapOvr>
    <a:masterClrMapping/>
  </p:clrMapOvr>
  <p:extLst>
    <p:ext uri="{DCECCB84-F9BA-43D5-87BE-67443E8EF086}">
      <p15:sldGuideLst xmlns:p15="http://schemas.microsoft.com/office/powerpoint/2012/main">
        <p15:guide id="1" pos="6552">
          <p15:clr>
            <a:srgbClr val="FBAE40"/>
          </p15:clr>
        </p15:guide>
        <p15:guide id="2" pos="6164">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2"/>
            <a:ext cx="5152597"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1"/>
            <a:ext cx="5143287" cy="324444"/>
          </a:xfrm>
        </p:spPr>
        <p:txBody>
          <a:bodyPr vert="horz"/>
          <a:lstStyle>
            <a:lvl1pPr>
              <a:defRPr sz="1999"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512064" y="1011251"/>
            <a:ext cx="5146675"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711988"/>
      </p:ext>
    </p:extLst>
  </p:cSld>
  <p:clrMapOvr>
    <a:masterClrMapping/>
  </p:clrMapOvr>
  <p:extLst>
    <p:ext uri="{DCECCB84-F9BA-43D5-87BE-67443E8EF086}">
      <p15:sldGuideLst xmlns:p15="http://schemas.microsoft.com/office/powerpoint/2012/main">
        <p15:guide id="1" pos="5120">
          <p15:clr>
            <a:srgbClr val="FBAE40"/>
          </p15:clr>
        </p15:guide>
        <p15:guide id="2" pos="4736">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1"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2"/>
            <a:ext cx="3411539"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1539" cy="324444"/>
          </a:xfrm>
        </p:spPr>
        <p:txBody>
          <a:bodyPr vert="horz"/>
          <a:lstStyle>
            <a:lvl1pPr>
              <a:defRPr sz="1999"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512064" y="1011251"/>
            <a:ext cx="3411539"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5736600"/>
      </p:ext>
    </p:extLst>
  </p:cSld>
  <p:clrMapOvr>
    <a:masterClrMapping/>
  </p:clrMapOvr>
  <p:extLst>
    <p:ext uri="{DCECCB84-F9BA-43D5-87BE-67443E8EF086}">
      <p15:sldGuideLst xmlns:p15="http://schemas.microsoft.com/office/powerpoint/2012/main">
        <p15:guide id="1" pos="3289">
          <p15:clr>
            <a:srgbClr val="FBAE40"/>
          </p15:clr>
        </p15:guide>
        <p15:guide id="2" pos="367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p:cSld name="Back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2690561"/>
            <a:ext cx="12191999" cy="1476879"/>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End Page layouts</a:t>
            </a:r>
          </a:p>
        </p:txBody>
      </p:sp>
    </p:spTree>
    <p:extLst>
      <p:ext uri="{BB962C8B-B14F-4D97-AF65-F5344CB8AC3E}">
        <p14:creationId xmlns:p14="http://schemas.microsoft.com/office/powerpoint/2010/main" val="419712178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481347" y="2628925"/>
            <a:ext cx="3229307" cy="1600150"/>
          </a:xfrm>
          <a:prstGeom prst="rect">
            <a:avLst/>
          </a:prstGeom>
        </p:spPr>
      </p:pic>
    </p:spTree>
    <p:extLst>
      <p:ext uri="{BB962C8B-B14F-4D97-AF65-F5344CB8AC3E}">
        <p14:creationId xmlns:p14="http://schemas.microsoft.com/office/powerpoint/2010/main" val="382200088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481347" y="2628925"/>
            <a:ext cx="3229307" cy="1600151"/>
          </a:xfrm>
          <a:prstGeom prst="rect">
            <a:avLst/>
          </a:prstGeom>
        </p:spPr>
      </p:pic>
    </p:spTree>
    <p:extLst>
      <p:ext uri="{BB962C8B-B14F-4D97-AF65-F5344CB8AC3E}">
        <p14:creationId xmlns:p14="http://schemas.microsoft.com/office/powerpoint/2010/main" val="2111514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p:cSld name="Warn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3" y="1652069"/>
            <a:ext cx="12191999" cy="3553858"/>
          </a:xfrm>
          <a:prstGeom prst="rect">
            <a:avLst/>
          </a:prstGeom>
          <a:noFill/>
        </p:spPr>
        <p:txBody>
          <a:bodyPr wrap="square" lIns="337396" rIns="337396" rtlCol="0" anchor="ctr" anchorCtr="0">
            <a:spAutoFit/>
          </a:bodyPr>
          <a:lstStyle/>
          <a:p>
            <a:pPr algn="ctr"/>
            <a:r>
              <a:rPr lang="en-CA" sz="7498" noProof="0" dirty="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383008746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0079E-D549-CCD2-34AE-B5280D868424}"/>
              </a:ext>
            </a:extLst>
          </p:cNvPr>
          <p:cNvSpPr>
            <a:spLocks noGrp="1"/>
          </p:cNvSpPr>
          <p:nvPr>
            <p:ph type="title"/>
          </p:nvPr>
        </p:nvSpPr>
        <p:spPr>
          <a:xfrm>
            <a:off x="590309" y="365126"/>
            <a:ext cx="10763491" cy="1325563"/>
          </a:xfrm>
          <a:prstGeom prst="rect">
            <a:avLst/>
          </a:prstGeom>
        </p:spPr>
        <p:txBody>
          <a:bodyPr/>
          <a:lstStyle>
            <a:lvl1pPr>
              <a:defRPr>
                <a:latin typeface="Oswald" pitchFamily="2" charset="77"/>
              </a:defRPr>
            </a:lvl1pPr>
          </a:lstStyle>
          <a:p>
            <a:r>
              <a:rPr lang="it-IT"/>
              <a:t>Fare clic per modificare lo stile del titolo dello schema</a:t>
            </a:r>
            <a:endParaRPr lang="en-CH" dirty="0"/>
          </a:p>
        </p:txBody>
      </p:sp>
      <p:sp>
        <p:nvSpPr>
          <p:cNvPr id="3" name="Content Placeholder 2">
            <a:extLst>
              <a:ext uri="{FF2B5EF4-FFF2-40B4-BE49-F238E27FC236}">
                <a16:creationId xmlns:a16="http://schemas.microsoft.com/office/drawing/2014/main" id="{CF49FEC0-F58B-271F-2F32-84597211DF1B}"/>
              </a:ext>
            </a:extLst>
          </p:cNvPr>
          <p:cNvSpPr>
            <a:spLocks noGrp="1"/>
          </p:cNvSpPr>
          <p:nvPr>
            <p:ph sz="half" idx="1"/>
          </p:nvPr>
        </p:nvSpPr>
        <p:spPr>
          <a:xfrm>
            <a:off x="590309" y="1825627"/>
            <a:ext cx="10763491" cy="4158485"/>
          </a:xfrm>
          <a:prstGeom prst="rect">
            <a:avLst/>
          </a:prstGeom>
        </p:spPr>
        <p:txBody>
          <a:bodyPr/>
          <a:lstStyle>
            <a:lvl1pPr marL="228526" indent="-228526">
              <a:buFont typeface="Wingdings" pitchFamily="2" charset="2"/>
              <a:buChar char="§"/>
              <a:defRPr b="0" i="0">
                <a:latin typeface="Oswald Light" pitchFamily="2" charset="77"/>
              </a:defRPr>
            </a:lvl1pPr>
            <a:lvl2pPr marL="685577" indent="-228526">
              <a:buFont typeface="Wingdings" pitchFamily="2" charset="2"/>
              <a:buChar char="§"/>
              <a:defRPr b="0" i="0">
                <a:latin typeface="Oswald Light" pitchFamily="2" charset="77"/>
              </a:defRPr>
            </a:lvl2pPr>
            <a:lvl3pPr marL="1142629" indent="-228526">
              <a:buFont typeface="Wingdings" pitchFamily="2" charset="2"/>
              <a:buChar char="§"/>
              <a:defRPr b="0" i="0">
                <a:latin typeface="Oswald Light" pitchFamily="2" charset="77"/>
              </a:defRPr>
            </a:lvl3pPr>
            <a:lvl4pPr marL="1599680" indent="-228526">
              <a:buFont typeface="Wingdings" pitchFamily="2" charset="2"/>
              <a:buChar char="§"/>
              <a:defRPr b="0" i="0">
                <a:latin typeface="Oswald Light" pitchFamily="2" charset="77"/>
              </a:defRPr>
            </a:lvl4pPr>
            <a:lvl5pPr marL="2056731" indent="-228526">
              <a:buFont typeface="Wingdings" pitchFamily="2" charset="2"/>
              <a:buChar char="§"/>
              <a:defRPr b="0" i="0">
                <a:latin typeface="Oswald Light" pitchFamily="2"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CH" dirty="0"/>
          </a:p>
        </p:txBody>
      </p:sp>
      <p:sp>
        <p:nvSpPr>
          <p:cNvPr id="10" name="Slide Number Placeholder 6">
            <a:extLst>
              <a:ext uri="{FF2B5EF4-FFF2-40B4-BE49-F238E27FC236}">
                <a16:creationId xmlns:a16="http://schemas.microsoft.com/office/drawing/2014/main" id="{FD8D3643-D4D6-BD5F-C5EB-E9A38C0BC8B8}"/>
              </a:ext>
            </a:extLst>
          </p:cNvPr>
          <p:cNvSpPr>
            <a:spLocks noGrp="1"/>
          </p:cNvSpPr>
          <p:nvPr>
            <p:ph type="sldNum" sz="quarter" idx="4"/>
          </p:nvPr>
        </p:nvSpPr>
        <p:spPr>
          <a:xfrm>
            <a:off x="9322307" y="6310313"/>
            <a:ext cx="2743200" cy="365125"/>
          </a:xfrm>
          <a:prstGeom prst="rect">
            <a:avLst/>
          </a:prstGeom>
        </p:spPr>
        <p:txBody>
          <a:bodyPr/>
          <a:lstStyle>
            <a:lvl1pPr>
              <a:defRPr/>
            </a:lvl1pPr>
            <a:lvl6pPr>
              <a:defRPr sz="1400" b="0" i="0">
                <a:latin typeface="Oswald Light" pitchFamily="2" charset="77"/>
              </a:defRPr>
            </a:lvl6pPr>
          </a:lstStyle>
          <a:p>
            <a:pPr lvl="5"/>
            <a:fld id="{A636BCB4-62F4-5046-9DAD-4CEB40D9147D}" type="slidenum">
              <a:rPr lang="en-CH" smtClean="0"/>
              <a:pPr lvl="5"/>
              <a:t>‹#›</a:t>
            </a:fld>
            <a:endParaRPr lang="en-CH" dirty="0"/>
          </a:p>
        </p:txBody>
      </p:sp>
    </p:spTree>
    <p:extLst>
      <p:ext uri="{BB962C8B-B14F-4D97-AF65-F5344CB8AC3E}">
        <p14:creationId xmlns:p14="http://schemas.microsoft.com/office/powerpoint/2010/main" val="42700601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35944"/>
            <a:ext cx="11137900"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53631253"/>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1" i="0">
                <a:solidFill>
                  <a:srgbClr val="464252"/>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12/17/25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2444347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12/17/25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817332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12/17/25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5390279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12/17/25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04830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12/17/25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12/17/25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93257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272"/>
            <a:ext cx="10363200" cy="1470183"/>
          </a:xfrm>
        </p:spPr>
        <p:txBody>
          <a:bodyPr/>
          <a:lstStyle/>
          <a:p>
            <a:r>
              <a:rPr lang="en-US"/>
              <a:t>Click to edit Master title style</a:t>
            </a:r>
          </a:p>
        </p:txBody>
      </p:sp>
      <p:sp>
        <p:nvSpPr>
          <p:cNvPr id="3" name="Subtitle 2"/>
          <p:cNvSpPr>
            <a:spLocks noGrp="1"/>
          </p:cNvSpPr>
          <p:nvPr>
            <p:ph type="subTitle" idx="1"/>
          </p:nvPr>
        </p:nvSpPr>
        <p:spPr>
          <a:xfrm>
            <a:off x="1828803" y="3886205"/>
            <a:ext cx="8534400" cy="1753077"/>
          </a:xfrm>
        </p:spPr>
        <p:txBody>
          <a:bodyPr/>
          <a:lstStyle>
            <a:lvl1pPr marL="0" indent="0" algn="ctr">
              <a:buNone/>
              <a:defRPr/>
            </a:lvl1pPr>
            <a:lvl2pPr marL="411470" indent="0" algn="ctr">
              <a:buNone/>
              <a:defRPr/>
            </a:lvl2pPr>
            <a:lvl3pPr marL="822940" indent="0" algn="ctr">
              <a:buNone/>
              <a:defRPr/>
            </a:lvl3pPr>
            <a:lvl4pPr marL="1234409" indent="0" algn="ctr">
              <a:buNone/>
              <a:defRPr/>
            </a:lvl4pPr>
            <a:lvl5pPr marL="1645879" indent="0" algn="ctr">
              <a:buNone/>
              <a:defRPr/>
            </a:lvl5pPr>
            <a:lvl6pPr marL="2057349" indent="0" algn="ctr">
              <a:buNone/>
              <a:defRPr/>
            </a:lvl6pPr>
            <a:lvl7pPr marL="2468819" indent="0" algn="ctr">
              <a:buNone/>
              <a:defRPr/>
            </a:lvl7pPr>
            <a:lvl8pPr marL="2880288" indent="0" algn="ctr">
              <a:buNone/>
              <a:defRPr/>
            </a:lvl8pPr>
            <a:lvl9pPr marL="3291758"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B42D6A0D-EE7B-4069-A0E6-F49FFC3A3B0E}" type="slidenum">
              <a:rPr lang="en-US"/>
              <a:pPr/>
              <a:t>‹#›</a:t>
            </a:fld>
            <a:endParaRPr lang="en-US"/>
          </a:p>
        </p:txBody>
      </p:sp>
    </p:spTree>
    <p:extLst>
      <p:ext uri="{BB962C8B-B14F-4D97-AF65-F5344CB8AC3E}">
        <p14:creationId xmlns:p14="http://schemas.microsoft.com/office/powerpoint/2010/main" val="6489515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7773352-38C6-4539-8CD2-334879FEFEE3}" type="slidenum">
              <a:rPr lang="en-US"/>
              <a:pPr/>
              <a:t>‹#›</a:t>
            </a:fld>
            <a:endParaRPr lang="en-US"/>
          </a:p>
        </p:txBody>
      </p:sp>
    </p:spTree>
    <p:extLst>
      <p:ext uri="{BB962C8B-B14F-4D97-AF65-F5344CB8AC3E}">
        <p14:creationId xmlns:p14="http://schemas.microsoft.com/office/powerpoint/2010/main" val="326842058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32" y="4406270"/>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32" y="2906080"/>
            <a:ext cx="10363200" cy="1500188"/>
          </a:xfrm>
        </p:spPr>
        <p:txBody>
          <a:bodyPr anchor="b"/>
          <a:lstStyle>
            <a:lvl1pPr marL="0" indent="0">
              <a:buNone/>
              <a:defRPr sz="1800"/>
            </a:lvl1pPr>
            <a:lvl2pPr marL="411470" indent="0">
              <a:buNone/>
              <a:defRPr sz="1620"/>
            </a:lvl2pPr>
            <a:lvl3pPr marL="822940" indent="0">
              <a:buNone/>
              <a:defRPr sz="1440"/>
            </a:lvl3pPr>
            <a:lvl4pPr marL="1234409" indent="0">
              <a:buNone/>
              <a:defRPr sz="1260"/>
            </a:lvl4pPr>
            <a:lvl5pPr marL="1645879" indent="0">
              <a:buNone/>
              <a:defRPr sz="1260"/>
            </a:lvl5pPr>
            <a:lvl6pPr marL="2057349" indent="0">
              <a:buNone/>
              <a:defRPr sz="1260"/>
            </a:lvl6pPr>
            <a:lvl7pPr marL="2468819" indent="0">
              <a:buNone/>
              <a:defRPr sz="1260"/>
            </a:lvl7pPr>
            <a:lvl8pPr marL="2880288" indent="0">
              <a:buNone/>
              <a:defRPr sz="1260"/>
            </a:lvl8pPr>
            <a:lvl9pPr marL="3291758" indent="0">
              <a:buNone/>
              <a:defRPr sz="126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1F900ADC-1002-4B13-B432-56CC6D4E9F8E}" type="slidenum">
              <a:rPr lang="en-US"/>
              <a:pPr/>
              <a:t>‹#›</a:t>
            </a:fld>
            <a:endParaRPr lang="en-US"/>
          </a:p>
        </p:txBody>
      </p:sp>
    </p:spTree>
    <p:extLst>
      <p:ext uri="{BB962C8B-B14F-4D97-AF65-F5344CB8AC3E}">
        <p14:creationId xmlns:p14="http://schemas.microsoft.com/office/powerpoint/2010/main" val="247434108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5766"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6007"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C5DF2E3D-0CF1-41F2-AD16-04D079EC5635}" type="slidenum">
              <a:rPr lang="en-US"/>
              <a:pPr/>
              <a:t>‹#›</a:t>
            </a:fld>
            <a:endParaRPr lang="en-US"/>
          </a:p>
        </p:txBody>
      </p:sp>
    </p:spTree>
    <p:extLst>
      <p:ext uri="{BB962C8B-B14F-4D97-AF65-F5344CB8AC3E}">
        <p14:creationId xmlns:p14="http://schemas.microsoft.com/office/powerpoint/2010/main" val="161806716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78"/>
            <a:ext cx="5387340"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4" name="Content Placeholder 3"/>
          <p:cNvSpPr>
            <a:spLocks noGrp="1"/>
          </p:cNvSpPr>
          <p:nvPr>
            <p:ph sz="half" idx="2"/>
          </p:nvPr>
        </p:nvSpPr>
        <p:spPr>
          <a:xfrm>
            <a:off x="609600" y="2174562"/>
            <a:ext cx="5387340"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57" y="1534478"/>
            <a:ext cx="5389245"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93157" y="2174562"/>
            <a:ext cx="5389245"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A23A8827-1596-4560-A86F-74922E92943A}" type="slidenum">
              <a:rPr lang="en-US"/>
              <a:pPr/>
              <a:t>‹#›</a:t>
            </a:fld>
            <a:endParaRPr lang="en-US"/>
          </a:p>
        </p:txBody>
      </p:sp>
    </p:spTree>
    <p:extLst>
      <p:ext uri="{BB962C8B-B14F-4D97-AF65-F5344CB8AC3E}">
        <p14:creationId xmlns:p14="http://schemas.microsoft.com/office/powerpoint/2010/main" val="332872372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6B4B9D54-BAE5-45E5-A829-0F97B50E453D}" type="slidenum">
              <a:rPr lang="en-US"/>
              <a:pPr/>
              <a:t>‹#›</a:t>
            </a:fld>
            <a:endParaRPr lang="en-US"/>
          </a:p>
        </p:txBody>
      </p:sp>
    </p:spTree>
    <p:extLst>
      <p:ext uri="{BB962C8B-B14F-4D97-AF65-F5344CB8AC3E}">
        <p14:creationId xmlns:p14="http://schemas.microsoft.com/office/powerpoint/2010/main" val="272259210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A8AF266-5323-44E5-883F-E37D3A0C90A3}" type="slidenum">
              <a:rPr lang="en-US"/>
              <a:pPr/>
              <a:t>‹#›</a:t>
            </a:fld>
            <a:endParaRPr lang="en-US"/>
          </a:p>
        </p:txBody>
      </p:sp>
    </p:spTree>
    <p:extLst>
      <p:ext uri="{BB962C8B-B14F-4D97-AF65-F5344CB8AC3E}">
        <p14:creationId xmlns:p14="http://schemas.microsoft.com/office/powerpoint/2010/main" val="38255319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2897"/>
            <a:ext cx="4011930"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2" y="272897"/>
            <a:ext cx="6816090" cy="5853588"/>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4465"/>
            <a:ext cx="4011930" cy="4692015"/>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4BBE031-C49F-499F-9745-3E73BD952858}" type="slidenum">
              <a:rPr lang="en-US"/>
              <a:pPr/>
              <a:t>‹#›</a:t>
            </a:fld>
            <a:endParaRPr lang="en-US"/>
          </a:p>
        </p:txBody>
      </p:sp>
    </p:spTree>
    <p:extLst>
      <p:ext uri="{BB962C8B-B14F-4D97-AF65-F5344CB8AC3E}">
        <p14:creationId xmlns:p14="http://schemas.microsoft.com/office/powerpoint/2010/main" val="201299489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70"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70" y="612934"/>
            <a:ext cx="7315200" cy="4114800"/>
          </a:xfrm>
        </p:spPr>
        <p:txBody>
          <a:bodyPr/>
          <a:lstStyle>
            <a:lvl1pPr marL="0" indent="0">
              <a:buNone/>
              <a:defRPr sz="2880"/>
            </a:lvl1pPr>
            <a:lvl2pPr marL="411470" indent="0">
              <a:buNone/>
              <a:defRPr sz="2520"/>
            </a:lvl2pPr>
            <a:lvl3pPr marL="822940" indent="0">
              <a:buNone/>
              <a:defRPr sz="2160"/>
            </a:lvl3pPr>
            <a:lvl4pPr marL="1234409" indent="0">
              <a:buNone/>
              <a:defRPr sz="1800"/>
            </a:lvl4pPr>
            <a:lvl5pPr marL="1645879" indent="0">
              <a:buNone/>
              <a:defRPr sz="1800"/>
            </a:lvl5pPr>
            <a:lvl6pPr marL="2057349" indent="0">
              <a:buNone/>
              <a:defRPr sz="1800"/>
            </a:lvl6pPr>
            <a:lvl7pPr marL="2468819" indent="0">
              <a:buNone/>
              <a:defRPr sz="1800"/>
            </a:lvl7pPr>
            <a:lvl8pPr marL="2880288" indent="0">
              <a:buNone/>
              <a:defRPr sz="1800"/>
            </a:lvl8pPr>
            <a:lvl9pPr marL="3291758" indent="0">
              <a:buNone/>
              <a:defRPr sz="1800"/>
            </a:lvl9pPr>
          </a:lstStyle>
          <a:p>
            <a:endParaRPr lang="en-US"/>
          </a:p>
        </p:txBody>
      </p:sp>
      <p:sp>
        <p:nvSpPr>
          <p:cNvPr id="4" name="Text Placeholder 3"/>
          <p:cNvSpPr>
            <a:spLocks noGrp="1"/>
          </p:cNvSpPr>
          <p:nvPr>
            <p:ph type="body" sz="half" idx="2"/>
          </p:nvPr>
        </p:nvSpPr>
        <p:spPr>
          <a:xfrm>
            <a:off x="2388870" y="5367814"/>
            <a:ext cx="7315200" cy="804386"/>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6BD46A3-C922-4AAE-8B9C-B0327F06DC12}" type="slidenum">
              <a:rPr lang="en-US"/>
              <a:pPr/>
              <a:t>‹#›</a:t>
            </a:fld>
            <a:endParaRPr lang="en-US"/>
          </a:p>
        </p:txBody>
      </p:sp>
    </p:spTree>
    <p:extLst>
      <p:ext uri="{BB962C8B-B14F-4D97-AF65-F5344CB8AC3E}">
        <p14:creationId xmlns:p14="http://schemas.microsoft.com/office/powerpoint/2010/main" val="2185780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D1F0A38-4AEA-4F4A-B42C-9BDA08EA8A18}" type="slidenum">
              <a:rPr lang="en-US"/>
              <a:pPr/>
              <a:t>‹#›</a:t>
            </a:fld>
            <a:endParaRPr lang="en-US"/>
          </a:p>
        </p:txBody>
      </p:sp>
    </p:spTree>
    <p:extLst>
      <p:ext uri="{BB962C8B-B14F-4D97-AF65-F5344CB8AC3E}">
        <p14:creationId xmlns:p14="http://schemas.microsoft.com/office/powerpoint/2010/main" val="9167082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3966" y="5"/>
            <a:ext cx="2819400" cy="60964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5766" y="5"/>
            <a:ext cx="8275320" cy="60964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F781D89-367D-4DB0-AA83-87FA60AC69D8}" type="slidenum">
              <a:rPr lang="en-US"/>
              <a:pPr/>
              <a:t>‹#›</a:t>
            </a:fld>
            <a:endParaRPr lang="en-US"/>
          </a:p>
        </p:txBody>
      </p:sp>
    </p:spTree>
    <p:extLst>
      <p:ext uri="{BB962C8B-B14F-4D97-AF65-F5344CB8AC3E}">
        <p14:creationId xmlns:p14="http://schemas.microsoft.com/office/powerpoint/2010/main" val="5169549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05766" y="0"/>
            <a:ext cx="11277600" cy="1218724"/>
          </a:xfrm>
        </p:spPr>
        <p:txBody>
          <a:bodyPr/>
          <a:lstStyle/>
          <a:p>
            <a:r>
              <a:rPr lang="en-US"/>
              <a:t>Click to edit Master title style</a:t>
            </a:r>
          </a:p>
        </p:txBody>
      </p:sp>
      <p:sp>
        <p:nvSpPr>
          <p:cNvPr id="3" name="Text Placeholder 2"/>
          <p:cNvSpPr>
            <a:spLocks noGrp="1"/>
          </p:cNvSpPr>
          <p:nvPr>
            <p:ph type="body" sz="half" idx="1"/>
          </p:nvPr>
        </p:nvSpPr>
        <p:spPr>
          <a:xfrm>
            <a:off x="405766" y="1524477"/>
            <a:ext cx="11277600" cy="2217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5766" y="3879057"/>
            <a:ext cx="11277600" cy="2217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1" y="6629400"/>
            <a:ext cx="2539365" cy="228600"/>
          </a:xfrm>
        </p:spPr>
        <p:txBody>
          <a:bodyPr/>
          <a:lstStyle>
            <a:lvl1pPr>
              <a:defRPr/>
            </a:lvl1pPr>
          </a:lstStyle>
          <a:p>
            <a:fld id="{B7EA0E28-1DA2-44D5-BD1B-BA716A070CFB}" type="slidenum">
              <a:rPr lang="en-US"/>
              <a:pPr/>
              <a:t>‹#›</a:t>
            </a:fld>
            <a:endParaRPr lang="en-US"/>
          </a:p>
        </p:txBody>
      </p:sp>
    </p:spTree>
    <p:extLst>
      <p:ext uri="{BB962C8B-B14F-4D97-AF65-F5344CB8AC3E}">
        <p14:creationId xmlns:p14="http://schemas.microsoft.com/office/powerpoint/2010/main" val="226734363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5766" y="0"/>
            <a:ext cx="11277600" cy="1218724"/>
          </a:xfrm>
        </p:spPr>
        <p:txBody>
          <a:bodyPr/>
          <a:lstStyle/>
          <a:p>
            <a:r>
              <a:rPr lang="en-US"/>
              <a:t>Click to edit Master title style</a:t>
            </a:r>
          </a:p>
        </p:txBody>
      </p:sp>
      <p:sp>
        <p:nvSpPr>
          <p:cNvPr id="3" name="Table Placeholder 2"/>
          <p:cNvSpPr>
            <a:spLocks noGrp="1"/>
          </p:cNvSpPr>
          <p:nvPr>
            <p:ph type="tbl" idx="1"/>
          </p:nvPr>
        </p:nvSpPr>
        <p:spPr>
          <a:xfrm>
            <a:off x="405766" y="1524477"/>
            <a:ext cx="11277600" cy="4572000"/>
          </a:xfrm>
        </p:spPr>
        <p:txBody>
          <a:bodyPr/>
          <a:lstStyle/>
          <a:p>
            <a:endParaRPr lang="en-US"/>
          </a:p>
        </p:txBody>
      </p:sp>
      <p:sp>
        <p:nvSpPr>
          <p:cNvPr id="4" name="Slide Number Placeholder 3"/>
          <p:cNvSpPr>
            <a:spLocks noGrp="1"/>
          </p:cNvSpPr>
          <p:nvPr>
            <p:ph type="sldNum" sz="quarter" idx="10"/>
          </p:nvPr>
        </p:nvSpPr>
        <p:spPr>
          <a:xfrm>
            <a:off x="1" y="6629400"/>
            <a:ext cx="2539365" cy="228600"/>
          </a:xfrm>
        </p:spPr>
        <p:txBody>
          <a:bodyPr/>
          <a:lstStyle>
            <a:lvl1pPr>
              <a:defRPr/>
            </a:lvl1pPr>
          </a:lstStyle>
          <a:p>
            <a:fld id="{F9D7157B-ADAB-42E8-95F5-5827B899D614}" type="slidenum">
              <a:rPr lang="en-US"/>
              <a:pPr/>
              <a:t>‹#›</a:t>
            </a:fld>
            <a:endParaRPr lang="en-US"/>
          </a:p>
        </p:txBody>
      </p:sp>
    </p:spTree>
    <p:extLst>
      <p:ext uri="{BB962C8B-B14F-4D97-AF65-F5344CB8AC3E}">
        <p14:creationId xmlns:p14="http://schemas.microsoft.com/office/powerpoint/2010/main" val="3535008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DE6A48-BD34-9247-8CD2-A207D07E22B4}" type="datetime1">
              <a:rPr kumimoji="0" lang="en-US" sz="1800" b="0" i="0" u="none" strike="noStrike" kern="1200" cap="none" spc="0" normalizeH="0" baseline="0" noProof="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941447-81A8-E34A-8E29-11F044513D7E}" type="slidenum">
              <a:rPr kumimoji="0" lang="en-US" sz="1800" b="0" i="0" u="none" strike="noStrike" kern="1200" cap="none" spc="0" normalizeH="0" baseline="0" noProof="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2750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image" Target="../media/image1.png"/><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theme" Target="../theme/theme10.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5" Type="http://schemas.openxmlformats.org/officeDocument/2006/relationships/slideLayout" Target="../slideLayouts/slideLayout191.xml"/><Relationship Id="rId10" Type="http://schemas.openxmlformats.org/officeDocument/2006/relationships/image" Target="../media/image53.png"/><Relationship Id="rId4" Type="http://schemas.openxmlformats.org/officeDocument/2006/relationships/slideLayout" Target="../slideLayouts/slideLayout190.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slideLayout" Target="../slideLayouts/slideLayout220.xml"/><Relationship Id="rId39" Type="http://schemas.openxmlformats.org/officeDocument/2006/relationships/slideLayout" Target="../slideLayouts/slideLayout233.xml"/><Relationship Id="rId21" Type="http://schemas.openxmlformats.org/officeDocument/2006/relationships/slideLayout" Target="../slideLayouts/slideLayout215.xml"/><Relationship Id="rId34" Type="http://schemas.openxmlformats.org/officeDocument/2006/relationships/slideLayout" Target="../slideLayouts/slideLayout228.xml"/><Relationship Id="rId42" Type="http://schemas.openxmlformats.org/officeDocument/2006/relationships/slideLayout" Target="../slideLayouts/slideLayout236.xml"/><Relationship Id="rId7" Type="http://schemas.openxmlformats.org/officeDocument/2006/relationships/slideLayout" Target="../slideLayouts/slideLayout20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9" Type="http://schemas.openxmlformats.org/officeDocument/2006/relationships/slideLayout" Target="../slideLayouts/slideLayout223.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32" Type="http://schemas.openxmlformats.org/officeDocument/2006/relationships/slideLayout" Target="../slideLayouts/slideLayout226.xml"/><Relationship Id="rId37" Type="http://schemas.openxmlformats.org/officeDocument/2006/relationships/slideLayout" Target="../slideLayouts/slideLayout231.xml"/><Relationship Id="rId40" Type="http://schemas.openxmlformats.org/officeDocument/2006/relationships/slideLayout" Target="../slideLayouts/slideLayout234.xml"/><Relationship Id="rId45" Type="http://schemas.openxmlformats.org/officeDocument/2006/relationships/theme" Target="../theme/theme12.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28" Type="http://schemas.openxmlformats.org/officeDocument/2006/relationships/slideLayout" Target="../slideLayouts/slideLayout222.xml"/><Relationship Id="rId36" Type="http://schemas.openxmlformats.org/officeDocument/2006/relationships/slideLayout" Target="../slideLayouts/slideLayout230.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31" Type="http://schemas.openxmlformats.org/officeDocument/2006/relationships/slideLayout" Target="../slideLayouts/slideLayout225.xml"/><Relationship Id="rId44" Type="http://schemas.openxmlformats.org/officeDocument/2006/relationships/slideLayout" Target="../slideLayouts/slideLayout238.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slideLayout" Target="../slideLayouts/slideLayout221.xml"/><Relationship Id="rId30" Type="http://schemas.openxmlformats.org/officeDocument/2006/relationships/slideLayout" Target="../slideLayouts/slideLayout224.xml"/><Relationship Id="rId35" Type="http://schemas.openxmlformats.org/officeDocument/2006/relationships/slideLayout" Target="../slideLayouts/slideLayout229.xml"/><Relationship Id="rId43" Type="http://schemas.openxmlformats.org/officeDocument/2006/relationships/slideLayout" Target="../slideLayouts/slideLayout237.xml"/><Relationship Id="rId8" Type="http://schemas.openxmlformats.org/officeDocument/2006/relationships/slideLayout" Target="../slideLayouts/slideLayout202.xml"/><Relationship Id="rId3" Type="http://schemas.openxmlformats.org/officeDocument/2006/relationships/slideLayout" Target="../slideLayouts/slideLayout197.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33" Type="http://schemas.openxmlformats.org/officeDocument/2006/relationships/slideLayout" Target="../slideLayouts/slideLayout227.xml"/><Relationship Id="rId38" Type="http://schemas.openxmlformats.org/officeDocument/2006/relationships/slideLayout" Target="../slideLayouts/slideLayout232.xml"/><Relationship Id="rId46" Type="http://schemas.openxmlformats.org/officeDocument/2006/relationships/image" Target="../media/image59.jpg"/><Relationship Id="rId20" Type="http://schemas.openxmlformats.org/officeDocument/2006/relationships/slideLayout" Target="../slideLayouts/slideLayout214.xml"/><Relationship Id="rId41" Type="http://schemas.openxmlformats.org/officeDocument/2006/relationships/slideLayout" Target="../slideLayouts/slideLayout2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theme" Target="../theme/theme1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5" Type="http://schemas.openxmlformats.org/officeDocument/2006/relationships/slideLayout" Target="../slideLayouts/slideLayout257.xml"/><Relationship Id="rId4" Type="http://schemas.openxmlformats.org/officeDocument/2006/relationships/slideLayout" Target="../slideLayouts/slideLayout2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15.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16.xml.rels><?xml version="1.0" encoding="UTF-8" standalone="yes"?>
<Relationships xmlns="http://schemas.openxmlformats.org/package/2006/relationships"><Relationship Id="rId26" Type="http://schemas.openxmlformats.org/officeDocument/2006/relationships/slideLayout" Target="../slideLayouts/slideLayout296.xml"/><Relationship Id="rId21" Type="http://schemas.openxmlformats.org/officeDocument/2006/relationships/slideLayout" Target="../slideLayouts/slideLayout291.xml"/><Relationship Id="rId42" Type="http://schemas.openxmlformats.org/officeDocument/2006/relationships/slideLayout" Target="../slideLayouts/slideLayout312.xml"/><Relationship Id="rId47" Type="http://schemas.openxmlformats.org/officeDocument/2006/relationships/slideLayout" Target="../slideLayouts/slideLayout317.xml"/><Relationship Id="rId63" Type="http://schemas.openxmlformats.org/officeDocument/2006/relationships/slideLayout" Target="../slideLayouts/slideLayout333.xml"/><Relationship Id="rId68" Type="http://schemas.openxmlformats.org/officeDocument/2006/relationships/slideLayout" Target="../slideLayouts/slideLayout338.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9" Type="http://schemas.openxmlformats.org/officeDocument/2006/relationships/slideLayout" Target="../slideLayouts/slideLayout299.xml"/><Relationship Id="rId11" Type="http://schemas.openxmlformats.org/officeDocument/2006/relationships/slideLayout" Target="../slideLayouts/slideLayout281.xml"/><Relationship Id="rId24" Type="http://schemas.openxmlformats.org/officeDocument/2006/relationships/slideLayout" Target="../slideLayouts/slideLayout294.xml"/><Relationship Id="rId32" Type="http://schemas.openxmlformats.org/officeDocument/2006/relationships/slideLayout" Target="../slideLayouts/slideLayout302.xml"/><Relationship Id="rId37" Type="http://schemas.openxmlformats.org/officeDocument/2006/relationships/slideLayout" Target="../slideLayouts/slideLayout307.xml"/><Relationship Id="rId40" Type="http://schemas.openxmlformats.org/officeDocument/2006/relationships/slideLayout" Target="../slideLayouts/slideLayout310.xml"/><Relationship Id="rId45" Type="http://schemas.openxmlformats.org/officeDocument/2006/relationships/slideLayout" Target="../slideLayouts/slideLayout315.xml"/><Relationship Id="rId53" Type="http://schemas.openxmlformats.org/officeDocument/2006/relationships/slideLayout" Target="../slideLayouts/slideLayout323.xml"/><Relationship Id="rId58" Type="http://schemas.openxmlformats.org/officeDocument/2006/relationships/slideLayout" Target="../slideLayouts/slideLayout328.xml"/><Relationship Id="rId66" Type="http://schemas.openxmlformats.org/officeDocument/2006/relationships/slideLayout" Target="../slideLayouts/slideLayout336.xml"/><Relationship Id="rId74" Type="http://schemas.openxmlformats.org/officeDocument/2006/relationships/slideLayout" Target="../slideLayouts/slideLayout344.xml"/><Relationship Id="rId5" Type="http://schemas.openxmlformats.org/officeDocument/2006/relationships/slideLayout" Target="../slideLayouts/slideLayout275.xml"/><Relationship Id="rId61" Type="http://schemas.openxmlformats.org/officeDocument/2006/relationships/slideLayout" Target="../slideLayouts/slideLayout331.xml"/><Relationship Id="rId19" Type="http://schemas.openxmlformats.org/officeDocument/2006/relationships/slideLayout" Target="../slideLayouts/slideLayout289.xml"/><Relationship Id="rId14" Type="http://schemas.openxmlformats.org/officeDocument/2006/relationships/slideLayout" Target="../slideLayouts/slideLayout284.xml"/><Relationship Id="rId22" Type="http://schemas.openxmlformats.org/officeDocument/2006/relationships/slideLayout" Target="../slideLayouts/slideLayout292.xml"/><Relationship Id="rId27" Type="http://schemas.openxmlformats.org/officeDocument/2006/relationships/slideLayout" Target="../slideLayouts/slideLayout297.xml"/><Relationship Id="rId30" Type="http://schemas.openxmlformats.org/officeDocument/2006/relationships/slideLayout" Target="../slideLayouts/slideLayout300.xml"/><Relationship Id="rId35" Type="http://schemas.openxmlformats.org/officeDocument/2006/relationships/slideLayout" Target="../slideLayouts/slideLayout305.xml"/><Relationship Id="rId43" Type="http://schemas.openxmlformats.org/officeDocument/2006/relationships/slideLayout" Target="../slideLayouts/slideLayout313.xml"/><Relationship Id="rId48" Type="http://schemas.openxmlformats.org/officeDocument/2006/relationships/slideLayout" Target="../slideLayouts/slideLayout318.xml"/><Relationship Id="rId56" Type="http://schemas.openxmlformats.org/officeDocument/2006/relationships/slideLayout" Target="../slideLayouts/slideLayout326.xml"/><Relationship Id="rId64" Type="http://schemas.openxmlformats.org/officeDocument/2006/relationships/slideLayout" Target="../slideLayouts/slideLayout334.xml"/><Relationship Id="rId69" Type="http://schemas.openxmlformats.org/officeDocument/2006/relationships/slideLayout" Target="../slideLayouts/slideLayout339.xml"/><Relationship Id="rId8" Type="http://schemas.openxmlformats.org/officeDocument/2006/relationships/slideLayout" Target="../slideLayouts/slideLayout278.xml"/><Relationship Id="rId51" Type="http://schemas.openxmlformats.org/officeDocument/2006/relationships/slideLayout" Target="../slideLayouts/slideLayout321.xml"/><Relationship Id="rId72" Type="http://schemas.openxmlformats.org/officeDocument/2006/relationships/slideLayout" Target="../slideLayouts/slideLayout342.xml"/><Relationship Id="rId3" Type="http://schemas.openxmlformats.org/officeDocument/2006/relationships/slideLayout" Target="../slideLayouts/slideLayout273.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5" Type="http://schemas.openxmlformats.org/officeDocument/2006/relationships/slideLayout" Target="../slideLayouts/slideLayout295.xml"/><Relationship Id="rId33" Type="http://schemas.openxmlformats.org/officeDocument/2006/relationships/slideLayout" Target="../slideLayouts/slideLayout303.xml"/><Relationship Id="rId38" Type="http://schemas.openxmlformats.org/officeDocument/2006/relationships/slideLayout" Target="../slideLayouts/slideLayout308.xml"/><Relationship Id="rId46" Type="http://schemas.openxmlformats.org/officeDocument/2006/relationships/slideLayout" Target="../slideLayouts/slideLayout316.xml"/><Relationship Id="rId59" Type="http://schemas.openxmlformats.org/officeDocument/2006/relationships/slideLayout" Target="../slideLayouts/slideLayout329.xml"/><Relationship Id="rId67" Type="http://schemas.openxmlformats.org/officeDocument/2006/relationships/slideLayout" Target="../slideLayouts/slideLayout337.xml"/><Relationship Id="rId20" Type="http://schemas.openxmlformats.org/officeDocument/2006/relationships/slideLayout" Target="../slideLayouts/slideLayout290.xml"/><Relationship Id="rId41" Type="http://schemas.openxmlformats.org/officeDocument/2006/relationships/slideLayout" Target="../slideLayouts/slideLayout311.xml"/><Relationship Id="rId54" Type="http://schemas.openxmlformats.org/officeDocument/2006/relationships/slideLayout" Target="../slideLayouts/slideLayout324.xml"/><Relationship Id="rId62" Type="http://schemas.openxmlformats.org/officeDocument/2006/relationships/slideLayout" Target="../slideLayouts/slideLayout332.xml"/><Relationship Id="rId70" Type="http://schemas.openxmlformats.org/officeDocument/2006/relationships/slideLayout" Target="../slideLayouts/slideLayout340.xml"/><Relationship Id="rId75" Type="http://schemas.openxmlformats.org/officeDocument/2006/relationships/slideLayout" Target="../slideLayouts/slideLayout345.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5" Type="http://schemas.openxmlformats.org/officeDocument/2006/relationships/slideLayout" Target="../slideLayouts/slideLayout285.xml"/><Relationship Id="rId23" Type="http://schemas.openxmlformats.org/officeDocument/2006/relationships/slideLayout" Target="../slideLayouts/slideLayout293.xml"/><Relationship Id="rId28" Type="http://schemas.openxmlformats.org/officeDocument/2006/relationships/slideLayout" Target="../slideLayouts/slideLayout298.xml"/><Relationship Id="rId36" Type="http://schemas.openxmlformats.org/officeDocument/2006/relationships/slideLayout" Target="../slideLayouts/slideLayout306.xml"/><Relationship Id="rId49" Type="http://schemas.openxmlformats.org/officeDocument/2006/relationships/slideLayout" Target="../slideLayouts/slideLayout319.xml"/><Relationship Id="rId57" Type="http://schemas.openxmlformats.org/officeDocument/2006/relationships/slideLayout" Target="../slideLayouts/slideLayout327.xml"/><Relationship Id="rId10" Type="http://schemas.openxmlformats.org/officeDocument/2006/relationships/slideLayout" Target="../slideLayouts/slideLayout280.xml"/><Relationship Id="rId31" Type="http://schemas.openxmlformats.org/officeDocument/2006/relationships/slideLayout" Target="../slideLayouts/slideLayout301.xml"/><Relationship Id="rId44" Type="http://schemas.openxmlformats.org/officeDocument/2006/relationships/slideLayout" Target="../slideLayouts/slideLayout314.xml"/><Relationship Id="rId52" Type="http://schemas.openxmlformats.org/officeDocument/2006/relationships/slideLayout" Target="../slideLayouts/slideLayout322.xml"/><Relationship Id="rId60" Type="http://schemas.openxmlformats.org/officeDocument/2006/relationships/slideLayout" Target="../slideLayouts/slideLayout330.xml"/><Relationship Id="rId65" Type="http://schemas.openxmlformats.org/officeDocument/2006/relationships/slideLayout" Target="../slideLayouts/slideLayout335.xml"/><Relationship Id="rId73" Type="http://schemas.openxmlformats.org/officeDocument/2006/relationships/slideLayout" Target="../slideLayouts/slideLayout343.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39" Type="http://schemas.openxmlformats.org/officeDocument/2006/relationships/slideLayout" Target="../slideLayouts/slideLayout309.xml"/><Relationship Id="rId34" Type="http://schemas.openxmlformats.org/officeDocument/2006/relationships/slideLayout" Target="../slideLayouts/slideLayout304.xml"/><Relationship Id="rId50" Type="http://schemas.openxmlformats.org/officeDocument/2006/relationships/slideLayout" Target="../slideLayouts/slideLayout320.xml"/><Relationship Id="rId55" Type="http://schemas.openxmlformats.org/officeDocument/2006/relationships/slideLayout" Target="../slideLayouts/slideLayout325.xml"/><Relationship Id="rId76" Type="http://schemas.openxmlformats.org/officeDocument/2006/relationships/theme" Target="../theme/theme16.xml"/><Relationship Id="rId7" Type="http://schemas.openxmlformats.org/officeDocument/2006/relationships/slideLayout" Target="../slideLayouts/slideLayout277.xml"/><Relationship Id="rId71" Type="http://schemas.openxmlformats.org/officeDocument/2006/relationships/slideLayout" Target="../slideLayouts/slideLayout341.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slideLayout" Target="../slideLayouts/slideLayout348.xml"/><Relationship Id="rId7" Type="http://schemas.openxmlformats.org/officeDocument/2006/relationships/image" Target="../media/image72.png"/><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theme" Target="../theme/theme17.xml"/><Relationship Id="rId5" Type="http://schemas.openxmlformats.org/officeDocument/2006/relationships/slideLayout" Target="../slideLayouts/slideLayout350.xml"/><Relationship Id="rId4" Type="http://schemas.openxmlformats.org/officeDocument/2006/relationships/slideLayout" Target="../slideLayouts/slideLayout34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4.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5.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6.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theme" Target="../theme/theme7.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theme" Target="../theme/theme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image" Target="../media/image43.png"/><Relationship Id="rId5" Type="http://schemas.openxmlformats.org/officeDocument/2006/relationships/slideLayout" Target="../slideLayouts/slideLayout163.xml"/><Relationship Id="rId10" Type="http://schemas.openxmlformats.org/officeDocument/2006/relationships/theme" Target="../theme/theme9.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3" r:id="rId18"/>
    <p:sldLayoutId id="2147486067"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3769"/>
      </p:ext>
    </p:extLst>
  </p:cSld>
  <p:clrMap bg1="dk2" tx1="lt1" bg2="dk1" tx2="lt2" accent1="accent1" accent2="accent2" accent3="accent3" accent4="accent4" accent5="accent5" accent6="accent6" hlink="hlink" folHlink="folHlink"/>
  <p:sldLayoutIdLst>
    <p:sldLayoutId id="2147486053" r:id="rId1"/>
    <p:sldLayoutId id="2147486054" r:id="rId2"/>
    <p:sldLayoutId id="2147486055" r:id="rId3"/>
    <p:sldLayoutId id="2147486056" r:id="rId4"/>
    <p:sldLayoutId id="2147486057" r:id="rId5"/>
    <p:sldLayoutId id="2147486058" r:id="rId6"/>
    <p:sldLayoutId id="2147486059" r:id="rId7"/>
    <p:sldLayoutId id="2147486060" r:id="rId8"/>
    <p:sldLayoutId id="2147486061" r:id="rId9"/>
    <p:sldLayoutId id="2147486062" r:id="rId10"/>
    <p:sldLayoutId id="2147486063" r:id="rId11"/>
    <p:sldLayoutId id="2147486064" r:id="rId12"/>
    <p:sldLayoutId id="2147486065" r:id="rId13"/>
    <p:sldLayoutId id="2147486066" r:id="rId14"/>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527047" y="241925"/>
            <a:ext cx="8247651" cy="90725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endParaRPr lang="fr-BE" dirty="0"/>
          </a:p>
        </p:txBody>
      </p:sp>
    </p:spTree>
    <p:extLst>
      <p:ext uri="{BB962C8B-B14F-4D97-AF65-F5344CB8AC3E}">
        <p14:creationId xmlns:p14="http://schemas.microsoft.com/office/powerpoint/2010/main" val="2388110500"/>
      </p:ext>
    </p:extLst>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71" r:id="rId6"/>
    <p:sldLayoutId id="2147486172" r:id="rId7"/>
  </p:sldLayoutIdLst>
  <p:transition>
    <p:fade/>
  </p:transition>
  <p:txStyles>
    <p:titleStyle>
      <a:lvl1pPr algn="l" rtl="0" eaLnBrk="1" fontAlgn="base" hangingPunct="1">
        <a:lnSpc>
          <a:spcPts val="3839"/>
        </a:lnSpc>
        <a:spcBef>
          <a:spcPct val="0"/>
        </a:spcBef>
        <a:spcAft>
          <a:spcPct val="0"/>
        </a:spcAft>
        <a:defRPr sz="3732" b="1" kern="1200">
          <a:solidFill>
            <a:schemeClr val="tx2"/>
          </a:solidFill>
          <a:latin typeface="+mj-lt"/>
          <a:ea typeface="+mj-ea"/>
          <a:cs typeface="Arial" pitchFamily="34" charset="0"/>
        </a:defRPr>
      </a:lvl1pPr>
      <a:lvl2pPr algn="l" rtl="0" eaLnBrk="1" fontAlgn="base" hangingPunct="1">
        <a:spcBef>
          <a:spcPct val="0"/>
        </a:spcBef>
        <a:spcAft>
          <a:spcPct val="0"/>
        </a:spcAft>
        <a:defRPr sz="3599" b="1">
          <a:solidFill>
            <a:srgbClr val="00B0F0"/>
          </a:solidFill>
          <a:latin typeface="Arial" charset="0"/>
          <a:cs typeface="Arial" charset="0"/>
        </a:defRPr>
      </a:lvl2pPr>
      <a:lvl3pPr algn="l" rtl="0" eaLnBrk="1" fontAlgn="base" hangingPunct="1">
        <a:spcBef>
          <a:spcPct val="0"/>
        </a:spcBef>
        <a:spcAft>
          <a:spcPct val="0"/>
        </a:spcAft>
        <a:defRPr sz="3599" b="1">
          <a:solidFill>
            <a:srgbClr val="00B0F0"/>
          </a:solidFill>
          <a:latin typeface="Arial" charset="0"/>
          <a:cs typeface="Arial" charset="0"/>
        </a:defRPr>
      </a:lvl3pPr>
      <a:lvl4pPr algn="l" rtl="0" eaLnBrk="1" fontAlgn="base" hangingPunct="1">
        <a:spcBef>
          <a:spcPct val="0"/>
        </a:spcBef>
        <a:spcAft>
          <a:spcPct val="0"/>
        </a:spcAft>
        <a:defRPr sz="3599" b="1">
          <a:solidFill>
            <a:srgbClr val="00B0F0"/>
          </a:solidFill>
          <a:latin typeface="Arial" charset="0"/>
          <a:cs typeface="Arial" charset="0"/>
        </a:defRPr>
      </a:lvl4pPr>
      <a:lvl5pPr algn="l" rtl="0" eaLnBrk="1" fontAlgn="base" hangingPunct="1">
        <a:spcBef>
          <a:spcPct val="0"/>
        </a:spcBef>
        <a:spcAft>
          <a:spcPct val="0"/>
        </a:spcAft>
        <a:defRPr sz="3599" b="1">
          <a:solidFill>
            <a:srgbClr val="00B0F0"/>
          </a:solidFill>
          <a:latin typeface="Arial" charset="0"/>
          <a:cs typeface="Arial" charset="0"/>
        </a:defRPr>
      </a:lvl5pPr>
      <a:lvl6pPr marL="456226" algn="l" rtl="0" eaLnBrk="1" fontAlgn="base" hangingPunct="1">
        <a:spcBef>
          <a:spcPct val="0"/>
        </a:spcBef>
        <a:spcAft>
          <a:spcPct val="0"/>
        </a:spcAft>
        <a:defRPr sz="3599" b="1">
          <a:solidFill>
            <a:srgbClr val="00B0F0"/>
          </a:solidFill>
          <a:latin typeface="Arial" charset="0"/>
          <a:cs typeface="Arial" charset="0"/>
        </a:defRPr>
      </a:lvl6pPr>
      <a:lvl7pPr marL="912450" algn="l" rtl="0" eaLnBrk="1" fontAlgn="base" hangingPunct="1">
        <a:spcBef>
          <a:spcPct val="0"/>
        </a:spcBef>
        <a:spcAft>
          <a:spcPct val="0"/>
        </a:spcAft>
        <a:defRPr sz="3599" b="1">
          <a:solidFill>
            <a:srgbClr val="00B0F0"/>
          </a:solidFill>
          <a:latin typeface="Arial" charset="0"/>
          <a:cs typeface="Arial" charset="0"/>
        </a:defRPr>
      </a:lvl7pPr>
      <a:lvl8pPr marL="1368676" algn="l" rtl="0" eaLnBrk="1" fontAlgn="base" hangingPunct="1">
        <a:spcBef>
          <a:spcPct val="0"/>
        </a:spcBef>
        <a:spcAft>
          <a:spcPct val="0"/>
        </a:spcAft>
        <a:defRPr sz="3599" b="1">
          <a:solidFill>
            <a:srgbClr val="00B0F0"/>
          </a:solidFill>
          <a:latin typeface="Arial" charset="0"/>
          <a:cs typeface="Arial" charset="0"/>
        </a:defRPr>
      </a:lvl8pPr>
      <a:lvl9pPr marL="1824901" algn="l" rtl="0" eaLnBrk="1" fontAlgn="base" hangingPunct="1">
        <a:spcBef>
          <a:spcPct val="0"/>
        </a:spcBef>
        <a:spcAft>
          <a:spcPct val="0"/>
        </a:spcAft>
        <a:defRPr sz="3599" b="1">
          <a:solidFill>
            <a:srgbClr val="00B0F0"/>
          </a:solidFill>
          <a:latin typeface="Arial" charset="0"/>
          <a:cs typeface="Arial" charset="0"/>
        </a:defRPr>
      </a:lvl9pPr>
    </p:titleStyle>
    <p:bodyStyle>
      <a:lvl1pPr marL="212274" indent="-212274" algn="l" rtl="0" eaLnBrk="1" fontAlgn="base" hangingPunct="1">
        <a:spcBef>
          <a:spcPts val="0"/>
        </a:spcBef>
        <a:spcAft>
          <a:spcPts val="300"/>
        </a:spcAft>
        <a:buClr>
          <a:schemeClr val="accent6">
            <a:lumMod val="40000"/>
            <a:lumOff val="60000"/>
          </a:schemeClr>
        </a:buClr>
        <a:buFont typeface="Arial" pitchFamily="34" charset="0"/>
        <a:buChar char="•"/>
        <a:tabLst>
          <a:tab pos="205938" algn="l"/>
        </a:tabLst>
        <a:defRPr sz="2399" kern="1200">
          <a:solidFill>
            <a:schemeClr val="tx2">
              <a:lumMod val="50000"/>
            </a:schemeClr>
          </a:solidFill>
          <a:latin typeface="Arial Narrow" panose="020B0606020202030204" pitchFamily="34" charset="0"/>
          <a:ea typeface="+mn-ea"/>
          <a:cs typeface="Arial" pitchFamily="34" charset="0"/>
        </a:defRPr>
      </a:lvl1pPr>
      <a:lvl2pPr marL="506915" indent="-277221"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2pPr>
      <a:lvl3pPr marL="730276" indent="-218605"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3pPr>
      <a:lvl4pPr marL="947301" indent="-210690"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4pPr>
      <a:lvl5pPr marL="2053014" indent="-228113" algn="l" rtl="0" eaLnBrk="1" fontAlgn="base" hangingPunct="1">
        <a:spcBef>
          <a:spcPct val="20000"/>
        </a:spcBef>
        <a:spcAft>
          <a:spcPct val="0"/>
        </a:spcAft>
        <a:buFont typeface="Arial" charset="0"/>
        <a:buChar char="»"/>
        <a:defRPr sz="1999" kern="1200">
          <a:solidFill>
            <a:schemeClr val="tx1"/>
          </a:solidFill>
          <a:latin typeface="Arial" pitchFamily="34" charset="0"/>
          <a:ea typeface="+mn-ea"/>
          <a:cs typeface="Arial" pitchFamily="34" charset="0"/>
        </a:defRPr>
      </a:lvl5pPr>
      <a:lvl6pPr marL="2509238"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65464"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1690"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77914"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fr-FR"/>
      </a:defPPr>
      <a:lvl1pPr marL="0" algn="l" defTabSz="912450" rtl="0" eaLnBrk="1" latinLnBrk="0" hangingPunct="1">
        <a:defRPr sz="1799" kern="1200">
          <a:solidFill>
            <a:schemeClr val="tx1"/>
          </a:solidFill>
          <a:latin typeface="+mn-lt"/>
          <a:ea typeface="+mn-ea"/>
          <a:cs typeface="+mn-cs"/>
        </a:defRPr>
      </a:lvl1pPr>
      <a:lvl2pPr marL="456226" algn="l" defTabSz="912450" rtl="0" eaLnBrk="1" latinLnBrk="0" hangingPunct="1">
        <a:defRPr sz="1799" kern="1200">
          <a:solidFill>
            <a:schemeClr val="tx1"/>
          </a:solidFill>
          <a:latin typeface="+mn-lt"/>
          <a:ea typeface="+mn-ea"/>
          <a:cs typeface="+mn-cs"/>
        </a:defRPr>
      </a:lvl2pPr>
      <a:lvl3pPr marL="912450" algn="l" defTabSz="912450" rtl="0" eaLnBrk="1" latinLnBrk="0" hangingPunct="1">
        <a:defRPr sz="1799" kern="1200">
          <a:solidFill>
            <a:schemeClr val="tx1"/>
          </a:solidFill>
          <a:latin typeface="+mn-lt"/>
          <a:ea typeface="+mn-ea"/>
          <a:cs typeface="+mn-cs"/>
        </a:defRPr>
      </a:lvl3pPr>
      <a:lvl4pPr marL="1368676" algn="l" defTabSz="912450" rtl="0" eaLnBrk="1" latinLnBrk="0" hangingPunct="1">
        <a:defRPr sz="1799" kern="1200">
          <a:solidFill>
            <a:schemeClr val="tx1"/>
          </a:solidFill>
          <a:latin typeface="+mn-lt"/>
          <a:ea typeface="+mn-ea"/>
          <a:cs typeface="+mn-cs"/>
        </a:defRPr>
      </a:lvl4pPr>
      <a:lvl5pPr marL="1824901" algn="l" defTabSz="912450" rtl="0" eaLnBrk="1" latinLnBrk="0" hangingPunct="1">
        <a:defRPr sz="1799" kern="1200">
          <a:solidFill>
            <a:schemeClr val="tx1"/>
          </a:solidFill>
          <a:latin typeface="+mn-lt"/>
          <a:ea typeface="+mn-ea"/>
          <a:cs typeface="+mn-cs"/>
        </a:defRPr>
      </a:lvl5pPr>
      <a:lvl6pPr marL="2281125" algn="l" defTabSz="912450" rtl="0" eaLnBrk="1" latinLnBrk="0" hangingPunct="1">
        <a:defRPr sz="1799" kern="1200">
          <a:solidFill>
            <a:schemeClr val="tx1"/>
          </a:solidFill>
          <a:latin typeface="+mn-lt"/>
          <a:ea typeface="+mn-ea"/>
          <a:cs typeface="+mn-cs"/>
        </a:defRPr>
      </a:lvl6pPr>
      <a:lvl7pPr marL="2737353" algn="l" defTabSz="912450" rtl="0" eaLnBrk="1" latinLnBrk="0" hangingPunct="1">
        <a:defRPr sz="1799" kern="1200">
          <a:solidFill>
            <a:schemeClr val="tx1"/>
          </a:solidFill>
          <a:latin typeface="+mn-lt"/>
          <a:ea typeface="+mn-ea"/>
          <a:cs typeface="+mn-cs"/>
        </a:defRPr>
      </a:lvl7pPr>
      <a:lvl8pPr marL="3193576" algn="l" defTabSz="912450" rtl="0" eaLnBrk="1" latinLnBrk="0" hangingPunct="1">
        <a:defRPr sz="1799" kern="1200">
          <a:solidFill>
            <a:schemeClr val="tx1"/>
          </a:solidFill>
          <a:latin typeface="+mn-lt"/>
          <a:ea typeface="+mn-ea"/>
          <a:cs typeface="+mn-cs"/>
        </a:defRPr>
      </a:lvl8pPr>
      <a:lvl9pPr marL="3649797" algn="l" defTabSz="912450"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2">
          <p15:clr>
            <a:srgbClr val="F26B43"/>
          </p15:clr>
        </p15:guide>
        <p15:guide id="2" pos="8171">
          <p15:clr>
            <a:srgbClr val="F26B43"/>
          </p15:clr>
        </p15:guide>
        <p15:guide id="3" orient="horz" pos="4155">
          <p15:clr>
            <a:srgbClr val="F26B43"/>
          </p15:clr>
        </p15:guide>
        <p15:guide id="4" orient="horz" pos="1041">
          <p15:clr>
            <a:srgbClr val="F26B43"/>
          </p15:clr>
        </p15:guide>
        <p15:guide id="5" orient="horz" pos="463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12/17/25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61742856"/>
      </p:ext>
    </p:extLst>
  </p:cSld>
  <p:clrMap bg1="lt1" tx1="dk1" bg2="lt2" tx2="dk2" accent1="accent1" accent2="accent2" accent3="accent3" accent4="accent4" accent5="accent5" accent6="accent6" hlink="hlink" folHlink="folHlink"/>
  <p:sldLayoutIdLst>
    <p:sldLayoutId id="2147486174" r:id="rId1"/>
    <p:sldLayoutId id="2147486175" r:id="rId2"/>
    <p:sldLayoutId id="2147486176" r:id="rId3"/>
    <p:sldLayoutId id="2147486177" r:id="rId4"/>
    <p:sldLayoutId id="2147486178" r:id="rId5"/>
    <p:sldLayoutId id="2147486179" r:id="rId6"/>
    <p:sldLayoutId id="2147486180" r:id="rId7"/>
    <p:sldLayoutId id="2147486181" r:id="rId8"/>
    <p:sldLayoutId id="2147486182" r:id="rId9"/>
    <p:sldLayoutId id="2147486183" r:id="rId10"/>
    <p:sldLayoutId id="21474861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41742" y="6378131"/>
            <a:ext cx="454745"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fld id="{523A240F-EAFE-E84F-B44C-6D7A08E0E409}" type="slidenum">
              <a:rPr lang="en-US" smtClean="0"/>
              <a:t>‹#›</a:t>
            </a:fld>
            <a:endParaRPr lang="en-US"/>
          </a:p>
        </p:txBody>
      </p:sp>
      <p:sp>
        <p:nvSpPr>
          <p:cNvPr id="5" name="Footer Placeholder 4"/>
          <p:cNvSpPr>
            <a:spLocks noGrp="1"/>
          </p:cNvSpPr>
          <p:nvPr>
            <p:ph type="ftr" sz="quarter" idx="3"/>
          </p:nvPr>
        </p:nvSpPr>
        <p:spPr>
          <a:xfrm>
            <a:off x="8839201" y="6378131"/>
            <a:ext cx="2241177"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5" y="457200"/>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5" y="1700783"/>
            <a:ext cx="11184423"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4590544"/>
      </p:ext>
    </p:extLst>
  </p:cSld>
  <p:clrMap bg1="lt1" tx1="dk1" bg2="lt2" tx2="dk2" accent1="accent1" accent2="accent2" accent3="accent3" accent4="accent4" accent5="accent5" accent6="accent6" hlink="hlink" folHlink="folHlink"/>
  <p:sldLayoutIdLst>
    <p:sldLayoutId id="2147486186" r:id="rId1"/>
    <p:sldLayoutId id="2147486187" r:id="rId2"/>
    <p:sldLayoutId id="2147486188" r:id="rId3"/>
    <p:sldLayoutId id="2147486189" r:id="rId4"/>
    <p:sldLayoutId id="2147486190" r:id="rId5"/>
    <p:sldLayoutId id="2147486191" r:id="rId6"/>
    <p:sldLayoutId id="2147486192" r:id="rId7"/>
    <p:sldLayoutId id="2147486193" r:id="rId8"/>
    <p:sldLayoutId id="2147486194" r:id="rId9"/>
    <p:sldLayoutId id="2147486195" r:id="rId10"/>
    <p:sldLayoutId id="2147486196" r:id="rId11"/>
    <p:sldLayoutId id="2147486197" r:id="rId12"/>
    <p:sldLayoutId id="2147486198" r:id="rId13"/>
    <p:sldLayoutId id="2147486199" r:id="rId14"/>
    <p:sldLayoutId id="2147486200" r:id="rId15"/>
    <p:sldLayoutId id="2147486201" r:id="rId16"/>
    <p:sldLayoutId id="2147486202" r:id="rId17"/>
    <p:sldLayoutId id="2147486203" r:id="rId18"/>
    <p:sldLayoutId id="2147486204" r:id="rId19"/>
    <p:sldLayoutId id="2147486205" r:id="rId20"/>
    <p:sldLayoutId id="2147486206" r:id="rId21"/>
    <p:sldLayoutId id="2147486207" r:id="rId22"/>
    <p:sldLayoutId id="2147486208" r:id="rId23"/>
    <p:sldLayoutId id="2147486209" r:id="rId24"/>
    <p:sldLayoutId id="2147486210" r:id="rId25"/>
    <p:sldLayoutId id="2147486211" r:id="rId26"/>
    <p:sldLayoutId id="2147486212" r:id="rId27"/>
    <p:sldLayoutId id="2147486213" r:id="rId28"/>
    <p:sldLayoutId id="2147486214" r:id="rId29"/>
    <p:sldLayoutId id="2147486215" r:id="rId30"/>
    <p:sldLayoutId id="2147486216" r:id="rId31"/>
    <p:sldLayoutId id="2147486217" r:id="rId32"/>
    <p:sldLayoutId id="2147486218" r:id="rId33"/>
    <p:sldLayoutId id="2147486219" r:id="rId34"/>
    <p:sldLayoutId id="2147486220" r:id="rId35"/>
    <p:sldLayoutId id="2147486221" r:id="rId36"/>
    <p:sldLayoutId id="2147486222" r:id="rId37"/>
    <p:sldLayoutId id="2147486223" r:id="rId38"/>
    <p:sldLayoutId id="2147486224" r:id="rId39"/>
    <p:sldLayoutId id="2147486225" r:id="rId40"/>
    <p:sldLayoutId id="2147486226" r:id="rId41"/>
    <p:sldLayoutId id="2147486227" r:id="rId42"/>
    <p:sldLayoutId id="2147486228" r:id="rId43"/>
    <p:sldLayoutId id="2147486229" r:id="rId44"/>
    <p:sldLayoutId id="2147486230" r:id="rId45"/>
    <p:sldLayoutId id="2147486231" r:id="rId46"/>
    <p:sldLayoutId id="2147486232" r:id="rId47"/>
    <p:sldLayoutId id="2147486233" r:id="rId48"/>
    <p:sldLayoutId id="2147486234" r:id="rId49"/>
    <p:sldLayoutId id="2147486235" r:id="rId50"/>
    <p:sldLayoutId id="2147486236" r:id="rId51"/>
    <p:sldLayoutId id="2147486237" r:id="rId52"/>
    <p:sldLayoutId id="2147486238" r:id="rId53"/>
    <p:sldLayoutId id="2147486239" r:id="rId54"/>
    <p:sldLayoutId id="2147486240" r:id="rId55"/>
    <p:sldLayoutId id="2147486241" r:id="rId56"/>
    <p:sldLayoutId id="2147486242" r:id="rId57"/>
    <p:sldLayoutId id="2147486243" r:id="rId58"/>
    <p:sldLayoutId id="2147486244" r:id="rId59"/>
    <p:sldLayoutId id="2147486245" r:id="rId60"/>
    <p:sldLayoutId id="2147486246" r:id="rId61"/>
    <p:sldLayoutId id="2147486247" r:id="rId62"/>
    <p:sldLayoutId id="2147486248" r:id="rId63"/>
    <p:sldLayoutId id="2147486249" r:id="rId64"/>
    <p:sldLayoutId id="2147486250" r:id="rId65"/>
    <p:sldLayoutId id="2147486251" r:id="rId66"/>
    <p:sldLayoutId id="2147486252" r:id="rId67"/>
    <p:sldLayoutId id="2147486253" r:id="rId68"/>
    <p:sldLayoutId id="2147486254" r:id="rId69"/>
    <p:sldLayoutId id="2147486255" r:id="rId70"/>
    <p:sldLayoutId id="2147486256" r:id="rId71"/>
    <p:sldLayoutId id="2147486257" r:id="rId72"/>
    <p:sldLayoutId id="2147486258" r:id="rId73"/>
    <p:sldLayoutId id="2147486259" r:id="rId74"/>
    <p:sldLayoutId id="2147486260" r:id="rId75"/>
  </p:sldLayoutIdLst>
  <p:hf hdr="0" dt="0"/>
  <p:txStyles>
    <p:titleStyle>
      <a:lvl1pPr algn="l" defTabSz="914103" rtl="0" eaLnBrk="1" latinLnBrk="0" hangingPunct="1">
        <a:lnSpc>
          <a:spcPct val="90000"/>
        </a:lnSpc>
        <a:spcBef>
          <a:spcPct val="0"/>
        </a:spcBef>
        <a:buNone/>
        <a:defRPr sz="3199" b="1" kern="1200" spc="-51" baseline="0">
          <a:solidFill>
            <a:schemeClr val="tx1"/>
          </a:solidFill>
          <a:latin typeface="+mj-lt"/>
          <a:ea typeface="+mj-ea"/>
          <a:cs typeface="+mj-cs"/>
        </a:defRPr>
      </a:lvl1pPr>
    </p:titleStyle>
    <p:bodyStyle>
      <a:lvl1pPr marL="0" indent="0" algn="l" defTabSz="914103" rtl="0" eaLnBrk="1" latinLnBrk="0" hangingPunct="1">
        <a:lnSpc>
          <a:spcPct val="100000"/>
        </a:lnSpc>
        <a:spcBef>
          <a:spcPts val="0"/>
        </a:spcBef>
        <a:spcAft>
          <a:spcPts val="600"/>
        </a:spcAft>
        <a:buFont typeface="Arial" panose="020B0604020202020204" pitchFamily="34" charset="0"/>
        <a:buNone/>
        <a:defRPr sz="1799" kern="1200">
          <a:solidFill>
            <a:srgbClr val="272524"/>
          </a:solidFill>
          <a:latin typeface="+mn-lt"/>
          <a:ea typeface="+mn-ea"/>
          <a:cs typeface="+mn-cs"/>
        </a:defRPr>
      </a:lvl1pPr>
      <a:lvl2pPr marL="228526" indent="-228526" algn="l" defTabSz="914103" rtl="0" eaLnBrk="1" latinLnBrk="0" hangingPunct="1">
        <a:lnSpc>
          <a:spcPct val="100000"/>
        </a:lnSpc>
        <a:spcBef>
          <a:spcPts val="0"/>
        </a:spcBef>
        <a:spcAft>
          <a:spcPts val="600"/>
        </a:spcAft>
        <a:buFont typeface="Arial" panose="020B0604020202020204" pitchFamily="34" charset="0"/>
        <a:buChar char="•"/>
        <a:tabLst/>
        <a:defRPr sz="1799" kern="1200">
          <a:solidFill>
            <a:srgbClr val="272524"/>
          </a:solidFill>
          <a:latin typeface="+mn-lt"/>
          <a:ea typeface="+mn-ea"/>
          <a:cs typeface="+mn-cs"/>
        </a:defRPr>
      </a:lvl2pPr>
      <a:lvl3pPr marL="457051" indent="-228526" algn="l" defTabSz="914103" rtl="0" eaLnBrk="1" latinLnBrk="0" hangingPunct="1">
        <a:lnSpc>
          <a:spcPct val="100000"/>
        </a:lnSpc>
        <a:spcBef>
          <a:spcPts val="0"/>
        </a:spcBef>
        <a:spcAft>
          <a:spcPts val="600"/>
        </a:spcAft>
        <a:buFont typeface="System Font Regular"/>
        <a:buChar char="–"/>
        <a:tabLst/>
        <a:defRPr sz="1799" kern="1200">
          <a:solidFill>
            <a:srgbClr val="272524"/>
          </a:solidFill>
          <a:latin typeface="+mn-lt"/>
          <a:ea typeface="+mn-ea"/>
          <a:cs typeface="+mn-cs"/>
        </a:defRPr>
      </a:lvl3pPr>
      <a:lvl4pPr marL="685577" indent="-228526" algn="l" defTabSz="914103" rtl="0" eaLnBrk="1" latinLnBrk="0" hangingPunct="1">
        <a:lnSpc>
          <a:spcPct val="100000"/>
        </a:lnSpc>
        <a:spcBef>
          <a:spcPts val="0"/>
        </a:spcBef>
        <a:spcAft>
          <a:spcPts val="600"/>
        </a:spcAft>
        <a:buFont typeface="Arial" panose="020B0604020202020204" pitchFamily="34" charset="0"/>
        <a:buChar char="•"/>
        <a:tabLst/>
        <a:defRPr sz="1799" kern="1200">
          <a:solidFill>
            <a:srgbClr val="272524"/>
          </a:solidFill>
          <a:latin typeface="+mn-lt"/>
          <a:ea typeface="+mn-ea"/>
          <a:cs typeface="+mn-cs"/>
        </a:defRPr>
      </a:lvl4pPr>
      <a:lvl5pPr marL="914103" indent="-228526" algn="l" defTabSz="914103" rtl="0" eaLnBrk="1" latinLnBrk="0" hangingPunct="1">
        <a:lnSpc>
          <a:spcPct val="100000"/>
        </a:lnSpc>
        <a:spcBef>
          <a:spcPts val="0"/>
        </a:spcBef>
        <a:spcAft>
          <a:spcPts val="600"/>
        </a:spcAft>
        <a:buFont typeface="System Font Regular"/>
        <a:buChar char="–"/>
        <a:tabLst/>
        <a:defRPr sz="1799" kern="1200">
          <a:solidFill>
            <a:srgbClr val="272524"/>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
          <p15:clr>
            <a:srgbClr val="F26B43"/>
          </p15:clr>
        </p15:guide>
        <p15:guide id="2" pos="424">
          <p15:clr>
            <a:srgbClr val="F26B43"/>
          </p15:clr>
        </p15:guide>
        <p15:guide id="3" pos="9827">
          <p15:clr>
            <a:srgbClr val="F26B43"/>
          </p15:clr>
        </p15:guide>
        <p15:guide id="4" orient="horz" pos="5558">
          <p15:clr>
            <a:srgbClr val="F26B43"/>
          </p15:clr>
        </p15:guide>
        <p15:guide id="5" orient="horz" pos="1152">
          <p15:clr>
            <a:srgbClr val="F26B43"/>
          </p15:clr>
        </p15:guide>
        <p15:guide id="6" orient="horz" pos="1426">
          <p15:clr>
            <a:srgbClr val="F26B43"/>
          </p15:clr>
        </p15:guide>
        <p15:guide id="7" orient="horz" pos="5126">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38150" y="6105525"/>
            <a:ext cx="11302365" cy="0"/>
          </a:xfrm>
          <a:custGeom>
            <a:avLst/>
            <a:gdLst/>
            <a:ahLst/>
            <a:cxnLst/>
            <a:rect l="l" t="t" r="r" b="b"/>
            <a:pathLst>
              <a:path w="11302365">
                <a:moveTo>
                  <a:pt x="0" y="0"/>
                </a:moveTo>
                <a:lnTo>
                  <a:pt x="11302111" y="0"/>
                </a:lnTo>
              </a:path>
            </a:pathLst>
          </a:custGeom>
          <a:ln w="19050">
            <a:solidFill>
              <a:srgbClr val="464252"/>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438150" y="6276975"/>
            <a:ext cx="1057275" cy="276225"/>
          </a:xfrm>
          <a:prstGeom prst="rect">
            <a:avLst/>
          </a:prstGeom>
        </p:spPr>
      </p:pic>
      <p:pic>
        <p:nvPicPr>
          <p:cNvPr id="18" name="bg object 18"/>
          <p:cNvPicPr/>
          <p:nvPr/>
        </p:nvPicPr>
        <p:blipFill>
          <a:blip r:embed="rId8" cstate="print"/>
          <a:stretch>
            <a:fillRect/>
          </a:stretch>
        </p:blipFill>
        <p:spPr>
          <a:xfrm>
            <a:off x="1724025" y="6257925"/>
            <a:ext cx="1143000" cy="304800"/>
          </a:xfrm>
          <a:prstGeom prst="rect">
            <a:avLst/>
          </a:prstGeom>
        </p:spPr>
      </p:pic>
      <p:sp>
        <p:nvSpPr>
          <p:cNvPr id="2" name="Holder 2"/>
          <p:cNvSpPr>
            <a:spLocks noGrp="1"/>
          </p:cNvSpPr>
          <p:nvPr>
            <p:ph type="title"/>
          </p:nvPr>
        </p:nvSpPr>
        <p:spPr>
          <a:xfrm>
            <a:off x="407034" y="266699"/>
            <a:ext cx="11470005" cy="518159"/>
          </a:xfrm>
          <a:prstGeom prst="rect">
            <a:avLst/>
          </a:prstGeom>
        </p:spPr>
        <p:txBody>
          <a:bodyPr wrap="square" lIns="0" tIns="0" rIns="0" bIns="0">
            <a:spAutoFit/>
          </a:bodyPr>
          <a:lstStyle>
            <a:lvl1pPr>
              <a:defRPr sz="3200" b="1" i="0">
                <a:solidFill>
                  <a:srgbClr val="464252"/>
                </a:solidFill>
                <a:latin typeface="Arial"/>
                <a:cs typeface="Arial"/>
              </a:defRPr>
            </a:lvl1pPr>
          </a:lstStyle>
          <a:p>
            <a:endParaRPr/>
          </a:p>
        </p:txBody>
      </p:sp>
      <p:sp>
        <p:nvSpPr>
          <p:cNvPr id="3" name="Holder 3"/>
          <p:cNvSpPr>
            <a:spLocks noGrp="1"/>
          </p:cNvSpPr>
          <p:nvPr>
            <p:ph type="body" idx="1"/>
          </p:nvPr>
        </p:nvSpPr>
        <p:spPr>
          <a:xfrm>
            <a:off x="419734" y="2241697"/>
            <a:ext cx="5854065" cy="3114675"/>
          </a:xfrm>
          <a:prstGeom prst="rect">
            <a:avLst/>
          </a:prstGeom>
        </p:spPr>
        <p:txBody>
          <a:bodyPr wrap="square" lIns="0" tIns="0" rIns="0" bIns="0">
            <a:spAutoFit/>
          </a:bodyPr>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12/17/25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2921810"/>
      </p:ext>
    </p:extLst>
  </p:cSld>
  <p:clrMap bg1="lt1" tx1="dk1" bg2="lt2" tx2="dk2" accent1="accent1" accent2="accent2" accent3="accent3" accent4="accent4" accent5="accent5" accent6="accent6" hlink="hlink" folHlink="folHlink"/>
  <p:sldLayoutIdLst>
    <p:sldLayoutId id="2147486262" r:id="rId1"/>
    <p:sldLayoutId id="2147486263" r:id="rId2"/>
    <p:sldLayoutId id="2147486264" r:id="rId3"/>
    <p:sldLayoutId id="2147486265" r:id="rId4"/>
    <p:sldLayoutId id="214748626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12192000" cy="1218724"/>
          </a:xfrm>
          <a:prstGeom prst="rect">
            <a:avLst/>
          </a:prstGeom>
          <a:solidFill>
            <a:srgbClr val="007EA3"/>
          </a:solidFill>
          <a:ln w="9525" algn="ctr">
            <a:noFill/>
            <a:round/>
            <a:headEnd/>
            <a:tailEnd/>
          </a:ln>
        </p:spPr>
        <p:txBody>
          <a:bodyPr lIns="91438" tIns="45718" rIns="91438" bIns="45718"/>
          <a:lstStyle/>
          <a:p>
            <a:pPr algn="l" defTabSz="914378" eaLnBrk="0" hangingPunct="0"/>
            <a:endParaRPr lang="en-US" sz="2430">
              <a:solidFill>
                <a:schemeClr val="tx1"/>
              </a:solidFill>
              <a:latin typeface="Lucida Grande"/>
              <a:ea typeface="MS PGothic" pitchFamily="34" charset="-128"/>
            </a:endParaRPr>
          </a:p>
        </p:txBody>
      </p:sp>
      <p:sp>
        <p:nvSpPr>
          <p:cNvPr id="769027" name="Rectangle 2"/>
          <p:cNvSpPr>
            <a:spLocks noGrp="1" noChangeArrowheads="1"/>
          </p:cNvSpPr>
          <p:nvPr>
            <p:ph type="title"/>
          </p:nvPr>
        </p:nvSpPr>
        <p:spPr bwMode="auto">
          <a:xfrm>
            <a:off x="405766" y="0"/>
            <a:ext cx="11277600" cy="1218724"/>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p>
            <a:pPr lvl="0"/>
            <a:r>
              <a:rPr lang="en-US"/>
              <a:t>Click to edit Master title style</a:t>
            </a:r>
          </a:p>
        </p:txBody>
      </p:sp>
      <p:sp>
        <p:nvSpPr>
          <p:cNvPr id="769028" name="Rectangle 3"/>
          <p:cNvSpPr>
            <a:spLocks noGrp="1" noChangeArrowheads="1"/>
          </p:cNvSpPr>
          <p:nvPr>
            <p:ph type="body" idx="1"/>
          </p:nvPr>
        </p:nvSpPr>
        <p:spPr bwMode="auto">
          <a:xfrm>
            <a:off x="405766" y="1524477"/>
            <a:ext cx="11277600" cy="45720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sldNum" sz="quarter" idx="4"/>
          </p:nvPr>
        </p:nvSpPr>
        <p:spPr bwMode="auto">
          <a:xfrm>
            <a:off x="1" y="6629400"/>
            <a:ext cx="2539365" cy="2286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algn="l" defTabSz="914378" eaLnBrk="0" hangingPunct="0">
              <a:defRPr sz="900">
                <a:solidFill>
                  <a:schemeClr val="tx1"/>
                </a:solidFill>
                <a:latin typeface="Univers 47 CondensedLight"/>
                <a:ea typeface="+mn-ea"/>
              </a:defRPr>
            </a:lvl1pPr>
          </a:lstStyle>
          <a:p>
            <a:fld id="{FDD4BB34-DE49-4470-95AC-0F80B0622142}" type="slidenum">
              <a:rPr lang="en-US"/>
              <a:pPr/>
              <a:t>‹#›</a:t>
            </a:fld>
            <a:endParaRPr lang="en-US"/>
          </a:p>
        </p:txBody>
      </p:sp>
    </p:spTree>
    <p:extLst>
      <p:ext uri="{BB962C8B-B14F-4D97-AF65-F5344CB8AC3E}">
        <p14:creationId xmlns:p14="http://schemas.microsoft.com/office/powerpoint/2010/main" val="1277266703"/>
      </p:ext>
    </p:extLst>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 id="2147486279" r:id="rId12"/>
    <p:sldLayoutId id="2147486280" r:id="rId13"/>
  </p:sldLayoutIdLst>
  <p:hf hdr="0" ftr="0" dt="0"/>
  <p:txStyles>
    <p:titleStyle>
      <a:lvl1pPr algn="l" defTabSz="914378" rtl="0" eaLnBrk="0" fontAlgn="base" hangingPunct="0">
        <a:spcBef>
          <a:spcPct val="0"/>
        </a:spcBef>
        <a:spcAft>
          <a:spcPct val="0"/>
        </a:spcAft>
        <a:defRPr sz="2430">
          <a:solidFill>
            <a:schemeClr val="tx2"/>
          </a:solidFill>
          <a:latin typeface="Arial" panose="020B0604020202020204" pitchFamily="34" charset="0"/>
          <a:ea typeface="+mj-ea"/>
          <a:cs typeface="Arial" panose="020B0604020202020204" pitchFamily="34" charset="0"/>
        </a:defRPr>
      </a:lvl1pPr>
      <a:lvl2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2pPr>
      <a:lvl3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3pPr>
      <a:lvl4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4pPr>
      <a:lvl5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5pPr>
      <a:lvl6pPr marL="41147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6pPr>
      <a:lvl7pPr marL="82294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7pPr>
      <a:lvl8pPr marL="123440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8pPr>
      <a:lvl9pPr marL="164587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9pPr>
    </p:titleStyle>
    <p:bodyStyle>
      <a:lvl1pPr marL="342891" indent="-342891" algn="l" defTabSz="914378" rtl="0" eaLnBrk="0" fontAlgn="base" hangingPunct="0">
        <a:spcBef>
          <a:spcPct val="0"/>
        </a:spcBef>
        <a:spcAft>
          <a:spcPts val="1204"/>
        </a:spcAft>
        <a:buClr>
          <a:srgbClr val="003366"/>
        </a:buClr>
        <a:buSzPct val="85000"/>
        <a:buFont typeface="Times"/>
        <a:buChar char="•"/>
        <a:defRPr sz="2430">
          <a:solidFill>
            <a:schemeClr val="tx1"/>
          </a:solidFill>
          <a:latin typeface="Arial" panose="020B0604020202020204" pitchFamily="34" charset="0"/>
          <a:ea typeface="+mn-ea"/>
          <a:cs typeface="Arial" panose="020B0604020202020204" pitchFamily="34" charset="0"/>
        </a:defRPr>
      </a:lvl1pPr>
      <a:lvl2pPr marL="742931" indent="-285743" algn="l" defTabSz="914378" rtl="0" eaLnBrk="0" fontAlgn="base" hangingPunct="0">
        <a:spcBef>
          <a:spcPct val="0"/>
        </a:spcBef>
        <a:spcAft>
          <a:spcPts val="1204"/>
        </a:spcAft>
        <a:buClr>
          <a:srgbClr val="003366"/>
        </a:buClr>
        <a:buSzPct val="85000"/>
        <a:buChar char="–"/>
        <a:defRPr sz="1980">
          <a:solidFill>
            <a:schemeClr val="tx1"/>
          </a:solidFill>
          <a:latin typeface="Arial" panose="020B0604020202020204" pitchFamily="34" charset="0"/>
          <a:ea typeface="+mn-ea"/>
          <a:cs typeface="Arial" panose="020B0604020202020204" pitchFamily="34" charset="0"/>
        </a:defRPr>
      </a:lvl2pPr>
      <a:lvl3pPr marL="1142971" indent="-228595" algn="l" defTabSz="914378" rtl="0" eaLnBrk="0" fontAlgn="base" hangingPunct="0">
        <a:spcBef>
          <a:spcPct val="0"/>
        </a:spcBef>
        <a:spcAft>
          <a:spcPts val="1204"/>
        </a:spcAft>
        <a:buClr>
          <a:srgbClr val="003366"/>
        </a:buClr>
        <a:buSzPct val="85000"/>
        <a:buFont typeface="Times"/>
        <a:buChar char="•"/>
        <a:defRPr sz="1980">
          <a:solidFill>
            <a:schemeClr val="tx1"/>
          </a:solidFill>
          <a:latin typeface="Arial" panose="020B0604020202020204" pitchFamily="34" charset="0"/>
          <a:ea typeface="+mn-ea"/>
          <a:cs typeface="Arial" panose="020B0604020202020204" pitchFamily="34" charset="0"/>
        </a:defRPr>
      </a:lvl3pPr>
      <a:lvl4pPr marL="1600160"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4pPr>
      <a:lvl5pPr marL="2057349"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5pPr>
      <a:lvl6pPr marL="2468819"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6pPr>
      <a:lvl7pPr marL="288028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7pPr>
      <a:lvl8pPr marL="329175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8pPr>
      <a:lvl9pPr marL="3703227"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9pPr>
    </p:bodyStyle>
    <p:otherStyle>
      <a:defPPr>
        <a:defRPr lang="en-US"/>
      </a:defPPr>
      <a:lvl1pPr marL="0" algn="l" defTabSz="822940" rtl="0" eaLnBrk="1" latinLnBrk="0" hangingPunct="1">
        <a:defRPr sz="1620" kern="1200">
          <a:solidFill>
            <a:schemeClr val="tx1"/>
          </a:solidFill>
          <a:latin typeface="+mn-lt"/>
          <a:ea typeface="+mn-ea"/>
          <a:cs typeface="+mn-cs"/>
        </a:defRPr>
      </a:lvl1pPr>
      <a:lvl2pPr marL="411470" algn="l" defTabSz="822940" rtl="0" eaLnBrk="1" latinLnBrk="0" hangingPunct="1">
        <a:defRPr sz="1620" kern="1200">
          <a:solidFill>
            <a:schemeClr val="tx1"/>
          </a:solidFill>
          <a:latin typeface="+mn-lt"/>
          <a:ea typeface="+mn-ea"/>
          <a:cs typeface="+mn-cs"/>
        </a:defRPr>
      </a:lvl2pPr>
      <a:lvl3pPr marL="822940" algn="l" defTabSz="822940" rtl="0" eaLnBrk="1" latinLnBrk="0" hangingPunct="1">
        <a:defRPr sz="1620" kern="1200">
          <a:solidFill>
            <a:schemeClr val="tx1"/>
          </a:solidFill>
          <a:latin typeface="+mn-lt"/>
          <a:ea typeface="+mn-ea"/>
          <a:cs typeface="+mn-cs"/>
        </a:defRPr>
      </a:lvl3pPr>
      <a:lvl4pPr marL="1234409" algn="l" defTabSz="822940" rtl="0" eaLnBrk="1" latinLnBrk="0" hangingPunct="1">
        <a:defRPr sz="1620" kern="1200">
          <a:solidFill>
            <a:schemeClr val="tx1"/>
          </a:solidFill>
          <a:latin typeface="+mn-lt"/>
          <a:ea typeface="+mn-ea"/>
          <a:cs typeface="+mn-cs"/>
        </a:defRPr>
      </a:lvl4pPr>
      <a:lvl5pPr marL="1645879" algn="l" defTabSz="822940" rtl="0" eaLnBrk="1" latinLnBrk="0" hangingPunct="1">
        <a:defRPr sz="1620" kern="1200">
          <a:solidFill>
            <a:schemeClr val="tx1"/>
          </a:solidFill>
          <a:latin typeface="+mn-lt"/>
          <a:ea typeface="+mn-ea"/>
          <a:cs typeface="+mn-cs"/>
        </a:defRPr>
      </a:lvl5pPr>
      <a:lvl6pPr marL="2057349" algn="l" defTabSz="822940" rtl="0" eaLnBrk="1" latinLnBrk="0" hangingPunct="1">
        <a:defRPr sz="1620" kern="1200">
          <a:solidFill>
            <a:schemeClr val="tx1"/>
          </a:solidFill>
          <a:latin typeface="+mn-lt"/>
          <a:ea typeface="+mn-ea"/>
          <a:cs typeface="+mn-cs"/>
        </a:defRPr>
      </a:lvl6pPr>
      <a:lvl7pPr marL="2468819" algn="l" defTabSz="822940" rtl="0" eaLnBrk="1" latinLnBrk="0" hangingPunct="1">
        <a:defRPr sz="1620" kern="1200">
          <a:solidFill>
            <a:schemeClr val="tx1"/>
          </a:solidFill>
          <a:latin typeface="+mn-lt"/>
          <a:ea typeface="+mn-ea"/>
          <a:cs typeface="+mn-cs"/>
        </a:defRPr>
      </a:lvl7pPr>
      <a:lvl8pPr marL="2880288" algn="l" defTabSz="822940" rtl="0" eaLnBrk="1" latinLnBrk="0" hangingPunct="1">
        <a:defRPr sz="1620" kern="1200">
          <a:solidFill>
            <a:schemeClr val="tx1"/>
          </a:solidFill>
          <a:latin typeface="+mn-lt"/>
          <a:ea typeface="+mn-ea"/>
          <a:cs typeface="+mn-cs"/>
        </a:defRPr>
      </a:lvl8pPr>
      <a:lvl9pPr marL="3291758" algn="l" defTabSz="822940" rtl="0" eaLnBrk="1" latinLnBrk="0" hangingPunct="1">
        <a:defRPr sz="16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 id="2147486164"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3.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173.xml"/></Relationships>
</file>

<file path=ppt/slides/_rels/slide1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2.xml"/><Relationship Id="rId1" Type="http://schemas.openxmlformats.org/officeDocument/2006/relationships/slideLayout" Target="../slideLayouts/slideLayout263.xml"/><Relationship Id="rId4" Type="http://schemas.microsoft.com/office/2007/relationships/hdphoto" Target="../media/hdphoto19.wdp"/></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3.png"/><Relationship Id="rId2" Type="http://schemas.openxmlformats.org/officeDocument/2006/relationships/notesSlide" Target="../notesSlides/notesSlide93.xml"/><Relationship Id="rId1" Type="http://schemas.openxmlformats.org/officeDocument/2006/relationships/slideLayout" Target="../slideLayouts/slideLayout263.xml"/><Relationship Id="rId6" Type="http://schemas.microsoft.com/office/2007/relationships/hdphoto" Target="../media/hdphoto21.wdp"/><Relationship Id="rId5" Type="http://schemas.openxmlformats.org/officeDocument/2006/relationships/image" Target="../media/image162.png"/><Relationship Id="rId4" Type="http://schemas.microsoft.com/office/2007/relationships/hdphoto" Target="../media/hdphoto20.wdp"/></Relationships>
</file>

<file path=ppt/slides/_rels/slide10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4.xml"/><Relationship Id="rId1" Type="http://schemas.openxmlformats.org/officeDocument/2006/relationships/slideLayout" Target="../slideLayouts/slideLayout255.xml"/></Relationships>
</file>

<file path=ppt/slides/_rels/slide10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5.xml"/><Relationship Id="rId1" Type="http://schemas.openxmlformats.org/officeDocument/2006/relationships/slideLayout" Target="../slideLayouts/slideLayout255.xml"/></Relationships>
</file>

<file path=ppt/slides/_rels/slide10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6.xml"/><Relationship Id="rId1" Type="http://schemas.openxmlformats.org/officeDocument/2006/relationships/slideLayout" Target="../slideLayouts/slideLayout255.xml"/><Relationship Id="rId6" Type="http://schemas.openxmlformats.org/officeDocument/2006/relationships/image" Target="../media/image168.png"/><Relationship Id="rId5" Type="http://schemas.openxmlformats.org/officeDocument/2006/relationships/image" Target="../media/image167.png"/><Relationship Id="rId4" Type="http://schemas.microsoft.com/office/2007/relationships/hdphoto" Target="../media/hdphoto22.wdp"/></Relationships>
</file>

<file path=ppt/slides/_rels/slide105.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97.xml"/><Relationship Id="rId1" Type="http://schemas.openxmlformats.org/officeDocument/2006/relationships/slideLayout" Target="../slideLayouts/slideLayout255.xml"/><Relationship Id="rId6" Type="http://schemas.openxmlformats.org/officeDocument/2006/relationships/image" Target="../media/image171.png"/><Relationship Id="rId5" Type="http://schemas.openxmlformats.org/officeDocument/2006/relationships/image" Target="../media/image170.png"/><Relationship Id="rId4" Type="http://schemas.microsoft.com/office/2007/relationships/hdphoto" Target="../media/hdphoto23.wdp"/></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7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44.xml"/></Relationships>
</file>

<file path=ppt/slides/_rels/slide1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0.xml"/><Relationship Id="rId1" Type="http://schemas.openxmlformats.org/officeDocument/2006/relationships/slideLayout" Target="../slideLayouts/slideLayout28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svg"/></Relationships>
</file>

<file path=ppt/slides/_rels/slide10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1.xml"/><Relationship Id="rId1" Type="http://schemas.openxmlformats.org/officeDocument/2006/relationships/slideLayout" Target="../slideLayouts/slideLayout285.xml"/><Relationship Id="rId4" Type="http://schemas.openxmlformats.org/officeDocument/2006/relationships/image" Target="../media/image178.svg"/></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17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73.xml"/></Relationships>
</file>

<file path=ppt/slides/_rels/slide111.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9.png"/><Relationship Id="rId7" Type="http://schemas.openxmlformats.org/officeDocument/2006/relationships/image" Target="../media/image181.png"/><Relationship Id="rId2" Type="http://schemas.openxmlformats.org/officeDocument/2006/relationships/notesSlide" Target="../notesSlides/notesSlide103.xml"/><Relationship Id="rId1" Type="http://schemas.openxmlformats.org/officeDocument/2006/relationships/slideLayout" Target="../slideLayouts/slideLayout344.xml"/><Relationship Id="rId6" Type="http://schemas.microsoft.com/office/2007/relationships/hdphoto" Target="../media/hdphoto25.wdp"/><Relationship Id="rId5" Type="http://schemas.openxmlformats.org/officeDocument/2006/relationships/image" Target="../media/image180.png"/><Relationship Id="rId4" Type="http://schemas.microsoft.com/office/2007/relationships/hdphoto" Target="../media/hdphoto24.wdp"/></Relationships>
</file>

<file path=ppt/slides/_rels/slide11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04.xml"/><Relationship Id="rId1" Type="http://schemas.openxmlformats.org/officeDocument/2006/relationships/slideLayout" Target="../slideLayouts/slideLayout344.xml"/><Relationship Id="rId5" Type="http://schemas.openxmlformats.org/officeDocument/2006/relationships/image" Target="../media/image185.png"/><Relationship Id="rId4" Type="http://schemas.openxmlformats.org/officeDocument/2006/relationships/image" Target="../media/image184.png"/></Relationships>
</file>

<file path=ppt/slides/_rels/slide11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05.xml"/><Relationship Id="rId1" Type="http://schemas.openxmlformats.org/officeDocument/2006/relationships/slideLayout" Target="../slideLayouts/slideLayout344.xml"/><Relationship Id="rId4" Type="http://schemas.openxmlformats.org/officeDocument/2006/relationships/image" Target="../media/image186.png"/></Relationships>
</file>

<file path=ppt/slides/_rels/slide11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06.xml"/><Relationship Id="rId1" Type="http://schemas.openxmlformats.org/officeDocument/2006/relationships/slideLayout" Target="../slideLayouts/slideLayout170.xml"/></Relationships>
</file>

<file path=ppt/slides/_rels/slide11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07.xml"/><Relationship Id="rId1" Type="http://schemas.openxmlformats.org/officeDocument/2006/relationships/slideLayout" Target="../slideLayouts/slideLayout169.xml"/><Relationship Id="rId4" Type="http://schemas.openxmlformats.org/officeDocument/2006/relationships/image" Target="../media/image189.png"/></Relationships>
</file>

<file path=ppt/slides/_rels/slide11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8.xml"/><Relationship Id="rId1" Type="http://schemas.openxmlformats.org/officeDocument/2006/relationships/slideLayout" Target="../slideLayouts/slideLayout169.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1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9.xml"/><Relationship Id="rId1" Type="http://schemas.openxmlformats.org/officeDocument/2006/relationships/slideLayout" Target="../slideLayouts/slideLayout3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10.xml"/><Relationship Id="rId1" Type="http://schemas.openxmlformats.org/officeDocument/2006/relationships/slideLayout" Target="../slideLayouts/slideLayout255.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19.xml.rels><?xml version="1.0" encoding="UTF-8" standalone="yes"?>
<Relationships xmlns="http://schemas.openxmlformats.org/package/2006/relationships"><Relationship Id="rId3" Type="http://schemas.openxmlformats.org/officeDocument/2006/relationships/image" Target="../media/image195.png"/><Relationship Id="rId7" Type="http://schemas.microsoft.com/office/2007/relationships/hdphoto" Target="../media/hdphoto27.wdp"/><Relationship Id="rId2" Type="http://schemas.openxmlformats.org/officeDocument/2006/relationships/notesSlide" Target="../notesSlides/notesSlide111.xml"/><Relationship Id="rId1" Type="http://schemas.openxmlformats.org/officeDocument/2006/relationships/slideLayout" Target="../slideLayouts/slideLayout255.xml"/><Relationship Id="rId6" Type="http://schemas.openxmlformats.org/officeDocument/2006/relationships/image" Target="../media/image200.png"/><Relationship Id="rId5" Type="http://schemas.microsoft.com/office/2007/relationships/hdphoto" Target="../media/hdphoto26.wdp"/><Relationship Id="rId4" Type="http://schemas.openxmlformats.org/officeDocument/2006/relationships/image" Target="../media/image199.png"/></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73.xml"/></Relationships>
</file>

<file path=ppt/slides/_rels/slide120.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5.png"/><Relationship Id="rId7" Type="http://schemas.microsoft.com/office/2007/relationships/hdphoto" Target="../media/hdphoto29.wdp"/><Relationship Id="rId2" Type="http://schemas.openxmlformats.org/officeDocument/2006/relationships/notesSlide" Target="../notesSlides/notesSlide112.xml"/><Relationship Id="rId1" Type="http://schemas.openxmlformats.org/officeDocument/2006/relationships/slideLayout" Target="../slideLayouts/slideLayout255.xml"/><Relationship Id="rId6" Type="http://schemas.openxmlformats.org/officeDocument/2006/relationships/image" Target="../media/image202.png"/><Relationship Id="rId5" Type="http://schemas.microsoft.com/office/2007/relationships/hdphoto" Target="../media/hdphoto28.wdp"/><Relationship Id="rId4" Type="http://schemas.openxmlformats.org/officeDocument/2006/relationships/image" Target="../media/image201.png"/><Relationship Id="rId9" Type="http://schemas.microsoft.com/office/2007/relationships/hdphoto" Target="../media/hdphoto30.wdp"/></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73.xml"/><Relationship Id="rId1" Type="http://schemas.openxmlformats.org/officeDocument/2006/relationships/tags" Target="../tags/tag3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3.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3.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1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3.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3.xml"/><Relationship Id="rId1" Type="http://schemas.openxmlformats.org/officeDocument/2006/relationships/tags" Target="../tags/tag1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3.xml"/><Relationship Id="rId1" Type="http://schemas.openxmlformats.org/officeDocument/2006/relationships/tags" Target="../tags/tag18.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8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3.xml"/><Relationship Id="rId1" Type="http://schemas.openxmlformats.org/officeDocument/2006/relationships/tags" Target="../tags/tag1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3.xml"/><Relationship Id="rId1" Type="http://schemas.openxmlformats.org/officeDocument/2006/relationships/tags" Target="../tags/tag2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3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9.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347.xml"/><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173.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352.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17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17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8.xml"/><Relationship Id="rId1" Type="http://schemas.openxmlformats.org/officeDocument/2006/relationships/tags" Target="../tags/tag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49.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44.xml"/><Relationship Id="rId5" Type="http://schemas.openxmlformats.org/officeDocument/2006/relationships/image" Target="../media/image95.png"/><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55.xml"/><Relationship Id="rId4" Type="http://schemas.microsoft.com/office/2007/relationships/hdphoto" Target="../media/hdphoto5.wdp"/></Relationships>
</file>

<file path=ppt/slides/_rels/slide5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46.xml"/><Relationship Id="rId1" Type="http://schemas.openxmlformats.org/officeDocument/2006/relationships/slideLayout" Target="../slideLayouts/slideLayout55.xml"/><Relationship Id="rId5" Type="http://schemas.microsoft.com/office/2007/relationships/hdphoto" Target="../media/hdphoto6.wdp"/><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7.xml"/><Relationship Id="rId1" Type="http://schemas.openxmlformats.org/officeDocument/2006/relationships/slideLayout" Target="../slideLayouts/slideLayout55.xml"/><Relationship Id="rId4" Type="http://schemas.openxmlformats.org/officeDocument/2006/relationships/image" Target="../media/image100.emf"/></Relationships>
</file>

<file path=ppt/slides/_rels/slide5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48.xml"/><Relationship Id="rId1" Type="http://schemas.openxmlformats.org/officeDocument/2006/relationships/slideLayout" Target="../slideLayouts/slideLayout46.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5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50.xml"/><Relationship Id="rId1" Type="http://schemas.openxmlformats.org/officeDocument/2006/relationships/slideLayout" Target="../slideLayouts/slideLayout44.xml"/><Relationship Id="rId4" Type="http://schemas.openxmlformats.org/officeDocument/2006/relationships/image" Target="../media/image107.emf"/></Relationships>
</file>

<file path=ppt/slides/_rels/slide59.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51.xml"/><Relationship Id="rId1" Type="http://schemas.openxmlformats.org/officeDocument/2006/relationships/slideLayout" Target="../slideLayouts/slideLayout44.xml"/><Relationship Id="rId4" Type="http://schemas.openxmlformats.org/officeDocument/2006/relationships/image" Target="../media/image109.em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3.xml"/><Relationship Id="rId1" Type="http://schemas.openxmlformats.org/officeDocument/2006/relationships/slideLayout" Target="../slideLayouts/slideLayout44.xm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4.xml"/><Relationship Id="rId1" Type="http://schemas.openxmlformats.org/officeDocument/2006/relationships/slideLayout" Target="../slideLayouts/slideLayout44.xml"/><Relationship Id="rId4" Type="http://schemas.microsoft.com/office/2007/relationships/hdphoto" Target="../media/hdphoto7.wdp"/></Relationships>
</file>

<file path=ppt/slides/_rels/slide6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5.xml"/><Relationship Id="rId1" Type="http://schemas.openxmlformats.org/officeDocument/2006/relationships/slideLayout" Target="../slideLayouts/slideLayout44.xml"/><Relationship Id="rId5" Type="http://schemas.openxmlformats.org/officeDocument/2006/relationships/image" Target="../media/image115.emf"/><Relationship Id="rId4" Type="http://schemas.openxmlformats.org/officeDocument/2006/relationships/image" Target="../media/image114.emf"/></Relationships>
</file>

<file path=ppt/slides/_rels/slide64.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6.xml"/><Relationship Id="rId1" Type="http://schemas.openxmlformats.org/officeDocument/2006/relationships/slideLayout" Target="../slideLayouts/slideLayout44.xml"/><Relationship Id="rId6" Type="http://schemas.openxmlformats.org/officeDocument/2006/relationships/image" Target="../media/image119.emf"/><Relationship Id="rId5" Type="http://schemas.openxmlformats.org/officeDocument/2006/relationships/image" Target="../media/image118.emf"/><Relationship Id="rId4" Type="http://schemas.openxmlformats.org/officeDocument/2006/relationships/image" Target="../media/image117.emf"/></Relationships>
</file>

<file path=ppt/slides/_rels/slide6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57.xml"/><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58.xml"/><Relationship Id="rId1" Type="http://schemas.openxmlformats.org/officeDocument/2006/relationships/slideLayout" Target="../slideLayouts/slideLayout44.xml"/><Relationship Id="rId4" Type="http://schemas.openxmlformats.org/officeDocument/2006/relationships/image" Target="../media/image122.emf"/></Relationships>
</file>

<file path=ppt/slides/_rels/slide67.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59.xml"/><Relationship Id="rId1" Type="http://schemas.openxmlformats.org/officeDocument/2006/relationships/slideLayout" Target="../slideLayouts/slideLayout44.xml"/><Relationship Id="rId4" Type="http://schemas.openxmlformats.org/officeDocument/2006/relationships/image" Target="../media/image124.emf"/></Relationships>
</file>

<file path=ppt/slides/_rels/slide68.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60.xml"/><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2.xml"/><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3.xml"/><Relationship Id="rId1" Type="http://schemas.openxmlformats.org/officeDocument/2006/relationships/slideLayout" Target="../slideLayouts/slideLayout60.xml"/><Relationship Id="rId4" Type="http://schemas.openxmlformats.org/officeDocument/2006/relationships/image" Target="../media/image129.png"/></Relationships>
</file>

<file path=ppt/slides/_rels/slide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4.xml"/><Relationship Id="rId1" Type="http://schemas.openxmlformats.org/officeDocument/2006/relationships/slideLayout" Target="../slideLayouts/slideLayout60.xml"/><Relationship Id="rId5" Type="http://schemas.openxmlformats.org/officeDocument/2006/relationships/image" Target="../media/image132.png"/><Relationship Id="rId4" Type="http://schemas.openxmlformats.org/officeDocument/2006/relationships/image" Target="../media/image13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7.xml"/><Relationship Id="rId1" Type="http://schemas.openxmlformats.org/officeDocument/2006/relationships/slideLayout" Target="../slideLayouts/slideLayout17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17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9.xml"/></Relationships>
</file>

<file path=ppt/slides/_rels/slide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2.xml"/><Relationship Id="rId1" Type="http://schemas.openxmlformats.org/officeDocument/2006/relationships/slideLayout" Target="../slideLayouts/slideLayout255.xml"/></Relationships>
</file>

<file path=ppt/slides/_rels/slide8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255.xml"/><Relationship Id="rId4" Type="http://schemas.microsoft.com/office/2007/relationships/hdphoto" Target="../media/hdphoto8.wdp"/></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4.xml"/><Relationship Id="rId1" Type="http://schemas.openxmlformats.org/officeDocument/2006/relationships/slideLayout" Target="../slideLayouts/slideLayout255.xml"/><Relationship Id="rId4" Type="http://schemas.microsoft.com/office/2007/relationships/hdphoto" Target="../media/hdphoto9.wdp"/></Relationships>
</file>

<file path=ppt/slides/_rels/slide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5.xml"/><Relationship Id="rId1" Type="http://schemas.openxmlformats.org/officeDocument/2006/relationships/slideLayout" Target="../slideLayouts/slideLayout25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73.xml"/></Relationships>
</file>

<file path=ppt/slides/_rels/slide8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7.xml"/><Relationship Id="rId1" Type="http://schemas.openxmlformats.org/officeDocument/2006/relationships/slideLayout" Target="../slideLayouts/slideLayout255.xml"/><Relationship Id="rId6" Type="http://schemas.microsoft.com/office/2007/relationships/hdphoto" Target="../media/hdphoto11.wdp"/><Relationship Id="rId5" Type="http://schemas.openxmlformats.org/officeDocument/2006/relationships/image" Target="../media/image139.png"/><Relationship Id="rId4" Type="http://schemas.microsoft.com/office/2007/relationships/hdphoto" Target="../media/hdphoto10.wdp"/></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7" Type="http://schemas.microsoft.com/office/2007/relationships/hdphoto" Target="../media/hdphoto14.wdp"/><Relationship Id="rId2" Type="http://schemas.openxmlformats.org/officeDocument/2006/relationships/notesSlide" Target="../notesSlides/notesSlide78.xml"/><Relationship Id="rId1" Type="http://schemas.openxmlformats.org/officeDocument/2006/relationships/slideLayout" Target="../slideLayouts/slideLayout255.xml"/><Relationship Id="rId6" Type="http://schemas.microsoft.com/office/2007/relationships/hdphoto" Target="../media/hdphoto13.wdp"/><Relationship Id="rId5" Type="http://schemas.openxmlformats.org/officeDocument/2006/relationships/image" Target="../media/image141.png"/><Relationship Id="rId4" Type="http://schemas.microsoft.com/office/2007/relationships/hdphoto" Target="../media/hdphoto12.wdp"/></Relationships>
</file>

<file path=ppt/slides/_rels/slide8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9.xml"/><Relationship Id="rId1" Type="http://schemas.openxmlformats.org/officeDocument/2006/relationships/slideLayout" Target="../slideLayouts/slideLayout255.xml"/><Relationship Id="rId4" Type="http://schemas.microsoft.com/office/2007/relationships/hdphoto" Target="../media/hdphoto15.wdp"/></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0.xml"/><Relationship Id="rId1" Type="http://schemas.openxmlformats.org/officeDocument/2006/relationships/slideLayout" Target="../slideLayouts/slideLayout255.xml"/></Relationships>
</file>

<file path=ppt/slides/_rels/slide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1.xml"/><Relationship Id="rId1" Type="http://schemas.openxmlformats.org/officeDocument/2006/relationships/slideLayout" Target="../slideLayouts/slideLayout255.xml"/></Relationships>
</file>

<file path=ppt/slides/_rels/slide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3.xml"/></Relationships>
</file>

<file path=ppt/slides/_rels/slide9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2.xml"/><Relationship Id="rId1" Type="http://schemas.openxmlformats.org/officeDocument/2006/relationships/slideLayout" Target="../slideLayouts/slideLayout255.xml"/></Relationships>
</file>

<file path=ppt/slides/_rels/slide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3.xml"/><Relationship Id="rId1" Type="http://schemas.openxmlformats.org/officeDocument/2006/relationships/slideLayout" Target="../slideLayouts/slideLayout255.xml"/><Relationship Id="rId6" Type="http://schemas.openxmlformats.org/officeDocument/2006/relationships/image" Target="../media/image148.png"/><Relationship Id="rId5" Type="http://schemas.microsoft.com/office/2007/relationships/hdphoto" Target="../media/hdphoto16.wdp"/><Relationship Id="rId4" Type="http://schemas.openxmlformats.org/officeDocument/2006/relationships/image" Target="../media/image147.png"/></Relationships>
</file>

<file path=ppt/slides/_rels/slide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4.xml"/><Relationship Id="rId1" Type="http://schemas.openxmlformats.org/officeDocument/2006/relationships/slideLayout" Target="../slideLayouts/slideLayout255.xml"/><Relationship Id="rId4" Type="http://schemas.openxmlformats.org/officeDocument/2006/relationships/image" Target="../media/image150.png"/></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5.xml"/><Relationship Id="rId1" Type="http://schemas.openxmlformats.org/officeDocument/2006/relationships/slideLayout" Target="../slideLayouts/slideLayout25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55.xml"/></Relationships>
</file>

<file path=ppt/slides/_rels/slide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7.xml"/><Relationship Id="rId1" Type="http://schemas.openxmlformats.org/officeDocument/2006/relationships/slideLayout" Target="../slideLayouts/slideLayout255.xml"/><Relationship Id="rId4" Type="http://schemas.openxmlformats.org/officeDocument/2006/relationships/image" Target="../media/image153.png"/></Relationships>
</file>

<file path=ppt/slides/_rels/slide9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8.xml"/><Relationship Id="rId1" Type="http://schemas.openxmlformats.org/officeDocument/2006/relationships/slideLayout" Target="../slideLayouts/slideLayout255.xml"/><Relationship Id="rId4" Type="http://schemas.openxmlformats.org/officeDocument/2006/relationships/image" Target="../media/image155.png"/></Relationships>
</file>

<file path=ppt/slides/_rels/slide9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9.xml"/><Relationship Id="rId1" Type="http://schemas.openxmlformats.org/officeDocument/2006/relationships/slideLayout" Target="../slideLayouts/slideLayout255.xml"/><Relationship Id="rId4" Type="http://schemas.microsoft.com/office/2007/relationships/hdphoto" Target="../media/hdphoto17.wdp"/></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63.xml"/></Relationships>
</file>

<file path=ppt/slides/_rels/slide9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1.xml"/><Relationship Id="rId1" Type="http://schemas.openxmlformats.org/officeDocument/2006/relationships/slideLayout" Target="../slideLayouts/slideLayout263.xml"/><Relationship Id="rId6" Type="http://schemas.openxmlformats.org/officeDocument/2006/relationships/image" Target="../media/image159.png"/><Relationship Id="rId5" Type="http://schemas.openxmlformats.org/officeDocument/2006/relationships/image" Target="../media/image158.png"/><Relationship Id="rId4"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674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EEFA-61D2-12CB-300A-2B873086C278}"/>
              </a:ext>
            </a:extLst>
          </p:cNvPr>
          <p:cNvSpPr>
            <a:spLocks noGrp="1"/>
          </p:cNvSpPr>
          <p:nvPr>
            <p:ph type="title"/>
          </p:nvPr>
        </p:nvSpPr>
        <p:spPr>
          <a:xfrm>
            <a:off x="733175" y="72517"/>
            <a:ext cx="10515600" cy="829338"/>
          </a:xfrm>
        </p:spPr>
        <p:txBody>
          <a:bodyPr/>
          <a:lstStyle/>
          <a:p>
            <a:r>
              <a:rPr lang="en-US" sz="3199" dirty="0"/>
              <a:t>BrUOG-401 Safety: mosunetuzumab + </a:t>
            </a:r>
            <a:r>
              <a:rPr lang="en-US" sz="3199" dirty="0" err="1"/>
              <a:t>len</a:t>
            </a:r>
            <a:r>
              <a:rPr lang="pl-PL" sz="3199" dirty="0"/>
              <a:t> augmentation</a:t>
            </a:r>
            <a:endParaRPr lang="en-US" sz="3199" dirty="0"/>
          </a:p>
        </p:txBody>
      </p:sp>
      <p:graphicFrame>
        <p:nvGraphicFramePr>
          <p:cNvPr id="20" name="Content Placeholder 31">
            <a:extLst>
              <a:ext uri="{FF2B5EF4-FFF2-40B4-BE49-F238E27FC236}">
                <a16:creationId xmlns:a16="http://schemas.microsoft.com/office/drawing/2014/main" id="{69A87E30-4F74-7F9D-23F8-77AB663A5684}"/>
              </a:ext>
            </a:extLst>
          </p:cNvPr>
          <p:cNvGraphicFramePr>
            <a:graphicFrameLocks noGrp="1"/>
          </p:cNvGraphicFramePr>
          <p:nvPr>
            <p:ph sz="half" idx="1"/>
          </p:nvPr>
        </p:nvGraphicFramePr>
        <p:xfrm>
          <a:off x="733175" y="939538"/>
          <a:ext cx="4997178" cy="5046591"/>
        </p:xfrm>
        <a:graphic>
          <a:graphicData uri="http://schemas.openxmlformats.org/drawingml/2006/table">
            <a:tbl>
              <a:tblPr firstRow="1" bandRow="1">
                <a:tableStyleId>{5C22544A-7EE6-4342-B048-85BDC9FD1C3A}</a:tableStyleId>
              </a:tblPr>
              <a:tblGrid>
                <a:gridCol w="3187498">
                  <a:extLst>
                    <a:ext uri="{9D8B030D-6E8A-4147-A177-3AD203B41FA5}">
                      <a16:colId xmlns:a16="http://schemas.microsoft.com/office/drawing/2014/main" val="3513866969"/>
                    </a:ext>
                  </a:extLst>
                </a:gridCol>
                <a:gridCol w="862894">
                  <a:extLst>
                    <a:ext uri="{9D8B030D-6E8A-4147-A177-3AD203B41FA5}">
                      <a16:colId xmlns:a16="http://schemas.microsoft.com/office/drawing/2014/main" val="3846419304"/>
                    </a:ext>
                  </a:extLst>
                </a:gridCol>
                <a:gridCol w="946786">
                  <a:extLst>
                    <a:ext uri="{9D8B030D-6E8A-4147-A177-3AD203B41FA5}">
                      <a16:colId xmlns:a16="http://schemas.microsoft.com/office/drawing/2014/main" val="376168365"/>
                    </a:ext>
                  </a:extLst>
                </a:gridCol>
              </a:tblGrid>
              <a:tr h="365647">
                <a:tc>
                  <a:txBody>
                    <a:bodyPr/>
                    <a:lstStyle/>
                    <a:p>
                      <a:endParaRPr lang="en-US" sz="1600" dirty="0"/>
                    </a:p>
                  </a:txBody>
                  <a:tcPr marL="121882" marR="121882" marT="60941" marB="60941" anchor="ctr"/>
                </a:tc>
                <a:tc>
                  <a:txBody>
                    <a:bodyPr/>
                    <a:lstStyle/>
                    <a:p>
                      <a:pPr algn="ctr"/>
                      <a:r>
                        <a:rPr lang="en-US" sz="1600" dirty="0"/>
                        <a:t>N</a:t>
                      </a:r>
                    </a:p>
                  </a:txBody>
                  <a:tcPr marL="121882" marR="121882" marT="60941" marB="60941" anchor="ctr"/>
                </a:tc>
                <a:tc>
                  <a:txBody>
                    <a:bodyPr/>
                    <a:lstStyle/>
                    <a:p>
                      <a:pPr algn="ctr"/>
                      <a:r>
                        <a:rPr lang="en-US" sz="1600" dirty="0"/>
                        <a:t>%</a:t>
                      </a:r>
                    </a:p>
                  </a:txBody>
                  <a:tcPr marL="121882" marR="121882" marT="60941" marB="60941" anchor="ctr"/>
                </a:tc>
                <a:extLst>
                  <a:ext uri="{0D108BD9-81ED-4DB2-BD59-A6C34878D82A}">
                    <a16:rowId xmlns:a16="http://schemas.microsoft.com/office/drawing/2014/main" val="1283503463"/>
                  </a:ext>
                </a:extLst>
              </a:tr>
              <a:tr h="609412">
                <a:tc>
                  <a:txBody>
                    <a:bodyPr/>
                    <a:lstStyle/>
                    <a:p>
                      <a:r>
                        <a:rPr lang="en-US" sz="1600" dirty="0"/>
                        <a:t>Lenalidomide augmentation</a:t>
                      </a:r>
                    </a:p>
                    <a:p>
                      <a:pPr marL="285750" indent="-285750">
                        <a:buFont typeface="Arial" panose="020B0604020202020204" pitchFamily="34" charset="0"/>
                        <a:buChar char="•"/>
                      </a:pPr>
                      <a:r>
                        <a:rPr lang="en-US" sz="1600" dirty="0"/>
                        <a:t>Extended augmentation</a:t>
                      </a:r>
                    </a:p>
                  </a:txBody>
                  <a:tcPr marL="121882" marR="121882" marT="60941" marB="60941" anchor="ctr"/>
                </a:tc>
                <a:tc>
                  <a:txBody>
                    <a:bodyPr/>
                    <a:lstStyle/>
                    <a:p>
                      <a:pPr algn="ctr"/>
                      <a:r>
                        <a:rPr lang="en-US" sz="1600" dirty="0"/>
                        <a:t>18</a:t>
                      </a:r>
                    </a:p>
                    <a:p>
                      <a:pPr algn="ctr"/>
                      <a:r>
                        <a:rPr lang="en-US" sz="1600" dirty="0"/>
                        <a:t>6</a:t>
                      </a:r>
                    </a:p>
                  </a:txBody>
                  <a:tcPr marL="121882" marR="121882" marT="60941" marB="60941" anchor="ctr"/>
                </a:tc>
                <a:tc>
                  <a:txBody>
                    <a:bodyPr/>
                    <a:lstStyle/>
                    <a:p>
                      <a:pPr algn="ctr"/>
                      <a:endParaRPr lang="en-US" sz="1600" dirty="0"/>
                    </a:p>
                  </a:txBody>
                  <a:tcPr marL="121882" marR="121882" marT="60941" marB="60941" anchor="ctr"/>
                </a:tc>
                <a:extLst>
                  <a:ext uri="{0D108BD9-81ED-4DB2-BD59-A6C34878D82A}">
                    <a16:rowId xmlns:a16="http://schemas.microsoft.com/office/drawing/2014/main" val="2783458721"/>
                  </a:ext>
                </a:extLst>
              </a:tr>
              <a:tr h="365647">
                <a:tc>
                  <a:txBody>
                    <a:bodyPr/>
                    <a:lstStyle/>
                    <a:p>
                      <a:r>
                        <a:rPr lang="en-US" sz="1600" dirty="0"/>
                        <a:t>Any AE</a:t>
                      </a:r>
                    </a:p>
                  </a:txBody>
                  <a:tcPr marL="121882" marR="121882" marT="60941" marB="60941" anchor="ctr"/>
                </a:tc>
                <a:tc>
                  <a:txBody>
                    <a:bodyPr/>
                    <a:lstStyle/>
                    <a:p>
                      <a:pPr algn="ctr"/>
                      <a:r>
                        <a:rPr lang="en-US" sz="1600" dirty="0"/>
                        <a:t>15</a:t>
                      </a:r>
                    </a:p>
                  </a:txBody>
                  <a:tcPr marL="121882" marR="121882" marT="60941" marB="60941" anchor="ctr"/>
                </a:tc>
                <a:tc>
                  <a:txBody>
                    <a:bodyPr/>
                    <a:lstStyle/>
                    <a:p>
                      <a:pPr algn="ctr"/>
                      <a:r>
                        <a:rPr lang="en-US" sz="1600" dirty="0"/>
                        <a:t>83%</a:t>
                      </a:r>
                    </a:p>
                  </a:txBody>
                  <a:tcPr marL="121882" marR="121882" marT="60941" marB="60941" anchor="ctr"/>
                </a:tc>
                <a:extLst>
                  <a:ext uri="{0D108BD9-81ED-4DB2-BD59-A6C34878D82A}">
                    <a16:rowId xmlns:a16="http://schemas.microsoft.com/office/drawing/2014/main" val="2329748403"/>
                  </a:ext>
                </a:extLst>
              </a:tr>
              <a:tr h="365647">
                <a:tc>
                  <a:txBody>
                    <a:bodyPr/>
                    <a:lstStyle/>
                    <a:p>
                      <a:r>
                        <a:rPr lang="en-US" sz="1600" dirty="0"/>
                        <a:t>Grade 3-4 AE</a:t>
                      </a:r>
                    </a:p>
                  </a:txBody>
                  <a:tcPr marL="121882" marR="121882" marT="60941" marB="60941" anchor="ctr"/>
                </a:tc>
                <a:tc>
                  <a:txBody>
                    <a:bodyPr/>
                    <a:lstStyle/>
                    <a:p>
                      <a:pPr algn="ctr"/>
                      <a:r>
                        <a:rPr lang="en-US" sz="1600" dirty="0"/>
                        <a:t>8</a:t>
                      </a:r>
                    </a:p>
                  </a:txBody>
                  <a:tcPr marL="121882" marR="121882" marT="60941" marB="60941" anchor="ctr"/>
                </a:tc>
                <a:tc>
                  <a:txBody>
                    <a:bodyPr/>
                    <a:lstStyle/>
                    <a:p>
                      <a:pPr algn="ctr"/>
                      <a:r>
                        <a:rPr lang="en-US" sz="1600" dirty="0"/>
                        <a:t>44%</a:t>
                      </a:r>
                    </a:p>
                  </a:txBody>
                  <a:tcPr marL="121882" marR="121882" marT="60941" marB="60941" anchor="ctr"/>
                </a:tc>
                <a:extLst>
                  <a:ext uri="{0D108BD9-81ED-4DB2-BD59-A6C34878D82A}">
                    <a16:rowId xmlns:a16="http://schemas.microsoft.com/office/drawing/2014/main" val="2841522354"/>
                  </a:ext>
                </a:extLst>
              </a:tr>
              <a:tr h="1340706">
                <a:tc>
                  <a:txBody>
                    <a:bodyPr/>
                    <a:lstStyle/>
                    <a:p>
                      <a:r>
                        <a:rPr lang="en-US" sz="1600" dirty="0"/>
                        <a:t>SAE:</a:t>
                      </a:r>
                    </a:p>
                    <a:p>
                      <a:pPr marL="171450" indent="-171450">
                        <a:buFont typeface="Arial" panose="020B0604020202020204" pitchFamily="34" charset="0"/>
                        <a:buChar char="•"/>
                      </a:pPr>
                      <a:r>
                        <a:rPr lang="en-US" sz="1600" i="1" dirty="0"/>
                        <a:t>Muscle weakness</a:t>
                      </a:r>
                    </a:p>
                    <a:p>
                      <a:pPr marL="171450" indent="-171450">
                        <a:buFont typeface="Arial" panose="020B0604020202020204" pitchFamily="34" charset="0"/>
                        <a:buChar char="•"/>
                      </a:pPr>
                      <a:r>
                        <a:rPr lang="en-US" sz="1600" i="1" dirty="0"/>
                        <a:t>Abdominal pain / pancreatitis</a:t>
                      </a:r>
                    </a:p>
                    <a:p>
                      <a:pPr marL="171450" indent="-171450">
                        <a:buFont typeface="Arial" panose="020B0604020202020204" pitchFamily="34" charset="0"/>
                        <a:buChar char="•"/>
                      </a:pPr>
                      <a:r>
                        <a:rPr lang="en-US" sz="1600" i="1" dirty="0"/>
                        <a:t>AST/ALT increased</a:t>
                      </a:r>
                    </a:p>
                    <a:p>
                      <a:pPr marL="171450" indent="-171450">
                        <a:buFont typeface="Arial" panose="020B0604020202020204" pitchFamily="34" charset="0"/>
                        <a:buChar char="•"/>
                      </a:pPr>
                      <a:r>
                        <a:rPr lang="en-US" sz="1600" i="1" dirty="0"/>
                        <a:t>Herpes zoster</a:t>
                      </a:r>
                    </a:p>
                  </a:txBody>
                  <a:tcPr marL="121882" marR="121882" marT="60941" marB="60941" anchor="ctr"/>
                </a:tc>
                <a:tc>
                  <a:txBody>
                    <a:bodyPr/>
                    <a:lstStyle/>
                    <a:p>
                      <a:pPr algn="ctr"/>
                      <a:r>
                        <a:rPr lang="en-US" sz="1600" dirty="0"/>
                        <a:t>4</a:t>
                      </a:r>
                    </a:p>
                  </a:txBody>
                  <a:tcPr marL="121882" marR="121882" marT="60941" marB="60941"/>
                </a:tc>
                <a:tc>
                  <a:txBody>
                    <a:bodyPr/>
                    <a:lstStyle/>
                    <a:p>
                      <a:pPr algn="ctr"/>
                      <a:r>
                        <a:rPr lang="en-US" sz="1600" dirty="0"/>
                        <a:t>22%</a:t>
                      </a:r>
                    </a:p>
                  </a:txBody>
                  <a:tcPr marL="121882" marR="121882" marT="60941" marB="60941"/>
                </a:tc>
                <a:extLst>
                  <a:ext uri="{0D108BD9-81ED-4DB2-BD59-A6C34878D82A}">
                    <a16:rowId xmlns:a16="http://schemas.microsoft.com/office/drawing/2014/main" val="179620702"/>
                  </a:ext>
                </a:extLst>
              </a:tr>
              <a:tr h="609412">
                <a:tc>
                  <a:txBody>
                    <a:bodyPr/>
                    <a:lstStyle/>
                    <a:p>
                      <a:r>
                        <a:rPr lang="en-US" sz="1600" dirty="0"/>
                        <a:t>Treatment discontinuation</a:t>
                      </a:r>
                    </a:p>
                    <a:p>
                      <a:pPr marL="171450" indent="-171450">
                        <a:buFont typeface="Arial" panose="020B0604020202020204" pitchFamily="34" charset="0"/>
                        <a:buChar char="•"/>
                      </a:pPr>
                      <a:r>
                        <a:rPr lang="en-US" sz="1600" i="1" dirty="0"/>
                        <a:t>G4 hepatitis, Herpes zoster</a:t>
                      </a:r>
                    </a:p>
                  </a:txBody>
                  <a:tcPr marL="121882" marR="121882" marT="60941" marB="60941" anchor="ctr"/>
                </a:tc>
                <a:tc>
                  <a:txBody>
                    <a:bodyPr/>
                    <a:lstStyle/>
                    <a:p>
                      <a:pPr algn="ctr"/>
                      <a:r>
                        <a:rPr lang="en-US" sz="1600" dirty="0"/>
                        <a:t>2</a:t>
                      </a:r>
                    </a:p>
                  </a:txBody>
                  <a:tcPr marL="121882" marR="121882" marT="60941" marB="60941" anchor="ctr"/>
                </a:tc>
                <a:tc>
                  <a:txBody>
                    <a:bodyPr/>
                    <a:lstStyle/>
                    <a:p>
                      <a:pPr algn="ctr"/>
                      <a:r>
                        <a:rPr lang="en-US" sz="1600" dirty="0"/>
                        <a:t>12%</a:t>
                      </a:r>
                    </a:p>
                  </a:txBody>
                  <a:tcPr marL="121882" marR="121882" marT="60941" marB="60941" anchor="ctr"/>
                </a:tc>
                <a:extLst>
                  <a:ext uri="{0D108BD9-81ED-4DB2-BD59-A6C34878D82A}">
                    <a16:rowId xmlns:a16="http://schemas.microsoft.com/office/drawing/2014/main" val="1528856785"/>
                  </a:ext>
                </a:extLst>
              </a:tr>
              <a:tr h="853177">
                <a:tc>
                  <a:txBody>
                    <a:bodyPr/>
                    <a:lstStyle/>
                    <a:p>
                      <a:r>
                        <a:rPr lang="en-US" sz="1600" b="1" dirty="0"/>
                        <a:t>Lenalidomide schedule</a:t>
                      </a:r>
                      <a:r>
                        <a:rPr lang="en-US" sz="1600" dirty="0"/>
                        <a:t>:</a:t>
                      </a:r>
                    </a:p>
                    <a:p>
                      <a:pPr marL="171450" indent="-171450">
                        <a:buFont typeface="Arial" panose="020B0604020202020204" pitchFamily="34" charset="0"/>
                        <a:buChar char="•"/>
                      </a:pPr>
                      <a:r>
                        <a:rPr lang="en-US" sz="1600" dirty="0"/>
                        <a:t>Continuous 10mg daily</a:t>
                      </a:r>
                    </a:p>
                    <a:p>
                      <a:pPr marL="171450" indent="-171450">
                        <a:buFont typeface="Arial" panose="020B0604020202020204" pitchFamily="34" charset="0"/>
                        <a:buChar char="•"/>
                      </a:pPr>
                      <a:r>
                        <a:rPr lang="en-US" sz="1600" dirty="0"/>
                        <a:t>14 days on / 7 days off</a:t>
                      </a:r>
                    </a:p>
                  </a:txBody>
                  <a:tcPr marL="121882" marR="121882" marT="60941" marB="60941" anchor="ctr"/>
                </a:tc>
                <a:tc>
                  <a:txBody>
                    <a:bodyPr/>
                    <a:lstStyle/>
                    <a:p>
                      <a:pPr algn="ctr"/>
                      <a:endParaRPr lang="en-US" sz="1600" dirty="0"/>
                    </a:p>
                    <a:p>
                      <a:pPr algn="ctr"/>
                      <a:r>
                        <a:rPr lang="en-US" sz="1600" dirty="0"/>
                        <a:t>12</a:t>
                      </a:r>
                    </a:p>
                    <a:p>
                      <a:pPr algn="ctr"/>
                      <a:r>
                        <a:rPr lang="en-US" sz="1600" dirty="0"/>
                        <a:t>6</a:t>
                      </a:r>
                    </a:p>
                  </a:txBody>
                  <a:tcPr marL="121882" marR="121882" marT="60941" marB="60941" anchor="ctr"/>
                </a:tc>
                <a:tc>
                  <a:txBody>
                    <a:bodyPr/>
                    <a:lstStyle/>
                    <a:p>
                      <a:pPr algn="ctr"/>
                      <a:endParaRPr lang="en-US" sz="1600" dirty="0"/>
                    </a:p>
                    <a:p>
                      <a:pPr algn="ctr"/>
                      <a:r>
                        <a:rPr lang="en-US" sz="1600" dirty="0"/>
                        <a:t>67%</a:t>
                      </a:r>
                    </a:p>
                    <a:p>
                      <a:pPr algn="ctr"/>
                      <a:r>
                        <a:rPr lang="en-US" sz="1600" dirty="0"/>
                        <a:t>33%</a:t>
                      </a:r>
                    </a:p>
                  </a:txBody>
                  <a:tcPr marL="121882" marR="121882" marT="60941" marB="60941" anchor="ctr"/>
                </a:tc>
                <a:extLst>
                  <a:ext uri="{0D108BD9-81ED-4DB2-BD59-A6C34878D82A}">
                    <a16:rowId xmlns:a16="http://schemas.microsoft.com/office/drawing/2014/main" val="1935166276"/>
                  </a:ext>
                </a:extLst>
              </a:tr>
              <a:tr h="535817">
                <a:tc>
                  <a:txBody>
                    <a:bodyPr/>
                    <a:lstStyle/>
                    <a:p>
                      <a:r>
                        <a:rPr lang="en-US" sz="1600" dirty="0"/>
                        <a:t>Dose reduction to 5mg</a:t>
                      </a:r>
                    </a:p>
                  </a:txBody>
                  <a:tcPr marL="121882" marR="121882" marT="60941" marB="60941" anchor="ctr"/>
                </a:tc>
                <a:tc>
                  <a:txBody>
                    <a:bodyPr/>
                    <a:lstStyle/>
                    <a:p>
                      <a:pPr algn="ctr"/>
                      <a:r>
                        <a:rPr lang="en-US" sz="1600" dirty="0"/>
                        <a:t>1</a:t>
                      </a:r>
                    </a:p>
                  </a:txBody>
                  <a:tcPr marL="121882" marR="121882" marT="60941" marB="60941" anchor="ctr"/>
                </a:tc>
                <a:tc>
                  <a:txBody>
                    <a:bodyPr/>
                    <a:lstStyle/>
                    <a:p>
                      <a:pPr algn="ctr"/>
                      <a:r>
                        <a:rPr lang="en-US" sz="1600" dirty="0"/>
                        <a:t>6%</a:t>
                      </a:r>
                    </a:p>
                  </a:txBody>
                  <a:tcPr marL="121882" marR="121882" marT="60941" marB="60941" anchor="ctr"/>
                </a:tc>
                <a:extLst>
                  <a:ext uri="{0D108BD9-81ED-4DB2-BD59-A6C34878D82A}">
                    <a16:rowId xmlns:a16="http://schemas.microsoft.com/office/drawing/2014/main" val="263671946"/>
                  </a:ext>
                </a:extLst>
              </a:tr>
            </a:tbl>
          </a:graphicData>
        </a:graphic>
      </p:graphicFrame>
      <p:pic>
        <p:nvPicPr>
          <p:cNvPr id="8" name="Content Placeholder 15">
            <a:extLst>
              <a:ext uri="{FF2B5EF4-FFF2-40B4-BE49-F238E27FC236}">
                <a16:creationId xmlns:a16="http://schemas.microsoft.com/office/drawing/2014/main" id="{2265AC53-DFAB-DDFD-DFBF-97F4B3E9792A}"/>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89" r="3922" b="-89"/>
          <a:stretch>
            <a:fillRect/>
          </a:stretch>
        </p:blipFill>
        <p:spPr>
          <a:xfrm>
            <a:off x="6974449" y="1157460"/>
            <a:ext cx="4267394" cy="5089012"/>
          </a:xfrm>
        </p:spPr>
      </p:pic>
      <p:sp>
        <p:nvSpPr>
          <p:cNvPr id="5" name="Slide Number Placeholder 4">
            <a:extLst>
              <a:ext uri="{FF2B5EF4-FFF2-40B4-BE49-F238E27FC236}">
                <a16:creationId xmlns:a16="http://schemas.microsoft.com/office/drawing/2014/main" id="{BE1C7A0B-91DE-EC5D-9EA2-91797BFF2BD6}"/>
              </a:ext>
            </a:extLst>
          </p:cNvPr>
          <p:cNvSpPr>
            <a:spLocks noGrp="1"/>
          </p:cNvSpPr>
          <p:nvPr>
            <p:ph type="sldNum" sz="quarter" idx="12"/>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C56CD90-8224-413F-A5C5-11C249D26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FCB05E4-C4DF-D11D-C5A0-D5DC3799A9EB}"/>
              </a:ext>
            </a:extLst>
          </p:cNvPr>
          <p:cNvSpPr txBox="1"/>
          <p:nvPr/>
        </p:nvSpPr>
        <p:spPr>
          <a:xfrm>
            <a:off x="7014297" y="733594"/>
            <a:ext cx="4263026" cy="317908"/>
          </a:xfrm>
          <a:prstGeom prst="rect">
            <a:avLst/>
          </a:prstGeom>
          <a:noFill/>
        </p:spPr>
        <p:txBody>
          <a:bodyPr wrap="non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466" b="1" i="0" u="none" strike="noStrike" kern="1200" cap="none" spc="0" normalizeH="0" baseline="0" noProof="0" dirty="0">
                <a:ln>
                  <a:noFill/>
                </a:ln>
                <a:solidFill>
                  <a:prstClr val="black"/>
                </a:solidFill>
                <a:effectLst/>
                <a:uLnTx/>
                <a:uFillTx/>
                <a:latin typeface="Calibri" panose="020F0502020204030204"/>
                <a:ea typeface="+mn-ea"/>
                <a:cs typeface="+mn-cs"/>
              </a:rPr>
              <a:t>Adverse events on lenalidomide (&gt;1 patient or G&gt;2)</a:t>
            </a:r>
          </a:p>
        </p:txBody>
      </p:sp>
      <p:sp>
        <p:nvSpPr>
          <p:cNvPr id="9" name="TextBox 8">
            <a:extLst>
              <a:ext uri="{FF2B5EF4-FFF2-40B4-BE49-F238E27FC236}">
                <a16:creationId xmlns:a16="http://schemas.microsoft.com/office/drawing/2014/main" id="{C150E3EC-5EC3-781E-2FDB-7439318EC1CD}"/>
              </a:ext>
            </a:extLst>
          </p:cNvPr>
          <p:cNvSpPr txBox="1"/>
          <p:nvPr/>
        </p:nvSpPr>
        <p:spPr>
          <a:xfrm>
            <a:off x="8540041" y="6406021"/>
            <a:ext cx="3276407"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Olszewski A, et al, ASH 2025</a:t>
            </a:r>
          </a:p>
        </p:txBody>
      </p:sp>
    </p:spTree>
    <p:extLst>
      <p:ext uri="{BB962C8B-B14F-4D97-AF65-F5344CB8AC3E}">
        <p14:creationId xmlns:p14="http://schemas.microsoft.com/office/powerpoint/2010/main" val="3770166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09B3C0-CC3C-7A5E-AB4B-EDA77862E790}"/>
              </a:ext>
            </a:extLst>
          </p:cNvPr>
          <p:cNvSpPr>
            <a:spLocks noGrp="1"/>
          </p:cNvSpPr>
          <p:nvPr>
            <p:ph type="title"/>
          </p:nvPr>
        </p:nvSpPr>
        <p:spPr>
          <a:xfrm>
            <a:off x="838200" y="74504"/>
            <a:ext cx="10515600" cy="1014284"/>
          </a:xfrm>
        </p:spPr>
        <p:txBody>
          <a:bodyPr/>
          <a:lstStyle/>
          <a:p>
            <a:r>
              <a:rPr lang="en-US" dirty="0"/>
              <a:t>BrUOG-401 Efficacy: PFS</a:t>
            </a:r>
          </a:p>
        </p:txBody>
      </p:sp>
      <p:pic>
        <p:nvPicPr>
          <p:cNvPr id="8" name="Content Placeholder 7" descr="A graph with numbers and a line&#10;&#10;AI-generated content may be incorrect.">
            <a:extLst>
              <a:ext uri="{FF2B5EF4-FFF2-40B4-BE49-F238E27FC236}">
                <a16:creationId xmlns:a16="http://schemas.microsoft.com/office/drawing/2014/main" id="{AF0AE18F-870B-BF16-8BF6-E48BBDBA7464}"/>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79538" y="1088787"/>
            <a:ext cx="5728048" cy="4203229"/>
          </a:xfrm>
          <a:prstGeom prst="rect">
            <a:avLst/>
          </a:prstGeom>
        </p:spPr>
      </p:pic>
      <p:pic>
        <p:nvPicPr>
          <p:cNvPr id="10" name="Content Placeholder 9">
            <a:extLst>
              <a:ext uri="{FF2B5EF4-FFF2-40B4-BE49-F238E27FC236}">
                <a16:creationId xmlns:a16="http://schemas.microsoft.com/office/drawing/2014/main" id="{E020A3B5-0DDA-452A-E280-0F1B3CA3C267}"/>
              </a:ext>
            </a:extLst>
          </p:cNvPr>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t="-398" b="19508"/>
          <a:stretch>
            <a:fillRect/>
          </a:stretch>
        </p:blipFill>
        <p:spPr>
          <a:xfrm>
            <a:off x="6163032" y="1298342"/>
            <a:ext cx="5655301" cy="3349269"/>
          </a:xfrm>
          <a:prstGeom prst="rect">
            <a:avLst/>
          </a:prstGeom>
        </p:spPr>
      </p:pic>
      <p:sp>
        <p:nvSpPr>
          <p:cNvPr id="4" name="Slide Number Placeholder 3">
            <a:extLst>
              <a:ext uri="{FF2B5EF4-FFF2-40B4-BE49-F238E27FC236}">
                <a16:creationId xmlns:a16="http://schemas.microsoft.com/office/drawing/2014/main" id="{B05DA8CC-9CED-24BA-AF08-2011CB3ECDA7}"/>
              </a:ext>
            </a:extLst>
          </p:cNvPr>
          <p:cNvSpPr>
            <a:spLocks noGrp="1"/>
          </p:cNvSpPr>
          <p:nvPr>
            <p:ph type="sldNum" sz="quarter" idx="12"/>
          </p:nvPr>
        </p:nvSpPr>
        <p:spPr/>
        <p:txBody>
          <a:bodyPr/>
          <a:lstStyle/>
          <a:p>
            <a:pPr marL="0" marR="0" lvl="0" indent="0" algn="r" defTabSz="1218804" rtl="0" eaLnBrk="1" fontAlgn="auto" latinLnBrk="0" hangingPunct="1">
              <a:lnSpc>
                <a:spcPct val="100000"/>
              </a:lnSpc>
              <a:spcBef>
                <a:spcPts val="0"/>
              </a:spcBef>
              <a:spcAft>
                <a:spcPts val="0"/>
              </a:spcAft>
              <a:buClrTx/>
              <a:buSzTx/>
              <a:buFontTx/>
              <a:buNone/>
              <a:tabLst/>
              <a:defRPr/>
            </a:pPr>
            <a:fld id="{3A3CB8D0-0137-498F-A7F0-F0C32CA03B39}" type="slidenum">
              <a:rPr kumimoji="0" lang="en-US" sz="1200" b="0" i="0" u="none" strike="noStrike" kern="1200" cap="none" spc="0" normalizeH="0" baseline="0" noProof="0">
                <a:ln>
                  <a:noFill/>
                </a:ln>
                <a:solidFill>
                  <a:prstClr val="white"/>
                </a:solidFill>
                <a:effectLst/>
                <a:uLnTx/>
                <a:uFillTx/>
                <a:latin typeface="Aptos Display"/>
                <a:ea typeface="+mn-ea"/>
                <a:cs typeface="+mn-cs"/>
              </a:rPr>
              <a:pPr marL="0" marR="0" lvl="0" indent="0" algn="r" defTabSz="1218804"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1" name="TextBox 10">
            <a:extLst>
              <a:ext uri="{FF2B5EF4-FFF2-40B4-BE49-F238E27FC236}">
                <a16:creationId xmlns:a16="http://schemas.microsoft.com/office/drawing/2014/main" id="{BA51EE8C-35BE-E090-4F72-223A9BD6F7F7}"/>
              </a:ext>
            </a:extLst>
          </p:cNvPr>
          <p:cNvSpPr txBox="1"/>
          <p:nvPr/>
        </p:nvSpPr>
        <p:spPr>
          <a:xfrm>
            <a:off x="2061101" y="2101462"/>
            <a:ext cx="2207765" cy="953723"/>
          </a:xfrm>
          <a:prstGeom prst="rect">
            <a:avLst/>
          </a:prstGeom>
          <a:noFill/>
        </p:spPr>
        <p:txBody>
          <a:bodyPr wrap="squar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66" b="0" i="0" u="none" strike="noStrike" kern="1200" cap="none" spc="0" normalizeH="0" baseline="0" noProof="0" dirty="0">
                <a:ln>
                  <a:noFill/>
                </a:ln>
                <a:solidFill>
                  <a:srgbClr val="2683C6">
                    <a:lumMod val="75000"/>
                  </a:srgbClr>
                </a:solidFill>
                <a:effectLst/>
                <a:uLnTx/>
                <a:uFillTx/>
                <a:latin typeface="Aptos Display"/>
                <a:ea typeface="+mn-ea"/>
                <a:cs typeface="+mn-cs"/>
              </a:rPr>
              <a:t>PFS at 18 months:</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66" b="1" i="0" u="none" strike="noStrike" kern="1200" cap="none" spc="0" normalizeH="0" baseline="0" noProof="0" dirty="0">
                <a:ln>
                  <a:noFill/>
                </a:ln>
                <a:solidFill>
                  <a:srgbClr val="2683C6">
                    <a:lumMod val="75000"/>
                  </a:srgbClr>
                </a:solidFill>
                <a:effectLst/>
                <a:uLnTx/>
                <a:uFillTx/>
                <a:latin typeface="Aptos Display"/>
                <a:ea typeface="+mn-ea"/>
                <a:cs typeface="+mn-cs"/>
              </a:rPr>
              <a:t>83.3%</a:t>
            </a:r>
            <a:endParaRPr kumimoji="0" lang="pl-PL" sz="1866" b="1" i="0" u="none" strike="noStrike" kern="1200" cap="none" spc="0" normalizeH="0" baseline="0" noProof="0" dirty="0">
              <a:ln>
                <a:noFill/>
              </a:ln>
              <a:solidFill>
                <a:srgbClr val="2683C6">
                  <a:lumMod val="75000"/>
                </a:srgbClr>
              </a:solidFill>
              <a:effectLst/>
              <a:uLnTx/>
              <a:uFillTx/>
              <a:latin typeface="Aptos Display"/>
              <a:ea typeface="+mn-ea"/>
              <a:cs typeface="+mn-cs"/>
            </a:endParaRP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66" b="0" i="0" u="none" strike="noStrike" kern="1200" cap="none" spc="0" normalizeH="0" baseline="0" noProof="0" dirty="0">
                <a:ln>
                  <a:noFill/>
                </a:ln>
                <a:solidFill>
                  <a:srgbClr val="2683C6">
                    <a:lumMod val="75000"/>
                  </a:srgbClr>
                </a:solidFill>
                <a:effectLst/>
                <a:uLnTx/>
                <a:uFillTx/>
                <a:latin typeface="Aptos Display"/>
                <a:ea typeface="+mn-ea"/>
                <a:cs typeface="+mn-cs"/>
              </a:rPr>
              <a:t>(69.2-91.3)</a:t>
            </a:r>
          </a:p>
        </p:txBody>
      </p:sp>
      <p:sp>
        <p:nvSpPr>
          <p:cNvPr id="12" name="Content Placeholder 2">
            <a:extLst>
              <a:ext uri="{FF2B5EF4-FFF2-40B4-BE49-F238E27FC236}">
                <a16:creationId xmlns:a16="http://schemas.microsoft.com/office/drawing/2014/main" id="{6E1FBBA3-23C6-FC72-76C1-8DB2344648A4}"/>
              </a:ext>
            </a:extLst>
          </p:cNvPr>
          <p:cNvSpPr txBox="1">
            <a:spLocks/>
          </p:cNvSpPr>
          <p:nvPr/>
        </p:nvSpPr>
        <p:spPr>
          <a:xfrm>
            <a:off x="3181746" y="5683132"/>
            <a:ext cx="5229310" cy="936450"/>
          </a:xfrm>
          <a:prstGeom prst="rect">
            <a:avLst/>
          </a:prstGeom>
        </p:spPr>
        <p:txBody>
          <a:bodyPr vert="horz" lIns="0" tIns="0" rIns="0" bIns="0" numCol="1" rtlCol="0" anchor="t" anchorCtr="0">
            <a:noAutofit/>
          </a:bodyPr>
          <a:lstStyle>
            <a:lvl1pPr marL="169329" indent="-169329" algn="l" defTabSz="683667" rtl="0" fontAlgn="base">
              <a:spcBef>
                <a:spcPct val="0"/>
              </a:spcBef>
              <a:spcAft>
                <a:spcPts val="3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12221" indent="-169329" algn="l" defTabSz="683667" rtl="0" fontAlgn="base">
              <a:spcBef>
                <a:spcPct val="0"/>
              </a:spcBef>
              <a:spcAft>
                <a:spcPts val="300"/>
              </a:spcAft>
              <a:buClr>
                <a:schemeClr val="accent1"/>
              </a:buClr>
              <a:buFont typeface=".AppleSystemUIFont"/>
              <a:buChar char="-"/>
              <a:defRPr sz="1733" kern="1200">
                <a:solidFill>
                  <a:schemeClr val="tx1"/>
                </a:solidFill>
                <a:latin typeface="+mn-lt"/>
                <a:ea typeface="+mn-ea"/>
                <a:cs typeface="+mn-cs"/>
              </a:defRPr>
            </a:lvl2pPr>
            <a:lvl3pPr marL="855112" indent="-169329" algn="l" defTabSz="683667" rtl="0" fontAlgn="base">
              <a:spcBef>
                <a:spcPct val="0"/>
              </a:spcBef>
              <a:spcAft>
                <a:spcPts val="3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198003" indent="-169329" algn="l" defTabSz="683667" rtl="0" fontAlgn="base">
              <a:spcBef>
                <a:spcPct val="0"/>
              </a:spcBef>
              <a:spcAft>
                <a:spcPts val="300"/>
              </a:spcAft>
              <a:buClr>
                <a:schemeClr val="accent1"/>
              </a:buClr>
              <a:buFont typeface=".AppleSystemUIFont"/>
              <a:buChar char="-"/>
              <a:defRPr sz="1200" kern="1200">
                <a:solidFill>
                  <a:schemeClr val="tx1"/>
                </a:solidFill>
                <a:latin typeface="+mn-lt"/>
                <a:ea typeface="+mn-ea"/>
                <a:cs typeface="+mn-cs"/>
              </a:defRPr>
            </a:lvl4pPr>
            <a:lvl5pPr marL="1540895" indent="-169329" algn="l" defTabSz="683667" rtl="0" fontAlgn="base">
              <a:spcBef>
                <a:spcPct val="0"/>
              </a:spcBef>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1885810"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434"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599" b="0" i="0" u="none" strike="noStrike" kern="1200" cap="none" spc="0" normalizeH="0" baseline="0" noProof="0" dirty="0">
                <a:ln>
                  <a:noFill/>
                </a:ln>
                <a:solidFill>
                  <a:prstClr val="black"/>
                </a:solidFill>
                <a:effectLst/>
                <a:uLnTx/>
                <a:uFillTx/>
                <a:latin typeface="Aptos Display"/>
                <a:ea typeface="+mn-ea"/>
                <a:cs typeface="+mn-cs"/>
              </a:rPr>
              <a:t>Median follow-up: </a:t>
            </a:r>
            <a:r>
              <a:rPr kumimoji="0" lang="en-US" sz="1599" b="1" i="0" u="none" strike="noStrike" kern="1200" cap="none" spc="0" normalizeH="0" baseline="0" noProof="0" dirty="0">
                <a:ln>
                  <a:noFill/>
                </a:ln>
                <a:solidFill>
                  <a:prstClr val="black"/>
                </a:solidFill>
                <a:effectLst/>
                <a:uLnTx/>
                <a:uFillTx/>
                <a:latin typeface="Aptos Display"/>
                <a:ea typeface="+mn-ea"/>
                <a:cs typeface="+mn-cs"/>
              </a:rPr>
              <a:t>18 months</a:t>
            </a:r>
          </a:p>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599" b="0" i="0" u="none" strike="noStrike" kern="1200" cap="none" spc="0" normalizeH="0" baseline="0" noProof="0" dirty="0">
                <a:ln>
                  <a:noFill/>
                </a:ln>
                <a:solidFill>
                  <a:prstClr val="black"/>
                </a:solidFill>
                <a:effectLst/>
                <a:uLnTx/>
                <a:uFillTx/>
                <a:latin typeface="Aptos Display"/>
                <a:ea typeface="+mn-ea"/>
                <a:cs typeface="+mn-cs"/>
              </a:rPr>
              <a:t>N=2 deaths: 1 from transformed lymphoma, 1 in remission</a:t>
            </a:r>
          </a:p>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599" b="1" i="0" u="none" strike="noStrike" kern="1200" cap="none" spc="0" normalizeH="0" baseline="0" noProof="0" dirty="0">
                <a:ln>
                  <a:noFill/>
                </a:ln>
                <a:solidFill>
                  <a:prstClr val="black"/>
                </a:solidFill>
                <a:effectLst/>
                <a:uLnTx/>
                <a:uFillTx/>
                <a:latin typeface="Aptos Display"/>
                <a:ea typeface="+mn-ea"/>
                <a:cs typeface="+mn-cs"/>
              </a:rPr>
              <a:t>OS </a:t>
            </a:r>
            <a:r>
              <a:rPr kumimoji="0" lang="en-US" sz="1599" b="0" i="0" u="none" strike="noStrike" kern="1200" cap="none" spc="0" normalizeH="0" baseline="0" noProof="0" dirty="0">
                <a:ln>
                  <a:noFill/>
                </a:ln>
                <a:solidFill>
                  <a:prstClr val="black"/>
                </a:solidFill>
                <a:effectLst/>
                <a:uLnTx/>
                <a:uFillTx/>
                <a:latin typeface="Aptos Display"/>
                <a:ea typeface="+mn-ea"/>
                <a:cs typeface="+mn-cs"/>
              </a:rPr>
              <a:t>at 18 months: </a:t>
            </a:r>
            <a:r>
              <a:rPr kumimoji="0" lang="en-US" sz="1599" b="1" i="0" u="none" strike="noStrike" kern="1200" cap="none" spc="0" normalizeH="0" baseline="0" noProof="0" dirty="0">
                <a:ln>
                  <a:noFill/>
                </a:ln>
                <a:solidFill>
                  <a:prstClr val="black"/>
                </a:solidFill>
                <a:effectLst/>
                <a:uLnTx/>
                <a:uFillTx/>
                <a:latin typeface="Aptos Display"/>
                <a:ea typeface="+mn-ea"/>
                <a:cs typeface="+mn-cs"/>
              </a:rPr>
              <a:t>97.8%</a:t>
            </a:r>
            <a:r>
              <a:rPr kumimoji="0" lang="en-US" sz="1599" b="0" i="0" u="none" strike="noStrike" kern="1200" cap="none" spc="0" normalizeH="0" baseline="0" noProof="0" dirty="0">
                <a:ln>
                  <a:noFill/>
                </a:ln>
                <a:solidFill>
                  <a:prstClr val="black"/>
                </a:solidFill>
                <a:effectLst/>
                <a:uLnTx/>
                <a:uFillTx/>
                <a:latin typeface="Aptos Display"/>
                <a:ea typeface="+mn-ea"/>
                <a:cs typeface="+mn-cs"/>
              </a:rPr>
              <a:t> (95%CI: 95.3-99.7)</a:t>
            </a:r>
          </a:p>
        </p:txBody>
      </p:sp>
      <p:sp>
        <p:nvSpPr>
          <p:cNvPr id="13" name="TextBox 12">
            <a:extLst>
              <a:ext uri="{FF2B5EF4-FFF2-40B4-BE49-F238E27FC236}">
                <a16:creationId xmlns:a16="http://schemas.microsoft.com/office/drawing/2014/main" id="{485F306F-88A7-43C7-ECAF-2AF205CFD691}"/>
              </a:ext>
            </a:extLst>
          </p:cNvPr>
          <p:cNvSpPr txBox="1"/>
          <p:nvPr/>
        </p:nvSpPr>
        <p:spPr>
          <a:xfrm>
            <a:off x="8384561" y="2084070"/>
            <a:ext cx="1539606" cy="379463"/>
          </a:xfrm>
          <a:prstGeom prst="rect">
            <a:avLst/>
          </a:prstGeom>
          <a:noFill/>
        </p:spPr>
        <p:txBody>
          <a:bodyPr wrap="squar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66" b="0" i="0" u="none" strike="noStrike" kern="1200" cap="none" spc="0" normalizeH="0" baseline="0" noProof="0" dirty="0">
                <a:ln>
                  <a:noFill/>
                </a:ln>
                <a:solidFill>
                  <a:srgbClr val="00AC00"/>
                </a:solidFill>
                <a:effectLst/>
                <a:uLnTx/>
                <a:uFillTx/>
                <a:latin typeface="Aptos Display"/>
                <a:ea typeface="+mn-ea"/>
                <a:cs typeface="+mn-cs"/>
              </a:rPr>
              <a:t>78.2%</a:t>
            </a:r>
            <a:endParaRPr kumimoji="0" lang="pl-PL" sz="1866" b="0" i="0" u="none" strike="noStrike" kern="1200" cap="none" spc="0" normalizeH="0" baseline="0" noProof="0" dirty="0">
              <a:ln>
                <a:noFill/>
              </a:ln>
              <a:solidFill>
                <a:srgbClr val="00AC00"/>
              </a:solidFill>
              <a:effectLst/>
              <a:uLnTx/>
              <a:uFillTx/>
              <a:latin typeface="Aptos Display"/>
              <a:ea typeface="+mn-ea"/>
              <a:cs typeface="+mn-cs"/>
            </a:endParaRPr>
          </a:p>
        </p:txBody>
      </p:sp>
      <p:sp>
        <p:nvSpPr>
          <p:cNvPr id="14" name="TextBox 13">
            <a:extLst>
              <a:ext uri="{FF2B5EF4-FFF2-40B4-BE49-F238E27FC236}">
                <a16:creationId xmlns:a16="http://schemas.microsoft.com/office/drawing/2014/main" id="{DE74AF3A-8366-3E63-F75A-5BC73E81DA8C}"/>
              </a:ext>
            </a:extLst>
          </p:cNvPr>
          <p:cNvSpPr txBox="1"/>
          <p:nvPr/>
        </p:nvSpPr>
        <p:spPr>
          <a:xfrm>
            <a:off x="8411056" y="1313491"/>
            <a:ext cx="1539606" cy="379463"/>
          </a:xfrm>
          <a:prstGeom prst="rect">
            <a:avLst/>
          </a:prstGeom>
          <a:noFill/>
        </p:spPr>
        <p:txBody>
          <a:bodyPr wrap="squar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66" b="0" i="0" u="none" strike="noStrike" kern="1200" cap="none" spc="0" normalizeH="0" baseline="0" noProof="0" dirty="0">
                <a:ln>
                  <a:noFill/>
                </a:ln>
                <a:solidFill>
                  <a:srgbClr val="C00000"/>
                </a:solidFill>
                <a:effectLst/>
                <a:uLnTx/>
                <a:uFillTx/>
                <a:latin typeface="Aptos Display"/>
                <a:ea typeface="+mn-ea"/>
                <a:cs typeface="+mn-cs"/>
              </a:rPr>
              <a:t>93.3%</a:t>
            </a:r>
            <a:endParaRPr kumimoji="0" lang="pl-PL" sz="1866" b="0" i="0" u="none" strike="noStrike" kern="1200" cap="none" spc="0" normalizeH="0" baseline="0" noProof="0" dirty="0">
              <a:ln>
                <a:noFill/>
              </a:ln>
              <a:solidFill>
                <a:srgbClr val="C00000"/>
              </a:solidFill>
              <a:effectLst/>
              <a:uLnTx/>
              <a:uFillTx/>
              <a:latin typeface="Aptos Display"/>
              <a:ea typeface="+mn-ea"/>
              <a:cs typeface="+mn-cs"/>
            </a:endParaRPr>
          </a:p>
        </p:txBody>
      </p:sp>
      <p:pic>
        <p:nvPicPr>
          <p:cNvPr id="15" name="Content Placeholder 9">
            <a:extLst>
              <a:ext uri="{FF2B5EF4-FFF2-40B4-BE49-F238E27FC236}">
                <a16:creationId xmlns:a16="http://schemas.microsoft.com/office/drawing/2014/main" id="{6A1E7783-BAE7-2DF0-B3F1-5213017A4595}"/>
              </a:ext>
            </a:extLst>
          </p:cNvPr>
          <p:cNvPicPr>
            <a:picLocks noChangeAspect="1"/>
          </p:cNvPicPr>
          <p:nvPr/>
        </p:nvPicPr>
        <p:blipFill>
          <a:blip r:embed="rId7"/>
          <a:srcRect l="-2130" t="85396" r="2130"/>
          <a:stretch>
            <a:fillRect/>
          </a:stretch>
        </p:blipFill>
        <p:spPr>
          <a:xfrm>
            <a:off x="5989929" y="4690057"/>
            <a:ext cx="5978307" cy="639220"/>
          </a:xfrm>
          <a:prstGeom prst="rect">
            <a:avLst/>
          </a:prstGeom>
        </p:spPr>
      </p:pic>
      <p:sp>
        <p:nvSpPr>
          <p:cNvPr id="16" name="TextBox 15">
            <a:extLst>
              <a:ext uri="{FF2B5EF4-FFF2-40B4-BE49-F238E27FC236}">
                <a16:creationId xmlns:a16="http://schemas.microsoft.com/office/drawing/2014/main" id="{89416977-1D61-353D-4E8D-F414E6D7CFD1}"/>
              </a:ext>
            </a:extLst>
          </p:cNvPr>
          <p:cNvSpPr txBox="1"/>
          <p:nvPr/>
        </p:nvSpPr>
        <p:spPr>
          <a:xfrm>
            <a:off x="9924165" y="3684081"/>
            <a:ext cx="1912754" cy="338426"/>
          </a:xfrm>
          <a:prstGeom prst="rect">
            <a:avLst/>
          </a:prstGeom>
          <a:noFill/>
        </p:spPr>
        <p:txBody>
          <a:bodyPr wrap="squar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black"/>
                </a:solidFill>
                <a:effectLst/>
                <a:uLnTx/>
                <a:uFillTx/>
                <a:latin typeface="Aptos Display"/>
                <a:ea typeface="+mn-ea"/>
                <a:cs typeface="+mn-cs"/>
              </a:rPr>
              <a:t>Log-rank </a:t>
            </a:r>
            <a:r>
              <a:rPr kumimoji="0" lang="en-US" sz="1599" b="0" i="1" u="none" strike="noStrike" kern="1200" cap="none" spc="0" normalizeH="0" baseline="0" noProof="0" dirty="0">
                <a:ln>
                  <a:noFill/>
                </a:ln>
                <a:solidFill>
                  <a:prstClr val="black"/>
                </a:solidFill>
                <a:effectLst/>
                <a:uLnTx/>
                <a:uFillTx/>
                <a:latin typeface="Aptos Display"/>
                <a:ea typeface="+mn-ea"/>
                <a:cs typeface="+mn-cs"/>
              </a:rPr>
              <a:t>P</a:t>
            </a:r>
            <a:r>
              <a:rPr kumimoji="0" lang="en-US" sz="1599" b="0" i="0" u="none" strike="noStrike" kern="1200" cap="none" spc="0" normalizeH="0" baseline="0" noProof="0" dirty="0">
                <a:ln>
                  <a:noFill/>
                </a:ln>
                <a:solidFill>
                  <a:prstClr val="black"/>
                </a:solidFill>
                <a:effectLst/>
                <a:uLnTx/>
                <a:uFillTx/>
                <a:latin typeface="Aptos Display"/>
                <a:ea typeface="+mn-ea"/>
                <a:cs typeface="+mn-cs"/>
              </a:rPr>
              <a:t>=0.08</a:t>
            </a:r>
            <a:endParaRPr kumimoji="0" lang="pl-PL" sz="1599"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3" name="TextBox 2">
            <a:extLst>
              <a:ext uri="{FF2B5EF4-FFF2-40B4-BE49-F238E27FC236}">
                <a16:creationId xmlns:a16="http://schemas.microsoft.com/office/drawing/2014/main" id="{A95575D4-AF50-CB4E-1A10-B1466DD2414D}"/>
              </a:ext>
            </a:extLst>
          </p:cNvPr>
          <p:cNvSpPr txBox="1"/>
          <p:nvPr/>
        </p:nvSpPr>
        <p:spPr>
          <a:xfrm>
            <a:off x="8540041" y="6406021"/>
            <a:ext cx="3276407"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Olszewski A, et al, ASH 2025</a:t>
            </a:r>
          </a:p>
        </p:txBody>
      </p:sp>
    </p:spTree>
    <p:extLst>
      <p:ext uri="{BB962C8B-B14F-4D97-AF65-F5344CB8AC3E}">
        <p14:creationId xmlns:p14="http://schemas.microsoft.com/office/powerpoint/2010/main" val="36997136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73545-DDA7-AE7F-6BC3-73E7BDC41544}"/>
            </a:ext>
          </a:extLst>
        </p:cNvPr>
        <p:cNvGrpSpPr/>
        <p:nvPr/>
      </p:nvGrpSpPr>
      <p:grpSpPr>
        <a:xfrm>
          <a:off x="0" y="0"/>
          <a:ext cx="0" cy="0"/>
          <a:chOff x="0" y="0"/>
          <a:chExt cx="0" cy="0"/>
        </a:xfrm>
      </p:grpSpPr>
      <p:pic>
        <p:nvPicPr>
          <p:cNvPr id="3" name="Picture 2" descr="A close-up of a blue and white screen&#10;&#10;AI-generated content may be incorrect.">
            <a:extLst>
              <a:ext uri="{FF2B5EF4-FFF2-40B4-BE49-F238E27FC236}">
                <a16:creationId xmlns:a16="http://schemas.microsoft.com/office/drawing/2014/main" id="{618E13E7-DBD0-8CED-8B7E-ACFA136BA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77" y="81417"/>
            <a:ext cx="11621729" cy="6605746"/>
          </a:xfrm>
          <a:prstGeom prst="rect">
            <a:avLst/>
          </a:prstGeom>
        </p:spPr>
      </p:pic>
    </p:spTree>
    <p:extLst>
      <p:ext uri="{BB962C8B-B14F-4D97-AF65-F5344CB8AC3E}">
        <p14:creationId xmlns:p14="http://schemas.microsoft.com/office/powerpoint/2010/main" val="363963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3D6C4-65F3-B4A0-C1BF-898D0C15CAB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347AB3A-57ED-6FA2-BC9A-6D4A8BE33E2A}"/>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Leslie, L, et al, ASH 2025</a:t>
            </a:r>
          </a:p>
        </p:txBody>
      </p:sp>
      <p:sp>
        <p:nvSpPr>
          <p:cNvPr id="6" name="TextBox 5">
            <a:extLst>
              <a:ext uri="{FF2B5EF4-FFF2-40B4-BE49-F238E27FC236}">
                <a16:creationId xmlns:a16="http://schemas.microsoft.com/office/drawing/2014/main" id="{7E416540-D01A-A789-D3E3-03BBE01A98EE}"/>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6F6438E9-9174-0F94-BB1A-FEF60FA18D3C}"/>
              </a:ext>
            </a:extLst>
          </p:cNvPr>
          <p:cNvSpPr txBox="1"/>
          <p:nvPr/>
        </p:nvSpPr>
        <p:spPr>
          <a:xfrm>
            <a:off x="588140" y="337974"/>
            <a:ext cx="11015721" cy="912814"/>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EPCORE NHL-2: EPCO+R</a:t>
            </a:r>
            <a:r>
              <a:rPr kumimoji="0" lang="en-US" sz="2666" b="1" i="0" u="none" strike="noStrike" kern="1200" cap="none" spc="0" normalizeH="0" baseline="30000" noProof="0" dirty="0">
                <a:ln>
                  <a:noFill/>
                </a:ln>
                <a:solidFill>
                  <a:srgbClr val="00B050"/>
                </a:solidFill>
                <a:effectLst/>
                <a:uLnTx/>
                <a:uFillTx/>
                <a:latin typeface="Arial" panose="020B0604020202020204"/>
                <a:ea typeface="+mn-ea"/>
                <a:cs typeface="+mn-cs"/>
              </a:rPr>
              <a:t>2</a:t>
            </a: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 (Arm 6) or EPCO maintenance (Arm 7) in Untreated FL</a:t>
            </a:r>
          </a:p>
        </p:txBody>
      </p:sp>
      <p:pic>
        <p:nvPicPr>
          <p:cNvPr id="3" name="Picture 2" descr="A close-up of a chart&#10;&#10;AI-generated content may be incorrect.">
            <a:extLst>
              <a:ext uri="{FF2B5EF4-FFF2-40B4-BE49-F238E27FC236}">
                <a16:creationId xmlns:a16="http://schemas.microsoft.com/office/drawing/2014/main" id="{5E58E93B-76E2-BC4C-A2DE-65927C9E1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07" y="1376712"/>
            <a:ext cx="11854186" cy="4811661"/>
          </a:xfrm>
          <a:prstGeom prst="rect">
            <a:avLst/>
          </a:prstGeom>
        </p:spPr>
      </p:pic>
    </p:spTree>
    <p:extLst>
      <p:ext uri="{BB962C8B-B14F-4D97-AF65-F5344CB8AC3E}">
        <p14:creationId xmlns:p14="http://schemas.microsoft.com/office/powerpoint/2010/main" val="1253097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4EFF7-B096-21E0-02E7-341B4B63B7C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3ED8F3-F7FD-6E06-1B7F-BDF73A0DE7D4}"/>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Leslie, L, et al, ASH 2025</a:t>
            </a:r>
          </a:p>
        </p:txBody>
      </p:sp>
      <p:sp>
        <p:nvSpPr>
          <p:cNvPr id="6" name="TextBox 5">
            <a:extLst>
              <a:ext uri="{FF2B5EF4-FFF2-40B4-BE49-F238E27FC236}">
                <a16:creationId xmlns:a16="http://schemas.microsoft.com/office/drawing/2014/main" id="{8E51E86E-0E63-6293-A3CF-A46366B4E3FF}"/>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3C95516F-1B12-EAFD-BD1D-4B458B75FAE6}"/>
              </a:ext>
            </a:extLst>
          </p:cNvPr>
          <p:cNvSpPr txBox="1"/>
          <p:nvPr/>
        </p:nvSpPr>
        <p:spPr>
          <a:xfrm>
            <a:off x="588140" y="446314"/>
            <a:ext cx="11015721" cy="912814"/>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EPCORE NHL-2: EPCO+R</a:t>
            </a:r>
            <a:r>
              <a:rPr kumimoji="0" lang="en-US" sz="2666" b="1" i="0" u="none" strike="noStrike" kern="1200" cap="none" spc="0" normalizeH="0" baseline="30000" noProof="0" dirty="0">
                <a:ln>
                  <a:noFill/>
                </a:ln>
                <a:solidFill>
                  <a:srgbClr val="00B050"/>
                </a:solidFill>
                <a:effectLst/>
                <a:uLnTx/>
                <a:uFillTx/>
                <a:latin typeface="Arial" panose="020B0604020202020204"/>
                <a:ea typeface="+mn-ea"/>
                <a:cs typeface="+mn-cs"/>
              </a:rPr>
              <a:t>2</a:t>
            </a: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 (Arm 6) Durable Responses in Untreated FL</a:t>
            </a:r>
          </a:p>
        </p:txBody>
      </p:sp>
      <p:pic>
        <p:nvPicPr>
          <p:cNvPr id="8" name="Picture 7">
            <a:extLst>
              <a:ext uri="{FF2B5EF4-FFF2-40B4-BE49-F238E27FC236}">
                <a16:creationId xmlns:a16="http://schemas.microsoft.com/office/drawing/2014/main" id="{8F058DFA-4430-3DC8-99B6-DF3789E4732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74157"/>
          <a:stretch/>
        </p:blipFill>
        <p:spPr>
          <a:xfrm>
            <a:off x="617976" y="4608639"/>
            <a:ext cx="11270713" cy="1471371"/>
          </a:xfrm>
          <a:prstGeom prst="rect">
            <a:avLst/>
          </a:prstGeom>
        </p:spPr>
      </p:pic>
      <p:sp>
        <p:nvSpPr>
          <p:cNvPr id="11" name="TextBox 10">
            <a:extLst>
              <a:ext uri="{FF2B5EF4-FFF2-40B4-BE49-F238E27FC236}">
                <a16:creationId xmlns:a16="http://schemas.microsoft.com/office/drawing/2014/main" id="{4025D1FA-567D-97D4-B1C6-C41B25EDBB9E}"/>
              </a:ext>
            </a:extLst>
          </p:cNvPr>
          <p:cNvSpPr txBox="1"/>
          <p:nvPr/>
        </p:nvSpPr>
        <p:spPr>
          <a:xfrm>
            <a:off x="448783" y="6260256"/>
            <a:ext cx="4035661"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Median follow-up: 33.2 m</a:t>
            </a:r>
          </a:p>
        </p:txBody>
      </p:sp>
      <p:pic>
        <p:nvPicPr>
          <p:cNvPr id="12" name="Picture 11" descr="A graph with numbers and a line&#10;&#10;AI-generated content may be incorrect.">
            <a:extLst>
              <a:ext uri="{FF2B5EF4-FFF2-40B4-BE49-F238E27FC236}">
                <a16:creationId xmlns:a16="http://schemas.microsoft.com/office/drawing/2014/main" id="{4AB49DC4-B7F0-6098-452A-7E46EC7531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6686" y="1359128"/>
            <a:ext cx="6099774" cy="3366096"/>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239AECDA-AE98-6181-D342-111F02681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772" y="1539374"/>
            <a:ext cx="4423611" cy="2843235"/>
          </a:xfrm>
          <a:prstGeom prst="rect">
            <a:avLst/>
          </a:prstGeom>
        </p:spPr>
      </p:pic>
    </p:spTree>
    <p:extLst>
      <p:ext uri="{BB962C8B-B14F-4D97-AF65-F5344CB8AC3E}">
        <p14:creationId xmlns:p14="http://schemas.microsoft.com/office/powerpoint/2010/main" val="2601436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1DA94-E8BE-75F2-14AE-96DE83DF87E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CF1A51E-5497-2FAE-08D8-EB274F360191}"/>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DEA2E0E-4D20-DF4E-619B-2953815F80DF}"/>
              </a:ext>
            </a:extLst>
          </p:cNvPr>
          <p:cNvSpPr txBox="1"/>
          <p:nvPr/>
        </p:nvSpPr>
        <p:spPr>
          <a:xfrm>
            <a:off x="588140" y="446314"/>
            <a:ext cx="11015721" cy="50257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EPCORE NHL-2: Maintenance after SOC (Arm 7)</a:t>
            </a:r>
          </a:p>
        </p:txBody>
      </p:sp>
      <p:sp>
        <p:nvSpPr>
          <p:cNvPr id="11" name="TextBox 10">
            <a:extLst>
              <a:ext uri="{FF2B5EF4-FFF2-40B4-BE49-F238E27FC236}">
                <a16:creationId xmlns:a16="http://schemas.microsoft.com/office/drawing/2014/main" id="{51D5239F-2FA4-A3AE-9CCA-16F354F91D1B}"/>
              </a:ext>
            </a:extLst>
          </p:cNvPr>
          <p:cNvSpPr txBox="1"/>
          <p:nvPr/>
        </p:nvSpPr>
        <p:spPr>
          <a:xfrm>
            <a:off x="123763" y="6338730"/>
            <a:ext cx="4035661"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Median follow-up: 35 m</a:t>
            </a:r>
          </a:p>
        </p:txBody>
      </p:sp>
      <p:pic>
        <p:nvPicPr>
          <p:cNvPr id="9" name="Picture 8">
            <a:extLst>
              <a:ext uri="{FF2B5EF4-FFF2-40B4-BE49-F238E27FC236}">
                <a16:creationId xmlns:a16="http://schemas.microsoft.com/office/drawing/2014/main" id="{68B7270E-1958-924D-1000-4DCF031A9EE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7907" y="5486328"/>
            <a:ext cx="5450851" cy="812549"/>
          </a:xfrm>
          <a:prstGeom prst="rect">
            <a:avLst/>
          </a:prstGeom>
        </p:spPr>
      </p:pic>
      <p:pic>
        <p:nvPicPr>
          <p:cNvPr id="13" name="Picture 12">
            <a:extLst>
              <a:ext uri="{FF2B5EF4-FFF2-40B4-BE49-F238E27FC236}">
                <a16:creationId xmlns:a16="http://schemas.microsoft.com/office/drawing/2014/main" id="{417A4AEA-794C-1D9D-8055-518B47F79AD9}"/>
              </a:ext>
            </a:extLst>
          </p:cNvPr>
          <p:cNvPicPr>
            <a:picLocks noChangeAspect="1"/>
          </p:cNvPicPr>
          <p:nvPr/>
        </p:nvPicPr>
        <p:blipFill>
          <a:blip r:embed="rId5"/>
          <a:stretch>
            <a:fillRect/>
          </a:stretch>
        </p:blipFill>
        <p:spPr>
          <a:xfrm>
            <a:off x="6157392" y="2806167"/>
            <a:ext cx="5768088" cy="3742845"/>
          </a:xfrm>
          <a:prstGeom prst="rect">
            <a:avLst/>
          </a:prstGeom>
        </p:spPr>
      </p:pic>
      <p:sp>
        <p:nvSpPr>
          <p:cNvPr id="14" name="TextBox 13">
            <a:extLst>
              <a:ext uri="{FF2B5EF4-FFF2-40B4-BE49-F238E27FC236}">
                <a16:creationId xmlns:a16="http://schemas.microsoft.com/office/drawing/2014/main" id="{5A65B27A-0FCF-8E65-BD5E-8B9D0B39160F}"/>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Leslie, L, et al, ASH 2025</a:t>
            </a:r>
          </a:p>
        </p:txBody>
      </p:sp>
      <p:pic>
        <p:nvPicPr>
          <p:cNvPr id="3" name="Picture 2" descr="A screenshot of a medical report&#10;&#10;AI-generated content may be incorrect.">
            <a:extLst>
              <a:ext uri="{FF2B5EF4-FFF2-40B4-BE49-F238E27FC236}">
                <a16:creationId xmlns:a16="http://schemas.microsoft.com/office/drawing/2014/main" id="{A789FB44-086F-51CF-BA4D-BDE1EB358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984" y="948886"/>
            <a:ext cx="5610968" cy="4537441"/>
          </a:xfrm>
          <a:prstGeom prst="rect">
            <a:avLst/>
          </a:prstGeom>
        </p:spPr>
      </p:pic>
      <p:pic>
        <p:nvPicPr>
          <p:cNvPr id="10" name="Picture 9" descr="A white background with black text&#10;&#10;AI-generated content may be incorrect.">
            <a:extLst>
              <a:ext uri="{FF2B5EF4-FFF2-40B4-BE49-F238E27FC236}">
                <a16:creationId xmlns:a16="http://schemas.microsoft.com/office/drawing/2014/main" id="{7B93ED2F-9AF1-41E1-9C17-78A987D4B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521" y="1186734"/>
            <a:ext cx="5986272" cy="1408982"/>
          </a:xfrm>
          <a:prstGeom prst="rect">
            <a:avLst/>
          </a:prstGeom>
        </p:spPr>
      </p:pic>
    </p:spTree>
    <p:extLst>
      <p:ext uri="{BB962C8B-B14F-4D97-AF65-F5344CB8AC3E}">
        <p14:creationId xmlns:p14="http://schemas.microsoft.com/office/powerpoint/2010/main" val="2175175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44DD3DD-23CF-F781-9BA2-5F2AE733F6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E1E31-B431-9467-5ABD-4683164B5E71}"/>
              </a:ext>
            </a:extLst>
          </p:cNvPr>
          <p:cNvSpPr>
            <a:spLocks noGrp="1"/>
          </p:cNvSpPr>
          <p:nvPr>
            <p:ph type="title"/>
          </p:nvPr>
        </p:nvSpPr>
        <p:spPr>
          <a:xfrm>
            <a:off x="1319348" y="1542883"/>
            <a:ext cx="9736385" cy="3495230"/>
          </a:xfrm>
        </p:spPr>
        <p:txBody>
          <a:bodyPr/>
          <a:lstStyle/>
          <a:p>
            <a:pPr algn="l"/>
            <a:br>
              <a:rPr lang="en-US" sz="3600" dirty="0">
                <a:solidFill>
                  <a:srgbClr val="0B41CD"/>
                </a:solidFill>
              </a:rPr>
            </a:br>
            <a:r>
              <a:rPr lang="en-US" sz="3600" dirty="0">
                <a:solidFill>
                  <a:srgbClr val="0B41CD"/>
                </a:solidFill>
              </a:rPr>
              <a:t>Combined </a:t>
            </a:r>
            <a:r>
              <a:rPr lang="en-US" sz="3600" dirty="0" err="1">
                <a:solidFill>
                  <a:srgbClr val="0B41CD"/>
                </a:solidFill>
              </a:rPr>
              <a:t>Mosunetuzumab</a:t>
            </a:r>
            <a:r>
              <a:rPr lang="en-US" sz="3600" dirty="0">
                <a:solidFill>
                  <a:srgbClr val="0B41CD"/>
                </a:solidFill>
              </a:rPr>
              <a:t> and Zanubrutinib for the Treatment of Patients with Newly Diagnosed High-Burden Follicular Lymphoma: First Results of the Multicenter Phase 2 Mithic-FL2 Trial.</a:t>
            </a:r>
            <a:br>
              <a:rPr lang="en-US" sz="3600" dirty="0">
                <a:solidFill>
                  <a:srgbClr val="0B41CD"/>
                </a:solidFill>
              </a:rPr>
            </a:br>
            <a:br>
              <a:rPr lang="en-US" sz="3600" dirty="0">
                <a:solidFill>
                  <a:srgbClr val="0B41CD"/>
                </a:solidFill>
              </a:rPr>
            </a:br>
            <a:r>
              <a:rPr lang="en-US" sz="3600" dirty="0">
                <a:solidFill>
                  <a:srgbClr val="0B41CD"/>
                </a:solidFill>
              </a:rPr>
              <a:t>Falchi L et al.</a:t>
            </a:r>
            <a:br>
              <a:rPr lang="en-US" sz="3600" dirty="0">
                <a:solidFill>
                  <a:srgbClr val="0B41CD"/>
                </a:solidFill>
              </a:rPr>
            </a:br>
            <a:r>
              <a:rPr lang="en-US" sz="3600" dirty="0">
                <a:solidFill>
                  <a:srgbClr val="0B41CD"/>
                </a:solidFill>
              </a:rPr>
              <a:t>ASH 2025;Abstract 4355.</a:t>
            </a:r>
          </a:p>
        </p:txBody>
      </p:sp>
    </p:spTree>
    <p:extLst>
      <p:ext uri="{BB962C8B-B14F-4D97-AF65-F5344CB8AC3E}">
        <p14:creationId xmlns:p14="http://schemas.microsoft.com/office/powerpoint/2010/main" val="1214729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E40D6D-B8F2-4EC9-B9F5-E5A21D6A01DF}"/>
              </a:ext>
            </a:extLst>
          </p:cNvPr>
          <p:cNvSpPr>
            <a:spLocks noGrp="1"/>
          </p:cNvSpPr>
          <p:nvPr>
            <p:ph type="title"/>
          </p:nvPr>
        </p:nvSpPr>
        <p:spPr/>
        <p:txBody>
          <a:bodyPr/>
          <a:lstStyle/>
          <a:p>
            <a:r>
              <a:rPr lang="en-US" sz="3399" dirty="0">
                <a:solidFill>
                  <a:srgbClr val="002569"/>
                </a:solidFill>
                <a:latin typeface="Arial" panose="020B0604020202020204" pitchFamily="34" charset="0"/>
                <a:cs typeface="Arial" panose="020B0604020202020204" pitchFamily="34" charset="0"/>
              </a:rPr>
              <a:t>Multicenter Phase 2 Study Overview</a:t>
            </a:r>
            <a:endParaRPr lang="it-CH" sz="3399" dirty="0">
              <a:solidFill>
                <a:srgbClr val="002569"/>
              </a:solidFill>
            </a:endParaRPr>
          </a:p>
        </p:txBody>
      </p:sp>
      <p:sp>
        <p:nvSpPr>
          <p:cNvPr id="5" name="Round Single Corner Rectangle 79">
            <a:extLst>
              <a:ext uri="{FF2B5EF4-FFF2-40B4-BE49-F238E27FC236}">
                <a16:creationId xmlns:a16="http://schemas.microsoft.com/office/drawing/2014/main" id="{2B57589A-B4B2-1DC6-BD49-AC2666151BE8}"/>
              </a:ext>
            </a:extLst>
          </p:cNvPr>
          <p:cNvSpPr/>
          <p:nvPr/>
        </p:nvSpPr>
        <p:spPr>
          <a:xfrm>
            <a:off x="659545" y="2764382"/>
            <a:ext cx="10886920" cy="3091983"/>
          </a:xfrm>
          <a:prstGeom prst="round1Rect">
            <a:avLst>
              <a:gd name="adj" fmla="val 2497"/>
            </a:avLst>
          </a:prstGeom>
          <a:solidFill>
            <a:schemeClr val="bg1">
              <a:lumMod val="95000"/>
            </a:schemeClr>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Arrow Connector 6">
            <a:extLst>
              <a:ext uri="{FF2B5EF4-FFF2-40B4-BE49-F238E27FC236}">
                <a16:creationId xmlns:a16="http://schemas.microsoft.com/office/drawing/2014/main" id="{8CDFF510-B3C2-E40B-E4F8-A893BB74B3AA}"/>
              </a:ext>
            </a:extLst>
          </p:cNvPr>
          <p:cNvCxnSpPr>
            <a:cxnSpLocks/>
          </p:cNvCxnSpPr>
          <p:nvPr/>
        </p:nvCxnSpPr>
        <p:spPr>
          <a:xfrm>
            <a:off x="994369" y="4621785"/>
            <a:ext cx="411353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riangle 81">
            <a:extLst>
              <a:ext uri="{FF2B5EF4-FFF2-40B4-BE49-F238E27FC236}">
                <a16:creationId xmlns:a16="http://schemas.microsoft.com/office/drawing/2014/main" id="{7AD69E72-96A0-9DA7-F526-222B548C42EE}"/>
              </a:ext>
            </a:extLst>
          </p:cNvPr>
          <p:cNvSpPr/>
          <p:nvPr/>
        </p:nvSpPr>
        <p:spPr>
          <a:xfrm flipV="1">
            <a:off x="1826127"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9808651-758F-3817-1CCD-44F68F742E65}"/>
              </a:ext>
            </a:extLst>
          </p:cNvPr>
          <p:cNvSpPr txBox="1"/>
          <p:nvPr/>
        </p:nvSpPr>
        <p:spPr>
          <a:xfrm>
            <a:off x="2549052" y="4969756"/>
            <a:ext cx="1029765" cy="276999"/>
          </a:xfrm>
          <a:prstGeom prst="rect">
            <a:avLst/>
          </a:prstGeom>
          <a:noFill/>
        </p:spPr>
        <p:txBody>
          <a:bodyPr wrap="squar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Cycles</a:t>
            </a:r>
          </a:p>
        </p:txBody>
      </p:sp>
      <p:sp>
        <p:nvSpPr>
          <p:cNvPr id="10" name="Triangle 83">
            <a:extLst>
              <a:ext uri="{FF2B5EF4-FFF2-40B4-BE49-F238E27FC236}">
                <a16:creationId xmlns:a16="http://schemas.microsoft.com/office/drawing/2014/main" id="{F570303A-0D7A-BA5A-2428-BE75DCACC6AB}"/>
              </a:ext>
            </a:extLst>
          </p:cNvPr>
          <p:cNvSpPr/>
          <p:nvPr/>
        </p:nvSpPr>
        <p:spPr>
          <a:xfrm flipV="1">
            <a:off x="2564656"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riangle 84">
            <a:extLst>
              <a:ext uri="{FF2B5EF4-FFF2-40B4-BE49-F238E27FC236}">
                <a16:creationId xmlns:a16="http://schemas.microsoft.com/office/drawing/2014/main" id="{11541185-FBFE-C1C3-EBB5-2A44AE9C0A96}"/>
              </a:ext>
            </a:extLst>
          </p:cNvPr>
          <p:cNvSpPr/>
          <p:nvPr/>
        </p:nvSpPr>
        <p:spPr>
          <a:xfrm flipV="1">
            <a:off x="2112840"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riangle 85">
            <a:extLst>
              <a:ext uri="{FF2B5EF4-FFF2-40B4-BE49-F238E27FC236}">
                <a16:creationId xmlns:a16="http://schemas.microsoft.com/office/drawing/2014/main" id="{4D8D59BE-5524-3F19-00A5-003D6C786DBE}"/>
              </a:ext>
            </a:extLst>
          </p:cNvPr>
          <p:cNvSpPr/>
          <p:nvPr/>
        </p:nvSpPr>
        <p:spPr>
          <a:xfrm flipV="1">
            <a:off x="3016474"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908C58D-DB00-E308-9376-261B3F5F4BBE}"/>
              </a:ext>
            </a:extLst>
          </p:cNvPr>
          <p:cNvSpPr txBox="1"/>
          <p:nvPr/>
        </p:nvSpPr>
        <p:spPr>
          <a:xfrm>
            <a:off x="1200414"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a:t>
            </a:r>
          </a:p>
        </p:txBody>
      </p:sp>
      <p:sp>
        <p:nvSpPr>
          <p:cNvPr id="14" name="TextBox 13">
            <a:extLst>
              <a:ext uri="{FF2B5EF4-FFF2-40B4-BE49-F238E27FC236}">
                <a16:creationId xmlns:a16="http://schemas.microsoft.com/office/drawing/2014/main" id="{498A7511-5714-BC5B-E684-670CE21ECC2D}"/>
              </a:ext>
            </a:extLst>
          </p:cNvPr>
          <p:cNvSpPr txBox="1"/>
          <p:nvPr/>
        </p:nvSpPr>
        <p:spPr>
          <a:xfrm>
            <a:off x="2034064"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2</a:t>
            </a:r>
          </a:p>
        </p:txBody>
      </p:sp>
      <p:sp>
        <p:nvSpPr>
          <p:cNvPr id="15" name="TextBox 14">
            <a:extLst>
              <a:ext uri="{FF2B5EF4-FFF2-40B4-BE49-F238E27FC236}">
                <a16:creationId xmlns:a16="http://schemas.microsoft.com/office/drawing/2014/main" id="{81228305-0728-90FC-F871-10F1D6EBEC85}"/>
              </a:ext>
            </a:extLst>
          </p:cNvPr>
          <p:cNvSpPr txBox="1"/>
          <p:nvPr/>
        </p:nvSpPr>
        <p:spPr>
          <a:xfrm>
            <a:off x="2476016"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3</a:t>
            </a:r>
          </a:p>
        </p:txBody>
      </p:sp>
      <p:sp>
        <p:nvSpPr>
          <p:cNvPr id="16" name="TextBox 15">
            <a:extLst>
              <a:ext uri="{FF2B5EF4-FFF2-40B4-BE49-F238E27FC236}">
                <a16:creationId xmlns:a16="http://schemas.microsoft.com/office/drawing/2014/main" id="{9D124BAE-2764-E1F6-9117-FE2778E00ADD}"/>
              </a:ext>
            </a:extLst>
          </p:cNvPr>
          <p:cNvSpPr txBox="1"/>
          <p:nvPr/>
        </p:nvSpPr>
        <p:spPr>
          <a:xfrm>
            <a:off x="2931817"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4</a:t>
            </a:r>
          </a:p>
        </p:txBody>
      </p:sp>
      <p:sp>
        <p:nvSpPr>
          <p:cNvPr id="17" name="TextBox 16">
            <a:extLst>
              <a:ext uri="{FF2B5EF4-FFF2-40B4-BE49-F238E27FC236}">
                <a16:creationId xmlns:a16="http://schemas.microsoft.com/office/drawing/2014/main" id="{44D4E5CA-53C4-CB88-3F90-E70DEE6EFBB1}"/>
              </a:ext>
            </a:extLst>
          </p:cNvPr>
          <p:cNvSpPr txBox="1"/>
          <p:nvPr/>
        </p:nvSpPr>
        <p:spPr>
          <a:xfrm>
            <a:off x="8030811" y="4728496"/>
            <a:ext cx="343171"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11</a:t>
            </a:r>
          </a:p>
        </p:txBody>
      </p:sp>
      <p:sp>
        <p:nvSpPr>
          <p:cNvPr id="18" name="TextBox 17">
            <a:extLst>
              <a:ext uri="{FF2B5EF4-FFF2-40B4-BE49-F238E27FC236}">
                <a16:creationId xmlns:a16="http://schemas.microsoft.com/office/drawing/2014/main" id="{FFA79423-D5F6-EFA5-3C56-C781388AB550}"/>
              </a:ext>
            </a:extLst>
          </p:cNvPr>
          <p:cNvSpPr txBox="1"/>
          <p:nvPr/>
        </p:nvSpPr>
        <p:spPr>
          <a:xfrm>
            <a:off x="8930916"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13</a:t>
            </a:r>
          </a:p>
        </p:txBody>
      </p:sp>
      <p:sp>
        <p:nvSpPr>
          <p:cNvPr id="19" name="TextBox 18">
            <a:extLst>
              <a:ext uri="{FF2B5EF4-FFF2-40B4-BE49-F238E27FC236}">
                <a16:creationId xmlns:a16="http://schemas.microsoft.com/office/drawing/2014/main" id="{9343D116-66BC-1CA8-E179-0AF32390C83C}"/>
              </a:ext>
            </a:extLst>
          </p:cNvPr>
          <p:cNvSpPr txBox="1"/>
          <p:nvPr/>
        </p:nvSpPr>
        <p:spPr>
          <a:xfrm>
            <a:off x="9829804"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15</a:t>
            </a:r>
          </a:p>
        </p:txBody>
      </p:sp>
      <p:sp>
        <p:nvSpPr>
          <p:cNvPr id="20" name="TextBox 19">
            <a:extLst>
              <a:ext uri="{FF2B5EF4-FFF2-40B4-BE49-F238E27FC236}">
                <a16:creationId xmlns:a16="http://schemas.microsoft.com/office/drawing/2014/main" id="{FB688C6D-E15F-FC60-6B7B-351330742CBE}"/>
              </a:ext>
            </a:extLst>
          </p:cNvPr>
          <p:cNvSpPr txBox="1"/>
          <p:nvPr/>
        </p:nvSpPr>
        <p:spPr>
          <a:xfrm>
            <a:off x="10735613"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17</a:t>
            </a:r>
          </a:p>
        </p:txBody>
      </p:sp>
      <p:sp>
        <p:nvSpPr>
          <p:cNvPr id="21" name="TextBox 20">
            <a:extLst>
              <a:ext uri="{FF2B5EF4-FFF2-40B4-BE49-F238E27FC236}">
                <a16:creationId xmlns:a16="http://schemas.microsoft.com/office/drawing/2014/main" id="{0DA4FA90-6D2C-D297-0637-81471F7670B9}"/>
              </a:ext>
            </a:extLst>
          </p:cNvPr>
          <p:cNvSpPr txBox="1"/>
          <p:nvPr/>
        </p:nvSpPr>
        <p:spPr>
          <a:xfrm>
            <a:off x="7161772" y="4728496"/>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9</a:t>
            </a:r>
          </a:p>
        </p:txBody>
      </p:sp>
      <p:sp>
        <p:nvSpPr>
          <p:cNvPr id="22" name="TextBox 21">
            <a:extLst>
              <a:ext uri="{FF2B5EF4-FFF2-40B4-BE49-F238E27FC236}">
                <a16:creationId xmlns:a16="http://schemas.microsoft.com/office/drawing/2014/main" id="{7AB6E6E8-09FD-E737-B29E-2519E3006B79}"/>
              </a:ext>
            </a:extLst>
          </p:cNvPr>
          <p:cNvSpPr txBox="1"/>
          <p:nvPr/>
        </p:nvSpPr>
        <p:spPr>
          <a:xfrm>
            <a:off x="7572197"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10</a:t>
            </a:r>
          </a:p>
        </p:txBody>
      </p:sp>
      <p:sp>
        <p:nvSpPr>
          <p:cNvPr id="23" name="TextBox 22">
            <a:extLst>
              <a:ext uri="{FF2B5EF4-FFF2-40B4-BE49-F238E27FC236}">
                <a16:creationId xmlns:a16="http://schemas.microsoft.com/office/drawing/2014/main" id="{4431F8F5-2AA0-C267-2A26-7AED9EB8215D}"/>
              </a:ext>
            </a:extLst>
          </p:cNvPr>
          <p:cNvSpPr txBox="1"/>
          <p:nvPr/>
        </p:nvSpPr>
        <p:spPr>
          <a:xfrm>
            <a:off x="8471086"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12</a:t>
            </a:r>
          </a:p>
        </p:txBody>
      </p:sp>
      <p:sp>
        <p:nvSpPr>
          <p:cNvPr id="24" name="TextBox 23">
            <a:extLst>
              <a:ext uri="{FF2B5EF4-FFF2-40B4-BE49-F238E27FC236}">
                <a16:creationId xmlns:a16="http://schemas.microsoft.com/office/drawing/2014/main" id="{94BD75CC-A031-D135-F10D-BE9FB40E36D6}"/>
              </a:ext>
            </a:extLst>
          </p:cNvPr>
          <p:cNvSpPr txBox="1"/>
          <p:nvPr/>
        </p:nvSpPr>
        <p:spPr>
          <a:xfrm>
            <a:off x="9376899"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14</a:t>
            </a:r>
          </a:p>
        </p:txBody>
      </p:sp>
      <p:sp>
        <p:nvSpPr>
          <p:cNvPr id="25" name="TextBox 24">
            <a:extLst>
              <a:ext uri="{FF2B5EF4-FFF2-40B4-BE49-F238E27FC236}">
                <a16:creationId xmlns:a16="http://schemas.microsoft.com/office/drawing/2014/main" id="{D566C922-477C-F938-816E-A533B0046368}"/>
              </a:ext>
            </a:extLst>
          </p:cNvPr>
          <p:cNvSpPr txBox="1"/>
          <p:nvPr/>
        </p:nvSpPr>
        <p:spPr>
          <a:xfrm>
            <a:off x="10282710"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16</a:t>
            </a:r>
          </a:p>
        </p:txBody>
      </p:sp>
      <p:sp>
        <p:nvSpPr>
          <p:cNvPr id="26" name="Triangle 103">
            <a:extLst>
              <a:ext uri="{FF2B5EF4-FFF2-40B4-BE49-F238E27FC236}">
                <a16:creationId xmlns:a16="http://schemas.microsoft.com/office/drawing/2014/main" id="{ED972548-3B13-AB74-185E-9D1528CE2884}"/>
              </a:ext>
            </a:extLst>
          </p:cNvPr>
          <p:cNvSpPr/>
          <p:nvPr/>
        </p:nvSpPr>
        <p:spPr>
          <a:xfrm flipV="1">
            <a:off x="1291139" y="4275973"/>
            <a:ext cx="91412" cy="91412"/>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3A9CFCDA-AC5D-CCC4-F63A-77FAF43F9FCE}"/>
              </a:ext>
            </a:extLst>
          </p:cNvPr>
          <p:cNvSpPr txBox="1"/>
          <p:nvPr/>
        </p:nvSpPr>
        <p:spPr>
          <a:xfrm>
            <a:off x="8549533" y="4985634"/>
            <a:ext cx="1137520" cy="276999"/>
          </a:xfrm>
          <a:prstGeom prst="rect">
            <a:avLst/>
          </a:prstGeom>
          <a:noFill/>
        </p:spPr>
        <p:txBody>
          <a:bodyPr wrap="squar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Cycles</a:t>
            </a:r>
          </a:p>
        </p:txBody>
      </p:sp>
      <p:sp>
        <p:nvSpPr>
          <p:cNvPr id="28" name="Rectangle 27">
            <a:extLst>
              <a:ext uri="{FF2B5EF4-FFF2-40B4-BE49-F238E27FC236}">
                <a16:creationId xmlns:a16="http://schemas.microsoft.com/office/drawing/2014/main" id="{C818B92D-7CB4-14CC-8EC2-5F62FF2A7807}"/>
              </a:ext>
            </a:extLst>
          </p:cNvPr>
          <p:cNvSpPr/>
          <p:nvPr/>
        </p:nvSpPr>
        <p:spPr>
          <a:xfrm>
            <a:off x="5162500" y="4341547"/>
            <a:ext cx="1012024" cy="56373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Response assessment</a:t>
            </a:r>
          </a:p>
        </p:txBody>
      </p:sp>
      <p:cxnSp>
        <p:nvCxnSpPr>
          <p:cNvPr id="29" name="Straight Arrow Connector 28">
            <a:extLst>
              <a:ext uri="{FF2B5EF4-FFF2-40B4-BE49-F238E27FC236}">
                <a16:creationId xmlns:a16="http://schemas.microsoft.com/office/drawing/2014/main" id="{DECD2FE5-E1FB-FBFF-E844-9B19D5AAA4EB}"/>
              </a:ext>
            </a:extLst>
          </p:cNvPr>
          <p:cNvCxnSpPr>
            <a:cxnSpLocks/>
          </p:cNvCxnSpPr>
          <p:nvPr/>
        </p:nvCxnSpPr>
        <p:spPr>
          <a:xfrm>
            <a:off x="6228189" y="4621785"/>
            <a:ext cx="82270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644E5B0-5B08-015D-FCF5-DBA62A165BF6}"/>
              </a:ext>
            </a:extLst>
          </p:cNvPr>
          <p:cNvSpPr txBox="1"/>
          <p:nvPr/>
        </p:nvSpPr>
        <p:spPr>
          <a:xfrm>
            <a:off x="7062209" y="5437411"/>
            <a:ext cx="799065" cy="276999"/>
          </a:xfrm>
          <a:prstGeom prst="rect">
            <a:avLst/>
          </a:prstGeom>
          <a:noFill/>
        </p:spPr>
        <p:txBody>
          <a:bodyPr wrap="non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Off study</a:t>
            </a:r>
          </a:p>
        </p:txBody>
      </p:sp>
      <p:sp>
        <p:nvSpPr>
          <p:cNvPr id="32" name="Oval 31">
            <a:extLst>
              <a:ext uri="{FF2B5EF4-FFF2-40B4-BE49-F238E27FC236}">
                <a16:creationId xmlns:a16="http://schemas.microsoft.com/office/drawing/2014/main" id="{D302EEA3-29F1-FAD6-45C4-C94F53D26702}"/>
              </a:ext>
            </a:extLst>
          </p:cNvPr>
          <p:cNvSpPr/>
          <p:nvPr/>
        </p:nvSpPr>
        <p:spPr>
          <a:xfrm>
            <a:off x="6485168" y="4447132"/>
            <a:ext cx="365647" cy="364164"/>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PR</a:t>
            </a:r>
          </a:p>
        </p:txBody>
      </p:sp>
      <p:sp>
        <p:nvSpPr>
          <p:cNvPr id="33" name="TextBox 32">
            <a:extLst>
              <a:ext uri="{FF2B5EF4-FFF2-40B4-BE49-F238E27FC236}">
                <a16:creationId xmlns:a16="http://schemas.microsoft.com/office/drawing/2014/main" id="{C7865297-55A7-7696-F7EA-341194779F47}"/>
              </a:ext>
            </a:extLst>
          </p:cNvPr>
          <p:cNvSpPr txBox="1"/>
          <p:nvPr/>
        </p:nvSpPr>
        <p:spPr>
          <a:xfrm>
            <a:off x="3381895"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5</a:t>
            </a:r>
          </a:p>
        </p:txBody>
      </p:sp>
      <p:sp>
        <p:nvSpPr>
          <p:cNvPr id="34" name="Triangle 111">
            <a:extLst>
              <a:ext uri="{FF2B5EF4-FFF2-40B4-BE49-F238E27FC236}">
                <a16:creationId xmlns:a16="http://schemas.microsoft.com/office/drawing/2014/main" id="{39096789-68C8-5C63-4A73-D8CCBEB104C5}"/>
              </a:ext>
            </a:extLst>
          </p:cNvPr>
          <p:cNvSpPr/>
          <p:nvPr/>
        </p:nvSpPr>
        <p:spPr>
          <a:xfrm flipV="1">
            <a:off x="3468292"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Triangle 112">
            <a:extLst>
              <a:ext uri="{FF2B5EF4-FFF2-40B4-BE49-F238E27FC236}">
                <a16:creationId xmlns:a16="http://schemas.microsoft.com/office/drawing/2014/main" id="{81B7DF7D-E7A6-2B65-BA79-F989D3C8CDA5}"/>
              </a:ext>
            </a:extLst>
          </p:cNvPr>
          <p:cNvSpPr/>
          <p:nvPr/>
        </p:nvSpPr>
        <p:spPr>
          <a:xfrm flipV="1">
            <a:off x="4371927"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Triangle 113">
            <a:extLst>
              <a:ext uri="{FF2B5EF4-FFF2-40B4-BE49-F238E27FC236}">
                <a16:creationId xmlns:a16="http://schemas.microsoft.com/office/drawing/2014/main" id="{D6044E1F-D5F5-07D0-D9BE-75F8D06A0978}"/>
              </a:ext>
            </a:extLst>
          </p:cNvPr>
          <p:cNvSpPr/>
          <p:nvPr/>
        </p:nvSpPr>
        <p:spPr>
          <a:xfrm flipV="1">
            <a:off x="3920110"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76C0D49F-0087-AC16-927B-49A58A360094}"/>
              </a:ext>
            </a:extLst>
          </p:cNvPr>
          <p:cNvSpPr txBox="1"/>
          <p:nvPr/>
        </p:nvSpPr>
        <p:spPr>
          <a:xfrm>
            <a:off x="3840098"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6</a:t>
            </a:r>
          </a:p>
        </p:txBody>
      </p:sp>
      <p:sp>
        <p:nvSpPr>
          <p:cNvPr id="38" name="TextBox 37">
            <a:extLst>
              <a:ext uri="{FF2B5EF4-FFF2-40B4-BE49-F238E27FC236}">
                <a16:creationId xmlns:a16="http://schemas.microsoft.com/office/drawing/2014/main" id="{9D9C2445-D4AA-7BF2-AA84-6FC732FFA05C}"/>
              </a:ext>
            </a:extLst>
          </p:cNvPr>
          <p:cNvSpPr txBox="1"/>
          <p:nvPr/>
        </p:nvSpPr>
        <p:spPr>
          <a:xfrm>
            <a:off x="4291374"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7</a:t>
            </a:r>
          </a:p>
        </p:txBody>
      </p:sp>
      <p:sp>
        <p:nvSpPr>
          <p:cNvPr id="39" name="TextBox 38">
            <a:extLst>
              <a:ext uri="{FF2B5EF4-FFF2-40B4-BE49-F238E27FC236}">
                <a16:creationId xmlns:a16="http://schemas.microsoft.com/office/drawing/2014/main" id="{DAC63732-B9D1-5ADB-F2B9-692C1B4DBF40}"/>
              </a:ext>
            </a:extLst>
          </p:cNvPr>
          <p:cNvSpPr txBox="1"/>
          <p:nvPr/>
        </p:nvSpPr>
        <p:spPr>
          <a:xfrm>
            <a:off x="4735729"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8</a:t>
            </a:r>
          </a:p>
        </p:txBody>
      </p:sp>
      <p:sp>
        <p:nvSpPr>
          <p:cNvPr id="40" name="Triangle 117">
            <a:extLst>
              <a:ext uri="{FF2B5EF4-FFF2-40B4-BE49-F238E27FC236}">
                <a16:creationId xmlns:a16="http://schemas.microsoft.com/office/drawing/2014/main" id="{3B3C0717-2B96-D0A0-B0ED-82F65673F933}"/>
              </a:ext>
            </a:extLst>
          </p:cNvPr>
          <p:cNvSpPr/>
          <p:nvPr/>
        </p:nvSpPr>
        <p:spPr>
          <a:xfrm flipV="1">
            <a:off x="4823741"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6CF6FA8C-3FAA-22A9-D86F-98B573735187}"/>
              </a:ext>
            </a:extLst>
          </p:cNvPr>
          <p:cNvSpPr txBox="1"/>
          <p:nvPr/>
        </p:nvSpPr>
        <p:spPr>
          <a:xfrm>
            <a:off x="1066813" y="2842783"/>
            <a:ext cx="2017611" cy="276999"/>
          </a:xfrm>
          <a:prstGeom prst="rect">
            <a:avLst/>
          </a:prstGeom>
          <a:noFill/>
        </p:spPr>
        <p:txBody>
          <a:bodyPr wrap="squar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272524"/>
                </a:solidFill>
                <a:effectLst/>
                <a:uLnTx/>
                <a:uFillTx/>
                <a:latin typeface="Arial" panose="020B0604020202020204"/>
                <a:ea typeface="+mn-ea"/>
                <a:cs typeface="Arial" panose="020B0604020202020204" pitchFamily="34" charset="0"/>
              </a:rPr>
              <a:t>Mosunetuzumab</a:t>
            </a:r>
            <a:r>
              <a:rPr kumimoji="0" lang="en-US" sz="1200" b="0" i="0" u="none" strike="noStrike" kern="1200" cap="none" spc="0" normalizeH="0" baseline="0" noProof="0">
                <a:ln>
                  <a:noFill/>
                </a:ln>
                <a:solidFill>
                  <a:srgbClr val="272524"/>
                </a:solidFill>
                <a:effectLst/>
                <a:uLnTx/>
                <a:uFillTx/>
                <a:latin typeface="Arial" panose="020B0604020202020204"/>
                <a:ea typeface="+mn-ea"/>
                <a:cs typeface="Arial" panose="020B0604020202020204" pitchFamily="34" charset="0"/>
              </a:rPr>
              <a:t>, 5 mg SC</a:t>
            </a:r>
          </a:p>
        </p:txBody>
      </p:sp>
      <p:sp>
        <p:nvSpPr>
          <p:cNvPr id="42" name="TextBox 41">
            <a:extLst>
              <a:ext uri="{FF2B5EF4-FFF2-40B4-BE49-F238E27FC236}">
                <a16:creationId xmlns:a16="http://schemas.microsoft.com/office/drawing/2014/main" id="{7291CC8E-557A-3085-5366-8737741F70D1}"/>
              </a:ext>
            </a:extLst>
          </p:cNvPr>
          <p:cNvSpPr txBox="1"/>
          <p:nvPr/>
        </p:nvSpPr>
        <p:spPr>
          <a:xfrm>
            <a:off x="5752959" y="2835915"/>
            <a:ext cx="1729883" cy="276999"/>
          </a:xfrm>
          <a:prstGeom prst="rect">
            <a:avLst/>
          </a:prstGeom>
          <a:noFill/>
        </p:spPr>
        <p:txBody>
          <a:bodyPr wrap="squar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Imaging (PET/CT)</a:t>
            </a:r>
          </a:p>
        </p:txBody>
      </p:sp>
      <p:cxnSp>
        <p:nvCxnSpPr>
          <p:cNvPr id="43" name="Straight Arrow Connector 42">
            <a:extLst>
              <a:ext uri="{FF2B5EF4-FFF2-40B4-BE49-F238E27FC236}">
                <a16:creationId xmlns:a16="http://schemas.microsoft.com/office/drawing/2014/main" id="{D7500990-F951-6578-3636-929684B89652}"/>
              </a:ext>
            </a:extLst>
          </p:cNvPr>
          <p:cNvCxnSpPr>
            <a:cxnSpLocks/>
          </p:cNvCxnSpPr>
          <p:nvPr/>
        </p:nvCxnSpPr>
        <p:spPr>
          <a:xfrm>
            <a:off x="7137441" y="4621785"/>
            <a:ext cx="411353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riangle 125">
            <a:extLst>
              <a:ext uri="{FF2B5EF4-FFF2-40B4-BE49-F238E27FC236}">
                <a16:creationId xmlns:a16="http://schemas.microsoft.com/office/drawing/2014/main" id="{1FB53CE3-147E-DDFA-D4E3-03093E757DBA}"/>
              </a:ext>
            </a:extLst>
          </p:cNvPr>
          <p:cNvSpPr/>
          <p:nvPr/>
        </p:nvSpPr>
        <p:spPr>
          <a:xfrm flipV="1">
            <a:off x="7697832"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Triangle 126">
            <a:extLst>
              <a:ext uri="{FF2B5EF4-FFF2-40B4-BE49-F238E27FC236}">
                <a16:creationId xmlns:a16="http://schemas.microsoft.com/office/drawing/2014/main" id="{86767636-B818-0F58-C18C-F8D770EDC767}"/>
              </a:ext>
            </a:extLst>
          </p:cNvPr>
          <p:cNvSpPr/>
          <p:nvPr/>
        </p:nvSpPr>
        <p:spPr>
          <a:xfrm flipV="1">
            <a:off x="8601468"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Triangle 127">
            <a:extLst>
              <a:ext uri="{FF2B5EF4-FFF2-40B4-BE49-F238E27FC236}">
                <a16:creationId xmlns:a16="http://schemas.microsoft.com/office/drawing/2014/main" id="{343A5784-686D-2010-068B-C3310EFC2721}"/>
              </a:ext>
            </a:extLst>
          </p:cNvPr>
          <p:cNvSpPr/>
          <p:nvPr/>
        </p:nvSpPr>
        <p:spPr>
          <a:xfrm flipV="1">
            <a:off x="8149650"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Triangle 128">
            <a:extLst>
              <a:ext uri="{FF2B5EF4-FFF2-40B4-BE49-F238E27FC236}">
                <a16:creationId xmlns:a16="http://schemas.microsoft.com/office/drawing/2014/main" id="{4F679051-9D0D-1196-77A2-C62885CEC9DB}"/>
              </a:ext>
            </a:extLst>
          </p:cNvPr>
          <p:cNvSpPr/>
          <p:nvPr/>
        </p:nvSpPr>
        <p:spPr>
          <a:xfrm flipV="1">
            <a:off x="9053286"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Triangle 129">
            <a:extLst>
              <a:ext uri="{FF2B5EF4-FFF2-40B4-BE49-F238E27FC236}">
                <a16:creationId xmlns:a16="http://schemas.microsoft.com/office/drawing/2014/main" id="{3DEF9BD3-D8C0-15F2-7934-527ADBCC9E24}"/>
              </a:ext>
            </a:extLst>
          </p:cNvPr>
          <p:cNvSpPr/>
          <p:nvPr/>
        </p:nvSpPr>
        <p:spPr>
          <a:xfrm flipV="1">
            <a:off x="9505102"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Triangle 130">
            <a:extLst>
              <a:ext uri="{FF2B5EF4-FFF2-40B4-BE49-F238E27FC236}">
                <a16:creationId xmlns:a16="http://schemas.microsoft.com/office/drawing/2014/main" id="{EA6C0A25-F4D8-84D9-624D-BB62A725583D}"/>
              </a:ext>
            </a:extLst>
          </p:cNvPr>
          <p:cNvSpPr/>
          <p:nvPr/>
        </p:nvSpPr>
        <p:spPr>
          <a:xfrm flipV="1">
            <a:off x="10408738"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Triangle 131">
            <a:extLst>
              <a:ext uri="{FF2B5EF4-FFF2-40B4-BE49-F238E27FC236}">
                <a16:creationId xmlns:a16="http://schemas.microsoft.com/office/drawing/2014/main" id="{5C71412A-54ED-8DF5-63E0-E86EB82DE44C}"/>
              </a:ext>
            </a:extLst>
          </p:cNvPr>
          <p:cNvSpPr/>
          <p:nvPr/>
        </p:nvSpPr>
        <p:spPr>
          <a:xfrm flipV="1">
            <a:off x="9956920"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 name="Triangle 132">
            <a:extLst>
              <a:ext uri="{FF2B5EF4-FFF2-40B4-BE49-F238E27FC236}">
                <a16:creationId xmlns:a16="http://schemas.microsoft.com/office/drawing/2014/main" id="{BF5A98EB-FEB6-5F5F-4C10-7D25C4E3A71C}"/>
              </a:ext>
            </a:extLst>
          </p:cNvPr>
          <p:cNvSpPr/>
          <p:nvPr/>
        </p:nvSpPr>
        <p:spPr>
          <a:xfrm flipV="1">
            <a:off x="10860552"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 name="Triangle 133">
            <a:extLst>
              <a:ext uri="{FF2B5EF4-FFF2-40B4-BE49-F238E27FC236}">
                <a16:creationId xmlns:a16="http://schemas.microsoft.com/office/drawing/2014/main" id="{6EF8D25F-7F74-FE01-ED47-1FE49FE22A35}"/>
              </a:ext>
            </a:extLst>
          </p:cNvPr>
          <p:cNvSpPr/>
          <p:nvPr/>
        </p:nvSpPr>
        <p:spPr>
          <a:xfrm flipV="1">
            <a:off x="7252692"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53" name="Straight Arrow Connector 52">
            <a:extLst>
              <a:ext uri="{FF2B5EF4-FFF2-40B4-BE49-F238E27FC236}">
                <a16:creationId xmlns:a16="http://schemas.microsoft.com/office/drawing/2014/main" id="{D087FDA1-0C1B-CF32-F230-15554B48E171}"/>
              </a:ext>
            </a:extLst>
          </p:cNvPr>
          <p:cNvCxnSpPr>
            <a:cxnSpLocks/>
          </p:cNvCxnSpPr>
          <p:nvPr/>
        </p:nvCxnSpPr>
        <p:spPr>
          <a:xfrm>
            <a:off x="7137441" y="3655281"/>
            <a:ext cx="411353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ED80FE8-21EB-6926-3313-1AA9CBF11E59}"/>
              </a:ext>
            </a:extLst>
          </p:cNvPr>
          <p:cNvCxnSpPr>
            <a:cxnSpLocks/>
          </p:cNvCxnSpPr>
          <p:nvPr/>
        </p:nvCxnSpPr>
        <p:spPr>
          <a:xfrm>
            <a:off x="6368628" y="5570123"/>
            <a:ext cx="670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riangle 137">
            <a:extLst>
              <a:ext uri="{FF2B5EF4-FFF2-40B4-BE49-F238E27FC236}">
                <a16:creationId xmlns:a16="http://schemas.microsoft.com/office/drawing/2014/main" id="{B0B7832D-BE6D-348C-97D3-29176B10AE8C}"/>
              </a:ext>
            </a:extLst>
          </p:cNvPr>
          <p:cNvSpPr/>
          <p:nvPr/>
        </p:nvSpPr>
        <p:spPr>
          <a:xfrm flipV="1">
            <a:off x="1552717"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7" name="Triangle 138">
            <a:extLst>
              <a:ext uri="{FF2B5EF4-FFF2-40B4-BE49-F238E27FC236}">
                <a16:creationId xmlns:a16="http://schemas.microsoft.com/office/drawing/2014/main" id="{EDAB6B6A-3D91-656E-731B-0A91736DAAAF}"/>
              </a:ext>
            </a:extLst>
          </p:cNvPr>
          <p:cNvSpPr/>
          <p:nvPr/>
        </p:nvSpPr>
        <p:spPr>
          <a:xfrm flipV="1">
            <a:off x="996773" y="2935532"/>
            <a:ext cx="94456" cy="91412"/>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58" name="Triangle 139">
            <a:extLst>
              <a:ext uri="{FF2B5EF4-FFF2-40B4-BE49-F238E27FC236}">
                <a16:creationId xmlns:a16="http://schemas.microsoft.com/office/drawing/2014/main" id="{E544B117-6A7D-497E-4E28-9F2547E8C3F9}"/>
              </a:ext>
            </a:extLst>
          </p:cNvPr>
          <p:cNvSpPr/>
          <p:nvPr/>
        </p:nvSpPr>
        <p:spPr>
          <a:xfrm flipV="1">
            <a:off x="3226236" y="2889826"/>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59" name="TextBox 58">
            <a:extLst>
              <a:ext uri="{FF2B5EF4-FFF2-40B4-BE49-F238E27FC236}">
                <a16:creationId xmlns:a16="http://schemas.microsoft.com/office/drawing/2014/main" id="{B486DBDF-B992-8F1B-85D0-9828C07C81D6}"/>
              </a:ext>
            </a:extLst>
          </p:cNvPr>
          <p:cNvSpPr txBox="1"/>
          <p:nvPr/>
        </p:nvSpPr>
        <p:spPr>
          <a:xfrm>
            <a:off x="3302310" y="2842783"/>
            <a:ext cx="2105599" cy="276999"/>
          </a:xfrm>
          <a:prstGeom prst="rect">
            <a:avLst/>
          </a:prstGeom>
          <a:noFill/>
        </p:spPr>
        <p:txBody>
          <a:bodyPr wrap="squar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272524"/>
                </a:solidFill>
                <a:effectLst/>
                <a:uLnTx/>
                <a:uFillTx/>
                <a:latin typeface="Arial" panose="020B0604020202020204"/>
                <a:ea typeface="+mn-ea"/>
                <a:cs typeface="Arial" panose="020B0604020202020204" pitchFamily="34" charset="0"/>
              </a:rPr>
              <a:t>Mosunetuzumab</a:t>
            </a:r>
            <a:r>
              <a:rPr kumimoji="0" lang="en-US" sz="1200" b="0" i="0" u="none" strike="noStrike" kern="1200" cap="none" spc="0" normalizeH="0" baseline="0" noProof="0">
                <a:ln>
                  <a:noFill/>
                </a:ln>
                <a:solidFill>
                  <a:srgbClr val="272524"/>
                </a:solidFill>
                <a:effectLst/>
                <a:uLnTx/>
                <a:uFillTx/>
                <a:latin typeface="Arial" panose="020B0604020202020204"/>
                <a:ea typeface="+mn-ea"/>
                <a:cs typeface="Arial" panose="020B0604020202020204" pitchFamily="34" charset="0"/>
              </a:rPr>
              <a:t>, 45 mg SC</a:t>
            </a:r>
          </a:p>
        </p:txBody>
      </p:sp>
      <p:cxnSp>
        <p:nvCxnSpPr>
          <p:cNvPr id="60" name="Straight Connector 59">
            <a:extLst>
              <a:ext uri="{FF2B5EF4-FFF2-40B4-BE49-F238E27FC236}">
                <a16:creationId xmlns:a16="http://schemas.microsoft.com/office/drawing/2014/main" id="{EF7F3D5B-6495-DF11-1378-D5D5CC21A166}"/>
              </a:ext>
            </a:extLst>
          </p:cNvPr>
          <p:cNvCxnSpPr>
            <a:cxnSpLocks/>
          </p:cNvCxnSpPr>
          <p:nvPr/>
        </p:nvCxnSpPr>
        <p:spPr>
          <a:xfrm>
            <a:off x="6379912" y="3656867"/>
            <a:ext cx="0" cy="1919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8DB0324-E71F-43FA-DF76-9476C60A47D0}"/>
              </a:ext>
            </a:extLst>
          </p:cNvPr>
          <p:cNvCxnSpPr>
            <a:cxnSpLocks/>
          </p:cNvCxnSpPr>
          <p:nvPr/>
        </p:nvCxnSpPr>
        <p:spPr>
          <a:xfrm>
            <a:off x="6368628" y="3660799"/>
            <a:ext cx="670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4ED5EC96-9A3F-1ED7-72CD-E8892EBE35D2}"/>
              </a:ext>
            </a:extLst>
          </p:cNvPr>
          <p:cNvSpPr/>
          <p:nvPr/>
        </p:nvSpPr>
        <p:spPr>
          <a:xfrm>
            <a:off x="6485168" y="3482978"/>
            <a:ext cx="365647" cy="36140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CR</a:t>
            </a:r>
          </a:p>
        </p:txBody>
      </p:sp>
      <p:sp>
        <p:nvSpPr>
          <p:cNvPr id="63" name="Oval 62">
            <a:extLst>
              <a:ext uri="{FF2B5EF4-FFF2-40B4-BE49-F238E27FC236}">
                <a16:creationId xmlns:a16="http://schemas.microsoft.com/office/drawing/2014/main" id="{284567D9-97DB-B606-0562-561F9FE187B4}"/>
              </a:ext>
            </a:extLst>
          </p:cNvPr>
          <p:cNvSpPr/>
          <p:nvPr/>
        </p:nvSpPr>
        <p:spPr>
          <a:xfrm>
            <a:off x="6485168" y="5398395"/>
            <a:ext cx="365647" cy="36416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≤SD</a:t>
            </a:r>
          </a:p>
        </p:txBody>
      </p:sp>
      <p:sp>
        <p:nvSpPr>
          <p:cNvPr id="64" name="Round Single Corner Rectangle 145">
            <a:extLst>
              <a:ext uri="{FF2B5EF4-FFF2-40B4-BE49-F238E27FC236}">
                <a16:creationId xmlns:a16="http://schemas.microsoft.com/office/drawing/2014/main" id="{92CF6100-85F0-0099-090C-431FC8DC880A}"/>
              </a:ext>
            </a:extLst>
          </p:cNvPr>
          <p:cNvSpPr/>
          <p:nvPr/>
        </p:nvSpPr>
        <p:spPr>
          <a:xfrm>
            <a:off x="658540" y="1136816"/>
            <a:ext cx="3051209" cy="1426546"/>
          </a:xfrm>
          <a:prstGeom prst="round1Rect">
            <a:avLst>
              <a:gd name="adj" fmla="val 6114"/>
            </a:avLst>
          </a:prstGeom>
          <a:solidFill>
            <a:schemeClr val="accent1"/>
          </a:solidFill>
          <a:ln w="12700">
            <a:solidFill>
              <a:srgbClr val="272524"/>
            </a:solidFill>
          </a:ln>
        </p:spPr>
        <p:txBody>
          <a:bodyPr wrap="square" anchor="t">
            <a:noAutofit/>
          </a:bodyPr>
          <a:lstStyle/>
          <a:p>
            <a:pPr marL="182821" marR="0" lvl="1" indent="-182821" algn="l" defTabSz="914103" rtl="0" eaLnBrk="1" fontAlgn="auto" latinLnBrk="0" hangingPunct="1">
              <a:lnSpc>
                <a:spcPct val="100000"/>
              </a:lnSpc>
              <a:spcBef>
                <a:spcPts val="0"/>
              </a:spcBef>
              <a:spcAft>
                <a:spcPts val="400"/>
              </a:spcAft>
              <a:buClrTx/>
              <a:buSzTx/>
              <a:buFontTx/>
              <a:buNone/>
              <a:tabLst/>
              <a:defRPr/>
            </a:pPr>
            <a:r>
              <a:rPr kumimoji="0" lang="en-US" sz="1200" b="1" i="0" u="sng"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Eligibility:</a:t>
            </a:r>
          </a:p>
          <a:p>
            <a:pPr marL="194248" marR="0" lvl="1" indent="-194248"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≥18 years; ECOG PS 0-2</a:t>
            </a:r>
          </a:p>
          <a:p>
            <a:pPr marL="194248" marR="0" lvl="1" indent="-194248"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CD20+ previously untreated FL</a:t>
            </a:r>
          </a:p>
          <a:p>
            <a:pPr marL="194248" marR="0" lvl="1" indent="-194248"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G1-3A, stage II–IV </a:t>
            </a:r>
          </a:p>
          <a:p>
            <a:pPr marL="194248" marR="0" lvl="1" indent="-194248"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In need of therapy per GELF criteria</a:t>
            </a:r>
          </a:p>
        </p:txBody>
      </p:sp>
      <p:sp>
        <p:nvSpPr>
          <p:cNvPr id="65" name="Round Single Corner Rectangle 146">
            <a:extLst>
              <a:ext uri="{FF2B5EF4-FFF2-40B4-BE49-F238E27FC236}">
                <a16:creationId xmlns:a16="http://schemas.microsoft.com/office/drawing/2014/main" id="{F325A902-6C1C-7DBC-AC70-F13BFA31FDB9}"/>
              </a:ext>
            </a:extLst>
          </p:cNvPr>
          <p:cNvSpPr/>
          <p:nvPr/>
        </p:nvSpPr>
        <p:spPr>
          <a:xfrm>
            <a:off x="3934121" y="1130446"/>
            <a:ext cx="3051209" cy="1430365"/>
          </a:xfrm>
          <a:prstGeom prst="round1Rect">
            <a:avLst>
              <a:gd name="adj" fmla="val 7211"/>
            </a:avLst>
          </a:prstGeom>
          <a:solidFill>
            <a:schemeClr val="accent1">
              <a:lumMod val="40000"/>
              <a:lumOff val="60000"/>
            </a:schemeClr>
          </a:solidFill>
          <a:ln w="12700">
            <a:solidFill>
              <a:schemeClr val="bg2">
                <a:lumMod val="25000"/>
              </a:schemeClr>
            </a:solidFill>
          </a:ln>
        </p:spPr>
        <p:txBody>
          <a:bodyPr wrap="square" anchor="t">
            <a:noAutofit/>
          </a:bodyPr>
          <a:lstStyle/>
          <a:p>
            <a:pPr marL="182821" marR="0" lvl="0" indent="-182821" algn="l" defTabSz="914103" rtl="0" eaLnBrk="1" fontAlgn="auto" latinLnBrk="0" hangingPunct="1">
              <a:lnSpc>
                <a:spcPct val="100000"/>
              </a:lnSpc>
              <a:spcBef>
                <a:spcPts val="0"/>
              </a:spcBef>
              <a:spcAft>
                <a:spcPts val="400"/>
              </a:spcAft>
              <a:buClrTx/>
              <a:buSzTx/>
              <a:buFontTx/>
              <a:buNone/>
              <a:tabLst>
                <a:tab pos="224718" algn="l"/>
              </a:tabLst>
              <a:defRPr/>
            </a:pPr>
            <a:r>
              <a:rPr kumimoji="0" lang="en-US" sz="1200" b="1" i="0" u="sng"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Endpoints:</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tab pos="224718" algn="l"/>
              </a:tabLst>
              <a:defRPr/>
            </a:pPr>
            <a:r>
              <a:rPr kumimoji="0" lang="en-US" sz="1200" b="1" i="0" u="none"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Primary:</a:t>
            </a: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 CR per Lugano</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Secondary:</a:t>
            </a: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 ORR, safety, PFS, DOR, TTNT, OS</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Exploratory: </a:t>
            </a: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PD, ctDNA monitoring</a:t>
            </a:r>
          </a:p>
        </p:txBody>
      </p:sp>
      <p:sp>
        <p:nvSpPr>
          <p:cNvPr id="66" name="Round Single Corner Rectangle 147">
            <a:extLst>
              <a:ext uri="{FF2B5EF4-FFF2-40B4-BE49-F238E27FC236}">
                <a16:creationId xmlns:a16="http://schemas.microsoft.com/office/drawing/2014/main" id="{120C18F9-5766-640E-9F1A-E3D8159D7458}"/>
              </a:ext>
            </a:extLst>
          </p:cNvPr>
          <p:cNvSpPr/>
          <p:nvPr/>
        </p:nvSpPr>
        <p:spPr>
          <a:xfrm>
            <a:off x="7209702" y="1136816"/>
            <a:ext cx="4336764" cy="1426545"/>
          </a:xfrm>
          <a:prstGeom prst="round1Rect">
            <a:avLst>
              <a:gd name="adj" fmla="val 6614"/>
            </a:avLst>
          </a:prstGeom>
          <a:solidFill>
            <a:schemeClr val="accent2">
              <a:lumMod val="20000"/>
              <a:lumOff val="80000"/>
            </a:schemeClr>
          </a:solidFill>
          <a:ln w="12700">
            <a:solidFill>
              <a:schemeClr val="bg2">
                <a:lumMod val="25000"/>
              </a:schemeClr>
            </a:solidFill>
          </a:ln>
        </p:spPr>
        <p:txBody>
          <a:bodyPr wrap="square" anchor="t">
            <a:noAutofit/>
          </a:bodyPr>
          <a:lstStyle/>
          <a:p>
            <a:pPr marL="182821" marR="0" lvl="0" indent="-182821" algn="l" defTabSz="914103" rtl="0" eaLnBrk="1" fontAlgn="auto" latinLnBrk="0" hangingPunct="1">
              <a:lnSpc>
                <a:spcPct val="100000"/>
              </a:lnSpc>
              <a:spcBef>
                <a:spcPts val="0"/>
              </a:spcBef>
              <a:spcAft>
                <a:spcPts val="400"/>
              </a:spcAft>
              <a:buClrTx/>
              <a:buSzTx/>
              <a:buFontTx/>
              <a:buNone/>
              <a:tabLst>
                <a:tab pos="224718" algn="l"/>
              </a:tabLst>
              <a:defRPr/>
            </a:pPr>
            <a:r>
              <a:rPr kumimoji="0" lang="en-US" sz="1200" b="1" i="0" u="sng"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Outpatient administration:</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tab pos="224718" algn="l"/>
              </a:tabLst>
              <a:defRPr/>
            </a:pPr>
            <a:r>
              <a:rPr kumimoji="0" lang="en-US" sz="1200" b="0" i="0" u="none" strike="noStrike" kern="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Times New Roman" panose="02020603050405020304" pitchFamily="18" charset="0"/>
              </a:rPr>
              <a:t>Administration: Zanubrutinib PO; </a:t>
            </a:r>
            <a:r>
              <a:rPr kumimoji="0" lang="en-US" sz="1200" b="0" i="0" u="none" strike="noStrike" kern="0" cap="none" spc="0" normalizeH="0" baseline="0" noProof="0" dirty="0" err="1">
                <a:ln>
                  <a:noFill/>
                </a:ln>
                <a:solidFill>
                  <a:srgbClr val="272524"/>
                </a:solidFill>
                <a:effectLst/>
                <a:uLnTx/>
                <a:uFillTx/>
                <a:latin typeface="Arial" panose="020B0604020202020204" pitchFamily="34" charset="0"/>
                <a:ea typeface="Times New Roman" panose="02020603050405020304" pitchFamily="18" charset="0"/>
                <a:cs typeface="Times New Roman" panose="02020603050405020304" pitchFamily="18" charset="0"/>
              </a:rPr>
              <a:t>mosunetuzumab</a:t>
            </a:r>
            <a:r>
              <a:rPr kumimoji="0" lang="en-US" sz="1200" b="0" i="0" u="none" strike="noStrike" kern="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Times New Roman" panose="02020603050405020304" pitchFamily="18" charset="0"/>
              </a:rPr>
              <a:t> SC </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tab pos="224718" algn="l"/>
              </a:tabLst>
              <a:defRPr/>
            </a:pPr>
            <a:r>
              <a:rPr kumimoji="0" lang="en-US" sz="1200" b="0" i="0" u="none" strike="noStrike" kern="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Times New Roman" panose="02020603050405020304" pitchFamily="18" charset="0"/>
              </a:rPr>
              <a:t>Prophylaxis: Dexamethasone, anti H2, acetaminophen in C1 (and C2 if prior CRS)</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tab pos="224718" algn="l"/>
              </a:tabLst>
              <a:defRPr/>
            </a:pPr>
            <a:r>
              <a:rPr kumimoji="0" lang="en-US" sz="1200" b="0" i="0" u="none" strike="noStrike" kern="0" cap="none" spc="0" normalizeH="0" baseline="0" noProof="0" dirty="0">
                <a:ln>
                  <a:noFill/>
                </a:ln>
                <a:solidFill>
                  <a:srgbClr val="272524"/>
                </a:solidFill>
                <a:effectLst/>
                <a:uLnTx/>
                <a:uFillTx/>
                <a:latin typeface="Arial" panose="020B0604020202020204" pitchFamily="34" charset="0"/>
                <a:ea typeface="+mn-ea"/>
                <a:cs typeface="Times New Roman" panose="02020603050405020304" pitchFamily="18" charset="0"/>
              </a:rPr>
              <a:t>VZV and PJP prophylaxis and GCSF support per treating physician</a:t>
            </a:r>
            <a:endPar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28C73875-8164-2571-2E2C-559F0DF14B9B}"/>
              </a:ext>
            </a:extLst>
          </p:cNvPr>
          <p:cNvSpPr txBox="1"/>
          <p:nvPr/>
        </p:nvSpPr>
        <p:spPr>
          <a:xfrm>
            <a:off x="752583" y="5540540"/>
            <a:ext cx="1478290" cy="276999"/>
          </a:xfrm>
          <a:prstGeom prst="rect">
            <a:avLst/>
          </a:prstGeom>
          <a:noFill/>
        </p:spPr>
        <p:txBody>
          <a:bodyPr wrap="non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72524"/>
                </a:solidFill>
                <a:effectLst/>
                <a:uLnTx/>
                <a:uFillTx/>
                <a:latin typeface="Arial" panose="020B0604020202020204"/>
                <a:ea typeface="+mn-ea"/>
                <a:cs typeface="+mn-cs"/>
              </a:rPr>
              <a:t>1 cycle = 21 days </a:t>
            </a:r>
          </a:p>
        </p:txBody>
      </p:sp>
      <p:sp>
        <p:nvSpPr>
          <p:cNvPr id="68" name="TextBox 67">
            <a:extLst>
              <a:ext uri="{FF2B5EF4-FFF2-40B4-BE49-F238E27FC236}">
                <a16:creationId xmlns:a16="http://schemas.microsoft.com/office/drawing/2014/main" id="{9DBDCC85-65FC-F5F8-F597-8A9800B55FA0}"/>
              </a:ext>
            </a:extLst>
          </p:cNvPr>
          <p:cNvSpPr txBox="1"/>
          <p:nvPr/>
        </p:nvSpPr>
        <p:spPr>
          <a:xfrm>
            <a:off x="1166335" y="4583054"/>
            <a:ext cx="332142" cy="230832"/>
          </a:xfrm>
          <a:prstGeom prst="rect">
            <a:avLst/>
          </a:prstGeom>
          <a:noFill/>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72524"/>
                </a:solidFill>
                <a:effectLst/>
                <a:uLnTx/>
                <a:uFillTx/>
                <a:latin typeface="Arial" panose="020B0604020202020204"/>
                <a:ea typeface="+mn-ea"/>
                <a:cs typeface="+mn-cs"/>
              </a:rPr>
              <a:t>D1</a:t>
            </a:r>
          </a:p>
        </p:txBody>
      </p:sp>
      <p:sp>
        <p:nvSpPr>
          <p:cNvPr id="69" name="TextBox 68">
            <a:extLst>
              <a:ext uri="{FF2B5EF4-FFF2-40B4-BE49-F238E27FC236}">
                <a16:creationId xmlns:a16="http://schemas.microsoft.com/office/drawing/2014/main" id="{8681BA20-7F47-D07F-4EB2-7FC17BBFD021}"/>
              </a:ext>
            </a:extLst>
          </p:cNvPr>
          <p:cNvSpPr txBox="1"/>
          <p:nvPr/>
        </p:nvSpPr>
        <p:spPr>
          <a:xfrm>
            <a:off x="1423855" y="4583054"/>
            <a:ext cx="332142" cy="230832"/>
          </a:xfrm>
          <a:prstGeom prst="rect">
            <a:avLst/>
          </a:prstGeom>
          <a:noFill/>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72524"/>
                </a:solidFill>
                <a:effectLst/>
                <a:uLnTx/>
                <a:uFillTx/>
                <a:latin typeface="Arial" panose="020B0604020202020204"/>
                <a:ea typeface="+mn-ea"/>
                <a:cs typeface="+mn-cs"/>
              </a:rPr>
              <a:t>D8</a:t>
            </a:r>
          </a:p>
        </p:txBody>
      </p:sp>
      <p:sp>
        <p:nvSpPr>
          <p:cNvPr id="70" name="TextBox 69">
            <a:extLst>
              <a:ext uri="{FF2B5EF4-FFF2-40B4-BE49-F238E27FC236}">
                <a16:creationId xmlns:a16="http://schemas.microsoft.com/office/drawing/2014/main" id="{F88A50C1-24A8-259A-80ED-6ADB80136F61}"/>
              </a:ext>
            </a:extLst>
          </p:cNvPr>
          <p:cNvSpPr txBox="1"/>
          <p:nvPr/>
        </p:nvSpPr>
        <p:spPr>
          <a:xfrm>
            <a:off x="1679083" y="4583054"/>
            <a:ext cx="396262" cy="230832"/>
          </a:xfrm>
          <a:prstGeom prst="rect">
            <a:avLst/>
          </a:prstGeom>
          <a:noFill/>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72524"/>
                </a:solidFill>
                <a:effectLst/>
                <a:uLnTx/>
                <a:uFillTx/>
                <a:latin typeface="Arial" panose="020B0604020202020204"/>
                <a:ea typeface="+mn-ea"/>
                <a:cs typeface="+mn-cs"/>
              </a:rPr>
              <a:t>D15</a:t>
            </a:r>
          </a:p>
        </p:txBody>
      </p:sp>
      <p:grpSp>
        <p:nvGrpSpPr>
          <p:cNvPr id="71" name="Group 70">
            <a:extLst>
              <a:ext uri="{FF2B5EF4-FFF2-40B4-BE49-F238E27FC236}">
                <a16:creationId xmlns:a16="http://schemas.microsoft.com/office/drawing/2014/main" id="{03ADF8FB-B0B6-0E2A-E0D4-F42CA7AF16FC}"/>
              </a:ext>
            </a:extLst>
          </p:cNvPr>
          <p:cNvGrpSpPr/>
          <p:nvPr/>
        </p:nvGrpSpPr>
        <p:grpSpPr>
          <a:xfrm>
            <a:off x="5574427" y="2860596"/>
            <a:ext cx="206044" cy="241288"/>
            <a:chOff x="-5577230" y="876287"/>
            <a:chExt cx="1760382" cy="2061501"/>
          </a:xfrm>
        </p:grpSpPr>
        <p:sp>
          <p:nvSpPr>
            <p:cNvPr id="72" name="Oval 71">
              <a:extLst>
                <a:ext uri="{FF2B5EF4-FFF2-40B4-BE49-F238E27FC236}">
                  <a16:creationId xmlns:a16="http://schemas.microsoft.com/office/drawing/2014/main" id="{0F3473E4-F035-2CE5-443F-F6D3FE9154DB}"/>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3" name="Oval 72">
              <a:extLst>
                <a:ext uri="{FF2B5EF4-FFF2-40B4-BE49-F238E27FC236}">
                  <a16:creationId xmlns:a16="http://schemas.microsoft.com/office/drawing/2014/main" id="{CC187D61-8367-7958-CACB-373617F3ABBD}"/>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Trapezoid 73">
              <a:extLst>
                <a:ext uri="{FF2B5EF4-FFF2-40B4-BE49-F238E27FC236}">
                  <a16:creationId xmlns:a16="http://schemas.microsoft.com/office/drawing/2014/main" id="{72BB89D1-157B-A17F-B16C-F9CBBC15C619}"/>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5" name="Group 74">
            <a:extLst>
              <a:ext uri="{FF2B5EF4-FFF2-40B4-BE49-F238E27FC236}">
                <a16:creationId xmlns:a16="http://schemas.microsoft.com/office/drawing/2014/main" id="{F61A8D4D-7D3A-4A9A-EC14-806AA452516B}"/>
              </a:ext>
            </a:extLst>
          </p:cNvPr>
          <p:cNvGrpSpPr/>
          <p:nvPr/>
        </p:nvGrpSpPr>
        <p:grpSpPr>
          <a:xfrm>
            <a:off x="1135413" y="3865951"/>
            <a:ext cx="206044" cy="241288"/>
            <a:chOff x="-5577230" y="876287"/>
            <a:chExt cx="1760382" cy="2061501"/>
          </a:xfrm>
        </p:grpSpPr>
        <p:sp>
          <p:nvSpPr>
            <p:cNvPr id="76" name="Oval 75">
              <a:extLst>
                <a:ext uri="{FF2B5EF4-FFF2-40B4-BE49-F238E27FC236}">
                  <a16:creationId xmlns:a16="http://schemas.microsoft.com/office/drawing/2014/main" id="{2B456B23-7528-683C-F940-9238CA2419F2}"/>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Oval 76">
              <a:extLst>
                <a:ext uri="{FF2B5EF4-FFF2-40B4-BE49-F238E27FC236}">
                  <a16:creationId xmlns:a16="http://schemas.microsoft.com/office/drawing/2014/main" id="{96D0DC44-BBC4-8BF9-E682-A8A9CDB2011D}"/>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8" name="Trapezoid 77">
              <a:extLst>
                <a:ext uri="{FF2B5EF4-FFF2-40B4-BE49-F238E27FC236}">
                  <a16:creationId xmlns:a16="http://schemas.microsoft.com/office/drawing/2014/main" id="{8A98B4C1-565F-2235-7A38-A312BC03C412}"/>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9" name="Group 78">
            <a:extLst>
              <a:ext uri="{FF2B5EF4-FFF2-40B4-BE49-F238E27FC236}">
                <a16:creationId xmlns:a16="http://schemas.microsoft.com/office/drawing/2014/main" id="{15696F40-5AC7-2AA0-91D8-692C0B61F7F1}"/>
              </a:ext>
            </a:extLst>
          </p:cNvPr>
          <p:cNvGrpSpPr/>
          <p:nvPr/>
        </p:nvGrpSpPr>
        <p:grpSpPr>
          <a:xfrm>
            <a:off x="3301327" y="3865951"/>
            <a:ext cx="206044" cy="241288"/>
            <a:chOff x="-5577230" y="876287"/>
            <a:chExt cx="1760382" cy="2061501"/>
          </a:xfrm>
        </p:grpSpPr>
        <p:sp>
          <p:nvSpPr>
            <p:cNvPr id="80" name="Oval 79">
              <a:extLst>
                <a:ext uri="{FF2B5EF4-FFF2-40B4-BE49-F238E27FC236}">
                  <a16:creationId xmlns:a16="http://schemas.microsoft.com/office/drawing/2014/main" id="{B2E91111-89D1-8977-B188-0F2C2030B45F}"/>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Oval 80">
              <a:extLst>
                <a:ext uri="{FF2B5EF4-FFF2-40B4-BE49-F238E27FC236}">
                  <a16:creationId xmlns:a16="http://schemas.microsoft.com/office/drawing/2014/main" id="{EAA9E226-241D-74DB-4EDC-8CC2D9248D9E}"/>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Trapezoid 81">
              <a:extLst>
                <a:ext uri="{FF2B5EF4-FFF2-40B4-BE49-F238E27FC236}">
                  <a16:creationId xmlns:a16="http://schemas.microsoft.com/office/drawing/2014/main" id="{6389D9E4-B43B-34EF-0AA2-D7BF293C1344}"/>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3" name="Group 82">
            <a:extLst>
              <a:ext uri="{FF2B5EF4-FFF2-40B4-BE49-F238E27FC236}">
                <a16:creationId xmlns:a16="http://schemas.microsoft.com/office/drawing/2014/main" id="{393B40AF-A11F-71E2-C4F5-69230B79B05E}"/>
              </a:ext>
            </a:extLst>
          </p:cNvPr>
          <p:cNvGrpSpPr/>
          <p:nvPr/>
        </p:nvGrpSpPr>
        <p:grpSpPr>
          <a:xfrm>
            <a:off x="5548129" y="4027946"/>
            <a:ext cx="206044" cy="241288"/>
            <a:chOff x="-5577230" y="876287"/>
            <a:chExt cx="1760382" cy="2061501"/>
          </a:xfrm>
        </p:grpSpPr>
        <p:sp>
          <p:nvSpPr>
            <p:cNvPr id="84" name="Oval 83">
              <a:extLst>
                <a:ext uri="{FF2B5EF4-FFF2-40B4-BE49-F238E27FC236}">
                  <a16:creationId xmlns:a16="http://schemas.microsoft.com/office/drawing/2014/main" id="{8D076827-3B2E-AF78-9680-86FFEE005628}"/>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5" name="Oval 84">
              <a:extLst>
                <a:ext uri="{FF2B5EF4-FFF2-40B4-BE49-F238E27FC236}">
                  <a16:creationId xmlns:a16="http://schemas.microsoft.com/office/drawing/2014/main" id="{11B06149-5C03-976C-BF57-24F61237274B}"/>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6" name="Trapezoid 85">
              <a:extLst>
                <a:ext uri="{FF2B5EF4-FFF2-40B4-BE49-F238E27FC236}">
                  <a16:creationId xmlns:a16="http://schemas.microsoft.com/office/drawing/2014/main" id="{7F66040B-0027-F0B5-B293-B1AC5BFD60E7}"/>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7" name="Group 86">
            <a:extLst>
              <a:ext uri="{FF2B5EF4-FFF2-40B4-BE49-F238E27FC236}">
                <a16:creationId xmlns:a16="http://schemas.microsoft.com/office/drawing/2014/main" id="{6C4A2B86-97A7-1AD1-4D35-447974A73FC9}"/>
              </a:ext>
            </a:extLst>
          </p:cNvPr>
          <p:cNvGrpSpPr/>
          <p:nvPr/>
        </p:nvGrpSpPr>
        <p:grpSpPr>
          <a:xfrm>
            <a:off x="8902597" y="3865951"/>
            <a:ext cx="206044" cy="241288"/>
            <a:chOff x="-5577230" y="876287"/>
            <a:chExt cx="1760382" cy="2061501"/>
          </a:xfrm>
        </p:grpSpPr>
        <p:sp>
          <p:nvSpPr>
            <p:cNvPr id="88" name="Oval 87">
              <a:extLst>
                <a:ext uri="{FF2B5EF4-FFF2-40B4-BE49-F238E27FC236}">
                  <a16:creationId xmlns:a16="http://schemas.microsoft.com/office/drawing/2014/main" id="{8FAF03B2-6FAC-92DA-0D6D-B3E551B0FBBF}"/>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Oval 88">
              <a:extLst>
                <a:ext uri="{FF2B5EF4-FFF2-40B4-BE49-F238E27FC236}">
                  <a16:creationId xmlns:a16="http://schemas.microsoft.com/office/drawing/2014/main" id="{B4C64D70-555B-DE76-F0C9-5DB946FAA7F6}"/>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Trapezoid 89">
              <a:extLst>
                <a:ext uri="{FF2B5EF4-FFF2-40B4-BE49-F238E27FC236}">
                  <a16:creationId xmlns:a16="http://schemas.microsoft.com/office/drawing/2014/main" id="{4649519D-4590-BFD1-AB37-6490AADE2473}"/>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1" name="Group 90">
            <a:extLst>
              <a:ext uri="{FF2B5EF4-FFF2-40B4-BE49-F238E27FC236}">
                <a16:creationId xmlns:a16="http://schemas.microsoft.com/office/drawing/2014/main" id="{DE7F8207-A726-61A5-5369-03CDF2BDB071}"/>
              </a:ext>
            </a:extLst>
          </p:cNvPr>
          <p:cNvGrpSpPr/>
          <p:nvPr/>
        </p:nvGrpSpPr>
        <p:grpSpPr>
          <a:xfrm>
            <a:off x="11016025" y="3865951"/>
            <a:ext cx="206044" cy="241288"/>
            <a:chOff x="-5577230" y="876287"/>
            <a:chExt cx="1760382" cy="2061501"/>
          </a:xfrm>
        </p:grpSpPr>
        <p:sp>
          <p:nvSpPr>
            <p:cNvPr id="92" name="Oval 91">
              <a:extLst>
                <a:ext uri="{FF2B5EF4-FFF2-40B4-BE49-F238E27FC236}">
                  <a16:creationId xmlns:a16="http://schemas.microsoft.com/office/drawing/2014/main" id="{8FFAEC99-B2CC-1AC9-39BA-734409F4CDD6}"/>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id="{2801A435-1E1C-4F1B-AB6F-A56255167CB6}"/>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4" name="Trapezoid 93">
              <a:extLst>
                <a:ext uri="{FF2B5EF4-FFF2-40B4-BE49-F238E27FC236}">
                  <a16:creationId xmlns:a16="http://schemas.microsoft.com/office/drawing/2014/main" id="{09D5023F-8BC7-CA69-2FBF-CA149EC85188}"/>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5" name="Group 94">
            <a:extLst>
              <a:ext uri="{FF2B5EF4-FFF2-40B4-BE49-F238E27FC236}">
                <a16:creationId xmlns:a16="http://schemas.microsoft.com/office/drawing/2014/main" id="{CB749006-CC24-B23F-DD44-641C97B7FE90}"/>
              </a:ext>
            </a:extLst>
          </p:cNvPr>
          <p:cNvGrpSpPr/>
          <p:nvPr/>
        </p:nvGrpSpPr>
        <p:grpSpPr>
          <a:xfrm>
            <a:off x="11016025" y="3134648"/>
            <a:ext cx="206044" cy="241288"/>
            <a:chOff x="-5577230" y="876287"/>
            <a:chExt cx="1760382" cy="2061501"/>
          </a:xfrm>
        </p:grpSpPr>
        <p:sp>
          <p:nvSpPr>
            <p:cNvPr id="96" name="Oval 95">
              <a:extLst>
                <a:ext uri="{FF2B5EF4-FFF2-40B4-BE49-F238E27FC236}">
                  <a16:creationId xmlns:a16="http://schemas.microsoft.com/office/drawing/2014/main" id="{A51733D2-FB60-E886-FDC6-226F7A1AFECC}"/>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Oval 96">
              <a:extLst>
                <a:ext uri="{FF2B5EF4-FFF2-40B4-BE49-F238E27FC236}">
                  <a16:creationId xmlns:a16="http://schemas.microsoft.com/office/drawing/2014/main" id="{8F71A476-8967-741F-A082-3AB6DDC791CE}"/>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Trapezoid 97">
              <a:extLst>
                <a:ext uri="{FF2B5EF4-FFF2-40B4-BE49-F238E27FC236}">
                  <a16:creationId xmlns:a16="http://schemas.microsoft.com/office/drawing/2014/main" id="{91BB8676-CE99-9920-4B39-03B0D1BDA5CB}"/>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9" name="Group 98">
            <a:extLst>
              <a:ext uri="{FF2B5EF4-FFF2-40B4-BE49-F238E27FC236}">
                <a16:creationId xmlns:a16="http://schemas.microsoft.com/office/drawing/2014/main" id="{233893C2-6A95-3725-1AA7-45A32CD5EE8C}"/>
              </a:ext>
            </a:extLst>
          </p:cNvPr>
          <p:cNvGrpSpPr/>
          <p:nvPr/>
        </p:nvGrpSpPr>
        <p:grpSpPr>
          <a:xfrm>
            <a:off x="8902597" y="3134648"/>
            <a:ext cx="206044" cy="241288"/>
            <a:chOff x="-5577230" y="876287"/>
            <a:chExt cx="1760382" cy="2061501"/>
          </a:xfrm>
        </p:grpSpPr>
        <p:sp>
          <p:nvSpPr>
            <p:cNvPr id="100" name="Oval 99">
              <a:extLst>
                <a:ext uri="{FF2B5EF4-FFF2-40B4-BE49-F238E27FC236}">
                  <a16:creationId xmlns:a16="http://schemas.microsoft.com/office/drawing/2014/main" id="{DEE67E99-795B-2A68-4970-BFCF2B8E0BBF}"/>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2BE74D09-EDED-AF58-5073-515C85002411}"/>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 name="Trapezoid 101">
              <a:extLst>
                <a:ext uri="{FF2B5EF4-FFF2-40B4-BE49-F238E27FC236}">
                  <a16:creationId xmlns:a16="http://schemas.microsoft.com/office/drawing/2014/main" id="{3488EA12-1A05-22D8-40AA-D175C069668B}"/>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 name="TextBox 5">
            <a:extLst>
              <a:ext uri="{FF2B5EF4-FFF2-40B4-BE49-F238E27FC236}">
                <a16:creationId xmlns:a16="http://schemas.microsoft.com/office/drawing/2014/main" id="{1F8FD30F-26F8-943B-92E4-B60EC2A54741}"/>
              </a:ext>
            </a:extLst>
          </p:cNvPr>
          <p:cNvSpPr txBox="1"/>
          <p:nvPr/>
        </p:nvSpPr>
        <p:spPr>
          <a:xfrm>
            <a:off x="994370" y="4406116"/>
            <a:ext cx="4008759" cy="187037"/>
          </a:xfrm>
          <a:prstGeom prst="rect">
            <a:avLst/>
          </a:prstGeom>
          <a:solidFill>
            <a:schemeClr val="accent1">
              <a:lumMod val="50000"/>
            </a:schemeClr>
          </a:solidFill>
          <a:ln>
            <a:solidFill>
              <a:srgbClr val="272524"/>
            </a:solidFill>
          </a:ln>
        </p:spPr>
        <p:txBody>
          <a:bodyPr wrap="none" rtlCol="0" anchor="ctr">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Zanubrutinib 320 mg orally daily</a:t>
            </a:r>
          </a:p>
        </p:txBody>
      </p:sp>
      <p:sp>
        <p:nvSpPr>
          <p:cNvPr id="103" name="TextBox 102">
            <a:extLst>
              <a:ext uri="{FF2B5EF4-FFF2-40B4-BE49-F238E27FC236}">
                <a16:creationId xmlns:a16="http://schemas.microsoft.com/office/drawing/2014/main" id="{CEFEE58B-57A3-004D-521F-E6D2A9224ACC}"/>
              </a:ext>
            </a:extLst>
          </p:cNvPr>
          <p:cNvSpPr txBox="1"/>
          <p:nvPr/>
        </p:nvSpPr>
        <p:spPr>
          <a:xfrm>
            <a:off x="7147271" y="4402545"/>
            <a:ext cx="3997957" cy="187037"/>
          </a:xfrm>
          <a:prstGeom prst="rect">
            <a:avLst/>
          </a:prstGeom>
          <a:solidFill>
            <a:schemeClr val="accent1">
              <a:lumMod val="50000"/>
            </a:schemeClr>
          </a:solidFill>
          <a:ln>
            <a:solidFill>
              <a:srgbClr val="272524"/>
            </a:solidFill>
          </a:ln>
        </p:spPr>
        <p:txBody>
          <a:bodyPr wrap="none" rtlCol="0" anchor="ctr">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Zanubrutinib 320 mg orally daily</a:t>
            </a:r>
          </a:p>
        </p:txBody>
      </p:sp>
      <p:sp>
        <p:nvSpPr>
          <p:cNvPr id="104" name="TextBox 103">
            <a:extLst>
              <a:ext uri="{FF2B5EF4-FFF2-40B4-BE49-F238E27FC236}">
                <a16:creationId xmlns:a16="http://schemas.microsoft.com/office/drawing/2014/main" id="{71BD9F96-0ED0-9118-BB85-955E2DEF9E5E}"/>
              </a:ext>
            </a:extLst>
          </p:cNvPr>
          <p:cNvSpPr txBox="1"/>
          <p:nvPr/>
        </p:nvSpPr>
        <p:spPr>
          <a:xfrm>
            <a:off x="7147271" y="3436042"/>
            <a:ext cx="3997957" cy="187037"/>
          </a:xfrm>
          <a:prstGeom prst="rect">
            <a:avLst/>
          </a:prstGeom>
          <a:solidFill>
            <a:schemeClr val="accent1">
              <a:lumMod val="50000"/>
            </a:schemeClr>
          </a:solidFill>
          <a:ln>
            <a:solidFill>
              <a:srgbClr val="272524"/>
            </a:solidFill>
          </a:ln>
        </p:spPr>
        <p:txBody>
          <a:bodyPr wrap="none" rtlCol="0" anchor="ctr">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Zanubrutinib 320 mg orally daily</a:t>
            </a:r>
          </a:p>
        </p:txBody>
      </p:sp>
      <p:sp>
        <p:nvSpPr>
          <p:cNvPr id="4" name="TextBox 3">
            <a:extLst>
              <a:ext uri="{FF2B5EF4-FFF2-40B4-BE49-F238E27FC236}">
                <a16:creationId xmlns:a16="http://schemas.microsoft.com/office/drawing/2014/main" id="{F4B9E4E1-DA27-7410-93CF-FBB3AF228F35}"/>
              </a:ext>
            </a:extLst>
          </p:cNvPr>
          <p:cNvSpPr txBox="1"/>
          <p:nvPr/>
        </p:nvSpPr>
        <p:spPr>
          <a:xfrm>
            <a:off x="853461" y="4584430"/>
            <a:ext cx="370614" cy="230832"/>
          </a:xfrm>
          <a:prstGeom prst="rect">
            <a:avLst/>
          </a:prstGeom>
          <a:noFill/>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72524"/>
                </a:solidFill>
                <a:effectLst/>
                <a:uLnTx/>
                <a:uFillTx/>
                <a:latin typeface="Arial" panose="020B0604020202020204"/>
                <a:ea typeface="+mn-ea"/>
                <a:cs typeface="+mn-cs"/>
              </a:rPr>
              <a:t>D-7</a:t>
            </a:r>
          </a:p>
        </p:txBody>
      </p:sp>
      <p:sp>
        <p:nvSpPr>
          <p:cNvPr id="3" name="TextBox 2">
            <a:extLst>
              <a:ext uri="{FF2B5EF4-FFF2-40B4-BE49-F238E27FC236}">
                <a16:creationId xmlns:a16="http://schemas.microsoft.com/office/drawing/2014/main" id="{48590B61-9E67-9233-6778-91B2D6F2DFFE}"/>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L, et al, ASH 2025</a:t>
            </a:r>
          </a:p>
        </p:txBody>
      </p:sp>
    </p:spTree>
    <p:extLst>
      <p:ext uri="{BB962C8B-B14F-4D97-AF65-F5344CB8AC3E}">
        <p14:creationId xmlns:p14="http://schemas.microsoft.com/office/powerpoint/2010/main" val="31739878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5B6E0AA-5D58-C9D0-3916-A82EF778BEEC}"/>
              </a:ext>
            </a:extLst>
          </p:cNvPr>
          <p:cNvGraphicFramePr>
            <a:graphicFrameLocks noGrp="1"/>
          </p:cNvGraphicFramePr>
          <p:nvPr/>
        </p:nvGraphicFramePr>
        <p:xfrm>
          <a:off x="623299" y="1649059"/>
          <a:ext cx="4873594" cy="2747334"/>
        </p:xfrm>
        <a:graphic>
          <a:graphicData uri="http://schemas.openxmlformats.org/drawingml/2006/table">
            <a:tbl>
              <a:tblPr/>
              <a:tblGrid>
                <a:gridCol w="2436797">
                  <a:extLst>
                    <a:ext uri="{9D8B030D-6E8A-4147-A177-3AD203B41FA5}">
                      <a16:colId xmlns:a16="http://schemas.microsoft.com/office/drawing/2014/main" val="4289726534"/>
                    </a:ext>
                  </a:extLst>
                </a:gridCol>
                <a:gridCol w="2436797">
                  <a:extLst>
                    <a:ext uri="{9D8B030D-6E8A-4147-A177-3AD203B41FA5}">
                      <a16:colId xmlns:a16="http://schemas.microsoft.com/office/drawing/2014/main" val="950647467"/>
                    </a:ext>
                  </a:extLst>
                </a:gridCol>
              </a:tblGrid>
              <a:tr h="457889">
                <a:tc>
                  <a:txBody>
                    <a:bodyPr/>
                    <a:lstStyle/>
                    <a:p>
                      <a:pPr marL="0" marR="0">
                        <a:spcAft>
                          <a:spcPts val="300"/>
                        </a:spcAft>
                        <a:buNone/>
                      </a:pPr>
                      <a:r>
                        <a:rPr lang="en-US" sz="1500" b="1" dirty="0">
                          <a:solidFill>
                            <a:schemeClr val="tx1"/>
                          </a:solidFill>
                          <a:effectLst/>
                          <a:latin typeface="+mj-lt"/>
                          <a:ea typeface="Times New Roman" panose="02020603050405020304" pitchFamily="18" charset="0"/>
                          <a:cs typeface="Times New Roman" panose="02020603050405020304" pitchFamily="18" charset="0"/>
                        </a:rPr>
                        <a:t>Response Type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b="1" dirty="0">
                          <a:solidFill>
                            <a:srgbClr val="FFFFFF"/>
                          </a:solidFill>
                          <a:effectLst/>
                          <a:latin typeface="+mj-lt"/>
                          <a:ea typeface="Times New Roman" panose="02020603050405020304" pitchFamily="18" charset="0"/>
                          <a:cs typeface="Times New Roman" panose="02020603050405020304" pitchFamily="18" charset="0"/>
                        </a:rPr>
                        <a:t>Response Evaluable (n=51)</a:t>
                      </a:r>
                      <a:endParaRPr lang="en-US" sz="1500" b="1" dirty="0">
                        <a:effectLst/>
                        <a:latin typeface="+mj-lt"/>
                        <a:ea typeface="Times New Roman" panose="02020603050405020304" pitchFamily="18" charset="0"/>
                        <a:cs typeface="Times New Roman" panose="02020603050405020304" pitchFamily="18" charset="0"/>
                      </a:endParaRP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extLst>
                  <a:ext uri="{0D108BD9-81ED-4DB2-BD59-A6C34878D82A}">
                    <a16:rowId xmlns:a16="http://schemas.microsoft.com/office/drawing/2014/main" val="1762438077"/>
                  </a:ext>
                </a:extLst>
              </a:tr>
              <a:tr h="457889">
                <a:tc>
                  <a:txBody>
                    <a:bodyPr/>
                    <a:lstStyle/>
                    <a:p>
                      <a:pPr marL="0" marR="0">
                        <a:spcAft>
                          <a:spcPts val="300"/>
                        </a:spcAft>
                        <a:buNone/>
                      </a:pPr>
                      <a:r>
                        <a:rPr lang="en-US" sz="1500" dirty="0">
                          <a:solidFill>
                            <a:schemeClr val="tx1"/>
                          </a:solidFill>
                          <a:effectLst/>
                          <a:latin typeface="+mj-lt"/>
                          <a:ea typeface="Times New Roman" panose="02020603050405020304" pitchFamily="18" charset="0"/>
                          <a:cs typeface="Times New Roman" panose="02020603050405020304" pitchFamily="18" charset="0"/>
                        </a:rPr>
                        <a:t>Overall Response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dirty="0">
                          <a:effectLst/>
                          <a:latin typeface="+mj-lt"/>
                          <a:ea typeface="Times New Roman" panose="02020603050405020304" pitchFamily="18" charset="0"/>
                          <a:cs typeface="Times New Roman" panose="02020603050405020304" pitchFamily="18" charset="0"/>
                        </a:rPr>
                        <a:t>47 (92%)</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77700362"/>
                  </a:ext>
                </a:extLst>
              </a:tr>
              <a:tr h="457889">
                <a:tc>
                  <a:txBody>
                    <a:bodyPr/>
                    <a:lstStyle/>
                    <a:p>
                      <a:pPr marL="0" marR="0">
                        <a:spcAft>
                          <a:spcPts val="300"/>
                        </a:spcAft>
                        <a:buNone/>
                      </a:pPr>
                      <a:r>
                        <a:rPr lang="en-US" sz="1500" b="1" dirty="0">
                          <a:solidFill>
                            <a:schemeClr val="tx1"/>
                          </a:solidFill>
                          <a:effectLst/>
                          <a:latin typeface="+mj-lt"/>
                          <a:ea typeface="Times New Roman" panose="02020603050405020304" pitchFamily="18" charset="0"/>
                          <a:cs typeface="Times New Roman" panose="02020603050405020304" pitchFamily="18" charset="0"/>
                        </a:rPr>
                        <a:t>    Complete Response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b="1" dirty="0">
                          <a:effectLst/>
                          <a:latin typeface="+mj-lt"/>
                          <a:ea typeface="Times New Roman" panose="02020603050405020304" pitchFamily="18" charset="0"/>
                          <a:cs typeface="Times New Roman" panose="02020603050405020304" pitchFamily="18" charset="0"/>
                        </a:rPr>
                        <a:t>42 (82%)</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950071"/>
                  </a:ext>
                </a:extLst>
              </a:tr>
              <a:tr h="457889">
                <a:tc>
                  <a:txBody>
                    <a:bodyPr/>
                    <a:lstStyle/>
                    <a:p>
                      <a:pPr marL="0" marR="0">
                        <a:spcAft>
                          <a:spcPts val="300"/>
                        </a:spcAft>
                        <a:buNone/>
                      </a:pPr>
                      <a:r>
                        <a:rPr lang="en-US" sz="1500" dirty="0">
                          <a:solidFill>
                            <a:schemeClr val="tx1"/>
                          </a:solidFill>
                          <a:effectLst/>
                          <a:latin typeface="+mj-lt"/>
                          <a:ea typeface="Times New Roman" panose="02020603050405020304" pitchFamily="18" charset="0"/>
                          <a:cs typeface="Times New Roman" panose="02020603050405020304" pitchFamily="18" charset="0"/>
                        </a:rPr>
                        <a:t>    Partial Response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dirty="0">
                          <a:effectLst/>
                          <a:latin typeface="+mj-lt"/>
                          <a:ea typeface="Times New Roman" panose="02020603050405020304" pitchFamily="18" charset="0"/>
                          <a:cs typeface="Times New Roman" panose="02020603050405020304" pitchFamily="18" charset="0"/>
                        </a:rPr>
                        <a:t>5 (10%)</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5056877"/>
                  </a:ext>
                </a:extLst>
              </a:tr>
              <a:tr h="457889">
                <a:tc>
                  <a:txBody>
                    <a:bodyPr/>
                    <a:lstStyle/>
                    <a:p>
                      <a:pPr marL="0" marR="0">
                        <a:spcAft>
                          <a:spcPts val="300"/>
                        </a:spcAft>
                        <a:buNone/>
                      </a:pPr>
                      <a:r>
                        <a:rPr lang="en-US" sz="1500" dirty="0">
                          <a:solidFill>
                            <a:schemeClr val="tx1"/>
                          </a:solidFill>
                          <a:effectLst/>
                          <a:latin typeface="+mj-lt"/>
                          <a:ea typeface="Times New Roman" panose="02020603050405020304" pitchFamily="18" charset="0"/>
                          <a:cs typeface="Times New Roman" panose="02020603050405020304" pitchFamily="18" charset="0"/>
                        </a:rPr>
                        <a:t>Stable Disease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dirty="0">
                          <a:effectLst/>
                          <a:latin typeface="+mj-lt"/>
                          <a:ea typeface="Times New Roman" panose="02020603050405020304" pitchFamily="18" charset="0"/>
                          <a:cs typeface="Times New Roman" panose="02020603050405020304" pitchFamily="18" charset="0"/>
                        </a:rPr>
                        <a:t>1 (2%)</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69505783"/>
                  </a:ext>
                </a:extLst>
              </a:tr>
              <a:tr h="457889">
                <a:tc>
                  <a:txBody>
                    <a:bodyPr/>
                    <a:lstStyle/>
                    <a:p>
                      <a:pPr marL="0" marR="0">
                        <a:spcAft>
                          <a:spcPts val="300"/>
                        </a:spcAft>
                        <a:buNone/>
                      </a:pPr>
                      <a:r>
                        <a:rPr lang="en-US" sz="1500" dirty="0">
                          <a:solidFill>
                            <a:schemeClr val="tx1"/>
                          </a:solidFill>
                          <a:effectLst/>
                          <a:latin typeface="+mj-lt"/>
                          <a:ea typeface="Times New Roman" panose="02020603050405020304" pitchFamily="18" charset="0"/>
                          <a:cs typeface="Times New Roman" panose="02020603050405020304" pitchFamily="18" charset="0"/>
                        </a:rPr>
                        <a:t>Progressive Disease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dirty="0">
                          <a:effectLst/>
                          <a:latin typeface="+mj-lt"/>
                          <a:ea typeface="Times New Roman" panose="02020603050405020304" pitchFamily="18" charset="0"/>
                          <a:cs typeface="Times New Roman" panose="02020603050405020304" pitchFamily="18" charset="0"/>
                        </a:rPr>
                        <a:t>3 (6%)</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43358758"/>
                  </a:ext>
                </a:extLst>
              </a:tr>
            </a:tbl>
          </a:graphicData>
        </a:graphic>
      </p:graphicFrame>
      <p:pic>
        <p:nvPicPr>
          <p:cNvPr id="7" name="Graphic 6">
            <a:extLst>
              <a:ext uri="{FF2B5EF4-FFF2-40B4-BE49-F238E27FC236}">
                <a16:creationId xmlns:a16="http://schemas.microsoft.com/office/drawing/2014/main" id="{51CF91E2-3196-D338-A902-8F01E72233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3647" y="1199515"/>
            <a:ext cx="5484707" cy="4799119"/>
          </a:xfrm>
          <a:prstGeom prst="rect">
            <a:avLst/>
          </a:prstGeom>
        </p:spPr>
      </p:pic>
      <p:sp>
        <p:nvSpPr>
          <p:cNvPr id="10" name="Rectangle 9">
            <a:extLst>
              <a:ext uri="{FF2B5EF4-FFF2-40B4-BE49-F238E27FC236}">
                <a16:creationId xmlns:a16="http://schemas.microsoft.com/office/drawing/2014/main" id="{6B92258C-9F5C-F508-4DF5-3E749E1FC0FD}"/>
              </a:ext>
            </a:extLst>
          </p:cNvPr>
          <p:cNvSpPr/>
          <p:nvPr/>
        </p:nvSpPr>
        <p:spPr>
          <a:xfrm>
            <a:off x="621317" y="2126418"/>
            <a:ext cx="4873594" cy="893295"/>
          </a:xfrm>
          <a:prstGeom prst="rect">
            <a:avLst/>
          </a:prstGeom>
          <a:noFill/>
          <a:ln w="57150">
            <a:solidFill>
              <a:srgbClr val="5DCC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2569"/>
              </a:solidFill>
              <a:effectLst/>
              <a:uLnTx/>
              <a:uFillTx/>
              <a:latin typeface="Arial" panose="020B0604020202020204"/>
              <a:ea typeface="+mn-ea"/>
              <a:cs typeface="+mn-cs"/>
            </a:endParaRPr>
          </a:p>
        </p:txBody>
      </p:sp>
      <p:sp>
        <p:nvSpPr>
          <p:cNvPr id="4" name="Titolo 1">
            <a:extLst>
              <a:ext uri="{FF2B5EF4-FFF2-40B4-BE49-F238E27FC236}">
                <a16:creationId xmlns:a16="http://schemas.microsoft.com/office/drawing/2014/main" id="{5A38D139-4166-3A47-A6FC-CF987B30DEA9}"/>
              </a:ext>
            </a:extLst>
          </p:cNvPr>
          <p:cNvSpPr txBox="1">
            <a:spLocks/>
          </p:cNvSpPr>
          <p:nvPr/>
        </p:nvSpPr>
        <p:spPr>
          <a:xfrm>
            <a:off x="592010" y="366071"/>
            <a:ext cx="8869930" cy="132515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marL="0" marR="0" lvl="0" indent="0" algn="l" defTabSz="914103" rtl="0" eaLnBrk="1" fontAlgn="auto" latinLnBrk="0" hangingPunct="1">
              <a:lnSpc>
                <a:spcPct val="90000"/>
              </a:lnSpc>
              <a:spcBef>
                <a:spcPct val="0"/>
              </a:spcBef>
              <a:spcAft>
                <a:spcPts val="0"/>
              </a:spcAft>
              <a:buClrTx/>
              <a:buSzTx/>
              <a:buFontTx/>
              <a:buNone/>
              <a:tabLst/>
              <a:defRPr/>
            </a:pPr>
            <a:r>
              <a:rPr kumimoji="0" lang="it-CH" sz="3399" b="1" i="0" u="none" strike="noStrike" kern="1200" cap="none" spc="-51" normalizeH="0" baseline="0" noProof="0" dirty="0">
                <a:ln>
                  <a:noFill/>
                </a:ln>
                <a:solidFill>
                  <a:srgbClr val="002569"/>
                </a:solidFill>
                <a:effectLst/>
                <a:uLnTx/>
                <a:uFillTx/>
                <a:latin typeface="Arial" panose="020B0604020202020204" pitchFamily="34" charset="0"/>
                <a:ea typeface="+mj-ea"/>
                <a:cs typeface="Arial" panose="020B0604020202020204" pitchFamily="34" charset="0"/>
              </a:rPr>
              <a:t>Mosunetuzumab + Zanubrutinib Induced Deep Responses in Most Patients</a:t>
            </a:r>
          </a:p>
        </p:txBody>
      </p:sp>
      <p:pic>
        <p:nvPicPr>
          <p:cNvPr id="2" name="Picture 1">
            <a:extLst>
              <a:ext uri="{FF2B5EF4-FFF2-40B4-BE49-F238E27FC236}">
                <a16:creationId xmlns:a16="http://schemas.microsoft.com/office/drawing/2014/main" id="{9E46BB5A-C88D-8933-88A1-77F0D122D965}"/>
              </a:ext>
            </a:extLst>
          </p:cNvPr>
          <p:cNvPicPr>
            <a:picLocks noChangeAspect="1"/>
          </p:cNvPicPr>
          <p:nvPr/>
        </p:nvPicPr>
        <p:blipFill>
          <a:blip r:embed="rId5"/>
          <a:stretch>
            <a:fillRect/>
          </a:stretch>
        </p:blipFill>
        <p:spPr>
          <a:xfrm>
            <a:off x="658561" y="4558849"/>
            <a:ext cx="4736601" cy="1631496"/>
          </a:xfrm>
          <a:prstGeom prst="rect">
            <a:avLst/>
          </a:prstGeom>
        </p:spPr>
      </p:pic>
      <p:pic>
        <p:nvPicPr>
          <p:cNvPr id="3" name="Picture 2">
            <a:extLst>
              <a:ext uri="{FF2B5EF4-FFF2-40B4-BE49-F238E27FC236}">
                <a16:creationId xmlns:a16="http://schemas.microsoft.com/office/drawing/2014/main" id="{5AC812BE-9142-CD4B-6528-05510F0C91B4}"/>
              </a:ext>
            </a:extLst>
          </p:cNvPr>
          <p:cNvPicPr>
            <a:picLocks noChangeAspect="1"/>
          </p:cNvPicPr>
          <p:nvPr/>
        </p:nvPicPr>
        <p:blipFill>
          <a:blip r:embed="rId6"/>
          <a:stretch>
            <a:fillRect/>
          </a:stretch>
        </p:blipFill>
        <p:spPr>
          <a:xfrm>
            <a:off x="5639340" y="1827469"/>
            <a:ext cx="6398028" cy="3742845"/>
          </a:xfrm>
          <a:prstGeom prst="rect">
            <a:avLst/>
          </a:prstGeom>
        </p:spPr>
      </p:pic>
      <p:sp>
        <p:nvSpPr>
          <p:cNvPr id="5" name="TextBox 4">
            <a:extLst>
              <a:ext uri="{FF2B5EF4-FFF2-40B4-BE49-F238E27FC236}">
                <a16:creationId xmlns:a16="http://schemas.microsoft.com/office/drawing/2014/main" id="{F0480671-3B6A-957B-3C7D-8A7F4817709D}"/>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L, et al, ASH 2025</a:t>
            </a:r>
          </a:p>
        </p:txBody>
      </p:sp>
    </p:spTree>
    <p:extLst>
      <p:ext uri="{BB962C8B-B14F-4D97-AF65-F5344CB8AC3E}">
        <p14:creationId xmlns:p14="http://schemas.microsoft.com/office/powerpoint/2010/main" val="37765337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B24CFEF-F77A-91CA-0687-B5F58BFB2C14}"/>
              </a:ext>
            </a:extLst>
          </p:cNvPr>
          <p:cNvSpPr txBox="1"/>
          <p:nvPr/>
        </p:nvSpPr>
        <p:spPr>
          <a:xfrm>
            <a:off x="513787" y="6264120"/>
            <a:ext cx="7129184" cy="400110"/>
          </a:xfrm>
          <a:prstGeom prst="rect">
            <a:avLst/>
          </a:prstGeom>
          <a:noFill/>
        </p:spPr>
        <p:txBody>
          <a:bodyPr wrap="square">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Other AEs of interest: </a:t>
            </a:r>
            <a:r>
              <a:rPr kumimoji="0" lang="en-US" sz="1000" b="0" i="0" u="none" strike="noStrike" kern="1200" cap="none" spc="0" normalizeH="0" baseline="0" noProof="0" dirty="0">
                <a:ln>
                  <a:noFill/>
                </a:ln>
                <a:solidFill>
                  <a:srgbClr val="272524"/>
                </a:solidFill>
                <a:effectLst/>
                <a:uLnTx/>
                <a:uFillTx/>
                <a:latin typeface="Arial" panose="020B0604020202020204"/>
                <a:ea typeface="+mn-ea"/>
                <a:cs typeface="+mn-cs"/>
              </a:rPr>
              <a:t>3 Patients had G3 (1) or G4 (2) neutropenia; 1 had G3 febrile neutropenia; 1 had G3 acute kidney injury in the setting of tumor ureteral compression; 1 had prostate cancer (G3), and 1 had G3 syncope  </a:t>
            </a:r>
            <a:endParaRPr kumimoji="0" lang="en-US" sz="10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endParaRPr>
          </a:p>
        </p:txBody>
      </p:sp>
      <p:sp>
        <p:nvSpPr>
          <p:cNvPr id="3" name="Titolo 1">
            <a:extLst>
              <a:ext uri="{FF2B5EF4-FFF2-40B4-BE49-F238E27FC236}">
                <a16:creationId xmlns:a16="http://schemas.microsoft.com/office/drawing/2014/main" id="{3291F6E2-BCA4-D4D7-E15C-755F7FAF8817}"/>
              </a:ext>
            </a:extLst>
          </p:cNvPr>
          <p:cNvSpPr txBox="1">
            <a:spLocks/>
          </p:cNvSpPr>
          <p:nvPr/>
        </p:nvSpPr>
        <p:spPr>
          <a:xfrm>
            <a:off x="592008" y="366071"/>
            <a:ext cx="11106138" cy="7309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marL="0" marR="0" lvl="0" indent="0" algn="l" defTabSz="914103" rtl="0" eaLnBrk="1" fontAlgn="auto" latinLnBrk="0" hangingPunct="1">
              <a:lnSpc>
                <a:spcPct val="90000"/>
              </a:lnSpc>
              <a:spcBef>
                <a:spcPct val="0"/>
              </a:spcBef>
              <a:spcAft>
                <a:spcPts val="0"/>
              </a:spcAft>
              <a:buClrTx/>
              <a:buSzTx/>
              <a:buFontTx/>
              <a:buNone/>
              <a:tabLst/>
              <a:defRPr/>
            </a:pPr>
            <a:r>
              <a:rPr kumimoji="0" lang="en-US" sz="3399" b="1" i="0" u="none" strike="noStrike" kern="1200" cap="none" spc="-51" normalizeH="0" baseline="0" noProof="0" dirty="0">
                <a:ln>
                  <a:noFill/>
                </a:ln>
                <a:solidFill>
                  <a:srgbClr val="002569"/>
                </a:solidFill>
                <a:effectLst/>
                <a:uLnTx/>
                <a:uFillTx/>
                <a:latin typeface="Arial" panose="020B0604020202020204"/>
                <a:ea typeface="+mj-ea"/>
                <a:cs typeface="+mj-cs"/>
              </a:rPr>
              <a:t>Most Adverse Events Were Low-Grade</a:t>
            </a:r>
            <a:endParaRPr kumimoji="0" lang="it-CH" sz="3399" b="1" i="0" u="none" strike="noStrike" kern="1200" cap="none" spc="-51" normalizeH="0" baseline="0" noProof="0" dirty="0">
              <a:ln>
                <a:noFill/>
              </a:ln>
              <a:solidFill>
                <a:srgbClr val="002569"/>
              </a:solidFill>
              <a:effectLst/>
              <a:uLnTx/>
              <a:uFillTx/>
              <a:latin typeface="Arial" panose="020B0604020202020204" pitchFamily="34" charset="0"/>
              <a:ea typeface="+mj-ea"/>
              <a:cs typeface="Arial" panose="020B0604020202020204" pitchFamily="34" charset="0"/>
            </a:endParaRPr>
          </a:p>
        </p:txBody>
      </p:sp>
      <p:pic>
        <p:nvPicPr>
          <p:cNvPr id="6" name="Graphic 5">
            <a:extLst>
              <a:ext uri="{FF2B5EF4-FFF2-40B4-BE49-F238E27FC236}">
                <a16:creationId xmlns:a16="http://schemas.microsoft.com/office/drawing/2014/main" id="{BD5C989A-0E60-02E3-F30C-6CA6EC5809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3298" y="1190403"/>
            <a:ext cx="7823124" cy="4827985"/>
          </a:xfrm>
          <a:prstGeom prst="rect">
            <a:avLst/>
          </a:prstGeom>
        </p:spPr>
      </p:pic>
      <p:sp>
        <p:nvSpPr>
          <p:cNvPr id="2" name="TextBox 1">
            <a:extLst>
              <a:ext uri="{FF2B5EF4-FFF2-40B4-BE49-F238E27FC236}">
                <a16:creationId xmlns:a16="http://schemas.microsoft.com/office/drawing/2014/main" id="{60E5D3BE-E003-9949-3CE9-65E727C704E3}"/>
              </a:ext>
            </a:extLst>
          </p:cNvPr>
          <p:cNvSpPr txBox="1"/>
          <p:nvPr/>
        </p:nvSpPr>
        <p:spPr>
          <a:xfrm>
            <a:off x="8254768" y="2138320"/>
            <a:ext cx="3208988" cy="2256130"/>
          </a:xfrm>
          <a:prstGeom prst="rect">
            <a:avLst/>
          </a:prstGeom>
          <a:noFill/>
        </p:spPr>
        <p:txBody>
          <a:bodyPr wrap="square">
            <a:spAutoFit/>
          </a:bodyPr>
          <a:lstStyle/>
          <a:p>
            <a:pPr marL="194248" marR="0" lvl="0" indent="-194248" algn="l" defTabSz="91410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66" b="0" i="0" u="none" strike="noStrike" kern="1200" cap="none" spc="0" normalizeH="0" baseline="0" noProof="0" dirty="0">
                <a:ln>
                  <a:noFill/>
                </a:ln>
                <a:solidFill>
                  <a:srgbClr val="272524"/>
                </a:solidFill>
                <a:effectLst/>
                <a:uLnTx/>
                <a:uFillTx/>
                <a:latin typeface="Arial" panose="020B0604020202020204"/>
                <a:ea typeface="+mn-ea"/>
                <a:cs typeface="+mn-cs"/>
              </a:rPr>
              <a:t>No safety signals were observed for </a:t>
            </a:r>
            <a:r>
              <a:rPr kumimoji="0" lang="en-US" sz="1866" b="0" i="0" u="none" strike="noStrike" kern="1200" cap="none" spc="0" normalizeH="0" baseline="0" noProof="0" dirty="0" err="1">
                <a:ln>
                  <a:noFill/>
                </a:ln>
                <a:solidFill>
                  <a:srgbClr val="272524"/>
                </a:solidFill>
                <a:effectLst/>
                <a:uLnTx/>
                <a:uFillTx/>
                <a:latin typeface="Arial" panose="020B0604020202020204"/>
                <a:ea typeface="+mn-ea"/>
                <a:cs typeface="+mn-cs"/>
              </a:rPr>
              <a:t>mosunetuzumab</a:t>
            </a:r>
            <a:r>
              <a:rPr kumimoji="0" lang="en-US" sz="1866" b="0" i="0" u="none" strike="noStrike" kern="1200" cap="none" spc="0" normalizeH="0" baseline="0" noProof="0" dirty="0">
                <a:ln>
                  <a:noFill/>
                </a:ln>
                <a:solidFill>
                  <a:srgbClr val="272524"/>
                </a:solidFill>
                <a:effectLst/>
                <a:uLnTx/>
                <a:uFillTx/>
                <a:latin typeface="Arial" panose="020B0604020202020204"/>
                <a:ea typeface="+mn-ea"/>
                <a:cs typeface="+mn-cs"/>
              </a:rPr>
              <a:t> or </a:t>
            </a:r>
            <a:r>
              <a:rPr kumimoji="0" lang="en-US" sz="1866" b="0" i="0" u="none" strike="noStrike" kern="1200" cap="none" spc="0" normalizeH="0" baseline="0" noProof="0" dirty="0" err="1">
                <a:ln>
                  <a:noFill/>
                </a:ln>
                <a:solidFill>
                  <a:srgbClr val="272524"/>
                </a:solidFill>
                <a:effectLst/>
                <a:uLnTx/>
                <a:uFillTx/>
                <a:latin typeface="Arial" panose="020B0604020202020204"/>
                <a:ea typeface="+mn-ea"/>
                <a:cs typeface="+mn-cs"/>
              </a:rPr>
              <a:t>zanubrutinib</a:t>
            </a:r>
            <a:endParaRPr kumimoji="0" lang="en-US" sz="1866" b="0" i="0" u="none" strike="noStrike" kern="1200" cap="none" spc="0" normalizeH="0" baseline="0" noProof="0" dirty="0">
              <a:ln>
                <a:noFill/>
              </a:ln>
              <a:solidFill>
                <a:srgbClr val="272524"/>
              </a:solidFill>
              <a:effectLst/>
              <a:uLnTx/>
              <a:uFillTx/>
              <a:latin typeface="Arial" panose="020B0604020202020204"/>
              <a:ea typeface="+mn-ea"/>
              <a:cs typeface="+mn-cs"/>
            </a:endParaRPr>
          </a:p>
          <a:p>
            <a:pPr marL="194248" marR="0" lvl="0" indent="-194248" algn="l" defTabSz="91410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66" b="0" i="0" u="none" strike="noStrike" kern="1200" cap="none" spc="0" normalizeH="0" baseline="0" noProof="0" dirty="0">
                <a:ln>
                  <a:noFill/>
                </a:ln>
                <a:solidFill>
                  <a:srgbClr val="272524"/>
                </a:solidFill>
                <a:effectLst/>
                <a:uLnTx/>
                <a:uFillTx/>
                <a:latin typeface="Arial" panose="020B0604020202020204"/>
                <a:ea typeface="+mn-ea"/>
                <a:cs typeface="+mn-cs"/>
              </a:rPr>
              <a:t>Most AEs were grade 1-2 </a:t>
            </a:r>
          </a:p>
          <a:p>
            <a:pPr marL="194248" marR="0" lvl="0" indent="-194248" algn="l" defTabSz="91410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66" b="0" i="0" u="none" strike="noStrike" kern="1200" cap="none" spc="0" normalizeH="0" baseline="0" noProof="0" dirty="0">
                <a:ln>
                  <a:noFill/>
                </a:ln>
                <a:solidFill>
                  <a:srgbClr val="272524"/>
                </a:solidFill>
                <a:effectLst/>
                <a:uLnTx/>
                <a:uFillTx/>
                <a:latin typeface="Arial" panose="020B0604020202020204"/>
                <a:ea typeface="+mn-ea"/>
                <a:cs typeface="+mn-cs"/>
              </a:rPr>
              <a:t>No patient discontinued treatment due to AEs</a:t>
            </a:r>
          </a:p>
        </p:txBody>
      </p:sp>
      <p:sp>
        <p:nvSpPr>
          <p:cNvPr id="4" name="TextBox 3">
            <a:extLst>
              <a:ext uri="{FF2B5EF4-FFF2-40B4-BE49-F238E27FC236}">
                <a16:creationId xmlns:a16="http://schemas.microsoft.com/office/drawing/2014/main" id="{F33E6971-A175-4D7A-F7F7-D6B3180145F2}"/>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L, et al, ASH 2025</a:t>
            </a:r>
          </a:p>
        </p:txBody>
      </p:sp>
    </p:spTree>
    <p:extLst>
      <p:ext uri="{BB962C8B-B14F-4D97-AF65-F5344CB8AC3E}">
        <p14:creationId xmlns:p14="http://schemas.microsoft.com/office/powerpoint/2010/main" val="4283039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A1755B-5F36-764F-E295-60E8447CA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8B9CC-061B-2723-AF34-24ABC609F27E}"/>
              </a:ext>
            </a:extLst>
          </p:cNvPr>
          <p:cNvSpPr>
            <a:spLocks noGrp="1"/>
          </p:cNvSpPr>
          <p:nvPr>
            <p:ph type="title"/>
          </p:nvPr>
        </p:nvSpPr>
        <p:spPr>
          <a:xfrm>
            <a:off x="916516" y="1506363"/>
            <a:ext cx="10358967" cy="3495230"/>
          </a:xfrm>
        </p:spPr>
        <p:txBody>
          <a:bodyPr/>
          <a:lstStyle/>
          <a:p>
            <a:pPr algn="l"/>
            <a:br>
              <a:rPr lang="en-US" sz="3200" dirty="0"/>
            </a:br>
            <a:r>
              <a:rPr lang="en-US" sz="3200" dirty="0" err="1"/>
              <a:t>Odronextamab</a:t>
            </a:r>
            <a:r>
              <a:rPr lang="en-US" sz="3200" dirty="0"/>
              <a:t> plus Chemotherapy in Patients with Previously Untreated Follicular Lymphoma: First Results from Part 1 of the Phase 3 Olympia-2 Study. </a:t>
            </a:r>
            <a:br>
              <a:rPr lang="en-US" sz="3200" dirty="0"/>
            </a:br>
            <a:br>
              <a:rPr lang="en-US" sz="3200" dirty="0"/>
            </a:br>
            <a:r>
              <a:rPr lang="en-US" sz="3200" dirty="0" err="1"/>
              <a:t>Wudhikarn</a:t>
            </a:r>
            <a:r>
              <a:rPr lang="en-US" sz="3200" dirty="0"/>
              <a:t> K et al.</a:t>
            </a:r>
            <a:br>
              <a:rPr lang="en-US" sz="3200" dirty="0"/>
            </a:br>
            <a:r>
              <a:rPr lang="en-US" sz="3200" dirty="0"/>
              <a:t>ASH 2025;Abstract 3600 </a:t>
            </a:r>
            <a:endParaRPr lang="en-US" sz="3200" dirty="0">
              <a:solidFill>
                <a:srgbClr val="0B41CD"/>
              </a:solidFill>
            </a:endParaRPr>
          </a:p>
        </p:txBody>
      </p:sp>
    </p:spTree>
    <p:extLst>
      <p:ext uri="{BB962C8B-B14F-4D97-AF65-F5344CB8AC3E}">
        <p14:creationId xmlns:p14="http://schemas.microsoft.com/office/powerpoint/2010/main" val="630540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DFDB6-2545-D9E6-BB18-967E36F9CB3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B5B487-A7FC-2D41-F4A9-8AED13CB970F}"/>
              </a:ext>
            </a:extLst>
          </p:cNvPr>
          <p:cNvSpPr txBox="1"/>
          <p:nvPr/>
        </p:nvSpPr>
        <p:spPr>
          <a:xfrm>
            <a:off x="7916110" y="6306040"/>
            <a:ext cx="3972579"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Wudhikarn</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K, et al, ASH 2025</a:t>
            </a:r>
          </a:p>
        </p:txBody>
      </p:sp>
      <p:pic>
        <p:nvPicPr>
          <p:cNvPr id="105" name="Picture 104">
            <a:extLst>
              <a:ext uri="{FF2B5EF4-FFF2-40B4-BE49-F238E27FC236}">
                <a16:creationId xmlns:a16="http://schemas.microsoft.com/office/drawing/2014/main" id="{4D47B145-D62B-3798-5706-8738496C569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rot="5400000">
            <a:off x="6758310" y="2128366"/>
            <a:ext cx="2545268" cy="5474729"/>
          </a:xfrm>
          <a:prstGeom prst="rect">
            <a:avLst/>
          </a:prstGeom>
        </p:spPr>
      </p:pic>
      <p:pic>
        <p:nvPicPr>
          <p:cNvPr id="106" name="Picture 105">
            <a:extLst>
              <a:ext uri="{FF2B5EF4-FFF2-40B4-BE49-F238E27FC236}">
                <a16:creationId xmlns:a16="http://schemas.microsoft.com/office/drawing/2014/main" id="{A77A9833-2B63-2D0E-8883-F268C6CE9EC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5400000">
            <a:off x="5692396" y="-4935093"/>
            <a:ext cx="807211" cy="11804357"/>
          </a:xfrm>
          <a:prstGeom prst="rect">
            <a:avLst/>
          </a:prstGeom>
        </p:spPr>
      </p:pic>
      <p:pic>
        <p:nvPicPr>
          <p:cNvPr id="4" name="Picture 3" descr="A close-up of a chart&#10;&#10;AI-generated content may be incorrect.">
            <a:extLst>
              <a:ext uri="{FF2B5EF4-FFF2-40B4-BE49-F238E27FC236}">
                <a16:creationId xmlns:a16="http://schemas.microsoft.com/office/drawing/2014/main" id="{4C7FA427-D2EE-CA7C-159A-CD49331A5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794" y="1558607"/>
            <a:ext cx="10183832" cy="1529535"/>
          </a:xfrm>
          <a:prstGeom prst="rect">
            <a:avLst/>
          </a:prstGeom>
        </p:spPr>
      </p:pic>
      <p:pic>
        <p:nvPicPr>
          <p:cNvPr id="6" name="Picture 5" descr="A close-up of a medical survey&#10;&#10;AI-generated content may be incorrect.">
            <a:extLst>
              <a:ext uri="{FF2B5EF4-FFF2-40B4-BE49-F238E27FC236}">
                <a16:creationId xmlns:a16="http://schemas.microsoft.com/office/drawing/2014/main" id="{E4FA35D8-4CFA-BC17-01AD-EBD7F2F104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215" y="3599111"/>
            <a:ext cx="3959515" cy="2539254"/>
          </a:xfrm>
          <a:prstGeom prst="rect">
            <a:avLst/>
          </a:prstGeom>
        </p:spPr>
      </p:pic>
    </p:spTree>
    <p:extLst>
      <p:ext uri="{BB962C8B-B14F-4D97-AF65-F5344CB8AC3E}">
        <p14:creationId xmlns:p14="http://schemas.microsoft.com/office/powerpoint/2010/main" val="35268685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6F2E-EDB0-AFCB-7493-DBA25BCD46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F425981-F591-04EB-0AC7-A0F4388BBFFA}"/>
              </a:ext>
            </a:extLst>
          </p:cNvPr>
          <p:cNvSpPr txBox="1"/>
          <p:nvPr/>
        </p:nvSpPr>
        <p:spPr>
          <a:xfrm>
            <a:off x="7916110" y="6306040"/>
            <a:ext cx="3972579"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Wudhikarn</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K, et al, ASH 2025</a:t>
            </a:r>
          </a:p>
        </p:txBody>
      </p:sp>
      <p:pic>
        <p:nvPicPr>
          <p:cNvPr id="106" name="Picture 105">
            <a:extLst>
              <a:ext uri="{FF2B5EF4-FFF2-40B4-BE49-F238E27FC236}">
                <a16:creationId xmlns:a16="http://schemas.microsoft.com/office/drawing/2014/main" id="{E7EA94C6-ECA4-37BD-4F60-7F973793E9BF}"/>
              </a:ext>
            </a:extLst>
          </p:cNvPr>
          <p:cNvPicPr>
            <a:picLocks noChangeAspect="1"/>
          </p:cNvPicPr>
          <p:nvPr/>
        </p:nvPicPr>
        <p:blipFill>
          <a:blip r:embed="rId3"/>
          <a:stretch>
            <a:fillRect/>
          </a:stretch>
        </p:blipFill>
        <p:spPr>
          <a:xfrm rot="5400000">
            <a:off x="5692396" y="-4935093"/>
            <a:ext cx="807211" cy="11804357"/>
          </a:xfrm>
          <a:prstGeom prst="rect">
            <a:avLst/>
          </a:prstGeom>
        </p:spPr>
      </p:pic>
      <p:pic>
        <p:nvPicPr>
          <p:cNvPr id="8" name="Picture 7" descr="A graph of patients with blue and green bars&#10;&#10;AI-generated content may be incorrect.">
            <a:extLst>
              <a:ext uri="{FF2B5EF4-FFF2-40B4-BE49-F238E27FC236}">
                <a16:creationId xmlns:a16="http://schemas.microsoft.com/office/drawing/2014/main" id="{349A2EB8-9B50-54BB-9196-F9A98F730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28" y="2101070"/>
            <a:ext cx="5278898" cy="3258382"/>
          </a:xfrm>
          <a:prstGeom prst="rect">
            <a:avLst/>
          </a:prstGeom>
        </p:spPr>
      </p:pic>
      <p:pic>
        <p:nvPicPr>
          <p:cNvPr id="10" name="Picture 9" descr="A table with numbers and symbols&#10;&#10;AI-generated content may be incorrect.">
            <a:extLst>
              <a:ext uri="{FF2B5EF4-FFF2-40B4-BE49-F238E27FC236}">
                <a16:creationId xmlns:a16="http://schemas.microsoft.com/office/drawing/2014/main" id="{7BDE31E7-A4B6-7989-3C06-A4559224AB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983" y="2467896"/>
            <a:ext cx="6285879" cy="2487562"/>
          </a:xfrm>
          <a:prstGeom prst="rect">
            <a:avLst/>
          </a:prstGeom>
        </p:spPr>
      </p:pic>
      <p:sp>
        <p:nvSpPr>
          <p:cNvPr id="2" name="TextBox 1">
            <a:extLst>
              <a:ext uri="{FF2B5EF4-FFF2-40B4-BE49-F238E27FC236}">
                <a16:creationId xmlns:a16="http://schemas.microsoft.com/office/drawing/2014/main" id="{23212778-2F39-604E-1A6C-670A865D0084}"/>
              </a:ext>
            </a:extLst>
          </p:cNvPr>
          <p:cNvSpPr txBox="1"/>
          <p:nvPr/>
        </p:nvSpPr>
        <p:spPr>
          <a:xfrm>
            <a:off x="83888" y="3737135"/>
            <a:ext cx="1393516" cy="106095"/>
          </a:xfrm>
          <a:prstGeom prst="rect">
            <a:avLst/>
          </a:prstGeom>
          <a:solidFill>
            <a:schemeClr val="bg1"/>
          </a:solidFill>
        </p:spPr>
        <p:txBody>
          <a:bodyPr wrap="square" lIns="0" tIns="0" rIns="0" bIns="0">
            <a:no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n-ea"/>
                <a:cs typeface="+mn-cs"/>
              </a:rPr>
              <a:t>Edema peripheral</a:t>
            </a:r>
          </a:p>
        </p:txBody>
      </p:sp>
    </p:spTree>
    <p:extLst>
      <p:ext uri="{BB962C8B-B14F-4D97-AF65-F5344CB8AC3E}">
        <p14:creationId xmlns:p14="http://schemas.microsoft.com/office/powerpoint/2010/main" val="19694248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5C70A-78D8-2E50-5BAE-49D936A125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2C2C79-0B20-D3A7-5450-9EB858B5BAA2}"/>
              </a:ext>
            </a:extLst>
          </p:cNvPr>
          <p:cNvSpPr txBox="1"/>
          <p:nvPr/>
        </p:nvSpPr>
        <p:spPr>
          <a:xfrm>
            <a:off x="8025601" y="6387292"/>
            <a:ext cx="3972579"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Wudhikarn</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K, et al, ASH 2025</a:t>
            </a:r>
          </a:p>
        </p:txBody>
      </p:sp>
      <p:pic>
        <p:nvPicPr>
          <p:cNvPr id="106" name="Picture 105">
            <a:extLst>
              <a:ext uri="{FF2B5EF4-FFF2-40B4-BE49-F238E27FC236}">
                <a16:creationId xmlns:a16="http://schemas.microsoft.com/office/drawing/2014/main" id="{54D3FF1A-8BB5-42A3-0C3F-20EAD3A35B9C}"/>
              </a:ext>
            </a:extLst>
          </p:cNvPr>
          <p:cNvPicPr>
            <a:picLocks noChangeAspect="1"/>
          </p:cNvPicPr>
          <p:nvPr/>
        </p:nvPicPr>
        <p:blipFill>
          <a:blip r:embed="rId3"/>
          <a:stretch>
            <a:fillRect/>
          </a:stretch>
        </p:blipFill>
        <p:spPr>
          <a:xfrm rot="5400000">
            <a:off x="5692396" y="-5016348"/>
            <a:ext cx="807211" cy="11804357"/>
          </a:xfrm>
          <a:prstGeom prst="rect">
            <a:avLst/>
          </a:prstGeom>
        </p:spPr>
      </p:pic>
      <p:pic>
        <p:nvPicPr>
          <p:cNvPr id="5" name="Picture 4" descr="A screenshot of a medical report&#10;&#10;AI-generated content may be incorrect.">
            <a:extLst>
              <a:ext uri="{FF2B5EF4-FFF2-40B4-BE49-F238E27FC236}">
                <a16:creationId xmlns:a16="http://schemas.microsoft.com/office/drawing/2014/main" id="{ACA44C94-8152-A8A0-161C-5539E58E5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653" y="1518475"/>
            <a:ext cx="7462685" cy="4868817"/>
          </a:xfrm>
          <a:prstGeom prst="rect">
            <a:avLst/>
          </a:prstGeom>
        </p:spPr>
      </p:pic>
    </p:spTree>
    <p:extLst>
      <p:ext uri="{BB962C8B-B14F-4D97-AF65-F5344CB8AC3E}">
        <p14:creationId xmlns:p14="http://schemas.microsoft.com/office/powerpoint/2010/main" val="7114016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screen with white text&#10;&#10;AI-generated content may be incorrect.">
            <a:extLst>
              <a:ext uri="{FF2B5EF4-FFF2-40B4-BE49-F238E27FC236}">
                <a16:creationId xmlns:a16="http://schemas.microsoft.com/office/drawing/2014/main" id="{0BFC1215-A421-F36C-FD82-5881E7B3F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693" y="472153"/>
            <a:ext cx="6710614" cy="5340818"/>
          </a:xfrm>
          <a:prstGeom prst="rect">
            <a:avLst/>
          </a:prstGeom>
        </p:spPr>
      </p:pic>
      <p:sp>
        <p:nvSpPr>
          <p:cNvPr id="9" name="TextBox 8">
            <a:extLst>
              <a:ext uri="{FF2B5EF4-FFF2-40B4-BE49-F238E27FC236}">
                <a16:creationId xmlns:a16="http://schemas.microsoft.com/office/drawing/2014/main" id="{9958E552-F1B1-3D70-716B-A2BC45A9C49F}"/>
              </a:ext>
            </a:extLst>
          </p:cNvPr>
          <p:cNvSpPr txBox="1"/>
          <p:nvPr/>
        </p:nvSpPr>
        <p:spPr>
          <a:xfrm>
            <a:off x="3857855" y="5904412"/>
            <a:ext cx="4476290" cy="584775"/>
          </a:xfrm>
          <a:prstGeom prst="rect">
            <a:avLst/>
          </a:prstGeom>
          <a:noFill/>
        </p:spPr>
        <p:txBody>
          <a:bodyPr wrap="non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a:ea typeface="+mn-ea"/>
                <a:cs typeface="+mn-cs"/>
              </a:rPr>
              <a:t>ASH 2025;Abstract 2295.</a:t>
            </a:r>
          </a:p>
        </p:txBody>
      </p:sp>
    </p:spTree>
    <p:extLst>
      <p:ext uri="{BB962C8B-B14F-4D97-AF65-F5344CB8AC3E}">
        <p14:creationId xmlns:p14="http://schemas.microsoft.com/office/powerpoint/2010/main" val="185584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E5854-7BBC-F27D-A515-B3639FD94A88}"/>
              </a:ext>
            </a:extLst>
          </p:cNvPr>
          <p:cNvSpPr>
            <a:spLocks noGrp="1"/>
          </p:cNvSpPr>
          <p:nvPr>
            <p:ph type="title"/>
          </p:nvPr>
        </p:nvSpPr>
        <p:spPr>
          <a:xfrm>
            <a:off x="726016" y="134624"/>
            <a:ext cx="10739967" cy="1143000"/>
          </a:xfrm>
        </p:spPr>
        <p:txBody>
          <a:bodyPr/>
          <a:lstStyle/>
          <a:p>
            <a:r>
              <a:rPr lang="en-US" sz="3200" dirty="0" err="1"/>
              <a:t>Celestimo</a:t>
            </a:r>
            <a:r>
              <a:rPr lang="en-US" sz="3200" dirty="0"/>
              <a:t> Study Design and Baseline Characteristics</a:t>
            </a:r>
          </a:p>
        </p:txBody>
      </p:sp>
      <p:pic>
        <p:nvPicPr>
          <p:cNvPr id="5" name="Picture 4">
            <a:extLst>
              <a:ext uri="{FF2B5EF4-FFF2-40B4-BE49-F238E27FC236}">
                <a16:creationId xmlns:a16="http://schemas.microsoft.com/office/drawing/2014/main" id="{542E8FFC-C493-D706-DDC3-CE9B43F8D632}"/>
              </a:ext>
            </a:extLst>
          </p:cNvPr>
          <p:cNvPicPr>
            <a:picLocks noChangeAspect="1"/>
          </p:cNvPicPr>
          <p:nvPr/>
        </p:nvPicPr>
        <p:blipFill>
          <a:blip r:embed="rId3"/>
          <a:stretch>
            <a:fillRect/>
          </a:stretch>
        </p:blipFill>
        <p:spPr>
          <a:xfrm>
            <a:off x="531286" y="1896323"/>
            <a:ext cx="5901634" cy="4040187"/>
          </a:xfrm>
          <a:prstGeom prst="rect">
            <a:avLst/>
          </a:prstGeom>
        </p:spPr>
      </p:pic>
      <p:pic>
        <p:nvPicPr>
          <p:cNvPr id="7" name="Picture 6">
            <a:extLst>
              <a:ext uri="{FF2B5EF4-FFF2-40B4-BE49-F238E27FC236}">
                <a16:creationId xmlns:a16="http://schemas.microsoft.com/office/drawing/2014/main" id="{41437C47-16EB-F1EC-F0AE-FC1B8BFAFFE8}"/>
              </a:ext>
            </a:extLst>
          </p:cNvPr>
          <p:cNvPicPr>
            <a:picLocks noChangeAspect="1"/>
          </p:cNvPicPr>
          <p:nvPr/>
        </p:nvPicPr>
        <p:blipFill>
          <a:blip r:embed="rId4"/>
          <a:stretch>
            <a:fillRect/>
          </a:stretch>
        </p:blipFill>
        <p:spPr>
          <a:xfrm>
            <a:off x="6606088" y="1277624"/>
            <a:ext cx="4734586" cy="5277587"/>
          </a:xfrm>
          <a:prstGeom prst="rect">
            <a:avLst/>
          </a:prstGeom>
        </p:spPr>
      </p:pic>
      <p:sp>
        <p:nvSpPr>
          <p:cNvPr id="6" name="TextBox 5">
            <a:extLst>
              <a:ext uri="{FF2B5EF4-FFF2-40B4-BE49-F238E27FC236}">
                <a16:creationId xmlns:a16="http://schemas.microsoft.com/office/drawing/2014/main" id="{77E8B24D-2AF8-7C4F-8951-2B05A06761DC}"/>
              </a:ext>
            </a:extLst>
          </p:cNvPr>
          <p:cNvSpPr txBox="1"/>
          <p:nvPr/>
        </p:nvSpPr>
        <p:spPr>
          <a:xfrm>
            <a:off x="143368" y="6519446"/>
            <a:ext cx="3338735" cy="338554"/>
          </a:xfrm>
          <a:prstGeom prst="rect">
            <a:avLst/>
          </a:prstGeom>
          <a:noFill/>
        </p:spPr>
        <p:txBody>
          <a:bodyPr wrap="non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Sano D et al. ASH 2025;Abstract 2295.</a:t>
            </a:r>
          </a:p>
        </p:txBody>
      </p:sp>
    </p:spTree>
    <p:extLst>
      <p:ext uri="{BB962C8B-B14F-4D97-AF65-F5344CB8AC3E}">
        <p14:creationId xmlns:p14="http://schemas.microsoft.com/office/powerpoint/2010/main" val="1466984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4A61C-61AF-42D6-9F00-45C0AF883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22CCB-3C0B-2B92-8ADD-25990488DAA3}"/>
              </a:ext>
            </a:extLst>
          </p:cNvPr>
          <p:cNvSpPr>
            <a:spLocks noGrp="1"/>
          </p:cNvSpPr>
          <p:nvPr>
            <p:ph type="title"/>
          </p:nvPr>
        </p:nvSpPr>
        <p:spPr>
          <a:xfrm>
            <a:off x="912286" y="31562"/>
            <a:ext cx="10358967" cy="1143000"/>
          </a:xfrm>
        </p:spPr>
        <p:txBody>
          <a:bodyPr/>
          <a:lstStyle/>
          <a:p>
            <a:r>
              <a:rPr lang="en-US" sz="3200" dirty="0" err="1"/>
              <a:t>Celestimo</a:t>
            </a:r>
            <a:r>
              <a:rPr lang="en-US" sz="3200" dirty="0"/>
              <a:t>: Efficacy and Safety Summary</a:t>
            </a:r>
          </a:p>
        </p:txBody>
      </p:sp>
      <p:pic>
        <p:nvPicPr>
          <p:cNvPr id="4" name="Picture 3">
            <a:extLst>
              <a:ext uri="{FF2B5EF4-FFF2-40B4-BE49-F238E27FC236}">
                <a16:creationId xmlns:a16="http://schemas.microsoft.com/office/drawing/2014/main" id="{86BE8FDD-9502-2243-A1E3-F6D8B769702A}"/>
              </a:ext>
            </a:extLst>
          </p:cNvPr>
          <p:cNvPicPr>
            <a:picLocks noChangeAspect="1"/>
          </p:cNvPicPr>
          <p:nvPr/>
        </p:nvPicPr>
        <p:blipFill>
          <a:blip r:embed="rId3"/>
          <a:stretch>
            <a:fillRect/>
          </a:stretch>
        </p:blipFill>
        <p:spPr>
          <a:xfrm>
            <a:off x="912284" y="1030375"/>
            <a:ext cx="4820323" cy="2362530"/>
          </a:xfrm>
          <a:prstGeom prst="rect">
            <a:avLst/>
          </a:prstGeom>
        </p:spPr>
      </p:pic>
      <p:pic>
        <p:nvPicPr>
          <p:cNvPr id="8" name="Picture 7">
            <a:extLst>
              <a:ext uri="{FF2B5EF4-FFF2-40B4-BE49-F238E27FC236}">
                <a16:creationId xmlns:a16="http://schemas.microsoft.com/office/drawing/2014/main" id="{D6259786-CD9C-2810-A825-2F8EFCBDCC9C}"/>
              </a:ext>
            </a:extLst>
          </p:cNvPr>
          <p:cNvPicPr>
            <a:picLocks noChangeAspect="1"/>
          </p:cNvPicPr>
          <p:nvPr/>
        </p:nvPicPr>
        <p:blipFill>
          <a:blip r:embed="rId4"/>
          <a:stretch>
            <a:fillRect/>
          </a:stretch>
        </p:blipFill>
        <p:spPr>
          <a:xfrm>
            <a:off x="6459393" y="1269905"/>
            <a:ext cx="4288865" cy="5361082"/>
          </a:xfrm>
          <a:prstGeom prst="rect">
            <a:avLst/>
          </a:prstGeom>
        </p:spPr>
      </p:pic>
      <p:pic>
        <p:nvPicPr>
          <p:cNvPr id="11" name="Picture 10">
            <a:extLst>
              <a:ext uri="{FF2B5EF4-FFF2-40B4-BE49-F238E27FC236}">
                <a16:creationId xmlns:a16="http://schemas.microsoft.com/office/drawing/2014/main" id="{84576329-217F-2BB6-7C0C-C8A4F5DB0FB1}"/>
              </a:ext>
            </a:extLst>
          </p:cNvPr>
          <p:cNvPicPr>
            <a:picLocks noChangeAspect="1"/>
          </p:cNvPicPr>
          <p:nvPr/>
        </p:nvPicPr>
        <p:blipFill>
          <a:blip r:embed="rId5"/>
          <a:stretch>
            <a:fillRect/>
          </a:stretch>
        </p:blipFill>
        <p:spPr>
          <a:xfrm>
            <a:off x="912284" y="3412688"/>
            <a:ext cx="4782217" cy="1333686"/>
          </a:xfrm>
          <a:prstGeom prst="rect">
            <a:avLst/>
          </a:prstGeom>
        </p:spPr>
      </p:pic>
      <p:pic>
        <p:nvPicPr>
          <p:cNvPr id="13" name="Picture 12">
            <a:extLst>
              <a:ext uri="{FF2B5EF4-FFF2-40B4-BE49-F238E27FC236}">
                <a16:creationId xmlns:a16="http://schemas.microsoft.com/office/drawing/2014/main" id="{414B2DCC-F10B-429D-2D3D-9285FFE35233}"/>
              </a:ext>
            </a:extLst>
          </p:cNvPr>
          <p:cNvPicPr>
            <a:picLocks noChangeAspect="1"/>
          </p:cNvPicPr>
          <p:nvPr/>
        </p:nvPicPr>
        <p:blipFill>
          <a:blip r:embed="rId6"/>
          <a:stretch>
            <a:fillRect/>
          </a:stretch>
        </p:blipFill>
        <p:spPr>
          <a:xfrm>
            <a:off x="912284" y="4746374"/>
            <a:ext cx="4782217" cy="1648055"/>
          </a:xfrm>
          <a:prstGeom prst="rect">
            <a:avLst/>
          </a:prstGeom>
        </p:spPr>
      </p:pic>
      <p:sp>
        <p:nvSpPr>
          <p:cNvPr id="3" name="TextBox 2">
            <a:extLst>
              <a:ext uri="{FF2B5EF4-FFF2-40B4-BE49-F238E27FC236}">
                <a16:creationId xmlns:a16="http://schemas.microsoft.com/office/drawing/2014/main" id="{86F166A8-7997-582B-347C-CCA475539575}"/>
              </a:ext>
            </a:extLst>
          </p:cNvPr>
          <p:cNvSpPr txBox="1"/>
          <p:nvPr/>
        </p:nvSpPr>
        <p:spPr>
          <a:xfrm>
            <a:off x="143368" y="6519446"/>
            <a:ext cx="3338735" cy="338554"/>
          </a:xfrm>
          <a:prstGeom prst="rect">
            <a:avLst/>
          </a:prstGeom>
          <a:noFill/>
        </p:spPr>
        <p:txBody>
          <a:bodyPr wrap="non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Sano D et al. ASH 2025;Abstract 2295.</a:t>
            </a:r>
          </a:p>
        </p:txBody>
      </p:sp>
    </p:spTree>
    <p:extLst>
      <p:ext uri="{BB962C8B-B14F-4D97-AF65-F5344CB8AC3E}">
        <p14:creationId xmlns:p14="http://schemas.microsoft.com/office/powerpoint/2010/main" val="3316150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46820-E94E-27EC-91E7-8353F613D1A9}"/>
            </a:ext>
          </a:extLst>
        </p:cNvPr>
        <p:cNvGrpSpPr/>
        <p:nvPr/>
      </p:nvGrpSpPr>
      <p:grpSpPr>
        <a:xfrm>
          <a:off x="0" y="0"/>
          <a:ext cx="0" cy="0"/>
          <a:chOff x="0" y="0"/>
          <a:chExt cx="0" cy="0"/>
        </a:xfrm>
      </p:grpSpPr>
      <p:pic>
        <p:nvPicPr>
          <p:cNvPr id="3" name="Picture 2" descr="A blue rectangular sign with white text&#10;&#10;AI-generated content may be incorrect.">
            <a:extLst>
              <a:ext uri="{FF2B5EF4-FFF2-40B4-BE49-F238E27FC236}">
                <a16:creationId xmlns:a16="http://schemas.microsoft.com/office/drawing/2014/main" id="{82DC2CD4-985D-8D24-0B1D-58DBB2877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58" y="125046"/>
            <a:ext cx="11649684" cy="6607907"/>
          </a:xfrm>
          <a:prstGeom prst="rect">
            <a:avLst/>
          </a:prstGeom>
        </p:spPr>
      </p:pic>
      <p:sp>
        <p:nvSpPr>
          <p:cNvPr id="4" name="TextBox 3">
            <a:extLst>
              <a:ext uri="{FF2B5EF4-FFF2-40B4-BE49-F238E27FC236}">
                <a16:creationId xmlns:a16="http://schemas.microsoft.com/office/drawing/2014/main" id="{2FC5512E-8EF7-D8F4-FA00-9189B600C44E}"/>
              </a:ext>
            </a:extLst>
          </p:cNvPr>
          <p:cNvSpPr txBox="1"/>
          <p:nvPr/>
        </p:nvSpPr>
        <p:spPr>
          <a:xfrm>
            <a:off x="7973960" y="6204155"/>
            <a:ext cx="3696929" cy="461665"/>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BF9F7"/>
                </a:solidFill>
                <a:effectLst/>
                <a:uLnTx/>
                <a:uFillTx/>
                <a:latin typeface="Arial" panose="020B0604020202020204"/>
                <a:ea typeface="+mn-ea"/>
                <a:cs typeface="+mn-cs"/>
              </a:rPr>
              <a:t>ASH 2025;Abstract 883. </a:t>
            </a:r>
          </a:p>
        </p:txBody>
      </p:sp>
    </p:spTree>
    <p:extLst>
      <p:ext uri="{BB962C8B-B14F-4D97-AF65-F5344CB8AC3E}">
        <p14:creationId xmlns:p14="http://schemas.microsoft.com/office/powerpoint/2010/main" val="1791774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E08D8-6FA5-9F01-FD90-35EA652D4AB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C0BACC7-8582-F5C0-DC09-B467546E590B}"/>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Phillips, T, et al, ASH 2025</a:t>
            </a:r>
          </a:p>
        </p:txBody>
      </p:sp>
      <p:sp>
        <p:nvSpPr>
          <p:cNvPr id="6" name="TextBox 5">
            <a:extLst>
              <a:ext uri="{FF2B5EF4-FFF2-40B4-BE49-F238E27FC236}">
                <a16:creationId xmlns:a16="http://schemas.microsoft.com/office/drawing/2014/main" id="{B3D7A8EA-C17B-9BB7-2E56-232936D5A987}"/>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0E99B650-E0A7-E7F1-A6AF-5FADF78B5C6E}"/>
              </a:ext>
            </a:extLst>
          </p:cNvPr>
          <p:cNvPicPr>
            <a:picLocks noChangeAspect="1"/>
          </p:cNvPicPr>
          <p:nvPr/>
        </p:nvPicPr>
        <p:blipFill>
          <a:blip r:embed="rId3"/>
          <a:srcRect t="13580"/>
          <a:stretch/>
        </p:blipFill>
        <p:spPr>
          <a:xfrm>
            <a:off x="797910" y="204446"/>
            <a:ext cx="10943614" cy="1700211"/>
          </a:xfrm>
          <a:prstGeom prst="rect">
            <a:avLst/>
          </a:prstGeom>
        </p:spPr>
      </p:pic>
      <p:sp>
        <p:nvSpPr>
          <p:cNvPr id="9" name="TextBox 8">
            <a:extLst>
              <a:ext uri="{FF2B5EF4-FFF2-40B4-BE49-F238E27FC236}">
                <a16:creationId xmlns:a16="http://schemas.microsoft.com/office/drawing/2014/main" id="{0E99F73A-1E79-7F72-3194-C0EFA34D7F95}"/>
              </a:ext>
            </a:extLst>
          </p:cNvPr>
          <p:cNvSpPr txBox="1"/>
          <p:nvPr/>
        </p:nvSpPr>
        <p:spPr>
          <a:xfrm>
            <a:off x="576913" y="2603773"/>
            <a:ext cx="4035661"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Definition of High Risk</a:t>
            </a:r>
          </a:p>
        </p:txBody>
      </p:sp>
      <p:sp>
        <p:nvSpPr>
          <p:cNvPr id="12" name="TextBox 11">
            <a:extLst>
              <a:ext uri="{FF2B5EF4-FFF2-40B4-BE49-F238E27FC236}">
                <a16:creationId xmlns:a16="http://schemas.microsoft.com/office/drawing/2014/main" id="{4D16FAC2-6C44-660B-2616-01252A0327D7}"/>
              </a:ext>
            </a:extLst>
          </p:cNvPr>
          <p:cNvSpPr txBox="1"/>
          <p:nvPr/>
        </p:nvSpPr>
        <p:spPr>
          <a:xfrm>
            <a:off x="7436165" y="5202243"/>
            <a:ext cx="1868863"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D14CBBB7-5FB3-8D7C-224E-9760DDBD5DC9}"/>
              </a:ext>
            </a:extLst>
          </p:cNvPr>
          <p:cNvPicPr>
            <a:picLocks noChangeAspect="1"/>
          </p:cNvPicPr>
          <p:nvPr/>
        </p:nvPicPr>
        <p:blipFill>
          <a:blip r:embed="rId4"/>
          <a:stretch>
            <a:fillRect/>
          </a:stretch>
        </p:blipFill>
        <p:spPr>
          <a:xfrm>
            <a:off x="745433" y="3178688"/>
            <a:ext cx="4798519" cy="2879111"/>
          </a:xfrm>
          <a:prstGeom prst="rect">
            <a:avLst/>
          </a:prstGeom>
        </p:spPr>
      </p:pic>
      <p:pic>
        <p:nvPicPr>
          <p:cNvPr id="2" name="Picture 1">
            <a:extLst>
              <a:ext uri="{FF2B5EF4-FFF2-40B4-BE49-F238E27FC236}">
                <a16:creationId xmlns:a16="http://schemas.microsoft.com/office/drawing/2014/main" id="{6C0EC62D-ABF9-32FB-6525-03CC09539D61}"/>
              </a:ext>
            </a:extLst>
          </p:cNvPr>
          <p:cNvPicPr>
            <a:picLocks noChangeAspect="1"/>
          </p:cNvPicPr>
          <p:nvPr/>
        </p:nvPicPr>
        <p:blipFill>
          <a:blip r:embed="rId5"/>
          <a:srcRect b="92308"/>
          <a:stretch/>
        </p:blipFill>
        <p:spPr>
          <a:xfrm>
            <a:off x="6502061" y="2274487"/>
            <a:ext cx="3910393" cy="341140"/>
          </a:xfrm>
          <a:prstGeom prst="rect">
            <a:avLst/>
          </a:prstGeom>
        </p:spPr>
      </p:pic>
      <p:pic>
        <p:nvPicPr>
          <p:cNvPr id="3" name="Picture 2">
            <a:extLst>
              <a:ext uri="{FF2B5EF4-FFF2-40B4-BE49-F238E27FC236}">
                <a16:creationId xmlns:a16="http://schemas.microsoft.com/office/drawing/2014/main" id="{59791687-1A35-E9FE-15CD-66E2760880F5}"/>
              </a:ext>
            </a:extLst>
          </p:cNvPr>
          <p:cNvPicPr>
            <a:picLocks noChangeAspect="1"/>
          </p:cNvPicPr>
          <p:nvPr/>
        </p:nvPicPr>
        <p:blipFill>
          <a:blip r:embed="rId5"/>
          <a:srcRect t="69177"/>
          <a:stretch/>
        </p:blipFill>
        <p:spPr>
          <a:xfrm>
            <a:off x="6506695" y="2612772"/>
            <a:ext cx="3910393" cy="1367041"/>
          </a:xfrm>
          <a:prstGeom prst="rect">
            <a:avLst/>
          </a:prstGeom>
        </p:spPr>
      </p:pic>
      <p:pic>
        <p:nvPicPr>
          <p:cNvPr id="7" name="Picture 6">
            <a:extLst>
              <a:ext uri="{FF2B5EF4-FFF2-40B4-BE49-F238E27FC236}">
                <a16:creationId xmlns:a16="http://schemas.microsoft.com/office/drawing/2014/main" id="{05095B98-BDA9-5A5F-CA0B-10E0C67EADB9}"/>
              </a:ext>
            </a:extLst>
          </p:cNvPr>
          <p:cNvPicPr>
            <a:picLocks noChangeAspect="1"/>
          </p:cNvPicPr>
          <p:nvPr/>
        </p:nvPicPr>
        <p:blipFill>
          <a:blip r:embed="rId6"/>
          <a:stretch>
            <a:fillRect/>
          </a:stretch>
        </p:blipFill>
        <p:spPr>
          <a:xfrm>
            <a:off x="6502061" y="3979812"/>
            <a:ext cx="3910393" cy="2159334"/>
          </a:xfrm>
          <a:prstGeom prst="rect">
            <a:avLst/>
          </a:prstGeom>
        </p:spPr>
      </p:pic>
    </p:spTree>
    <p:extLst>
      <p:ext uri="{BB962C8B-B14F-4D97-AF65-F5344CB8AC3E}">
        <p14:creationId xmlns:p14="http://schemas.microsoft.com/office/powerpoint/2010/main" val="937352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704D1-8F03-2562-92DE-0D663C80A3A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7F7A8D6-4F28-5AFF-A476-EEBD148EBF6D}"/>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Phillips, T, et al, ASH 2025</a:t>
            </a:r>
          </a:p>
        </p:txBody>
      </p:sp>
      <p:sp>
        <p:nvSpPr>
          <p:cNvPr id="6" name="TextBox 5">
            <a:extLst>
              <a:ext uri="{FF2B5EF4-FFF2-40B4-BE49-F238E27FC236}">
                <a16:creationId xmlns:a16="http://schemas.microsoft.com/office/drawing/2014/main" id="{FF32BA7D-B029-A341-A831-1D9D94223BAA}"/>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5225030D-6B12-AE93-A165-D1FDD9349634}"/>
              </a:ext>
            </a:extLst>
          </p:cNvPr>
          <p:cNvPicPr>
            <a:picLocks noChangeAspect="1"/>
          </p:cNvPicPr>
          <p:nvPr/>
        </p:nvPicPr>
        <p:blipFill>
          <a:blip r:embed="rId3"/>
          <a:srcRect t="13580"/>
          <a:stretch/>
        </p:blipFill>
        <p:spPr>
          <a:xfrm>
            <a:off x="797910" y="204446"/>
            <a:ext cx="10943614" cy="1700211"/>
          </a:xfrm>
          <a:prstGeom prst="rect">
            <a:avLst/>
          </a:prstGeom>
        </p:spPr>
      </p:pic>
      <p:sp>
        <p:nvSpPr>
          <p:cNvPr id="12" name="TextBox 11">
            <a:extLst>
              <a:ext uri="{FF2B5EF4-FFF2-40B4-BE49-F238E27FC236}">
                <a16:creationId xmlns:a16="http://schemas.microsoft.com/office/drawing/2014/main" id="{4B93D301-D917-0CC8-B825-29A2713AD153}"/>
              </a:ext>
            </a:extLst>
          </p:cNvPr>
          <p:cNvSpPr txBox="1"/>
          <p:nvPr/>
        </p:nvSpPr>
        <p:spPr>
          <a:xfrm>
            <a:off x="7274196" y="5024263"/>
            <a:ext cx="1868863"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923D2E4B-6BEA-68E2-9FE5-4726DA04F44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5304" y="2408017"/>
            <a:ext cx="5878186" cy="3358963"/>
          </a:xfrm>
          <a:prstGeom prst="rect">
            <a:avLst/>
          </a:prstGeom>
        </p:spPr>
      </p:pic>
      <p:pic>
        <p:nvPicPr>
          <p:cNvPr id="15" name="Picture 14">
            <a:extLst>
              <a:ext uri="{FF2B5EF4-FFF2-40B4-BE49-F238E27FC236}">
                <a16:creationId xmlns:a16="http://schemas.microsoft.com/office/drawing/2014/main" id="{5E7BAAFB-566D-A856-3211-9D2871E8DCD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933490" y="2633649"/>
            <a:ext cx="6144903" cy="2759282"/>
          </a:xfrm>
          <a:prstGeom prst="rect">
            <a:avLst/>
          </a:prstGeom>
        </p:spPr>
      </p:pic>
    </p:spTree>
    <p:extLst>
      <p:ext uri="{BB962C8B-B14F-4D97-AF65-F5344CB8AC3E}">
        <p14:creationId xmlns:p14="http://schemas.microsoft.com/office/powerpoint/2010/main" val="631368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9825544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81168-9366-7197-16A3-86A74E624F2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C22690-C354-5532-5E43-84E2FF5D38ED}"/>
              </a:ext>
            </a:extLst>
          </p:cNvPr>
          <p:cNvSpPr txBox="1"/>
          <p:nvPr/>
        </p:nvSpPr>
        <p:spPr>
          <a:xfrm>
            <a:off x="8786184" y="6404687"/>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Phillips, T, et al, ASH 2025</a:t>
            </a:r>
          </a:p>
        </p:txBody>
      </p:sp>
      <p:sp>
        <p:nvSpPr>
          <p:cNvPr id="6" name="TextBox 5">
            <a:extLst>
              <a:ext uri="{FF2B5EF4-FFF2-40B4-BE49-F238E27FC236}">
                <a16:creationId xmlns:a16="http://schemas.microsoft.com/office/drawing/2014/main" id="{ACFD88F4-4A50-0684-48E1-6C5FB98E3C3A}"/>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71204DDD-A587-07AC-CF2D-AE7285D9C67B}"/>
              </a:ext>
            </a:extLst>
          </p:cNvPr>
          <p:cNvPicPr>
            <a:picLocks noChangeAspect="1"/>
          </p:cNvPicPr>
          <p:nvPr/>
        </p:nvPicPr>
        <p:blipFill>
          <a:blip r:embed="rId3"/>
          <a:srcRect t="13580"/>
          <a:stretch/>
        </p:blipFill>
        <p:spPr>
          <a:xfrm>
            <a:off x="797910" y="204446"/>
            <a:ext cx="10943614" cy="1700211"/>
          </a:xfrm>
          <a:prstGeom prst="rect">
            <a:avLst/>
          </a:prstGeom>
        </p:spPr>
      </p:pic>
      <p:sp>
        <p:nvSpPr>
          <p:cNvPr id="12" name="TextBox 11">
            <a:extLst>
              <a:ext uri="{FF2B5EF4-FFF2-40B4-BE49-F238E27FC236}">
                <a16:creationId xmlns:a16="http://schemas.microsoft.com/office/drawing/2014/main" id="{4C320CC9-1D83-D765-7345-4428C3C2BB48}"/>
              </a:ext>
            </a:extLst>
          </p:cNvPr>
          <p:cNvSpPr txBox="1"/>
          <p:nvPr/>
        </p:nvSpPr>
        <p:spPr>
          <a:xfrm>
            <a:off x="7274196" y="5024263"/>
            <a:ext cx="1868863"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6036EAB1-E85A-021E-C34A-66E5DF670FE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433274" y="4074859"/>
            <a:ext cx="3828657" cy="2783141"/>
          </a:xfrm>
          <a:prstGeom prst="rect">
            <a:avLst/>
          </a:prstGeom>
        </p:spPr>
      </p:pic>
      <p:pic>
        <p:nvPicPr>
          <p:cNvPr id="7" name="Picture 6">
            <a:extLst>
              <a:ext uri="{FF2B5EF4-FFF2-40B4-BE49-F238E27FC236}">
                <a16:creationId xmlns:a16="http://schemas.microsoft.com/office/drawing/2014/main" id="{FE5F3847-82D7-833C-0F54-22EDDE09D48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564785" y="2440939"/>
            <a:ext cx="4566765" cy="3406948"/>
          </a:xfrm>
          <a:prstGeom prst="rect">
            <a:avLst/>
          </a:prstGeom>
        </p:spPr>
      </p:pic>
      <p:sp>
        <p:nvSpPr>
          <p:cNvPr id="10" name="TextBox 9">
            <a:extLst>
              <a:ext uri="{FF2B5EF4-FFF2-40B4-BE49-F238E27FC236}">
                <a16:creationId xmlns:a16="http://schemas.microsoft.com/office/drawing/2014/main" id="{25E2F0C2-F9CA-1303-6282-AF5A787C8CEF}"/>
              </a:ext>
            </a:extLst>
          </p:cNvPr>
          <p:cNvSpPr txBox="1"/>
          <p:nvPr/>
        </p:nvSpPr>
        <p:spPr>
          <a:xfrm>
            <a:off x="7533588" y="2031373"/>
            <a:ext cx="2890800"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PFS</a:t>
            </a:r>
          </a:p>
        </p:txBody>
      </p:sp>
      <p:pic>
        <p:nvPicPr>
          <p:cNvPr id="11" name="Picture 10">
            <a:extLst>
              <a:ext uri="{FF2B5EF4-FFF2-40B4-BE49-F238E27FC236}">
                <a16:creationId xmlns:a16="http://schemas.microsoft.com/office/drawing/2014/main" id="{0F479B58-5FD8-C11F-7013-012B48AEB58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1555336" y="2056816"/>
            <a:ext cx="3656471" cy="1879020"/>
          </a:xfrm>
          <a:prstGeom prst="rect">
            <a:avLst/>
          </a:prstGeom>
        </p:spPr>
      </p:pic>
      <p:sp>
        <p:nvSpPr>
          <p:cNvPr id="14" name="TextBox 13">
            <a:extLst>
              <a:ext uri="{FF2B5EF4-FFF2-40B4-BE49-F238E27FC236}">
                <a16:creationId xmlns:a16="http://schemas.microsoft.com/office/drawing/2014/main" id="{ABA38889-818E-C815-B87F-D2F85C8826CB}"/>
              </a:ext>
            </a:extLst>
          </p:cNvPr>
          <p:cNvSpPr txBox="1"/>
          <p:nvPr/>
        </p:nvSpPr>
        <p:spPr>
          <a:xfrm>
            <a:off x="427141" y="4820853"/>
            <a:ext cx="1130966"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MRD</a:t>
            </a:r>
          </a:p>
        </p:txBody>
      </p:sp>
      <p:sp>
        <p:nvSpPr>
          <p:cNvPr id="16" name="TextBox 15">
            <a:extLst>
              <a:ext uri="{FF2B5EF4-FFF2-40B4-BE49-F238E27FC236}">
                <a16:creationId xmlns:a16="http://schemas.microsoft.com/office/drawing/2014/main" id="{51952BFE-60E0-75CE-A4B6-C263D8D3F186}"/>
              </a:ext>
            </a:extLst>
          </p:cNvPr>
          <p:cNvSpPr txBox="1"/>
          <p:nvPr/>
        </p:nvSpPr>
        <p:spPr>
          <a:xfrm>
            <a:off x="6930071" y="5905746"/>
            <a:ext cx="4422143"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3 deaths: 2 infection; 1 PD</a:t>
            </a:r>
          </a:p>
        </p:txBody>
      </p:sp>
    </p:spTree>
    <p:extLst>
      <p:ext uri="{BB962C8B-B14F-4D97-AF65-F5344CB8AC3E}">
        <p14:creationId xmlns:p14="http://schemas.microsoft.com/office/powerpoint/2010/main" val="2424157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66AB3-9D0E-0FAF-A956-F0F58204F35D}"/>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B751E7-AC6B-AEC0-AE89-41976B319D04}"/>
              </a:ext>
            </a:extLst>
          </p:cNvPr>
          <p:cNvSpPr txBox="1">
            <a:spLocks/>
          </p:cNvSpPr>
          <p:nvPr/>
        </p:nvSpPr>
        <p:spPr>
          <a:xfrm>
            <a:off x="551384"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Gastrointestinal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
        <p:nvSpPr>
          <p:cNvPr id="6" name="Rectangle 4">
            <a:extLst>
              <a:ext uri="{FF2B5EF4-FFF2-40B4-BE49-F238E27FC236}">
                <a16:creationId xmlns:a16="http://schemas.microsoft.com/office/drawing/2014/main" id="{FBBEF3D8-6CA6-A235-C72A-A7431DA74327}"/>
              </a:ext>
            </a:extLst>
          </p:cNvPr>
          <p:cNvSpPr>
            <a:spLocks noGrp="1" noChangeArrowheads="1"/>
          </p:cNvSpPr>
          <p:nvPr>
            <p:ph type="title"/>
          </p:nvPr>
        </p:nvSpPr>
        <p:spPr>
          <a:xfrm>
            <a:off x="0" y="70407"/>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Expert Second Opinion: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Gastrointestinal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D77E6CE1-54E6-8431-34A3-2FBAD66DB6AC}"/>
              </a:ext>
            </a:extLst>
          </p:cNvPr>
          <p:cNvSpPr txBox="1">
            <a:spLocks noChangeArrowheads="1"/>
          </p:cNvSpPr>
          <p:nvPr/>
        </p:nvSpPr>
        <p:spPr bwMode="auto">
          <a:xfrm>
            <a:off x="0" y="1294953"/>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Series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Gastrointestinal Cancers Symposium</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Content Placeholder 2">
            <a:extLst>
              <a:ext uri="{FF2B5EF4-FFF2-40B4-BE49-F238E27FC236}">
                <a16:creationId xmlns:a16="http://schemas.microsoft.com/office/drawing/2014/main" id="{A7E028F0-DB22-411B-853C-4068138611B0}"/>
              </a:ext>
            </a:extLst>
          </p:cNvPr>
          <p:cNvSpPr txBox="1">
            <a:spLocks/>
          </p:cNvSpPr>
          <p:nvPr/>
        </p:nvSpPr>
        <p:spPr>
          <a:xfrm>
            <a:off x="3413760" y="4510319"/>
            <a:ext cx="5364480" cy="210545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Advanced Gastroesophageal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Friday, January 9,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6:00 PM – 8:00 PM PT</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(9:00 PM – 11:00 PM ET)</a:t>
            </a:r>
          </a:p>
        </p:txBody>
      </p:sp>
      <p:sp>
        <p:nvSpPr>
          <p:cNvPr id="2" name="Content Placeholder 2">
            <a:extLst>
              <a:ext uri="{FF2B5EF4-FFF2-40B4-BE49-F238E27FC236}">
                <a16:creationId xmlns:a16="http://schemas.microsoft.com/office/drawing/2014/main" id="{530002F5-DC83-485C-E231-7855980D9D4C}"/>
              </a:ext>
            </a:extLst>
          </p:cNvPr>
          <p:cNvSpPr txBox="1">
            <a:spLocks/>
          </p:cNvSpPr>
          <p:nvPr/>
        </p:nvSpPr>
        <p:spPr>
          <a:xfrm>
            <a:off x="6325816"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Localized Colorectal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Tree>
    <p:custDataLst>
      <p:tags r:id="rId1"/>
    </p:custDataLst>
    <p:extLst>
      <p:ext uri="{BB962C8B-B14F-4D97-AF65-F5344CB8AC3E}">
        <p14:creationId xmlns:p14="http://schemas.microsoft.com/office/powerpoint/2010/main" val="3164606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obtain CME and ABIM MOC </a:t>
            </a:r>
            <a:br>
              <a:rPr lang="en-US" sz="3600" i="1"/>
            </a:br>
            <a:r>
              <a:rPr lang="en-US" sz="3600" i="1"/>
              <a:t>credit </a:t>
            </a:r>
            <a:r>
              <a:rPr lang="en-US" sz="3600" i="1" dirty="0"/>
              <a:t>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455461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0758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AE9C-776B-552D-86B1-2F4EE65FF558}"/>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9138266-36B0-DE41-7290-31F913FD56DF}"/>
              </a:ext>
            </a:extLst>
          </p:cNvPr>
          <p:cNvSpPr txBox="1">
            <a:spLocks/>
          </p:cNvSpPr>
          <p:nvPr/>
        </p:nvSpPr>
        <p:spPr>
          <a:xfrm>
            <a:off x="551384"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Gastrointestinal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
        <p:nvSpPr>
          <p:cNvPr id="6" name="Rectangle 4">
            <a:extLst>
              <a:ext uri="{FF2B5EF4-FFF2-40B4-BE49-F238E27FC236}">
                <a16:creationId xmlns:a16="http://schemas.microsoft.com/office/drawing/2014/main" id="{07DA1D58-3BF7-33D1-FB95-0089ECE62E6E}"/>
              </a:ext>
            </a:extLst>
          </p:cNvPr>
          <p:cNvSpPr>
            <a:spLocks noGrp="1" noChangeArrowheads="1"/>
          </p:cNvSpPr>
          <p:nvPr>
            <p:ph type="title"/>
          </p:nvPr>
        </p:nvSpPr>
        <p:spPr>
          <a:xfrm>
            <a:off x="0" y="70407"/>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Expert Second Opinion: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Gastrointestinal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B9AFA726-8516-CDA4-642F-662C0135D12A}"/>
              </a:ext>
            </a:extLst>
          </p:cNvPr>
          <p:cNvSpPr txBox="1">
            <a:spLocks noChangeArrowheads="1"/>
          </p:cNvSpPr>
          <p:nvPr/>
        </p:nvSpPr>
        <p:spPr bwMode="auto">
          <a:xfrm>
            <a:off x="0" y="1294953"/>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Series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Gastrointestinal Cancers Symposium</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Content Placeholder 2">
            <a:extLst>
              <a:ext uri="{FF2B5EF4-FFF2-40B4-BE49-F238E27FC236}">
                <a16:creationId xmlns:a16="http://schemas.microsoft.com/office/drawing/2014/main" id="{8463E30C-43F5-1B19-26C6-CF841F32F502}"/>
              </a:ext>
            </a:extLst>
          </p:cNvPr>
          <p:cNvSpPr txBox="1">
            <a:spLocks/>
          </p:cNvSpPr>
          <p:nvPr/>
        </p:nvSpPr>
        <p:spPr>
          <a:xfrm>
            <a:off x="3413760" y="4510319"/>
            <a:ext cx="5364480" cy="210545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Advanced Gastroesophageal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Friday, January 9,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6:00 PM – 8:00 PM PT</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(9:00 PM – 11:00 PM ET)</a:t>
            </a:r>
          </a:p>
        </p:txBody>
      </p:sp>
      <p:sp>
        <p:nvSpPr>
          <p:cNvPr id="2" name="Content Placeholder 2">
            <a:extLst>
              <a:ext uri="{FF2B5EF4-FFF2-40B4-BE49-F238E27FC236}">
                <a16:creationId xmlns:a16="http://schemas.microsoft.com/office/drawing/2014/main" id="{EF7E0033-2C60-4588-4191-BE5EFC8BA339}"/>
              </a:ext>
            </a:extLst>
          </p:cNvPr>
          <p:cNvSpPr txBox="1">
            <a:spLocks/>
          </p:cNvSpPr>
          <p:nvPr/>
        </p:nvSpPr>
        <p:spPr>
          <a:xfrm>
            <a:off x="6325816"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Localized Colorectal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Tree>
    <p:custDataLst>
      <p:tags r:id="rId1"/>
    </p:custDataLst>
    <p:extLst>
      <p:ext uri="{BB962C8B-B14F-4D97-AF65-F5344CB8AC3E}">
        <p14:creationId xmlns:p14="http://schemas.microsoft.com/office/powerpoint/2010/main" val="2965136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82150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2468051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and ABIM MOC </a:t>
            </a:r>
            <a:br>
              <a:rPr lang="en-US" sz="3600" i="1"/>
            </a:br>
            <a:r>
              <a:rPr lang="en-US" sz="3600" i="1"/>
              <a:t>credit </a:t>
            </a:r>
            <a:r>
              <a:rPr lang="en-US" sz="3600" i="1" dirty="0"/>
              <a:t>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36239846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70498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37504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375048"/>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Michael Dickinson,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 of Aggressive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Peter MacCallum Cancer Centre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Royal Melbourne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Melbourne, Australia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Laurie H Sehn,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Lymphoma </a:t>
            </a:r>
            <a:r>
              <a:rPr kumimoji="0" lang="en-US" sz="1600" b="0" i="0" u="none" strike="noStrike" kern="1200" cap="none" spc="0" normalizeH="0" baseline="0" noProof="0" dirty="0" err="1">
                <a:ln>
                  <a:noFill/>
                </a:ln>
                <a:solidFill>
                  <a:srgbClr val="000000"/>
                </a:solidFill>
                <a:effectLst/>
                <a:uLnTx/>
                <a:uFillTx/>
                <a:latin typeface="Calibri"/>
                <a:ea typeface="MS PGothic" charset="0"/>
              </a:rPr>
              <a:t>Tumour</a:t>
            </a:r>
            <a:r>
              <a:rPr kumimoji="0" lang="en-US" sz="1600" b="0" i="0" u="none" strike="noStrike" kern="1200" cap="none" spc="0" normalizeH="0" baseline="0" noProof="0" dirty="0">
                <a:ln>
                  <a:noFill/>
                </a:ln>
                <a:solidFill>
                  <a:srgbClr val="000000"/>
                </a:solidFill>
                <a:effectLst/>
                <a:uLnTx/>
                <a:uFillTx/>
                <a:latin typeface="Calibri"/>
                <a:ea typeface="MS PGothic" charset="0"/>
              </a:rPr>
              <a:t> Group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BC Cancer Centre for Lymphoid Cancer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British Columbia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Vancouver, British Columbia, Canada</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111352"/>
            <a:ext cx="1371600" cy="1371600"/>
          </a:xfrm>
          <a:prstGeom prst="rect">
            <a:avLst/>
          </a:prstGeom>
        </p:spPr>
      </p:pic>
    </p:spTree>
    <p:extLst>
      <p:ext uri="{BB962C8B-B14F-4D97-AF65-F5344CB8AC3E}">
        <p14:creationId xmlns:p14="http://schemas.microsoft.com/office/powerpoint/2010/main" val="10880635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37504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375048"/>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Michael Dickinson,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 of Aggressive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Peter MacCallum Cancer Centre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Royal Melbourne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Melbourne, Australia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Laurie H Sehn,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Lymphoma </a:t>
            </a:r>
            <a:r>
              <a:rPr kumimoji="0" lang="en-US" sz="1600" b="0" i="0" u="none" strike="noStrike" kern="1200" cap="none" spc="0" normalizeH="0" baseline="0" noProof="0" dirty="0" err="1">
                <a:ln>
                  <a:noFill/>
                </a:ln>
                <a:solidFill>
                  <a:srgbClr val="000000"/>
                </a:solidFill>
                <a:effectLst/>
                <a:uLnTx/>
                <a:uFillTx/>
                <a:latin typeface="Calibri"/>
                <a:ea typeface="MS PGothic" charset="0"/>
              </a:rPr>
              <a:t>Tumour</a:t>
            </a:r>
            <a:r>
              <a:rPr kumimoji="0" lang="en-US" sz="1600" b="0" i="0" u="none" strike="noStrike" kern="1200" cap="none" spc="0" normalizeH="0" baseline="0" noProof="0" dirty="0">
                <a:ln>
                  <a:noFill/>
                </a:ln>
                <a:solidFill>
                  <a:srgbClr val="000000"/>
                </a:solidFill>
                <a:effectLst/>
                <a:uLnTx/>
                <a:uFillTx/>
                <a:latin typeface="Calibri"/>
                <a:ea typeface="MS PGothic" charset="0"/>
              </a:rPr>
              <a:t> Group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BC Cancer Centre for Lymphoid Cancer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British Columbia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Vancouver, British Columbia, Canada</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111352"/>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AE9C-776B-552D-86B1-2F4EE65FF558}"/>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9138266-36B0-DE41-7290-31F913FD56DF}"/>
              </a:ext>
            </a:extLst>
          </p:cNvPr>
          <p:cNvSpPr txBox="1">
            <a:spLocks/>
          </p:cNvSpPr>
          <p:nvPr/>
        </p:nvSpPr>
        <p:spPr>
          <a:xfrm>
            <a:off x="551384"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Gastrointestinal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
        <p:nvSpPr>
          <p:cNvPr id="6" name="Rectangle 4">
            <a:extLst>
              <a:ext uri="{FF2B5EF4-FFF2-40B4-BE49-F238E27FC236}">
                <a16:creationId xmlns:a16="http://schemas.microsoft.com/office/drawing/2014/main" id="{07DA1D58-3BF7-33D1-FB95-0089ECE62E6E}"/>
              </a:ext>
            </a:extLst>
          </p:cNvPr>
          <p:cNvSpPr>
            <a:spLocks noGrp="1" noChangeArrowheads="1"/>
          </p:cNvSpPr>
          <p:nvPr>
            <p:ph type="title"/>
          </p:nvPr>
        </p:nvSpPr>
        <p:spPr>
          <a:xfrm>
            <a:off x="0" y="70407"/>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Expert Second Opinion: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Gastrointestinal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B9AFA726-8516-CDA4-642F-662C0135D12A}"/>
              </a:ext>
            </a:extLst>
          </p:cNvPr>
          <p:cNvSpPr txBox="1">
            <a:spLocks noChangeArrowheads="1"/>
          </p:cNvSpPr>
          <p:nvPr/>
        </p:nvSpPr>
        <p:spPr bwMode="auto">
          <a:xfrm>
            <a:off x="0" y="1294953"/>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Series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Gastrointestinal Cancers Symposium</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Content Placeholder 2">
            <a:extLst>
              <a:ext uri="{FF2B5EF4-FFF2-40B4-BE49-F238E27FC236}">
                <a16:creationId xmlns:a16="http://schemas.microsoft.com/office/drawing/2014/main" id="{8463E30C-43F5-1B19-26C6-CF841F32F502}"/>
              </a:ext>
            </a:extLst>
          </p:cNvPr>
          <p:cNvSpPr txBox="1">
            <a:spLocks/>
          </p:cNvSpPr>
          <p:nvPr/>
        </p:nvSpPr>
        <p:spPr>
          <a:xfrm>
            <a:off x="3413760" y="4510319"/>
            <a:ext cx="5364480" cy="210545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Advanced Gastroesophageal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Friday, January 9,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6:00 PM – 8:00 PM PT</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(9:00 PM – 11:00 PM ET)</a:t>
            </a:r>
          </a:p>
        </p:txBody>
      </p:sp>
      <p:sp>
        <p:nvSpPr>
          <p:cNvPr id="2" name="Content Placeholder 2">
            <a:extLst>
              <a:ext uri="{FF2B5EF4-FFF2-40B4-BE49-F238E27FC236}">
                <a16:creationId xmlns:a16="http://schemas.microsoft.com/office/drawing/2014/main" id="{EF7E0033-2C60-4588-4191-BE5EFC8BA339}"/>
              </a:ext>
            </a:extLst>
          </p:cNvPr>
          <p:cNvSpPr txBox="1">
            <a:spLocks/>
          </p:cNvSpPr>
          <p:nvPr/>
        </p:nvSpPr>
        <p:spPr>
          <a:xfrm>
            <a:off x="6325816"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Localized Colorectal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Tree>
    <p:custDataLst>
      <p:tags r:id="rId1"/>
    </p:custDataLst>
    <p:extLst>
      <p:ext uri="{BB962C8B-B14F-4D97-AF65-F5344CB8AC3E}">
        <p14:creationId xmlns:p14="http://schemas.microsoft.com/office/powerpoint/2010/main" val="3536548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2820059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CED69-86AB-D096-16EE-6DA73CBEE37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5C7ABE3-E364-2AE3-8A76-16A725E26598}"/>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86469E95-C6AA-8CC7-2C87-05765EAF8C9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4A79F7-CABA-08C9-FE41-8F7F19CFA5C2}"/>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2C87C08C-6C82-F4D6-D676-D8E731304E6F}"/>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AB246EF8-32B1-5840-B24C-BA38672AF82F}"/>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8802CBD4-3D9E-14C3-BDA1-37255A65677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36942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Prof Dickinson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nvGraphicFramePr>
        <p:xfrm>
          <a:off x="913552" y="1916832"/>
          <a:ext cx="10189133" cy="2304256"/>
        </p:xfrm>
        <a:graphic>
          <a:graphicData uri="http://schemas.openxmlformats.org/drawingml/2006/table">
            <a:tbl>
              <a:tblPr firstRow="1" bandRow="1">
                <a:tableStyleId>{F2DE63D5-997A-4646-A377-4702673A728D}</a:tableStyleId>
              </a:tblPr>
              <a:tblGrid>
                <a:gridCol w="3094216">
                  <a:extLst>
                    <a:ext uri="{9D8B030D-6E8A-4147-A177-3AD203B41FA5}">
                      <a16:colId xmlns:a16="http://schemas.microsoft.com/office/drawing/2014/main" val="20000"/>
                    </a:ext>
                  </a:extLst>
                </a:gridCol>
                <a:gridCol w="7094917">
                  <a:extLst>
                    <a:ext uri="{9D8B030D-6E8A-4147-A177-3AD203B41FA5}">
                      <a16:colId xmlns:a16="http://schemas.microsoft.com/office/drawing/2014/main" val="2117869244"/>
                    </a:ext>
                  </a:extLst>
                </a:gridCol>
              </a:tblGrid>
              <a:tr h="113565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AbbVie Inc, Bristol Myers Squibb, Genmab US Inc, Gilead Sciences Inc, Kite, A Gilead Company, Lilly, MSD, Novartis, Roche Laboratories Inc </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6860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Arvinas</a:t>
                      </a:r>
                      <a:r>
                        <a:rPr lang="en-US" sz="1800" b="0" dirty="0">
                          <a:solidFill>
                            <a:schemeClr val="tx1"/>
                          </a:solidFill>
                        </a:rPr>
                        <a:t>, Bristol Myers Squibb, Genmab US Inc, Gilead Sciences Inc, Kite, A Gilead Company, Lilly, MSD, Novartis, Roche Laboratories Inc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10273127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Sehn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1220827376"/>
              </p:ext>
            </p:extLst>
          </p:nvPr>
        </p:nvGraphicFramePr>
        <p:xfrm>
          <a:off x="913552" y="2132856"/>
          <a:ext cx="10189133" cy="3168352"/>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1341524">
                <a:tc>
                  <a:txBody>
                    <a:bodyPr/>
                    <a:lstStyle/>
                    <a:p>
                      <a:pPr algn="l"/>
                      <a:r>
                        <a:rPr lang="en-US" sz="1800" b="1" dirty="0">
                          <a:solidFill>
                            <a:schemeClr val="tx1"/>
                          </a:solidFill>
                        </a:rPr>
                        <a:t>Consulting/Honoraria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CARGO Therapeutics, Chugai Pharmaceutical Co Ltd, Genentech, a member of the Roche Group, Genmab US Inc, Incyte Corporation, Janssen Biotech Inc, Kite, A Gilead Company, Lilly, Merck,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0095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2256885"/>
                  </a:ext>
                </a:extLst>
              </a:tr>
              <a:tr h="1025871">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CARGO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0382892"/>
                  </a:ext>
                </a:extLst>
              </a:tr>
            </a:tbl>
          </a:graphicData>
        </a:graphic>
      </p:graphicFrame>
    </p:spTree>
    <p:custDataLst>
      <p:tags r:id="rId1"/>
    </p:custDataLst>
    <p:extLst>
      <p:ext uri="{BB962C8B-B14F-4D97-AF65-F5344CB8AC3E}">
        <p14:creationId xmlns:p14="http://schemas.microsoft.com/office/powerpoint/2010/main" val="2709065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1374378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an educational grant from Genentech, a member of the Roche Group.</a:t>
            </a:r>
          </a:p>
        </p:txBody>
      </p:sp>
    </p:spTree>
    <p:extLst>
      <p:ext uri="{BB962C8B-B14F-4D97-AF65-F5344CB8AC3E}">
        <p14:creationId xmlns:p14="http://schemas.microsoft.com/office/powerpoint/2010/main" val="30890784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Genentech, a member of the Roche Group.</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40D33-CB80-AC0B-8F4B-7DDBF77BD4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2E90E5-05E9-6267-FA6D-10D6EFD7FB61}"/>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F9C41238-34E3-8300-A208-DE848A6D662A}"/>
              </a:ext>
            </a:extLst>
          </p:cNvPr>
          <p:cNvSpPr txBox="1"/>
          <p:nvPr/>
        </p:nvSpPr>
        <p:spPr>
          <a:xfrm>
            <a:off x="623392" y="836712"/>
            <a:ext cx="10585176" cy="5858014"/>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Michael Dickinson, MD</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Karimi Y et al. Sustained remissions beyond 4 years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monotherapy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 term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results from the pivotal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 NHL-1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 or refractory large B-cell lymphoma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7543.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Abramson J et al. Sustained clinical benefit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glofitamab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gemcitabine and oxaliplatin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GemOx</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versus rituximab plus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GemOx</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GemOx</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3-year follow-up of STARGLO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11363.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Budde E et al. Improvements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health-related quality of life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HRQoL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SUNMO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Subcutaneous (SC)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mosunetuzumab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vedotin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rituximab, gemcitabine and oxaliplatin (R-</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GemOx</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(R/R) large B-cell lymphoma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(LBCL) after at least one prior therapy. ASH 2025;Abstract 2516.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Gritti G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Glofitamab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combination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vedotin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demonstrates high and durable efficacy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(R/R) large B-cell lymphoma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(LBCL) in the second-line (2L) and third-line and later (3L+) settings: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subgroup analysis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4000.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Andreadis C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Mosunetuzumab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glofitamab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Glofit</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combination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golcadomide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Golca</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demonstrates a manageable safety profile and encouraging efficacy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 or refractory (R/R) B-cell non-Hodgkin lymphoma (B-NHL)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2260. </a:t>
            </a:r>
          </a:p>
          <a:p>
            <a:pPr marR="0" lvl="0" algn="l" defTabSz="455613" rtl="0" eaLnBrk="1" fontAlgn="base" latinLnBrk="0" hangingPunct="1">
              <a:lnSpc>
                <a:spcPct val="100000"/>
              </a:lnSpc>
              <a:spcBef>
                <a:spcPts val="600"/>
              </a:spcBef>
              <a:spcAft>
                <a:spcPts val="400"/>
              </a:spcAft>
              <a:buClrTx/>
              <a:buSzTx/>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255658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FB306-F3C9-9791-761F-79555D5A44F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0471E3-CEED-D561-4EC1-2A3617362A4A}"/>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1720C9B1-DD87-CDAD-E20D-7A065694544C}"/>
              </a:ext>
            </a:extLst>
          </p:cNvPr>
          <p:cNvSpPr txBox="1"/>
          <p:nvPr/>
        </p:nvSpPr>
        <p:spPr>
          <a:xfrm>
            <a:off x="623392" y="836712"/>
            <a:ext cx="10585176" cy="3790781"/>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Michael Dickinson, MD (continued)</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Sharman J et al. </a:t>
            </a:r>
            <a:r>
              <a:rPr lang="en-US" sz="1800" kern="0" dirty="0">
                <a:solidFill>
                  <a:srgbClr val="000000"/>
                </a:solidFill>
                <a:latin typeface="Calibri" panose="020F0502020204030204" pitchFamily="34" charset="0"/>
                <a:cs typeface="Calibri" panose="020F0502020204030204" pitchFamily="34" charset="0"/>
              </a:rPr>
              <a:t>Fixed treatment </a:t>
            </a:r>
            <a:r>
              <a:rPr lang="en-US" sz="1800" b="0" kern="0" dirty="0">
                <a:solidFill>
                  <a:srgbClr val="000000"/>
                </a:solidFill>
                <a:latin typeface="Calibri" panose="020F0502020204030204" pitchFamily="34" charset="0"/>
                <a:cs typeface="Calibri" panose="020F0502020204030204" pitchFamily="34" charset="0"/>
              </a:rPr>
              <a:t>duration </a:t>
            </a:r>
            <a:r>
              <a:rPr lang="en-US" sz="1800" kern="0" dirty="0">
                <a:solidFill>
                  <a:srgbClr val="000000"/>
                </a:solidFill>
                <a:latin typeface="Calibri" panose="020F0502020204030204" pitchFamily="34" charset="0"/>
                <a:cs typeface="Calibri" panose="020F0502020204030204" pitchFamily="34" charset="0"/>
              </a:rPr>
              <a:t>subcutaneous </a:t>
            </a:r>
            <a:r>
              <a:rPr lang="en-US" sz="1800" kern="0" dirty="0" err="1">
                <a:solidFill>
                  <a:srgbClr val="000000"/>
                </a:solidFill>
                <a:latin typeface="Calibri" panose="020F0502020204030204" pitchFamily="34" charset="0"/>
                <a:cs typeface="Calibri" panose="020F0502020204030204" pitchFamily="34" charset="0"/>
              </a:rPr>
              <a:t>mosunetuzumab</a:t>
            </a:r>
            <a:r>
              <a:rPr lang="en-US" sz="1800" kern="0" dirty="0">
                <a:solidFill>
                  <a:srgbClr val="000000"/>
                </a:solidFill>
                <a:latin typeface="Calibri" panose="020F0502020204030204" pitchFamily="34" charset="0"/>
                <a:cs typeface="Calibri" panose="020F0502020204030204" pitchFamily="34" charset="0"/>
              </a:rPr>
              <a:t> monotherapy</a:t>
            </a:r>
            <a:r>
              <a:rPr lang="en-US" sz="1800" b="0" kern="0" dirty="0">
                <a:solidFill>
                  <a:srgbClr val="000000"/>
                </a:solidFill>
                <a:latin typeface="Calibri" panose="020F0502020204030204" pitchFamily="34" charset="0"/>
                <a:cs typeface="Calibri" panose="020F0502020204030204" pitchFamily="34" charset="0"/>
              </a:rPr>
              <a:t> in </a:t>
            </a:r>
            <a:r>
              <a:rPr lang="en-US" sz="1800" kern="0" dirty="0">
                <a:solidFill>
                  <a:srgbClr val="000000"/>
                </a:solidFill>
                <a:latin typeface="Calibri" panose="020F0502020204030204" pitchFamily="34" charset="0"/>
                <a:cs typeface="Calibri" panose="020F0502020204030204" pitchFamily="34" charset="0"/>
              </a:rPr>
              <a:t>elderly/unfit </a:t>
            </a:r>
            <a:r>
              <a:rPr lang="en-US" sz="1800" b="0" kern="0" dirty="0">
                <a:solidFill>
                  <a:srgbClr val="000000"/>
                </a:solidFill>
                <a:latin typeface="Calibri" panose="020F0502020204030204" pitchFamily="34" charset="0"/>
                <a:cs typeface="Calibri" panose="020F0502020204030204" pitchFamily="34" charset="0"/>
              </a:rPr>
              <a:t>patients with </a:t>
            </a:r>
            <a:r>
              <a:rPr lang="en-US" sz="1800" kern="0" dirty="0">
                <a:solidFill>
                  <a:srgbClr val="000000"/>
                </a:solidFill>
                <a:latin typeface="Calibri" panose="020F0502020204030204" pitchFamily="34" charset="0"/>
                <a:cs typeface="Calibri" panose="020F0502020204030204" pitchFamily="34" charset="0"/>
              </a:rPr>
              <a:t>previously untreated diffuse large B-cell lymphoma</a:t>
            </a:r>
            <a:r>
              <a:rPr lang="en-US" sz="1800" b="0" kern="0" dirty="0">
                <a:solidFill>
                  <a:srgbClr val="000000"/>
                </a:solidFill>
                <a:latin typeface="Calibri" panose="020F0502020204030204" pitchFamily="34" charset="0"/>
                <a:cs typeface="Calibri" panose="020F0502020204030204" pitchFamily="34" charset="0"/>
              </a:rPr>
              <a:t>: Interim results from the </a:t>
            </a:r>
            <a:r>
              <a:rPr lang="en-US" sz="1800" kern="0" dirty="0">
                <a:solidFill>
                  <a:srgbClr val="000000"/>
                </a:solidFill>
                <a:latin typeface="Calibri" panose="020F0502020204030204" pitchFamily="34" charset="0"/>
                <a:cs typeface="Calibri" panose="020F0502020204030204" pitchFamily="34" charset="0"/>
              </a:rPr>
              <a:t>Phase II </a:t>
            </a:r>
            <a:r>
              <a:rPr lang="en-US" sz="1800" kern="0" dirty="0" err="1">
                <a:solidFill>
                  <a:srgbClr val="000000"/>
                </a:solidFill>
                <a:latin typeface="Calibri" panose="020F0502020204030204" pitchFamily="34" charset="0"/>
                <a:cs typeface="Calibri" panose="020F0502020204030204" pitchFamily="34" charset="0"/>
              </a:rPr>
              <a:t>MorningSun</a:t>
            </a:r>
            <a:r>
              <a:rPr lang="en-US" sz="1800" kern="0" dirty="0">
                <a:solidFill>
                  <a:srgbClr val="000000"/>
                </a:solidFill>
                <a:latin typeface="Calibri" panose="020F0502020204030204" pitchFamily="34" charset="0"/>
                <a:cs typeface="Calibri" panose="020F0502020204030204" pitchFamily="34" charset="0"/>
              </a:rPr>
              <a:t> study</a:t>
            </a:r>
            <a:r>
              <a:rPr lang="en-US" sz="1800" b="0" kern="0" dirty="0">
                <a:solidFill>
                  <a:srgbClr val="000000"/>
                </a:solidFill>
                <a:latin typeface="Calibri" panose="020F0502020204030204" pitchFamily="34" charset="0"/>
                <a:cs typeface="Calibri" panose="020F0502020204030204" pitchFamily="34" charset="0"/>
              </a:rPr>
              <a:t>. ASH 2025;Abstract 4514. </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Vitolo U et al. </a:t>
            </a:r>
            <a:r>
              <a:rPr lang="en-US" sz="1800" kern="0" dirty="0">
                <a:solidFill>
                  <a:srgbClr val="000000"/>
                </a:solidFill>
                <a:latin typeface="Calibri" panose="020F0502020204030204" pitchFamily="34" charset="0"/>
                <a:cs typeface="Calibri" panose="020F0502020204030204" pitchFamily="34" charset="0"/>
              </a:rPr>
              <a:t>Fixed-duration </a:t>
            </a:r>
            <a:r>
              <a:rPr lang="en-US" sz="1800" kern="0" dirty="0" err="1">
                <a:solidFill>
                  <a:srgbClr val="000000"/>
                </a:solidFill>
                <a:latin typeface="Calibri" panose="020F0502020204030204" pitchFamily="34" charset="0"/>
                <a:cs typeface="Calibri" panose="020F0502020204030204" pitchFamily="34" charset="0"/>
              </a:rPr>
              <a:t>epcoritamab</a:t>
            </a:r>
            <a:r>
              <a:rPr lang="en-US" sz="1800" kern="0" dirty="0">
                <a:solidFill>
                  <a:srgbClr val="000000"/>
                </a:solidFill>
                <a:latin typeface="Calibri" panose="020F0502020204030204" pitchFamily="34" charset="0"/>
                <a:cs typeface="Calibri" panose="020F0502020204030204" pitchFamily="34" charset="0"/>
              </a:rPr>
              <a:t> monotherapy </a:t>
            </a:r>
            <a:r>
              <a:rPr lang="en-US" sz="1800" b="0" kern="0" dirty="0">
                <a:solidFill>
                  <a:srgbClr val="000000"/>
                </a:solidFill>
                <a:latin typeface="Calibri" panose="020F0502020204030204" pitchFamily="34" charset="0"/>
                <a:cs typeface="Calibri" panose="020F0502020204030204" pitchFamily="34" charset="0"/>
              </a:rPr>
              <a:t>induces high response and MRD-negativity rates in </a:t>
            </a:r>
            <a:r>
              <a:rPr lang="en-US" sz="1800" kern="0" dirty="0">
                <a:solidFill>
                  <a:srgbClr val="000000"/>
                </a:solidFill>
                <a:latin typeface="Calibri" panose="020F0502020204030204" pitchFamily="34" charset="0"/>
                <a:cs typeface="Calibri" panose="020F0502020204030204" pitchFamily="34" charset="0"/>
              </a:rPr>
              <a:t>elderly patients </a:t>
            </a:r>
            <a:r>
              <a:rPr lang="en-US" sz="1800" b="0" kern="0" dirty="0">
                <a:solidFill>
                  <a:srgbClr val="000000"/>
                </a:solidFill>
                <a:latin typeface="Calibri" panose="020F0502020204030204" pitchFamily="34" charset="0"/>
                <a:cs typeface="Calibri" panose="020F0502020204030204" pitchFamily="34" charset="0"/>
              </a:rPr>
              <a:t>with </a:t>
            </a:r>
            <a:r>
              <a:rPr lang="en-US" sz="1800" kern="0" dirty="0">
                <a:solidFill>
                  <a:srgbClr val="000000"/>
                </a:solidFill>
                <a:latin typeface="Calibri" panose="020F0502020204030204" pitchFamily="34" charset="0"/>
                <a:cs typeface="Calibri" panose="020F0502020204030204" pitchFamily="34" charset="0"/>
              </a:rPr>
              <a:t>newly diagnosed large B-cell lymphoma</a:t>
            </a:r>
            <a:r>
              <a:rPr lang="en-US" sz="1800" b="0" kern="0" dirty="0">
                <a:solidFill>
                  <a:srgbClr val="000000"/>
                </a:solidFill>
                <a:latin typeface="Calibri" panose="020F0502020204030204" pitchFamily="34" charset="0"/>
                <a:cs typeface="Calibri" panose="020F0502020204030204" pitchFamily="34" charset="0"/>
              </a:rPr>
              <a:t> (LBCL) and </a:t>
            </a:r>
            <a:r>
              <a:rPr lang="en-US" sz="1800" kern="0" dirty="0">
                <a:solidFill>
                  <a:srgbClr val="000000"/>
                </a:solidFill>
                <a:latin typeface="Calibri" panose="020F0502020204030204" pitchFamily="34" charset="0"/>
                <a:cs typeface="Calibri" panose="020F0502020204030204" pitchFamily="34" charset="0"/>
              </a:rPr>
              <a:t>comorbidities</a:t>
            </a:r>
            <a:r>
              <a:rPr lang="en-US" sz="1800" b="0" kern="0" dirty="0">
                <a:solidFill>
                  <a:srgbClr val="000000"/>
                </a:solidFill>
                <a:latin typeface="Calibri" panose="020F0502020204030204" pitchFamily="34" charset="0"/>
                <a:cs typeface="Calibri" panose="020F0502020204030204" pitchFamily="34" charset="0"/>
              </a:rPr>
              <a:t>: Results from </a:t>
            </a:r>
            <a:r>
              <a:rPr lang="en-US" sz="1800" kern="0" dirty="0">
                <a:solidFill>
                  <a:srgbClr val="000000"/>
                </a:solidFill>
                <a:latin typeface="Calibri" panose="020F0502020204030204" pitchFamily="34" charset="0"/>
                <a:cs typeface="Calibri" panose="020F0502020204030204" pitchFamily="34" charset="0"/>
              </a:rPr>
              <a:t>EPCORE DLBCL-3</a:t>
            </a:r>
            <a:r>
              <a:rPr lang="en-US" sz="1800" b="0" kern="0" dirty="0">
                <a:solidFill>
                  <a:srgbClr val="000000"/>
                </a:solidFill>
                <a:latin typeface="Calibri" panose="020F0502020204030204" pitchFamily="34" charset="0"/>
                <a:cs typeface="Calibri" panose="020F0502020204030204" pitchFamily="34" charset="0"/>
              </a:rPr>
              <a:t>. ASH 2025;Abstract 3824. </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Michot J-M et al. </a:t>
            </a:r>
            <a:r>
              <a:rPr lang="en-US" sz="1800" kern="0" dirty="0" err="1">
                <a:solidFill>
                  <a:srgbClr val="000000"/>
                </a:solidFill>
                <a:latin typeface="Calibri" panose="020F0502020204030204" pitchFamily="34" charset="0"/>
                <a:cs typeface="Calibri" panose="020F0502020204030204" pitchFamily="34" charset="0"/>
              </a:rPr>
              <a:t>Odronextamab</a:t>
            </a:r>
            <a:r>
              <a:rPr lang="en-US" sz="1800" kern="0" dirty="0">
                <a:solidFill>
                  <a:srgbClr val="000000"/>
                </a:solidFill>
                <a:latin typeface="Calibri" panose="020F0502020204030204" pitchFamily="34" charset="0"/>
                <a:cs typeface="Calibri" panose="020F0502020204030204" pitchFamily="34" charset="0"/>
              </a:rPr>
              <a:t> plus chemotherapy </a:t>
            </a:r>
            <a:r>
              <a:rPr lang="en-US" sz="1800" b="0" kern="0" dirty="0">
                <a:solidFill>
                  <a:srgbClr val="000000"/>
                </a:solidFill>
                <a:latin typeface="Calibri" panose="020F0502020204030204" pitchFamily="34" charset="0"/>
                <a:cs typeface="Calibri" panose="020F0502020204030204" pitchFamily="34" charset="0"/>
              </a:rPr>
              <a:t>in patients with </a:t>
            </a:r>
            <a:r>
              <a:rPr lang="en-US" sz="1800" kern="0" dirty="0">
                <a:solidFill>
                  <a:srgbClr val="000000"/>
                </a:solidFill>
                <a:latin typeface="Calibri" panose="020F0502020204030204" pitchFamily="34" charset="0"/>
                <a:cs typeface="Calibri" panose="020F0502020204030204" pitchFamily="34" charset="0"/>
              </a:rPr>
              <a:t>previously untreated diffuse large B-cell lymphoma</a:t>
            </a:r>
            <a:r>
              <a:rPr lang="en-US" sz="1800" b="0" kern="0" dirty="0">
                <a:solidFill>
                  <a:srgbClr val="000000"/>
                </a:solidFill>
                <a:latin typeface="Calibri" panose="020F0502020204030204" pitchFamily="34" charset="0"/>
                <a:cs typeface="Calibri" panose="020F0502020204030204" pitchFamily="34" charset="0"/>
              </a:rPr>
              <a:t> (DLBCL): First results from </a:t>
            </a:r>
            <a:r>
              <a:rPr lang="en-US" sz="1800" kern="0" dirty="0">
                <a:solidFill>
                  <a:srgbClr val="000000"/>
                </a:solidFill>
                <a:latin typeface="Calibri" panose="020F0502020204030204" pitchFamily="34" charset="0"/>
                <a:cs typeface="Calibri" panose="020F0502020204030204" pitchFamily="34" charset="0"/>
              </a:rPr>
              <a:t>part 1 of the phase 3 Olympia-3 study</a:t>
            </a:r>
            <a:r>
              <a:rPr lang="en-US" sz="1800" b="0" kern="0" dirty="0">
                <a:solidFill>
                  <a:srgbClr val="000000"/>
                </a:solidFill>
                <a:latin typeface="Calibri" panose="020F0502020204030204" pitchFamily="34" charset="0"/>
                <a:cs typeface="Calibri" panose="020F0502020204030204" pitchFamily="34" charset="0"/>
              </a:rPr>
              <a:t>. ASH 2025;Abstract 8890. </a:t>
            </a:r>
          </a:p>
          <a:p>
            <a:pPr marR="0" lvl="0" algn="l" defTabSz="455613" rtl="0" eaLnBrk="1" fontAlgn="base" latinLnBrk="0" hangingPunct="1">
              <a:lnSpc>
                <a:spcPct val="100000"/>
              </a:lnSpc>
              <a:spcBef>
                <a:spcPts val="600"/>
              </a:spcBef>
              <a:spcAft>
                <a:spcPts val="400"/>
              </a:spcAft>
              <a:buClrTx/>
              <a:buSzTx/>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R="0" lvl="0" algn="l" defTabSz="455613" rtl="0" eaLnBrk="1" fontAlgn="base" latinLnBrk="0" hangingPunct="1">
              <a:lnSpc>
                <a:spcPct val="100000"/>
              </a:lnSpc>
              <a:spcBef>
                <a:spcPts val="600"/>
              </a:spcBef>
              <a:spcAft>
                <a:spcPts val="400"/>
              </a:spcAft>
              <a:buClrTx/>
              <a:buSzTx/>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447286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4B1C5-A188-6569-D22F-9DD6486F6E8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4A21CEF-9A19-D593-7F06-5E944919BD56}"/>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F871A45D-A3CC-C65C-122D-984459397DCB}"/>
              </a:ext>
            </a:extLst>
          </p:cNvPr>
          <p:cNvSpPr txBox="1"/>
          <p:nvPr/>
        </p:nvSpPr>
        <p:spPr>
          <a:xfrm>
            <a:off x="623392" y="836712"/>
            <a:ext cx="10585176" cy="5858014"/>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Laurie H Sehn, MD, MPH</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Budde E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treatment duration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mosunetuzumab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continues to demonstrate clinically meaningful outcomes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(R/R) follicular lymphoma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(FL) after ≥2 prior therapies: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5-year follow-up of a pivotal Phase II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2148.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Bisneto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JV et al. Efficacy and safety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odronextamab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treatment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follicular lymphoma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3-year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Phase 2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ELM-2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8692.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Falchi L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phase 3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FL-1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rituximab and lenalidomide (R2)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versus R2 for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 or refractory follicular lymphoma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244.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Burke JM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Fixed-duration subcutaneous (SC)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mosunetuzumab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maintenance therapy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(pts)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previously untreated high-tumor burden follicular lymphoma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(HTB FL):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Longer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and exploratory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circulating tumor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ct</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)DNA analysis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MorningSun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4494.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Olszewski A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Mosunetuzumab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response-driven lenalidomide augmentation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achieves high response rates and immune reprogramming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follicular and marginal zone lymphoma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multicenter phase 2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2025.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Leslie L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rituximab + lenalidomide (R2) and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maintenance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deliver deep and durable remissions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previously untreated (1L) follicular lymphoma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3-year outcomes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NHL-2 arms 6 and 7</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2787. </a:t>
            </a:r>
          </a:p>
        </p:txBody>
      </p:sp>
    </p:spTree>
    <p:custDataLst>
      <p:tags r:id="rId1"/>
    </p:custDataLst>
    <p:extLst>
      <p:ext uri="{BB962C8B-B14F-4D97-AF65-F5344CB8AC3E}">
        <p14:creationId xmlns:p14="http://schemas.microsoft.com/office/powerpoint/2010/main" val="1923566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B1363-9B6A-161C-5053-43FD1FF23A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F2F135-01AE-C810-D2B7-DFD79DB2FAE2}"/>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DBAB9144-C05E-C584-FE60-8E813EAA317F}"/>
              </a:ext>
            </a:extLst>
          </p:cNvPr>
          <p:cNvSpPr txBox="1"/>
          <p:nvPr/>
        </p:nvSpPr>
        <p:spPr>
          <a:xfrm>
            <a:off x="623392" y="836712"/>
            <a:ext cx="10585176" cy="3939540"/>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Laurie H Sehn, MD, MPH (continued)</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Falchi L et al. </a:t>
            </a:r>
            <a:r>
              <a:rPr lang="en-US" sz="1800" kern="0" dirty="0">
                <a:solidFill>
                  <a:srgbClr val="000000"/>
                </a:solidFill>
                <a:latin typeface="Calibri" panose="020F0502020204030204" pitchFamily="34" charset="0"/>
                <a:cs typeface="Calibri" panose="020F0502020204030204" pitchFamily="34" charset="0"/>
              </a:rPr>
              <a:t>Combined </a:t>
            </a:r>
            <a:r>
              <a:rPr lang="en-US" sz="1800" kern="0" dirty="0" err="1">
                <a:solidFill>
                  <a:srgbClr val="000000"/>
                </a:solidFill>
                <a:latin typeface="Calibri" panose="020F0502020204030204" pitchFamily="34" charset="0"/>
                <a:cs typeface="Calibri" panose="020F0502020204030204" pitchFamily="34" charset="0"/>
              </a:rPr>
              <a:t>mosunetuzumab</a:t>
            </a:r>
            <a:r>
              <a:rPr lang="en-US" sz="1800" kern="0" dirty="0">
                <a:solidFill>
                  <a:srgbClr val="000000"/>
                </a:solidFill>
                <a:latin typeface="Calibri" panose="020F0502020204030204" pitchFamily="34" charset="0"/>
                <a:cs typeface="Calibri" panose="020F0502020204030204" pitchFamily="34" charset="0"/>
              </a:rPr>
              <a:t> and </a:t>
            </a:r>
            <a:r>
              <a:rPr lang="en-US" sz="1800" kern="0" dirty="0" err="1">
                <a:solidFill>
                  <a:srgbClr val="000000"/>
                </a:solidFill>
                <a:latin typeface="Calibri" panose="020F0502020204030204" pitchFamily="34" charset="0"/>
                <a:cs typeface="Calibri" panose="020F0502020204030204" pitchFamily="34" charset="0"/>
              </a:rPr>
              <a:t>zanubrutinib</a:t>
            </a:r>
            <a:r>
              <a:rPr lang="en-US" sz="1800" b="0" kern="0" dirty="0">
                <a:solidFill>
                  <a:srgbClr val="000000"/>
                </a:solidFill>
                <a:latin typeface="Calibri" panose="020F0502020204030204" pitchFamily="34" charset="0"/>
                <a:cs typeface="Calibri" panose="020F0502020204030204" pitchFamily="34" charset="0"/>
              </a:rPr>
              <a:t> for the treatment of patients with </a:t>
            </a:r>
            <a:r>
              <a:rPr lang="en-US" sz="1800" kern="0" dirty="0">
                <a:solidFill>
                  <a:srgbClr val="000000"/>
                </a:solidFill>
                <a:latin typeface="Calibri" panose="020F0502020204030204" pitchFamily="34" charset="0"/>
                <a:cs typeface="Calibri" panose="020F0502020204030204" pitchFamily="34" charset="0"/>
              </a:rPr>
              <a:t>newly diagnosed high-burden follicular lymphoma</a:t>
            </a:r>
            <a:r>
              <a:rPr lang="en-US" sz="1800" b="0" kern="0" dirty="0">
                <a:solidFill>
                  <a:srgbClr val="000000"/>
                </a:solidFill>
                <a:latin typeface="Calibri" panose="020F0502020204030204" pitchFamily="34" charset="0"/>
                <a:cs typeface="Calibri" panose="020F0502020204030204" pitchFamily="34" charset="0"/>
              </a:rPr>
              <a:t>: First results of the multicenter </a:t>
            </a:r>
            <a:r>
              <a:rPr lang="en-US" sz="1800" kern="0" dirty="0">
                <a:solidFill>
                  <a:srgbClr val="000000"/>
                </a:solidFill>
                <a:latin typeface="Calibri" panose="020F0502020204030204" pitchFamily="34" charset="0"/>
                <a:cs typeface="Calibri" panose="020F0502020204030204" pitchFamily="34" charset="0"/>
              </a:rPr>
              <a:t>phase 2 mithic-FL2 trial</a:t>
            </a:r>
            <a:r>
              <a:rPr lang="en-US" sz="1800" b="0" kern="0" dirty="0">
                <a:solidFill>
                  <a:srgbClr val="000000"/>
                </a:solidFill>
                <a:latin typeface="Calibri" panose="020F0502020204030204" pitchFamily="34" charset="0"/>
                <a:cs typeface="Calibri" panose="020F0502020204030204" pitchFamily="34" charset="0"/>
              </a:rPr>
              <a:t>. ASH 2025;Abstract 4355. </a:t>
            </a:r>
          </a:p>
          <a:p>
            <a:pPr marL="285750" indent="-285750">
              <a:spcBef>
                <a:spcPts val="600"/>
              </a:spcBef>
              <a:spcAft>
                <a:spcPts val="400"/>
              </a:spcAft>
              <a:buFont typeface="Arial" panose="020B0604020202020204" pitchFamily="34" charset="0"/>
              <a:buChar char="•"/>
            </a:pPr>
            <a:r>
              <a:rPr lang="en-US" sz="1800" b="0" kern="0" dirty="0" err="1">
                <a:solidFill>
                  <a:srgbClr val="000000"/>
                </a:solidFill>
                <a:latin typeface="Calibri" panose="020F0502020204030204" pitchFamily="34" charset="0"/>
                <a:cs typeface="Calibri" panose="020F0502020204030204" pitchFamily="34" charset="0"/>
              </a:rPr>
              <a:t>Wudhikarn</a:t>
            </a:r>
            <a:r>
              <a:rPr lang="en-US" sz="1800" b="0" kern="0" dirty="0">
                <a:solidFill>
                  <a:srgbClr val="000000"/>
                </a:solidFill>
                <a:latin typeface="Calibri" panose="020F0502020204030204" pitchFamily="34" charset="0"/>
                <a:cs typeface="Calibri" panose="020F0502020204030204" pitchFamily="34" charset="0"/>
              </a:rPr>
              <a:t> K et al. </a:t>
            </a:r>
            <a:r>
              <a:rPr lang="en-US" sz="1800" kern="0" dirty="0" err="1">
                <a:solidFill>
                  <a:srgbClr val="000000"/>
                </a:solidFill>
                <a:latin typeface="Calibri" panose="020F0502020204030204" pitchFamily="34" charset="0"/>
                <a:cs typeface="Calibri" panose="020F0502020204030204" pitchFamily="34" charset="0"/>
              </a:rPr>
              <a:t>Odronextamab</a:t>
            </a:r>
            <a:r>
              <a:rPr lang="en-US" sz="1800" kern="0" dirty="0">
                <a:solidFill>
                  <a:srgbClr val="000000"/>
                </a:solidFill>
                <a:latin typeface="Calibri" panose="020F0502020204030204" pitchFamily="34" charset="0"/>
                <a:cs typeface="Calibri" panose="020F0502020204030204" pitchFamily="34" charset="0"/>
              </a:rPr>
              <a:t> plus chemotherapy</a:t>
            </a:r>
            <a:r>
              <a:rPr lang="en-US" sz="1800" b="0" kern="0" dirty="0">
                <a:solidFill>
                  <a:srgbClr val="000000"/>
                </a:solidFill>
                <a:latin typeface="Calibri" panose="020F0502020204030204" pitchFamily="34" charset="0"/>
                <a:cs typeface="Calibri" panose="020F0502020204030204" pitchFamily="34" charset="0"/>
              </a:rPr>
              <a:t> in patients with </a:t>
            </a:r>
            <a:r>
              <a:rPr lang="en-US" sz="1800" kern="0" dirty="0">
                <a:solidFill>
                  <a:srgbClr val="000000"/>
                </a:solidFill>
                <a:latin typeface="Calibri" panose="020F0502020204030204" pitchFamily="34" charset="0"/>
                <a:cs typeface="Calibri" panose="020F0502020204030204" pitchFamily="34" charset="0"/>
              </a:rPr>
              <a:t>previously untreated follicular lymphoma</a:t>
            </a:r>
            <a:r>
              <a:rPr lang="en-US" sz="1800" b="0" kern="0" dirty="0">
                <a:solidFill>
                  <a:srgbClr val="000000"/>
                </a:solidFill>
                <a:latin typeface="Calibri" panose="020F0502020204030204" pitchFamily="34" charset="0"/>
                <a:cs typeface="Calibri" panose="020F0502020204030204" pitchFamily="34" charset="0"/>
              </a:rPr>
              <a:t>: First results from </a:t>
            </a:r>
            <a:r>
              <a:rPr lang="en-US" sz="1800" kern="0" dirty="0">
                <a:solidFill>
                  <a:srgbClr val="000000"/>
                </a:solidFill>
                <a:latin typeface="Calibri" panose="020F0502020204030204" pitchFamily="34" charset="0"/>
                <a:cs typeface="Calibri" panose="020F0502020204030204" pitchFamily="34" charset="0"/>
              </a:rPr>
              <a:t>part 1 </a:t>
            </a:r>
            <a:r>
              <a:rPr lang="en-US" sz="1800" b="0" kern="0" dirty="0">
                <a:solidFill>
                  <a:srgbClr val="000000"/>
                </a:solidFill>
                <a:latin typeface="Calibri" panose="020F0502020204030204" pitchFamily="34" charset="0"/>
                <a:cs typeface="Calibri" panose="020F0502020204030204" pitchFamily="34" charset="0"/>
              </a:rPr>
              <a:t>of the </a:t>
            </a:r>
            <a:r>
              <a:rPr lang="en-US" sz="1800" kern="0" dirty="0">
                <a:solidFill>
                  <a:srgbClr val="000000"/>
                </a:solidFill>
                <a:latin typeface="Calibri" panose="020F0502020204030204" pitchFamily="34" charset="0"/>
                <a:cs typeface="Calibri" panose="020F0502020204030204" pitchFamily="34" charset="0"/>
              </a:rPr>
              <a:t>phase 3 Olympia-2 study</a:t>
            </a:r>
            <a:r>
              <a:rPr lang="en-US" sz="1800" b="0" kern="0" dirty="0">
                <a:solidFill>
                  <a:srgbClr val="000000"/>
                </a:solidFill>
                <a:latin typeface="Calibri" panose="020F0502020204030204" pitchFamily="34" charset="0"/>
                <a:cs typeface="Calibri" panose="020F0502020204030204" pitchFamily="34" charset="0"/>
              </a:rPr>
              <a:t>. ASH 2025;Abstract 11091. </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Sano D et al. Promising response rates and manageable safety with </a:t>
            </a:r>
            <a:r>
              <a:rPr lang="en-US" sz="1800" kern="0" dirty="0" err="1">
                <a:solidFill>
                  <a:srgbClr val="000000"/>
                </a:solidFill>
                <a:latin typeface="Calibri" panose="020F0502020204030204" pitchFamily="34" charset="0"/>
                <a:cs typeface="Calibri" panose="020F0502020204030204" pitchFamily="34" charset="0"/>
              </a:rPr>
              <a:t>mosunetuzumab</a:t>
            </a:r>
            <a:r>
              <a:rPr lang="en-US" sz="1800" kern="0" dirty="0">
                <a:solidFill>
                  <a:srgbClr val="000000"/>
                </a:solidFill>
                <a:latin typeface="Calibri" panose="020F0502020204030204" pitchFamily="34" charset="0"/>
                <a:cs typeface="Calibri" panose="020F0502020204030204" pitchFamily="34" charset="0"/>
              </a:rPr>
              <a:t> plus lenalidomide (</a:t>
            </a:r>
            <a:r>
              <a:rPr lang="en-US" sz="1800" kern="0" dirty="0" err="1">
                <a:solidFill>
                  <a:srgbClr val="000000"/>
                </a:solidFill>
                <a:latin typeface="Calibri" panose="020F0502020204030204" pitchFamily="34" charset="0"/>
                <a:cs typeface="Calibri" panose="020F0502020204030204" pitchFamily="34" charset="0"/>
              </a:rPr>
              <a:t>Mosun</a:t>
            </a:r>
            <a:r>
              <a:rPr lang="en-US" sz="1800" kern="0" dirty="0">
                <a:solidFill>
                  <a:srgbClr val="000000"/>
                </a:solidFill>
                <a:latin typeface="Calibri" panose="020F0502020204030204" pitchFamily="34" charset="0"/>
                <a:cs typeface="Calibri" panose="020F0502020204030204" pitchFamily="34" charset="0"/>
              </a:rPr>
              <a:t>-Len) </a:t>
            </a:r>
            <a:r>
              <a:rPr lang="en-US" sz="1800" b="0" kern="0" dirty="0">
                <a:solidFill>
                  <a:srgbClr val="000000"/>
                </a:solidFill>
                <a:latin typeface="Calibri" panose="020F0502020204030204" pitchFamily="34" charset="0"/>
                <a:cs typeface="Calibri" panose="020F0502020204030204" pitchFamily="34" charset="0"/>
              </a:rPr>
              <a:t>in patients with </a:t>
            </a:r>
            <a:r>
              <a:rPr lang="en-US" sz="1800" kern="0" dirty="0">
                <a:solidFill>
                  <a:srgbClr val="000000"/>
                </a:solidFill>
                <a:latin typeface="Calibri" panose="020F0502020204030204" pitchFamily="34" charset="0"/>
                <a:cs typeface="Calibri" panose="020F0502020204030204" pitchFamily="34" charset="0"/>
              </a:rPr>
              <a:t>relapsed/refractory (R/R) follicular lymphoma </a:t>
            </a:r>
            <a:r>
              <a:rPr lang="en-US" sz="1800" b="0" kern="0" dirty="0">
                <a:solidFill>
                  <a:srgbClr val="000000"/>
                </a:solidFill>
                <a:latin typeface="Calibri" panose="020F0502020204030204" pitchFamily="34" charset="0"/>
                <a:cs typeface="Calibri" panose="020F0502020204030204" pitchFamily="34" charset="0"/>
              </a:rPr>
              <a:t>(FL): </a:t>
            </a:r>
            <a:r>
              <a:rPr lang="en-US" sz="1800" kern="0" dirty="0">
                <a:solidFill>
                  <a:srgbClr val="000000"/>
                </a:solidFill>
                <a:latin typeface="Calibri" panose="020F0502020204030204" pitchFamily="34" charset="0"/>
                <a:cs typeface="Calibri" panose="020F0502020204030204" pitchFamily="34" charset="0"/>
              </a:rPr>
              <a:t>US extension cohort </a:t>
            </a:r>
            <a:r>
              <a:rPr lang="en-US" sz="1800" b="0" kern="0" dirty="0">
                <a:solidFill>
                  <a:srgbClr val="000000"/>
                </a:solidFill>
                <a:latin typeface="Calibri" panose="020F0502020204030204" pitchFamily="34" charset="0"/>
                <a:cs typeface="Calibri" panose="020F0502020204030204" pitchFamily="34" charset="0"/>
              </a:rPr>
              <a:t>from the </a:t>
            </a:r>
            <a:r>
              <a:rPr lang="en-US" sz="1800" kern="0" dirty="0">
                <a:solidFill>
                  <a:srgbClr val="000000"/>
                </a:solidFill>
                <a:latin typeface="Calibri" panose="020F0502020204030204" pitchFamily="34" charset="0"/>
                <a:cs typeface="Calibri" panose="020F0502020204030204" pitchFamily="34" charset="0"/>
              </a:rPr>
              <a:t>phase III CELESTIMO study</a:t>
            </a:r>
            <a:r>
              <a:rPr lang="en-US" sz="1800" b="0" kern="0" dirty="0">
                <a:solidFill>
                  <a:srgbClr val="000000"/>
                </a:solidFill>
                <a:latin typeface="Calibri" panose="020F0502020204030204" pitchFamily="34" charset="0"/>
                <a:cs typeface="Calibri" panose="020F0502020204030204" pitchFamily="34" charset="0"/>
              </a:rPr>
              <a:t>. ASH 2025;Abstract 2295. </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Phillips T et al. </a:t>
            </a:r>
            <a:r>
              <a:rPr lang="en-US" sz="1800" kern="0" dirty="0">
                <a:solidFill>
                  <a:srgbClr val="000000"/>
                </a:solidFill>
                <a:latin typeface="Calibri" panose="020F0502020204030204" pitchFamily="34" charset="0"/>
                <a:cs typeface="Calibri" panose="020F0502020204030204" pitchFamily="34" charset="0"/>
              </a:rPr>
              <a:t>Interim analysis </a:t>
            </a:r>
            <a:r>
              <a:rPr lang="en-US" sz="1800" b="0" kern="0" dirty="0">
                <a:solidFill>
                  <a:srgbClr val="000000"/>
                </a:solidFill>
                <a:latin typeface="Calibri" panose="020F0502020204030204" pitchFamily="34" charset="0"/>
                <a:cs typeface="Calibri" panose="020F0502020204030204" pitchFamily="34" charset="0"/>
              </a:rPr>
              <a:t>of the </a:t>
            </a:r>
            <a:r>
              <a:rPr lang="en-US" sz="1800" kern="0" dirty="0">
                <a:solidFill>
                  <a:srgbClr val="000000"/>
                </a:solidFill>
                <a:latin typeface="Calibri" panose="020F0502020204030204" pitchFamily="34" charset="0"/>
                <a:cs typeface="Calibri" panose="020F0502020204030204" pitchFamily="34" charset="0"/>
              </a:rPr>
              <a:t>phase II study of </a:t>
            </a:r>
            <a:r>
              <a:rPr lang="en-US" sz="1800" kern="0" dirty="0" err="1">
                <a:solidFill>
                  <a:srgbClr val="000000"/>
                </a:solidFill>
                <a:latin typeface="Calibri" panose="020F0502020204030204" pitchFamily="34" charset="0"/>
                <a:cs typeface="Calibri" panose="020F0502020204030204" pitchFamily="34" charset="0"/>
              </a:rPr>
              <a:t>glofitamab</a:t>
            </a:r>
            <a:r>
              <a:rPr lang="en-US" sz="1800" kern="0" dirty="0">
                <a:solidFill>
                  <a:srgbClr val="000000"/>
                </a:solidFill>
                <a:latin typeface="Calibri" panose="020F0502020204030204" pitchFamily="34" charset="0"/>
                <a:cs typeface="Calibri" panose="020F0502020204030204" pitchFamily="34" charset="0"/>
              </a:rPr>
              <a:t>, lenalidomide and </a:t>
            </a:r>
            <a:r>
              <a:rPr lang="en-US" sz="1800" kern="0" dirty="0" err="1">
                <a:solidFill>
                  <a:srgbClr val="000000"/>
                </a:solidFill>
                <a:latin typeface="Calibri" panose="020F0502020204030204" pitchFamily="34" charset="0"/>
                <a:cs typeface="Calibri" panose="020F0502020204030204" pitchFamily="34" charset="0"/>
              </a:rPr>
              <a:t>venetoclax</a:t>
            </a:r>
            <a:r>
              <a:rPr lang="en-US" sz="1800" kern="0" dirty="0">
                <a:solidFill>
                  <a:srgbClr val="000000"/>
                </a:solidFill>
                <a:latin typeface="Calibri" panose="020F0502020204030204" pitchFamily="34" charset="0"/>
                <a:cs typeface="Calibri" panose="020F0502020204030204" pitchFamily="34" charset="0"/>
              </a:rPr>
              <a:t> (</a:t>
            </a:r>
            <a:r>
              <a:rPr lang="en-US" sz="1800" kern="0" dirty="0" err="1">
                <a:solidFill>
                  <a:srgbClr val="000000"/>
                </a:solidFill>
                <a:latin typeface="Calibri" panose="020F0502020204030204" pitchFamily="34" charset="0"/>
                <a:cs typeface="Calibri" panose="020F0502020204030204" pitchFamily="34" charset="0"/>
              </a:rPr>
              <a:t>GLOVe</a:t>
            </a:r>
            <a:r>
              <a:rPr lang="en-US" sz="1800" kern="0" dirty="0">
                <a:solidFill>
                  <a:srgbClr val="000000"/>
                </a:solidFill>
                <a:latin typeface="Calibri" panose="020F0502020204030204" pitchFamily="34" charset="0"/>
                <a:cs typeface="Calibri" panose="020F0502020204030204" pitchFamily="34" charset="0"/>
              </a:rPr>
              <a:t>)</a:t>
            </a:r>
            <a:r>
              <a:rPr lang="en-US" sz="1800" b="0" kern="0" dirty="0">
                <a:solidFill>
                  <a:srgbClr val="000000"/>
                </a:solidFill>
                <a:latin typeface="Calibri" panose="020F0502020204030204" pitchFamily="34" charset="0"/>
                <a:cs typeface="Calibri" panose="020F0502020204030204" pitchFamily="34" charset="0"/>
              </a:rPr>
              <a:t> in </a:t>
            </a:r>
            <a:r>
              <a:rPr lang="en-US" sz="1800" kern="0" dirty="0">
                <a:solidFill>
                  <a:srgbClr val="000000"/>
                </a:solidFill>
                <a:latin typeface="Calibri" panose="020F0502020204030204" pitchFamily="34" charset="0"/>
                <a:cs typeface="Calibri" panose="020F0502020204030204" pitchFamily="34" charset="0"/>
              </a:rPr>
              <a:t>untreated patients w/ high-risk mantle cell lymphoma</a:t>
            </a:r>
            <a:r>
              <a:rPr lang="en-US" sz="1800" b="0" kern="0" dirty="0">
                <a:solidFill>
                  <a:srgbClr val="000000"/>
                </a:solidFill>
                <a:latin typeface="Calibri" panose="020F0502020204030204" pitchFamily="34" charset="0"/>
                <a:cs typeface="Calibri" panose="020F0502020204030204" pitchFamily="34" charset="0"/>
              </a:rPr>
              <a:t>. Response and safety outcomes after the completion of stage 1 of 2 enrollment. ASH 2025;Abstract 1966. </a:t>
            </a:r>
          </a:p>
        </p:txBody>
      </p:sp>
    </p:spTree>
    <p:custDataLst>
      <p:tags r:id="rId1"/>
    </p:custDataLst>
    <p:extLst>
      <p:ext uri="{BB962C8B-B14F-4D97-AF65-F5344CB8AC3E}">
        <p14:creationId xmlns:p14="http://schemas.microsoft.com/office/powerpoint/2010/main" val="395129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0EB27-18E4-EBEA-8D04-64486584F25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6FA8472-55CB-133E-9B52-47BB59688CDF}"/>
              </a:ext>
            </a:extLst>
          </p:cNvPr>
          <p:cNvSpPr>
            <a:spLocks noGrp="1" noChangeArrowheads="1"/>
          </p:cNvSpPr>
          <p:nvPr>
            <p:ph type="title"/>
          </p:nvPr>
        </p:nvSpPr>
        <p:spPr>
          <a:xfrm>
            <a:off x="-13312" y="539631"/>
            <a:ext cx="12192000" cy="1719420"/>
          </a:xfrm>
        </p:spPr>
        <p:txBody>
          <a:bodyPr wrap="square" anchor="b">
            <a:noAutofit/>
          </a:bodyPr>
          <a:lstStyle/>
          <a:p>
            <a:pPr>
              <a:lnSpc>
                <a:spcPct val="85000"/>
              </a:lnSpc>
            </a:pPr>
            <a:r>
              <a:rPr lang="en-US" sz="3800" dirty="0"/>
              <a:t>Expert Second Opinion</a:t>
            </a:r>
            <a:br>
              <a:rPr lang="en-US" sz="3800" dirty="0"/>
            </a:br>
            <a:r>
              <a:rPr lang="en-US" sz="3800" dirty="0"/>
              <a:t>Investigators Discuss the Role of Novel Treatment Approaches in the Care of Patients with Follicular Lymphoma and Diffuse Large B-Cell Lymphoma</a:t>
            </a:r>
          </a:p>
        </p:txBody>
      </p:sp>
      <p:sp>
        <p:nvSpPr>
          <p:cNvPr id="12" name="Text Box 3">
            <a:extLst>
              <a:ext uri="{FF2B5EF4-FFF2-40B4-BE49-F238E27FC236}">
                <a16:creationId xmlns:a16="http://schemas.microsoft.com/office/drawing/2014/main" id="{F4F12360-F4A4-CE4C-2A72-BB6D1B5F536A}"/>
              </a:ext>
            </a:extLst>
          </p:cNvPr>
          <p:cNvSpPr txBox="1">
            <a:spLocks noChangeArrowheads="1"/>
          </p:cNvSpPr>
          <p:nvPr/>
        </p:nvSpPr>
        <p:spPr bwMode="auto">
          <a:xfrm>
            <a:off x="3248048" y="578757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680B3A51-FD33-5A20-8AAA-C21DCE588F9C}"/>
              </a:ext>
            </a:extLst>
          </p:cNvPr>
          <p:cNvSpPr txBox="1">
            <a:spLocks noChangeArrowheads="1"/>
          </p:cNvSpPr>
          <p:nvPr/>
        </p:nvSpPr>
        <p:spPr bwMode="auto">
          <a:xfrm>
            <a:off x="2920388" y="3908909"/>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BBA4B338-BC2A-9303-CCE9-FD9855458286}"/>
              </a:ext>
            </a:extLst>
          </p:cNvPr>
          <p:cNvSpPr txBox="1">
            <a:spLocks noChangeArrowheads="1"/>
          </p:cNvSpPr>
          <p:nvPr/>
        </p:nvSpPr>
        <p:spPr bwMode="auto">
          <a:xfrm>
            <a:off x="-13312" y="284416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ET</a:t>
            </a:r>
          </a:p>
        </p:txBody>
      </p:sp>
      <p:sp>
        <p:nvSpPr>
          <p:cNvPr id="8" name="Rectangle 4">
            <a:extLst>
              <a:ext uri="{FF2B5EF4-FFF2-40B4-BE49-F238E27FC236}">
                <a16:creationId xmlns:a16="http://schemas.microsoft.com/office/drawing/2014/main" id="{1C1FB30A-E1E5-FD7D-9F6E-DE5493C922C7}"/>
              </a:ext>
            </a:extLst>
          </p:cNvPr>
          <p:cNvSpPr txBox="1">
            <a:spLocks noChangeArrowheads="1"/>
          </p:cNvSpPr>
          <p:nvPr/>
        </p:nvSpPr>
        <p:spPr bwMode="auto">
          <a:xfrm>
            <a:off x="-13312" y="2232357"/>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a:t>
            </a:r>
            <a:r>
              <a:rPr kumimoji="0" lang="en-US" sz="26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p>
        </p:txBody>
      </p:sp>
      <p:sp>
        <p:nvSpPr>
          <p:cNvPr id="9" name="Text Box 6">
            <a:extLst>
              <a:ext uri="{FF2B5EF4-FFF2-40B4-BE49-F238E27FC236}">
                <a16:creationId xmlns:a16="http://schemas.microsoft.com/office/drawing/2014/main" id="{268CCEC1-5821-FC4B-02CB-C2EB147234E2}"/>
              </a:ext>
            </a:extLst>
          </p:cNvPr>
          <p:cNvSpPr txBox="1">
            <a:spLocks noChangeArrowheads="1"/>
          </p:cNvSpPr>
          <p:nvPr/>
        </p:nvSpPr>
        <p:spPr bwMode="auto">
          <a:xfrm>
            <a:off x="983432" y="4493684"/>
            <a:ext cx="10081119" cy="130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Nancy L Bartlett,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John P Leonard,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Matasar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Pier Luigi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Zinzani</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48884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A1F046F7-693B-400B-1097-4F6C72ECF5F7}"/>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70A6FFED-8879-4439-01B4-904B1AA8608B}"/>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404624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extLst>
              <p:ext uri="{D42A27DB-BD31-4B8C-83A1-F6EECF244321}">
                <p14:modId xmlns:p14="http://schemas.microsoft.com/office/powerpoint/2010/main" val="187227921"/>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bg1"/>
                          </a:solidFill>
                        </a:rPr>
                        <a:t>Future Treatment of Non-Hodgkin Lymphoma (NHL)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A1F046F7-693B-400B-1097-4F6C72ECF5F7}"/>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70A6FFED-8879-4439-01B4-904B1AA8608B}"/>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252387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734425" y="104775"/>
            <a:ext cx="3457575" cy="5934075"/>
          </a:xfrm>
          <a:prstGeom prst="rect">
            <a:avLst/>
          </a:prstGeom>
        </p:spPr>
      </p:pic>
      <p:sp>
        <p:nvSpPr>
          <p:cNvPr id="3" name="object 3" descr="$PPTXTitle"/>
          <p:cNvSpPr txBox="1">
            <a:spLocks noGrp="1"/>
          </p:cNvSpPr>
          <p:nvPr>
            <p:ph type="title"/>
          </p:nvPr>
        </p:nvSpPr>
        <p:spPr>
          <a:xfrm>
            <a:off x="460057" y="788035"/>
            <a:ext cx="967740" cy="472440"/>
          </a:xfrm>
          <a:prstGeom prst="rect">
            <a:avLst/>
          </a:prstGeom>
        </p:spPr>
        <p:txBody>
          <a:bodyPr vert="horz" wrap="square" lIns="0" tIns="16510" rIns="0" bIns="0" rtlCol="0">
            <a:spAutoFit/>
          </a:bodyPr>
          <a:lstStyle/>
          <a:p>
            <a:pPr marL="12700">
              <a:lnSpc>
                <a:spcPct val="100000"/>
              </a:lnSpc>
              <a:spcBef>
                <a:spcPts val="130"/>
              </a:spcBef>
            </a:pPr>
            <a:r>
              <a:rPr sz="2900" spc="-285" dirty="0">
                <a:solidFill>
                  <a:srgbClr val="C82581"/>
                </a:solidFill>
              </a:rPr>
              <a:t>LBA-</a:t>
            </a:r>
            <a:r>
              <a:rPr sz="2900" spc="-50" dirty="0">
                <a:solidFill>
                  <a:srgbClr val="C82581"/>
                </a:solidFill>
              </a:rPr>
              <a:t>1</a:t>
            </a:r>
            <a:endParaRPr sz="2900"/>
          </a:p>
        </p:txBody>
      </p:sp>
      <p:sp>
        <p:nvSpPr>
          <p:cNvPr id="4" name="object 4"/>
          <p:cNvSpPr txBox="1"/>
          <p:nvPr/>
        </p:nvSpPr>
        <p:spPr>
          <a:xfrm>
            <a:off x="421957" y="1589722"/>
            <a:ext cx="8225790" cy="3130344"/>
          </a:xfrm>
          <a:prstGeom prst="rect">
            <a:avLst/>
          </a:prstGeom>
        </p:spPr>
        <p:txBody>
          <a:bodyPr vert="horz" wrap="square" lIns="0" tIns="59690" rIns="0" bIns="0" rtlCol="0">
            <a:spAutoFit/>
          </a:bodyPr>
          <a:lstStyle/>
          <a:p>
            <a:pPr marL="50800" marR="1069975" lvl="0" indent="0" algn="l" defTabSz="914400" rtl="0" eaLnBrk="1" fontAlgn="auto" latinLnBrk="0" hangingPunct="1">
              <a:lnSpc>
                <a:spcPct val="90100"/>
              </a:lnSpc>
              <a:spcBef>
                <a:spcPts val="470"/>
              </a:spcBef>
              <a:spcAft>
                <a:spcPts val="0"/>
              </a:spcAft>
              <a:buClrTx/>
              <a:buSzTx/>
              <a:buFontTx/>
              <a:buNone/>
              <a:tabLst/>
              <a:defRPr/>
            </a:pPr>
            <a:r>
              <a:rPr kumimoji="0" sz="2900" b="1" i="0" u="none" strike="noStrike" kern="0" cap="none" spc="-95" normalizeH="0" baseline="0" noProof="0" dirty="0">
                <a:ln>
                  <a:noFill/>
                </a:ln>
                <a:solidFill>
                  <a:srgbClr val="464252"/>
                </a:solidFill>
                <a:effectLst/>
                <a:uLnTx/>
                <a:uFillTx/>
                <a:latin typeface="Arial"/>
                <a:ea typeface="MS PGothic" charset="0"/>
                <a:cs typeface="Arial"/>
              </a:rPr>
              <a:t>MRD-</a:t>
            </a:r>
            <a:r>
              <a:rPr kumimoji="0" sz="2900" b="1" i="0" u="none" strike="noStrike" kern="0" cap="none" spc="-90" normalizeH="0" baseline="0" noProof="0" dirty="0">
                <a:ln>
                  <a:noFill/>
                </a:ln>
                <a:solidFill>
                  <a:srgbClr val="464252"/>
                </a:solidFill>
                <a:effectLst/>
                <a:uLnTx/>
                <a:uFillTx/>
                <a:latin typeface="Arial"/>
                <a:ea typeface="MS PGothic" charset="0"/>
                <a:cs typeface="Arial"/>
              </a:rPr>
              <a:t>negative</a:t>
            </a:r>
            <a:r>
              <a:rPr kumimoji="0" sz="2900" b="1" i="0" u="none" strike="noStrike" kern="0" cap="none" spc="-215" normalizeH="0" baseline="0" noProof="0" dirty="0">
                <a:ln>
                  <a:noFill/>
                </a:ln>
                <a:solidFill>
                  <a:srgbClr val="464252"/>
                </a:solidFill>
                <a:effectLst/>
                <a:uLnTx/>
                <a:uFillTx/>
                <a:latin typeface="Arial"/>
                <a:ea typeface="MS PGothic" charset="0"/>
                <a:cs typeface="Arial"/>
              </a:rPr>
              <a:t> </a:t>
            </a:r>
            <a:r>
              <a:rPr kumimoji="0" sz="2900" b="1" i="0" u="none" strike="noStrike" kern="0" cap="none" spc="-60" normalizeH="0" baseline="0" noProof="0" dirty="0">
                <a:ln>
                  <a:noFill/>
                </a:ln>
                <a:solidFill>
                  <a:srgbClr val="464252"/>
                </a:solidFill>
                <a:effectLst/>
                <a:uLnTx/>
                <a:uFillTx/>
                <a:latin typeface="Arial"/>
                <a:ea typeface="MS PGothic" charset="0"/>
                <a:cs typeface="Arial"/>
              </a:rPr>
              <a:t>outcomes</a:t>
            </a:r>
            <a:r>
              <a:rPr kumimoji="0" sz="2900" b="1" i="0" u="none" strike="noStrike" kern="0" cap="none" spc="-165" normalizeH="0" baseline="0" noProof="0" dirty="0">
                <a:ln>
                  <a:noFill/>
                </a:ln>
                <a:solidFill>
                  <a:srgbClr val="464252"/>
                </a:solidFill>
                <a:effectLst/>
                <a:uLnTx/>
                <a:uFillTx/>
                <a:latin typeface="Arial"/>
                <a:ea typeface="MS PGothic" charset="0"/>
                <a:cs typeface="Arial"/>
              </a:rPr>
              <a:t> </a:t>
            </a:r>
            <a:r>
              <a:rPr kumimoji="0" sz="2900" b="1" i="0" u="none" strike="noStrike" kern="0" cap="none" spc="-85" normalizeH="0" baseline="0" noProof="0" dirty="0">
                <a:ln>
                  <a:noFill/>
                </a:ln>
                <a:solidFill>
                  <a:srgbClr val="464252"/>
                </a:solidFill>
                <a:effectLst/>
                <a:uLnTx/>
                <a:uFillTx/>
                <a:latin typeface="Arial"/>
                <a:ea typeface="MS PGothic" charset="0"/>
                <a:cs typeface="Arial"/>
              </a:rPr>
              <a:t>following</a:t>
            </a:r>
            <a:r>
              <a:rPr kumimoji="0" sz="2900" b="1" i="0" u="none" strike="noStrike" kern="0" cap="none" spc="-155" normalizeH="0" baseline="0" noProof="0" dirty="0">
                <a:ln>
                  <a:noFill/>
                </a:ln>
                <a:solidFill>
                  <a:srgbClr val="464252"/>
                </a:solidFill>
                <a:effectLst/>
                <a:uLnTx/>
                <a:uFillTx/>
                <a:latin typeface="Arial"/>
                <a:ea typeface="MS PGothic" charset="0"/>
                <a:cs typeface="Arial"/>
              </a:rPr>
              <a:t> </a:t>
            </a:r>
            <a:r>
              <a:rPr kumimoji="0" sz="2900" b="1" i="0" u="none" strike="noStrike" kern="0" cap="none" spc="0" normalizeH="0" baseline="0" noProof="0" dirty="0">
                <a:ln>
                  <a:noFill/>
                </a:ln>
                <a:solidFill>
                  <a:srgbClr val="464252"/>
                </a:solidFill>
                <a:effectLst/>
                <a:uLnTx/>
                <a:uFillTx/>
                <a:latin typeface="Arial"/>
                <a:ea typeface="MS PGothic" charset="0"/>
                <a:cs typeface="Arial"/>
              </a:rPr>
              <a:t>a</a:t>
            </a:r>
            <a:r>
              <a:rPr kumimoji="0" sz="2900" b="1" i="0" u="none" strike="noStrike" kern="0" cap="none" spc="-204" normalizeH="0" baseline="0" noProof="0" dirty="0">
                <a:ln>
                  <a:noFill/>
                </a:ln>
                <a:solidFill>
                  <a:srgbClr val="464252"/>
                </a:solidFill>
                <a:effectLst/>
                <a:uLnTx/>
                <a:uFillTx/>
                <a:latin typeface="Arial"/>
                <a:ea typeface="MS PGothic" charset="0"/>
                <a:cs typeface="Arial"/>
              </a:rPr>
              <a:t> </a:t>
            </a:r>
            <a:r>
              <a:rPr kumimoji="0" sz="2900" b="1" i="0" u="none" strike="noStrike" kern="0" cap="none" spc="-10" normalizeH="0" baseline="0" noProof="0" dirty="0">
                <a:ln>
                  <a:noFill/>
                </a:ln>
                <a:solidFill>
                  <a:srgbClr val="464252"/>
                </a:solidFill>
                <a:effectLst/>
                <a:uLnTx/>
                <a:uFillTx/>
                <a:latin typeface="Arial"/>
                <a:ea typeface="MS PGothic" charset="0"/>
                <a:cs typeface="Arial"/>
              </a:rPr>
              <a:t>novel, </a:t>
            </a:r>
            <a:r>
              <a:rPr kumimoji="0" sz="2900" b="1" i="1" u="none" strike="noStrike" kern="0" cap="none" spc="-80" normalizeH="0" baseline="0" noProof="0" dirty="0">
                <a:ln>
                  <a:noFill/>
                </a:ln>
                <a:solidFill>
                  <a:srgbClr val="464252"/>
                </a:solidFill>
                <a:effectLst/>
                <a:uLnTx/>
                <a:uFillTx/>
                <a:latin typeface="Arial"/>
                <a:ea typeface="MS PGothic" charset="0"/>
                <a:cs typeface="Arial"/>
              </a:rPr>
              <a:t>in</a:t>
            </a:r>
            <a:r>
              <a:rPr kumimoji="0" sz="2900" b="1" i="1" u="none" strike="noStrike" kern="0" cap="none" spc="-135" normalizeH="0" baseline="0" noProof="0" dirty="0">
                <a:ln>
                  <a:noFill/>
                </a:ln>
                <a:solidFill>
                  <a:srgbClr val="464252"/>
                </a:solidFill>
                <a:effectLst/>
                <a:uLnTx/>
                <a:uFillTx/>
                <a:latin typeface="Arial"/>
                <a:ea typeface="MS PGothic" charset="0"/>
                <a:cs typeface="Arial"/>
              </a:rPr>
              <a:t> </a:t>
            </a:r>
            <a:r>
              <a:rPr kumimoji="0" sz="2900" b="1" i="1" u="none" strike="noStrike" kern="0" cap="none" spc="-145" normalizeH="0" baseline="0" noProof="0" dirty="0">
                <a:ln>
                  <a:noFill/>
                </a:ln>
                <a:solidFill>
                  <a:srgbClr val="464252"/>
                </a:solidFill>
                <a:effectLst/>
                <a:uLnTx/>
                <a:uFillTx/>
                <a:latin typeface="Arial"/>
                <a:ea typeface="MS PGothic" charset="0"/>
                <a:cs typeface="Arial"/>
              </a:rPr>
              <a:t>vivo</a:t>
            </a:r>
            <a:r>
              <a:rPr kumimoji="0" sz="2900" b="1" i="1" u="none" strike="noStrike" kern="0" cap="none" spc="-195" normalizeH="0" baseline="0" noProof="0" dirty="0">
                <a:ln>
                  <a:noFill/>
                </a:ln>
                <a:solidFill>
                  <a:srgbClr val="464252"/>
                </a:solidFill>
                <a:effectLst/>
                <a:uLnTx/>
                <a:uFillTx/>
                <a:latin typeface="Arial"/>
                <a:ea typeface="MS PGothic" charset="0"/>
                <a:cs typeface="Arial"/>
              </a:rPr>
              <a:t> </a:t>
            </a:r>
            <a:r>
              <a:rPr kumimoji="0" sz="2900" b="1" i="0" u="none" strike="noStrike" kern="0" cap="none" spc="-100" normalizeH="0" baseline="0" noProof="0" dirty="0">
                <a:ln>
                  <a:noFill/>
                </a:ln>
                <a:solidFill>
                  <a:srgbClr val="464252"/>
                </a:solidFill>
                <a:effectLst/>
                <a:uLnTx/>
                <a:uFillTx/>
                <a:latin typeface="Arial"/>
                <a:ea typeface="MS PGothic" charset="0"/>
                <a:cs typeface="Arial"/>
              </a:rPr>
              <a:t>gene</a:t>
            </a:r>
            <a:r>
              <a:rPr kumimoji="0" sz="2900" b="1" i="0" u="none" strike="noStrike" kern="0" cap="none" spc="-225" normalizeH="0" baseline="0" noProof="0" dirty="0">
                <a:ln>
                  <a:noFill/>
                </a:ln>
                <a:solidFill>
                  <a:srgbClr val="464252"/>
                </a:solidFill>
                <a:effectLst/>
                <a:uLnTx/>
                <a:uFillTx/>
                <a:latin typeface="Arial"/>
                <a:ea typeface="MS PGothic" charset="0"/>
                <a:cs typeface="Arial"/>
              </a:rPr>
              <a:t> </a:t>
            </a:r>
            <a:r>
              <a:rPr kumimoji="0" sz="2900" b="1" i="0" u="none" strike="noStrike" kern="0" cap="none" spc="-80" normalizeH="0" baseline="0" noProof="0" dirty="0">
                <a:ln>
                  <a:noFill/>
                </a:ln>
                <a:solidFill>
                  <a:srgbClr val="464252"/>
                </a:solidFill>
                <a:effectLst/>
                <a:uLnTx/>
                <a:uFillTx/>
                <a:latin typeface="Arial"/>
                <a:ea typeface="MS PGothic" charset="0"/>
                <a:cs typeface="Arial"/>
              </a:rPr>
              <a:t>therapy</a:t>
            </a:r>
            <a:r>
              <a:rPr kumimoji="0" sz="2900" b="1" i="0" u="none" strike="noStrike" kern="0" cap="none" spc="-175" normalizeH="0" baseline="0" noProof="0" dirty="0">
                <a:ln>
                  <a:noFill/>
                </a:ln>
                <a:solidFill>
                  <a:srgbClr val="464252"/>
                </a:solidFill>
                <a:effectLst/>
                <a:uLnTx/>
                <a:uFillTx/>
                <a:latin typeface="Arial"/>
                <a:ea typeface="MS PGothic" charset="0"/>
                <a:cs typeface="Arial"/>
              </a:rPr>
              <a:t> </a:t>
            </a:r>
            <a:r>
              <a:rPr kumimoji="0" sz="2900" b="1" i="0" u="none" strike="noStrike" kern="0" cap="none" spc="-100" normalizeH="0" baseline="0" noProof="0" dirty="0">
                <a:ln>
                  <a:noFill/>
                </a:ln>
                <a:solidFill>
                  <a:srgbClr val="464252"/>
                </a:solidFill>
                <a:effectLst/>
                <a:uLnTx/>
                <a:uFillTx/>
                <a:latin typeface="Arial"/>
                <a:ea typeface="MS PGothic" charset="0"/>
                <a:cs typeface="Arial"/>
              </a:rPr>
              <a:t>generating</a:t>
            </a:r>
            <a:r>
              <a:rPr kumimoji="0" sz="2900" b="1" i="0" u="none" strike="noStrike" kern="0" cap="none" spc="-235" normalizeH="0" baseline="0" noProof="0" dirty="0">
                <a:ln>
                  <a:noFill/>
                </a:ln>
                <a:solidFill>
                  <a:srgbClr val="464252"/>
                </a:solidFill>
                <a:effectLst/>
                <a:uLnTx/>
                <a:uFillTx/>
                <a:latin typeface="Arial"/>
                <a:ea typeface="MS PGothic" charset="0"/>
                <a:cs typeface="Arial"/>
              </a:rPr>
              <a:t> </a:t>
            </a:r>
            <a:r>
              <a:rPr kumimoji="0" sz="2900" b="1" i="0" u="none" strike="noStrike" kern="0" cap="none" spc="-20" normalizeH="0" baseline="0" noProof="0" dirty="0">
                <a:ln>
                  <a:noFill/>
                </a:ln>
                <a:solidFill>
                  <a:srgbClr val="464252"/>
                </a:solidFill>
                <a:effectLst/>
                <a:uLnTx/>
                <a:uFillTx/>
                <a:latin typeface="Arial"/>
                <a:ea typeface="MS PGothic" charset="0"/>
                <a:cs typeface="Arial"/>
              </a:rPr>
              <a:t>anti-BCMA </a:t>
            </a:r>
            <a:r>
              <a:rPr kumimoji="0" sz="2900" b="1" i="0" u="none" strike="noStrike" kern="0" cap="none" spc="-204" normalizeH="0" baseline="0" noProof="0" dirty="0">
                <a:ln>
                  <a:noFill/>
                </a:ln>
                <a:solidFill>
                  <a:srgbClr val="464252"/>
                </a:solidFill>
                <a:effectLst/>
                <a:uLnTx/>
                <a:uFillTx/>
                <a:latin typeface="Arial"/>
                <a:ea typeface="MS PGothic" charset="0"/>
                <a:cs typeface="Arial"/>
              </a:rPr>
              <a:t>CAR-</a:t>
            </a:r>
            <a:r>
              <a:rPr kumimoji="0" sz="2900" b="1" i="0" u="none" strike="noStrike" kern="0" cap="none" spc="-305" normalizeH="0" baseline="0" noProof="0" dirty="0">
                <a:ln>
                  <a:noFill/>
                </a:ln>
                <a:solidFill>
                  <a:srgbClr val="464252"/>
                </a:solidFill>
                <a:effectLst/>
                <a:uLnTx/>
                <a:uFillTx/>
                <a:latin typeface="Arial"/>
                <a:ea typeface="MS PGothic" charset="0"/>
                <a:cs typeface="Arial"/>
              </a:rPr>
              <a:t>T</a:t>
            </a:r>
            <a:r>
              <a:rPr kumimoji="0" sz="2900" b="1" i="0" u="none" strike="noStrike" kern="0" cap="none" spc="-235" normalizeH="0" baseline="0" noProof="0" dirty="0">
                <a:ln>
                  <a:noFill/>
                </a:ln>
                <a:solidFill>
                  <a:srgbClr val="464252"/>
                </a:solidFill>
                <a:effectLst/>
                <a:uLnTx/>
                <a:uFillTx/>
                <a:latin typeface="Arial"/>
                <a:ea typeface="MS PGothic" charset="0"/>
                <a:cs typeface="Arial"/>
              </a:rPr>
              <a:t> </a:t>
            </a:r>
            <a:r>
              <a:rPr kumimoji="0" sz="2900" b="1" i="0" u="none" strike="noStrike" kern="0" cap="none" spc="-10" normalizeH="0" baseline="0" noProof="0" dirty="0">
                <a:ln>
                  <a:noFill/>
                </a:ln>
                <a:solidFill>
                  <a:srgbClr val="464252"/>
                </a:solidFill>
                <a:effectLst/>
                <a:uLnTx/>
                <a:uFillTx/>
                <a:latin typeface="Arial"/>
                <a:ea typeface="MS PGothic" charset="0"/>
                <a:cs typeface="Arial"/>
              </a:rPr>
              <a:t>cells</a:t>
            </a:r>
            <a:r>
              <a:rPr kumimoji="0" sz="2900" b="1" i="0" u="none" strike="noStrike" kern="0" cap="none" spc="-190" normalizeH="0" baseline="0" noProof="0" dirty="0">
                <a:ln>
                  <a:noFill/>
                </a:ln>
                <a:solidFill>
                  <a:srgbClr val="464252"/>
                </a:solidFill>
                <a:effectLst/>
                <a:uLnTx/>
                <a:uFillTx/>
                <a:latin typeface="Arial"/>
                <a:ea typeface="MS PGothic" charset="0"/>
                <a:cs typeface="Arial"/>
              </a:rPr>
              <a:t> </a:t>
            </a:r>
            <a:r>
              <a:rPr kumimoji="0" sz="2900" b="1" i="0" u="none" strike="noStrike" kern="0" cap="none" spc="-75" normalizeH="0" baseline="0" noProof="0" dirty="0">
                <a:ln>
                  <a:noFill/>
                </a:ln>
                <a:solidFill>
                  <a:srgbClr val="464252"/>
                </a:solidFill>
                <a:effectLst/>
                <a:uLnTx/>
                <a:uFillTx/>
                <a:latin typeface="Arial"/>
                <a:ea typeface="MS PGothic" charset="0"/>
                <a:cs typeface="Arial"/>
              </a:rPr>
              <a:t>in</a:t>
            </a:r>
            <a:r>
              <a:rPr kumimoji="0" sz="2900" b="1" i="0" u="none" strike="noStrike" kern="0" cap="none" spc="-229" normalizeH="0" baseline="0" noProof="0" dirty="0">
                <a:ln>
                  <a:noFill/>
                </a:ln>
                <a:solidFill>
                  <a:srgbClr val="464252"/>
                </a:solidFill>
                <a:effectLst/>
                <a:uLnTx/>
                <a:uFillTx/>
                <a:latin typeface="Arial"/>
                <a:ea typeface="MS PGothic" charset="0"/>
                <a:cs typeface="Arial"/>
              </a:rPr>
              <a:t> </a:t>
            </a:r>
            <a:r>
              <a:rPr kumimoji="0" sz="2900" b="1" i="0" u="none" strike="noStrike" kern="0" cap="none" spc="-35" normalizeH="0" baseline="0" noProof="0" dirty="0">
                <a:ln>
                  <a:noFill/>
                </a:ln>
                <a:solidFill>
                  <a:srgbClr val="464252"/>
                </a:solidFill>
                <a:effectLst/>
                <a:uLnTx/>
                <a:uFillTx/>
                <a:latin typeface="Arial"/>
                <a:ea typeface="MS PGothic" charset="0"/>
                <a:cs typeface="Arial"/>
              </a:rPr>
              <a:t>patients</a:t>
            </a:r>
            <a:r>
              <a:rPr kumimoji="0" sz="2900" b="1" i="0" u="none" strike="noStrike" kern="0" cap="none" spc="-265" normalizeH="0" baseline="0" noProof="0" dirty="0">
                <a:ln>
                  <a:noFill/>
                </a:ln>
                <a:solidFill>
                  <a:srgbClr val="464252"/>
                </a:solidFill>
                <a:effectLst/>
                <a:uLnTx/>
                <a:uFillTx/>
                <a:latin typeface="Arial"/>
                <a:ea typeface="MS PGothic" charset="0"/>
                <a:cs typeface="Arial"/>
              </a:rPr>
              <a:t> </a:t>
            </a:r>
            <a:r>
              <a:rPr kumimoji="0" sz="2900" b="1" i="0" u="none" strike="noStrike" kern="0" cap="none" spc="-25" normalizeH="0" baseline="0" noProof="0" dirty="0">
                <a:ln>
                  <a:noFill/>
                </a:ln>
                <a:solidFill>
                  <a:srgbClr val="464252"/>
                </a:solidFill>
                <a:effectLst/>
                <a:uLnTx/>
                <a:uFillTx/>
                <a:latin typeface="Arial"/>
                <a:ea typeface="MS PGothic" charset="0"/>
                <a:cs typeface="Arial"/>
              </a:rPr>
              <a:t>with</a:t>
            </a:r>
            <a:r>
              <a:rPr kumimoji="0" sz="2900" b="1" i="0" u="none" strike="noStrike" kern="0" cap="none" spc="-229" normalizeH="0" baseline="0" noProof="0" dirty="0">
                <a:ln>
                  <a:noFill/>
                </a:ln>
                <a:solidFill>
                  <a:srgbClr val="464252"/>
                </a:solidFill>
                <a:effectLst/>
                <a:uLnTx/>
                <a:uFillTx/>
                <a:latin typeface="Arial"/>
                <a:ea typeface="MS PGothic" charset="0"/>
                <a:cs typeface="Arial"/>
              </a:rPr>
              <a:t> </a:t>
            </a:r>
            <a:r>
              <a:rPr kumimoji="0" sz="2900" b="1" i="0" u="none" strike="noStrike" kern="0" cap="none" spc="-10" normalizeH="0" baseline="0" noProof="0" dirty="0">
                <a:ln>
                  <a:noFill/>
                </a:ln>
                <a:solidFill>
                  <a:srgbClr val="464252"/>
                </a:solidFill>
                <a:effectLst/>
                <a:uLnTx/>
                <a:uFillTx/>
                <a:latin typeface="Arial"/>
                <a:ea typeface="MS PGothic" charset="0"/>
                <a:cs typeface="Arial"/>
              </a:rPr>
              <a:t>RRMM: </a:t>
            </a:r>
            <a:r>
              <a:rPr kumimoji="0" sz="2900" b="1" i="0" u="none" strike="noStrike" kern="0" cap="none" spc="-70" normalizeH="0" baseline="0" noProof="0" dirty="0">
                <a:ln>
                  <a:noFill/>
                </a:ln>
                <a:solidFill>
                  <a:srgbClr val="464252"/>
                </a:solidFill>
                <a:effectLst/>
                <a:uLnTx/>
                <a:uFillTx/>
                <a:latin typeface="Arial"/>
                <a:ea typeface="MS PGothic" charset="0"/>
                <a:cs typeface="Arial"/>
              </a:rPr>
              <a:t>Preliminary</a:t>
            </a:r>
            <a:r>
              <a:rPr kumimoji="0" sz="2900" b="1" i="0" u="none" strike="noStrike" kern="0" cap="none" spc="-175" normalizeH="0" baseline="0" noProof="0" dirty="0">
                <a:ln>
                  <a:noFill/>
                </a:ln>
                <a:solidFill>
                  <a:srgbClr val="464252"/>
                </a:solidFill>
                <a:effectLst/>
                <a:uLnTx/>
                <a:uFillTx/>
                <a:latin typeface="Arial"/>
                <a:ea typeface="MS PGothic" charset="0"/>
                <a:cs typeface="Arial"/>
              </a:rPr>
              <a:t> </a:t>
            </a:r>
            <a:r>
              <a:rPr kumimoji="0" sz="2900" b="1" i="0" u="none" strike="noStrike" kern="0" cap="none" spc="-55" normalizeH="0" baseline="0" noProof="0" dirty="0">
                <a:ln>
                  <a:noFill/>
                </a:ln>
                <a:solidFill>
                  <a:srgbClr val="464252"/>
                </a:solidFill>
                <a:effectLst/>
                <a:uLnTx/>
                <a:uFillTx/>
                <a:latin typeface="Arial"/>
                <a:ea typeface="MS PGothic" charset="0"/>
                <a:cs typeface="Arial"/>
              </a:rPr>
              <a:t>results</a:t>
            </a:r>
            <a:r>
              <a:rPr kumimoji="0" sz="2900" b="1" i="0" u="none" strike="noStrike" kern="0" cap="none" spc="-160" normalizeH="0" baseline="0" noProof="0" dirty="0">
                <a:ln>
                  <a:noFill/>
                </a:ln>
                <a:solidFill>
                  <a:srgbClr val="464252"/>
                </a:solidFill>
                <a:effectLst/>
                <a:uLnTx/>
                <a:uFillTx/>
                <a:latin typeface="Arial"/>
                <a:ea typeface="MS PGothic" charset="0"/>
                <a:cs typeface="Arial"/>
              </a:rPr>
              <a:t> </a:t>
            </a:r>
            <a:r>
              <a:rPr kumimoji="0" sz="2900" b="1" i="0" u="none" strike="noStrike" kern="0" cap="none" spc="-55" normalizeH="0" baseline="0" noProof="0" dirty="0">
                <a:ln>
                  <a:noFill/>
                </a:ln>
                <a:solidFill>
                  <a:srgbClr val="464252"/>
                </a:solidFill>
                <a:effectLst/>
                <a:uLnTx/>
                <a:uFillTx/>
                <a:latin typeface="Arial"/>
                <a:ea typeface="MS PGothic" charset="0"/>
                <a:cs typeface="Arial"/>
              </a:rPr>
              <a:t>from</a:t>
            </a:r>
            <a:r>
              <a:rPr kumimoji="0" sz="2900" b="1" i="0" u="none" strike="noStrike" kern="0" cap="none" spc="-140" normalizeH="0" baseline="0" noProof="0" dirty="0">
                <a:ln>
                  <a:noFill/>
                </a:ln>
                <a:solidFill>
                  <a:srgbClr val="464252"/>
                </a:solidFill>
                <a:effectLst/>
                <a:uLnTx/>
                <a:uFillTx/>
                <a:latin typeface="Arial"/>
                <a:ea typeface="MS PGothic" charset="0"/>
                <a:cs typeface="Arial"/>
              </a:rPr>
              <a:t> </a:t>
            </a:r>
            <a:r>
              <a:rPr kumimoji="0" sz="2900" b="1" i="0" u="none" strike="noStrike" kern="0" cap="none" spc="-120" normalizeH="0" baseline="0" noProof="0" dirty="0">
                <a:ln>
                  <a:noFill/>
                </a:ln>
                <a:solidFill>
                  <a:srgbClr val="464252"/>
                </a:solidFill>
                <a:effectLst/>
                <a:uLnTx/>
                <a:uFillTx/>
                <a:latin typeface="Arial"/>
                <a:ea typeface="MS PGothic" charset="0"/>
                <a:cs typeface="Arial"/>
              </a:rPr>
              <a:t>inMMyCAR,</a:t>
            </a:r>
            <a:r>
              <a:rPr kumimoji="0" sz="2900" b="1" i="0" u="none" strike="noStrike" kern="0" cap="none" spc="-135" normalizeH="0" baseline="0" noProof="0" dirty="0">
                <a:ln>
                  <a:noFill/>
                </a:ln>
                <a:solidFill>
                  <a:srgbClr val="464252"/>
                </a:solidFill>
                <a:effectLst/>
                <a:uLnTx/>
                <a:uFillTx/>
                <a:latin typeface="Arial"/>
                <a:ea typeface="MS PGothic" charset="0"/>
                <a:cs typeface="Arial"/>
              </a:rPr>
              <a:t> </a:t>
            </a:r>
            <a:r>
              <a:rPr kumimoji="0" sz="2900" b="1" i="0" u="none" strike="noStrike" kern="0" cap="none" spc="-25" normalizeH="0" baseline="0" noProof="0" dirty="0">
                <a:ln>
                  <a:noFill/>
                </a:ln>
                <a:solidFill>
                  <a:srgbClr val="464252"/>
                </a:solidFill>
                <a:effectLst/>
                <a:uLnTx/>
                <a:uFillTx/>
                <a:latin typeface="Arial"/>
                <a:ea typeface="MS PGothic" charset="0"/>
                <a:cs typeface="Arial"/>
              </a:rPr>
              <a:t>the </a:t>
            </a:r>
            <a:r>
              <a:rPr kumimoji="0" sz="2900" b="1" i="0" u="none" strike="noStrike" kern="0" cap="none" spc="-35" normalizeH="0" baseline="0" noProof="0" dirty="0">
                <a:ln>
                  <a:noFill/>
                </a:ln>
                <a:solidFill>
                  <a:srgbClr val="464252"/>
                </a:solidFill>
                <a:effectLst/>
                <a:uLnTx/>
                <a:uFillTx/>
                <a:latin typeface="Arial"/>
                <a:ea typeface="MS PGothic" charset="0"/>
                <a:cs typeface="Arial"/>
              </a:rPr>
              <a:t>first-</a:t>
            </a:r>
            <a:r>
              <a:rPr kumimoji="0" sz="2900" b="1" i="0" u="none" strike="noStrike" kern="0" cap="none" spc="-45" normalizeH="0" baseline="0" noProof="0" dirty="0">
                <a:ln>
                  <a:noFill/>
                </a:ln>
                <a:solidFill>
                  <a:srgbClr val="464252"/>
                </a:solidFill>
                <a:effectLst/>
                <a:uLnTx/>
                <a:uFillTx/>
                <a:latin typeface="Arial"/>
                <a:ea typeface="MS PGothic" charset="0"/>
                <a:cs typeface="Arial"/>
              </a:rPr>
              <a:t>in-</a:t>
            </a:r>
            <a:r>
              <a:rPr kumimoji="0" sz="2900" b="1" i="0" u="none" strike="noStrike" kern="0" cap="none" spc="-65" normalizeH="0" baseline="0" noProof="0" dirty="0">
                <a:ln>
                  <a:noFill/>
                </a:ln>
                <a:solidFill>
                  <a:srgbClr val="464252"/>
                </a:solidFill>
                <a:effectLst/>
                <a:uLnTx/>
                <a:uFillTx/>
                <a:latin typeface="Arial"/>
                <a:ea typeface="MS PGothic" charset="0"/>
                <a:cs typeface="Arial"/>
              </a:rPr>
              <a:t>human</a:t>
            </a:r>
            <a:r>
              <a:rPr kumimoji="0" sz="2900" b="1" i="0" u="none" strike="noStrike" kern="0" cap="none" spc="-220" normalizeH="0" baseline="0" noProof="0" dirty="0">
                <a:ln>
                  <a:noFill/>
                </a:ln>
                <a:solidFill>
                  <a:srgbClr val="464252"/>
                </a:solidFill>
                <a:effectLst/>
                <a:uLnTx/>
                <a:uFillTx/>
                <a:latin typeface="Arial"/>
                <a:ea typeface="MS PGothic" charset="0"/>
                <a:cs typeface="Arial"/>
              </a:rPr>
              <a:t> </a:t>
            </a:r>
            <a:r>
              <a:rPr kumimoji="0" sz="2900" b="1" i="0" u="none" strike="noStrike" kern="0" cap="none" spc="-100" normalizeH="0" baseline="0" noProof="0" dirty="0">
                <a:ln>
                  <a:noFill/>
                </a:ln>
                <a:solidFill>
                  <a:srgbClr val="464252"/>
                </a:solidFill>
                <a:effectLst/>
                <a:uLnTx/>
                <a:uFillTx/>
                <a:latin typeface="Arial"/>
                <a:ea typeface="MS PGothic" charset="0"/>
                <a:cs typeface="Arial"/>
              </a:rPr>
              <a:t>Phase</a:t>
            </a:r>
            <a:r>
              <a:rPr kumimoji="0" sz="2900" b="1" i="0" u="none" strike="noStrike" kern="0" cap="none" spc="-225" normalizeH="0" baseline="0" noProof="0" dirty="0">
                <a:ln>
                  <a:noFill/>
                </a:ln>
                <a:solidFill>
                  <a:srgbClr val="464252"/>
                </a:solidFill>
                <a:effectLst/>
                <a:uLnTx/>
                <a:uFillTx/>
                <a:latin typeface="Arial"/>
                <a:ea typeface="MS PGothic" charset="0"/>
                <a:cs typeface="Arial"/>
              </a:rPr>
              <a:t> </a:t>
            </a:r>
            <a:r>
              <a:rPr kumimoji="0" sz="2900" b="1" i="0" u="none" strike="noStrike" kern="0" cap="none" spc="-70" normalizeH="0" baseline="0" noProof="0" dirty="0">
                <a:ln>
                  <a:noFill/>
                </a:ln>
                <a:solidFill>
                  <a:srgbClr val="464252"/>
                </a:solidFill>
                <a:effectLst/>
                <a:uLnTx/>
                <a:uFillTx/>
                <a:latin typeface="Arial"/>
                <a:ea typeface="MS PGothic" charset="0"/>
                <a:cs typeface="Arial"/>
              </a:rPr>
              <a:t>1</a:t>
            </a:r>
            <a:r>
              <a:rPr kumimoji="0" sz="2900" b="1" i="0" u="none" strike="noStrike" kern="0" cap="none" spc="-150" normalizeH="0" baseline="0" noProof="0" dirty="0">
                <a:ln>
                  <a:noFill/>
                </a:ln>
                <a:solidFill>
                  <a:srgbClr val="464252"/>
                </a:solidFill>
                <a:effectLst/>
                <a:uLnTx/>
                <a:uFillTx/>
                <a:latin typeface="Arial"/>
                <a:ea typeface="MS PGothic" charset="0"/>
                <a:cs typeface="Arial"/>
              </a:rPr>
              <a:t> </a:t>
            </a:r>
            <a:r>
              <a:rPr kumimoji="0" sz="2900" b="1" i="0" u="none" strike="noStrike" kern="0" cap="none" spc="-105" normalizeH="0" baseline="0" noProof="0" dirty="0">
                <a:ln>
                  <a:noFill/>
                </a:ln>
                <a:solidFill>
                  <a:srgbClr val="464252"/>
                </a:solidFill>
                <a:effectLst/>
                <a:uLnTx/>
                <a:uFillTx/>
                <a:latin typeface="Arial"/>
                <a:ea typeface="MS PGothic" charset="0"/>
                <a:cs typeface="Arial"/>
              </a:rPr>
              <a:t>study</a:t>
            </a:r>
            <a:r>
              <a:rPr kumimoji="0" sz="2900" b="1" i="0" u="none" strike="noStrike" kern="0" cap="none" spc="-190" normalizeH="0" baseline="0" noProof="0" dirty="0">
                <a:ln>
                  <a:noFill/>
                </a:ln>
                <a:solidFill>
                  <a:srgbClr val="464252"/>
                </a:solidFill>
                <a:effectLst/>
                <a:uLnTx/>
                <a:uFillTx/>
                <a:latin typeface="Arial"/>
                <a:ea typeface="MS PGothic" charset="0"/>
                <a:cs typeface="Arial"/>
              </a:rPr>
              <a:t> </a:t>
            </a:r>
            <a:r>
              <a:rPr kumimoji="0" sz="2900" b="1" i="0" u="none" strike="noStrike" kern="0" cap="none" spc="-70" normalizeH="0" baseline="0" noProof="0" dirty="0">
                <a:ln>
                  <a:noFill/>
                </a:ln>
                <a:solidFill>
                  <a:srgbClr val="464252"/>
                </a:solidFill>
                <a:effectLst/>
                <a:uLnTx/>
                <a:uFillTx/>
                <a:latin typeface="Arial"/>
                <a:ea typeface="MS PGothic" charset="0"/>
                <a:cs typeface="Arial"/>
              </a:rPr>
              <a:t>of</a:t>
            </a:r>
            <a:r>
              <a:rPr kumimoji="0" sz="2900" b="1" i="0" u="none" strike="noStrike" kern="0" cap="none" spc="-170" normalizeH="0" baseline="0" noProof="0" dirty="0">
                <a:ln>
                  <a:noFill/>
                </a:ln>
                <a:solidFill>
                  <a:srgbClr val="464252"/>
                </a:solidFill>
                <a:effectLst/>
                <a:uLnTx/>
                <a:uFillTx/>
                <a:latin typeface="Arial"/>
                <a:ea typeface="MS PGothic" charset="0"/>
                <a:cs typeface="Arial"/>
              </a:rPr>
              <a:t> </a:t>
            </a:r>
            <a:r>
              <a:rPr kumimoji="0" sz="2900" b="1" i="0" u="none" strike="noStrike" kern="0" cap="none" spc="-195" normalizeH="0" baseline="0" noProof="0" dirty="0">
                <a:ln>
                  <a:noFill/>
                </a:ln>
                <a:solidFill>
                  <a:srgbClr val="464252"/>
                </a:solidFill>
                <a:effectLst/>
                <a:uLnTx/>
                <a:uFillTx/>
                <a:latin typeface="Arial"/>
                <a:ea typeface="MS PGothic" charset="0"/>
                <a:cs typeface="Arial"/>
              </a:rPr>
              <a:t>KLN-</a:t>
            </a:r>
            <a:r>
              <a:rPr kumimoji="0" sz="2900" b="1" i="0" u="none" strike="noStrike" kern="0" cap="none" spc="-20" normalizeH="0" baseline="0" noProof="0" dirty="0">
                <a:ln>
                  <a:noFill/>
                </a:ln>
                <a:solidFill>
                  <a:srgbClr val="464252"/>
                </a:solidFill>
                <a:effectLst/>
                <a:uLnTx/>
                <a:uFillTx/>
                <a:latin typeface="Arial"/>
                <a:ea typeface="MS PGothic" charset="0"/>
                <a:cs typeface="Arial"/>
              </a:rPr>
              <a:t>1010</a:t>
            </a:r>
            <a:endParaRPr kumimoji="0" sz="29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0" marR="0" lvl="0" indent="0" algn="l" defTabSz="914400" rtl="0" eaLnBrk="1" fontAlgn="auto" latinLnBrk="0" hangingPunct="1">
              <a:lnSpc>
                <a:spcPct val="100000"/>
              </a:lnSpc>
              <a:spcBef>
                <a:spcPts val="560"/>
              </a:spcBef>
              <a:spcAft>
                <a:spcPts val="0"/>
              </a:spcAft>
              <a:buClrTx/>
              <a:buSzTx/>
              <a:buFontTx/>
              <a:buNone/>
              <a:tabLst/>
              <a:defRPr/>
            </a:pPr>
            <a:endParaRPr kumimoji="0" sz="29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50800" marR="43180" lvl="0" indent="0" algn="l" defTabSz="914400" rtl="0" eaLnBrk="1" fontAlgn="auto" latinLnBrk="0" hangingPunct="1">
              <a:lnSpc>
                <a:spcPts val="2100"/>
              </a:lnSpc>
              <a:spcBef>
                <a:spcPts val="0"/>
              </a:spcBef>
              <a:spcAft>
                <a:spcPts val="0"/>
              </a:spcAft>
              <a:buClrTx/>
              <a:buSzTx/>
              <a:buFontTx/>
              <a:buNone/>
              <a:tabLst/>
              <a:defRPr/>
            </a:pPr>
            <a:r>
              <a:rPr kumimoji="0" sz="2000" b="0" i="0" u="none" strike="noStrike" kern="0" cap="none" spc="-40" normalizeH="0" baseline="0" noProof="0" dirty="0">
                <a:ln>
                  <a:noFill/>
                </a:ln>
                <a:solidFill>
                  <a:srgbClr val="464252"/>
                </a:solidFill>
                <a:effectLst/>
                <a:uLnTx/>
                <a:uFillTx/>
                <a:latin typeface="Arial"/>
                <a:ea typeface="MS PGothic" charset="0"/>
                <a:cs typeface="Arial"/>
              </a:rPr>
              <a:t>Simon</a:t>
            </a:r>
            <a:r>
              <a:rPr kumimoji="0" sz="2000" b="0" i="0" u="none" strike="noStrike" kern="0" cap="none" spc="-140" normalizeH="0" baseline="0" noProof="0" dirty="0">
                <a:ln>
                  <a:noFill/>
                </a:ln>
                <a:solidFill>
                  <a:srgbClr val="464252"/>
                </a:solidFill>
                <a:effectLst/>
                <a:uLnTx/>
                <a:uFillTx/>
                <a:latin typeface="Arial"/>
                <a:ea typeface="MS PGothic" charset="0"/>
                <a:cs typeface="Arial"/>
              </a:rPr>
              <a:t> </a:t>
            </a:r>
            <a:r>
              <a:rPr kumimoji="0" sz="2000" b="0" i="0" u="none" strike="noStrike" kern="0" cap="none" spc="-25" normalizeH="0" baseline="0" noProof="0" dirty="0">
                <a:ln>
                  <a:noFill/>
                </a:ln>
                <a:solidFill>
                  <a:srgbClr val="464252"/>
                </a:solidFill>
                <a:effectLst/>
                <a:uLnTx/>
                <a:uFillTx/>
                <a:latin typeface="Arial"/>
                <a:ea typeface="MS PGothic" charset="0"/>
                <a:cs typeface="Arial"/>
              </a:rPr>
              <a:t>Harrison</a:t>
            </a:r>
            <a:r>
              <a:rPr kumimoji="0" sz="2025" b="0" i="0" u="none" strike="noStrike" kern="0" cap="none" spc="-37" normalizeH="0" baseline="24691" noProof="0" dirty="0">
                <a:ln>
                  <a:noFill/>
                </a:ln>
                <a:solidFill>
                  <a:srgbClr val="464252"/>
                </a:solidFill>
                <a:effectLst/>
                <a:uLnTx/>
                <a:uFillTx/>
                <a:latin typeface="Arial"/>
                <a:ea typeface="MS PGothic" charset="0"/>
                <a:cs typeface="Arial"/>
              </a:rPr>
              <a:t>1</a:t>
            </a:r>
            <a:r>
              <a:rPr kumimoji="0" sz="2000" b="0" i="0" u="none" strike="noStrike" kern="0" cap="none" spc="-25" normalizeH="0" baseline="0" noProof="0" dirty="0">
                <a:ln>
                  <a:noFill/>
                </a:ln>
                <a:solidFill>
                  <a:srgbClr val="464252"/>
                </a:solidFill>
                <a:effectLst/>
                <a:uLnTx/>
                <a:uFillTx/>
                <a:latin typeface="Arial"/>
                <a:ea typeface="MS PGothic" charset="0"/>
                <a:cs typeface="Arial"/>
              </a:rPr>
              <a:t>,</a:t>
            </a:r>
            <a:r>
              <a:rPr kumimoji="0" sz="2000" b="0" i="0" u="none" strike="noStrike" kern="0" cap="none" spc="-120" normalizeH="0" baseline="0" noProof="0" dirty="0">
                <a:ln>
                  <a:noFill/>
                </a:ln>
                <a:solidFill>
                  <a:srgbClr val="464252"/>
                </a:solidFill>
                <a:effectLst/>
                <a:uLnTx/>
                <a:uFillTx/>
                <a:latin typeface="Arial"/>
                <a:ea typeface="MS PGothic" charset="0"/>
                <a:cs typeface="Arial"/>
              </a:rPr>
              <a:t> </a:t>
            </a:r>
            <a:r>
              <a:rPr kumimoji="0" sz="2000" b="0" i="0" u="none" strike="noStrike" kern="0" cap="none" spc="-215" normalizeH="0" baseline="0" noProof="0" dirty="0">
                <a:ln>
                  <a:noFill/>
                </a:ln>
                <a:solidFill>
                  <a:srgbClr val="464252"/>
                </a:solidFill>
                <a:effectLst/>
                <a:uLnTx/>
                <a:uFillTx/>
                <a:latin typeface="Arial"/>
                <a:ea typeface="MS PGothic" charset="0"/>
                <a:cs typeface="Arial"/>
              </a:rPr>
              <a:t>P.</a:t>
            </a:r>
            <a:r>
              <a:rPr kumimoji="0" sz="2000" b="0" i="0" u="none" strike="noStrike" kern="0" cap="none" spc="-125" normalizeH="0" baseline="0" noProof="0" dirty="0">
                <a:ln>
                  <a:noFill/>
                </a:ln>
                <a:solidFill>
                  <a:srgbClr val="464252"/>
                </a:solidFill>
                <a:effectLst/>
                <a:uLnTx/>
                <a:uFillTx/>
                <a:latin typeface="Arial"/>
                <a:ea typeface="MS PGothic" charset="0"/>
                <a:cs typeface="Arial"/>
              </a:rPr>
              <a:t> </a:t>
            </a:r>
            <a:r>
              <a:rPr kumimoji="0" sz="2000" b="0" i="0" u="none" strike="noStrike" kern="0" cap="none" spc="-170" normalizeH="0" baseline="0" noProof="0" dirty="0">
                <a:ln>
                  <a:noFill/>
                </a:ln>
                <a:solidFill>
                  <a:srgbClr val="464252"/>
                </a:solidFill>
                <a:effectLst/>
                <a:uLnTx/>
                <a:uFillTx/>
                <a:latin typeface="Arial"/>
                <a:ea typeface="MS PGothic" charset="0"/>
                <a:cs typeface="Arial"/>
              </a:rPr>
              <a:t>Joy</a:t>
            </a:r>
            <a:r>
              <a:rPr kumimoji="0" sz="2000" b="0" i="0" u="none" strike="noStrike" kern="0" cap="none" spc="-80" normalizeH="0" baseline="0" noProof="0" dirty="0">
                <a:ln>
                  <a:noFill/>
                </a:ln>
                <a:solidFill>
                  <a:srgbClr val="464252"/>
                </a:solidFill>
                <a:effectLst/>
                <a:uLnTx/>
                <a:uFillTx/>
                <a:latin typeface="Arial"/>
                <a:ea typeface="MS PGothic" charset="0"/>
                <a:cs typeface="Arial"/>
              </a:rPr>
              <a:t> </a:t>
            </a:r>
            <a:r>
              <a:rPr kumimoji="0" sz="2000" b="0" i="0" u="none" strike="noStrike" kern="0" cap="none" spc="-30" normalizeH="0" baseline="0" noProof="0" dirty="0">
                <a:ln>
                  <a:noFill/>
                </a:ln>
                <a:solidFill>
                  <a:srgbClr val="464252"/>
                </a:solidFill>
                <a:effectLst/>
                <a:uLnTx/>
                <a:uFillTx/>
                <a:latin typeface="Arial"/>
                <a:ea typeface="MS PGothic" charset="0"/>
                <a:cs typeface="Arial"/>
              </a:rPr>
              <a:t>Ho</a:t>
            </a:r>
            <a:r>
              <a:rPr kumimoji="0" sz="2025" b="0" i="0" u="none" strike="noStrike" kern="0" cap="none" spc="-44" normalizeH="0" baseline="24691" noProof="0" dirty="0">
                <a:ln>
                  <a:noFill/>
                </a:ln>
                <a:solidFill>
                  <a:srgbClr val="464252"/>
                </a:solidFill>
                <a:effectLst/>
                <a:uLnTx/>
                <a:uFillTx/>
                <a:latin typeface="Arial"/>
                <a:ea typeface="MS PGothic" charset="0"/>
                <a:cs typeface="Arial"/>
              </a:rPr>
              <a:t>2</a:t>
            </a:r>
            <a:r>
              <a:rPr kumimoji="0" sz="2000" b="0" i="0" u="none" strike="noStrike" kern="0" cap="none" spc="-30" normalizeH="0" baseline="0" noProof="0" dirty="0">
                <a:ln>
                  <a:noFill/>
                </a:ln>
                <a:solidFill>
                  <a:srgbClr val="464252"/>
                </a:solidFill>
                <a:effectLst/>
                <a:uLnTx/>
                <a:uFillTx/>
                <a:latin typeface="Arial"/>
                <a:ea typeface="MS PGothic" charset="0"/>
                <a:cs typeface="Arial"/>
              </a:rPr>
              <a:t>,</a:t>
            </a:r>
            <a:r>
              <a:rPr kumimoji="0" sz="2000" b="0" i="0" u="none" strike="noStrike" kern="0" cap="none" spc="-120" normalizeH="0" baseline="0" noProof="0" dirty="0">
                <a:ln>
                  <a:noFill/>
                </a:ln>
                <a:solidFill>
                  <a:srgbClr val="464252"/>
                </a:solidFill>
                <a:effectLst/>
                <a:uLnTx/>
                <a:uFillTx/>
                <a:latin typeface="Arial"/>
                <a:ea typeface="MS PGothic" charset="0"/>
                <a:cs typeface="Arial"/>
              </a:rPr>
              <a:t> </a:t>
            </a:r>
            <a:r>
              <a:rPr kumimoji="0" sz="2000" b="0" i="0" u="none" strike="noStrike" kern="0" cap="none" spc="-65" normalizeH="0" baseline="0" noProof="0" dirty="0">
                <a:ln>
                  <a:noFill/>
                </a:ln>
                <a:solidFill>
                  <a:srgbClr val="464252"/>
                </a:solidFill>
                <a:effectLst/>
                <a:uLnTx/>
                <a:uFillTx/>
                <a:latin typeface="Arial"/>
                <a:ea typeface="MS PGothic" charset="0"/>
                <a:cs typeface="Arial"/>
              </a:rPr>
              <a:t>Sueh-</a:t>
            </a:r>
            <a:r>
              <a:rPr kumimoji="0" sz="2000" b="0" i="0" u="none" strike="noStrike" kern="0" cap="none" spc="50" normalizeH="0" baseline="0" noProof="0" dirty="0">
                <a:ln>
                  <a:noFill/>
                </a:ln>
                <a:solidFill>
                  <a:srgbClr val="464252"/>
                </a:solidFill>
                <a:effectLst/>
                <a:uLnTx/>
                <a:uFillTx/>
                <a:latin typeface="Arial"/>
                <a:ea typeface="MS PGothic" charset="0"/>
                <a:cs typeface="Arial"/>
              </a:rPr>
              <a:t>li</a:t>
            </a:r>
            <a:r>
              <a:rPr kumimoji="0" sz="2000" b="0" i="0" u="none" strike="noStrike" kern="0" cap="none" spc="-100" normalizeH="0" baseline="0" noProof="0" dirty="0">
                <a:ln>
                  <a:noFill/>
                </a:ln>
                <a:solidFill>
                  <a:srgbClr val="464252"/>
                </a:solidFill>
                <a:effectLst/>
                <a:uLnTx/>
                <a:uFillTx/>
                <a:latin typeface="Arial"/>
                <a:ea typeface="MS PGothic" charset="0"/>
                <a:cs typeface="Arial"/>
              </a:rPr>
              <a:t> </a:t>
            </a:r>
            <a:r>
              <a:rPr kumimoji="0" sz="2000" b="0" i="0" u="none" strike="noStrike" kern="0" cap="none" spc="-25" normalizeH="0" baseline="0" noProof="0" dirty="0">
                <a:ln>
                  <a:noFill/>
                </a:ln>
                <a:solidFill>
                  <a:srgbClr val="464252"/>
                </a:solidFill>
                <a:effectLst/>
                <a:uLnTx/>
                <a:uFillTx/>
                <a:latin typeface="Arial"/>
                <a:ea typeface="MS PGothic" charset="0"/>
                <a:cs typeface="Arial"/>
              </a:rPr>
              <a:t>Lim</a:t>
            </a:r>
            <a:r>
              <a:rPr kumimoji="0" sz="2025" b="0" i="0" u="none" strike="noStrike" kern="0" cap="none" spc="-37" normalizeH="0" baseline="24691" noProof="0" dirty="0">
                <a:ln>
                  <a:noFill/>
                </a:ln>
                <a:solidFill>
                  <a:srgbClr val="464252"/>
                </a:solidFill>
                <a:effectLst/>
                <a:uLnTx/>
                <a:uFillTx/>
                <a:latin typeface="Arial"/>
                <a:ea typeface="MS PGothic" charset="0"/>
                <a:cs typeface="Arial"/>
              </a:rPr>
              <a:t>3</a:t>
            </a:r>
            <a:r>
              <a:rPr kumimoji="0" sz="2000" b="0" i="0" u="none" strike="noStrike" kern="0" cap="none" spc="-25" normalizeH="0" baseline="0" noProof="0" dirty="0">
                <a:ln>
                  <a:noFill/>
                </a:ln>
                <a:solidFill>
                  <a:srgbClr val="464252"/>
                </a:solidFill>
                <a:effectLst/>
                <a:uLnTx/>
                <a:uFillTx/>
                <a:latin typeface="Arial"/>
                <a:ea typeface="MS PGothic" charset="0"/>
                <a:cs typeface="Arial"/>
              </a:rPr>
              <a:t>,</a:t>
            </a:r>
            <a:r>
              <a:rPr kumimoji="0" sz="2000" b="0" i="0" u="none" strike="noStrike" kern="0" cap="none" spc="-125" normalizeH="0" baseline="0" noProof="0" dirty="0">
                <a:ln>
                  <a:noFill/>
                </a:ln>
                <a:solidFill>
                  <a:srgbClr val="464252"/>
                </a:solidFill>
                <a:effectLst/>
                <a:uLnTx/>
                <a:uFillTx/>
                <a:latin typeface="Arial"/>
                <a:ea typeface="MS PGothic" charset="0"/>
                <a:cs typeface="Arial"/>
              </a:rPr>
              <a:t> </a:t>
            </a:r>
            <a:r>
              <a:rPr kumimoji="0" sz="2000" b="0" i="0" u="none" strike="noStrike" kern="0" cap="none" spc="-40" normalizeH="0" baseline="0" noProof="0" dirty="0">
                <a:ln>
                  <a:noFill/>
                </a:ln>
                <a:solidFill>
                  <a:srgbClr val="464252"/>
                </a:solidFill>
                <a:effectLst/>
                <a:uLnTx/>
                <a:uFillTx/>
                <a:latin typeface="Arial"/>
                <a:ea typeface="MS PGothic" charset="0"/>
                <a:cs typeface="Arial"/>
              </a:rPr>
              <a:t>Stephanie</a:t>
            </a:r>
            <a:r>
              <a:rPr kumimoji="0" sz="2000" b="0" i="0" u="none" strike="noStrike" kern="0" cap="none" spc="-165" normalizeH="0" baseline="0" noProof="0" dirty="0">
                <a:ln>
                  <a:noFill/>
                </a:ln>
                <a:solidFill>
                  <a:srgbClr val="464252"/>
                </a:solidFill>
                <a:effectLst/>
                <a:uLnTx/>
                <a:uFillTx/>
                <a:latin typeface="Arial"/>
                <a:ea typeface="MS PGothic" charset="0"/>
                <a:cs typeface="Arial"/>
              </a:rPr>
              <a:t> </a:t>
            </a:r>
            <a:r>
              <a:rPr kumimoji="0" sz="2000" b="0" i="0" u="none" strike="noStrike" kern="0" cap="none" spc="-65" normalizeH="0" baseline="0" noProof="0" dirty="0">
                <a:ln>
                  <a:noFill/>
                </a:ln>
                <a:solidFill>
                  <a:srgbClr val="464252"/>
                </a:solidFill>
                <a:effectLst/>
                <a:uLnTx/>
                <a:uFillTx/>
                <a:latin typeface="Arial"/>
                <a:ea typeface="MS PGothic" charset="0"/>
                <a:cs typeface="Arial"/>
              </a:rPr>
              <a:t>Talam</a:t>
            </a:r>
            <a:r>
              <a:rPr kumimoji="0" sz="2025" b="0" i="0" u="none" strike="noStrike" kern="0" cap="none" spc="-97" normalizeH="0" baseline="24691" noProof="0" dirty="0">
                <a:ln>
                  <a:noFill/>
                </a:ln>
                <a:solidFill>
                  <a:srgbClr val="464252"/>
                </a:solidFill>
                <a:effectLst/>
                <a:uLnTx/>
                <a:uFillTx/>
                <a:latin typeface="Arial"/>
                <a:ea typeface="MS PGothic" charset="0"/>
                <a:cs typeface="Arial"/>
              </a:rPr>
              <a:t>2</a:t>
            </a:r>
            <a:r>
              <a:rPr kumimoji="0" sz="2000" b="0" i="0" u="none" strike="noStrike" kern="0" cap="none" spc="-65" normalizeH="0" baseline="0" noProof="0" dirty="0">
                <a:ln>
                  <a:noFill/>
                </a:ln>
                <a:solidFill>
                  <a:srgbClr val="464252"/>
                </a:solidFill>
                <a:effectLst/>
                <a:uLnTx/>
                <a:uFillTx/>
                <a:latin typeface="Arial"/>
                <a:ea typeface="MS PGothic" charset="0"/>
                <a:cs typeface="Arial"/>
              </a:rPr>
              <a:t>,</a:t>
            </a:r>
            <a:r>
              <a:rPr kumimoji="0" sz="2000" b="0" i="0" u="none" strike="noStrike" kern="0" cap="none" spc="-125" normalizeH="0" baseline="0" noProof="0" dirty="0">
                <a:ln>
                  <a:noFill/>
                </a:ln>
                <a:solidFill>
                  <a:srgbClr val="464252"/>
                </a:solidFill>
                <a:effectLst/>
                <a:uLnTx/>
                <a:uFillTx/>
                <a:latin typeface="Arial"/>
                <a:ea typeface="MS PGothic" charset="0"/>
                <a:cs typeface="Arial"/>
              </a:rPr>
              <a:t> </a:t>
            </a:r>
            <a:r>
              <a:rPr kumimoji="0" sz="2000" b="0" i="0" u="none" strike="noStrike" kern="0" cap="none" spc="-35" normalizeH="0" baseline="0" noProof="0" dirty="0">
                <a:ln>
                  <a:noFill/>
                </a:ln>
                <a:solidFill>
                  <a:srgbClr val="464252"/>
                </a:solidFill>
                <a:effectLst/>
                <a:uLnTx/>
                <a:uFillTx/>
                <a:latin typeface="Arial"/>
                <a:ea typeface="MS PGothic" charset="0"/>
                <a:cs typeface="Arial"/>
              </a:rPr>
              <a:t>Hannah</a:t>
            </a:r>
            <a:r>
              <a:rPr kumimoji="0" sz="2000" b="0" i="0" u="none" strike="noStrike" kern="0" cap="none" spc="-135" normalizeH="0" baseline="0" noProof="0" dirty="0">
                <a:ln>
                  <a:noFill/>
                </a:ln>
                <a:solidFill>
                  <a:srgbClr val="464252"/>
                </a:solidFill>
                <a:effectLst/>
                <a:uLnTx/>
                <a:uFillTx/>
                <a:latin typeface="Arial"/>
                <a:ea typeface="MS PGothic" charset="0"/>
                <a:cs typeface="Arial"/>
              </a:rPr>
              <a:t> </a:t>
            </a:r>
            <a:r>
              <a:rPr kumimoji="0" sz="2000" b="0" i="0" u="none" strike="noStrike" kern="0" cap="none" spc="-10" normalizeH="0" baseline="0" noProof="0" dirty="0">
                <a:ln>
                  <a:noFill/>
                </a:ln>
                <a:solidFill>
                  <a:srgbClr val="464252"/>
                </a:solidFill>
                <a:effectLst/>
                <a:uLnTx/>
                <a:uFillTx/>
                <a:latin typeface="Arial"/>
                <a:ea typeface="MS PGothic" charset="0"/>
                <a:cs typeface="Arial"/>
              </a:rPr>
              <a:t>Pahl</a:t>
            </a:r>
            <a:r>
              <a:rPr kumimoji="0" sz="2025" b="0" i="0" u="none" strike="noStrike" kern="0" cap="none" spc="-15" normalizeH="0" baseline="24691" noProof="0" dirty="0">
                <a:ln>
                  <a:noFill/>
                </a:ln>
                <a:solidFill>
                  <a:srgbClr val="464252"/>
                </a:solidFill>
                <a:effectLst/>
                <a:uLnTx/>
                <a:uFillTx/>
                <a:latin typeface="Arial"/>
                <a:ea typeface="MS PGothic" charset="0"/>
                <a:cs typeface="Arial"/>
              </a:rPr>
              <a:t>1</a:t>
            </a:r>
            <a:r>
              <a:rPr kumimoji="0" sz="2000" b="0" i="0" u="none" strike="noStrike" kern="0" cap="none" spc="-10" normalizeH="0" baseline="0" noProof="0" dirty="0">
                <a:ln>
                  <a:noFill/>
                </a:ln>
                <a:solidFill>
                  <a:srgbClr val="464252"/>
                </a:solidFill>
                <a:effectLst/>
                <a:uLnTx/>
                <a:uFillTx/>
                <a:latin typeface="Arial"/>
                <a:ea typeface="MS PGothic" charset="0"/>
                <a:cs typeface="Arial"/>
              </a:rPr>
              <a:t>, </a:t>
            </a:r>
            <a:r>
              <a:rPr kumimoji="0" sz="2000" b="0" i="0" u="none" strike="noStrike" kern="0" cap="none" spc="-35" normalizeH="0" baseline="0" noProof="0" dirty="0">
                <a:ln>
                  <a:noFill/>
                </a:ln>
                <a:solidFill>
                  <a:srgbClr val="464252"/>
                </a:solidFill>
                <a:effectLst/>
                <a:uLnTx/>
                <a:uFillTx/>
                <a:latin typeface="Arial"/>
                <a:ea typeface="MS PGothic" charset="0"/>
                <a:cs typeface="Arial"/>
              </a:rPr>
              <a:t>Dharmesh</a:t>
            </a:r>
            <a:r>
              <a:rPr kumimoji="0" sz="2000" b="0" i="0" u="none" strike="noStrike" kern="0" cap="none" spc="-125" normalizeH="0" baseline="0" noProof="0" dirty="0">
                <a:ln>
                  <a:noFill/>
                </a:ln>
                <a:solidFill>
                  <a:srgbClr val="464252"/>
                </a:solidFill>
                <a:effectLst/>
                <a:uLnTx/>
                <a:uFillTx/>
                <a:latin typeface="Arial"/>
                <a:ea typeface="MS PGothic" charset="0"/>
                <a:cs typeface="Arial"/>
              </a:rPr>
              <a:t> </a:t>
            </a:r>
            <a:r>
              <a:rPr kumimoji="0" sz="2000" b="0" i="0" u="none" strike="noStrike" kern="0" cap="none" spc="-45" normalizeH="0" baseline="0" noProof="0" dirty="0">
                <a:ln>
                  <a:noFill/>
                </a:ln>
                <a:solidFill>
                  <a:srgbClr val="464252"/>
                </a:solidFill>
                <a:effectLst/>
                <a:uLnTx/>
                <a:uFillTx/>
                <a:latin typeface="Arial"/>
                <a:ea typeface="MS PGothic" charset="0"/>
                <a:cs typeface="Arial"/>
              </a:rPr>
              <a:t>Dingar</a:t>
            </a:r>
            <a:r>
              <a:rPr kumimoji="0" sz="2025" b="0" i="0" u="none" strike="noStrike" kern="0" cap="none" spc="-67" normalizeH="0" baseline="24691" noProof="0" dirty="0">
                <a:ln>
                  <a:noFill/>
                </a:ln>
                <a:solidFill>
                  <a:srgbClr val="464252"/>
                </a:solidFill>
                <a:effectLst/>
                <a:uLnTx/>
                <a:uFillTx/>
                <a:latin typeface="Arial"/>
                <a:ea typeface="MS PGothic" charset="0"/>
                <a:cs typeface="Arial"/>
              </a:rPr>
              <a:t>4</a:t>
            </a:r>
            <a:r>
              <a:rPr kumimoji="0" sz="2000" b="0" i="0" u="none" strike="noStrike" kern="0" cap="none" spc="-45" normalizeH="0" baseline="0" noProof="0" dirty="0">
                <a:ln>
                  <a:noFill/>
                </a:ln>
                <a:solidFill>
                  <a:srgbClr val="464252"/>
                </a:solidFill>
                <a:effectLst/>
                <a:uLnTx/>
                <a:uFillTx/>
                <a:latin typeface="Arial"/>
                <a:ea typeface="MS PGothic" charset="0"/>
                <a:cs typeface="Arial"/>
              </a:rPr>
              <a:t>,</a:t>
            </a:r>
            <a:r>
              <a:rPr kumimoji="0" sz="2000" b="0" i="0" u="none" strike="noStrike" kern="0" cap="none" spc="-114" normalizeH="0" baseline="0" noProof="0" dirty="0">
                <a:ln>
                  <a:noFill/>
                </a:ln>
                <a:solidFill>
                  <a:srgbClr val="464252"/>
                </a:solidFill>
                <a:effectLst/>
                <a:uLnTx/>
                <a:uFillTx/>
                <a:latin typeface="Arial"/>
                <a:ea typeface="MS PGothic" charset="0"/>
                <a:cs typeface="Arial"/>
              </a:rPr>
              <a:t> </a:t>
            </a:r>
            <a:r>
              <a:rPr kumimoji="0" sz="2000" b="0" i="0" u="none" strike="noStrike" kern="0" cap="none" spc="0" normalizeH="0" baseline="0" noProof="0" dirty="0">
                <a:ln>
                  <a:noFill/>
                </a:ln>
                <a:solidFill>
                  <a:srgbClr val="464252"/>
                </a:solidFill>
                <a:effectLst/>
                <a:uLnTx/>
                <a:uFillTx/>
                <a:latin typeface="Arial"/>
                <a:ea typeface="MS PGothic" charset="0"/>
                <a:cs typeface="Arial"/>
              </a:rPr>
              <a:t>Scott</a:t>
            </a:r>
            <a:r>
              <a:rPr kumimoji="0" sz="2000" b="0" i="0" u="none" strike="noStrike" kern="0" cap="none" spc="-110" normalizeH="0" baseline="0" noProof="0" dirty="0">
                <a:ln>
                  <a:noFill/>
                </a:ln>
                <a:solidFill>
                  <a:srgbClr val="464252"/>
                </a:solidFill>
                <a:effectLst/>
                <a:uLnTx/>
                <a:uFillTx/>
                <a:latin typeface="Arial"/>
                <a:ea typeface="MS PGothic" charset="0"/>
                <a:cs typeface="Arial"/>
              </a:rPr>
              <a:t> </a:t>
            </a:r>
            <a:r>
              <a:rPr kumimoji="0" sz="2000" b="0" i="0" u="none" strike="noStrike" kern="0" cap="none" spc="-30" normalizeH="0" baseline="0" noProof="0" dirty="0">
                <a:ln>
                  <a:noFill/>
                </a:ln>
                <a:solidFill>
                  <a:srgbClr val="464252"/>
                </a:solidFill>
                <a:effectLst/>
                <a:uLnTx/>
                <a:uFillTx/>
                <a:latin typeface="Arial"/>
                <a:ea typeface="MS PGothic" charset="0"/>
                <a:cs typeface="Arial"/>
              </a:rPr>
              <a:t>Currence</a:t>
            </a:r>
            <a:r>
              <a:rPr kumimoji="0" sz="2025" b="0" i="0" u="none" strike="noStrike" kern="0" cap="none" spc="-44" normalizeH="0" baseline="24691" noProof="0" dirty="0">
                <a:ln>
                  <a:noFill/>
                </a:ln>
                <a:solidFill>
                  <a:srgbClr val="464252"/>
                </a:solidFill>
                <a:effectLst/>
                <a:uLnTx/>
                <a:uFillTx/>
                <a:latin typeface="Arial"/>
                <a:ea typeface="MS PGothic" charset="0"/>
                <a:cs typeface="Arial"/>
              </a:rPr>
              <a:t>4</a:t>
            </a:r>
            <a:r>
              <a:rPr kumimoji="0" sz="2000" b="0" i="0" u="none" strike="noStrike" kern="0" cap="none" spc="-30" normalizeH="0" baseline="0" noProof="0" dirty="0">
                <a:ln>
                  <a:noFill/>
                </a:ln>
                <a:solidFill>
                  <a:srgbClr val="464252"/>
                </a:solidFill>
                <a:effectLst/>
                <a:uLnTx/>
                <a:uFillTx/>
                <a:latin typeface="Arial"/>
                <a:ea typeface="MS PGothic" charset="0"/>
                <a:cs typeface="Arial"/>
              </a:rPr>
              <a:t>,</a:t>
            </a:r>
            <a:r>
              <a:rPr kumimoji="0" sz="2000" b="0" i="0" u="none" strike="noStrike" kern="0" cap="none" spc="-114" normalizeH="0" baseline="0" noProof="0" dirty="0">
                <a:ln>
                  <a:noFill/>
                </a:ln>
                <a:solidFill>
                  <a:srgbClr val="464252"/>
                </a:solidFill>
                <a:effectLst/>
                <a:uLnTx/>
                <a:uFillTx/>
                <a:latin typeface="Arial"/>
                <a:ea typeface="MS PGothic" charset="0"/>
                <a:cs typeface="Arial"/>
              </a:rPr>
              <a:t> </a:t>
            </a:r>
            <a:r>
              <a:rPr kumimoji="0" sz="2000" b="0" i="0" u="none" strike="noStrike" kern="0" cap="none" spc="-105" normalizeH="0" baseline="0" noProof="0" dirty="0">
                <a:ln>
                  <a:noFill/>
                </a:ln>
                <a:solidFill>
                  <a:srgbClr val="464252"/>
                </a:solidFill>
                <a:effectLst/>
                <a:uLnTx/>
                <a:uFillTx/>
                <a:latin typeface="Arial"/>
                <a:ea typeface="MS PGothic" charset="0"/>
                <a:cs typeface="Arial"/>
              </a:rPr>
              <a:t>Travis</a:t>
            </a:r>
            <a:r>
              <a:rPr kumimoji="0" sz="2000" b="0" i="0" u="none" strike="noStrike" kern="0" cap="none" spc="-60" normalizeH="0" baseline="0" noProof="0" dirty="0">
                <a:ln>
                  <a:noFill/>
                </a:ln>
                <a:solidFill>
                  <a:srgbClr val="464252"/>
                </a:solidFill>
                <a:effectLst/>
                <a:uLnTx/>
                <a:uFillTx/>
                <a:latin typeface="Arial"/>
                <a:ea typeface="MS PGothic" charset="0"/>
                <a:cs typeface="Arial"/>
              </a:rPr>
              <a:t> </a:t>
            </a:r>
            <a:r>
              <a:rPr kumimoji="0" sz="2000" b="0" i="0" u="none" strike="noStrike" kern="0" cap="none" spc="-45" normalizeH="0" baseline="0" noProof="0" dirty="0">
                <a:ln>
                  <a:noFill/>
                </a:ln>
                <a:solidFill>
                  <a:srgbClr val="464252"/>
                </a:solidFill>
                <a:effectLst/>
                <a:uLnTx/>
                <a:uFillTx/>
                <a:latin typeface="Arial"/>
                <a:ea typeface="MS PGothic" charset="0"/>
                <a:cs typeface="Arial"/>
              </a:rPr>
              <a:t>Quigley</a:t>
            </a:r>
            <a:r>
              <a:rPr kumimoji="0" sz="2025" b="0" i="0" u="none" strike="noStrike" kern="0" cap="none" spc="-67" normalizeH="0" baseline="24691" noProof="0" dirty="0">
                <a:ln>
                  <a:noFill/>
                </a:ln>
                <a:solidFill>
                  <a:srgbClr val="464252"/>
                </a:solidFill>
                <a:effectLst/>
                <a:uLnTx/>
                <a:uFillTx/>
                <a:latin typeface="Arial"/>
                <a:ea typeface="MS PGothic" charset="0"/>
                <a:cs typeface="Arial"/>
              </a:rPr>
              <a:t>4</a:t>
            </a:r>
            <a:r>
              <a:rPr kumimoji="0" sz="2000" b="0" i="0" u="none" strike="noStrike" kern="0" cap="none" spc="-45" normalizeH="0" baseline="0" noProof="0" dirty="0">
                <a:ln>
                  <a:noFill/>
                </a:ln>
                <a:solidFill>
                  <a:srgbClr val="464252"/>
                </a:solidFill>
                <a:effectLst/>
                <a:uLnTx/>
                <a:uFillTx/>
                <a:latin typeface="Arial"/>
                <a:ea typeface="MS PGothic" charset="0"/>
                <a:cs typeface="Arial"/>
              </a:rPr>
              <a:t>,</a:t>
            </a:r>
            <a:r>
              <a:rPr kumimoji="0" sz="2000" b="0" i="0" u="none" strike="noStrike" kern="0" cap="none" spc="-114" normalizeH="0" baseline="0" noProof="0" dirty="0">
                <a:ln>
                  <a:noFill/>
                </a:ln>
                <a:solidFill>
                  <a:srgbClr val="464252"/>
                </a:solidFill>
                <a:effectLst/>
                <a:uLnTx/>
                <a:uFillTx/>
                <a:latin typeface="Arial"/>
                <a:ea typeface="MS PGothic" charset="0"/>
                <a:cs typeface="Arial"/>
              </a:rPr>
              <a:t> </a:t>
            </a:r>
            <a:r>
              <a:rPr kumimoji="0" sz="2000" b="0" i="0" u="none" strike="noStrike" kern="0" cap="none" spc="-50" normalizeH="0" baseline="0" noProof="0" dirty="0">
                <a:ln>
                  <a:noFill/>
                </a:ln>
                <a:solidFill>
                  <a:srgbClr val="464252"/>
                </a:solidFill>
                <a:effectLst/>
                <a:uLnTx/>
                <a:uFillTx/>
                <a:latin typeface="Arial"/>
                <a:ea typeface="MS PGothic" charset="0"/>
                <a:cs typeface="Arial"/>
              </a:rPr>
              <a:t>Andrew</a:t>
            </a:r>
            <a:r>
              <a:rPr kumimoji="0" sz="2000" b="0" i="0" u="none" strike="noStrike" kern="0" cap="none" spc="-90" normalizeH="0" baseline="0" noProof="0" dirty="0">
                <a:ln>
                  <a:noFill/>
                </a:ln>
                <a:solidFill>
                  <a:srgbClr val="464252"/>
                </a:solidFill>
                <a:effectLst/>
                <a:uLnTx/>
                <a:uFillTx/>
                <a:latin typeface="Arial"/>
                <a:ea typeface="MS PGothic" charset="0"/>
                <a:cs typeface="Arial"/>
              </a:rPr>
              <a:t> </a:t>
            </a:r>
            <a:r>
              <a:rPr kumimoji="0" sz="2000" b="0" i="0" u="none" strike="noStrike" kern="0" cap="none" spc="-10" normalizeH="0" baseline="0" noProof="0" dirty="0">
                <a:ln>
                  <a:noFill/>
                </a:ln>
                <a:solidFill>
                  <a:srgbClr val="464252"/>
                </a:solidFill>
                <a:effectLst/>
                <a:uLnTx/>
                <a:uFillTx/>
                <a:latin typeface="Arial"/>
                <a:ea typeface="MS PGothic" charset="0"/>
                <a:cs typeface="Arial"/>
              </a:rPr>
              <a:t>Spencer</a:t>
            </a:r>
            <a:r>
              <a:rPr kumimoji="0" sz="2025" b="0" i="0" u="none" strike="noStrike" kern="0" cap="none" spc="-15" normalizeH="0" baseline="24691" noProof="0" dirty="0">
                <a:ln>
                  <a:noFill/>
                </a:ln>
                <a:solidFill>
                  <a:srgbClr val="464252"/>
                </a:solidFill>
                <a:effectLst/>
                <a:uLnTx/>
                <a:uFillTx/>
                <a:latin typeface="Arial"/>
                <a:ea typeface="MS PGothic" charset="0"/>
                <a:cs typeface="Arial"/>
              </a:rPr>
              <a:t>3</a:t>
            </a:r>
            <a:endParaRPr kumimoji="0" sz="2025" b="0" i="0" u="none" strike="noStrike" kern="0" cap="none" spc="0" normalizeH="0" baseline="24691" noProof="0" dirty="0">
              <a:ln>
                <a:noFill/>
              </a:ln>
              <a:solidFill>
                <a:sysClr val="windowText" lastClr="000000"/>
              </a:solidFill>
              <a:effectLst/>
              <a:uLnTx/>
              <a:uFillTx/>
              <a:latin typeface="Arial"/>
              <a:ea typeface="MS PGothic" charset="0"/>
              <a:cs typeface="Arial"/>
            </a:endParaRPr>
          </a:p>
        </p:txBody>
      </p:sp>
      <p:sp>
        <p:nvSpPr>
          <p:cNvPr id="5" name="object 5"/>
          <p:cNvSpPr txBox="1"/>
          <p:nvPr/>
        </p:nvSpPr>
        <p:spPr>
          <a:xfrm>
            <a:off x="421957" y="5064442"/>
            <a:ext cx="10659745" cy="1459230"/>
          </a:xfrm>
          <a:prstGeom prst="rect">
            <a:avLst/>
          </a:prstGeom>
        </p:spPr>
        <p:txBody>
          <a:bodyPr vert="horz" wrap="square" lIns="0" tIns="8890" rIns="0" bIns="0" rtlCol="0">
            <a:spAutoFit/>
          </a:bodyPr>
          <a:lstStyle/>
          <a:p>
            <a:pPr marL="50800" marR="2337435" lvl="0" indent="0" algn="l" defTabSz="914400" rtl="0" eaLnBrk="1" fontAlgn="auto" latinLnBrk="0" hangingPunct="1">
              <a:lnSpc>
                <a:spcPct val="103000"/>
              </a:lnSpc>
              <a:spcBef>
                <a:spcPts val="70"/>
              </a:spcBef>
              <a:spcAft>
                <a:spcPts val="0"/>
              </a:spcAft>
              <a:buClrTx/>
              <a:buSzTx/>
              <a:buFontTx/>
              <a:buNone/>
              <a:tabLst/>
              <a:defRPr/>
            </a:pPr>
            <a:r>
              <a:rPr kumimoji="0" sz="1575" b="0" i="0" u="none" strike="noStrike" kern="0" cap="none" spc="-44" normalizeH="0" baseline="23809" noProof="0" dirty="0">
                <a:ln>
                  <a:noFill/>
                </a:ln>
                <a:solidFill>
                  <a:srgbClr val="464252"/>
                </a:solidFill>
                <a:effectLst/>
                <a:uLnTx/>
                <a:uFillTx/>
                <a:latin typeface="Arial"/>
                <a:ea typeface="MS PGothic" charset="0"/>
                <a:cs typeface="Arial"/>
              </a:rPr>
              <a:t>1</a:t>
            </a:r>
            <a:r>
              <a:rPr kumimoji="0" sz="1550" b="0" i="0" u="none" strike="noStrike" kern="0" cap="none" spc="-30" normalizeH="0" baseline="0" noProof="0" dirty="0">
                <a:ln>
                  <a:noFill/>
                </a:ln>
                <a:solidFill>
                  <a:srgbClr val="464252"/>
                </a:solidFill>
                <a:effectLst/>
                <a:uLnTx/>
                <a:uFillTx/>
                <a:latin typeface="Arial"/>
                <a:ea typeface="MS PGothic" charset="0"/>
                <a:cs typeface="Arial"/>
              </a:rPr>
              <a:t>Peter</a:t>
            </a:r>
            <a:r>
              <a:rPr kumimoji="0" sz="1550" b="0" i="0" u="none" strike="noStrike" kern="0" cap="none" spc="-6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MacCallum</a:t>
            </a:r>
            <a:r>
              <a:rPr kumimoji="0" sz="1550" b="0" i="0" u="none" strike="noStrike" kern="0" cap="none" spc="-5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Cancer</a:t>
            </a:r>
            <a:r>
              <a:rPr kumimoji="0" sz="1550" b="0" i="0" u="none" strike="noStrike" kern="0" cap="none" spc="30" normalizeH="0" baseline="0" noProof="0" dirty="0">
                <a:ln>
                  <a:noFill/>
                </a:ln>
                <a:solidFill>
                  <a:srgbClr val="464252"/>
                </a:solidFill>
                <a:effectLst/>
                <a:uLnTx/>
                <a:uFillTx/>
                <a:latin typeface="Arial"/>
                <a:ea typeface="MS PGothic" charset="0"/>
                <a:cs typeface="Arial"/>
              </a:rPr>
              <a:t> </a:t>
            </a:r>
            <a:r>
              <a:rPr kumimoji="0" sz="1550" b="0" i="0" u="none" strike="noStrike" kern="0" cap="none" spc="-10" normalizeH="0" baseline="0" noProof="0" dirty="0">
                <a:ln>
                  <a:noFill/>
                </a:ln>
                <a:solidFill>
                  <a:srgbClr val="464252"/>
                </a:solidFill>
                <a:effectLst/>
                <a:uLnTx/>
                <a:uFillTx/>
                <a:latin typeface="Arial"/>
                <a:ea typeface="MS PGothic" charset="0"/>
                <a:cs typeface="Arial"/>
              </a:rPr>
              <a:t>Centre,</a:t>
            </a:r>
            <a:r>
              <a:rPr kumimoji="0" sz="1550" b="0" i="0" u="none" strike="noStrike" kern="0" cap="none" spc="-6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Melbourne,</a:t>
            </a:r>
            <a:r>
              <a:rPr kumimoji="0" sz="1550" b="0" i="0" u="none" strike="noStrike" kern="0" cap="none" spc="30"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Victoria,</a:t>
            </a:r>
            <a:r>
              <a:rPr kumimoji="0" sz="1550" b="0" i="0" u="none" strike="noStrike" kern="0" cap="none" spc="-60"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Australia;</a:t>
            </a:r>
            <a:r>
              <a:rPr kumimoji="0" sz="1550" b="0" i="0" u="none" strike="noStrike" kern="0" cap="none" spc="-55" normalizeH="0" baseline="0" noProof="0" dirty="0">
                <a:ln>
                  <a:noFill/>
                </a:ln>
                <a:solidFill>
                  <a:srgbClr val="464252"/>
                </a:solidFill>
                <a:effectLst/>
                <a:uLnTx/>
                <a:uFillTx/>
                <a:latin typeface="Arial"/>
                <a:ea typeface="MS PGothic" charset="0"/>
                <a:cs typeface="Arial"/>
              </a:rPr>
              <a:t> </a:t>
            </a:r>
            <a:r>
              <a:rPr kumimoji="0" sz="1575" b="0" i="0" u="none" strike="noStrike" kern="0" cap="none" spc="-52" normalizeH="0" baseline="23809" noProof="0" dirty="0">
                <a:ln>
                  <a:noFill/>
                </a:ln>
                <a:solidFill>
                  <a:srgbClr val="464252"/>
                </a:solidFill>
                <a:effectLst/>
                <a:uLnTx/>
                <a:uFillTx/>
                <a:latin typeface="Arial"/>
                <a:ea typeface="MS PGothic" charset="0"/>
                <a:cs typeface="Arial"/>
              </a:rPr>
              <a:t>2</a:t>
            </a:r>
            <a:r>
              <a:rPr kumimoji="0" sz="1550" b="0" i="0" u="none" strike="noStrike" kern="0" cap="none" spc="-35" normalizeH="0" baseline="0" noProof="0" dirty="0">
                <a:ln>
                  <a:noFill/>
                </a:ln>
                <a:solidFill>
                  <a:srgbClr val="464252"/>
                </a:solidFill>
                <a:effectLst/>
                <a:uLnTx/>
                <a:uFillTx/>
                <a:latin typeface="Arial"/>
                <a:ea typeface="MS PGothic" charset="0"/>
                <a:cs typeface="Arial"/>
              </a:rPr>
              <a:t>Royal</a:t>
            </a:r>
            <a:r>
              <a:rPr kumimoji="0" sz="1550" b="0" i="0" u="none" strike="noStrike" kern="0" cap="none" spc="-105" normalizeH="0" baseline="0" noProof="0" dirty="0">
                <a:ln>
                  <a:noFill/>
                </a:ln>
                <a:solidFill>
                  <a:srgbClr val="464252"/>
                </a:solidFill>
                <a:effectLst/>
                <a:uLnTx/>
                <a:uFillTx/>
                <a:latin typeface="Arial"/>
                <a:ea typeface="MS PGothic" charset="0"/>
                <a:cs typeface="Arial"/>
              </a:rPr>
              <a:t> </a:t>
            </a:r>
            <a:r>
              <a:rPr kumimoji="0" sz="1550" b="0" i="0" u="none" strike="noStrike" kern="0" cap="none" spc="-10" normalizeH="0" baseline="0" noProof="0" dirty="0">
                <a:ln>
                  <a:noFill/>
                </a:ln>
                <a:solidFill>
                  <a:srgbClr val="464252"/>
                </a:solidFill>
                <a:effectLst/>
                <a:uLnTx/>
                <a:uFillTx/>
                <a:latin typeface="Arial"/>
                <a:ea typeface="MS PGothic" charset="0"/>
                <a:cs typeface="Arial"/>
              </a:rPr>
              <a:t>Prince</a:t>
            </a:r>
            <a:r>
              <a:rPr kumimoji="0" sz="1550" b="0" i="0" u="none" strike="noStrike" kern="0" cap="none" spc="-6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Alfred</a:t>
            </a:r>
            <a:r>
              <a:rPr kumimoji="0" sz="1550" b="0" i="0" u="none" strike="noStrike" kern="0" cap="none" spc="-45" normalizeH="0" baseline="0" noProof="0" dirty="0">
                <a:ln>
                  <a:noFill/>
                </a:ln>
                <a:solidFill>
                  <a:srgbClr val="464252"/>
                </a:solidFill>
                <a:effectLst/>
                <a:uLnTx/>
                <a:uFillTx/>
                <a:latin typeface="Arial"/>
                <a:ea typeface="MS PGothic" charset="0"/>
                <a:cs typeface="Arial"/>
              </a:rPr>
              <a:t> </a:t>
            </a:r>
            <a:r>
              <a:rPr kumimoji="0" sz="1550" b="0" i="0" u="none" strike="noStrike" kern="0" cap="none" spc="-10" normalizeH="0" baseline="0" noProof="0" dirty="0">
                <a:ln>
                  <a:noFill/>
                </a:ln>
                <a:solidFill>
                  <a:srgbClr val="464252"/>
                </a:solidFill>
                <a:effectLst/>
                <a:uLnTx/>
                <a:uFillTx/>
                <a:latin typeface="Arial"/>
                <a:ea typeface="MS PGothic" charset="0"/>
                <a:cs typeface="Arial"/>
              </a:rPr>
              <a:t>Hospital, </a:t>
            </a:r>
            <a:r>
              <a:rPr kumimoji="0" sz="1550" b="0" i="0" u="none" strike="noStrike" kern="0" cap="none" spc="-50" normalizeH="0" baseline="0" noProof="0" dirty="0">
                <a:ln>
                  <a:noFill/>
                </a:ln>
                <a:solidFill>
                  <a:srgbClr val="464252"/>
                </a:solidFill>
                <a:effectLst/>
                <a:uLnTx/>
                <a:uFillTx/>
                <a:latin typeface="Arial"/>
                <a:ea typeface="MS PGothic" charset="0"/>
                <a:cs typeface="Arial"/>
              </a:rPr>
              <a:t>Sydney,</a:t>
            </a:r>
            <a:r>
              <a:rPr kumimoji="0" sz="1550" b="0" i="0" u="none" strike="noStrike" kern="0" cap="none" spc="-90"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New</a:t>
            </a:r>
            <a:r>
              <a:rPr kumimoji="0" sz="1550" b="0" i="0" u="none" strike="noStrike" kern="0" cap="none" spc="-1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South</a:t>
            </a:r>
            <a:r>
              <a:rPr kumimoji="0" sz="1550" b="0" i="0" u="none" strike="noStrike" kern="0" cap="none" spc="-55" normalizeH="0" baseline="0" noProof="0" dirty="0">
                <a:ln>
                  <a:noFill/>
                </a:ln>
                <a:solidFill>
                  <a:srgbClr val="464252"/>
                </a:solidFill>
                <a:effectLst/>
                <a:uLnTx/>
                <a:uFillTx/>
                <a:latin typeface="Arial"/>
                <a:ea typeface="MS PGothic" charset="0"/>
                <a:cs typeface="Arial"/>
              </a:rPr>
              <a:t> </a:t>
            </a:r>
            <a:r>
              <a:rPr kumimoji="0" sz="1550" b="0" i="0" u="none" strike="noStrike" kern="0" cap="none" spc="-25" normalizeH="0" baseline="0" noProof="0" dirty="0">
                <a:ln>
                  <a:noFill/>
                </a:ln>
                <a:solidFill>
                  <a:srgbClr val="464252"/>
                </a:solidFill>
                <a:effectLst/>
                <a:uLnTx/>
                <a:uFillTx/>
                <a:latin typeface="Arial"/>
                <a:ea typeface="MS PGothic" charset="0"/>
                <a:cs typeface="Arial"/>
              </a:rPr>
              <a:t>Wales,</a:t>
            </a:r>
            <a:r>
              <a:rPr kumimoji="0" sz="1550" b="0" i="0" u="none" strike="noStrike" kern="0" cap="none" spc="-8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Australia;</a:t>
            </a:r>
            <a:r>
              <a:rPr kumimoji="0" sz="1550" b="0" i="0" u="none" strike="noStrike" kern="0" cap="none" spc="-20" normalizeH="0" baseline="0" noProof="0" dirty="0">
                <a:ln>
                  <a:noFill/>
                </a:ln>
                <a:solidFill>
                  <a:srgbClr val="464252"/>
                </a:solidFill>
                <a:effectLst/>
                <a:uLnTx/>
                <a:uFillTx/>
                <a:latin typeface="Arial"/>
                <a:ea typeface="MS PGothic" charset="0"/>
                <a:cs typeface="Arial"/>
              </a:rPr>
              <a:t> </a:t>
            </a:r>
            <a:r>
              <a:rPr kumimoji="0" sz="1575" b="0" i="0" u="none" strike="noStrike" kern="0" cap="none" spc="-97" normalizeH="0" baseline="23809" noProof="0" dirty="0">
                <a:ln>
                  <a:noFill/>
                </a:ln>
                <a:solidFill>
                  <a:srgbClr val="464252"/>
                </a:solidFill>
                <a:effectLst/>
                <a:uLnTx/>
                <a:uFillTx/>
                <a:latin typeface="Arial"/>
                <a:ea typeface="MS PGothic" charset="0"/>
                <a:cs typeface="Arial"/>
              </a:rPr>
              <a:t>3</a:t>
            </a:r>
            <a:r>
              <a:rPr kumimoji="0" sz="1550" b="0" i="0" u="none" strike="noStrike" kern="0" cap="none" spc="-65" normalizeH="0" baseline="0" noProof="0" dirty="0">
                <a:ln>
                  <a:noFill/>
                </a:ln>
                <a:solidFill>
                  <a:srgbClr val="464252"/>
                </a:solidFill>
                <a:effectLst/>
                <a:uLnTx/>
                <a:uFillTx/>
                <a:latin typeface="Arial"/>
                <a:ea typeface="MS PGothic" charset="0"/>
                <a:cs typeface="Arial"/>
              </a:rPr>
              <a:t>The</a:t>
            </a:r>
            <a:r>
              <a:rPr kumimoji="0" sz="1550" b="0" i="0" u="none" strike="noStrike" kern="0" cap="none" spc="-5" normalizeH="0" baseline="0" noProof="0" dirty="0">
                <a:ln>
                  <a:noFill/>
                </a:ln>
                <a:solidFill>
                  <a:srgbClr val="464252"/>
                </a:solidFill>
                <a:effectLst/>
                <a:uLnTx/>
                <a:uFillTx/>
                <a:latin typeface="Arial"/>
                <a:ea typeface="MS PGothic" charset="0"/>
                <a:cs typeface="Arial"/>
              </a:rPr>
              <a:t> </a:t>
            </a:r>
            <a:r>
              <a:rPr kumimoji="0" sz="1550" b="0" i="0" u="none" strike="noStrike" kern="0" cap="none" spc="-10" normalizeH="0" baseline="0" noProof="0" dirty="0">
                <a:ln>
                  <a:noFill/>
                </a:ln>
                <a:solidFill>
                  <a:srgbClr val="464252"/>
                </a:solidFill>
                <a:effectLst/>
                <a:uLnTx/>
                <a:uFillTx/>
                <a:latin typeface="Arial"/>
                <a:ea typeface="MS PGothic" charset="0"/>
                <a:cs typeface="Arial"/>
              </a:rPr>
              <a:t>Alfred</a:t>
            </a:r>
            <a:r>
              <a:rPr kumimoji="0" sz="1550" b="0" i="0" u="none" strike="noStrike" kern="0" cap="none" spc="-7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Hospital, Melbourne,</a:t>
            </a:r>
            <a:r>
              <a:rPr kumimoji="0" sz="1550" b="0" i="0" u="none" strike="noStrike" kern="0" cap="none" spc="-90"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Victoria, </a:t>
            </a:r>
            <a:r>
              <a:rPr kumimoji="0" sz="1550" b="0" i="0" u="none" strike="noStrike" kern="0" cap="none" spc="-10" normalizeH="0" baseline="0" noProof="0" dirty="0">
                <a:ln>
                  <a:noFill/>
                </a:ln>
                <a:solidFill>
                  <a:srgbClr val="464252"/>
                </a:solidFill>
                <a:effectLst/>
                <a:uLnTx/>
                <a:uFillTx/>
                <a:latin typeface="Arial"/>
                <a:ea typeface="MS PGothic" charset="0"/>
                <a:cs typeface="Arial"/>
              </a:rPr>
              <a:t>Australia; </a:t>
            </a:r>
            <a:r>
              <a:rPr kumimoji="0" sz="1575" b="0" i="0" u="none" strike="noStrike" kern="0" cap="none" spc="-30" normalizeH="0" baseline="23809" noProof="0" dirty="0">
                <a:ln>
                  <a:noFill/>
                </a:ln>
                <a:solidFill>
                  <a:srgbClr val="464252"/>
                </a:solidFill>
                <a:effectLst/>
                <a:uLnTx/>
                <a:uFillTx/>
                <a:latin typeface="Arial"/>
                <a:ea typeface="MS PGothic" charset="0"/>
                <a:cs typeface="Arial"/>
              </a:rPr>
              <a:t>4</a:t>
            </a:r>
            <a:r>
              <a:rPr kumimoji="0" sz="1550" b="0" i="0" u="none" strike="noStrike" kern="0" cap="none" spc="-20" normalizeH="0" baseline="0" noProof="0" dirty="0">
                <a:ln>
                  <a:noFill/>
                </a:ln>
                <a:solidFill>
                  <a:srgbClr val="464252"/>
                </a:solidFill>
                <a:effectLst/>
                <a:uLnTx/>
                <a:uFillTx/>
                <a:latin typeface="Arial"/>
                <a:ea typeface="MS PGothic" charset="0"/>
                <a:cs typeface="Arial"/>
              </a:rPr>
              <a:t>Kelonia </a:t>
            </a:r>
            <a:r>
              <a:rPr kumimoji="0" sz="1550" b="0" i="0" u="none" strike="noStrike" kern="0" cap="none" spc="-10" normalizeH="0" baseline="0" noProof="0" dirty="0">
                <a:ln>
                  <a:noFill/>
                </a:ln>
                <a:solidFill>
                  <a:srgbClr val="464252"/>
                </a:solidFill>
                <a:effectLst/>
                <a:uLnTx/>
                <a:uFillTx/>
                <a:latin typeface="Arial"/>
                <a:ea typeface="MS PGothic" charset="0"/>
                <a:cs typeface="Arial"/>
              </a:rPr>
              <a:t>Therapeutics,</a:t>
            </a:r>
            <a:r>
              <a:rPr kumimoji="0" sz="1550" b="0" i="0" u="none" strike="noStrike" kern="0" cap="none" spc="0" normalizeH="0" baseline="0" noProof="0" dirty="0">
                <a:ln>
                  <a:noFill/>
                </a:ln>
                <a:solidFill>
                  <a:srgbClr val="464252"/>
                </a:solidFill>
                <a:effectLst/>
                <a:uLnTx/>
                <a:uFillTx/>
                <a:latin typeface="Arial"/>
                <a:ea typeface="MS PGothic" charset="0"/>
                <a:cs typeface="Arial"/>
              </a:rPr>
              <a:t> Inc.,</a:t>
            </a:r>
            <a:r>
              <a:rPr kumimoji="0" sz="1550" b="0" i="0" u="none" strike="noStrike" kern="0" cap="none" spc="-9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Boston,</a:t>
            </a:r>
            <a:r>
              <a:rPr kumimoji="0" sz="1550" b="0" i="0" u="none" strike="noStrike" kern="0" cap="none" spc="-8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Massachusetts, United</a:t>
            </a:r>
            <a:r>
              <a:rPr kumimoji="0" sz="1550" b="0" i="0" u="none" strike="noStrike" kern="0" cap="none" spc="20" normalizeH="0" baseline="0" noProof="0" dirty="0">
                <a:ln>
                  <a:noFill/>
                </a:ln>
                <a:solidFill>
                  <a:srgbClr val="464252"/>
                </a:solidFill>
                <a:effectLst/>
                <a:uLnTx/>
                <a:uFillTx/>
                <a:latin typeface="Arial"/>
                <a:ea typeface="MS PGothic" charset="0"/>
                <a:cs typeface="Arial"/>
              </a:rPr>
              <a:t> </a:t>
            </a:r>
            <a:r>
              <a:rPr kumimoji="0" sz="1550" b="0" i="0" u="none" strike="noStrike" kern="0" cap="none" spc="-10" normalizeH="0" baseline="0" noProof="0" dirty="0">
                <a:ln>
                  <a:noFill/>
                </a:ln>
                <a:solidFill>
                  <a:srgbClr val="464252"/>
                </a:solidFill>
                <a:effectLst/>
                <a:uLnTx/>
                <a:uFillTx/>
                <a:latin typeface="Arial"/>
                <a:ea typeface="MS PGothic" charset="0"/>
                <a:cs typeface="Arial"/>
              </a:rPr>
              <a:t>States.</a:t>
            </a:r>
            <a:endParaRPr kumimoji="0" sz="155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0" marR="0" lvl="0" indent="0" algn="l" defTabSz="914400" rtl="0" eaLnBrk="1" fontAlgn="auto" latinLnBrk="0" hangingPunct="1">
              <a:lnSpc>
                <a:spcPct val="100000"/>
              </a:lnSpc>
              <a:spcBef>
                <a:spcPts val="315"/>
              </a:spcBef>
              <a:spcAft>
                <a:spcPts val="0"/>
              </a:spcAft>
              <a:buClrTx/>
              <a:buSzTx/>
              <a:buFontTx/>
              <a:buNone/>
              <a:tabLst/>
              <a:defRPr/>
            </a:pPr>
            <a:endParaRPr kumimoji="0" sz="155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3122930" marR="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0" cap="none" spc="-35" normalizeH="0" baseline="0" noProof="0" dirty="0">
                <a:ln>
                  <a:noFill/>
                </a:ln>
                <a:solidFill>
                  <a:srgbClr val="464252"/>
                </a:solidFill>
                <a:effectLst/>
                <a:uLnTx/>
                <a:uFillTx/>
                <a:latin typeface="Arial"/>
                <a:ea typeface="MS PGothic" charset="0"/>
                <a:cs typeface="Arial"/>
              </a:rPr>
              <a:t>Presented </a:t>
            </a:r>
            <a:r>
              <a:rPr kumimoji="0" sz="1400" b="0" i="0" u="none" strike="noStrike" kern="0" cap="none" spc="-25" normalizeH="0" baseline="0" noProof="0" dirty="0">
                <a:ln>
                  <a:noFill/>
                </a:ln>
                <a:solidFill>
                  <a:srgbClr val="464252"/>
                </a:solidFill>
                <a:effectLst/>
                <a:uLnTx/>
                <a:uFillTx/>
                <a:latin typeface="Arial"/>
                <a:ea typeface="MS PGothic" charset="0"/>
                <a:cs typeface="Arial"/>
              </a:rPr>
              <a:t>at</a:t>
            </a:r>
            <a:r>
              <a:rPr kumimoji="0" sz="1400" b="0" i="0" u="none" strike="noStrike" kern="0" cap="none" spc="-75" normalizeH="0" baseline="0" noProof="0" dirty="0">
                <a:ln>
                  <a:noFill/>
                </a:ln>
                <a:solidFill>
                  <a:srgbClr val="464252"/>
                </a:solidFill>
                <a:effectLst/>
                <a:uLnTx/>
                <a:uFillTx/>
                <a:latin typeface="Arial"/>
                <a:ea typeface="MS PGothic" charset="0"/>
                <a:cs typeface="Arial"/>
              </a:rPr>
              <a:t> </a:t>
            </a:r>
            <a:r>
              <a:rPr kumimoji="0" sz="1400" b="0" i="0" u="none" strike="noStrike" kern="0" cap="none" spc="0" normalizeH="0" baseline="0" noProof="0" dirty="0">
                <a:ln>
                  <a:noFill/>
                </a:ln>
                <a:solidFill>
                  <a:srgbClr val="464252"/>
                </a:solidFill>
                <a:effectLst/>
                <a:uLnTx/>
                <a:uFillTx/>
                <a:latin typeface="Arial"/>
                <a:ea typeface="MS PGothic" charset="0"/>
                <a:cs typeface="Arial"/>
              </a:rPr>
              <a:t>the</a:t>
            </a:r>
            <a:r>
              <a:rPr kumimoji="0" sz="1400" b="0" i="0" u="none" strike="noStrike" kern="0" cap="none" spc="-145" normalizeH="0" baseline="0" noProof="0" dirty="0">
                <a:ln>
                  <a:noFill/>
                </a:ln>
                <a:solidFill>
                  <a:srgbClr val="464252"/>
                </a:solidFill>
                <a:effectLst/>
                <a:uLnTx/>
                <a:uFillTx/>
                <a:latin typeface="Arial"/>
                <a:ea typeface="MS PGothic" charset="0"/>
                <a:cs typeface="Arial"/>
              </a:rPr>
              <a:t> </a:t>
            </a:r>
            <a:r>
              <a:rPr kumimoji="0" sz="1400" b="0" i="0" u="none" strike="noStrike" kern="0" cap="none" spc="0" normalizeH="0" baseline="0" noProof="0" dirty="0">
                <a:ln>
                  <a:noFill/>
                </a:ln>
                <a:solidFill>
                  <a:srgbClr val="464252"/>
                </a:solidFill>
                <a:effectLst/>
                <a:uLnTx/>
                <a:uFillTx/>
                <a:latin typeface="Arial"/>
                <a:ea typeface="MS PGothic" charset="0"/>
                <a:cs typeface="Arial"/>
              </a:rPr>
              <a:t>67</a:t>
            </a:r>
            <a:r>
              <a:rPr kumimoji="0" sz="1350" b="0" i="0" u="none" strike="noStrike" kern="0" cap="none" spc="0" normalizeH="0" baseline="27777" noProof="0" dirty="0">
                <a:ln>
                  <a:noFill/>
                </a:ln>
                <a:solidFill>
                  <a:srgbClr val="464252"/>
                </a:solidFill>
                <a:effectLst/>
                <a:uLnTx/>
                <a:uFillTx/>
                <a:latin typeface="Arial"/>
                <a:ea typeface="MS PGothic" charset="0"/>
                <a:cs typeface="Arial"/>
              </a:rPr>
              <a:t>th</a:t>
            </a:r>
            <a:r>
              <a:rPr kumimoji="0" sz="1350" b="0" i="0" u="none" strike="noStrike" kern="0" cap="none" spc="127" normalizeH="0" baseline="27777" noProof="0" dirty="0">
                <a:ln>
                  <a:noFill/>
                </a:ln>
                <a:solidFill>
                  <a:srgbClr val="464252"/>
                </a:solidFill>
                <a:effectLst/>
                <a:uLnTx/>
                <a:uFillTx/>
                <a:latin typeface="Arial"/>
                <a:ea typeface="MS PGothic" charset="0"/>
                <a:cs typeface="Arial"/>
              </a:rPr>
              <a:t> </a:t>
            </a:r>
            <a:r>
              <a:rPr kumimoji="0" sz="1400" b="0" i="0" u="none" strike="noStrike" kern="0" cap="none" spc="-114" normalizeH="0" baseline="0" noProof="0" dirty="0">
                <a:ln>
                  <a:noFill/>
                </a:ln>
                <a:solidFill>
                  <a:srgbClr val="464252"/>
                </a:solidFill>
                <a:effectLst/>
                <a:uLnTx/>
                <a:uFillTx/>
                <a:latin typeface="Arial"/>
                <a:ea typeface="MS PGothic" charset="0"/>
                <a:cs typeface="Arial"/>
              </a:rPr>
              <a:t>ASH</a:t>
            </a:r>
            <a:r>
              <a:rPr kumimoji="0" sz="1400" b="0" i="0" u="none" strike="noStrike" kern="0" cap="none" spc="-100" normalizeH="0" baseline="0" noProof="0" dirty="0">
                <a:ln>
                  <a:noFill/>
                </a:ln>
                <a:solidFill>
                  <a:srgbClr val="464252"/>
                </a:solidFill>
                <a:effectLst/>
                <a:uLnTx/>
                <a:uFillTx/>
                <a:latin typeface="Arial"/>
                <a:ea typeface="MS PGothic" charset="0"/>
                <a:cs typeface="Arial"/>
              </a:rPr>
              <a:t> </a:t>
            </a:r>
            <a:r>
              <a:rPr kumimoji="0" sz="1400" b="0" i="0" u="none" strike="noStrike" kern="0" cap="none" spc="-10" normalizeH="0" baseline="0" noProof="0" dirty="0">
                <a:ln>
                  <a:noFill/>
                </a:ln>
                <a:solidFill>
                  <a:srgbClr val="464252"/>
                </a:solidFill>
                <a:effectLst/>
                <a:uLnTx/>
                <a:uFillTx/>
                <a:latin typeface="Arial"/>
                <a:ea typeface="MS PGothic" charset="0"/>
                <a:cs typeface="Arial"/>
              </a:rPr>
              <a:t>Annual</a:t>
            </a:r>
            <a:r>
              <a:rPr kumimoji="0" sz="1400" b="0" i="0" u="none" strike="noStrike" kern="0" cap="none" spc="-140" normalizeH="0" baseline="0" noProof="0" dirty="0">
                <a:ln>
                  <a:noFill/>
                </a:ln>
                <a:solidFill>
                  <a:srgbClr val="464252"/>
                </a:solidFill>
                <a:effectLst/>
                <a:uLnTx/>
                <a:uFillTx/>
                <a:latin typeface="Arial"/>
                <a:ea typeface="MS PGothic" charset="0"/>
                <a:cs typeface="Arial"/>
              </a:rPr>
              <a:t> </a:t>
            </a:r>
            <a:r>
              <a:rPr kumimoji="0" sz="1400" b="0" i="0" u="none" strike="noStrike" kern="0" cap="none" spc="-35" normalizeH="0" baseline="0" noProof="0" dirty="0">
                <a:ln>
                  <a:noFill/>
                </a:ln>
                <a:solidFill>
                  <a:srgbClr val="464252"/>
                </a:solidFill>
                <a:effectLst/>
                <a:uLnTx/>
                <a:uFillTx/>
                <a:latin typeface="Arial"/>
                <a:ea typeface="MS PGothic" charset="0"/>
                <a:cs typeface="Arial"/>
              </a:rPr>
              <a:t>Meeting</a:t>
            </a:r>
            <a:r>
              <a:rPr kumimoji="0" sz="1400" b="0" i="0" u="none" strike="noStrike" kern="0" cap="none" spc="-70" normalizeH="0" baseline="0" noProof="0" dirty="0">
                <a:ln>
                  <a:noFill/>
                </a:ln>
                <a:solidFill>
                  <a:srgbClr val="464252"/>
                </a:solidFill>
                <a:effectLst/>
                <a:uLnTx/>
                <a:uFillTx/>
                <a:latin typeface="Arial"/>
                <a:ea typeface="MS PGothic" charset="0"/>
                <a:cs typeface="Arial"/>
              </a:rPr>
              <a:t> </a:t>
            </a:r>
            <a:r>
              <a:rPr kumimoji="0" sz="1400" b="0" i="0" u="none" strike="noStrike" kern="0" cap="none" spc="0" normalizeH="0" baseline="0" noProof="0" dirty="0">
                <a:ln>
                  <a:noFill/>
                </a:ln>
                <a:solidFill>
                  <a:srgbClr val="464252"/>
                </a:solidFill>
                <a:effectLst/>
                <a:uLnTx/>
                <a:uFillTx/>
                <a:latin typeface="Arial"/>
                <a:ea typeface="MS PGothic" charset="0"/>
                <a:cs typeface="Arial"/>
              </a:rPr>
              <a:t>and</a:t>
            </a:r>
            <a:r>
              <a:rPr kumimoji="0" sz="1400" b="0" i="0" u="none" strike="noStrike" kern="0" cap="none" spc="-114" normalizeH="0" baseline="0" noProof="0" dirty="0">
                <a:ln>
                  <a:noFill/>
                </a:ln>
                <a:solidFill>
                  <a:srgbClr val="464252"/>
                </a:solidFill>
                <a:effectLst/>
                <a:uLnTx/>
                <a:uFillTx/>
                <a:latin typeface="Arial"/>
                <a:ea typeface="MS PGothic" charset="0"/>
                <a:cs typeface="Arial"/>
              </a:rPr>
              <a:t> </a:t>
            </a:r>
            <a:r>
              <a:rPr kumimoji="0" sz="1400" b="0" i="0" u="none" strike="noStrike" kern="0" cap="none" spc="-25" normalizeH="0" baseline="0" noProof="0" dirty="0">
                <a:ln>
                  <a:noFill/>
                </a:ln>
                <a:solidFill>
                  <a:srgbClr val="464252"/>
                </a:solidFill>
                <a:effectLst/>
                <a:uLnTx/>
                <a:uFillTx/>
                <a:latin typeface="Arial"/>
                <a:ea typeface="MS PGothic" charset="0"/>
                <a:cs typeface="Arial"/>
              </a:rPr>
              <a:t>Exposition;</a:t>
            </a:r>
            <a:r>
              <a:rPr kumimoji="0" sz="1400" b="0" i="0" u="none" strike="noStrike" kern="0" cap="none" spc="-95" normalizeH="0" baseline="0" noProof="0" dirty="0">
                <a:ln>
                  <a:noFill/>
                </a:ln>
                <a:solidFill>
                  <a:srgbClr val="464252"/>
                </a:solidFill>
                <a:effectLst/>
                <a:uLnTx/>
                <a:uFillTx/>
                <a:latin typeface="Arial"/>
                <a:ea typeface="MS PGothic" charset="0"/>
                <a:cs typeface="Arial"/>
              </a:rPr>
              <a:t> </a:t>
            </a:r>
            <a:r>
              <a:rPr kumimoji="0" sz="1400" b="0" i="0" u="none" strike="noStrike" kern="0" cap="none" spc="0" normalizeH="0" baseline="0" noProof="0" dirty="0">
                <a:ln>
                  <a:noFill/>
                </a:ln>
                <a:solidFill>
                  <a:srgbClr val="464252"/>
                </a:solidFill>
                <a:effectLst/>
                <a:uLnTx/>
                <a:uFillTx/>
                <a:latin typeface="Arial"/>
                <a:ea typeface="MS PGothic" charset="0"/>
                <a:cs typeface="Arial"/>
              </a:rPr>
              <a:t>December</a:t>
            </a:r>
            <a:r>
              <a:rPr kumimoji="0" sz="1400" b="0" i="0" u="none" strike="noStrike" kern="0" cap="none" spc="240" normalizeH="0" baseline="0" noProof="0" dirty="0">
                <a:ln>
                  <a:noFill/>
                </a:ln>
                <a:solidFill>
                  <a:srgbClr val="464252"/>
                </a:solidFill>
                <a:effectLst/>
                <a:uLnTx/>
                <a:uFillTx/>
                <a:latin typeface="Arial"/>
                <a:ea typeface="MS PGothic" charset="0"/>
                <a:cs typeface="Arial"/>
              </a:rPr>
              <a:t> </a:t>
            </a:r>
            <a:r>
              <a:rPr kumimoji="0" sz="1400" b="0" i="0" u="none" strike="noStrike" kern="0" cap="none" spc="-40" normalizeH="0" baseline="0" noProof="0" dirty="0">
                <a:ln>
                  <a:noFill/>
                </a:ln>
                <a:solidFill>
                  <a:srgbClr val="464252"/>
                </a:solidFill>
                <a:effectLst/>
                <a:uLnTx/>
                <a:uFillTx/>
                <a:latin typeface="Arial"/>
                <a:ea typeface="MS PGothic" charset="0"/>
                <a:cs typeface="Arial"/>
              </a:rPr>
              <a:t>6-</a:t>
            </a:r>
            <a:r>
              <a:rPr kumimoji="0" sz="1400" b="0" i="0" u="none" strike="noStrike" kern="0" cap="none" spc="-10" normalizeH="0" baseline="0" noProof="0" dirty="0">
                <a:ln>
                  <a:noFill/>
                </a:ln>
                <a:solidFill>
                  <a:srgbClr val="464252"/>
                </a:solidFill>
                <a:effectLst/>
                <a:uLnTx/>
                <a:uFillTx/>
                <a:latin typeface="Arial"/>
                <a:ea typeface="MS PGothic" charset="0"/>
                <a:cs typeface="Arial"/>
              </a:rPr>
              <a:t>9,</a:t>
            </a:r>
            <a:r>
              <a:rPr kumimoji="0" sz="1400" b="0" i="0" u="none" strike="noStrike" kern="0" cap="none" spc="-95" normalizeH="0" baseline="0" noProof="0" dirty="0">
                <a:ln>
                  <a:noFill/>
                </a:ln>
                <a:solidFill>
                  <a:srgbClr val="464252"/>
                </a:solidFill>
                <a:effectLst/>
                <a:uLnTx/>
                <a:uFillTx/>
                <a:latin typeface="Arial"/>
                <a:ea typeface="MS PGothic" charset="0"/>
                <a:cs typeface="Arial"/>
              </a:rPr>
              <a:t> </a:t>
            </a:r>
            <a:r>
              <a:rPr kumimoji="0" sz="1400" b="0" i="0" u="none" strike="noStrike" kern="0" cap="none" spc="-30" normalizeH="0" baseline="0" noProof="0" dirty="0">
                <a:ln>
                  <a:noFill/>
                </a:ln>
                <a:solidFill>
                  <a:srgbClr val="464252"/>
                </a:solidFill>
                <a:effectLst/>
                <a:uLnTx/>
                <a:uFillTx/>
                <a:latin typeface="Arial"/>
                <a:ea typeface="MS PGothic" charset="0"/>
                <a:cs typeface="Arial"/>
              </a:rPr>
              <a:t>2025;</a:t>
            </a:r>
            <a:r>
              <a:rPr kumimoji="0" sz="1400" b="0" i="0" u="none" strike="noStrike" kern="0" cap="none" spc="-95" normalizeH="0" baseline="0" noProof="0" dirty="0">
                <a:ln>
                  <a:noFill/>
                </a:ln>
                <a:solidFill>
                  <a:srgbClr val="464252"/>
                </a:solidFill>
                <a:effectLst/>
                <a:uLnTx/>
                <a:uFillTx/>
                <a:latin typeface="Arial"/>
                <a:ea typeface="MS PGothic" charset="0"/>
                <a:cs typeface="Arial"/>
              </a:rPr>
              <a:t> </a:t>
            </a:r>
            <a:r>
              <a:rPr kumimoji="0" sz="1400" b="0" i="0" u="none" strike="noStrike" kern="0" cap="none" spc="-10" normalizeH="0" baseline="0" noProof="0" dirty="0">
                <a:ln>
                  <a:noFill/>
                </a:ln>
                <a:solidFill>
                  <a:srgbClr val="464252"/>
                </a:solidFill>
                <a:effectLst/>
                <a:uLnTx/>
                <a:uFillTx/>
                <a:latin typeface="Arial"/>
                <a:ea typeface="MS PGothic" charset="0"/>
                <a:cs typeface="Arial"/>
              </a:rPr>
              <a:t>Orlando,</a:t>
            </a:r>
            <a:r>
              <a:rPr kumimoji="0" sz="1400" b="0" i="0" u="none" strike="noStrike" kern="0" cap="none" spc="-100" normalizeH="0" baseline="0" noProof="0" dirty="0">
                <a:ln>
                  <a:noFill/>
                </a:ln>
                <a:solidFill>
                  <a:srgbClr val="464252"/>
                </a:solidFill>
                <a:effectLst/>
                <a:uLnTx/>
                <a:uFillTx/>
                <a:latin typeface="Arial"/>
                <a:ea typeface="MS PGothic" charset="0"/>
                <a:cs typeface="Arial"/>
              </a:rPr>
              <a:t> </a:t>
            </a:r>
            <a:r>
              <a:rPr kumimoji="0" sz="1400" b="0" i="0" u="none" strike="noStrike" kern="0" cap="none" spc="-75" normalizeH="0" baseline="0" noProof="0" dirty="0">
                <a:ln>
                  <a:noFill/>
                </a:ln>
                <a:solidFill>
                  <a:srgbClr val="464252"/>
                </a:solidFill>
                <a:effectLst/>
                <a:uLnTx/>
                <a:uFillTx/>
                <a:latin typeface="Arial"/>
                <a:ea typeface="MS PGothic" charset="0"/>
                <a:cs typeface="Arial"/>
              </a:rPr>
              <a:t>FL,</a:t>
            </a:r>
            <a:r>
              <a:rPr kumimoji="0" sz="1400" b="0" i="0" u="none" strike="noStrike" kern="0" cap="none" spc="-95" normalizeH="0" baseline="0" noProof="0" dirty="0">
                <a:ln>
                  <a:noFill/>
                </a:ln>
                <a:solidFill>
                  <a:srgbClr val="464252"/>
                </a:solidFill>
                <a:effectLst/>
                <a:uLnTx/>
                <a:uFillTx/>
                <a:latin typeface="Arial"/>
                <a:ea typeface="MS PGothic" charset="0"/>
                <a:cs typeface="Arial"/>
              </a:rPr>
              <a:t> </a:t>
            </a:r>
            <a:r>
              <a:rPr kumimoji="0" sz="1400" b="0" i="0" u="none" strike="noStrike" kern="0" cap="none" spc="-20" normalizeH="0" baseline="0" noProof="0" dirty="0">
                <a:ln>
                  <a:noFill/>
                </a:ln>
                <a:solidFill>
                  <a:srgbClr val="464252"/>
                </a:solidFill>
                <a:effectLst/>
                <a:uLnTx/>
                <a:uFillTx/>
                <a:latin typeface="Arial"/>
                <a:ea typeface="MS PGothic" charset="0"/>
                <a:cs typeface="Arial"/>
              </a:rPr>
              <a:t>USA.</a:t>
            </a:r>
            <a:endParaRPr kumimoji="0" sz="1400" b="0" i="0" u="none" strike="noStrike" kern="0" cap="none" spc="0" normalizeH="0" baseline="0" noProof="0" dirty="0">
              <a:ln>
                <a:noFill/>
              </a:ln>
              <a:solidFill>
                <a:sysClr val="windowText" lastClr="000000"/>
              </a:solidFill>
              <a:effectLst/>
              <a:uLnTx/>
              <a:uFillTx/>
              <a:latin typeface="Arial"/>
              <a:ea typeface="MS PGothic" charset="0"/>
              <a:cs typeface="Arial"/>
            </a:endParaRPr>
          </a:p>
        </p:txBody>
      </p:sp>
      <p:sp>
        <p:nvSpPr>
          <p:cNvPr id="6" name="object 6"/>
          <p:cNvSpPr/>
          <p:nvPr/>
        </p:nvSpPr>
        <p:spPr>
          <a:xfrm>
            <a:off x="2381250" y="4381500"/>
            <a:ext cx="978535" cy="0"/>
          </a:xfrm>
          <a:custGeom>
            <a:avLst/>
            <a:gdLst/>
            <a:ahLst/>
            <a:cxnLst/>
            <a:rect l="l" t="t" r="r" b="b"/>
            <a:pathLst>
              <a:path w="978535">
                <a:moveTo>
                  <a:pt x="0" y="0"/>
                </a:moveTo>
                <a:lnTo>
                  <a:pt x="978153" y="0"/>
                </a:lnTo>
              </a:path>
            </a:pathLst>
          </a:custGeom>
          <a:ln w="19050">
            <a:solidFill>
              <a:srgbClr val="46425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sp>
        <p:nvSpPr>
          <p:cNvPr id="7" name="TextBox 6">
            <a:extLst>
              <a:ext uri="{FF2B5EF4-FFF2-40B4-BE49-F238E27FC236}">
                <a16:creationId xmlns:a16="http://schemas.microsoft.com/office/drawing/2014/main" id="{7ECC3D69-12FB-90C6-378F-B27F51D85CFF}"/>
              </a:ext>
            </a:extLst>
          </p:cNvPr>
          <p:cNvSpPr txBox="1"/>
          <p:nvPr/>
        </p:nvSpPr>
        <p:spPr>
          <a:xfrm>
            <a:off x="263352" y="6165304"/>
            <a:ext cx="2808312" cy="646331"/>
          </a:xfrm>
          <a:prstGeom prst="rect">
            <a:avLst/>
          </a:prstGeom>
          <a:solidFill>
            <a:srgbClr val="FFFFFF"/>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C0504D"/>
              </a:solidFill>
              <a:effectLst/>
              <a:uLnTx/>
              <a:uFillTx/>
              <a:latin typeface="Arial" pitchFamily="-72" charset="0"/>
              <a:ea typeface="MS PGothic"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9385129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7675" y="1304925"/>
            <a:ext cx="5191125" cy="4276725"/>
          </a:xfrm>
          <a:custGeom>
            <a:avLst/>
            <a:gdLst/>
            <a:ahLst/>
            <a:cxnLst/>
            <a:rect l="l" t="t" r="r" b="b"/>
            <a:pathLst>
              <a:path w="5191125" h="4276725">
                <a:moveTo>
                  <a:pt x="4970907" y="0"/>
                </a:moveTo>
                <a:lnTo>
                  <a:pt x="85229" y="0"/>
                </a:lnTo>
                <a:lnTo>
                  <a:pt x="52056" y="6689"/>
                </a:lnTo>
                <a:lnTo>
                  <a:pt x="24965" y="24939"/>
                </a:lnTo>
                <a:lnTo>
                  <a:pt x="6698" y="52024"/>
                </a:lnTo>
                <a:lnTo>
                  <a:pt x="0" y="85216"/>
                </a:lnTo>
                <a:lnTo>
                  <a:pt x="0" y="4191508"/>
                </a:lnTo>
                <a:lnTo>
                  <a:pt x="6698" y="4224700"/>
                </a:lnTo>
                <a:lnTo>
                  <a:pt x="24965" y="4251785"/>
                </a:lnTo>
                <a:lnTo>
                  <a:pt x="52056" y="4270035"/>
                </a:lnTo>
                <a:lnTo>
                  <a:pt x="85229" y="4276725"/>
                </a:lnTo>
                <a:lnTo>
                  <a:pt x="4970907" y="4276725"/>
                </a:lnTo>
                <a:lnTo>
                  <a:pt x="5015300" y="4272252"/>
                </a:lnTo>
                <a:lnTo>
                  <a:pt x="5056643" y="4259425"/>
                </a:lnTo>
                <a:lnTo>
                  <a:pt x="5094051" y="4239126"/>
                </a:lnTo>
                <a:lnTo>
                  <a:pt x="5126640" y="4212240"/>
                </a:lnTo>
                <a:lnTo>
                  <a:pt x="5153526" y="4179651"/>
                </a:lnTo>
                <a:lnTo>
                  <a:pt x="5173825" y="4142243"/>
                </a:lnTo>
                <a:lnTo>
                  <a:pt x="5186652" y="4100900"/>
                </a:lnTo>
                <a:lnTo>
                  <a:pt x="5191125" y="4056506"/>
                </a:lnTo>
                <a:lnTo>
                  <a:pt x="5191125" y="220217"/>
                </a:lnTo>
                <a:lnTo>
                  <a:pt x="5186652" y="175824"/>
                </a:lnTo>
                <a:lnTo>
                  <a:pt x="5173825" y="134481"/>
                </a:lnTo>
                <a:lnTo>
                  <a:pt x="5153526" y="97073"/>
                </a:lnTo>
                <a:lnTo>
                  <a:pt x="5126640" y="64484"/>
                </a:lnTo>
                <a:lnTo>
                  <a:pt x="5094051" y="37598"/>
                </a:lnTo>
                <a:lnTo>
                  <a:pt x="5056643" y="17299"/>
                </a:lnTo>
                <a:lnTo>
                  <a:pt x="5015300" y="4472"/>
                </a:lnTo>
                <a:lnTo>
                  <a:pt x="4970907" y="0"/>
                </a:lnTo>
                <a:close/>
              </a:path>
            </a:pathLst>
          </a:custGeom>
          <a:solidFill>
            <a:srgbClr val="F1F1F1">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grpSp>
        <p:nvGrpSpPr>
          <p:cNvPr id="3" name="object 3"/>
          <p:cNvGrpSpPr/>
          <p:nvPr/>
        </p:nvGrpSpPr>
        <p:grpSpPr>
          <a:xfrm>
            <a:off x="5867400" y="1304925"/>
            <a:ext cx="5876925" cy="4276725"/>
            <a:chOff x="5867400" y="1304925"/>
            <a:chExt cx="5876925" cy="4276725"/>
          </a:xfrm>
        </p:grpSpPr>
        <p:sp>
          <p:nvSpPr>
            <p:cNvPr id="4" name="object 4"/>
            <p:cNvSpPr/>
            <p:nvPr/>
          </p:nvSpPr>
          <p:spPr>
            <a:xfrm>
              <a:off x="5867400" y="1304925"/>
              <a:ext cx="5876925" cy="4276725"/>
            </a:xfrm>
            <a:custGeom>
              <a:avLst/>
              <a:gdLst/>
              <a:ahLst/>
              <a:cxnLst/>
              <a:rect l="l" t="t" r="r" b="b"/>
              <a:pathLst>
                <a:path w="5876925" h="4276725">
                  <a:moveTo>
                    <a:pt x="5725541" y="0"/>
                  </a:moveTo>
                  <a:lnTo>
                    <a:pt x="181228" y="0"/>
                  </a:lnTo>
                  <a:lnTo>
                    <a:pt x="133056" y="6474"/>
                  </a:lnTo>
                  <a:lnTo>
                    <a:pt x="89765" y="24746"/>
                  </a:lnTo>
                  <a:lnTo>
                    <a:pt x="53086" y="53086"/>
                  </a:lnTo>
                  <a:lnTo>
                    <a:pt x="24746" y="89765"/>
                  </a:lnTo>
                  <a:lnTo>
                    <a:pt x="6474" y="133056"/>
                  </a:lnTo>
                  <a:lnTo>
                    <a:pt x="0" y="181228"/>
                  </a:lnTo>
                  <a:lnTo>
                    <a:pt x="0" y="4095496"/>
                  </a:lnTo>
                  <a:lnTo>
                    <a:pt x="6474" y="4143668"/>
                  </a:lnTo>
                  <a:lnTo>
                    <a:pt x="24746" y="4186959"/>
                  </a:lnTo>
                  <a:lnTo>
                    <a:pt x="53086" y="4223639"/>
                  </a:lnTo>
                  <a:lnTo>
                    <a:pt x="89765" y="4251978"/>
                  </a:lnTo>
                  <a:lnTo>
                    <a:pt x="133056" y="4270250"/>
                  </a:lnTo>
                  <a:lnTo>
                    <a:pt x="181228" y="4276725"/>
                  </a:lnTo>
                  <a:lnTo>
                    <a:pt x="5725541" y="4276725"/>
                  </a:lnTo>
                  <a:lnTo>
                    <a:pt x="5773374" y="4269003"/>
                  </a:lnTo>
                  <a:lnTo>
                    <a:pt x="5814928" y="4247504"/>
                  </a:lnTo>
                  <a:lnTo>
                    <a:pt x="5847704" y="4214728"/>
                  </a:lnTo>
                  <a:lnTo>
                    <a:pt x="5869203" y="4173174"/>
                  </a:lnTo>
                  <a:lnTo>
                    <a:pt x="5876925" y="4125341"/>
                  </a:lnTo>
                  <a:lnTo>
                    <a:pt x="5876925" y="151384"/>
                  </a:lnTo>
                  <a:lnTo>
                    <a:pt x="5869203" y="103550"/>
                  </a:lnTo>
                  <a:lnTo>
                    <a:pt x="5847704" y="61996"/>
                  </a:lnTo>
                  <a:lnTo>
                    <a:pt x="5814928" y="29220"/>
                  </a:lnTo>
                  <a:lnTo>
                    <a:pt x="5773374" y="7721"/>
                  </a:lnTo>
                  <a:lnTo>
                    <a:pt x="5725541" y="0"/>
                  </a:lnTo>
                  <a:close/>
                </a:path>
              </a:pathLst>
            </a:custGeom>
            <a:solidFill>
              <a:srgbClr val="8D86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pic>
          <p:nvPicPr>
            <p:cNvPr id="5" name="object 5"/>
            <p:cNvPicPr/>
            <p:nvPr/>
          </p:nvPicPr>
          <p:blipFill>
            <a:blip r:embed="rId3" cstate="print"/>
            <a:stretch>
              <a:fillRect/>
            </a:stretch>
          </p:blipFill>
          <p:spPr>
            <a:xfrm>
              <a:off x="6219825" y="2362200"/>
              <a:ext cx="3067050" cy="3028950"/>
            </a:xfrm>
            <a:prstGeom prst="rect">
              <a:avLst/>
            </a:prstGeom>
          </p:spPr>
        </p:pic>
      </p:grpSp>
      <p:sp>
        <p:nvSpPr>
          <p:cNvPr id="6" name="object 6" descr="$PPTXTitle"/>
          <p:cNvSpPr txBox="1">
            <a:spLocks noGrp="1"/>
          </p:cNvSpPr>
          <p:nvPr>
            <p:ph type="title"/>
          </p:nvPr>
        </p:nvSpPr>
        <p:spPr>
          <a:xfrm>
            <a:off x="600757" y="219075"/>
            <a:ext cx="10362565" cy="965649"/>
          </a:xfrm>
          <a:prstGeom prst="rect">
            <a:avLst/>
          </a:prstGeom>
        </p:spPr>
        <p:txBody>
          <a:bodyPr vert="horz" wrap="square" lIns="0" tIns="16510" rIns="0" bIns="0" rtlCol="0">
            <a:spAutoFit/>
          </a:bodyPr>
          <a:lstStyle/>
          <a:p>
            <a:pPr marL="12700">
              <a:lnSpc>
                <a:spcPts val="3650"/>
              </a:lnSpc>
              <a:spcBef>
                <a:spcPts val="130"/>
              </a:spcBef>
            </a:pPr>
            <a:r>
              <a:rPr dirty="0"/>
              <a:t>KLN-1010: a modified LVV generating anti-BCMA </a:t>
            </a:r>
            <a:r>
              <a:rPr lang="en-US" dirty="0"/>
              <a:t>CAR T cells </a:t>
            </a:r>
            <a:r>
              <a:rPr i="1" dirty="0">
                <a:latin typeface="Arial"/>
                <a:cs typeface="Arial"/>
              </a:rPr>
              <a:t>in vivo</a:t>
            </a:r>
          </a:p>
        </p:txBody>
      </p:sp>
      <p:sp>
        <p:nvSpPr>
          <p:cNvPr id="7" name="object 7"/>
          <p:cNvSpPr txBox="1"/>
          <p:nvPr/>
        </p:nvSpPr>
        <p:spPr>
          <a:xfrm>
            <a:off x="410844" y="5674359"/>
            <a:ext cx="10371455" cy="390525"/>
          </a:xfrm>
          <a:prstGeom prst="rect">
            <a:avLst/>
          </a:prstGeom>
        </p:spPr>
        <p:txBody>
          <a:bodyPr vert="horz" wrap="square" lIns="0" tIns="15875" rIns="0" bIns="0" rtlCol="0">
            <a:spAutoFit/>
          </a:bodyPr>
          <a:lstStyle/>
          <a:p>
            <a:pPr marL="38100" marR="0" lvl="0" indent="0" algn="l" defTabSz="914400" rtl="0" eaLnBrk="1" fontAlgn="auto" latinLnBrk="0" hangingPunct="1">
              <a:lnSpc>
                <a:spcPts val="894"/>
              </a:lnSpc>
              <a:spcBef>
                <a:spcPts val="125"/>
              </a:spcBef>
              <a:spcAft>
                <a:spcPts val="0"/>
              </a:spcAft>
              <a:buClrTx/>
              <a:buSzTx/>
              <a:buFontTx/>
              <a:buNone/>
              <a:tabLst/>
              <a:defRPr/>
            </a:pPr>
            <a:r>
              <a:rPr kumimoji="0" sz="800" b="0" i="0" u="none" strike="noStrike" kern="0" cap="none" spc="-40" normalizeH="0" baseline="0" noProof="0" dirty="0">
                <a:ln>
                  <a:noFill/>
                </a:ln>
                <a:solidFill>
                  <a:srgbClr val="464252"/>
                </a:solidFill>
                <a:effectLst/>
                <a:uLnTx/>
                <a:uFillTx/>
                <a:latin typeface="Arial"/>
                <a:ea typeface="MS PGothic" charset="0"/>
                <a:cs typeface="Arial"/>
              </a:rPr>
              <a:t>BCMA,</a:t>
            </a:r>
            <a:r>
              <a:rPr kumimoji="0" sz="800" b="0" i="0" u="none" strike="noStrike" kern="0" cap="none" spc="-45" normalizeH="0" baseline="0" noProof="0" dirty="0">
                <a:ln>
                  <a:noFill/>
                </a:ln>
                <a:solidFill>
                  <a:srgbClr val="464252"/>
                </a:solidFill>
                <a:effectLst/>
                <a:uLnTx/>
                <a:uFillTx/>
                <a:latin typeface="Arial"/>
                <a:ea typeface="MS PGothic" charset="0"/>
                <a:cs typeface="Arial"/>
              </a:rPr>
              <a:t> </a:t>
            </a:r>
            <a:r>
              <a:rPr kumimoji="0" sz="800" b="0" i="0" u="none" strike="noStrike" kern="0" cap="none" spc="-30" normalizeH="0" baseline="0" noProof="0" dirty="0">
                <a:ln>
                  <a:noFill/>
                </a:ln>
                <a:solidFill>
                  <a:srgbClr val="464252"/>
                </a:solidFill>
                <a:effectLst/>
                <a:uLnTx/>
                <a:uFillTx/>
                <a:latin typeface="Arial"/>
                <a:ea typeface="MS PGothic" charset="0"/>
                <a:cs typeface="Arial"/>
              </a:rPr>
              <a:t>anti–B-</a:t>
            </a:r>
            <a:r>
              <a:rPr kumimoji="0" sz="800" b="0" i="0" u="none" strike="noStrike" kern="0" cap="none" spc="0" normalizeH="0" baseline="0" noProof="0" dirty="0">
                <a:ln>
                  <a:noFill/>
                </a:ln>
                <a:solidFill>
                  <a:srgbClr val="464252"/>
                </a:solidFill>
                <a:effectLst/>
                <a:uLnTx/>
                <a:uFillTx/>
                <a:latin typeface="Arial"/>
                <a:ea typeface="MS PGothic" charset="0"/>
                <a:cs typeface="Arial"/>
              </a:rPr>
              <a:t>cell</a:t>
            </a:r>
            <a:r>
              <a:rPr kumimoji="0" sz="800" b="0" i="0" u="none" strike="noStrike" kern="0" cap="none" spc="-1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maturation</a:t>
            </a:r>
            <a:r>
              <a:rPr kumimoji="0" sz="800" b="0" i="0" u="none" strike="noStrike" kern="0" cap="none" spc="-30" normalizeH="0" baseline="0" noProof="0" dirty="0">
                <a:ln>
                  <a:noFill/>
                </a:ln>
                <a:solidFill>
                  <a:srgbClr val="464252"/>
                </a:solidFill>
                <a:effectLst/>
                <a:uLnTx/>
                <a:uFillTx/>
                <a:latin typeface="Arial"/>
                <a:ea typeface="MS PGothic" charset="0"/>
                <a:cs typeface="Arial"/>
              </a:rPr>
              <a:t> </a:t>
            </a:r>
            <a:r>
              <a:rPr kumimoji="0" sz="800" b="0" i="0" u="none" strike="noStrike" kern="0" cap="none" spc="-25" normalizeH="0" baseline="0" noProof="0" dirty="0">
                <a:ln>
                  <a:noFill/>
                </a:ln>
                <a:solidFill>
                  <a:srgbClr val="464252"/>
                </a:solidFill>
                <a:effectLst/>
                <a:uLnTx/>
                <a:uFillTx/>
                <a:latin typeface="Arial"/>
                <a:ea typeface="MS PGothic" charset="0"/>
                <a:cs typeface="Arial"/>
              </a:rPr>
              <a:t>antigen;</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55" normalizeH="0" baseline="0" noProof="0" dirty="0">
                <a:ln>
                  <a:noFill/>
                </a:ln>
                <a:solidFill>
                  <a:srgbClr val="464252"/>
                </a:solidFill>
                <a:effectLst/>
                <a:uLnTx/>
                <a:uFillTx/>
                <a:latin typeface="Arial"/>
                <a:ea typeface="MS PGothic" charset="0"/>
                <a:cs typeface="Arial"/>
              </a:rPr>
              <a:t>CAR,</a:t>
            </a:r>
            <a:r>
              <a:rPr kumimoji="0" sz="800" b="0" i="0" u="none" strike="noStrike" kern="0" cap="none" spc="-4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chimeric</a:t>
            </a:r>
            <a:r>
              <a:rPr kumimoji="0" sz="800" b="0" i="0" u="none" strike="noStrike" kern="0" cap="none" spc="-5" normalizeH="0" baseline="0" noProof="0" dirty="0">
                <a:ln>
                  <a:noFill/>
                </a:ln>
                <a:solidFill>
                  <a:srgbClr val="464252"/>
                </a:solidFill>
                <a:effectLst/>
                <a:uLnTx/>
                <a:uFillTx/>
                <a:latin typeface="Arial"/>
                <a:ea typeface="MS PGothic" charset="0"/>
                <a:cs typeface="Arial"/>
              </a:rPr>
              <a:t> </a:t>
            </a:r>
            <a:r>
              <a:rPr kumimoji="0" sz="800" b="0" i="0" u="none" strike="noStrike" kern="0" cap="none" spc="-25" normalizeH="0" baseline="0" noProof="0" dirty="0">
                <a:ln>
                  <a:noFill/>
                </a:ln>
                <a:solidFill>
                  <a:srgbClr val="464252"/>
                </a:solidFill>
                <a:effectLst/>
                <a:uLnTx/>
                <a:uFillTx/>
                <a:latin typeface="Arial"/>
                <a:ea typeface="MS PGothic" charset="0"/>
                <a:cs typeface="Arial"/>
              </a:rPr>
              <a:t>antigen</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receptor;</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35" normalizeH="0" baseline="0" noProof="0" dirty="0">
                <a:ln>
                  <a:noFill/>
                </a:ln>
                <a:solidFill>
                  <a:srgbClr val="464252"/>
                </a:solidFill>
                <a:effectLst/>
                <a:uLnTx/>
                <a:uFillTx/>
                <a:latin typeface="Arial"/>
                <a:ea typeface="MS PGothic" charset="0"/>
                <a:cs typeface="Arial"/>
              </a:rPr>
              <a:t>CD3,</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cluster</a:t>
            </a:r>
            <a:r>
              <a:rPr kumimoji="0" sz="800" b="0" i="0" u="none" strike="noStrike" kern="0" cap="none" spc="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of</a:t>
            </a:r>
            <a:r>
              <a:rPr kumimoji="0" sz="800" b="0" i="0" u="none" strike="noStrike" kern="0" cap="none" spc="-60"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differentiation</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3;</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25" normalizeH="0" baseline="0" noProof="0" dirty="0">
                <a:ln>
                  <a:noFill/>
                </a:ln>
                <a:solidFill>
                  <a:srgbClr val="464252"/>
                </a:solidFill>
                <a:effectLst/>
                <a:uLnTx/>
                <a:uFillTx/>
                <a:latin typeface="Arial"/>
                <a:ea typeface="MS PGothic" charset="0"/>
                <a:cs typeface="Arial"/>
              </a:rPr>
              <a:t>CD3ζ,</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cluster</a:t>
            </a:r>
            <a:r>
              <a:rPr kumimoji="0" sz="800" b="0" i="0" u="none" strike="noStrike" kern="0" cap="none" spc="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of</a:t>
            </a:r>
            <a:r>
              <a:rPr kumimoji="0" sz="800" b="0" i="0" u="none" strike="noStrike" kern="0" cap="none" spc="-60"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differentiation</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3</a:t>
            </a:r>
            <a:r>
              <a:rPr kumimoji="0" sz="800" b="0" i="0" u="none" strike="noStrike" kern="0" cap="none" spc="-20" normalizeH="0" baseline="0" noProof="0" dirty="0">
                <a:ln>
                  <a:noFill/>
                </a:ln>
                <a:solidFill>
                  <a:srgbClr val="464252"/>
                </a:solidFill>
                <a:effectLst/>
                <a:uLnTx/>
                <a:uFillTx/>
                <a:latin typeface="Arial"/>
                <a:ea typeface="MS PGothic" charset="0"/>
                <a:cs typeface="Arial"/>
              </a:rPr>
              <a:t> zeta</a:t>
            </a:r>
            <a:r>
              <a:rPr kumimoji="0" sz="800" b="0" i="0" u="none" strike="noStrike" kern="0" cap="none" spc="-114"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chain;</a:t>
            </a:r>
            <a:r>
              <a:rPr kumimoji="0" sz="800" b="0" i="0" u="none" strike="noStrike" kern="0" cap="none" spc="-40" normalizeH="0" baseline="0" noProof="0" dirty="0">
                <a:ln>
                  <a:noFill/>
                </a:ln>
                <a:solidFill>
                  <a:srgbClr val="464252"/>
                </a:solidFill>
                <a:effectLst/>
                <a:uLnTx/>
                <a:uFillTx/>
                <a:latin typeface="Arial"/>
                <a:ea typeface="MS PGothic" charset="0"/>
                <a:cs typeface="Arial"/>
              </a:rPr>
              <a:t> LDL, </a:t>
            </a:r>
            <a:r>
              <a:rPr kumimoji="0" sz="800" b="0" i="0" u="none" strike="noStrike" kern="0" cap="none" spc="0" normalizeH="0" baseline="0" noProof="0" dirty="0">
                <a:ln>
                  <a:noFill/>
                </a:ln>
                <a:solidFill>
                  <a:srgbClr val="464252"/>
                </a:solidFill>
                <a:effectLst/>
                <a:uLnTx/>
                <a:uFillTx/>
                <a:latin typeface="Arial"/>
                <a:ea typeface="MS PGothic" charset="0"/>
                <a:cs typeface="Arial"/>
              </a:rPr>
              <a:t>low-</a:t>
            </a:r>
            <a:r>
              <a:rPr kumimoji="0" sz="800" b="0" i="0" u="none" strike="noStrike" kern="0" cap="none" spc="-10" normalizeH="0" baseline="0" noProof="0" dirty="0">
                <a:ln>
                  <a:noFill/>
                </a:ln>
                <a:solidFill>
                  <a:srgbClr val="464252"/>
                </a:solidFill>
                <a:effectLst/>
                <a:uLnTx/>
                <a:uFillTx/>
                <a:latin typeface="Arial"/>
                <a:ea typeface="MS PGothic" charset="0"/>
                <a:cs typeface="Arial"/>
              </a:rPr>
              <a:t>density</a:t>
            </a:r>
            <a:r>
              <a:rPr kumimoji="0" sz="800" b="0" i="0" u="none" strike="noStrike" kern="0" cap="none" spc="-2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lipoprotein;</a:t>
            </a:r>
            <a:r>
              <a:rPr kumimoji="0" sz="800" b="0" i="0" u="none" strike="noStrike" kern="0" cap="none" spc="-30" normalizeH="0" baseline="0" noProof="0" dirty="0">
                <a:ln>
                  <a:noFill/>
                </a:ln>
                <a:solidFill>
                  <a:srgbClr val="464252"/>
                </a:solidFill>
                <a:effectLst/>
                <a:uLnTx/>
                <a:uFillTx/>
                <a:latin typeface="Arial"/>
                <a:ea typeface="MS PGothic" charset="0"/>
                <a:cs typeface="Arial"/>
              </a:rPr>
              <a:t> </a:t>
            </a:r>
            <a:r>
              <a:rPr kumimoji="0" sz="800" b="0" i="0" u="none" strike="noStrike" kern="0" cap="none" spc="-50" normalizeH="0" baseline="0" noProof="0" dirty="0">
                <a:ln>
                  <a:noFill/>
                </a:ln>
                <a:solidFill>
                  <a:srgbClr val="464252"/>
                </a:solidFill>
                <a:effectLst/>
                <a:uLnTx/>
                <a:uFillTx/>
                <a:latin typeface="Arial"/>
                <a:ea typeface="MS PGothic" charset="0"/>
                <a:cs typeface="Arial"/>
              </a:rPr>
              <a:t>LVV,</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lentiviral</a:t>
            </a:r>
            <a:r>
              <a:rPr kumimoji="0" sz="800" b="0" i="0" u="none" strike="noStrike" kern="0" cap="none" spc="-10" normalizeH="0" baseline="0" noProof="0" dirty="0">
                <a:ln>
                  <a:noFill/>
                </a:ln>
                <a:solidFill>
                  <a:srgbClr val="464252"/>
                </a:solidFill>
                <a:effectLst/>
                <a:uLnTx/>
                <a:uFillTx/>
                <a:latin typeface="Arial"/>
                <a:ea typeface="MS PGothic" charset="0"/>
                <a:cs typeface="Arial"/>
              </a:rPr>
              <a:t> vector;scFv,</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single-</a:t>
            </a:r>
            <a:r>
              <a:rPr kumimoji="0" sz="800" b="0" i="0" u="none" strike="noStrike" kern="0" cap="none" spc="0" normalizeH="0" baseline="0" noProof="0" dirty="0">
                <a:ln>
                  <a:noFill/>
                </a:ln>
                <a:solidFill>
                  <a:srgbClr val="464252"/>
                </a:solidFill>
                <a:effectLst/>
                <a:uLnTx/>
                <a:uFillTx/>
                <a:latin typeface="Arial"/>
                <a:ea typeface="MS PGothic" charset="0"/>
                <a:cs typeface="Arial"/>
              </a:rPr>
              <a:t>chain</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20" normalizeH="0" baseline="0" noProof="0" dirty="0">
                <a:ln>
                  <a:noFill/>
                </a:ln>
                <a:solidFill>
                  <a:srgbClr val="464252"/>
                </a:solidFill>
                <a:effectLst/>
                <a:uLnTx/>
                <a:uFillTx/>
                <a:latin typeface="Arial"/>
                <a:ea typeface="MS PGothic" charset="0"/>
                <a:cs typeface="Arial"/>
              </a:rPr>
              <a:t>variable</a:t>
            </a:r>
            <a:r>
              <a:rPr kumimoji="0" sz="800" b="0" i="0" u="none" strike="noStrike" kern="0" cap="none" spc="-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fragment;</a:t>
            </a:r>
            <a:endParaRPr kumimoji="0" sz="800" b="0" i="0" u="none" strike="noStrike" kern="0" cap="none" spc="0" normalizeH="0" baseline="0" noProof="0">
              <a:ln>
                <a:noFill/>
              </a:ln>
              <a:solidFill>
                <a:sysClr val="windowText" lastClr="000000"/>
              </a:solidFill>
              <a:effectLst/>
              <a:uLnTx/>
              <a:uFillTx/>
              <a:latin typeface="Arial"/>
              <a:ea typeface="MS PGothic" charset="0"/>
              <a:cs typeface="Arial"/>
            </a:endParaRPr>
          </a:p>
          <a:p>
            <a:pPr marL="38100" marR="0" lvl="0" indent="0" algn="l" defTabSz="914400" rtl="0" eaLnBrk="1" fontAlgn="auto" latinLnBrk="0" hangingPunct="1">
              <a:lnSpc>
                <a:spcPts val="894"/>
              </a:lnSpc>
              <a:spcBef>
                <a:spcPts val="0"/>
              </a:spcBef>
              <a:spcAft>
                <a:spcPts val="0"/>
              </a:spcAft>
              <a:buClrTx/>
              <a:buSzTx/>
              <a:buFontTx/>
              <a:buNone/>
              <a:tabLst/>
              <a:defRPr/>
            </a:pPr>
            <a:r>
              <a:rPr kumimoji="0" sz="800" b="0" i="0" u="none" strike="noStrike" kern="0" cap="none" spc="-70" normalizeH="0" baseline="0" noProof="0" dirty="0">
                <a:ln>
                  <a:noFill/>
                </a:ln>
                <a:solidFill>
                  <a:srgbClr val="464252"/>
                </a:solidFill>
                <a:effectLst/>
                <a:uLnTx/>
                <a:uFillTx/>
                <a:latin typeface="Arial"/>
                <a:ea typeface="MS PGothic" charset="0"/>
                <a:cs typeface="Arial"/>
              </a:rPr>
              <a:t>VSV-</a:t>
            </a:r>
            <a:r>
              <a:rPr kumimoji="0" sz="800" b="0" i="0" u="none" strike="noStrike" kern="0" cap="none" spc="-10" normalizeH="0" baseline="0" noProof="0" dirty="0">
                <a:ln>
                  <a:noFill/>
                </a:ln>
                <a:solidFill>
                  <a:srgbClr val="464252"/>
                </a:solidFill>
                <a:effectLst/>
                <a:uLnTx/>
                <a:uFillTx/>
                <a:latin typeface="Arial"/>
                <a:ea typeface="MS PGothic" charset="0"/>
                <a:cs typeface="Arial"/>
              </a:rPr>
              <a:t>G,</a:t>
            </a:r>
            <a:r>
              <a:rPr kumimoji="0" sz="800" b="0" i="0" u="none" strike="noStrike" kern="0" cap="none" spc="-70"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vesicular</a:t>
            </a:r>
            <a:r>
              <a:rPr kumimoji="0" sz="800" b="0" i="0" u="none" strike="noStrike" kern="0" cap="none" spc="-3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stomatitis</a:t>
            </a:r>
            <a:r>
              <a:rPr kumimoji="0" sz="800" b="0" i="0" u="none" strike="noStrike" kern="0" cap="none" spc="-8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virus </a:t>
            </a:r>
            <a:r>
              <a:rPr kumimoji="0" sz="800" b="0" i="0" u="none" strike="noStrike" kern="0" cap="none" spc="-10" normalizeH="0" baseline="0" noProof="0" dirty="0">
                <a:ln>
                  <a:noFill/>
                </a:ln>
                <a:solidFill>
                  <a:srgbClr val="464252"/>
                </a:solidFill>
                <a:effectLst/>
                <a:uLnTx/>
                <a:uFillTx/>
                <a:latin typeface="Arial"/>
                <a:ea typeface="MS PGothic" charset="0"/>
                <a:cs typeface="Arial"/>
              </a:rPr>
              <a:t>glycoprotein.</a:t>
            </a:r>
            <a:endParaRPr kumimoji="0" sz="800" b="0" i="0" u="none" strike="noStrike" kern="0" cap="none" spc="0" normalizeH="0" baseline="0" noProof="0">
              <a:ln>
                <a:noFill/>
              </a:ln>
              <a:solidFill>
                <a:sysClr val="windowText" lastClr="000000"/>
              </a:solidFill>
              <a:effectLst/>
              <a:uLnTx/>
              <a:uFillTx/>
              <a:latin typeface="Arial"/>
              <a:ea typeface="MS PGothic" charset="0"/>
              <a:cs typeface="Arial"/>
            </a:endParaRPr>
          </a:p>
          <a:p>
            <a:pPr marL="38100" marR="0" lvl="0" indent="0" algn="l" defTabSz="914400" rtl="0" eaLnBrk="1" fontAlgn="auto" latinLnBrk="0" hangingPunct="1">
              <a:lnSpc>
                <a:spcPct val="100000"/>
              </a:lnSpc>
              <a:spcBef>
                <a:spcPts val="90"/>
              </a:spcBef>
              <a:spcAft>
                <a:spcPts val="0"/>
              </a:spcAft>
              <a:buClrTx/>
              <a:buSzTx/>
              <a:buFontTx/>
              <a:buNone/>
              <a:tabLst/>
              <a:defRPr/>
            </a:pPr>
            <a:r>
              <a:rPr kumimoji="0" sz="800" b="0" i="0" u="none" strike="noStrike" kern="0" cap="none" spc="-25" normalizeH="0" baseline="0" noProof="0" dirty="0">
                <a:ln>
                  <a:noFill/>
                </a:ln>
                <a:solidFill>
                  <a:srgbClr val="464252"/>
                </a:solidFill>
                <a:effectLst/>
                <a:uLnTx/>
                <a:uFillTx/>
                <a:latin typeface="Arial"/>
                <a:ea typeface="MS PGothic" charset="0"/>
                <a:cs typeface="Arial"/>
              </a:rPr>
              <a:t>Wood</a:t>
            </a:r>
            <a:r>
              <a:rPr kumimoji="0" sz="800" b="0" i="0" u="none" strike="noStrike" kern="0" cap="none" spc="-65" normalizeH="0" baseline="0" noProof="0" dirty="0">
                <a:ln>
                  <a:noFill/>
                </a:ln>
                <a:solidFill>
                  <a:srgbClr val="464252"/>
                </a:solidFill>
                <a:effectLst/>
                <a:uLnTx/>
                <a:uFillTx/>
                <a:latin typeface="Arial"/>
                <a:ea typeface="MS PGothic" charset="0"/>
                <a:cs typeface="Arial"/>
              </a:rPr>
              <a:t> </a:t>
            </a:r>
            <a:r>
              <a:rPr kumimoji="0" sz="800" b="0" i="0" u="none" strike="noStrike" kern="0" cap="none" spc="-105" normalizeH="0" baseline="0" noProof="0" dirty="0">
                <a:ln>
                  <a:noFill/>
                </a:ln>
                <a:solidFill>
                  <a:srgbClr val="464252"/>
                </a:solidFill>
                <a:effectLst/>
                <a:uLnTx/>
                <a:uFillTx/>
                <a:latin typeface="Arial"/>
                <a:ea typeface="MS PGothic" charset="0"/>
                <a:cs typeface="Arial"/>
              </a:rPr>
              <a:t>JT</a:t>
            </a:r>
            <a:r>
              <a:rPr kumimoji="0" sz="800" b="0" i="0" u="none" strike="noStrike" kern="0" cap="none" spc="-7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et</a:t>
            </a:r>
            <a:r>
              <a:rPr kumimoji="0" sz="800" b="0" i="0" u="none" strike="noStrike" kern="0" cap="none" spc="-10" normalizeH="0" baseline="0" noProof="0" dirty="0">
                <a:ln>
                  <a:noFill/>
                </a:ln>
                <a:solidFill>
                  <a:srgbClr val="464252"/>
                </a:solidFill>
                <a:effectLst/>
                <a:uLnTx/>
                <a:uFillTx/>
                <a:latin typeface="Arial"/>
                <a:ea typeface="MS PGothic" charset="0"/>
                <a:cs typeface="Arial"/>
              </a:rPr>
              <a:t> al.</a:t>
            </a:r>
            <a:r>
              <a:rPr kumimoji="0" sz="800" b="0" i="0" u="none" strike="noStrike" kern="0" cap="none" spc="-60" normalizeH="0" baseline="0" noProof="0" dirty="0">
                <a:ln>
                  <a:noFill/>
                </a:ln>
                <a:solidFill>
                  <a:srgbClr val="464252"/>
                </a:solidFill>
                <a:effectLst/>
                <a:uLnTx/>
                <a:uFillTx/>
                <a:latin typeface="Arial"/>
                <a:ea typeface="MS PGothic" charset="0"/>
                <a:cs typeface="Arial"/>
              </a:rPr>
              <a:t> </a:t>
            </a:r>
            <a:r>
              <a:rPr kumimoji="0" sz="800" b="0" i="0" u="none" strike="noStrike" kern="0" cap="none" spc="-30" normalizeH="0" baseline="0" noProof="0" dirty="0">
                <a:ln>
                  <a:noFill/>
                </a:ln>
                <a:solidFill>
                  <a:srgbClr val="464252"/>
                </a:solidFill>
                <a:effectLst/>
                <a:uLnTx/>
                <a:uFillTx/>
                <a:latin typeface="Arial"/>
                <a:ea typeface="MS PGothic" charset="0"/>
                <a:cs typeface="Arial"/>
              </a:rPr>
              <a:t>Toward</a:t>
            </a:r>
            <a:r>
              <a:rPr kumimoji="0" sz="800" b="0" i="0" u="none" strike="noStrike" kern="0" cap="none" spc="-6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treatment</a:t>
            </a:r>
            <a:r>
              <a:rPr kumimoji="0" sz="800" b="0" i="0" u="none" strike="noStrike" kern="0" cap="none" spc="-9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with</a:t>
            </a:r>
            <a:r>
              <a:rPr kumimoji="0" sz="800" b="0" i="0" u="none" strike="noStrike" kern="0" cap="none" spc="-55" normalizeH="0" baseline="0" noProof="0" dirty="0">
                <a:ln>
                  <a:noFill/>
                </a:ln>
                <a:solidFill>
                  <a:srgbClr val="464252"/>
                </a:solidFill>
                <a:effectLst/>
                <a:uLnTx/>
                <a:uFillTx/>
                <a:latin typeface="Arial"/>
                <a:ea typeface="MS PGothic" charset="0"/>
                <a:cs typeface="Arial"/>
              </a:rPr>
              <a:t> </a:t>
            </a:r>
            <a:r>
              <a:rPr kumimoji="0" sz="800" b="0" i="0" u="none" strike="noStrike" kern="0" cap="none" spc="-30" normalizeH="0" baseline="0" noProof="0" dirty="0">
                <a:ln>
                  <a:noFill/>
                </a:ln>
                <a:solidFill>
                  <a:srgbClr val="464252"/>
                </a:solidFill>
                <a:effectLst/>
                <a:uLnTx/>
                <a:uFillTx/>
                <a:latin typeface="Arial"/>
                <a:ea typeface="MS PGothic" charset="0"/>
                <a:cs typeface="Arial"/>
              </a:rPr>
              <a:t>gene-</a:t>
            </a:r>
            <a:r>
              <a:rPr kumimoji="0" sz="800" b="0" i="0" u="none" strike="noStrike" kern="0" cap="none" spc="0" normalizeH="0" baseline="0" noProof="0" dirty="0">
                <a:ln>
                  <a:noFill/>
                </a:ln>
                <a:solidFill>
                  <a:srgbClr val="464252"/>
                </a:solidFill>
                <a:effectLst/>
                <a:uLnTx/>
                <a:uFillTx/>
                <a:latin typeface="Arial"/>
                <a:ea typeface="MS PGothic" charset="0"/>
                <a:cs typeface="Arial"/>
              </a:rPr>
              <a:t>modified</a:t>
            </a:r>
            <a:r>
              <a:rPr kumimoji="0" sz="800" b="0" i="0" u="none" strike="noStrike" kern="0" cap="none" spc="-65" normalizeH="0" baseline="0" noProof="0" dirty="0">
                <a:ln>
                  <a:noFill/>
                </a:ln>
                <a:solidFill>
                  <a:srgbClr val="464252"/>
                </a:solidFill>
                <a:effectLst/>
                <a:uLnTx/>
                <a:uFillTx/>
                <a:latin typeface="Arial"/>
                <a:ea typeface="MS PGothic" charset="0"/>
                <a:cs typeface="Arial"/>
              </a:rPr>
              <a:t> </a:t>
            </a:r>
            <a:r>
              <a:rPr kumimoji="0" sz="800" b="0" i="0" u="none" strike="noStrike" kern="0" cap="none" spc="-45" normalizeH="0" baseline="0" noProof="0" dirty="0">
                <a:ln>
                  <a:noFill/>
                </a:ln>
                <a:solidFill>
                  <a:srgbClr val="464252"/>
                </a:solidFill>
                <a:effectLst/>
                <a:uLnTx/>
                <a:uFillTx/>
                <a:latin typeface="Arial"/>
                <a:ea typeface="MS PGothic" charset="0"/>
                <a:cs typeface="Arial"/>
              </a:rPr>
              <a:t>B</a:t>
            </a:r>
            <a:r>
              <a:rPr kumimoji="0" sz="800" b="0" i="0" u="none" strike="noStrike" kern="0" cap="none" spc="-1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cells</a:t>
            </a:r>
            <a:r>
              <a:rPr kumimoji="0" sz="800" b="0" i="0" u="none" strike="noStrike" kern="0" cap="none" spc="-75" normalizeH="0" baseline="0" noProof="0" dirty="0">
                <a:ln>
                  <a:noFill/>
                </a:ln>
                <a:solidFill>
                  <a:srgbClr val="464252"/>
                </a:solidFill>
                <a:effectLst/>
                <a:uLnTx/>
                <a:uFillTx/>
                <a:latin typeface="Arial"/>
                <a:ea typeface="MS PGothic" charset="0"/>
                <a:cs typeface="Arial"/>
              </a:rPr>
              <a:t> </a:t>
            </a:r>
            <a:r>
              <a:rPr kumimoji="0" sz="800" b="0" i="0" u="none" strike="noStrike" kern="0" cap="none" spc="-25" normalizeH="0" baseline="0" noProof="0" dirty="0">
                <a:ln>
                  <a:noFill/>
                </a:ln>
                <a:solidFill>
                  <a:srgbClr val="464252"/>
                </a:solidFill>
                <a:effectLst/>
                <a:uLnTx/>
                <a:uFillTx/>
                <a:latin typeface="Arial"/>
                <a:ea typeface="MS PGothic" charset="0"/>
                <a:cs typeface="Arial"/>
              </a:rPr>
              <a:t>engineered</a:t>
            </a:r>
            <a:r>
              <a:rPr kumimoji="0" sz="800" b="0" i="0" u="none" strike="noStrike" kern="0" cap="none" spc="-80" normalizeH="0" baseline="0" noProof="0" dirty="0">
                <a:ln>
                  <a:noFill/>
                </a:ln>
                <a:solidFill>
                  <a:srgbClr val="464252"/>
                </a:solidFill>
                <a:effectLst/>
                <a:uLnTx/>
                <a:uFillTx/>
                <a:latin typeface="Arial"/>
                <a:ea typeface="MS PGothic" charset="0"/>
                <a:cs typeface="Arial"/>
              </a:rPr>
              <a:t> </a:t>
            </a:r>
            <a:r>
              <a:rPr kumimoji="0" sz="800" b="0" i="1" u="none" strike="noStrike" kern="0" cap="none" spc="0" normalizeH="0" baseline="0" noProof="0" dirty="0">
                <a:ln>
                  <a:noFill/>
                </a:ln>
                <a:solidFill>
                  <a:srgbClr val="464252"/>
                </a:solidFill>
                <a:effectLst/>
                <a:uLnTx/>
                <a:uFillTx/>
                <a:latin typeface="Arial"/>
                <a:ea typeface="MS PGothic" charset="0"/>
                <a:cs typeface="Arial"/>
              </a:rPr>
              <a:t>in</a:t>
            </a:r>
            <a:r>
              <a:rPr kumimoji="0" sz="800" b="0" i="1" u="none" strike="noStrike" kern="0" cap="none" spc="-55" normalizeH="0" baseline="0" noProof="0" dirty="0">
                <a:ln>
                  <a:noFill/>
                </a:ln>
                <a:solidFill>
                  <a:srgbClr val="464252"/>
                </a:solidFill>
                <a:effectLst/>
                <a:uLnTx/>
                <a:uFillTx/>
                <a:latin typeface="Arial"/>
                <a:ea typeface="MS PGothic" charset="0"/>
                <a:cs typeface="Arial"/>
              </a:rPr>
              <a:t> </a:t>
            </a:r>
            <a:r>
              <a:rPr kumimoji="0" sz="800" b="0" i="1" u="none" strike="noStrike" kern="0" cap="none" spc="-30" normalizeH="0" baseline="0" noProof="0" dirty="0">
                <a:ln>
                  <a:noFill/>
                </a:ln>
                <a:solidFill>
                  <a:srgbClr val="464252"/>
                </a:solidFill>
                <a:effectLst/>
                <a:uLnTx/>
                <a:uFillTx/>
                <a:latin typeface="Arial"/>
                <a:ea typeface="MS PGothic" charset="0"/>
                <a:cs typeface="Arial"/>
              </a:rPr>
              <a:t>vivo</a:t>
            </a:r>
            <a:r>
              <a:rPr kumimoji="0" sz="800" b="0" i="1" u="none" strike="noStrike" kern="0" cap="none" spc="-7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using</a:t>
            </a:r>
            <a:r>
              <a:rPr kumimoji="0" sz="800" b="0" i="0" u="none" strike="noStrike" kern="0" cap="none" spc="-85" normalizeH="0" baseline="0" noProof="0" dirty="0">
                <a:ln>
                  <a:noFill/>
                </a:ln>
                <a:solidFill>
                  <a:srgbClr val="464252"/>
                </a:solidFill>
                <a:effectLst/>
                <a:uLnTx/>
                <a:uFillTx/>
                <a:latin typeface="Arial"/>
                <a:ea typeface="MS PGothic" charset="0"/>
                <a:cs typeface="Arial"/>
              </a:rPr>
              <a:t> </a:t>
            </a:r>
            <a:r>
              <a:rPr kumimoji="0" sz="800" b="0" i="0" u="none" strike="noStrike" kern="0" cap="none" spc="-65" normalizeH="0" baseline="0" noProof="0" dirty="0">
                <a:ln>
                  <a:noFill/>
                </a:ln>
                <a:solidFill>
                  <a:srgbClr val="464252"/>
                </a:solidFill>
                <a:effectLst/>
                <a:uLnTx/>
                <a:uFillTx/>
                <a:latin typeface="Arial"/>
                <a:ea typeface="MS PGothic" charset="0"/>
                <a:cs typeface="Arial"/>
              </a:rPr>
              <a:t>iGPS</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particles</a:t>
            </a:r>
            <a:r>
              <a:rPr kumimoji="0" sz="800" b="0" i="0" u="none" strike="noStrike" kern="0" cap="none" spc="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(abstract </a:t>
            </a:r>
            <a:r>
              <a:rPr kumimoji="0" sz="800" b="0" i="0" u="none" strike="noStrike" kern="0" cap="none" spc="-35" normalizeH="0" baseline="0" noProof="0" dirty="0">
                <a:ln>
                  <a:noFill/>
                </a:ln>
                <a:solidFill>
                  <a:srgbClr val="464252"/>
                </a:solidFill>
                <a:effectLst/>
                <a:uLnTx/>
                <a:uFillTx/>
                <a:latin typeface="Arial"/>
                <a:ea typeface="MS PGothic" charset="0"/>
                <a:cs typeface="Arial"/>
              </a:rPr>
              <a:t>#1281).</a:t>
            </a:r>
            <a:r>
              <a:rPr kumimoji="0" sz="800" b="0" i="0" u="none" strike="noStrike" kern="0" cap="none" spc="-5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Poster</a:t>
            </a:r>
            <a:r>
              <a:rPr kumimoji="0" sz="800" b="0" i="0" u="none" strike="noStrike" kern="0" cap="none" spc="-10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presented</a:t>
            </a:r>
            <a:r>
              <a:rPr kumimoji="0" sz="800" b="0" i="0" u="none" strike="noStrike" kern="0" cap="none" spc="2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at:</a:t>
            </a:r>
            <a:r>
              <a:rPr kumimoji="0" sz="800" b="0" i="0" u="none" strike="noStrike" kern="0" cap="none" spc="-60" normalizeH="0" baseline="0" noProof="0" dirty="0">
                <a:ln>
                  <a:noFill/>
                </a:ln>
                <a:solidFill>
                  <a:srgbClr val="464252"/>
                </a:solidFill>
                <a:effectLst/>
                <a:uLnTx/>
                <a:uFillTx/>
                <a:latin typeface="Arial"/>
                <a:ea typeface="MS PGothic" charset="0"/>
                <a:cs typeface="Arial"/>
              </a:rPr>
              <a:t> </a:t>
            </a:r>
            <a:r>
              <a:rPr kumimoji="0" sz="800" b="0" i="0" u="none" strike="noStrike" kern="0" cap="none" spc="-80" normalizeH="0" baseline="0" noProof="0" dirty="0">
                <a:ln>
                  <a:noFill/>
                </a:ln>
                <a:solidFill>
                  <a:srgbClr val="464252"/>
                </a:solidFill>
                <a:effectLst/>
                <a:uLnTx/>
                <a:uFillTx/>
                <a:latin typeface="Arial"/>
                <a:ea typeface="MS PGothic" charset="0"/>
                <a:cs typeface="Arial"/>
              </a:rPr>
              <a:t>ASGCT</a:t>
            </a:r>
            <a:r>
              <a:rPr kumimoji="0" sz="800" b="0" i="0" u="none" strike="noStrike" kern="0" cap="none" spc="-7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28</a:t>
            </a:r>
            <a:r>
              <a:rPr kumimoji="0" sz="750" b="0" i="0" u="none" strike="noStrike" kern="0" cap="none" spc="0" normalizeH="0" baseline="22222" noProof="0" dirty="0">
                <a:ln>
                  <a:noFill/>
                </a:ln>
                <a:solidFill>
                  <a:srgbClr val="464252"/>
                </a:solidFill>
                <a:effectLst/>
                <a:uLnTx/>
                <a:uFillTx/>
                <a:latin typeface="Arial"/>
                <a:ea typeface="MS PGothic" charset="0"/>
                <a:cs typeface="Arial"/>
              </a:rPr>
              <a:t>th</a:t>
            </a:r>
            <a:r>
              <a:rPr kumimoji="0" sz="750" b="0" i="0" u="none" strike="noStrike" kern="0" cap="none" spc="150" normalizeH="0" baseline="22222" noProof="0" dirty="0">
                <a:ln>
                  <a:noFill/>
                </a:ln>
                <a:solidFill>
                  <a:srgbClr val="464252"/>
                </a:solidFill>
                <a:effectLst/>
                <a:uLnTx/>
                <a:uFillTx/>
                <a:latin typeface="Arial"/>
                <a:ea typeface="MS PGothic" charset="0"/>
                <a:cs typeface="Arial"/>
              </a:rPr>
              <a:t> </a:t>
            </a:r>
            <a:r>
              <a:rPr kumimoji="0" sz="800" b="0" i="0" u="none" strike="noStrike" kern="0" cap="none" spc="-20" normalizeH="0" baseline="0" noProof="0" dirty="0">
                <a:ln>
                  <a:noFill/>
                </a:ln>
                <a:solidFill>
                  <a:srgbClr val="464252"/>
                </a:solidFill>
                <a:effectLst/>
                <a:uLnTx/>
                <a:uFillTx/>
                <a:latin typeface="Arial"/>
                <a:ea typeface="MS PGothic" charset="0"/>
                <a:cs typeface="Arial"/>
              </a:rPr>
              <a:t>Annual</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20" normalizeH="0" baseline="0" noProof="0" dirty="0">
                <a:ln>
                  <a:noFill/>
                </a:ln>
                <a:solidFill>
                  <a:srgbClr val="464252"/>
                </a:solidFill>
                <a:effectLst/>
                <a:uLnTx/>
                <a:uFillTx/>
                <a:latin typeface="Arial"/>
                <a:ea typeface="MS PGothic" charset="0"/>
                <a:cs typeface="Arial"/>
              </a:rPr>
              <a:t>Meeting;</a:t>
            </a:r>
            <a:r>
              <a:rPr kumimoji="0" sz="800" b="0" i="0" u="none" strike="noStrike" kern="0" cap="none" spc="-60" normalizeH="0" baseline="0" noProof="0" dirty="0">
                <a:ln>
                  <a:noFill/>
                </a:ln>
                <a:solidFill>
                  <a:srgbClr val="464252"/>
                </a:solidFill>
                <a:effectLst/>
                <a:uLnTx/>
                <a:uFillTx/>
                <a:latin typeface="Arial"/>
                <a:ea typeface="MS PGothic" charset="0"/>
                <a:cs typeface="Arial"/>
              </a:rPr>
              <a:t> </a:t>
            </a:r>
            <a:r>
              <a:rPr kumimoji="0" sz="800" b="0" i="0" u="none" strike="noStrike" kern="0" cap="none" spc="-40" normalizeH="0" baseline="0" noProof="0" dirty="0">
                <a:ln>
                  <a:noFill/>
                </a:ln>
                <a:solidFill>
                  <a:srgbClr val="464252"/>
                </a:solidFill>
                <a:effectLst/>
                <a:uLnTx/>
                <a:uFillTx/>
                <a:latin typeface="Arial"/>
                <a:ea typeface="MS PGothic" charset="0"/>
                <a:cs typeface="Arial"/>
              </a:rPr>
              <a:t>May</a:t>
            </a:r>
            <a:r>
              <a:rPr kumimoji="0" sz="800" b="0" i="0" u="none" strike="noStrike" kern="0" cap="none" spc="-45" normalizeH="0" baseline="0" noProof="0" dirty="0">
                <a:ln>
                  <a:noFill/>
                </a:ln>
                <a:solidFill>
                  <a:srgbClr val="464252"/>
                </a:solidFill>
                <a:effectLst/>
                <a:uLnTx/>
                <a:uFillTx/>
                <a:latin typeface="Arial"/>
                <a:ea typeface="MS PGothic" charset="0"/>
                <a:cs typeface="Arial"/>
              </a:rPr>
              <a:t> </a:t>
            </a:r>
            <a:r>
              <a:rPr kumimoji="0" sz="800" b="0" i="0" u="none" strike="noStrike" kern="0" cap="none" spc="-25" normalizeH="0" baseline="0" noProof="0" dirty="0">
                <a:ln>
                  <a:noFill/>
                </a:ln>
                <a:solidFill>
                  <a:srgbClr val="464252"/>
                </a:solidFill>
                <a:effectLst/>
                <a:uLnTx/>
                <a:uFillTx/>
                <a:latin typeface="Arial"/>
                <a:ea typeface="MS PGothic" charset="0"/>
                <a:cs typeface="Arial"/>
              </a:rPr>
              <a:t>13-</a:t>
            </a:r>
            <a:r>
              <a:rPr kumimoji="0" sz="800" b="0" i="0" u="none" strike="noStrike" kern="0" cap="none" spc="-20" normalizeH="0" baseline="0" noProof="0" dirty="0">
                <a:ln>
                  <a:noFill/>
                </a:ln>
                <a:solidFill>
                  <a:srgbClr val="464252"/>
                </a:solidFill>
                <a:effectLst/>
                <a:uLnTx/>
                <a:uFillTx/>
                <a:latin typeface="Arial"/>
                <a:ea typeface="MS PGothic" charset="0"/>
                <a:cs typeface="Arial"/>
              </a:rPr>
              <a:t>17,</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2025.</a:t>
            </a:r>
            <a:endParaRPr kumimoji="0" sz="8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8" name="object 8"/>
          <p:cNvSpPr txBox="1"/>
          <p:nvPr/>
        </p:nvSpPr>
        <p:spPr>
          <a:xfrm>
            <a:off x="8631301" y="1784984"/>
            <a:ext cx="2089785" cy="46228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175" normalizeH="0" baseline="0" noProof="0" dirty="0">
                <a:ln>
                  <a:noFill/>
                </a:ln>
                <a:solidFill>
                  <a:srgbClr val="FFFFFF"/>
                </a:solidFill>
                <a:effectLst/>
                <a:uLnTx/>
                <a:uFillTx/>
                <a:latin typeface="Arial"/>
                <a:ea typeface="MS PGothic" charset="0"/>
                <a:cs typeface="Arial"/>
              </a:rPr>
              <a:t>T</a:t>
            </a:r>
            <a:r>
              <a:rPr kumimoji="0" sz="1400" b="0" i="0" u="none" strike="noStrike" kern="0" cap="none" spc="-35" normalizeH="0" baseline="0" noProof="0" dirty="0">
                <a:ln>
                  <a:noFill/>
                </a:ln>
                <a:solidFill>
                  <a:srgbClr val="FFFFFF"/>
                </a:solidFill>
                <a:effectLst/>
                <a:uLnTx/>
                <a:uFillTx/>
                <a:latin typeface="Arial"/>
                <a:ea typeface="MS PGothic" charset="0"/>
                <a:cs typeface="Arial"/>
              </a:rPr>
              <a:t> </a:t>
            </a:r>
            <a:r>
              <a:rPr kumimoji="0" sz="1400" b="0" i="0" u="none" strike="noStrike" kern="0" cap="none" spc="0" normalizeH="0" baseline="0" noProof="0" dirty="0">
                <a:ln>
                  <a:noFill/>
                </a:ln>
                <a:solidFill>
                  <a:srgbClr val="FFFFFF"/>
                </a:solidFill>
                <a:effectLst/>
                <a:uLnTx/>
                <a:uFillTx/>
                <a:latin typeface="Arial"/>
                <a:ea typeface="MS PGothic" charset="0"/>
                <a:cs typeface="Arial"/>
              </a:rPr>
              <a:t>cell</a:t>
            </a:r>
            <a:r>
              <a:rPr kumimoji="0" sz="1400" b="0" i="0" u="none" strike="noStrike" kern="0" cap="none" spc="-20" normalizeH="0" baseline="0" noProof="0" dirty="0">
                <a:ln>
                  <a:noFill/>
                </a:ln>
                <a:solidFill>
                  <a:srgbClr val="FFFFFF"/>
                </a:solidFill>
                <a:effectLst/>
                <a:uLnTx/>
                <a:uFillTx/>
                <a:latin typeface="Arial"/>
                <a:ea typeface="MS PGothic" charset="0"/>
                <a:cs typeface="Arial"/>
              </a:rPr>
              <a:t> </a:t>
            </a:r>
            <a:r>
              <a:rPr kumimoji="0" sz="1400" b="0" i="0" u="none" strike="noStrike" kern="0" cap="none" spc="-25" normalizeH="0" baseline="0" noProof="0" dirty="0">
                <a:ln>
                  <a:noFill/>
                </a:ln>
                <a:solidFill>
                  <a:srgbClr val="FFFFFF"/>
                </a:solidFill>
                <a:effectLst/>
                <a:uLnTx/>
                <a:uFillTx/>
                <a:latin typeface="Arial"/>
                <a:ea typeface="MS PGothic" charset="0"/>
                <a:cs typeface="Arial"/>
              </a:rPr>
              <a:t>re-</a:t>
            </a:r>
            <a:r>
              <a:rPr kumimoji="0" sz="1400" b="0" i="0" u="none" strike="noStrike" kern="0" cap="none" spc="-30" normalizeH="0" baseline="0" noProof="0" dirty="0">
                <a:ln>
                  <a:noFill/>
                </a:ln>
                <a:solidFill>
                  <a:srgbClr val="FFFFFF"/>
                </a:solidFill>
                <a:effectLst/>
                <a:uLnTx/>
                <a:uFillTx/>
                <a:latin typeface="Arial"/>
                <a:ea typeface="MS PGothic" charset="0"/>
                <a:cs typeface="Arial"/>
              </a:rPr>
              <a:t>targeting</a:t>
            </a:r>
            <a:r>
              <a:rPr kumimoji="0" sz="1400" b="0" i="0" u="none" strike="noStrike" kern="0" cap="none" spc="-45" normalizeH="0" baseline="0" noProof="0" dirty="0">
                <a:ln>
                  <a:noFill/>
                </a:ln>
                <a:solidFill>
                  <a:srgbClr val="FFFFFF"/>
                </a:solidFill>
                <a:effectLst/>
                <a:uLnTx/>
                <a:uFillTx/>
                <a:latin typeface="Arial"/>
                <a:ea typeface="MS PGothic" charset="0"/>
                <a:cs typeface="Arial"/>
              </a:rPr>
              <a:t> </a:t>
            </a:r>
            <a:r>
              <a:rPr kumimoji="0" sz="1400" b="0" i="0" u="none" strike="noStrike" kern="0" cap="none" spc="0" normalizeH="0" baseline="0" noProof="0" dirty="0">
                <a:ln>
                  <a:noFill/>
                </a:ln>
                <a:solidFill>
                  <a:srgbClr val="FFFFFF"/>
                </a:solidFill>
                <a:effectLst/>
                <a:uLnTx/>
                <a:uFillTx/>
                <a:latin typeface="Arial"/>
                <a:ea typeface="MS PGothic" charset="0"/>
                <a:cs typeface="Arial"/>
              </a:rPr>
              <a:t>with</a:t>
            </a:r>
            <a:r>
              <a:rPr kumimoji="0" sz="1400" b="0" i="0" u="none" strike="noStrike" kern="0" cap="none" spc="-70" normalizeH="0" baseline="0" noProof="0" dirty="0">
                <a:ln>
                  <a:noFill/>
                </a:ln>
                <a:solidFill>
                  <a:srgbClr val="FFFFFF"/>
                </a:solidFill>
                <a:effectLst/>
                <a:uLnTx/>
                <a:uFillTx/>
                <a:latin typeface="Arial"/>
                <a:ea typeface="MS PGothic" charset="0"/>
                <a:cs typeface="Arial"/>
              </a:rPr>
              <a:t> </a:t>
            </a:r>
            <a:r>
              <a:rPr kumimoji="0" sz="1400" b="0" i="0" u="none" strike="noStrike" kern="0" cap="none" spc="-25" normalizeH="0" baseline="0" noProof="0" dirty="0">
                <a:ln>
                  <a:noFill/>
                </a:ln>
                <a:solidFill>
                  <a:srgbClr val="FFFFFF"/>
                </a:solidFill>
                <a:effectLst/>
                <a:uLnTx/>
                <a:uFillTx/>
                <a:latin typeface="Arial"/>
                <a:ea typeface="MS PGothic" charset="0"/>
                <a:cs typeface="Arial"/>
              </a:rPr>
              <a:t>CD3</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a:p>
            <a:pPr marL="12700" marR="0" lvl="0" indent="0" algn="l" defTabSz="914400" rtl="0" eaLnBrk="1" fontAlgn="auto" latinLnBrk="0" hangingPunct="1">
              <a:lnSpc>
                <a:spcPct val="100000"/>
              </a:lnSpc>
              <a:spcBef>
                <a:spcPts val="45"/>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Arial"/>
                <a:ea typeface="MS PGothic" charset="0"/>
                <a:cs typeface="Arial"/>
              </a:rPr>
              <a:t>tropism</a:t>
            </a:r>
            <a:r>
              <a:rPr kumimoji="0" sz="1400" b="0" i="0" u="none" strike="noStrike" kern="0" cap="none" spc="-40" normalizeH="0" baseline="0" noProof="0" dirty="0">
                <a:ln>
                  <a:noFill/>
                </a:ln>
                <a:solidFill>
                  <a:srgbClr val="FFFFFF"/>
                </a:solidFill>
                <a:effectLst/>
                <a:uLnTx/>
                <a:uFillTx/>
                <a:latin typeface="Arial"/>
                <a:ea typeface="MS PGothic" charset="0"/>
                <a:cs typeface="Arial"/>
              </a:rPr>
              <a:t> </a:t>
            </a:r>
            <a:r>
              <a:rPr kumimoji="0" sz="1400" b="0" i="0" u="none" strike="noStrike" kern="0" cap="none" spc="-10" normalizeH="0" baseline="0" noProof="0" dirty="0">
                <a:ln>
                  <a:noFill/>
                </a:ln>
                <a:solidFill>
                  <a:srgbClr val="FFFFFF"/>
                </a:solidFill>
                <a:effectLst/>
                <a:uLnTx/>
                <a:uFillTx/>
                <a:latin typeface="Arial"/>
                <a:ea typeface="MS PGothic" charset="0"/>
                <a:cs typeface="Arial"/>
              </a:rPr>
              <a:t>molecule</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9" name="object 9"/>
          <p:cNvSpPr txBox="1"/>
          <p:nvPr/>
        </p:nvSpPr>
        <p:spPr>
          <a:xfrm>
            <a:off x="6212204" y="1568450"/>
            <a:ext cx="1643380" cy="24257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40" normalizeH="0" baseline="0" noProof="0" dirty="0">
                <a:ln>
                  <a:noFill/>
                </a:ln>
                <a:solidFill>
                  <a:srgbClr val="FFFFFF"/>
                </a:solidFill>
                <a:effectLst/>
                <a:uLnTx/>
                <a:uFillTx/>
                <a:latin typeface="Arial"/>
                <a:ea typeface="MS PGothic" charset="0"/>
                <a:cs typeface="Arial"/>
              </a:rPr>
              <a:t>De-</a:t>
            </a:r>
            <a:r>
              <a:rPr kumimoji="0" sz="1400" b="0" i="0" u="none" strike="noStrike" kern="0" cap="none" spc="-30" normalizeH="0" baseline="0" noProof="0" dirty="0">
                <a:ln>
                  <a:noFill/>
                </a:ln>
                <a:solidFill>
                  <a:srgbClr val="FFFFFF"/>
                </a:solidFill>
                <a:effectLst/>
                <a:uLnTx/>
                <a:uFillTx/>
                <a:latin typeface="Arial"/>
                <a:ea typeface="MS PGothic" charset="0"/>
                <a:cs typeface="Arial"/>
              </a:rPr>
              <a:t>targeted</a:t>
            </a:r>
            <a:r>
              <a:rPr kumimoji="0" sz="1400" b="0" i="0" u="none" strike="noStrike" kern="0" cap="none" spc="-5" normalizeH="0" baseline="0" noProof="0" dirty="0">
                <a:ln>
                  <a:noFill/>
                </a:ln>
                <a:solidFill>
                  <a:srgbClr val="FFFFFF"/>
                </a:solidFill>
                <a:effectLst/>
                <a:uLnTx/>
                <a:uFillTx/>
                <a:latin typeface="Arial"/>
                <a:ea typeface="MS PGothic" charset="0"/>
                <a:cs typeface="Arial"/>
              </a:rPr>
              <a:t> </a:t>
            </a:r>
            <a:r>
              <a:rPr kumimoji="0" sz="1400" b="0" i="0" u="none" strike="noStrike" kern="0" cap="none" spc="-10" normalizeH="0" baseline="0" noProof="0" dirty="0">
                <a:ln>
                  <a:noFill/>
                </a:ln>
                <a:solidFill>
                  <a:srgbClr val="FFFFFF"/>
                </a:solidFill>
                <a:effectLst/>
                <a:uLnTx/>
                <a:uFillTx/>
                <a:latin typeface="Arial"/>
                <a:ea typeface="MS PGothic" charset="0"/>
                <a:cs typeface="Arial"/>
              </a:rPr>
              <a:t>fusogen,</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10" name="object 10"/>
          <p:cNvSpPr txBox="1"/>
          <p:nvPr/>
        </p:nvSpPr>
        <p:spPr>
          <a:xfrm>
            <a:off x="6212204" y="1787778"/>
            <a:ext cx="1245870" cy="24257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130" normalizeH="0" baseline="0" noProof="0" dirty="0">
                <a:ln>
                  <a:noFill/>
                </a:ln>
                <a:solidFill>
                  <a:srgbClr val="FFFFFF"/>
                </a:solidFill>
                <a:effectLst/>
                <a:uLnTx/>
                <a:uFillTx/>
                <a:latin typeface="Arial"/>
                <a:ea typeface="MS PGothic" charset="0"/>
                <a:cs typeface="Arial"/>
              </a:rPr>
              <a:t>VSV-</a:t>
            </a:r>
            <a:r>
              <a:rPr kumimoji="0" sz="1400" b="0" i="0" u="none" strike="noStrike" kern="0" cap="none" spc="-95" normalizeH="0" baseline="0" noProof="0" dirty="0">
                <a:ln>
                  <a:noFill/>
                </a:ln>
                <a:solidFill>
                  <a:srgbClr val="FFFFFF"/>
                </a:solidFill>
                <a:effectLst/>
                <a:uLnTx/>
                <a:uFillTx/>
                <a:latin typeface="Arial"/>
                <a:ea typeface="MS PGothic" charset="0"/>
                <a:cs typeface="Arial"/>
              </a:rPr>
              <a:t>G</a:t>
            </a:r>
            <a:r>
              <a:rPr kumimoji="0" sz="1400" b="0" i="0" u="none" strike="noStrike" kern="0" cap="none" spc="-85" normalizeH="0" baseline="0" noProof="0" dirty="0">
                <a:ln>
                  <a:noFill/>
                </a:ln>
                <a:solidFill>
                  <a:srgbClr val="FFFFFF"/>
                </a:solidFill>
                <a:effectLst/>
                <a:uLnTx/>
                <a:uFillTx/>
                <a:latin typeface="Arial"/>
                <a:ea typeface="MS PGothic" charset="0"/>
                <a:cs typeface="Arial"/>
              </a:rPr>
              <a:t> </a:t>
            </a:r>
            <a:r>
              <a:rPr kumimoji="0" sz="1400" b="0" i="0" u="none" strike="noStrike" kern="0" cap="none" spc="-10" normalizeH="0" baseline="0" noProof="0" dirty="0">
                <a:ln>
                  <a:noFill/>
                </a:ln>
                <a:solidFill>
                  <a:srgbClr val="FFFFFF"/>
                </a:solidFill>
                <a:effectLst/>
                <a:uLnTx/>
                <a:uFillTx/>
                <a:latin typeface="Arial"/>
                <a:ea typeface="MS PGothic" charset="0"/>
                <a:cs typeface="Arial"/>
              </a:rPr>
              <a:t>mutation</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pic>
        <p:nvPicPr>
          <p:cNvPr id="11" name="object 11"/>
          <p:cNvPicPr/>
          <p:nvPr/>
        </p:nvPicPr>
        <p:blipFill>
          <a:blip r:embed="rId4" cstate="print"/>
          <a:stretch>
            <a:fillRect/>
          </a:stretch>
        </p:blipFill>
        <p:spPr>
          <a:xfrm>
            <a:off x="8077200" y="3324225"/>
            <a:ext cx="1828800" cy="981075"/>
          </a:xfrm>
          <a:prstGeom prst="rect">
            <a:avLst/>
          </a:prstGeom>
        </p:spPr>
      </p:pic>
      <p:sp>
        <p:nvSpPr>
          <p:cNvPr id="12" name="object 12"/>
          <p:cNvSpPr txBox="1"/>
          <p:nvPr/>
        </p:nvSpPr>
        <p:spPr>
          <a:xfrm>
            <a:off x="9980930" y="2737802"/>
            <a:ext cx="1460500" cy="141668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1" i="0" u="none" strike="noStrike" kern="0" cap="none" spc="-100" normalizeH="0" baseline="0" noProof="0" dirty="0">
                <a:ln>
                  <a:noFill/>
                </a:ln>
                <a:solidFill>
                  <a:srgbClr val="FFBC23"/>
                </a:solidFill>
                <a:effectLst/>
                <a:uLnTx/>
                <a:uFillTx/>
                <a:latin typeface="Arial"/>
                <a:ea typeface="MS PGothic" charset="0"/>
                <a:cs typeface="Arial"/>
              </a:rPr>
              <a:t>CAR</a:t>
            </a:r>
            <a:r>
              <a:rPr kumimoji="0" sz="1550" b="1" i="0" u="none" strike="noStrike" kern="0" cap="none" spc="-85" normalizeH="0" baseline="0" noProof="0" dirty="0">
                <a:ln>
                  <a:noFill/>
                </a:ln>
                <a:solidFill>
                  <a:srgbClr val="FFBC23"/>
                </a:solidFill>
                <a:effectLst/>
                <a:uLnTx/>
                <a:uFillTx/>
                <a:latin typeface="Arial"/>
                <a:ea typeface="MS PGothic" charset="0"/>
                <a:cs typeface="Arial"/>
              </a:rPr>
              <a:t> </a:t>
            </a:r>
            <a:r>
              <a:rPr kumimoji="0" sz="1550" b="1" i="0" u="none" strike="noStrike" kern="0" cap="none" spc="-10" normalizeH="0" baseline="0" noProof="0" dirty="0">
                <a:ln>
                  <a:noFill/>
                </a:ln>
                <a:solidFill>
                  <a:srgbClr val="FFBC23"/>
                </a:solidFill>
                <a:effectLst/>
                <a:uLnTx/>
                <a:uFillTx/>
                <a:latin typeface="Arial"/>
                <a:ea typeface="MS PGothic" charset="0"/>
                <a:cs typeface="Arial"/>
              </a:rPr>
              <a:t>molecule</a:t>
            </a:r>
            <a:endParaRPr kumimoji="0" sz="1550" b="0" i="0" u="none" strike="noStrike" kern="0" cap="none" spc="0" normalizeH="0" baseline="0" noProof="0">
              <a:ln>
                <a:noFill/>
              </a:ln>
              <a:solidFill>
                <a:sysClr val="windowText" lastClr="000000"/>
              </a:solidFill>
              <a:effectLst/>
              <a:uLnTx/>
              <a:uFillTx/>
              <a:latin typeface="Arial"/>
              <a:ea typeface="MS PGothic" charset="0"/>
              <a:cs typeface="Arial"/>
            </a:endParaRPr>
          </a:p>
          <a:p>
            <a:pPr marL="512445" marR="5080" lvl="0" indent="0" algn="l" defTabSz="914400" rtl="0" eaLnBrk="1" fontAlgn="auto" latinLnBrk="0" hangingPunct="1">
              <a:lnSpc>
                <a:spcPct val="100600"/>
              </a:lnSpc>
              <a:spcBef>
                <a:spcPts val="1095"/>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Arial"/>
                <a:ea typeface="MS PGothic" charset="0"/>
                <a:cs typeface="Arial"/>
              </a:rPr>
              <a:t>Proprietary, </a:t>
            </a:r>
            <a:r>
              <a:rPr kumimoji="0" sz="1400" b="0" i="0" u="none" strike="noStrike" kern="0" cap="none" spc="0" normalizeH="0" baseline="0" noProof="0" dirty="0">
                <a:ln>
                  <a:noFill/>
                </a:ln>
                <a:solidFill>
                  <a:srgbClr val="FFFFFF"/>
                </a:solidFill>
                <a:effectLst/>
                <a:uLnTx/>
                <a:uFillTx/>
                <a:latin typeface="Arial"/>
                <a:ea typeface="MS PGothic" charset="0"/>
                <a:cs typeface="Arial"/>
              </a:rPr>
              <a:t>fully-</a:t>
            </a:r>
            <a:r>
              <a:rPr kumimoji="0" sz="1400" b="0" i="0" u="none" strike="noStrike" kern="0" cap="none" spc="-10" normalizeH="0" baseline="0" noProof="0" dirty="0">
                <a:ln>
                  <a:noFill/>
                </a:ln>
                <a:solidFill>
                  <a:srgbClr val="FFFFFF"/>
                </a:solidFill>
                <a:effectLst/>
                <a:uLnTx/>
                <a:uFillTx/>
                <a:latin typeface="Arial"/>
                <a:ea typeface="MS PGothic" charset="0"/>
                <a:cs typeface="Arial"/>
              </a:rPr>
              <a:t>human </a:t>
            </a:r>
            <a:r>
              <a:rPr kumimoji="0" sz="1400" b="0" i="0" u="none" strike="noStrike" kern="0" cap="none" spc="-90" normalizeH="0" baseline="0" noProof="0" dirty="0">
                <a:ln>
                  <a:noFill/>
                </a:ln>
                <a:solidFill>
                  <a:srgbClr val="FFFFFF"/>
                </a:solidFill>
                <a:effectLst/>
                <a:uLnTx/>
                <a:uFillTx/>
                <a:latin typeface="Arial"/>
                <a:ea typeface="MS PGothic" charset="0"/>
                <a:cs typeface="Arial"/>
              </a:rPr>
              <a:t>BCMA</a:t>
            </a:r>
            <a:r>
              <a:rPr kumimoji="0" sz="1400" b="0" i="0" u="none" strike="noStrike" kern="0" cap="none" spc="-85" normalizeH="0" baseline="0" noProof="0" dirty="0">
                <a:ln>
                  <a:noFill/>
                </a:ln>
                <a:solidFill>
                  <a:srgbClr val="FFFFFF"/>
                </a:solidFill>
                <a:effectLst/>
                <a:uLnTx/>
                <a:uFillTx/>
                <a:latin typeface="Arial"/>
                <a:ea typeface="MS PGothic" charset="0"/>
                <a:cs typeface="Arial"/>
              </a:rPr>
              <a:t> </a:t>
            </a:r>
            <a:r>
              <a:rPr kumimoji="0" sz="1400" b="0" i="0" u="none" strike="noStrike" kern="0" cap="none" spc="-20" normalizeH="0" baseline="0" noProof="0" dirty="0">
                <a:ln>
                  <a:noFill/>
                </a:ln>
                <a:solidFill>
                  <a:srgbClr val="FFFFFF"/>
                </a:solidFill>
                <a:effectLst/>
                <a:uLnTx/>
                <a:uFillTx/>
                <a:latin typeface="Arial"/>
                <a:ea typeface="MS PGothic" charset="0"/>
                <a:cs typeface="Arial"/>
              </a:rPr>
              <a:t>scFv</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a:p>
            <a:pPr marL="313055" marR="0" lvl="0" indent="0" algn="l" defTabSz="914400" rtl="0" eaLnBrk="1" fontAlgn="auto" latinLnBrk="0" hangingPunct="1">
              <a:lnSpc>
                <a:spcPct val="100000"/>
              </a:lnSpc>
              <a:spcBef>
                <a:spcPts val="1215"/>
              </a:spcBef>
              <a:spcAft>
                <a:spcPts val="0"/>
              </a:spcAft>
              <a:buClrTx/>
              <a:buSzTx/>
              <a:buFontTx/>
              <a:buNone/>
              <a:tabLst/>
              <a:defRPr/>
            </a:pPr>
            <a:r>
              <a:rPr kumimoji="0" sz="1400" b="0" i="0" u="none" strike="noStrike" kern="0" cap="none" spc="-70" normalizeH="0" baseline="0" noProof="0" dirty="0">
                <a:ln>
                  <a:noFill/>
                </a:ln>
                <a:solidFill>
                  <a:srgbClr val="FFFFFF"/>
                </a:solidFill>
                <a:effectLst/>
                <a:uLnTx/>
                <a:uFillTx/>
                <a:latin typeface="Arial"/>
                <a:ea typeface="MS PGothic" charset="0"/>
                <a:cs typeface="Arial"/>
              </a:rPr>
              <a:t>4-</a:t>
            </a:r>
            <a:r>
              <a:rPr kumimoji="0" sz="1400" b="0" i="0" u="none" strike="noStrike" kern="0" cap="none" spc="-25" normalizeH="0" baseline="0" noProof="0" dirty="0">
                <a:ln>
                  <a:noFill/>
                </a:ln>
                <a:solidFill>
                  <a:srgbClr val="FFFFFF"/>
                </a:solidFill>
                <a:effectLst/>
                <a:uLnTx/>
                <a:uFillTx/>
                <a:latin typeface="Arial"/>
                <a:ea typeface="MS PGothic" charset="0"/>
                <a:cs typeface="Arial"/>
              </a:rPr>
              <a:t>1BB</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13" name="object 13"/>
          <p:cNvSpPr txBox="1"/>
          <p:nvPr/>
        </p:nvSpPr>
        <p:spPr>
          <a:xfrm>
            <a:off x="10281666" y="4339272"/>
            <a:ext cx="44259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25" normalizeH="0" baseline="0" noProof="0" dirty="0">
                <a:ln>
                  <a:noFill/>
                </a:ln>
                <a:solidFill>
                  <a:srgbClr val="FFFFFF"/>
                </a:solidFill>
                <a:effectLst/>
                <a:uLnTx/>
                <a:uFillTx/>
                <a:latin typeface="Arial"/>
                <a:ea typeface="MS PGothic" charset="0"/>
                <a:cs typeface="Arial"/>
              </a:rPr>
              <a:t>CD3ζ</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grpSp>
        <p:nvGrpSpPr>
          <p:cNvPr id="14" name="object 14"/>
          <p:cNvGrpSpPr/>
          <p:nvPr/>
        </p:nvGrpSpPr>
        <p:grpSpPr>
          <a:xfrm>
            <a:off x="7532751" y="1912747"/>
            <a:ext cx="2878455" cy="2726055"/>
            <a:chOff x="7532751" y="1912747"/>
            <a:chExt cx="2878455" cy="2726055"/>
          </a:xfrm>
        </p:grpSpPr>
        <p:sp>
          <p:nvSpPr>
            <p:cNvPr id="15" name="object 15"/>
            <p:cNvSpPr/>
            <p:nvPr/>
          </p:nvSpPr>
          <p:spPr>
            <a:xfrm>
              <a:off x="7539101" y="1919097"/>
              <a:ext cx="233679" cy="447675"/>
            </a:xfrm>
            <a:custGeom>
              <a:avLst/>
              <a:gdLst/>
              <a:ahLst/>
              <a:cxnLst/>
              <a:rect l="l" t="t" r="r" b="b"/>
              <a:pathLst>
                <a:path w="233679" h="447675">
                  <a:moveTo>
                    <a:pt x="0" y="9651"/>
                  </a:moveTo>
                  <a:lnTo>
                    <a:pt x="0" y="0"/>
                  </a:lnTo>
                  <a:lnTo>
                    <a:pt x="233679" y="0"/>
                  </a:lnTo>
                  <a:lnTo>
                    <a:pt x="233679" y="447548"/>
                  </a:lnTo>
                </a:path>
              </a:pathLst>
            </a:custGeom>
            <a:ln w="12700">
              <a:solidFill>
                <a:srgbClr val="4D08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sp>
          <p:nvSpPr>
            <p:cNvPr id="16" name="object 16"/>
            <p:cNvSpPr/>
            <p:nvPr/>
          </p:nvSpPr>
          <p:spPr>
            <a:xfrm>
              <a:off x="8272526" y="1919478"/>
              <a:ext cx="221615" cy="416559"/>
            </a:xfrm>
            <a:custGeom>
              <a:avLst/>
              <a:gdLst/>
              <a:ahLst/>
              <a:cxnLst/>
              <a:rect l="l" t="t" r="r" b="b"/>
              <a:pathLst>
                <a:path w="221615" h="416560">
                  <a:moveTo>
                    <a:pt x="221488" y="9398"/>
                  </a:moveTo>
                  <a:lnTo>
                    <a:pt x="221488" y="0"/>
                  </a:lnTo>
                  <a:lnTo>
                    <a:pt x="0" y="0"/>
                  </a:lnTo>
                  <a:lnTo>
                    <a:pt x="0" y="416051"/>
                  </a:lnTo>
                </a:path>
              </a:pathLst>
            </a:custGeom>
            <a:ln w="12700">
              <a:solidFill>
                <a:srgbClr val="4D08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pic>
          <p:nvPicPr>
            <p:cNvPr id="17" name="object 17" descr="A yellow and black logo  AI-generated content may be incorrect."/>
            <p:cNvPicPr/>
            <p:nvPr/>
          </p:nvPicPr>
          <p:blipFill>
            <a:blip r:embed="rId5" cstate="print"/>
            <a:stretch>
              <a:fillRect/>
            </a:stretch>
          </p:blipFill>
          <p:spPr>
            <a:xfrm>
              <a:off x="10010775" y="3114675"/>
              <a:ext cx="400050" cy="1524000"/>
            </a:xfrm>
            <a:prstGeom prst="rect">
              <a:avLst/>
            </a:prstGeom>
          </p:spPr>
        </p:pic>
      </p:grpSp>
      <p:sp>
        <p:nvSpPr>
          <p:cNvPr id="18" name="object 18"/>
          <p:cNvSpPr txBox="1"/>
          <p:nvPr/>
        </p:nvSpPr>
        <p:spPr>
          <a:xfrm>
            <a:off x="614362" y="1363662"/>
            <a:ext cx="4838700" cy="4149725"/>
          </a:xfrm>
          <a:prstGeom prst="rect">
            <a:avLst/>
          </a:prstGeom>
        </p:spPr>
        <p:txBody>
          <a:bodyPr vert="horz" wrap="square" lIns="0" tIns="15875" rIns="0" bIns="0" rtlCol="0">
            <a:spAutoFit/>
          </a:bodyPr>
          <a:lstStyle/>
          <a:p>
            <a:pPr marL="355600" marR="816610" lvl="0" indent="-343535" algn="l" defTabSz="914400" rtl="0" eaLnBrk="1" fontAlgn="auto" latinLnBrk="0" hangingPunct="1">
              <a:lnSpc>
                <a:spcPct val="100000"/>
              </a:lnSpc>
              <a:spcBef>
                <a:spcPts val="125"/>
              </a:spcBef>
              <a:spcAft>
                <a:spcPts val="0"/>
              </a:spcAft>
              <a:buClrTx/>
              <a:buSzTx/>
              <a:buFont typeface="Wingdings"/>
              <a:buChar char=""/>
              <a:tabLst>
                <a:tab pos="355600" algn="l"/>
              </a:tabLst>
              <a:defRPr/>
            </a:pPr>
            <a:r>
              <a:rPr kumimoji="0" sz="2000" b="1" i="0" u="none" strike="noStrike" kern="0" cap="none" spc="-70" normalizeH="0" baseline="0" noProof="0" dirty="0">
                <a:ln>
                  <a:noFill/>
                </a:ln>
                <a:solidFill>
                  <a:srgbClr val="464252"/>
                </a:solidFill>
                <a:effectLst/>
                <a:uLnTx/>
                <a:uFillTx/>
                <a:latin typeface="Arial"/>
                <a:ea typeface="MS PGothic" charset="0"/>
                <a:cs typeface="Arial"/>
              </a:rPr>
              <a:t>Envelope-</a:t>
            </a:r>
            <a:r>
              <a:rPr kumimoji="0" sz="2000" b="1" i="0" u="none" strike="noStrike" kern="0" cap="none" spc="-25" normalizeH="0" baseline="0" noProof="0" dirty="0">
                <a:ln>
                  <a:noFill/>
                </a:ln>
                <a:solidFill>
                  <a:srgbClr val="464252"/>
                </a:solidFill>
                <a:effectLst/>
                <a:uLnTx/>
                <a:uFillTx/>
                <a:latin typeface="Arial"/>
                <a:ea typeface="MS PGothic" charset="0"/>
                <a:cs typeface="Arial"/>
              </a:rPr>
              <a:t>modified,</a:t>
            </a:r>
            <a:r>
              <a:rPr kumimoji="0" sz="2000" b="1" i="0" u="none" strike="noStrike" kern="0" cap="none" spc="-160" normalizeH="0" baseline="0" noProof="0" dirty="0">
                <a:ln>
                  <a:noFill/>
                </a:ln>
                <a:solidFill>
                  <a:srgbClr val="464252"/>
                </a:solidFill>
                <a:effectLst/>
                <a:uLnTx/>
                <a:uFillTx/>
                <a:latin typeface="Arial"/>
                <a:ea typeface="MS PGothic" charset="0"/>
                <a:cs typeface="Arial"/>
              </a:rPr>
              <a:t> </a:t>
            </a:r>
            <a:r>
              <a:rPr kumimoji="0" sz="2000" b="1" i="0" u="none" strike="noStrike" kern="0" cap="none" spc="-10" normalizeH="0" baseline="0" noProof="0" dirty="0">
                <a:ln>
                  <a:noFill/>
                </a:ln>
                <a:solidFill>
                  <a:srgbClr val="464252"/>
                </a:solidFill>
                <a:effectLst/>
                <a:uLnTx/>
                <a:uFillTx/>
                <a:latin typeface="Arial"/>
                <a:ea typeface="MS PGothic" charset="0"/>
                <a:cs typeface="Arial"/>
              </a:rPr>
              <a:t>replication-</a:t>
            </a:r>
            <a:r>
              <a:rPr kumimoji="0" sz="2000" b="1" i="0" u="none" strike="noStrike" kern="0" cap="none" spc="-25" normalizeH="0" baseline="0" noProof="0" dirty="0">
                <a:ln>
                  <a:noFill/>
                </a:ln>
                <a:solidFill>
                  <a:srgbClr val="464252"/>
                </a:solidFill>
                <a:effectLst/>
                <a:uLnTx/>
                <a:uFillTx/>
                <a:latin typeface="Arial"/>
                <a:ea typeface="MS PGothic" charset="0"/>
                <a:cs typeface="Arial"/>
              </a:rPr>
              <a:t>incompetent,</a:t>
            </a:r>
            <a:r>
              <a:rPr kumimoji="0" sz="2000" b="1" i="0" u="none" strike="noStrike" kern="0" cap="none" spc="-15" normalizeH="0" baseline="0" noProof="0" dirty="0">
                <a:ln>
                  <a:noFill/>
                </a:ln>
                <a:solidFill>
                  <a:srgbClr val="464252"/>
                </a:solidFill>
                <a:effectLst/>
                <a:uLnTx/>
                <a:uFillTx/>
                <a:latin typeface="Arial"/>
                <a:ea typeface="MS PGothic" charset="0"/>
                <a:cs typeface="Arial"/>
              </a:rPr>
              <a:t> </a:t>
            </a:r>
            <a:r>
              <a:rPr kumimoji="0" sz="2000" b="1" i="0" u="none" strike="noStrike" kern="0" cap="none" spc="-20" normalizeH="0" baseline="0" noProof="0" dirty="0">
                <a:ln>
                  <a:noFill/>
                </a:ln>
                <a:solidFill>
                  <a:srgbClr val="464252"/>
                </a:solidFill>
                <a:effectLst/>
                <a:uLnTx/>
                <a:uFillTx/>
                <a:latin typeface="Arial"/>
                <a:ea typeface="MS PGothic" charset="0"/>
                <a:cs typeface="Arial"/>
              </a:rPr>
              <a:t>self-</a:t>
            </a:r>
            <a:r>
              <a:rPr kumimoji="0" sz="2000" b="1" i="0" u="none" strike="noStrike" kern="0" cap="none" spc="-10" normalizeH="0" baseline="0" noProof="0" dirty="0">
                <a:ln>
                  <a:noFill/>
                </a:ln>
                <a:solidFill>
                  <a:srgbClr val="464252"/>
                </a:solidFill>
                <a:effectLst/>
                <a:uLnTx/>
                <a:uFillTx/>
                <a:latin typeface="Arial"/>
                <a:ea typeface="MS PGothic" charset="0"/>
                <a:cs typeface="Arial"/>
              </a:rPr>
              <a:t>inactivating </a:t>
            </a:r>
            <a:r>
              <a:rPr kumimoji="0" sz="2000" b="1" i="0" u="none" strike="noStrike" kern="0" cap="none" spc="-35" normalizeH="0" baseline="0" noProof="0" dirty="0">
                <a:ln>
                  <a:noFill/>
                </a:ln>
                <a:solidFill>
                  <a:srgbClr val="464252"/>
                </a:solidFill>
                <a:effectLst/>
                <a:uLnTx/>
                <a:uFillTx/>
                <a:latin typeface="Arial"/>
                <a:ea typeface="MS PGothic" charset="0"/>
                <a:cs typeface="Arial"/>
              </a:rPr>
              <a:t>lentiviral</a:t>
            </a:r>
            <a:r>
              <a:rPr kumimoji="0" sz="2000" b="1" i="0" u="none" strike="noStrike" kern="0" cap="none" spc="-85" normalizeH="0" baseline="0" noProof="0" dirty="0">
                <a:ln>
                  <a:noFill/>
                </a:ln>
                <a:solidFill>
                  <a:srgbClr val="464252"/>
                </a:solidFill>
                <a:effectLst/>
                <a:uLnTx/>
                <a:uFillTx/>
                <a:latin typeface="Arial"/>
                <a:ea typeface="MS PGothic" charset="0"/>
                <a:cs typeface="Arial"/>
              </a:rPr>
              <a:t> </a:t>
            </a:r>
            <a:r>
              <a:rPr kumimoji="0" sz="2000" b="1" i="0" u="none" strike="noStrike" kern="0" cap="none" spc="-10" normalizeH="0" baseline="0" noProof="0" dirty="0">
                <a:ln>
                  <a:noFill/>
                </a:ln>
                <a:solidFill>
                  <a:srgbClr val="464252"/>
                </a:solidFill>
                <a:effectLst/>
                <a:uLnTx/>
                <a:uFillTx/>
                <a:latin typeface="Arial"/>
                <a:ea typeface="MS PGothic" charset="0"/>
                <a:cs typeface="Arial"/>
              </a:rPr>
              <a:t>vector</a:t>
            </a:r>
            <a:endParaRPr kumimoji="0" sz="20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355600" marR="102870" lvl="0" indent="-343535" algn="l" defTabSz="914400" rtl="0" eaLnBrk="1" fontAlgn="auto" latinLnBrk="0" hangingPunct="1">
              <a:lnSpc>
                <a:spcPct val="100000"/>
              </a:lnSpc>
              <a:spcBef>
                <a:spcPts val="1215"/>
              </a:spcBef>
              <a:spcAft>
                <a:spcPts val="0"/>
              </a:spcAft>
              <a:buClrTx/>
              <a:buSzTx/>
              <a:buFont typeface="Wingdings"/>
              <a:buChar char=""/>
              <a:tabLst>
                <a:tab pos="355600" algn="l"/>
              </a:tabLst>
              <a:defRPr/>
            </a:pPr>
            <a:r>
              <a:rPr kumimoji="0" sz="2000" b="1" i="0" u="none" strike="noStrike" kern="0" cap="none" spc="-25" normalizeH="0" baseline="0" noProof="0" dirty="0">
                <a:ln>
                  <a:noFill/>
                </a:ln>
                <a:solidFill>
                  <a:srgbClr val="464252"/>
                </a:solidFill>
                <a:effectLst/>
                <a:uLnTx/>
                <a:uFillTx/>
                <a:latin typeface="Arial"/>
                <a:ea typeface="MS PGothic" charset="0"/>
                <a:cs typeface="Arial"/>
              </a:rPr>
              <a:t>De-</a:t>
            </a:r>
            <a:r>
              <a:rPr kumimoji="0" sz="2000" b="1" i="0" u="none" strike="noStrike" kern="0" cap="none" spc="-45" normalizeH="0" baseline="0" noProof="0" dirty="0">
                <a:ln>
                  <a:noFill/>
                </a:ln>
                <a:solidFill>
                  <a:srgbClr val="464252"/>
                </a:solidFill>
                <a:effectLst/>
                <a:uLnTx/>
                <a:uFillTx/>
                <a:latin typeface="Arial"/>
                <a:ea typeface="MS PGothic" charset="0"/>
                <a:cs typeface="Arial"/>
              </a:rPr>
              <a:t>targeted</a:t>
            </a:r>
            <a:r>
              <a:rPr kumimoji="0" sz="2000" b="1" i="0" u="none" strike="noStrike" kern="0" cap="none" spc="-114" normalizeH="0" baseline="0" noProof="0" dirty="0">
                <a:ln>
                  <a:noFill/>
                </a:ln>
                <a:solidFill>
                  <a:srgbClr val="464252"/>
                </a:solidFill>
                <a:effectLst/>
                <a:uLnTx/>
                <a:uFillTx/>
                <a:latin typeface="Arial"/>
                <a:ea typeface="MS PGothic" charset="0"/>
                <a:cs typeface="Arial"/>
              </a:rPr>
              <a:t> </a:t>
            </a:r>
            <a:r>
              <a:rPr kumimoji="0" sz="2000" b="1" i="0" u="none" strike="noStrike" kern="0" cap="none" spc="-130" normalizeH="0" baseline="0" noProof="0" dirty="0">
                <a:ln>
                  <a:noFill/>
                </a:ln>
                <a:solidFill>
                  <a:srgbClr val="464252"/>
                </a:solidFill>
                <a:effectLst/>
                <a:uLnTx/>
                <a:uFillTx/>
                <a:latin typeface="Arial"/>
                <a:ea typeface="MS PGothic" charset="0"/>
                <a:cs typeface="Arial"/>
              </a:rPr>
              <a:t>VSV-</a:t>
            </a:r>
            <a:r>
              <a:rPr kumimoji="0" sz="2000" b="1" i="0" u="none" strike="noStrike" kern="0" cap="none" spc="-114" normalizeH="0" baseline="0" noProof="0" dirty="0">
                <a:ln>
                  <a:noFill/>
                </a:ln>
                <a:solidFill>
                  <a:srgbClr val="464252"/>
                </a:solidFill>
                <a:effectLst/>
                <a:uLnTx/>
                <a:uFillTx/>
                <a:latin typeface="Arial"/>
                <a:ea typeface="MS PGothic" charset="0"/>
                <a:cs typeface="Arial"/>
              </a:rPr>
              <a:t>G</a:t>
            </a:r>
            <a:r>
              <a:rPr kumimoji="0" sz="2000" b="1" i="0" u="none" strike="noStrike" kern="0" cap="none" spc="-105" normalizeH="0" baseline="0" noProof="0" dirty="0">
                <a:ln>
                  <a:noFill/>
                </a:ln>
                <a:solidFill>
                  <a:srgbClr val="464252"/>
                </a:solidFill>
                <a:effectLst/>
                <a:uLnTx/>
                <a:uFillTx/>
                <a:latin typeface="Arial"/>
                <a:ea typeface="MS PGothic" charset="0"/>
                <a:cs typeface="Arial"/>
              </a:rPr>
              <a:t> </a:t>
            </a:r>
            <a:r>
              <a:rPr kumimoji="0" sz="2000" b="1" i="0" u="none" strike="noStrike" kern="0" cap="none" spc="-85" normalizeH="0" baseline="0" noProof="0" dirty="0">
                <a:ln>
                  <a:noFill/>
                </a:ln>
                <a:solidFill>
                  <a:srgbClr val="464252"/>
                </a:solidFill>
                <a:effectLst/>
                <a:uLnTx/>
                <a:uFillTx/>
                <a:latin typeface="Arial"/>
                <a:ea typeface="MS PGothic" charset="0"/>
                <a:cs typeface="Arial"/>
              </a:rPr>
              <a:t>fusogen</a:t>
            </a:r>
            <a:r>
              <a:rPr kumimoji="0" sz="2000" b="1" i="0" u="none" strike="noStrike" kern="0" cap="none" spc="-95" normalizeH="0" baseline="0" noProof="0" dirty="0">
                <a:ln>
                  <a:noFill/>
                </a:ln>
                <a:solidFill>
                  <a:srgbClr val="464252"/>
                </a:solidFill>
                <a:effectLst/>
                <a:uLnTx/>
                <a:uFillTx/>
                <a:latin typeface="Arial"/>
                <a:ea typeface="MS PGothic" charset="0"/>
                <a:cs typeface="Arial"/>
              </a:rPr>
              <a:t> </a:t>
            </a:r>
            <a:r>
              <a:rPr kumimoji="0" sz="2000" b="0" i="0" u="none" strike="noStrike" kern="0" cap="none" spc="-10" normalizeH="0" baseline="0" noProof="0" dirty="0">
                <a:ln>
                  <a:noFill/>
                </a:ln>
                <a:solidFill>
                  <a:srgbClr val="464252"/>
                </a:solidFill>
                <a:effectLst/>
                <a:uLnTx/>
                <a:uFillTx/>
                <a:latin typeface="Arial"/>
                <a:ea typeface="MS PGothic" charset="0"/>
                <a:cs typeface="Arial"/>
              </a:rPr>
              <a:t>avoids </a:t>
            </a:r>
            <a:r>
              <a:rPr kumimoji="0" sz="2000" b="0" i="0" u="none" strike="noStrike" kern="0" cap="none" spc="-40" normalizeH="0" baseline="0" noProof="0" dirty="0">
                <a:ln>
                  <a:noFill/>
                </a:ln>
                <a:solidFill>
                  <a:srgbClr val="464252"/>
                </a:solidFill>
                <a:effectLst/>
                <a:uLnTx/>
                <a:uFillTx/>
                <a:latin typeface="Arial"/>
                <a:ea typeface="MS PGothic" charset="0"/>
                <a:cs typeface="Arial"/>
              </a:rPr>
              <a:t>delivery</a:t>
            </a:r>
            <a:r>
              <a:rPr kumimoji="0" sz="2000" b="0" i="0" u="none" strike="noStrike" kern="0" cap="none" spc="-60" normalizeH="0" baseline="0" noProof="0" dirty="0">
                <a:ln>
                  <a:noFill/>
                </a:ln>
                <a:solidFill>
                  <a:srgbClr val="464252"/>
                </a:solidFill>
                <a:effectLst/>
                <a:uLnTx/>
                <a:uFillTx/>
                <a:latin typeface="Arial"/>
                <a:ea typeface="MS PGothic" charset="0"/>
                <a:cs typeface="Arial"/>
              </a:rPr>
              <a:t> </a:t>
            </a:r>
            <a:r>
              <a:rPr kumimoji="0" sz="2000" b="0" i="0" u="none" strike="noStrike" kern="0" cap="none" spc="55" normalizeH="0" baseline="0" noProof="0" dirty="0">
                <a:ln>
                  <a:noFill/>
                </a:ln>
                <a:solidFill>
                  <a:srgbClr val="464252"/>
                </a:solidFill>
                <a:effectLst/>
                <a:uLnTx/>
                <a:uFillTx/>
                <a:latin typeface="Arial"/>
                <a:ea typeface="MS PGothic" charset="0"/>
                <a:cs typeface="Arial"/>
              </a:rPr>
              <a:t>to</a:t>
            </a:r>
            <a:r>
              <a:rPr kumimoji="0" sz="2000" b="0" i="0" u="none" strike="noStrike" kern="0" cap="none" spc="-114" normalizeH="0" baseline="0" noProof="0" dirty="0">
                <a:ln>
                  <a:noFill/>
                </a:ln>
                <a:solidFill>
                  <a:srgbClr val="464252"/>
                </a:solidFill>
                <a:effectLst/>
                <a:uLnTx/>
                <a:uFillTx/>
                <a:latin typeface="Arial"/>
                <a:ea typeface="MS PGothic" charset="0"/>
                <a:cs typeface="Arial"/>
              </a:rPr>
              <a:t> </a:t>
            </a:r>
            <a:r>
              <a:rPr kumimoji="0" sz="2000" b="0" i="0" u="none" strike="noStrike" kern="0" cap="none" spc="-85" normalizeH="0" baseline="0" noProof="0" dirty="0">
                <a:ln>
                  <a:noFill/>
                </a:ln>
                <a:solidFill>
                  <a:srgbClr val="464252"/>
                </a:solidFill>
                <a:effectLst/>
                <a:uLnTx/>
                <a:uFillTx/>
                <a:latin typeface="Arial"/>
                <a:ea typeface="MS PGothic" charset="0"/>
                <a:cs typeface="Arial"/>
              </a:rPr>
              <a:t>LDL-</a:t>
            </a:r>
            <a:r>
              <a:rPr kumimoji="0" sz="2000" b="0" i="0" u="none" strike="noStrike" kern="0" cap="none" spc="-55" normalizeH="0" baseline="0" noProof="0" dirty="0">
                <a:ln>
                  <a:noFill/>
                </a:ln>
                <a:solidFill>
                  <a:srgbClr val="464252"/>
                </a:solidFill>
                <a:effectLst/>
                <a:uLnTx/>
                <a:uFillTx/>
                <a:latin typeface="Arial"/>
                <a:ea typeface="MS PGothic" charset="0"/>
                <a:cs typeface="Arial"/>
              </a:rPr>
              <a:t>expressing</a:t>
            </a:r>
            <a:r>
              <a:rPr kumimoji="0" sz="2000" b="0" i="0" u="none" strike="noStrike" kern="0" cap="none" spc="-40" normalizeH="0" baseline="0" noProof="0" dirty="0">
                <a:ln>
                  <a:noFill/>
                </a:ln>
                <a:solidFill>
                  <a:srgbClr val="464252"/>
                </a:solidFill>
                <a:effectLst/>
                <a:uLnTx/>
                <a:uFillTx/>
                <a:latin typeface="Arial"/>
                <a:ea typeface="MS PGothic" charset="0"/>
                <a:cs typeface="Arial"/>
              </a:rPr>
              <a:t> </a:t>
            </a:r>
            <a:r>
              <a:rPr kumimoji="0" sz="2000" b="0" i="0" u="none" strike="noStrike" kern="0" cap="none" spc="0" normalizeH="0" baseline="0" noProof="0" dirty="0">
                <a:ln>
                  <a:noFill/>
                </a:ln>
                <a:solidFill>
                  <a:srgbClr val="464252"/>
                </a:solidFill>
                <a:effectLst/>
                <a:uLnTx/>
                <a:uFillTx/>
                <a:latin typeface="Arial"/>
                <a:ea typeface="MS PGothic" charset="0"/>
                <a:cs typeface="Arial"/>
              </a:rPr>
              <a:t>cells</a:t>
            </a:r>
            <a:r>
              <a:rPr kumimoji="0" sz="2000" b="0" i="0" u="none" strike="noStrike" kern="0" cap="none" spc="-130" normalizeH="0" baseline="0" noProof="0" dirty="0">
                <a:ln>
                  <a:noFill/>
                </a:ln>
                <a:solidFill>
                  <a:srgbClr val="464252"/>
                </a:solidFill>
                <a:effectLst/>
                <a:uLnTx/>
                <a:uFillTx/>
                <a:latin typeface="Arial"/>
                <a:ea typeface="MS PGothic" charset="0"/>
                <a:cs typeface="Arial"/>
              </a:rPr>
              <a:t> </a:t>
            </a:r>
            <a:r>
              <a:rPr kumimoji="0" sz="2000" b="0" i="0" u="none" strike="noStrike" kern="0" cap="none" spc="-10" normalizeH="0" baseline="0" noProof="0" dirty="0">
                <a:ln>
                  <a:noFill/>
                </a:ln>
                <a:solidFill>
                  <a:srgbClr val="464252"/>
                </a:solidFill>
                <a:effectLst/>
                <a:uLnTx/>
                <a:uFillTx/>
                <a:latin typeface="Arial"/>
                <a:ea typeface="MS PGothic" charset="0"/>
                <a:cs typeface="Arial"/>
              </a:rPr>
              <a:t>while maintaining</a:t>
            </a:r>
            <a:r>
              <a:rPr kumimoji="0" sz="2000" b="0" i="0" u="none" strike="noStrike" kern="0" cap="none" spc="-160" normalizeH="0" baseline="0" noProof="0" dirty="0">
                <a:ln>
                  <a:noFill/>
                </a:ln>
                <a:solidFill>
                  <a:srgbClr val="464252"/>
                </a:solidFill>
                <a:effectLst/>
                <a:uLnTx/>
                <a:uFillTx/>
                <a:latin typeface="Arial"/>
                <a:ea typeface="MS PGothic" charset="0"/>
                <a:cs typeface="Arial"/>
              </a:rPr>
              <a:t> </a:t>
            </a:r>
            <a:r>
              <a:rPr kumimoji="0" sz="2000" b="0" i="0" u="none" strike="noStrike" kern="0" cap="none" spc="-45" normalizeH="0" baseline="0" noProof="0" dirty="0">
                <a:ln>
                  <a:noFill/>
                </a:ln>
                <a:solidFill>
                  <a:srgbClr val="464252"/>
                </a:solidFill>
                <a:effectLst/>
                <a:uLnTx/>
                <a:uFillTx/>
                <a:latin typeface="Arial"/>
                <a:ea typeface="MS PGothic" charset="0"/>
                <a:cs typeface="Arial"/>
              </a:rPr>
              <a:t>high</a:t>
            </a:r>
            <a:r>
              <a:rPr kumimoji="0" sz="2000" b="0" i="0" u="none" strike="noStrike" kern="0" cap="none" spc="-145" normalizeH="0" baseline="0" noProof="0" dirty="0">
                <a:ln>
                  <a:noFill/>
                </a:ln>
                <a:solidFill>
                  <a:srgbClr val="464252"/>
                </a:solidFill>
                <a:effectLst/>
                <a:uLnTx/>
                <a:uFillTx/>
                <a:latin typeface="Arial"/>
                <a:ea typeface="MS PGothic" charset="0"/>
                <a:cs typeface="Arial"/>
              </a:rPr>
              <a:t> </a:t>
            </a:r>
            <a:r>
              <a:rPr kumimoji="0" sz="2000" b="0" i="0" u="none" strike="noStrike" kern="0" cap="none" spc="0" normalizeH="0" baseline="0" noProof="0" dirty="0">
                <a:ln>
                  <a:noFill/>
                </a:ln>
                <a:solidFill>
                  <a:srgbClr val="464252"/>
                </a:solidFill>
                <a:effectLst/>
                <a:uLnTx/>
                <a:uFillTx/>
                <a:latin typeface="Arial"/>
                <a:ea typeface="MS PGothic" charset="0"/>
                <a:cs typeface="Arial"/>
              </a:rPr>
              <a:t>transduction</a:t>
            </a:r>
            <a:r>
              <a:rPr kumimoji="0" sz="2000" b="0" i="0" u="none" strike="noStrike" kern="0" cap="none" spc="-70" normalizeH="0" baseline="0" noProof="0" dirty="0">
                <a:ln>
                  <a:noFill/>
                </a:ln>
                <a:solidFill>
                  <a:srgbClr val="464252"/>
                </a:solidFill>
                <a:effectLst/>
                <a:uLnTx/>
                <a:uFillTx/>
                <a:latin typeface="Arial"/>
                <a:ea typeface="MS PGothic" charset="0"/>
                <a:cs typeface="Arial"/>
              </a:rPr>
              <a:t> </a:t>
            </a:r>
            <a:r>
              <a:rPr kumimoji="0" sz="2000" b="0" i="0" u="none" strike="noStrike" kern="0" cap="none" spc="-10" normalizeH="0" baseline="0" noProof="0" dirty="0">
                <a:ln>
                  <a:noFill/>
                </a:ln>
                <a:solidFill>
                  <a:srgbClr val="464252"/>
                </a:solidFill>
                <a:effectLst/>
                <a:uLnTx/>
                <a:uFillTx/>
                <a:latin typeface="Arial"/>
                <a:ea typeface="MS PGothic" charset="0"/>
                <a:cs typeface="Arial"/>
              </a:rPr>
              <a:t>efficiency</a:t>
            </a:r>
            <a:endParaRPr kumimoji="0" sz="20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355600" marR="426084" lvl="0" indent="-343535" algn="l" defTabSz="914400" rtl="0" eaLnBrk="1" fontAlgn="auto" latinLnBrk="0" hangingPunct="1">
              <a:lnSpc>
                <a:spcPct val="100000"/>
              </a:lnSpc>
              <a:spcBef>
                <a:spcPts val="1210"/>
              </a:spcBef>
              <a:spcAft>
                <a:spcPts val="0"/>
              </a:spcAft>
              <a:buClrTx/>
              <a:buSzTx/>
              <a:buFont typeface="Wingdings"/>
              <a:buChar char=""/>
              <a:tabLst>
                <a:tab pos="355600" algn="l"/>
              </a:tabLst>
              <a:defRPr/>
            </a:pPr>
            <a:r>
              <a:rPr kumimoji="0" sz="2000" b="1" i="0" u="none" strike="noStrike" kern="0" cap="none" spc="-60" normalizeH="0" baseline="0" noProof="0" dirty="0">
                <a:ln>
                  <a:noFill/>
                </a:ln>
                <a:solidFill>
                  <a:srgbClr val="464252"/>
                </a:solidFill>
                <a:effectLst/>
                <a:uLnTx/>
                <a:uFillTx/>
                <a:latin typeface="Arial"/>
                <a:ea typeface="MS PGothic" charset="0"/>
                <a:cs typeface="Arial"/>
              </a:rPr>
              <a:t>Precise</a:t>
            </a:r>
            <a:r>
              <a:rPr kumimoji="0" sz="2000" b="1" i="0" u="none" strike="noStrike" kern="0" cap="none" spc="-145" normalizeH="0" baseline="0" noProof="0" dirty="0">
                <a:ln>
                  <a:noFill/>
                </a:ln>
                <a:solidFill>
                  <a:srgbClr val="464252"/>
                </a:solidFill>
                <a:effectLst/>
                <a:uLnTx/>
                <a:uFillTx/>
                <a:latin typeface="Arial"/>
                <a:ea typeface="MS PGothic" charset="0"/>
                <a:cs typeface="Arial"/>
              </a:rPr>
              <a:t> </a:t>
            </a:r>
            <a:r>
              <a:rPr kumimoji="0" sz="2000" b="1" i="0" u="none" strike="noStrike" kern="0" cap="none" spc="-20" normalizeH="0" baseline="0" noProof="0" dirty="0">
                <a:ln>
                  <a:noFill/>
                </a:ln>
                <a:solidFill>
                  <a:srgbClr val="464252"/>
                </a:solidFill>
                <a:effectLst/>
                <a:uLnTx/>
                <a:uFillTx/>
                <a:latin typeface="Arial"/>
                <a:ea typeface="MS PGothic" charset="0"/>
                <a:cs typeface="Arial"/>
              </a:rPr>
              <a:t>re-</a:t>
            </a:r>
            <a:r>
              <a:rPr kumimoji="0" sz="2000" b="1" i="0" u="none" strike="noStrike" kern="0" cap="none" spc="-70" normalizeH="0" baseline="0" noProof="0" dirty="0">
                <a:ln>
                  <a:noFill/>
                </a:ln>
                <a:solidFill>
                  <a:srgbClr val="464252"/>
                </a:solidFill>
                <a:effectLst/>
                <a:uLnTx/>
                <a:uFillTx/>
                <a:latin typeface="Arial"/>
                <a:ea typeface="MS PGothic" charset="0"/>
                <a:cs typeface="Arial"/>
              </a:rPr>
              <a:t>targeting</a:t>
            </a:r>
            <a:r>
              <a:rPr kumimoji="0" sz="2000" b="1" i="0" u="none" strike="noStrike" kern="0" cap="none" spc="-135" normalizeH="0" baseline="0" noProof="0" dirty="0">
                <a:ln>
                  <a:noFill/>
                </a:ln>
                <a:solidFill>
                  <a:srgbClr val="464252"/>
                </a:solidFill>
                <a:effectLst/>
                <a:uLnTx/>
                <a:uFillTx/>
                <a:latin typeface="Arial"/>
                <a:ea typeface="MS PGothic" charset="0"/>
                <a:cs typeface="Arial"/>
              </a:rPr>
              <a:t> </a:t>
            </a:r>
            <a:r>
              <a:rPr kumimoji="0" sz="2000" b="1" i="0" u="none" strike="noStrike" kern="0" cap="none" spc="-45" normalizeH="0" baseline="0" noProof="0" dirty="0">
                <a:ln>
                  <a:noFill/>
                </a:ln>
                <a:solidFill>
                  <a:srgbClr val="464252"/>
                </a:solidFill>
                <a:effectLst/>
                <a:uLnTx/>
                <a:uFillTx/>
                <a:latin typeface="Arial"/>
                <a:ea typeface="MS PGothic" charset="0"/>
                <a:cs typeface="Arial"/>
              </a:rPr>
              <a:t>to</a:t>
            </a:r>
            <a:r>
              <a:rPr kumimoji="0" sz="2000" b="1" i="0" u="none" strike="noStrike" kern="0" cap="none" spc="-105" normalizeH="0" baseline="0" noProof="0" dirty="0">
                <a:ln>
                  <a:noFill/>
                </a:ln>
                <a:solidFill>
                  <a:srgbClr val="464252"/>
                </a:solidFill>
                <a:effectLst/>
                <a:uLnTx/>
                <a:uFillTx/>
                <a:latin typeface="Arial"/>
                <a:ea typeface="MS PGothic" charset="0"/>
                <a:cs typeface="Arial"/>
              </a:rPr>
              <a:t> </a:t>
            </a:r>
            <a:r>
              <a:rPr kumimoji="0" sz="2000" b="1" i="0" u="none" strike="noStrike" kern="0" cap="none" spc="-215" normalizeH="0" baseline="0" noProof="0" dirty="0">
                <a:ln>
                  <a:noFill/>
                </a:ln>
                <a:solidFill>
                  <a:srgbClr val="464252"/>
                </a:solidFill>
                <a:effectLst/>
                <a:uLnTx/>
                <a:uFillTx/>
                <a:latin typeface="Arial"/>
                <a:ea typeface="MS PGothic" charset="0"/>
                <a:cs typeface="Arial"/>
              </a:rPr>
              <a:t>T</a:t>
            </a:r>
            <a:r>
              <a:rPr kumimoji="0" sz="2000" b="1" i="0" u="none" strike="noStrike" kern="0" cap="none" spc="-120" normalizeH="0" baseline="0" noProof="0" dirty="0">
                <a:ln>
                  <a:noFill/>
                </a:ln>
                <a:solidFill>
                  <a:srgbClr val="464252"/>
                </a:solidFill>
                <a:effectLst/>
                <a:uLnTx/>
                <a:uFillTx/>
                <a:latin typeface="Arial"/>
                <a:ea typeface="MS PGothic" charset="0"/>
                <a:cs typeface="Arial"/>
              </a:rPr>
              <a:t> </a:t>
            </a:r>
            <a:r>
              <a:rPr kumimoji="0" sz="2000" b="1" i="0" u="none" strike="noStrike" kern="0" cap="none" spc="0" normalizeH="0" baseline="0" noProof="0" dirty="0">
                <a:ln>
                  <a:noFill/>
                </a:ln>
                <a:solidFill>
                  <a:srgbClr val="464252"/>
                </a:solidFill>
                <a:effectLst/>
                <a:uLnTx/>
                <a:uFillTx/>
                <a:latin typeface="Arial"/>
                <a:ea typeface="MS PGothic" charset="0"/>
                <a:cs typeface="Arial"/>
              </a:rPr>
              <a:t>cells</a:t>
            </a:r>
            <a:r>
              <a:rPr kumimoji="0" sz="2000" b="1" i="0" u="none" strike="noStrike" kern="0" cap="none" spc="-50" normalizeH="0" baseline="0" noProof="0" dirty="0">
                <a:ln>
                  <a:noFill/>
                </a:ln>
                <a:solidFill>
                  <a:srgbClr val="464252"/>
                </a:solidFill>
                <a:effectLst/>
                <a:uLnTx/>
                <a:uFillTx/>
                <a:latin typeface="Arial"/>
                <a:ea typeface="MS PGothic" charset="0"/>
                <a:cs typeface="Arial"/>
              </a:rPr>
              <a:t> </a:t>
            </a:r>
            <a:r>
              <a:rPr kumimoji="0" sz="2000" b="0" i="0" u="none" strike="noStrike" kern="0" cap="none" spc="0" normalizeH="0" baseline="0" noProof="0" dirty="0">
                <a:ln>
                  <a:noFill/>
                </a:ln>
                <a:solidFill>
                  <a:srgbClr val="464252"/>
                </a:solidFill>
                <a:effectLst/>
                <a:uLnTx/>
                <a:uFillTx/>
                <a:latin typeface="Arial"/>
                <a:ea typeface="MS PGothic" charset="0"/>
                <a:cs typeface="Arial"/>
              </a:rPr>
              <a:t>with</a:t>
            </a:r>
            <a:r>
              <a:rPr kumimoji="0" sz="2000" b="0" i="0" u="none" strike="noStrike" kern="0" cap="none" spc="-135" normalizeH="0" baseline="0" noProof="0" dirty="0">
                <a:ln>
                  <a:noFill/>
                </a:ln>
                <a:solidFill>
                  <a:srgbClr val="464252"/>
                </a:solidFill>
                <a:effectLst/>
                <a:uLnTx/>
                <a:uFillTx/>
                <a:latin typeface="Arial"/>
                <a:ea typeface="MS PGothic" charset="0"/>
                <a:cs typeface="Arial"/>
              </a:rPr>
              <a:t> </a:t>
            </a:r>
            <a:r>
              <a:rPr kumimoji="0" sz="2000" b="0" i="0" u="none" strike="noStrike" kern="0" cap="none" spc="-50" normalizeH="0" baseline="0" noProof="0" dirty="0">
                <a:ln>
                  <a:noFill/>
                </a:ln>
                <a:solidFill>
                  <a:srgbClr val="464252"/>
                </a:solidFill>
                <a:effectLst/>
                <a:uLnTx/>
                <a:uFillTx/>
                <a:latin typeface="Arial"/>
                <a:ea typeface="MS PGothic" charset="0"/>
                <a:cs typeface="Arial"/>
              </a:rPr>
              <a:t>a </a:t>
            </a:r>
            <a:r>
              <a:rPr kumimoji="0" sz="2000" b="0" i="0" u="none" strike="noStrike" kern="0" cap="none" spc="-70" normalizeH="0" baseline="0" noProof="0" dirty="0">
                <a:ln>
                  <a:noFill/>
                </a:ln>
                <a:solidFill>
                  <a:srgbClr val="464252"/>
                </a:solidFill>
                <a:effectLst/>
                <a:uLnTx/>
                <a:uFillTx/>
                <a:latin typeface="Arial"/>
                <a:ea typeface="MS PGothic" charset="0"/>
                <a:cs typeface="Arial"/>
              </a:rPr>
              <a:t>CD3</a:t>
            </a:r>
            <a:r>
              <a:rPr kumimoji="0" sz="2000" b="0" i="0" u="none" strike="noStrike" kern="0" cap="none" spc="-150" normalizeH="0" baseline="0" noProof="0" dirty="0">
                <a:ln>
                  <a:noFill/>
                </a:ln>
                <a:solidFill>
                  <a:srgbClr val="464252"/>
                </a:solidFill>
                <a:effectLst/>
                <a:uLnTx/>
                <a:uFillTx/>
                <a:latin typeface="Arial"/>
                <a:ea typeface="MS PGothic" charset="0"/>
                <a:cs typeface="Arial"/>
              </a:rPr>
              <a:t> </a:t>
            </a:r>
            <a:r>
              <a:rPr kumimoji="0" sz="2000" b="0" i="0" u="none" strike="noStrike" kern="0" cap="none" spc="-55" normalizeH="0" baseline="0" noProof="0" dirty="0">
                <a:ln>
                  <a:noFill/>
                </a:ln>
                <a:solidFill>
                  <a:srgbClr val="464252"/>
                </a:solidFill>
                <a:effectLst/>
                <a:uLnTx/>
                <a:uFillTx/>
                <a:latin typeface="Arial"/>
                <a:ea typeface="MS PGothic" charset="0"/>
                <a:cs typeface="Arial"/>
              </a:rPr>
              <a:t>scFv;</a:t>
            </a:r>
            <a:r>
              <a:rPr kumimoji="0" sz="2000" b="0" i="0" u="none" strike="noStrike" kern="0" cap="none" spc="-140" normalizeH="0" baseline="0" noProof="0" dirty="0">
                <a:ln>
                  <a:noFill/>
                </a:ln>
                <a:solidFill>
                  <a:srgbClr val="464252"/>
                </a:solidFill>
                <a:effectLst/>
                <a:uLnTx/>
                <a:uFillTx/>
                <a:latin typeface="Arial"/>
                <a:ea typeface="MS PGothic" charset="0"/>
                <a:cs typeface="Arial"/>
              </a:rPr>
              <a:t> </a:t>
            </a:r>
            <a:r>
              <a:rPr kumimoji="0" sz="2000" b="0" i="0" u="none" strike="noStrike" kern="0" cap="none" spc="-35" normalizeH="0" baseline="0" noProof="0" dirty="0">
                <a:ln>
                  <a:noFill/>
                </a:ln>
                <a:solidFill>
                  <a:srgbClr val="464252"/>
                </a:solidFill>
                <a:effectLst/>
                <a:uLnTx/>
                <a:uFillTx/>
                <a:latin typeface="Arial"/>
                <a:ea typeface="MS PGothic" charset="0"/>
                <a:cs typeface="Arial"/>
              </a:rPr>
              <a:t>avoids</a:t>
            </a:r>
            <a:r>
              <a:rPr kumimoji="0" sz="2000" b="0" i="0" u="none" strike="noStrike" kern="0" cap="none" spc="-90" normalizeH="0" baseline="0" noProof="0" dirty="0">
                <a:ln>
                  <a:noFill/>
                </a:ln>
                <a:solidFill>
                  <a:srgbClr val="464252"/>
                </a:solidFill>
                <a:effectLst/>
                <a:uLnTx/>
                <a:uFillTx/>
                <a:latin typeface="Arial"/>
                <a:ea typeface="MS PGothic" charset="0"/>
                <a:cs typeface="Arial"/>
              </a:rPr>
              <a:t> </a:t>
            </a:r>
            <a:r>
              <a:rPr kumimoji="0" sz="2000" b="0" i="0" u="none" strike="noStrike" kern="0" cap="none" spc="-25" normalizeH="0" baseline="0" noProof="0" dirty="0">
                <a:ln>
                  <a:noFill/>
                </a:ln>
                <a:solidFill>
                  <a:srgbClr val="464252"/>
                </a:solidFill>
                <a:effectLst/>
                <a:uLnTx/>
                <a:uFillTx/>
                <a:latin typeface="Arial"/>
                <a:ea typeface="MS PGothic" charset="0"/>
                <a:cs typeface="Arial"/>
              </a:rPr>
              <a:t>liver</a:t>
            </a:r>
            <a:r>
              <a:rPr kumimoji="0" sz="2000" b="0" i="0" u="none" strike="noStrike" kern="0" cap="none" spc="-160" normalizeH="0" baseline="0" noProof="0" dirty="0">
                <a:ln>
                  <a:noFill/>
                </a:ln>
                <a:solidFill>
                  <a:srgbClr val="464252"/>
                </a:solidFill>
                <a:effectLst/>
                <a:uLnTx/>
                <a:uFillTx/>
                <a:latin typeface="Arial"/>
                <a:ea typeface="MS PGothic" charset="0"/>
                <a:cs typeface="Arial"/>
              </a:rPr>
              <a:t> </a:t>
            </a:r>
            <a:r>
              <a:rPr kumimoji="0" sz="2000" b="0" i="0" u="none" strike="noStrike" kern="0" cap="none" spc="-25" normalizeH="0" baseline="0" noProof="0" dirty="0">
                <a:ln>
                  <a:noFill/>
                </a:ln>
                <a:solidFill>
                  <a:srgbClr val="464252"/>
                </a:solidFill>
                <a:effectLst/>
                <a:uLnTx/>
                <a:uFillTx/>
                <a:latin typeface="Arial"/>
                <a:ea typeface="MS PGothic" charset="0"/>
                <a:cs typeface="Arial"/>
              </a:rPr>
              <a:t>uptake</a:t>
            </a:r>
            <a:r>
              <a:rPr kumimoji="0" sz="2000" b="0" i="0" u="none" strike="noStrike" kern="0" cap="none" spc="-100" normalizeH="0" baseline="0" noProof="0" dirty="0">
                <a:ln>
                  <a:noFill/>
                </a:ln>
                <a:solidFill>
                  <a:srgbClr val="464252"/>
                </a:solidFill>
                <a:effectLst/>
                <a:uLnTx/>
                <a:uFillTx/>
                <a:latin typeface="Arial"/>
                <a:ea typeface="MS PGothic" charset="0"/>
                <a:cs typeface="Arial"/>
              </a:rPr>
              <a:t> </a:t>
            </a:r>
            <a:r>
              <a:rPr kumimoji="0" sz="2000" b="0" i="0" u="none" strike="noStrike" kern="0" cap="none" spc="-25" normalizeH="0" baseline="0" noProof="0" dirty="0">
                <a:ln>
                  <a:noFill/>
                </a:ln>
                <a:solidFill>
                  <a:srgbClr val="464252"/>
                </a:solidFill>
                <a:effectLst/>
                <a:uLnTx/>
                <a:uFillTx/>
                <a:latin typeface="Arial"/>
                <a:ea typeface="MS PGothic" charset="0"/>
                <a:cs typeface="Arial"/>
              </a:rPr>
              <a:t>and </a:t>
            </a:r>
            <a:r>
              <a:rPr kumimoji="0" sz="2000" b="0" i="0" u="none" strike="noStrike" kern="0" cap="none" spc="-35" normalizeH="0" baseline="0" noProof="0" dirty="0">
                <a:ln>
                  <a:noFill/>
                </a:ln>
                <a:solidFill>
                  <a:srgbClr val="464252"/>
                </a:solidFill>
                <a:effectLst/>
                <a:uLnTx/>
                <a:uFillTx/>
                <a:latin typeface="Arial"/>
                <a:ea typeface="MS PGothic" charset="0"/>
                <a:cs typeface="Arial"/>
              </a:rPr>
              <a:t>drug</a:t>
            </a:r>
            <a:r>
              <a:rPr kumimoji="0" sz="2000" b="0" i="0" u="none" strike="noStrike" kern="0" cap="none" spc="-155" normalizeH="0" baseline="0" noProof="0" dirty="0">
                <a:ln>
                  <a:noFill/>
                </a:ln>
                <a:solidFill>
                  <a:srgbClr val="464252"/>
                </a:solidFill>
                <a:effectLst/>
                <a:uLnTx/>
                <a:uFillTx/>
                <a:latin typeface="Arial"/>
                <a:ea typeface="MS PGothic" charset="0"/>
                <a:cs typeface="Arial"/>
              </a:rPr>
              <a:t> </a:t>
            </a:r>
            <a:r>
              <a:rPr kumimoji="0" sz="2000" b="0" i="0" u="none" strike="noStrike" kern="0" cap="none" spc="-20" normalizeH="0" baseline="0" noProof="0" dirty="0">
                <a:ln>
                  <a:noFill/>
                </a:ln>
                <a:solidFill>
                  <a:srgbClr val="464252"/>
                </a:solidFill>
                <a:effectLst/>
                <a:uLnTx/>
                <a:uFillTx/>
                <a:latin typeface="Arial"/>
                <a:ea typeface="MS PGothic" charset="0"/>
                <a:cs typeface="Arial"/>
              </a:rPr>
              <a:t>sinks</a:t>
            </a:r>
            <a:endParaRPr kumimoji="0" sz="20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355600" marR="5080" lvl="0" indent="-343535" algn="l" defTabSz="914400" rtl="0" eaLnBrk="1" fontAlgn="auto" latinLnBrk="0" hangingPunct="1">
              <a:lnSpc>
                <a:spcPct val="100000"/>
              </a:lnSpc>
              <a:spcBef>
                <a:spcPts val="1210"/>
              </a:spcBef>
              <a:spcAft>
                <a:spcPts val="0"/>
              </a:spcAft>
              <a:buClrTx/>
              <a:buSzTx/>
              <a:buFont typeface="Wingdings"/>
              <a:buChar char=""/>
              <a:tabLst>
                <a:tab pos="355600" algn="l"/>
              </a:tabLst>
              <a:defRPr/>
            </a:pPr>
            <a:r>
              <a:rPr kumimoji="0" sz="2000" b="0" i="0" u="none" strike="noStrike" kern="0" cap="none" spc="-20" normalizeH="0" baseline="0" noProof="0" dirty="0">
                <a:ln>
                  <a:noFill/>
                </a:ln>
                <a:solidFill>
                  <a:srgbClr val="464252"/>
                </a:solidFill>
                <a:effectLst/>
                <a:uLnTx/>
                <a:uFillTx/>
                <a:latin typeface="Arial"/>
                <a:ea typeface="MS PGothic" charset="0"/>
                <a:cs typeface="Arial"/>
              </a:rPr>
              <a:t>Anti-</a:t>
            </a:r>
            <a:r>
              <a:rPr kumimoji="0" sz="2000" b="0" i="0" u="none" strike="noStrike" kern="0" cap="none" spc="-114" normalizeH="0" baseline="0" noProof="0" dirty="0">
                <a:ln>
                  <a:noFill/>
                </a:ln>
                <a:solidFill>
                  <a:srgbClr val="464252"/>
                </a:solidFill>
                <a:effectLst/>
                <a:uLnTx/>
                <a:uFillTx/>
                <a:latin typeface="Arial"/>
                <a:ea typeface="MS PGothic" charset="0"/>
                <a:cs typeface="Arial"/>
              </a:rPr>
              <a:t>BCMA</a:t>
            </a:r>
            <a:r>
              <a:rPr kumimoji="0" sz="2000" b="0" i="0" u="none" strike="noStrike" kern="0" cap="none" spc="-145" normalizeH="0" baseline="0" noProof="0" dirty="0">
                <a:ln>
                  <a:noFill/>
                </a:ln>
                <a:solidFill>
                  <a:srgbClr val="464252"/>
                </a:solidFill>
                <a:effectLst/>
                <a:uLnTx/>
                <a:uFillTx/>
                <a:latin typeface="Arial"/>
                <a:ea typeface="MS PGothic" charset="0"/>
                <a:cs typeface="Arial"/>
              </a:rPr>
              <a:t> </a:t>
            </a:r>
            <a:r>
              <a:rPr kumimoji="0" sz="2000" b="0" i="0" u="none" strike="noStrike" kern="0" cap="none" spc="-175" normalizeH="0" baseline="0" noProof="0" dirty="0">
                <a:ln>
                  <a:noFill/>
                </a:ln>
                <a:solidFill>
                  <a:srgbClr val="464252"/>
                </a:solidFill>
                <a:effectLst/>
                <a:uLnTx/>
                <a:uFillTx/>
                <a:latin typeface="Arial"/>
                <a:ea typeface="MS PGothic" charset="0"/>
                <a:cs typeface="Arial"/>
              </a:rPr>
              <a:t>CAR</a:t>
            </a:r>
            <a:r>
              <a:rPr kumimoji="0" sz="2000" b="0" i="0" u="none" strike="noStrike" kern="0" cap="none" spc="-90" normalizeH="0" baseline="0" noProof="0" dirty="0">
                <a:ln>
                  <a:noFill/>
                </a:ln>
                <a:solidFill>
                  <a:srgbClr val="464252"/>
                </a:solidFill>
                <a:effectLst/>
                <a:uLnTx/>
                <a:uFillTx/>
                <a:latin typeface="Arial"/>
                <a:ea typeface="MS PGothic" charset="0"/>
                <a:cs typeface="Arial"/>
              </a:rPr>
              <a:t> </a:t>
            </a:r>
            <a:r>
              <a:rPr kumimoji="0" sz="2000" b="0" i="0" u="none" strike="noStrike" kern="0" cap="none" spc="-50" normalizeH="0" baseline="0" noProof="0" dirty="0">
                <a:ln>
                  <a:noFill/>
                </a:ln>
                <a:solidFill>
                  <a:srgbClr val="464252"/>
                </a:solidFill>
                <a:effectLst/>
                <a:uLnTx/>
                <a:uFillTx/>
                <a:latin typeface="Arial"/>
                <a:ea typeface="MS PGothic" charset="0"/>
                <a:cs typeface="Arial"/>
              </a:rPr>
              <a:t>was</a:t>
            </a:r>
            <a:r>
              <a:rPr kumimoji="0" sz="2000" b="0" i="0" u="none" strike="noStrike" kern="0" cap="none" spc="-120" normalizeH="0" baseline="0" noProof="0" dirty="0">
                <a:ln>
                  <a:noFill/>
                </a:ln>
                <a:solidFill>
                  <a:srgbClr val="464252"/>
                </a:solidFill>
                <a:effectLst/>
                <a:uLnTx/>
                <a:uFillTx/>
                <a:latin typeface="Arial"/>
                <a:ea typeface="MS PGothic" charset="0"/>
                <a:cs typeface="Arial"/>
              </a:rPr>
              <a:t> </a:t>
            </a:r>
            <a:r>
              <a:rPr kumimoji="0" sz="2000" b="1" i="0" u="none" strike="noStrike" kern="0" cap="none" spc="-20" normalizeH="0" baseline="0" noProof="0" dirty="0">
                <a:ln>
                  <a:noFill/>
                </a:ln>
                <a:solidFill>
                  <a:srgbClr val="464252"/>
                </a:solidFill>
                <a:effectLst/>
                <a:uLnTx/>
                <a:uFillTx/>
                <a:latin typeface="Arial"/>
                <a:ea typeface="MS PGothic" charset="0"/>
                <a:cs typeface="Arial"/>
              </a:rPr>
              <a:t>selected</a:t>
            </a:r>
            <a:r>
              <a:rPr kumimoji="0" sz="2000" b="1" i="0" u="none" strike="noStrike" kern="0" cap="none" spc="-140" normalizeH="0" baseline="0" noProof="0" dirty="0">
                <a:ln>
                  <a:noFill/>
                </a:ln>
                <a:solidFill>
                  <a:srgbClr val="464252"/>
                </a:solidFill>
                <a:effectLst/>
                <a:uLnTx/>
                <a:uFillTx/>
                <a:latin typeface="Arial"/>
                <a:ea typeface="MS PGothic" charset="0"/>
                <a:cs typeface="Arial"/>
              </a:rPr>
              <a:t> </a:t>
            </a:r>
            <a:r>
              <a:rPr kumimoji="0" sz="2000" b="1" i="0" u="none" strike="noStrike" kern="0" cap="none" spc="-50" normalizeH="0" baseline="0" noProof="0" dirty="0">
                <a:ln>
                  <a:noFill/>
                </a:ln>
                <a:solidFill>
                  <a:srgbClr val="464252"/>
                </a:solidFill>
                <a:effectLst/>
                <a:uLnTx/>
                <a:uFillTx/>
                <a:latin typeface="Arial"/>
                <a:ea typeface="MS PGothic" charset="0"/>
                <a:cs typeface="Arial"/>
              </a:rPr>
              <a:t>based</a:t>
            </a:r>
            <a:r>
              <a:rPr kumimoji="0" sz="2000" b="1" i="0" u="none" strike="noStrike" kern="0" cap="none" spc="-55" normalizeH="0" baseline="0" noProof="0" dirty="0">
                <a:ln>
                  <a:noFill/>
                </a:ln>
                <a:solidFill>
                  <a:srgbClr val="464252"/>
                </a:solidFill>
                <a:effectLst/>
                <a:uLnTx/>
                <a:uFillTx/>
                <a:latin typeface="Arial"/>
                <a:ea typeface="MS PGothic" charset="0"/>
                <a:cs typeface="Arial"/>
              </a:rPr>
              <a:t> </a:t>
            </a:r>
            <a:r>
              <a:rPr kumimoji="0" sz="2000" b="1" i="0" u="none" strike="noStrike" kern="0" cap="none" spc="-25" normalizeH="0" baseline="0" noProof="0" dirty="0">
                <a:ln>
                  <a:noFill/>
                </a:ln>
                <a:solidFill>
                  <a:srgbClr val="464252"/>
                </a:solidFill>
                <a:effectLst/>
                <a:uLnTx/>
                <a:uFillTx/>
                <a:latin typeface="Arial"/>
                <a:ea typeface="MS PGothic" charset="0"/>
                <a:cs typeface="Arial"/>
              </a:rPr>
              <a:t>on </a:t>
            </a:r>
            <a:r>
              <a:rPr kumimoji="0" sz="2000" b="1" i="0" u="none" strike="noStrike" kern="0" cap="none" spc="-105" normalizeH="0" baseline="0" noProof="0" dirty="0">
                <a:ln>
                  <a:noFill/>
                </a:ln>
                <a:solidFill>
                  <a:srgbClr val="464252"/>
                </a:solidFill>
                <a:effectLst/>
                <a:uLnTx/>
                <a:uFillTx/>
                <a:latin typeface="Arial"/>
                <a:ea typeface="MS PGothic" charset="0"/>
                <a:cs typeface="Arial"/>
              </a:rPr>
              <a:t>high</a:t>
            </a:r>
            <a:r>
              <a:rPr kumimoji="0" sz="2000" b="1" i="0" u="none" strike="noStrike" kern="0" cap="none" spc="-135" normalizeH="0" baseline="0" noProof="0" dirty="0">
                <a:ln>
                  <a:noFill/>
                </a:ln>
                <a:solidFill>
                  <a:srgbClr val="464252"/>
                </a:solidFill>
                <a:effectLst/>
                <a:uLnTx/>
                <a:uFillTx/>
                <a:latin typeface="Arial"/>
                <a:ea typeface="MS PGothic" charset="0"/>
                <a:cs typeface="Arial"/>
              </a:rPr>
              <a:t> </a:t>
            </a:r>
            <a:r>
              <a:rPr kumimoji="0" sz="2000" b="1" i="0" u="none" strike="noStrike" kern="0" cap="none" spc="-35" normalizeH="0" baseline="0" noProof="0" dirty="0">
                <a:ln>
                  <a:noFill/>
                </a:ln>
                <a:solidFill>
                  <a:srgbClr val="464252"/>
                </a:solidFill>
                <a:effectLst/>
                <a:uLnTx/>
                <a:uFillTx/>
                <a:latin typeface="Arial"/>
                <a:ea typeface="MS PGothic" charset="0"/>
                <a:cs typeface="Arial"/>
              </a:rPr>
              <a:t>levels</a:t>
            </a:r>
            <a:r>
              <a:rPr kumimoji="0" sz="2000" b="1" i="0" u="none" strike="noStrike" kern="0" cap="none" spc="-75" normalizeH="0" baseline="0" noProof="0" dirty="0">
                <a:ln>
                  <a:noFill/>
                </a:ln>
                <a:solidFill>
                  <a:srgbClr val="464252"/>
                </a:solidFill>
                <a:effectLst/>
                <a:uLnTx/>
                <a:uFillTx/>
                <a:latin typeface="Arial"/>
                <a:ea typeface="MS PGothic" charset="0"/>
                <a:cs typeface="Arial"/>
              </a:rPr>
              <a:t> </a:t>
            </a:r>
            <a:r>
              <a:rPr kumimoji="0" sz="2000" b="1" i="0" u="none" strike="noStrike" kern="0" cap="none" spc="-60" normalizeH="0" baseline="0" noProof="0" dirty="0">
                <a:ln>
                  <a:noFill/>
                </a:ln>
                <a:solidFill>
                  <a:srgbClr val="464252"/>
                </a:solidFill>
                <a:effectLst/>
                <a:uLnTx/>
                <a:uFillTx/>
                <a:latin typeface="Arial"/>
                <a:ea typeface="MS PGothic" charset="0"/>
                <a:cs typeface="Arial"/>
              </a:rPr>
              <a:t>of</a:t>
            </a:r>
            <a:r>
              <a:rPr kumimoji="0" sz="2000" b="1" i="0" u="none" strike="noStrike" kern="0" cap="none" spc="-85" normalizeH="0" baseline="0" noProof="0" dirty="0">
                <a:ln>
                  <a:noFill/>
                </a:ln>
                <a:solidFill>
                  <a:srgbClr val="464252"/>
                </a:solidFill>
                <a:effectLst/>
                <a:uLnTx/>
                <a:uFillTx/>
                <a:latin typeface="Arial"/>
                <a:ea typeface="MS PGothic" charset="0"/>
                <a:cs typeface="Arial"/>
              </a:rPr>
              <a:t> </a:t>
            </a:r>
            <a:r>
              <a:rPr kumimoji="0" sz="2000" b="1" i="0" u="none" strike="noStrike" kern="0" cap="none" spc="-45" normalizeH="0" baseline="0" noProof="0" dirty="0">
                <a:ln>
                  <a:noFill/>
                </a:ln>
                <a:solidFill>
                  <a:srgbClr val="464252"/>
                </a:solidFill>
                <a:effectLst/>
                <a:uLnTx/>
                <a:uFillTx/>
                <a:latin typeface="Arial"/>
                <a:ea typeface="MS PGothic" charset="0"/>
                <a:cs typeface="Arial"/>
              </a:rPr>
              <a:t>activity</a:t>
            </a:r>
            <a:r>
              <a:rPr kumimoji="0" sz="2000" b="1" i="0" u="none" strike="noStrike" kern="0" cap="none" spc="-105" normalizeH="0" baseline="0" noProof="0" dirty="0">
                <a:ln>
                  <a:noFill/>
                </a:ln>
                <a:solidFill>
                  <a:srgbClr val="464252"/>
                </a:solidFill>
                <a:effectLst/>
                <a:uLnTx/>
                <a:uFillTx/>
                <a:latin typeface="Arial"/>
                <a:ea typeface="MS PGothic" charset="0"/>
                <a:cs typeface="Arial"/>
              </a:rPr>
              <a:t> </a:t>
            </a:r>
            <a:r>
              <a:rPr kumimoji="0" sz="2000" b="1" i="0" u="none" strike="noStrike" kern="0" cap="none" spc="0" normalizeH="0" baseline="0" noProof="0" dirty="0">
                <a:ln>
                  <a:noFill/>
                </a:ln>
                <a:solidFill>
                  <a:srgbClr val="464252"/>
                </a:solidFill>
                <a:effectLst/>
                <a:uLnTx/>
                <a:uFillTx/>
                <a:latin typeface="Arial"/>
                <a:ea typeface="MS PGothic" charset="0"/>
                <a:cs typeface="Arial"/>
              </a:rPr>
              <a:t>to</a:t>
            </a:r>
            <a:r>
              <a:rPr kumimoji="0" sz="2000" b="1" i="0" u="none" strike="noStrike" kern="0" cap="none" spc="-195" normalizeH="0" baseline="0" noProof="0" dirty="0">
                <a:ln>
                  <a:noFill/>
                </a:ln>
                <a:solidFill>
                  <a:srgbClr val="464252"/>
                </a:solidFill>
                <a:effectLst/>
                <a:uLnTx/>
                <a:uFillTx/>
                <a:latin typeface="Arial"/>
                <a:ea typeface="MS PGothic" charset="0"/>
                <a:cs typeface="Arial"/>
              </a:rPr>
              <a:t> </a:t>
            </a:r>
            <a:r>
              <a:rPr kumimoji="0" sz="2000" b="1" i="0" u="none" strike="noStrike" kern="0" cap="none" spc="-100" normalizeH="0" baseline="0" noProof="0" dirty="0">
                <a:ln>
                  <a:noFill/>
                </a:ln>
                <a:solidFill>
                  <a:srgbClr val="464252"/>
                </a:solidFill>
                <a:effectLst/>
                <a:uLnTx/>
                <a:uFillTx/>
                <a:latin typeface="Arial"/>
                <a:ea typeface="MS PGothic" charset="0"/>
                <a:cs typeface="Arial"/>
              </a:rPr>
              <a:t>BCMA-</a:t>
            </a:r>
            <a:r>
              <a:rPr kumimoji="0" sz="2000" b="1" i="0" u="none" strike="noStrike" kern="0" cap="none" spc="-10" normalizeH="0" baseline="0" noProof="0" dirty="0">
                <a:ln>
                  <a:noFill/>
                </a:ln>
                <a:solidFill>
                  <a:srgbClr val="464252"/>
                </a:solidFill>
                <a:effectLst/>
                <a:uLnTx/>
                <a:uFillTx/>
                <a:latin typeface="Arial"/>
                <a:ea typeface="MS PGothic" charset="0"/>
                <a:cs typeface="Arial"/>
              </a:rPr>
              <a:t>positive tumors</a:t>
            </a:r>
            <a:endParaRPr kumimoji="0" sz="2000" b="0" i="0" u="none" strike="noStrike" kern="0" cap="none" spc="0" normalizeH="0" baseline="0" noProof="0" dirty="0">
              <a:ln>
                <a:noFill/>
              </a:ln>
              <a:solidFill>
                <a:sysClr val="windowText" lastClr="000000"/>
              </a:solidFill>
              <a:effectLst/>
              <a:uLnTx/>
              <a:uFillTx/>
              <a:latin typeface="Arial"/>
              <a:ea typeface="MS PGothic" charset="0"/>
              <a:cs typeface="Arial"/>
            </a:endParaRPr>
          </a:p>
        </p:txBody>
      </p:sp>
      <p:sp>
        <p:nvSpPr>
          <p:cNvPr id="19" name="TextBox 18">
            <a:extLst>
              <a:ext uri="{FF2B5EF4-FFF2-40B4-BE49-F238E27FC236}">
                <a16:creationId xmlns:a16="http://schemas.microsoft.com/office/drawing/2014/main" id="{6719F3EE-7294-D914-105E-854713C95E1A}"/>
              </a:ext>
            </a:extLst>
          </p:cNvPr>
          <p:cNvSpPr txBox="1"/>
          <p:nvPr/>
        </p:nvSpPr>
        <p:spPr>
          <a:xfrm>
            <a:off x="263352" y="6165304"/>
            <a:ext cx="2808312" cy="646331"/>
          </a:xfrm>
          <a:prstGeom prst="rect">
            <a:avLst/>
          </a:prstGeom>
          <a:solidFill>
            <a:srgbClr val="FFFFFF"/>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C0504D"/>
              </a:solidFill>
              <a:effectLst/>
              <a:uLnTx/>
              <a:uFillTx/>
              <a:latin typeface="Arial" pitchFamily="-72" charset="0"/>
              <a:ea typeface="MS PGothic"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aper&#10;&#10;AI-generated content may be incorrect.">
            <a:extLst>
              <a:ext uri="{FF2B5EF4-FFF2-40B4-BE49-F238E27FC236}">
                <a16:creationId xmlns:a16="http://schemas.microsoft.com/office/drawing/2014/main" id="{75ACB37D-695A-EB95-0038-5E7375A97A1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11424" y="476672"/>
            <a:ext cx="9985637" cy="5184576"/>
          </a:xfrm>
          <a:prstGeom prst="rect">
            <a:avLst/>
          </a:prstGeom>
        </p:spPr>
      </p:pic>
      <p:sp>
        <p:nvSpPr>
          <p:cNvPr id="4" name="Rectangle 3">
            <a:extLst>
              <a:ext uri="{FF2B5EF4-FFF2-40B4-BE49-F238E27FC236}">
                <a16:creationId xmlns:a16="http://schemas.microsoft.com/office/drawing/2014/main" id="{2DEE4E6F-947F-040A-EC87-F12F5A24E3B5}"/>
              </a:ext>
            </a:extLst>
          </p:cNvPr>
          <p:cNvSpPr/>
          <p:nvPr/>
        </p:nvSpPr>
        <p:spPr bwMode="auto">
          <a:xfrm>
            <a:off x="911424" y="5661248"/>
            <a:ext cx="9985637"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5FE7629-7A83-F092-633F-321F642E6CBB}"/>
              </a:ext>
            </a:extLst>
          </p:cNvPr>
          <p:cNvSpPr txBox="1"/>
          <p:nvPr/>
        </p:nvSpPr>
        <p:spPr>
          <a:xfrm>
            <a:off x="2738983" y="5960990"/>
            <a:ext cx="8136904" cy="400110"/>
          </a:xfrm>
          <a:prstGeom prst="rect">
            <a:avLst/>
          </a:prstGeom>
          <a:noFill/>
        </p:spPr>
        <p:txBody>
          <a:bodyPr wrap="square" rtlCol="0">
            <a:spAutoFit/>
          </a:bodyPr>
          <a:lstStyle/>
          <a:p>
            <a:pPr algn="r"/>
            <a:r>
              <a:rPr lang="en-US" sz="2000" dirty="0">
                <a:solidFill>
                  <a:schemeClr val="tx1"/>
                </a:solidFill>
                <a:latin typeface="Times New Roman" panose="02020603050405020304" pitchFamily="18" charset="0"/>
                <a:cs typeface="Times New Roman" panose="02020603050405020304" pitchFamily="18" charset="0"/>
              </a:rPr>
              <a:t>December 9, 2025 [Online ahead of print].</a:t>
            </a:r>
          </a:p>
        </p:txBody>
      </p:sp>
    </p:spTree>
    <p:extLst>
      <p:ext uri="{BB962C8B-B14F-4D97-AF65-F5344CB8AC3E}">
        <p14:creationId xmlns:p14="http://schemas.microsoft.com/office/powerpoint/2010/main" val="1388450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err="1"/>
              <a:t>Ianalumab</a:t>
            </a:r>
            <a:r>
              <a:rPr lang="en-US" sz="2880" dirty="0"/>
              <a:t> (VAY736) in ITP</a:t>
            </a:r>
          </a:p>
        </p:txBody>
      </p:sp>
      <p:pic>
        <p:nvPicPr>
          <p:cNvPr id="9" name="Picture 8">
            <a:extLst>
              <a:ext uri="{FF2B5EF4-FFF2-40B4-BE49-F238E27FC236}">
                <a16:creationId xmlns:a16="http://schemas.microsoft.com/office/drawing/2014/main" id="{9AD7BD71-1364-F2F9-FDF9-360AC9BAC1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88892" y="1324964"/>
            <a:ext cx="5006685" cy="4968582"/>
          </a:xfrm>
          <a:prstGeom prst="rect">
            <a:avLst/>
          </a:prstGeom>
        </p:spPr>
      </p:pic>
      <p:sp>
        <p:nvSpPr>
          <p:cNvPr id="10" name="Content Placeholder 2">
            <a:extLst>
              <a:ext uri="{FF2B5EF4-FFF2-40B4-BE49-F238E27FC236}">
                <a16:creationId xmlns:a16="http://schemas.microsoft.com/office/drawing/2014/main" id="{A5F3DD86-66E0-C223-62E0-A2C13AAA8B79}"/>
              </a:ext>
            </a:extLst>
          </p:cNvPr>
          <p:cNvSpPr>
            <a:spLocks noGrp="1"/>
          </p:cNvSpPr>
          <p:nvPr>
            <p:ph idx="1"/>
          </p:nvPr>
        </p:nvSpPr>
        <p:spPr>
          <a:xfrm>
            <a:off x="6663240" y="1524477"/>
            <a:ext cx="5019908" cy="4572000"/>
          </a:xfrm>
        </p:spPr>
        <p:txBody>
          <a:bodyPr/>
          <a:lstStyle/>
          <a:p>
            <a:pPr marL="0" indent="0">
              <a:buNone/>
            </a:pPr>
            <a:r>
              <a:rPr lang="en-US" dirty="0"/>
              <a:t>Dual mechanism of action:</a:t>
            </a:r>
          </a:p>
          <a:p>
            <a:pPr marL="0" indent="0">
              <a:buNone/>
            </a:pPr>
            <a:r>
              <a:rPr lang="en-US" dirty="0"/>
              <a:t>1) BAFF-R blockade</a:t>
            </a:r>
          </a:p>
          <a:p>
            <a:pPr lvl="1"/>
            <a:r>
              <a:rPr lang="en-US" dirty="0"/>
              <a:t>Prevents activation and differentiation of B-cells and induction of long-lived plasma cells</a:t>
            </a:r>
          </a:p>
          <a:p>
            <a:pPr lvl="1"/>
            <a:r>
              <a:rPr lang="en-US" dirty="0"/>
              <a:t>May overcome rebound/resistance mechanisms (including loss of CD20, BAFF-driven B-cell hyperactivation)</a:t>
            </a:r>
          </a:p>
          <a:p>
            <a:pPr marL="0" indent="0">
              <a:buNone/>
            </a:pPr>
            <a:r>
              <a:rPr lang="en-US" dirty="0"/>
              <a:t>2) Enhanced ADCC-mediated </a:t>
            </a:r>
            <a:br>
              <a:rPr lang="en-US" dirty="0"/>
            </a:br>
            <a:r>
              <a:rPr lang="en-US" dirty="0"/>
              <a:t>B-cell depletion</a:t>
            </a:r>
          </a:p>
          <a:p>
            <a:pPr lvl="1"/>
            <a:r>
              <a:rPr lang="en-US" dirty="0"/>
              <a:t>Provides more potent, sustained </a:t>
            </a:r>
            <a:br>
              <a:rPr lang="en-US" dirty="0"/>
            </a:br>
            <a:r>
              <a:rPr lang="en-US" dirty="0"/>
              <a:t>B-cell depletion in blood and tissues</a:t>
            </a:r>
          </a:p>
        </p:txBody>
      </p:sp>
      <p:sp>
        <p:nvSpPr>
          <p:cNvPr id="3" name="TextBox 2">
            <a:extLst>
              <a:ext uri="{FF2B5EF4-FFF2-40B4-BE49-F238E27FC236}">
                <a16:creationId xmlns:a16="http://schemas.microsoft.com/office/drawing/2014/main" id="{F3C15383-3F3C-9506-D47F-3557F196B9B7}"/>
              </a:ext>
            </a:extLst>
          </p:cNvPr>
          <p:cNvSpPr txBox="1"/>
          <p:nvPr/>
        </p:nvSpPr>
        <p:spPr>
          <a:xfrm>
            <a:off x="284488" y="6484350"/>
            <a:ext cx="3007746"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Hanni Al-</a:t>
            </a:r>
            <a:r>
              <a:rPr lang="en-US" sz="1600" b="0" dirty="0" err="1">
                <a:solidFill>
                  <a:schemeClr val="tx1"/>
                </a:solidFill>
                <a:latin typeface="Calibri" panose="020F0502020204030204" pitchFamily="34" charset="0"/>
                <a:cs typeface="Calibri" panose="020F0502020204030204" pitchFamily="34" charset="0"/>
              </a:rPr>
              <a:t>Samkari</a:t>
            </a:r>
            <a:r>
              <a:rPr lang="en-US" sz="1600" b="0" dirty="0">
                <a:solidFill>
                  <a:schemeClr val="tx1"/>
                </a:solidFill>
                <a:latin typeface="Calibri" panose="020F0502020204030204" pitchFamily="34" charset="0"/>
                <a:cs typeface="Calibri" panose="020F0502020204030204" pitchFamily="34" charset="0"/>
              </a:rPr>
              <a:t>, MD</a:t>
            </a:r>
          </a:p>
        </p:txBody>
      </p:sp>
    </p:spTree>
    <p:extLst>
      <p:ext uri="{BB962C8B-B14F-4D97-AF65-F5344CB8AC3E}">
        <p14:creationId xmlns:p14="http://schemas.microsoft.com/office/powerpoint/2010/main" val="364160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F389A-A510-641A-60D0-47366BF75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23C99-5D33-D67F-8C33-8E83010C23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BC7AEF61-BF56-67CE-42D7-1493E535E20D}"/>
              </a:ext>
            </a:extLst>
          </p:cNvPr>
          <p:cNvGraphicFramePr>
            <a:graphicFrameLocks noGrp="1"/>
          </p:cNvGraphicFramePr>
          <p:nvPr>
            <p:extLst>
              <p:ext uri="{D42A27DB-BD31-4B8C-83A1-F6EECF244321}">
                <p14:modId xmlns:p14="http://schemas.microsoft.com/office/powerpoint/2010/main" val="968699314"/>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bg1"/>
                          </a:solidFill>
                        </a:rPr>
                        <a:t>Dr Sehn – 66-year-old man with early relapsing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48D2D6FE-69D8-2036-BABE-CB0CC81AE246}"/>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3C458CBE-6615-AC3D-7497-8B30733046AF}"/>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924087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55DA0-7CBD-88A2-409B-43A404C68B1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A947BF7-10CF-D5D5-A4A1-A0ECF49B4119}"/>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F4AE566E-E841-4BCE-80B8-F0B0A8A76C17}"/>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66-year-old man with DLBCL and early relapse on </a:t>
            </a:r>
            <a:r>
              <a:rPr lang="en-US" dirty="0" err="1">
                <a:solidFill>
                  <a:schemeClr val="bg1"/>
                </a:solidFill>
              </a:rPr>
              <a:t>axicabtagene</a:t>
            </a:r>
            <a:r>
              <a:rPr lang="en-US" dirty="0">
                <a:solidFill>
                  <a:schemeClr val="bg1"/>
                </a:solidFill>
              </a:rPr>
              <a:t> </a:t>
            </a:r>
            <a:r>
              <a:rPr lang="en-US" dirty="0" err="1">
                <a:solidFill>
                  <a:schemeClr val="bg1"/>
                </a:solidFill>
              </a:rPr>
              <a:t>ciloleucel</a:t>
            </a:r>
            <a:r>
              <a:rPr lang="en-US" dirty="0">
                <a:solidFill>
                  <a:schemeClr val="bg1"/>
                </a:solidFill>
              </a:rPr>
              <a:t> receives </a:t>
            </a:r>
            <a:r>
              <a:rPr lang="en-US" dirty="0" err="1">
                <a:solidFill>
                  <a:schemeClr val="bg1"/>
                </a:solidFill>
              </a:rPr>
              <a:t>glofitamab</a:t>
            </a:r>
            <a:endParaRPr lang="en-US" dirty="0">
              <a:solidFill>
                <a:schemeClr val="bg1"/>
              </a:solidFill>
            </a:endParaRPr>
          </a:p>
        </p:txBody>
      </p:sp>
      <p:sp>
        <p:nvSpPr>
          <p:cNvPr id="8" name="Title 1">
            <a:extLst>
              <a:ext uri="{FF2B5EF4-FFF2-40B4-BE49-F238E27FC236}">
                <a16:creationId xmlns:a16="http://schemas.microsoft.com/office/drawing/2014/main" id="{EB69DA3C-6EE3-4E0C-D460-4AEDDA02F887}"/>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Laurie Sehn (Vancouver, British Columbia)</a:t>
            </a:r>
          </a:p>
        </p:txBody>
      </p:sp>
      <p:pic>
        <p:nvPicPr>
          <p:cNvPr id="5" name="Picture 4" descr="A person wearing headphones and a microphone&#10;&#10;AI-generated content may be incorrect.">
            <a:extLst>
              <a:ext uri="{FF2B5EF4-FFF2-40B4-BE49-F238E27FC236}">
                <a16:creationId xmlns:a16="http://schemas.microsoft.com/office/drawing/2014/main" id="{6627C716-84E6-08AB-1B42-9D0FCF76C46A}"/>
              </a:ext>
            </a:extLst>
          </p:cNvPr>
          <p:cNvPicPr>
            <a:picLocks noChangeAspect="1"/>
          </p:cNvPicPr>
          <p:nvPr/>
        </p:nvPicPr>
        <p:blipFill>
          <a:blip r:embed="rId3"/>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032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9BDC3-1AEE-36D5-666F-2E8F6FAA02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DA253D-F310-D804-933E-C817A0C3C13A}"/>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94A59456-2D5A-9770-7820-02264FAD08F1}"/>
              </a:ext>
            </a:extLst>
          </p:cNvPr>
          <p:cNvGraphicFramePr>
            <a:graphicFrameLocks noGrp="1"/>
          </p:cNvGraphicFramePr>
          <p:nvPr>
            <p:extLst>
              <p:ext uri="{D42A27DB-BD31-4B8C-83A1-F6EECF244321}">
                <p14:modId xmlns:p14="http://schemas.microsoft.com/office/powerpoint/2010/main" val="3038186238"/>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a:p>
                  </a:txBody>
                  <a:tcPr/>
                </a:tc>
                <a:tc>
                  <a:txBody>
                    <a:bodyPr/>
                    <a:lstStyle/>
                    <a:p>
                      <a:r>
                        <a:rPr lang="en-US" sz="2000" b="1" dirty="0">
                          <a:solidFill>
                            <a:schemeClr val="bg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DE739469-98E0-C732-6D27-8FC71C25E4E3}"/>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79FBBFF8-4557-FF7A-70DF-BC970E7E0048}"/>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2586791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5D09F-8673-70C1-AB5B-F0EDB94B1AD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E15B69C-2746-5EF3-F9DB-BA9293A04C93}"/>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206D58E8-57A3-424C-79E3-57D0C3067848}"/>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68-year-old man with Type 2 diabetes, CHF and COPD receives glofitamab monotherapy after glofitamab + GEMOX for relapsed GCB-type double-hit DLBCL </a:t>
            </a:r>
          </a:p>
        </p:txBody>
      </p:sp>
      <p:sp>
        <p:nvSpPr>
          <p:cNvPr id="8" name="Title 1">
            <a:extLst>
              <a:ext uri="{FF2B5EF4-FFF2-40B4-BE49-F238E27FC236}">
                <a16:creationId xmlns:a16="http://schemas.microsoft.com/office/drawing/2014/main" id="{EC410A05-F80B-02B9-DFC9-F2EB70CFFEEB}"/>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Matthew Lunning (Omaha, Nebraska)</a:t>
            </a:r>
          </a:p>
        </p:txBody>
      </p:sp>
      <p:pic>
        <p:nvPicPr>
          <p:cNvPr id="4" name="Picture 3" descr="A person smiling for a picture&#10;&#10;AI-generated content may be incorrect.">
            <a:extLst>
              <a:ext uri="{FF2B5EF4-FFF2-40B4-BE49-F238E27FC236}">
                <a16:creationId xmlns:a16="http://schemas.microsoft.com/office/drawing/2014/main" id="{ABAE0C5E-86FF-0307-EA64-754368DBF352}"/>
              </a:ext>
            </a:extLst>
          </p:cNvPr>
          <p:cNvPicPr>
            <a:picLocks noChangeAspect="1"/>
          </p:cNvPicPr>
          <p:nvPr/>
        </p:nvPicPr>
        <p:blipFill>
          <a:blip r:embed="rId3"/>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0240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E1C40-B588-A6C1-F0C8-9FB9FF323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5C12D-DD0E-55BD-CD68-467109756E98}"/>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5A273B10-AEAB-75B9-59A5-B6C7DE134444}"/>
              </a:ext>
            </a:extLst>
          </p:cNvPr>
          <p:cNvGraphicFramePr>
            <a:graphicFrameLocks noGrp="1"/>
          </p:cNvGraphicFramePr>
          <p:nvPr>
            <p:extLst>
              <p:ext uri="{D42A27DB-BD31-4B8C-83A1-F6EECF244321}">
                <p14:modId xmlns:p14="http://schemas.microsoft.com/office/powerpoint/2010/main" val="1904614014"/>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alibri" panose="020F0502020204030204" pitchFamily="34" charset="0"/>
                          <a:cs typeface="Calibri" panose="020F0502020204030204" pitchFamily="34" charset="0"/>
                        </a:rPr>
                        <a:t>      Faculty Presentation: </a:t>
                      </a:r>
                      <a:r>
                        <a:rPr lang="en-US" sz="2000" b="1" kern="1200" dirty="0">
                          <a:solidFill>
                            <a:schemeClr val="bg1"/>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633AD7D7-F2BD-3F2D-4D9F-53269D5974EC}"/>
              </a:ext>
            </a:extLst>
          </p:cNvPr>
          <p:cNvSpPr/>
          <p:nvPr/>
        </p:nvSpPr>
        <p:spPr bwMode="auto">
          <a:xfrm>
            <a:off x="1703512" y="3465004"/>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7FC486B5-FAAF-B071-927F-B073BE3A10C1}"/>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087896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1794411"/>
            <a:ext cx="12192000" cy="1143000"/>
          </a:xfrm>
        </p:spPr>
        <p:txBody>
          <a:bodyPr wrap="square" anchor="ctr">
            <a:noAutofit/>
          </a:bodyPr>
          <a:lstStyle/>
          <a:p>
            <a:r>
              <a:rPr lang="en-AU" dirty="0"/>
              <a:t>Practical Perspectives on the Current Role </a:t>
            </a:r>
            <a:br>
              <a:rPr lang="en-AU" dirty="0"/>
            </a:br>
            <a:r>
              <a:rPr lang="en-AU" dirty="0"/>
              <a:t>of Bispecific Antibodies in the Management of Lymphoma — </a:t>
            </a:r>
            <a:br>
              <a:rPr lang="en-AU" dirty="0"/>
            </a:br>
            <a:r>
              <a:rPr lang="en-AU" dirty="0"/>
              <a:t>ASH 2025 Review Part 3</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p:txBody>
      </p:sp>
    </p:spTree>
    <p:custDataLst>
      <p:tags r:id="rId1"/>
    </p:custDataLst>
    <p:extLst>
      <p:ext uri="{BB962C8B-B14F-4D97-AF65-F5344CB8AC3E}">
        <p14:creationId xmlns:p14="http://schemas.microsoft.com/office/powerpoint/2010/main" val="937610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EA13-37B4-5921-6103-1589ED223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073B9-82E2-FD2F-64FC-1FFE76F7047D}"/>
              </a:ext>
            </a:extLst>
          </p:cNvPr>
          <p:cNvSpPr>
            <a:spLocks noGrp="1"/>
          </p:cNvSpPr>
          <p:nvPr>
            <p:ph type="title"/>
          </p:nvPr>
        </p:nvSpPr>
        <p:spPr/>
        <p:txBody>
          <a:bodyPr/>
          <a:lstStyle/>
          <a:p>
            <a:r>
              <a:rPr lang="en-US" dirty="0"/>
              <a:t>CME Agenda</a:t>
            </a:r>
          </a:p>
        </p:txBody>
      </p:sp>
      <p:sp>
        <p:nvSpPr>
          <p:cNvPr id="3" name="Content Placeholder 2">
            <a:extLst>
              <a:ext uri="{FF2B5EF4-FFF2-40B4-BE49-F238E27FC236}">
                <a16:creationId xmlns:a16="http://schemas.microsoft.com/office/drawing/2014/main" id="{69C6DD38-CB48-41BA-F9B1-232966001A3D}"/>
              </a:ext>
            </a:extLst>
          </p:cNvPr>
          <p:cNvSpPr>
            <a:spLocks noGrp="1"/>
          </p:cNvSpPr>
          <p:nvPr>
            <p:ph idx="1"/>
          </p:nvPr>
        </p:nvSpPr>
        <p:spPr>
          <a:xfrm>
            <a:off x="1199456" y="1416053"/>
            <a:ext cx="9504194" cy="4799013"/>
          </a:xfrm>
        </p:spPr>
        <p:txBody>
          <a:bodyPr/>
          <a:lstStyle/>
          <a:p>
            <a:pPr marL="98425" indent="0">
              <a:buNone/>
            </a:pPr>
            <a:r>
              <a:rPr lang="en-US" dirty="0"/>
              <a:t>Biological Rationale for and </a:t>
            </a:r>
            <a:r>
              <a:rPr lang="en-US" u="sng" dirty="0"/>
              <a:t>Available Data</a:t>
            </a:r>
            <a:r>
              <a:rPr lang="en-US" dirty="0"/>
              <a:t> with CD20 x CD3 Bispecific Antibodies in Lymphoma</a:t>
            </a:r>
          </a:p>
          <a:p>
            <a:pPr marL="98425" indent="0">
              <a:buNone/>
            </a:pPr>
            <a:r>
              <a:rPr lang="en-US" dirty="0"/>
              <a:t>Practical Considerations and </a:t>
            </a:r>
            <a:r>
              <a:rPr lang="en-US" u="sng" dirty="0"/>
              <a:t>Future Directions</a:t>
            </a:r>
            <a:r>
              <a:rPr lang="en-US" dirty="0"/>
              <a:t> with CD20 x CD3 Bispecific Antibodies in Lymphoma</a:t>
            </a:r>
          </a:p>
        </p:txBody>
      </p:sp>
    </p:spTree>
    <p:extLst>
      <p:ext uri="{BB962C8B-B14F-4D97-AF65-F5344CB8AC3E}">
        <p14:creationId xmlns:p14="http://schemas.microsoft.com/office/powerpoint/2010/main" val="35624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98828-E53A-8394-FC58-AC0AB2ED411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69613" y="1463656"/>
            <a:ext cx="7029333" cy="4143930"/>
          </a:xfrm>
          <a:prstGeom prst="rect">
            <a:avLst/>
          </a:prstGeom>
        </p:spPr>
      </p:pic>
      <p:sp>
        <p:nvSpPr>
          <p:cNvPr id="6" name="Text Placeholder 5">
            <a:extLst>
              <a:ext uri="{FF2B5EF4-FFF2-40B4-BE49-F238E27FC236}">
                <a16:creationId xmlns:a16="http://schemas.microsoft.com/office/drawing/2014/main" id="{B9968A94-4DCA-B22F-1B60-49980205FE45}"/>
              </a:ext>
            </a:extLst>
          </p:cNvPr>
          <p:cNvSpPr>
            <a:spLocks noGrp="1"/>
          </p:cNvSpPr>
          <p:nvPr>
            <p:ph type="body" sz="quarter" idx="4294967295"/>
          </p:nvPr>
        </p:nvSpPr>
        <p:spPr>
          <a:xfrm>
            <a:off x="580768" y="389804"/>
            <a:ext cx="6748288" cy="1073852"/>
          </a:xfrm>
        </p:spPr>
        <p:txBody>
          <a:bodyPr>
            <a:normAutofit fontScale="85000" lnSpcReduction="20000"/>
          </a:bodyPr>
          <a:lstStyle/>
          <a:p>
            <a:pPr marL="98425" indent="0">
              <a:buNone/>
            </a:pPr>
            <a:r>
              <a:rPr lang="en-US" dirty="0">
                <a:solidFill>
                  <a:schemeClr val="tx1"/>
                </a:solidFill>
              </a:rPr>
              <a:t>CD3-activating bispecific antibodies – usual target is CD20 on the lymphoma cell, others in development (</a:t>
            </a:r>
            <a:r>
              <a:rPr lang="en-US" dirty="0" err="1">
                <a:solidFill>
                  <a:schemeClr val="tx1"/>
                </a:solidFill>
              </a:rPr>
              <a:t>eg</a:t>
            </a:r>
            <a:r>
              <a:rPr lang="en-US" dirty="0">
                <a:solidFill>
                  <a:schemeClr val="tx1"/>
                </a:solidFill>
              </a:rPr>
              <a:t>, &gt;1 cancer antigen or CD19)</a:t>
            </a:r>
          </a:p>
          <a:p>
            <a:endParaRPr lang="en-US" dirty="0"/>
          </a:p>
        </p:txBody>
      </p:sp>
      <p:sp>
        <p:nvSpPr>
          <p:cNvPr id="2" name="Text Placeholder 5">
            <a:extLst>
              <a:ext uri="{FF2B5EF4-FFF2-40B4-BE49-F238E27FC236}">
                <a16:creationId xmlns:a16="http://schemas.microsoft.com/office/drawing/2014/main" id="{E741A2FD-352C-8B74-9AC8-7D12D1CE241B}"/>
              </a:ext>
            </a:extLst>
          </p:cNvPr>
          <p:cNvSpPr txBox="1">
            <a:spLocks/>
          </p:cNvSpPr>
          <p:nvPr/>
        </p:nvSpPr>
        <p:spPr>
          <a:xfrm>
            <a:off x="8107721" y="2484632"/>
            <a:ext cx="3411449" cy="2364459"/>
          </a:xfrm>
          <a:prstGeom prst="rect">
            <a:avLst/>
          </a:prstGeom>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mj-lt"/>
              <a:buNone/>
              <a:defRPr sz="2400" kern="1200">
                <a:solidFill>
                  <a:schemeClr val="accent3"/>
                </a:solidFill>
                <a:latin typeface="+mj-lt"/>
                <a:ea typeface="+mn-ea"/>
                <a:cs typeface="+mn-cs"/>
              </a:defRPr>
            </a:lvl1pPr>
            <a:lvl2pPr marL="457200" indent="0" algn="l" defTabSz="914400" rtl="0" eaLnBrk="1" latinLnBrk="0" hangingPunct="1">
              <a:lnSpc>
                <a:spcPct val="90000"/>
              </a:lnSpc>
              <a:spcBef>
                <a:spcPts val="500"/>
              </a:spcBef>
              <a:buFont typeface="+mj-lt"/>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mj-lt"/>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Approvals in USA:</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Epcoritamab and glofitamab approved as third or subsequent treatment for diffuse large B-cell lymphoma in the USA. </a:t>
            </a:r>
          </a:p>
          <a:p>
            <a:pPr marL="0" marR="0" lvl="0" indent="0" algn="l" defTabSz="914400" rtl="0" eaLnBrk="1" fontAlgn="auto" latinLnBrk="0" hangingPunct="1">
              <a:lnSpc>
                <a:spcPct val="90000"/>
              </a:lnSpc>
              <a:spcBef>
                <a:spcPts val="1000"/>
              </a:spcBef>
              <a:spcAft>
                <a:spcPts val="0"/>
              </a:spcAft>
              <a:buClrTx/>
              <a:buSzTx/>
              <a:buFont typeface="+mj-lt"/>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Mosunetuzumab</a:t>
            </a:r>
            <a:r>
              <a:rPr kumimoji="0" lang="en-US" sz="1800" b="0" i="0" u="none" strike="noStrike" kern="1200" cap="none" spc="0" normalizeH="0" baseline="0" noProof="0" dirty="0">
                <a:ln>
                  <a:noFill/>
                </a:ln>
                <a:solidFill>
                  <a:srgbClr val="000000"/>
                </a:solidFill>
                <a:effectLst/>
                <a:uLnTx/>
                <a:uFillTx/>
                <a:latin typeface="Calibri"/>
                <a:ea typeface="+mn-ea"/>
                <a:cs typeface="+mn-cs"/>
              </a:rPr>
              <a:t> and epcoritamab as third treatment for follicular lymphoma.</a:t>
            </a:r>
          </a:p>
          <a:p>
            <a:pPr marL="0" marR="0" lvl="0" indent="0" algn="l" defTabSz="914400" rtl="0" eaLnBrk="1" fontAlgn="auto" latinLnBrk="0" hangingPunct="1">
              <a:lnSpc>
                <a:spcPct val="90000"/>
              </a:lnSpc>
              <a:spcBef>
                <a:spcPts val="1000"/>
              </a:spcBef>
              <a:spcAft>
                <a:spcPts val="0"/>
              </a:spcAft>
              <a:buClrTx/>
              <a:buSzTx/>
              <a:buFont typeface="+mj-lt"/>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DC003F09-00D9-3A5C-7120-12EE3A5F0A6A}"/>
              </a:ext>
            </a:extLst>
          </p:cNvPr>
          <p:cNvSpPr txBox="1"/>
          <p:nvPr/>
        </p:nvSpPr>
        <p:spPr>
          <a:xfrm>
            <a:off x="449716" y="5821865"/>
            <a:ext cx="99850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Key specific adverse events: cytokine release syndrome (common) and neurologic toxicity (uncommon).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Frequency and severity vary by product and indication. </a:t>
            </a:r>
          </a:p>
        </p:txBody>
      </p:sp>
    </p:spTree>
    <p:extLst>
      <p:ext uri="{BB962C8B-B14F-4D97-AF65-F5344CB8AC3E}">
        <p14:creationId xmlns:p14="http://schemas.microsoft.com/office/powerpoint/2010/main" val="3377026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6195DB-A6D7-ABF5-3D18-6F1B1573E1D1}"/>
              </a:ext>
            </a:extLst>
          </p:cNvPr>
          <p:cNvSpPr>
            <a:spLocks noGrp="1"/>
          </p:cNvSpPr>
          <p:nvPr>
            <p:ph type="title"/>
          </p:nvPr>
        </p:nvSpPr>
        <p:spPr>
          <a:xfrm>
            <a:off x="791100" y="393268"/>
            <a:ext cx="9861066" cy="1143000"/>
          </a:xfrm>
        </p:spPr>
        <p:txBody>
          <a:bodyPr/>
          <a:lstStyle/>
          <a:p>
            <a:pPr algn="l"/>
            <a:r>
              <a:rPr lang="en-US" dirty="0">
                <a:solidFill>
                  <a:srgbClr val="0432FF"/>
                </a:solidFill>
              </a:rPr>
              <a:t>Key Themes from ASH 25 in Bispecific Antibodies (</a:t>
            </a:r>
            <a:r>
              <a:rPr lang="en-US" dirty="0" err="1">
                <a:solidFill>
                  <a:srgbClr val="0432FF"/>
                </a:solidFill>
              </a:rPr>
              <a:t>BsAbs</a:t>
            </a:r>
            <a:r>
              <a:rPr lang="en-US" dirty="0">
                <a:solidFill>
                  <a:srgbClr val="0432FF"/>
                </a:solidFill>
              </a:rPr>
              <a:t>) for Diffuse Large B-Cell Lymphoma</a:t>
            </a:r>
          </a:p>
        </p:txBody>
      </p:sp>
      <p:sp>
        <p:nvSpPr>
          <p:cNvPr id="3" name="Text Placeholder 2">
            <a:extLst>
              <a:ext uri="{FF2B5EF4-FFF2-40B4-BE49-F238E27FC236}">
                <a16:creationId xmlns:a16="http://schemas.microsoft.com/office/drawing/2014/main" id="{D4CAA247-4D42-642D-D16B-F0EB0BA160E1}"/>
              </a:ext>
            </a:extLst>
          </p:cNvPr>
          <p:cNvSpPr>
            <a:spLocks noGrp="1"/>
          </p:cNvSpPr>
          <p:nvPr>
            <p:ph idx="1"/>
          </p:nvPr>
        </p:nvSpPr>
        <p:spPr>
          <a:xfrm>
            <a:off x="791100" y="1802845"/>
            <a:ext cx="10668588" cy="4799013"/>
          </a:xfrm>
        </p:spPr>
        <p:txBody>
          <a:bodyPr/>
          <a:lstStyle/>
          <a:p>
            <a:r>
              <a:rPr lang="en-US" dirty="0"/>
              <a:t>Updates on key registration data (</a:t>
            </a:r>
            <a:r>
              <a:rPr lang="en-US" dirty="0" err="1"/>
              <a:t>BsAb</a:t>
            </a:r>
            <a:r>
              <a:rPr lang="en-US" dirty="0"/>
              <a:t> monotherapy and combos)</a:t>
            </a:r>
          </a:p>
          <a:p>
            <a:r>
              <a:rPr lang="en-US" dirty="0"/>
              <a:t>New combination treatments </a:t>
            </a:r>
          </a:p>
          <a:p>
            <a:r>
              <a:rPr lang="en-US" dirty="0"/>
              <a:t>New indications in lymphoma </a:t>
            </a:r>
          </a:p>
        </p:txBody>
      </p:sp>
    </p:spTree>
    <p:extLst>
      <p:ext uri="{BB962C8B-B14F-4D97-AF65-F5344CB8AC3E}">
        <p14:creationId xmlns:p14="http://schemas.microsoft.com/office/powerpoint/2010/main" val="2217876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5804EF2-21EB-9BCC-A02C-D5F517BCA4F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59971" y="1342303"/>
            <a:ext cx="5764494" cy="4672907"/>
          </a:xfrm>
          <a:prstGeom prst="rect">
            <a:avLst/>
          </a:prstGeom>
        </p:spPr>
      </p:pic>
      <p:sp>
        <p:nvSpPr>
          <p:cNvPr id="5" name="Title 1">
            <a:extLst>
              <a:ext uri="{FF2B5EF4-FFF2-40B4-BE49-F238E27FC236}">
                <a16:creationId xmlns:a16="http://schemas.microsoft.com/office/drawing/2014/main" id="{CA472295-DC0C-99B1-6536-7A480703B6CF}"/>
              </a:ext>
            </a:extLst>
          </p:cNvPr>
          <p:cNvSpPr>
            <a:spLocks noGrp="1"/>
          </p:cNvSpPr>
          <p:nvPr>
            <p:ph type="title"/>
          </p:nvPr>
        </p:nvSpPr>
        <p:spPr>
          <a:xfrm>
            <a:off x="817364" y="122185"/>
            <a:ext cx="10358967" cy="1143000"/>
          </a:xfrm>
        </p:spPr>
        <p:txBody>
          <a:bodyPr/>
          <a:lstStyle/>
          <a:p>
            <a:r>
              <a:rPr lang="en-US" sz="2000" dirty="0"/>
              <a:t>Karimi Y et al. Sustained remissions beyond 4 years with epcoritamab monotherapy: Long term follow-up results from the pivotal EPCORE NHL-1 trial in patients with relapsed or refractory large B-cell lymphoma. ASH 2025;Abstract 7543. </a:t>
            </a:r>
          </a:p>
        </p:txBody>
      </p:sp>
      <p:pic>
        <p:nvPicPr>
          <p:cNvPr id="7" name="Picture 6">
            <a:extLst>
              <a:ext uri="{FF2B5EF4-FFF2-40B4-BE49-F238E27FC236}">
                <a16:creationId xmlns:a16="http://schemas.microsoft.com/office/drawing/2014/main" id="{473B2369-275F-DD79-CC15-3B4F12522BFC}"/>
              </a:ext>
            </a:extLst>
          </p:cNvPr>
          <p:cNvPicPr>
            <a:picLocks noChangeAspect="1"/>
          </p:cNvPicPr>
          <p:nvPr/>
        </p:nvPicPr>
        <p:blipFill>
          <a:blip r:embed="rId5"/>
          <a:srcRect l="177" t="12563" r="41665" b="17809"/>
          <a:stretch>
            <a:fillRect/>
          </a:stretch>
        </p:blipFill>
        <p:spPr>
          <a:xfrm>
            <a:off x="444598" y="2176212"/>
            <a:ext cx="4543234" cy="2642683"/>
          </a:xfrm>
          <a:prstGeom prst="rect">
            <a:avLst/>
          </a:prstGeom>
        </p:spPr>
      </p:pic>
      <p:sp>
        <p:nvSpPr>
          <p:cNvPr id="8" name="Right Arrow 7">
            <a:extLst>
              <a:ext uri="{FF2B5EF4-FFF2-40B4-BE49-F238E27FC236}">
                <a16:creationId xmlns:a16="http://schemas.microsoft.com/office/drawing/2014/main" id="{66392C24-5489-BE2D-8608-E15A5E4F626D}"/>
              </a:ext>
            </a:extLst>
          </p:cNvPr>
          <p:cNvSpPr/>
          <p:nvPr/>
        </p:nvSpPr>
        <p:spPr bwMode="auto">
          <a:xfrm>
            <a:off x="3240619" y="4057249"/>
            <a:ext cx="538786" cy="517659"/>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ight Arrow 8">
            <a:extLst>
              <a:ext uri="{FF2B5EF4-FFF2-40B4-BE49-F238E27FC236}">
                <a16:creationId xmlns:a16="http://schemas.microsoft.com/office/drawing/2014/main" id="{C14AF766-A667-AA24-5271-8BA257D8BE68}"/>
              </a:ext>
            </a:extLst>
          </p:cNvPr>
          <p:cNvSpPr/>
          <p:nvPr/>
        </p:nvSpPr>
        <p:spPr bwMode="auto">
          <a:xfrm>
            <a:off x="3240619" y="3137358"/>
            <a:ext cx="538786" cy="517659"/>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TextBox 9">
            <a:extLst>
              <a:ext uri="{FF2B5EF4-FFF2-40B4-BE49-F238E27FC236}">
                <a16:creationId xmlns:a16="http://schemas.microsoft.com/office/drawing/2014/main" id="{43A18A37-3014-F8E0-22D5-88F6F106CBC9}"/>
              </a:ext>
            </a:extLst>
          </p:cNvPr>
          <p:cNvSpPr txBox="1"/>
          <p:nvPr/>
        </p:nvSpPr>
        <p:spPr>
          <a:xfrm>
            <a:off x="444599" y="4977140"/>
            <a:ext cx="48992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No difference in benefit between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second-line and third-line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1300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000000"/>
                </a:solidFill>
                <a:effectLst/>
                <a:uLnTx/>
                <a:uFillTx/>
                <a:latin typeface="Calibri"/>
                <a:ea typeface="+mn-ea"/>
                <a:cs typeface="+mn-cs"/>
              </a:rPr>
              <a:t>50% refractory to last line of therapy of second line, 60% in third line</a:t>
            </a:r>
          </a:p>
        </p:txBody>
      </p:sp>
      <p:sp>
        <p:nvSpPr>
          <p:cNvPr id="3" name="TextBox 2">
            <a:extLst>
              <a:ext uri="{FF2B5EF4-FFF2-40B4-BE49-F238E27FC236}">
                <a16:creationId xmlns:a16="http://schemas.microsoft.com/office/drawing/2014/main" id="{BACCC0F9-C88C-DFB9-617F-CA5160D993B7}"/>
              </a:ext>
            </a:extLst>
          </p:cNvPr>
          <p:cNvSpPr txBox="1"/>
          <p:nvPr/>
        </p:nvSpPr>
        <p:spPr>
          <a:xfrm>
            <a:off x="444598" y="6137655"/>
            <a:ext cx="108607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CR = complete response; LBCL = large B-cell lymphoma; DLBCL = diffuse LBCL; HGBCL = high-grade B-cell lymphoma; DOCR = duration of CR; ORR = overall response rate; PR = partial response; DOR = duration of response</a:t>
            </a:r>
          </a:p>
        </p:txBody>
      </p:sp>
    </p:spTree>
    <p:extLst>
      <p:ext uri="{BB962C8B-B14F-4D97-AF65-F5344CB8AC3E}">
        <p14:creationId xmlns:p14="http://schemas.microsoft.com/office/powerpoint/2010/main" val="453427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E881A-E971-54DE-894B-239CA4EA309D}"/>
              </a:ext>
            </a:extLst>
          </p:cNvPr>
          <p:cNvSpPr>
            <a:spLocks noGrp="1"/>
          </p:cNvSpPr>
          <p:nvPr>
            <p:ph type="title"/>
          </p:nvPr>
        </p:nvSpPr>
        <p:spPr>
          <a:xfrm>
            <a:off x="916516" y="0"/>
            <a:ext cx="10358967" cy="575746"/>
          </a:xfrm>
        </p:spPr>
        <p:txBody>
          <a:bodyPr/>
          <a:lstStyle/>
          <a:p>
            <a:r>
              <a:rPr lang="en-US" dirty="0"/>
              <a:t>Combinations</a:t>
            </a:r>
          </a:p>
        </p:txBody>
      </p:sp>
      <p:pic>
        <p:nvPicPr>
          <p:cNvPr id="3" name="Picture 2">
            <a:extLst>
              <a:ext uri="{FF2B5EF4-FFF2-40B4-BE49-F238E27FC236}">
                <a16:creationId xmlns:a16="http://schemas.microsoft.com/office/drawing/2014/main" id="{55A949F4-28AB-7564-7D8A-3E56D3B1ED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83538" y="523703"/>
            <a:ext cx="8739823" cy="5964965"/>
          </a:xfrm>
          <a:prstGeom prst="rect">
            <a:avLst/>
          </a:prstGeom>
        </p:spPr>
      </p:pic>
      <p:sp>
        <p:nvSpPr>
          <p:cNvPr id="11" name="Frame 10">
            <a:extLst>
              <a:ext uri="{FF2B5EF4-FFF2-40B4-BE49-F238E27FC236}">
                <a16:creationId xmlns:a16="http://schemas.microsoft.com/office/drawing/2014/main" id="{52BD51B7-2FCA-3172-D8E1-65A7655140B7}"/>
              </a:ext>
            </a:extLst>
          </p:cNvPr>
          <p:cNvSpPr/>
          <p:nvPr/>
        </p:nvSpPr>
        <p:spPr bwMode="auto">
          <a:xfrm>
            <a:off x="1988434" y="575746"/>
            <a:ext cx="1906877" cy="3378464"/>
          </a:xfrm>
          <a:prstGeom prst="frame">
            <a:avLst>
              <a:gd name="adj1" fmla="val 447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Frame 9">
            <a:extLst>
              <a:ext uri="{FF2B5EF4-FFF2-40B4-BE49-F238E27FC236}">
                <a16:creationId xmlns:a16="http://schemas.microsoft.com/office/drawing/2014/main" id="{88381D36-E972-872D-7345-A65D6C183B61}"/>
              </a:ext>
            </a:extLst>
          </p:cNvPr>
          <p:cNvSpPr/>
          <p:nvPr/>
        </p:nvSpPr>
        <p:spPr bwMode="auto">
          <a:xfrm>
            <a:off x="4189122" y="575746"/>
            <a:ext cx="3903318" cy="1420694"/>
          </a:xfrm>
          <a:prstGeom prst="frame">
            <a:avLst>
              <a:gd name="adj1" fmla="val 447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Frame 8">
            <a:extLst>
              <a:ext uri="{FF2B5EF4-FFF2-40B4-BE49-F238E27FC236}">
                <a16:creationId xmlns:a16="http://schemas.microsoft.com/office/drawing/2014/main" id="{AFD92DF3-4811-CF8F-849B-D2088AE562A5}"/>
              </a:ext>
            </a:extLst>
          </p:cNvPr>
          <p:cNvSpPr/>
          <p:nvPr/>
        </p:nvSpPr>
        <p:spPr bwMode="auto">
          <a:xfrm>
            <a:off x="7692041" y="3582476"/>
            <a:ext cx="2286002" cy="1143000"/>
          </a:xfrm>
          <a:prstGeom prst="frame">
            <a:avLst>
              <a:gd name="adj1" fmla="val 7652"/>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ABE1C833-8FD9-BBE8-606B-0EE55557C047}"/>
              </a:ext>
            </a:extLst>
          </p:cNvPr>
          <p:cNvSpPr txBox="1"/>
          <p:nvPr/>
        </p:nvSpPr>
        <p:spPr>
          <a:xfrm>
            <a:off x="65313" y="6534835"/>
            <a:ext cx="473514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Harrop S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Br J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Haematol</a:t>
            </a:r>
            <a:r>
              <a:rPr kumimoji="0" lang="en-US" sz="1500" b="0" i="1"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2025;[Online ahead of print].</a:t>
            </a:r>
          </a:p>
        </p:txBody>
      </p:sp>
    </p:spTree>
    <p:extLst>
      <p:ext uri="{BB962C8B-B14F-4D97-AF65-F5344CB8AC3E}">
        <p14:creationId xmlns:p14="http://schemas.microsoft.com/office/powerpoint/2010/main" val="1640117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03C43-E789-EEEC-128D-5C1BC4514FEB}"/>
              </a:ext>
            </a:extLst>
          </p:cNvPr>
          <p:cNvSpPr>
            <a:spLocks noGrp="1"/>
          </p:cNvSpPr>
          <p:nvPr>
            <p:ph type="title"/>
          </p:nvPr>
        </p:nvSpPr>
        <p:spPr/>
        <p:txBody>
          <a:bodyPr/>
          <a:lstStyle/>
          <a:p>
            <a:r>
              <a:rPr lang="en-US" sz="2000" dirty="0"/>
              <a:t>Abramson J et al. Sustained clinical benefit of glofitamab plus gemcitabine and oxaliplatin (</a:t>
            </a:r>
            <a:r>
              <a:rPr lang="en-US" sz="2000" dirty="0" err="1"/>
              <a:t>GemOx</a:t>
            </a:r>
            <a:r>
              <a:rPr lang="en-US" sz="2000" dirty="0"/>
              <a:t>) versus rituximab plus </a:t>
            </a:r>
            <a:r>
              <a:rPr lang="en-US" sz="2000" dirty="0" err="1"/>
              <a:t>GemOx</a:t>
            </a:r>
            <a:r>
              <a:rPr lang="en-US" sz="2000" dirty="0"/>
              <a:t> (R-</a:t>
            </a:r>
            <a:r>
              <a:rPr lang="en-US" sz="2000" dirty="0" err="1"/>
              <a:t>GemOx</a:t>
            </a:r>
            <a:r>
              <a:rPr lang="en-US" sz="2000" dirty="0"/>
              <a:t>) in patients with relapsed/refractory (R/R) diffuse large B-cell lymphoma (DLBCL): 3-year follow-up of STARGLO. ASH 2025;Abstract 11363. </a:t>
            </a:r>
          </a:p>
        </p:txBody>
      </p:sp>
      <p:pic>
        <p:nvPicPr>
          <p:cNvPr id="8" name="Picture 7">
            <a:extLst>
              <a:ext uri="{FF2B5EF4-FFF2-40B4-BE49-F238E27FC236}">
                <a16:creationId xmlns:a16="http://schemas.microsoft.com/office/drawing/2014/main" id="{E93DDE2E-D1EF-DE73-7A0F-BF54EABC43C0}"/>
              </a:ext>
            </a:extLst>
          </p:cNvPr>
          <p:cNvPicPr>
            <a:picLocks noChangeAspect="1"/>
          </p:cNvPicPr>
          <p:nvPr/>
        </p:nvPicPr>
        <p:blipFill>
          <a:blip r:embed="rId3"/>
          <a:srcRect t="11512"/>
          <a:stretch>
            <a:fillRect/>
          </a:stretch>
        </p:blipFill>
        <p:spPr>
          <a:xfrm>
            <a:off x="586136" y="1370013"/>
            <a:ext cx="6476126" cy="2481551"/>
          </a:xfrm>
          <a:prstGeom prst="rect">
            <a:avLst/>
          </a:prstGeom>
        </p:spPr>
      </p:pic>
      <p:sp>
        <p:nvSpPr>
          <p:cNvPr id="13" name="TextBox 12">
            <a:extLst>
              <a:ext uri="{FF2B5EF4-FFF2-40B4-BE49-F238E27FC236}">
                <a16:creationId xmlns:a16="http://schemas.microsoft.com/office/drawing/2014/main" id="{433E7E34-63A8-E8C7-F737-9F19CE0D36F3}"/>
              </a:ext>
            </a:extLst>
          </p:cNvPr>
          <p:cNvSpPr txBox="1"/>
          <p:nvPr/>
        </p:nvSpPr>
        <p:spPr>
          <a:xfrm>
            <a:off x="586136" y="4180140"/>
            <a:ext cx="647612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OS follow-up was 35.1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B27C2"/>
                </a:solidFill>
                <a:effectLst/>
                <a:uLnTx/>
                <a:uFillTx/>
                <a:latin typeface="Calibri" panose="020F0502020204030204" pitchFamily="34" charset="0"/>
                <a:ea typeface="+mn-ea"/>
                <a:cs typeface="Calibri" panose="020F0502020204030204" pitchFamily="34" charset="0"/>
              </a:rPr>
              <a:t>– </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OS: </a:t>
            </a:r>
            <a:r>
              <a:rPr kumimoji="0" lang="en-AU" sz="16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25.5 vs 12.5</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months (hazard ratio [HR] </a:t>
            </a:r>
            <a:r>
              <a:rPr kumimoji="0" lang="en-AU" sz="16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0.60</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95% CI: 0.43–0.8)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B27C2"/>
                </a:solidFill>
                <a:effectLst/>
                <a:uLnTx/>
                <a:uFillTx/>
                <a:latin typeface="Calibri" panose="020F0502020204030204" pitchFamily="34" charset="0"/>
                <a:ea typeface="+mn-ea"/>
                <a:cs typeface="Calibri" panose="020F0502020204030204" pitchFamily="34" charset="0"/>
              </a:rPr>
              <a:t>– </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PFS: </a:t>
            </a:r>
            <a:r>
              <a:rPr kumimoji="0" lang="en-AU" sz="16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14.4 vs 3.3</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months (HR 0.41; 95% CI: 0.29–0.57).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Restricting analysis </a:t>
            </a:r>
          </a:p>
        </p:txBody>
      </p:sp>
      <p:sp>
        <p:nvSpPr>
          <p:cNvPr id="15" name="TextBox 14">
            <a:extLst>
              <a:ext uri="{FF2B5EF4-FFF2-40B4-BE49-F238E27FC236}">
                <a16:creationId xmlns:a16="http://schemas.microsoft.com/office/drawing/2014/main" id="{1951749C-7832-5850-8316-EBEFD1579E6A}"/>
              </a:ext>
            </a:extLst>
          </p:cNvPr>
          <p:cNvSpPr txBox="1"/>
          <p:nvPr/>
        </p:nvSpPr>
        <p:spPr>
          <a:xfrm>
            <a:off x="3048000" y="3059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0.60</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1315979-9FC5-1239-7E3C-33595CC880C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35928" y="1259175"/>
            <a:ext cx="3720533" cy="5487987"/>
          </a:xfrm>
          <a:prstGeom prst="rect">
            <a:avLst/>
          </a:prstGeom>
        </p:spPr>
      </p:pic>
      <p:sp>
        <p:nvSpPr>
          <p:cNvPr id="4" name="TextBox 3">
            <a:extLst>
              <a:ext uri="{FF2B5EF4-FFF2-40B4-BE49-F238E27FC236}">
                <a16:creationId xmlns:a16="http://schemas.microsoft.com/office/drawing/2014/main" id="{2130BC01-ABFA-352F-517F-D1A47C72E9C5}"/>
              </a:ext>
            </a:extLst>
          </p:cNvPr>
          <p:cNvSpPr txBox="1"/>
          <p:nvPr/>
        </p:nvSpPr>
        <p:spPr>
          <a:xfrm>
            <a:off x="586136" y="5666534"/>
            <a:ext cx="64761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NOS = not otherwise specified; OS = overall survival; PFS = progression-free survival; AEs = adverse events</a:t>
            </a:r>
          </a:p>
        </p:txBody>
      </p:sp>
    </p:spTree>
    <p:extLst>
      <p:ext uri="{BB962C8B-B14F-4D97-AF65-F5344CB8AC3E}">
        <p14:creationId xmlns:p14="http://schemas.microsoft.com/office/powerpoint/2010/main" val="61791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E19F-F2B8-740B-9039-E4BBF82AFCEA}"/>
              </a:ext>
            </a:extLst>
          </p:cNvPr>
          <p:cNvSpPr>
            <a:spLocks noGrp="1"/>
          </p:cNvSpPr>
          <p:nvPr>
            <p:ph type="title"/>
          </p:nvPr>
        </p:nvSpPr>
        <p:spPr>
          <a:xfrm>
            <a:off x="912286" y="0"/>
            <a:ext cx="10358967" cy="1143000"/>
          </a:xfrm>
        </p:spPr>
        <p:txBody>
          <a:bodyPr/>
          <a:lstStyle/>
          <a:p>
            <a:r>
              <a:rPr lang="en-US" dirty="0"/>
              <a:t>SUNMO Trial (</a:t>
            </a:r>
            <a:r>
              <a:rPr lang="en-US" dirty="0" err="1"/>
              <a:t>Mosun</a:t>
            </a:r>
            <a:r>
              <a:rPr lang="en-US" dirty="0"/>
              <a:t>-Pola versus R </a:t>
            </a:r>
            <a:r>
              <a:rPr lang="en-US" dirty="0" err="1"/>
              <a:t>GemOx</a:t>
            </a:r>
            <a:r>
              <a:rPr lang="en-US" dirty="0"/>
              <a:t>)</a:t>
            </a:r>
          </a:p>
        </p:txBody>
      </p:sp>
      <p:pic>
        <p:nvPicPr>
          <p:cNvPr id="4" name="Picture 3">
            <a:extLst>
              <a:ext uri="{FF2B5EF4-FFF2-40B4-BE49-F238E27FC236}">
                <a16:creationId xmlns:a16="http://schemas.microsoft.com/office/drawing/2014/main" id="{0BE7A011-05C3-09F6-0FFC-1C6FC4B117C4}"/>
              </a:ext>
            </a:extLst>
          </p:cNvPr>
          <p:cNvPicPr>
            <a:picLocks noChangeAspect="1"/>
          </p:cNvPicPr>
          <p:nvPr/>
        </p:nvPicPr>
        <p:blipFill>
          <a:blip r:embed="rId3"/>
          <a:stretch>
            <a:fillRect/>
          </a:stretch>
        </p:blipFill>
        <p:spPr>
          <a:xfrm>
            <a:off x="1112404" y="1085853"/>
            <a:ext cx="4508500" cy="4902200"/>
          </a:xfrm>
          <a:prstGeom prst="rect">
            <a:avLst/>
          </a:prstGeom>
        </p:spPr>
      </p:pic>
      <p:sp>
        <p:nvSpPr>
          <p:cNvPr id="7" name="TextBox 6">
            <a:extLst>
              <a:ext uri="{FF2B5EF4-FFF2-40B4-BE49-F238E27FC236}">
                <a16:creationId xmlns:a16="http://schemas.microsoft.com/office/drawing/2014/main" id="{EC9F2185-2155-7B2B-EA9E-0D319A879097}"/>
              </a:ext>
            </a:extLst>
          </p:cNvPr>
          <p:cNvSpPr txBox="1"/>
          <p:nvPr/>
        </p:nvSpPr>
        <p:spPr>
          <a:xfrm>
            <a:off x="5821022" y="1313625"/>
            <a:ext cx="585242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PFS was longer</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with </a:t>
            </a:r>
            <a:r>
              <a:rPr kumimoji="0" lang="en-AU"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Mosun</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-Pola than with R-</a:t>
            </a:r>
            <a:r>
              <a:rPr kumimoji="0" lang="en-AU"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GemOx</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(11.5 months [95% CI, 5.6 to 18] versus 3.8 months [95% CI, 2.9 to 4.1]; hazard ratio for progression or death </a:t>
            </a: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0.41</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[95% CI, 0.3 to 0.6]; </a:t>
            </a:r>
            <a:r>
              <a:rPr kumimoji="0" lang="en-AU"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&lt;0.0001).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Complete response rates of 51% and 24%. </a:t>
            </a:r>
          </a:p>
        </p:txBody>
      </p:sp>
      <p:pic>
        <p:nvPicPr>
          <p:cNvPr id="8" name="Picture 7">
            <a:extLst>
              <a:ext uri="{FF2B5EF4-FFF2-40B4-BE49-F238E27FC236}">
                <a16:creationId xmlns:a16="http://schemas.microsoft.com/office/drawing/2014/main" id="{5970FC84-292C-6B5B-78FF-D7EE1629CAB1}"/>
              </a:ext>
            </a:extLst>
          </p:cNvPr>
          <p:cNvPicPr>
            <a:picLocks noChangeAspect="1"/>
          </p:cNvPicPr>
          <p:nvPr/>
        </p:nvPicPr>
        <p:blipFill>
          <a:blip r:embed="rId4"/>
          <a:stretch>
            <a:fillRect/>
          </a:stretch>
        </p:blipFill>
        <p:spPr>
          <a:xfrm>
            <a:off x="5864377" y="3067951"/>
            <a:ext cx="5582179" cy="2920102"/>
          </a:xfrm>
          <a:prstGeom prst="rect">
            <a:avLst/>
          </a:prstGeom>
        </p:spPr>
      </p:pic>
      <p:sp>
        <p:nvSpPr>
          <p:cNvPr id="6" name="TextBox 5">
            <a:extLst>
              <a:ext uri="{FF2B5EF4-FFF2-40B4-BE49-F238E27FC236}">
                <a16:creationId xmlns:a16="http://schemas.microsoft.com/office/drawing/2014/main" id="{4B587452-D32B-878A-2BD7-8D84F0526EDC}"/>
              </a:ext>
            </a:extLst>
          </p:cNvPr>
          <p:cNvSpPr txBox="1"/>
          <p:nvPr/>
        </p:nvSpPr>
        <p:spPr>
          <a:xfrm>
            <a:off x="612667" y="6119151"/>
            <a:ext cx="875696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Mosun</a:t>
            </a:r>
            <a:r>
              <a:rPr kumimoji="0" lang="en-US" sz="1500" b="0" i="0" u="none" strike="noStrike" kern="1200" cap="none" spc="0" normalizeH="0" baseline="0" noProof="0" dirty="0">
                <a:ln>
                  <a:noFill/>
                </a:ln>
                <a:solidFill>
                  <a:srgbClr val="000000"/>
                </a:solidFill>
                <a:effectLst/>
                <a:uLnTx/>
                <a:uFillTx/>
                <a:latin typeface="Calibri"/>
                <a:ea typeface="+mn-ea"/>
                <a:cs typeface="+mn-cs"/>
              </a:rPr>
              <a:t>-Pola =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mosunetuzumab</a:t>
            </a:r>
            <a:r>
              <a:rPr kumimoji="0" lang="en-US" sz="1500" b="0" i="0" u="none" strike="noStrike" kern="1200" cap="none" spc="0" normalizeH="0" baseline="0" noProof="0" dirty="0">
                <a:ln>
                  <a:noFill/>
                </a:ln>
                <a:solidFill>
                  <a:srgbClr val="000000"/>
                </a:solidFill>
                <a:effectLst/>
                <a:uLnTx/>
                <a:uFillTx/>
                <a:latin typeface="Calibri"/>
                <a:ea typeface="+mn-ea"/>
                <a:cs typeface="+mn-cs"/>
              </a:rPr>
              <a:t> with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polatuzumab</a:t>
            </a:r>
            <a:r>
              <a:rPr kumimoji="0" lang="en-US" sz="1500" b="0" i="0"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vedotin</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64EC4DB6-EBAF-113E-52C0-6732D57748FD}"/>
              </a:ext>
            </a:extLst>
          </p:cNvPr>
          <p:cNvSpPr txBox="1"/>
          <p:nvPr/>
        </p:nvSpPr>
        <p:spPr>
          <a:xfrm>
            <a:off x="2916480" y="6469869"/>
            <a:ext cx="8756964"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Budde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October 2025; Budde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el</a:t>
            </a:r>
            <a:r>
              <a:rPr kumimoji="0" lang="en-US" sz="1500" b="0" i="0" u="none" strike="noStrike" kern="1200" cap="none" spc="0" normalizeH="0" baseline="0" noProof="0" dirty="0">
                <a:ln>
                  <a:noFill/>
                </a:ln>
                <a:solidFill>
                  <a:srgbClr val="000000"/>
                </a:solidFill>
                <a:effectLst/>
                <a:uLnTx/>
                <a:uFillTx/>
                <a:latin typeface="Calibri"/>
                <a:ea typeface="+mn-ea"/>
                <a:cs typeface="+mn-cs"/>
              </a:rPr>
              <a:t> al. ASH 2025;Poster 5509 (QOL)</a:t>
            </a:r>
          </a:p>
        </p:txBody>
      </p:sp>
    </p:spTree>
    <p:extLst>
      <p:ext uri="{BB962C8B-B14F-4D97-AF65-F5344CB8AC3E}">
        <p14:creationId xmlns:p14="http://schemas.microsoft.com/office/powerpoint/2010/main" val="655378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9AB7-9AB4-0CFF-F14F-3D1B147B2709}"/>
              </a:ext>
            </a:extLst>
          </p:cNvPr>
          <p:cNvSpPr>
            <a:spLocks noGrp="1"/>
          </p:cNvSpPr>
          <p:nvPr>
            <p:ph type="title"/>
          </p:nvPr>
        </p:nvSpPr>
        <p:spPr>
          <a:xfrm>
            <a:off x="229518" y="92803"/>
            <a:ext cx="11732964" cy="1143000"/>
          </a:xfrm>
        </p:spPr>
        <p:txBody>
          <a:bodyPr wrap="square" anchor="ctr">
            <a:noAutofit/>
          </a:bodyPr>
          <a:lstStyle/>
          <a:p>
            <a:r>
              <a:rPr lang="en-US" sz="2200" dirty="0"/>
              <a:t>Gritti G et al. Glofitamab in combination with polatuzumab vedotin demonstrates high and durable efficacy in patients with relapsed/refractory (R/R) large B-cell lymphoma (LBCL) in the second-line (2L) and third-line and later (3L+) settings: A subgroup analysis. ASH 2025;Abstract 4000. </a:t>
            </a:r>
          </a:p>
        </p:txBody>
      </p:sp>
      <p:pic>
        <p:nvPicPr>
          <p:cNvPr id="4" name="Picture 3">
            <a:extLst>
              <a:ext uri="{FF2B5EF4-FFF2-40B4-BE49-F238E27FC236}">
                <a16:creationId xmlns:a16="http://schemas.microsoft.com/office/drawing/2014/main" id="{DAA4FF7C-293C-8F63-96B5-B3976E6F3E62}"/>
              </a:ext>
            </a:extLst>
          </p:cNvPr>
          <p:cNvPicPr>
            <a:picLocks noChangeAspect="1"/>
          </p:cNvPicPr>
          <p:nvPr/>
        </p:nvPicPr>
        <p:blipFill>
          <a:blip r:embed="rId3"/>
          <a:stretch>
            <a:fillRect/>
          </a:stretch>
        </p:blipFill>
        <p:spPr>
          <a:xfrm>
            <a:off x="603369" y="1370013"/>
            <a:ext cx="4455014" cy="1311475"/>
          </a:xfrm>
          <a:prstGeom prst="rect">
            <a:avLst/>
          </a:prstGeom>
          <a:noFill/>
        </p:spPr>
      </p:pic>
      <p:pic>
        <p:nvPicPr>
          <p:cNvPr id="5" name="Picture 4">
            <a:extLst>
              <a:ext uri="{FF2B5EF4-FFF2-40B4-BE49-F238E27FC236}">
                <a16:creationId xmlns:a16="http://schemas.microsoft.com/office/drawing/2014/main" id="{187D6DBF-3F9A-FCFE-F3D5-5B5F81AF2772}"/>
              </a:ext>
            </a:extLst>
          </p:cNvPr>
          <p:cNvPicPr>
            <a:picLocks noChangeAspect="1"/>
          </p:cNvPicPr>
          <p:nvPr/>
        </p:nvPicPr>
        <p:blipFill>
          <a:blip r:embed="rId4"/>
          <a:srcRect r="908" b="12077"/>
          <a:stretch>
            <a:fillRect/>
          </a:stretch>
        </p:blipFill>
        <p:spPr>
          <a:xfrm>
            <a:off x="603367" y="2575290"/>
            <a:ext cx="4455015" cy="4055698"/>
          </a:xfrm>
          <a:prstGeom prst="rect">
            <a:avLst/>
          </a:prstGeom>
        </p:spPr>
      </p:pic>
      <p:pic>
        <p:nvPicPr>
          <p:cNvPr id="6" name="Picture 5">
            <a:extLst>
              <a:ext uri="{FF2B5EF4-FFF2-40B4-BE49-F238E27FC236}">
                <a16:creationId xmlns:a16="http://schemas.microsoft.com/office/drawing/2014/main" id="{7DA4F69C-31CC-6850-3CF9-448701491358}"/>
              </a:ext>
            </a:extLst>
          </p:cNvPr>
          <p:cNvPicPr>
            <a:picLocks noChangeAspect="1"/>
          </p:cNvPicPr>
          <p:nvPr/>
        </p:nvPicPr>
        <p:blipFill>
          <a:blip r:embed="rId5"/>
          <a:stretch>
            <a:fillRect/>
          </a:stretch>
        </p:blipFill>
        <p:spPr>
          <a:xfrm>
            <a:off x="5246198" y="1266941"/>
            <a:ext cx="6619889" cy="2459240"/>
          </a:xfrm>
          <a:prstGeom prst="rect">
            <a:avLst/>
          </a:prstGeom>
        </p:spPr>
      </p:pic>
      <p:pic>
        <p:nvPicPr>
          <p:cNvPr id="7" name="Picture 6">
            <a:extLst>
              <a:ext uri="{FF2B5EF4-FFF2-40B4-BE49-F238E27FC236}">
                <a16:creationId xmlns:a16="http://schemas.microsoft.com/office/drawing/2014/main" id="{3F16AA2E-D4B1-376C-375C-B4F91402DF12}"/>
              </a:ext>
            </a:extLst>
          </p:cNvPr>
          <p:cNvPicPr>
            <a:picLocks noChangeAspect="1"/>
          </p:cNvPicPr>
          <p:nvPr/>
        </p:nvPicPr>
        <p:blipFill>
          <a:blip r:embed="rId6"/>
          <a:stretch>
            <a:fillRect/>
          </a:stretch>
        </p:blipFill>
        <p:spPr>
          <a:xfrm>
            <a:off x="5246197" y="3833184"/>
            <a:ext cx="5682535" cy="2721169"/>
          </a:xfrm>
          <a:prstGeom prst="rect">
            <a:avLst/>
          </a:prstGeom>
        </p:spPr>
      </p:pic>
    </p:spTree>
    <p:extLst>
      <p:ext uri="{BB962C8B-B14F-4D97-AF65-F5344CB8AC3E}">
        <p14:creationId xmlns:p14="http://schemas.microsoft.com/office/powerpoint/2010/main" val="4210607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BB89ED-E6C6-7984-35E6-69744FF46B2E}"/>
              </a:ext>
            </a:extLst>
          </p:cNvPr>
          <p:cNvSpPr>
            <a:spLocks noGrp="1"/>
          </p:cNvSpPr>
          <p:nvPr>
            <p:ph type="title"/>
          </p:nvPr>
        </p:nvSpPr>
        <p:spPr>
          <a:xfrm>
            <a:off x="235026" y="161122"/>
            <a:ext cx="11721947" cy="1143000"/>
          </a:xfrm>
        </p:spPr>
        <p:txBody>
          <a:bodyPr/>
          <a:lstStyle/>
          <a:p>
            <a:r>
              <a:rPr lang="en-US" sz="2200" dirty="0"/>
              <a:t>Andreadis C et al. </a:t>
            </a:r>
            <a:r>
              <a:rPr lang="en-US" sz="2200" dirty="0" err="1"/>
              <a:t>Mosunetuzumab</a:t>
            </a:r>
            <a:r>
              <a:rPr lang="en-US" sz="2200" dirty="0"/>
              <a:t> (</a:t>
            </a:r>
            <a:r>
              <a:rPr lang="en-US" sz="2200" dirty="0" err="1"/>
              <a:t>Mosun</a:t>
            </a:r>
            <a:r>
              <a:rPr lang="en-US" sz="2200" dirty="0"/>
              <a:t>) or glofitamab (</a:t>
            </a:r>
            <a:r>
              <a:rPr lang="en-US" sz="2200" dirty="0" err="1"/>
              <a:t>Glofit</a:t>
            </a:r>
            <a:r>
              <a:rPr lang="en-US" sz="2200" dirty="0"/>
              <a:t>) in combination with </a:t>
            </a:r>
            <a:r>
              <a:rPr lang="en-US" sz="2200" dirty="0" err="1"/>
              <a:t>golcadomide</a:t>
            </a:r>
            <a:r>
              <a:rPr lang="en-US" sz="2200" dirty="0"/>
              <a:t> (</a:t>
            </a:r>
            <a:r>
              <a:rPr lang="en-US" sz="2200" dirty="0" err="1"/>
              <a:t>Golca</a:t>
            </a:r>
            <a:r>
              <a:rPr lang="en-US" sz="2200" dirty="0"/>
              <a:t>) demonstrates a manageable safety profile and encouraging efficacy in patients with relapsed or refractory (R/R) B-cell non-Hodgkin lymphoma (B-NHL). ASH 2025;Abstract 2260. </a:t>
            </a:r>
          </a:p>
        </p:txBody>
      </p:sp>
      <p:pic>
        <p:nvPicPr>
          <p:cNvPr id="7" name="Picture 6">
            <a:extLst>
              <a:ext uri="{FF2B5EF4-FFF2-40B4-BE49-F238E27FC236}">
                <a16:creationId xmlns:a16="http://schemas.microsoft.com/office/drawing/2014/main" id="{02AD7320-5264-7CD3-EC1C-E080CA179DE6}"/>
              </a:ext>
            </a:extLst>
          </p:cNvPr>
          <p:cNvPicPr>
            <a:picLocks noChangeAspect="1"/>
          </p:cNvPicPr>
          <p:nvPr/>
        </p:nvPicPr>
        <p:blipFill>
          <a:blip r:embed="rId3"/>
          <a:stretch>
            <a:fillRect/>
          </a:stretch>
        </p:blipFill>
        <p:spPr>
          <a:xfrm>
            <a:off x="1665742" y="1370013"/>
            <a:ext cx="9726883" cy="4755365"/>
          </a:xfrm>
          <a:prstGeom prst="rect">
            <a:avLst/>
          </a:prstGeom>
        </p:spPr>
      </p:pic>
    </p:spTree>
    <p:extLst>
      <p:ext uri="{BB962C8B-B14F-4D97-AF65-F5344CB8AC3E}">
        <p14:creationId xmlns:p14="http://schemas.microsoft.com/office/powerpoint/2010/main" val="4176456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244B-F632-A8FE-C584-68E25ED57F7C}"/>
              </a:ext>
            </a:extLst>
          </p:cNvPr>
          <p:cNvSpPr>
            <a:spLocks noGrp="1"/>
          </p:cNvSpPr>
          <p:nvPr>
            <p:ph type="title"/>
          </p:nvPr>
        </p:nvSpPr>
        <p:spPr/>
        <p:txBody>
          <a:bodyPr/>
          <a:lstStyle/>
          <a:p>
            <a:r>
              <a:rPr lang="en-US" dirty="0" err="1"/>
              <a:t>Mosun</a:t>
            </a:r>
            <a:r>
              <a:rPr lang="en-US" dirty="0"/>
              <a:t> or </a:t>
            </a:r>
            <a:r>
              <a:rPr lang="en-US" dirty="0" err="1"/>
              <a:t>Glofit</a:t>
            </a:r>
            <a:r>
              <a:rPr lang="en-US" dirty="0"/>
              <a:t> with </a:t>
            </a:r>
            <a:r>
              <a:rPr lang="en-US" dirty="0" err="1"/>
              <a:t>Golcadomide</a:t>
            </a:r>
            <a:r>
              <a:rPr lang="en-US" dirty="0"/>
              <a:t>: Patient Profile </a:t>
            </a:r>
          </a:p>
        </p:txBody>
      </p:sp>
      <p:pic>
        <p:nvPicPr>
          <p:cNvPr id="5" name="Content Placeholder 4">
            <a:extLst>
              <a:ext uri="{FF2B5EF4-FFF2-40B4-BE49-F238E27FC236}">
                <a16:creationId xmlns:a16="http://schemas.microsoft.com/office/drawing/2014/main" id="{F3D37158-F1C9-239F-A2AA-BDAA4A1FE840}"/>
              </a:ext>
            </a:extLst>
          </p:cNvPr>
          <p:cNvPicPr>
            <a:picLocks noGrp="1" noChangeAspect="1"/>
          </p:cNvPicPr>
          <p:nvPr>
            <p:ph idx="1"/>
          </p:nvPr>
        </p:nvPicPr>
        <p:blipFill>
          <a:blip r:embed="rId3"/>
          <a:stretch>
            <a:fillRect/>
          </a:stretch>
        </p:blipFill>
        <p:spPr>
          <a:xfrm>
            <a:off x="6974853" y="1922978"/>
            <a:ext cx="5080000" cy="3251200"/>
          </a:xfrm>
          <a:prstGeom prst="rect">
            <a:avLst/>
          </a:prstGeom>
        </p:spPr>
      </p:pic>
      <p:pic>
        <p:nvPicPr>
          <p:cNvPr id="4" name="Picture 3">
            <a:extLst>
              <a:ext uri="{FF2B5EF4-FFF2-40B4-BE49-F238E27FC236}">
                <a16:creationId xmlns:a16="http://schemas.microsoft.com/office/drawing/2014/main" id="{BD125250-5325-BED8-2D60-2DD28FB25581}"/>
              </a:ext>
            </a:extLst>
          </p:cNvPr>
          <p:cNvPicPr>
            <a:picLocks noChangeAspect="1"/>
          </p:cNvPicPr>
          <p:nvPr/>
        </p:nvPicPr>
        <p:blipFill>
          <a:blip r:embed="rId4"/>
          <a:stretch>
            <a:fillRect/>
          </a:stretch>
        </p:blipFill>
        <p:spPr>
          <a:xfrm>
            <a:off x="-5220" y="1370013"/>
            <a:ext cx="6980073" cy="4044916"/>
          </a:xfrm>
          <a:prstGeom prst="rect">
            <a:avLst/>
          </a:prstGeom>
        </p:spPr>
      </p:pic>
    </p:spTree>
    <p:extLst>
      <p:ext uri="{BB962C8B-B14F-4D97-AF65-F5344CB8AC3E}">
        <p14:creationId xmlns:p14="http://schemas.microsoft.com/office/powerpoint/2010/main" val="1951129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BE356-9441-E8BC-B5A9-01DED539A3E8}"/>
              </a:ext>
            </a:extLst>
          </p:cNvPr>
          <p:cNvSpPr>
            <a:spLocks noGrp="1"/>
          </p:cNvSpPr>
          <p:nvPr>
            <p:ph type="title"/>
          </p:nvPr>
        </p:nvSpPr>
        <p:spPr/>
        <p:txBody>
          <a:bodyPr/>
          <a:lstStyle/>
          <a:p>
            <a:r>
              <a:rPr lang="en-US" dirty="0" err="1"/>
              <a:t>Mosun</a:t>
            </a:r>
            <a:r>
              <a:rPr lang="en-US" dirty="0"/>
              <a:t> or </a:t>
            </a:r>
            <a:r>
              <a:rPr lang="en-US" dirty="0" err="1"/>
              <a:t>Glofit</a:t>
            </a:r>
            <a:r>
              <a:rPr lang="en-US" dirty="0"/>
              <a:t> with </a:t>
            </a:r>
            <a:r>
              <a:rPr lang="en-US" dirty="0" err="1"/>
              <a:t>Golcadomide</a:t>
            </a:r>
            <a:r>
              <a:rPr lang="en-US" dirty="0"/>
              <a:t>: Efficacy (Small Numbers)</a:t>
            </a:r>
          </a:p>
        </p:txBody>
      </p:sp>
      <p:pic>
        <p:nvPicPr>
          <p:cNvPr id="4" name="Picture 3">
            <a:extLst>
              <a:ext uri="{FF2B5EF4-FFF2-40B4-BE49-F238E27FC236}">
                <a16:creationId xmlns:a16="http://schemas.microsoft.com/office/drawing/2014/main" id="{A5E4D49B-121C-3CAC-B631-4B5624D6902C}"/>
              </a:ext>
            </a:extLst>
          </p:cNvPr>
          <p:cNvPicPr>
            <a:picLocks noChangeAspect="1"/>
          </p:cNvPicPr>
          <p:nvPr/>
        </p:nvPicPr>
        <p:blipFill>
          <a:blip r:embed="rId3"/>
          <a:stretch>
            <a:fillRect/>
          </a:stretch>
        </p:blipFill>
        <p:spPr>
          <a:xfrm>
            <a:off x="118634" y="1668162"/>
            <a:ext cx="5973135" cy="3286991"/>
          </a:xfrm>
          <a:prstGeom prst="rect">
            <a:avLst/>
          </a:prstGeom>
        </p:spPr>
      </p:pic>
      <p:pic>
        <p:nvPicPr>
          <p:cNvPr id="5" name="Picture 4">
            <a:extLst>
              <a:ext uri="{FF2B5EF4-FFF2-40B4-BE49-F238E27FC236}">
                <a16:creationId xmlns:a16="http://schemas.microsoft.com/office/drawing/2014/main" id="{B1E1C34A-FD33-4988-9213-6D3D779740F2}"/>
              </a:ext>
            </a:extLst>
          </p:cNvPr>
          <p:cNvPicPr>
            <a:picLocks noChangeAspect="1"/>
          </p:cNvPicPr>
          <p:nvPr/>
        </p:nvPicPr>
        <p:blipFill>
          <a:blip r:embed="rId4"/>
          <a:stretch>
            <a:fillRect/>
          </a:stretch>
        </p:blipFill>
        <p:spPr>
          <a:xfrm>
            <a:off x="6052148" y="1668162"/>
            <a:ext cx="6139852" cy="3286991"/>
          </a:xfrm>
          <a:prstGeom prst="rect">
            <a:avLst/>
          </a:prstGeom>
        </p:spPr>
      </p:pic>
    </p:spTree>
    <p:extLst>
      <p:ext uri="{BB962C8B-B14F-4D97-AF65-F5344CB8AC3E}">
        <p14:creationId xmlns:p14="http://schemas.microsoft.com/office/powerpoint/2010/main" val="2560039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Prof Dickinson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nvGraphicFramePr>
        <p:xfrm>
          <a:off x="913552" y="1916832"/>
          <a:ext cx="10189133" cy="2304256"/>
        </p:xfrm>
        <a:graphic>
          <a:graphicData uri="http://schemas.openxmlformats.org/drawingml/2006/table">
            <a:tbl>
              <a:tblPr firstRow="1" bandRow="1">
                <a:tableStyleId>{F2DE63D5-997A-4646-A377-4702673A728D}</a:tableStyleId>
              </a:tblPr>
              <a:tblGrid>
                <a:gridCol w="3094216">
                  <a:extLst>
                    <a:ext uri="{9D8B030D-6E8A-4147-A177-3AD203B41FA5}">
                      <a16:colId xmlns:a16="http://schemas.microsoft.com/office/drawing/2014/main" val="20000"/>
                    </a:ext>
                  </a:extLst>
                </a:gridCol>
                <a:gridCol w="7094917">
                  <a:extLst>
                    <a:ext uri="{9D8B030D-6E8A-4147-A177-3AD203B41FA5}">
                      <a16:colId xmlns:a16="http://schemas.microsoft.com/office/drawing/2014/main" val="2117869244"/>
                    </a:ext>
                  </a:extLst>
                </a:gridCol>
              </a:tblGrid>
              <a:tr h="113565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AbbVie Inc, Bristol Myers Squibb, Genmab US Inc, Gilead Sciences Inc, Kite, A Gilead Company, Lilly, MSD, Novartis, Roche Laboratories Inc </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6860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Arvinas</a:t>
                      </a:r>
                      <a:r>
                        <a:rPr lang="en-US" sz="1800" b="0" dirty="0">
                          <a:solidFill>
                            <a:schemeClr val="tx1"/>
                          </a:solidFill>
                        </a:rPr>
                        <a:t>, Bristol Myers Squibb, Genmab US Inc, Gilead Sciences Inc, Kite, A Gilead Company, Lilly, MSD, Novartis, Roche Laboratories Inc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B15D8-A236-3684-9E4B-A2D361007DE7}"/>
              </a:ext>
            </a:extLst>
          </p:cNvPr>
          <p:cNvSpPr>
            <a:spLocks noGrp="1"/>
          </p:cNvSpPr>
          <p:nvPr>
            <p:ph type="title"/>
          </p:nvPr>
        </p:nvSpPr>
        <p:spPr/>
        <p:txBody>
          <a:bodyPr/>
          <a:lstStyle/>
          <a:p>
            <a:r>
              <a:rPr lang="en-US" dirty="0"/>
              <a:t>Moving </a:t>
            </a:r>
            <a:r>
              <a:rPr lang="en-US" dirty="0" err="1"/>
              <a:t>BsAb</a:t>
            </a:r>
            <a:r>
              <a:rPr lang="en-US" dirty="0"/>
              <a:t> to First Therapy for DLBCL</a:t>
            </a:r>
          </a:p>
        </p:txBody>
      </p:sp>
      <p:sp>
        <p:nvSpPr>
          <p:cNvPr id="3" name="Content Placeholder 2">
            <a:extLst>
              <a:ext uri="{FF2B5EF4-FFF2-40B4-BE49-F238E27FC236}">
                <a16:creationId xmlns:a16="http://schemas.microsoft.com/office/drawing/2014/main" id="{BC3B14B9-1054-3FEC-6192-450EFAA36E4B}"/>
              </a:ext>
            </a:extLst>
          </p:cNvPr>
          <p:cNvSpPr>
            <a:spLocks noGrp="1"/>
          </p:cNvSpPr>
          <p:nvPr>
            <p:ph idx="1"/>
          </p:nvPr>
        </p:nvSpPr>
        <p:spPr/>
        <p:txBody>
          <a:bodyPr/>
          <a:lstStyle/>
          <a:p>
            <a:r>
              <a:rPr lang="en-US" dirty="0" err="1"/>
              <a:t>Randomised</a:t>
            </a:r>
            <a:r>
              <a:rPr lang="en-US" dirty="0"/>
              <a:t> trials comparing R-CHOP or R-Pola-CHP to a regimen that adds a </a:t>
            </a:r>
            <a:r>
              <a:rPr lang="en-US" dirty="0" err="1"/>
              <a:t>BsAb</a:t>
            </a:r>
            <a:r>
              <a:rPr lang="en-US" dirty="0"/>
              <a:t> are ongoing.</a:t>
            </a:r>
          </a:p>
          <a:p>
            <a:r>
              <a:rPr lang="en-US" dirty="0"/>
              <a:t>Second-line trials show addition of </a:t>
            </a:r>
            <a:r>
              <a:rPr lang="en-US" dirty="0" err="1"/>
              <a:t>BsAb</a:t>
            </a:r>
            <a:r>
              <a:rPr lang="en-US" dirty="0"/>
              <a:t> to </a:t>
            </a:r>
            <a:r>
              <a:rPr lang="en-US" dirty="0" err="1"/>
              <a:t>pola</a:t>
            </a:r>
            <a:r>
              <a:rPr lang="en-US" dirty="0"/>
              <a:t> or chemotherapy improves outcomes.</a:t>
            </a:r>
          </a:p>
          <a:p>
            <a:r>
              <a:rPr lang="en-US" dirty="0"/>
              <a:t>Are </a:t>
            </a:r>
            <a:r>
              <a:rPr lang="en-US" dirty="0" err="1"/>
              <a:t>BsAb</a:t>
            </a:r>
            <a:r>
              <a:rPr lang="en-US" dirty="0"/>
              <a:t> effective enough to allow de-escalation of chemotherapy?</a:t>
            </a:r>
          </a:p>
        </p:txBody>
      </p:sp>
    </p:spTree>
    <p:extLst>
      <p:ext uri="{BB962C8B-B14F-4D97-AF65-F5344CB8AC3E}">
        <p14:creationId xmlns:p14="http://schemas.microsoft.com/office/powerpoint/2010/main" val="709476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05D1A-0F64-1461-1907-845E3F2B5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AFCD1-E0DA-7DEC-B366-9E4A8AC84C9C}"/>
              </a:ext>
            </a:extLst>
          </p:cNvPr>
          <p:cNvSpPr>
            <a:spLocks noGrp="1"/>
          </p:cNvSpPr>
          <p:nvPr>
            <p:ph type="title"/>
          </p:nvPr>
        </p:nvSpPr>
        <p:spPr/>
        <p:txBody>
          <a:bodyPr/>
          <a:lstStyle/>
          <a:p>
            <a:r>
              <a:rPr lang="en-US" sz="2000" dirty="0"/>
              <a:t>Michot J-M et al. </a:t>
            </a:r>
            <a:r>
              <a:rPr lang="en-US" sz="2000" dirty="0" err="1"/>
              <a:t>Odronextamab</a:t>
            </a:r>
            <a:r>
              <a:rPr lang="en-US" sz="2000" dirty="0"/>
              <a:t> plus chemotherapy in patients with previously untreated DLBCL: First results from part 1 of the phase 3 OLYMPIA-3 study. ASH 2025;Abstract 8890.</a:t>
            </a:r>
          </a:p>
        </p:txBody>
      </p:sp>
      <p:pic>
        <p:nvPicPr>
          <p:cNvPr id="5" name="Picture 4">
            <a:extLst>
              <a:ext uri="{FF2B5EF4-FFF2-40B4-BE49-F238E27FC236}">
                <a16:creationId xmlns:a16="http://schemas.microsoft.com/office/drawing/2014/main" id="{FB8B0951-7CAD-89EF-49B9-D8C4A72E6A5D}"/>
              </a:ext>
            </a:extLst>
          </p:cNvPr>
          <p:cNvPicPr>
            <a:picLocks noChangeAspect="1"/>
          </p:cNvPicPr>
          <p:nvPr/>
        </p:nvPicPr>
        <p:blipFill>
          <a:blip r:embed="rId3"/>
          <a:stretch>
            <a:fillRect/>
          </a:stretch>
        </p:blipFill>
        <p:spPr>
          <a:xfrm>
            <a:off x="499735" y="1716126"/>
            <a:ext cx="5149758" cy="4536881"/>
          </a:xfrm>
          <a:prstGeom prst="rect">
            <a:avLst/>
          </a:prstGeom>
        </p:spPr>
      </p:pic>
      <p:pic>
        <p:nvPicPr>
          <p:cNvPr id="7" name="Picture 6">
            <a:extLst>
              <a:ext uri="{FF2B5EF4-FFF2-40B4-BE49-F238E27FC236}">
                <a16:creationId xmlns:a16="http://schemas.microsoft.com/office/drawing/2014/main" id="{ADD125BF-C298-57B8-2C33-876377EE7A36}"/>
              </a:ext>
            </a:extLst>
          </p:cNvPr>
          <p:cNvPicPr>
            <a:picLocks noChangeAspect="1"/>
          </p:cNvPicPr>
          <p:nvPr/>
        </p:nvPicPr>
        <p:blipFill>
          <a:blip r:embed="rId4"/>
          <a:stretch>
            <a:fillRect/>
          </a:stretch>
        </p:blipFill>
        <p:spPr>
          <a:xfrm>
            <a:off x="6228827" y="2002688"/>
            <a:ext cx="5582016" cy="3963755"/>
          </a:xfrm>
          <a:prstGeom prst="rect">
            <a:avLst/>
          </a:prstGeom>
        </p:spPr>
      </p:pic>
    </p:spTree>
    <p:extLst>
      <p:ext uri="{BB962C8B-B14F-4D97-AF65-F5344CB8AC3E}">
        <p14:creationId xmlns:p14="http://schemas.microsoft.com/office/powerpoint/2010/main" val="948887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2FC37-9F01-1EBC-065C-3D1E8C875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1B5DF-3F3B-A55B-BBE7-BCD7D9141B3E}"/>
              </a:ext>
            </a:extLst>
          </p:cNvPr>
          <p:cNvSpPr>
            <a:spLocks noGrp="1"/>
          </p:cNvSpPr>
          <p:nvPr>
            <p:ph type="title"/>
          </p:nvPr>
        </p:nvSpPr>
        <p:spPr/>
        <p:txBody>
          <a:bodyPr/>
          <a:lstStyle/>
          <a:p>
            <a:r>
              <a:rPr lang="en-US" sz="2000" dirty="0"/>
              <a:t>Michot J-M et al. </a:t>
            </a:r>
            <a:r>
              <a:rPr lang="en-US" sz="2000" dirty="0" err="1"/>
              <a:t>Odronextamab</a:t>
            </a:r>
            <a:r>
              <a:rPr lang="en-US" sz="2000" dirty="0"/>
              <a:t> plus chemotherapy in patients with previously untreated DLBCL: First results from part 1 of the phase 3 OLYMPIA-3 study. ASH 2025;Abstract 8890.</a:t>
            </a:r>
          </a:p>
        </p:txBody>
      </p:sp>
      <p:pic>
        <p:nvPicPr>
          <p:cNvPr id="4" name="Picture 3">
            <a:extLst>
              <a:ext uri="{FF2B5EF4-FFF2-40B4-BE49-F238E27FC236}">
                <a16:creationId xmlns:a16="http://schemas.microsoft.com/office/drawing/2014/main" id="{0F562ADD-961C-D509-58ED-010CB0BCF01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03247" y="1183235"/>
            <a:ext cx="10577044" cy="5112941"/>
          </a:xfrm>
          <a:prstGeom prst="rect">
            <a:avLst/>
          </a:prstGeom>
        </p:spPr>
      </p:pic>
      <p:sp>
        <p:nvSpPr>
          <p:cNvPr id="3" name="Rectangle 2">
            <a:extLst>
              <a:ext uri="{FF2B5EF4-FFF2-40B4-BE49-F238E27FC236}">
                <a16:creationId xmlns:a16="http://schemas.microsoft.com/office/drawing/2014/main" id="{382A2DB3-EE19-F566-C3D5-E501FC0D710C}"/>
              </a:ext>
            </a:extLst>
          </p:cNvPr>
          <p:cNvSpPr/>
          <p:nvPr/>
        </p:nvSpPr>
        <p:spPr bwMode="auto">
          <a:xfrm>
            <a:off x="6721434" y="2624447"/>
            <a:ext cx="273132" cy="2375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34867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2340C-18ED-C23A-9670-F3374EB65167}"/>
              </a:ext>
            </a:extLst>
          </p:cNvPr>
          <p:cNvSpPr>
            <a:spLocks noGrp="1"/>
          </p:cNvSpPr>
          <p:nvPr>
            <p:ph type="title"/>
          </p:nvPr>
        </p:nvSpPr>
        <p:spPr>
          <a:xfrm>
            <a:off x="912286" y="0"/>
            <a:ext cx="10358967" cy="1143000"/>
          </a:xfrm>
        </p:spPr>
        <p:txBody>
          <a:bodyPr/>
          <a:lstStyle/>
          <a:p>
            <a:r>
              <a:rPr lang="en-US" sz="2000" dirty="0"/>
              <a:t>Sharman J et al. Fixed treatment duration subcutaneous </a:t>
            </a:r>
            <a:r>
              <a:rPr lang="en-US" sz="2000" dirty="0" err="1"/>
              <a:t>mosunetuzumab</a:t>
            </a:r>
            <a:r>
              <a:rPr lang="en-US" sz="2000" dirty="0"/>
              <a:t> monotherapy in elderly/unfit patients with previously untreated diffuse large B-cell lymphoma: Interim results from the phase II </a:t>
            </a:r>
            <a:r>
              <a:rPr lang="en-US" sz="2000" dirty="0" err="1"/>
              <a:t>MorningSun</a:t>
            </a:r>
            <a:r>
              <a:rPr lang="en-US" sz="2000" dirty="0"/>
              <a:t> study. ASH 2025;Abstract 4514. </a:t>
            </a:r>
          </a:p>
        </p:txBody>
      </p:sp>
      <p:pic>
        <p:nvPicPr>
          <p:cNvPr id="5" name="Picture 4">
            <a:extLst>
              <a:ext uri="{FF2B5EF4-FFF2-40B4-BE49-F238E27FC236}">
                <a16:creationId xmlns:a16="http://schemas.microsoft.com/office/drawing/2014/main" id="{D336BE05-BED6-B895-9F25-942ACCF4697B}"/>
              </a:ext>
            </a:extLst>
          </p:cNvPr>
          <p:cNvPicPr>
            <a:picLocks noChangeAspect="1"/>
          </p:cNvPicPr>
          <p:nvPr/>
        </p:nvPicPr>
        <p:blipFill>
          <a:blip r:embed="rId3"/>
          <a:stretch>
            <a:fillRect/>
          </a:stretch>
        </p:blipFill>
        <p:spPr>
          <a:xfrm>
            <a:off x="4757909" y="1270138"/>
            <a:ext cx="6882631" cy="3677584"/>
          </a:xfrm>
          <a:prstGeom prst="rect">
            <a:avLst/>
          </a:prstGeom>
        </p:spPr>
      </p:pic>
      <p:pic>
        <p:nvPicPr>
          <p:cNvPr id="6" name="Picture 5">
            <a:extLst>
              <a:ext uri="{FF2B5EF4-FFF2-40B4-BE49-F238E27FC236}">
                <a16:creationId xmlns:a16="http://schemas.microsoft.com/office/drawing/2014/main" id="{077C1A0E-AFC9-93EB-A114-53D976051038}"/>
              </a:ext>
            </a:extLst>
          </p:cNvPr>
          <p:cNvPicPr>
            <a:picLocks noChangeAspect="1"/>
          </p:cNvPicPr>
          <p:nvPr/>
        </p:nvPicPr>
        <p:blipFill>
          <a:blip r:embed="rId4"/>
          <a:stretch>
            <a:fillRect/>
          </a:stretch>
        </p:blipFill>
        <p:spPr>
          <a:xfrm>
            <a:off x="756643" y="1270138"/>
            <a:ext cx="3708400" cy="3048000"/>
          </a:xfrm>
          <a:prstGeom prst="rect">
            <a:avLst/>
          </a:prstGeom>
        </p:spPr>
      </p:pic>
      <p:pic>
        <p:nvPicPr>
          <p:cNvPr id="7" name="Picture 6">
            <a:extLst>
              <a:ext uri="{FF2B5EF4-FFF2-40B4-BE49-F238E27FC236}">
                <a16:creationId xmlns:a16="http://schemas.microsoft.com/office/drawing/2014/main" id="{D9E55A66-81D2-A7C7-E970-2BFE20D882B4}"/>
              </a:ext>
            </a:extLst>
          </p:cNvPr>
          <p:cNvPicPr>
            <a:picLocks noChangeAspect="1"/>
          </p:cNvPicPr>
          <p:nvPr/>
        </p:nvPicPr>
        <p:blipFill>
          <a:blip r:embed="rId5"/>
          <a:stretch>
            <a:fillRect/>
          </a:stretch>
        </p:blipFill>
        <p:spPr>
          <a:xfrm>
            <a:off x="756643" y="4318138"/>
            <a:ext cx="3716861" cy="2444240"/>
          </a:xfrm>
          <a:prstGeom prst="rect">
            <a:avLst/>
          </a:prstGeom>
        </p:spPr>
      </p:pic>
    </p:spTree>
    <p:extLst>
      <p:ext uri="{BB962C8B-B14F-4D97-AF65-F5344CB8AC3E}">
        <p14:creationId xmlns:p14="http://schemas.microsoft.com/office/powerpoint/2010/main" val="727024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59CB9-ED90-3D0A-0AC0-BAF09CAD8AFC}"/>
              </a:ext>
            </a:extLst>
          </p:cNvPr>
          <p:cNvPicPr>
            <a:picLocks noChangeAspect="1"/>
          </p:cNvPicPr>
          <p:nvPr/>
        </p:nvPicPr>
        <p:blipFill>
          <a:blip r:embed="rId3"/>
          <a:stretch>
            <a:fillRect/>
          </a:stretch>
        </p:blipFill>
        <p:spPr>
          <a:xfrm>
            <a:off x="684381" y="2369203"/>
            <a:ext cx="1243273" cy="2613698"/>
          </a:xfrm>
          <a:prstGeom prst="rect">
            <a:avLst/>
          </a:prstGeom>
        </p:spPr>
      </p:pic>
      <p:pic>
        <p:nvPicPr>
          <p:cNvPr id="5" name="Picture 4">
            <a:extLst>
              <a:ext uri="{FF2B5EF4-FFF2-40B4-BE49-F238E27FC236}">
                <a16:creationId xmlns:a16="http://schemas.microsoft.com/office/drawing/2014/main" id="{A2A00C1C-8D9B-2F2A-3987-FA5D574F40E2}"/>
              </a:ext>
            </a:extLst>
          </p:cNvPr>
          <p:cNvPicPr>
            <a:picLocks noChangeAspect="1"/>
          </p:cNvPicPr>
          <p:nvPr/>
        </p:nvPicPr>
        <p:blipFill>
          <a:blip r:embed="rId4"/>
          <a:stretch>
            <a:fillRect/>
          </a:stretch>
        </p:blipFill>
        <p:spPr>
          <a:xfrm>
            <a:off x="2038865" y="2369203"/>
            <a:ext cx="5010833" cy="2613698"/>
          </a:xfrm>
          <a:prstGeom prst="rect">
            <a:avLst/>
          </a:prstGeom>
        </p:spPr>
      </p:pic>
      <p:sp>
        <p:nvSpPr>
          <p:cNvPr id="6" name="Title 1">
            <a:extLst>
              <a:ext uri="{FF2B5EF4-FFF2-40B4-BE49-F238E27FC236}">
                <a16:creationId xmlns:a16="http://schemas.microsoft.com/office/drawing/2014/main" id="{0C0C6225-8A11-822E-A9B7-122BEC4DD80A}"/>
              </a:ext>
            </a:extLst>
          </p:cNvPr>
          <p:cNvSpPr txBox="1">
            <a:spLocks/>
          </p:cNvSpPr>
          <p:nvPr/>
        </p:nvSpPr>
        <p:spPr bwMode="auto">
          <a:xfrm>
            <a:off x="916516" y="237052"/>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Sharman J et al. Fixed treatment duration subcutaneous </a:t>
            </a:r>
            <a:r>
              <a:rPr kumimoji="0" lang="en-US" sz="2200" b="1" i="0" u="none" strike="noStrike" kern="0" cap="none" spc="0" normalizeH="0" baseline="0" noProof="0" dirty="0" err="1">
                <a:ln>
                  <a:noFill/>
                </a:ln>
                <a:solidFill>
                  <a:srgbClr val="3333FF"/>
                </a:solidFill>
                <a:effectLst/>
                <a:uLnTx/>
                <a:uFillTx/>
                <a:latin typeface="Calibri"/>
                <a:ea typeface="MS PGothic" pitchFamily="34" charset="-128"/>
                <a:cs typeface="Calibri"/>
              </a:rPr>
              <a:t>mosunetuzumab</a:t>
            </a: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 monotherapy in elderly/unfit patients with previously untreated diffuse large B-cell lymphoma: Interim results from the phase II </a:t>
            </a:r>
            <a:r>
              <a:rPr kumimoji="0" lang="en-US" sz="2200" b="1" i="0" u="none" strike="noStrike" kern="0" cap="none" spc="0" normalizeH="0" baseline="0" noProof="0" dirty="0" err="1">
                <a:ln>
                  <a:noFill/>
                </a:ln>
                <a:solidFill>
                  <a:srgbClr val="3333FF"/>
                </a:solidFill>
                <a:effectLst/>
                <a:uLnTx/>
                <a:uFillTx/>
                <a:latin typeface="Calibri"/>
                <a:ea typeface="MS PGothic" pitchFamily="34" charset="-128"/>
                <a:cs typeface="Calibri"/>
              </a:rPr>
              <a:t>MorningSun</a:t>
            </a: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 study. ASH 2025;Abstract 4514. </a:t>
            </a:r>
          </a:p>
        </p:txBody>
      </p:sp>
      <p:pic>
        <p:nvPicPr>
          <p:cNvPr id="7" name="Picture 6">
            <a:extLst>
              <a:ext uri="{FF2B5EF4-FFF2-40B4-BE49-F238E27FC236}">
                <a16:creationId xmlns:a16="http://schemas.microsoft.com/office/drawing/2014/main" id="{2BF54756-5C94-49F2-FFF1-8DCE89588D25}"/>
              </a:ext>
            </a:extLst>
          </p:cNvPr>
          <p:cNvPicPr>
            <a:picLocks noChangeAspect="1"/>
          </p:cNvPicPr>
          <p:nvPr/>
        </p:nvPicPr>
        <p:blipFill>
          <a:blip r:embed="rId5"/>
          <a:stretch>
            <a:fillRect/>
          </a:stretch>
        </p:blipFill>
        <p:spPr>
          <a:xfrm>
            <a:off x="7539166" y="1522413"/>
            <a:ext cx="3649752" cy="2628247"/>
          </a:xfrm>
          <a:prstGeom prst="rect">
            <a:avLst/>
          </a:prstGeom>
        </p:spPr>
      </p:pic>
      <p:pic>
        <p:nvPicPr>
          <p:cNvPr id="8" name="Picture 7">
            <a:extLst>
              <a:ext uri="{FF2B5EF4-FFF2-40B4-BE49-F238E27FC236}">
                <a16:creationId xmlns:a16="http://schemas.microsoft.com/office/drawing/2014/main" id="{838E806A-67D5-BAEA-F7B4-CE13D5A44CB5}"/>
              </a:ext>
            </a:extLst>
          </p:cNvPr>
          <p:cNvPicPr>
            <a:picLocks noChangeAspect="1"/>
          </p:cNvPicPr>
          <p:nvPr/>
        </p:nvPicPr>
        <p:blipFill>
          <a:blip r:embed="rId6"/>
          <a:stretch>
            <a:fillRect/>
          </a:stretch>
        </p:blipFill>
        <p:spPr>
          <a:xfrm>
            <a:off x="7539166" y="4123750"/>
            <a:ext cx="3649752" cy="2648493"/>
          </a:xfrm>
          <a:prstGeom prst="rect">
            <a:avLst/>
          </a:prstGeom>
        </p:spPr>
      </p:pic>
    </p:spTree>
    <p:extLst>
      <p:ext uri="{BB962C8B-B14F-4D97-AF65-F5344CB8AC3E}">
        <p14:creationId xmlns:p14="http://schemas.microsoft.com/office/powerpoint/2010/main" val="1557484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815C1-F661-EBB8-CBBC-8CBBDE8A0F15}"/>
              </a:ext>
            </a:extLst>
          </p:cNvPr>
          <p:cNvSpPr>
            <a:spLocks noGrp="1"/>
          </p:cNvSpPr>
          <p:nvPr>
            <p:ph type="title"/>
          </p:nvPr>
        </p:nvSpPr>
        <p:spPr/>
        <p:txBody>
          <a:bodyPr/>
          <a:lstStyle/>
          <a:p>
            <a:r>
              <a:rPr lang="en-US" sz="2200" dirty="0"/>
              <a:t>Vitolo U et al. Fixed-duration epcoritamab monotherapy induces high response and MRD-negativity rates in elderly patients with newly diagnosed large B-cell lymphoma (LBCL) and comorbidities: Results from EPCORE DLBCL-3. ASH 2025;Abstract 3824. </a:t>
            </a:r>
            <a:br>
              <a:rPr lang="en-AU" sz="2200" dirty="0"/>
            </a:br>
            <a:endParaRPr lang="en-US" sz="2200" dirty="0"/>
          </a:p>
        </p:txBody>
      </p:sp>
      <p:pic>
        <p:nvPicPr>
          <p:cNvPr id="4" name="Content Placeholder 3">
            <a:extLst>
              <a:ext uri="{FF2B5EF4-FFF2-40B4-BE49-F238E27FC236}">
                <a16:creationId xmlns:a16="http://schemas.microsoft.com/office/drawing/2014/main" id="{5121266F-7F82-A2A1-B961-A0A3E2635CFD}"/>
              </a:ext>
            </a:extLst>
          </p:cNvPr>
          <p:cNvPicPr>
            <a:picLocks noGrp="1" noChangeAspect="1"/>
          </p:cNvPicPr>
          <p:nvPr>
            <p:ph idx="1"/>
          </p:nvPr>
        </p:nvPicPr>
        <p:blipFill>
          <a:blip r:embed="rId3"/>
          <a:stretch>
            <a:fillRect/>
          </a:stretch>
        </p:blipFill>
        <p:spPr>
          <a:xfrm>
            <a:off x="559475" y="1245678"/>
            <a:ext cx="11073049" cy="4791566"/>
          </a:xfrm>
          <a:prstGeom prst="rect">
            <a:avLst/>
          </a:prstGeom>
        </p:spPr>
      </p:pic>
      <p:sp>
        <p:nvSpPr>
          <p:cNvPr id="6" name="TextBox 5">
            <a:extLst>
              <a:ext uri="{FF2B5EF4-FFF2-40B4-BE49-F238E27FC236}">
                <a16:creationId xmlns:a16="http://schemas.microsoft.com/office/drawing/2014/main" id="{E42417C9-F379-6A6B-8249-1552AFA839EB}"/>
              </a:ext>
            </a:extLst>
          </p:cNvPr>
          <p:cNvSpPr txBox="1"/>
          <p:nvPr/>
        </p:nvSpPr>
        <p:spPr>
          <a:xfrm>
            <a:off x="559475" y="6068291"/>
            <a:ext cx="609797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MRD = minimal residual disease</a:t>
            </a:r>
          </a:p>
        </p:txBody>
      </p:sp>
    </p:spTree>
    <p:extLst>
      <p:ext uri="{BB962C8B-B14F-4D97-AF65-F5344CB8AC3E}">
        <p14:creationId xmlns:p14="http://schemas.microsoft.com/office/powerpoint/2010/main" val="3100935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B52B34-83A6-B86B-A452-5515AC0797DC}"/>
              </a:ext>
            </a:extLst>
          </p:cNvPr>
          <p:cNvPicPr>
            <a:picLocks noChangeAspect="1"/>
          </p:cNvPicPr>
          <p:nvPr/>
        </p:nvPicPr>
        <p:blipFill>
          <a:blip r:embed="rId3"/>
          <a:stretch>
            <a:fillRect/>
          </a:stretch>
        </p:blipFill>
        <p:spPr>
          <a:xfrm>
            <a:off x="124201" y="2035357"/>
            <a:ext cx="6180670" cy="3258248"/>
          </a:xfrm>
          <a:prstGeom prst="rect">
            <a:avLst/>
          </a:prstGeom>
        </p:spPr>
      </p:pic>
      <p:pic>
        <p:nvPicPr>
          <p:cNvPr id="6" name="Picture 5">
            <a:extLst>
              <a:ext uri="{FF2B5EF4-FFF2-40B4-BE49-F238E27FC236}">
                <a16:creationId xmlns:a16="http://schemas.microsoft.com/office/drawing/2014/main" id="{37F5D8C8-811A-07BE-FFCD-DA020D94D794}"/>
              </a:ext>
            </a:extLst>
          </p:cNvPr>
          <p:cNvPicPr>
            <a:picLocks noChangeAspect="1"/>
          </p:cNvPicPr>
          <p:nvPr/>
        </p:nvPicPr>
        <p:blipFill>
          <a:blip r:embed="rId4"/>
          <a:stretch>
            <a:fillRect/>
          </a:stretch>
        </p:blipFill>
        <p:spPr>
          <a:xfrm>
            <a:off x="6243720" y="2372374"/>
            <a:ext cx="5948280" cy="2584214"/>
          </a:xfrm>
          <a:prstGeom prst="rect">
            <a:avLst/>
          </a:prstGeom>
        </p:spPr>
      </p:pic>
      <p:sp>
        <p:nvSpPr>
          <p:cNvPr id="7" name="Title 1">
            <a:extLst>
              <a:ext uri="{FF2B5EF4-FFF2-40B4-BE49-F238E27FC236}">
                <a16:creationId xmlns:a16="http://schemas.microsoft.com/office/drawing/2014/main" id="{56C70472-F79E-7E28-33B8-C3F40123B58E}"/>
              </a:ext>
            </a:extLst>
          </p:cNvPr>
          <p:cNvSpPr txBox="1">
            <a:spLocks/>
          </p:cNvSpPr>
          <p:nvPr/>
        </p:nvSpPr>
        <p:spPr bwMode="auto">
          <a:xfrm>
            <a:off x="1064686" y="3794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Vitolo U et al. Fixed-duration epcoritamab monotherapy induces high response and MRD-negativity rates in elderly patients with newly diagnosed large B-cell lymphoma (LBCL) and comorbidities: Results from EPCORE DLBCL-3. ASH 2025;Abstract 3824. </a:t>
            </a:r>
            <a:br>
              <a:rPr kumimoji="0" lang="en-AU" sz="2200" b="1" i="0" u="none" strike="noStrike" kern="0" cap="none" spc="0" normalizeH="0" baseline="0" noProof="0" dirty="0">
                <a:ln>
                  <a:noFill/>
                </a:ln>
                <a:solidFill>
                  <a:srgbClr val="3333FF"/>
                </a:solidFill>
                <a:effectLst/>
                <a:uLnTx/>
                <a:uFillTx/>
                <a:latin typeface="Calibri"/>
                <a:ea typeface="MS PGothic" pitchFamily="34" charset="-128"/>
                <a:cs typeface="Calibri"/>
              </a:rPr>
            </a:br>
            <a:endPar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914344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32BF7F-88CA-2CED-12CA-1A0DD06B060C}"/>
              </a:ext>
            </a:extLst>
          </p:cNvPr>
          <p:cNvPicPr>
            <a:picLocks noChangeAspect="1"/>
          </p:cNvPicPr>
          <p:nvPr/>
        </p:nvPicPr>
        <p:blipFill>
          <a:blip r:embed="rId3"/>
          <a:srcRect t="8176" r="47044"/>
          <a:stretch>
            <a:fillRect/>
          </a:stretch>
        </p:blipFill>
        <p:spPr>
          <a:xfrm>
            <a:off x="210488" y="2080690"/>
            <a:ext cx="3953897" cy="2696620"/>
          </a:xfrm>
          <a:prstGeom prst="rect">
            <a:avLst/>
          </a:prstGeom>
        </p:spPr>
      </p:pic>
      <p:pic>
        <p:nvPicPr>
          <p:cNvPr id="5" name="Picture 4">
            <a:extLst>
              <a:ext uri="{FF2B5EF4-FFF2-40B4-BE49-F238E27FC236}">
                <a16:creationId xmlns:a16="http://schemas.microsoft.com/office/drawing/2014/main" id="{D9E630CD-170E-A4CB-C60C-ACE93BE7C528}"/>
              </a:ext>
            </a:extLst>
          </p:cNvPr>
          <p:cNvPicPr>
            <a:picLocks noChangeAspect="1"/>
          </p:cNvPicPr>
          <p:nvPr/>
        </p:nvPicPr>
        <p:blipFill>
          <a:blip r:embed="rId4"/>
          <a:stretch>
            <a:fillRect/>
          </a:stretch>
        </p:blipFill>
        <p:spPr>
          <a:xfrm>
            <a:off x="4316785" y="1674813"/>
            <a:ext cx="7772400" cy="3322803"/>
          </a:xfrm>
          <a:prstGeom prst="rect">
            <a:avLst/>
          </a:prstGeom>
        </p:spPr>
      </p:pic>
      <p:sp>
        <p:nvSpPr>
          <p:cNvPr id="6" name="Title 1">
            <a:extLst>
              <a:ext uri="{FF2B5EF4-FFF2-40B4-BE49-F238E27FC236}">
                <a16:creationId xmlns:a16="http://schemas.microsoft.com/office/drawing/2014/main" id="{D2F8DAA7-E8EC-338A-A880-63F3D169A443}"/>
              </a:ext>
            </a:extLst>
          </p:cNvPr>
          <p:cNvSpPr txBox="1">
            <a:spLocks/>
          </p:cNvSpPr>
          <p:nvPr/>
        </p:nvSpPr>
        <p:spPr bwMode="auto">
          <a:xfrm>
            <a:off x="916516" y="35737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Vitolo U et al. Fixed-duration epcoritamab monotherapy induces high response and MRD-negativity rates in elderly patients with newly diagnosed large B-cell lymphoma (LBCL) and comorbidities: Results from EPCORE DLBCL-3. ASH 2025;Abstract 3824.</a:t>
            </a:r>
            <a:br>
              <a:rPr kumimoji="0" lang="en-AU" sz="2200" b="1" i="0" u="none" strike="noStrike" kern="0" cap="none" spc="0" normalizeH="0" baseline="0" noProof="0" dirty="0">
                <a:ln>
                  <a:noFill/>
                </a:ln>
                <a:solidFill>
                  <a:srgbClr val="3333FF"/>
                </a:solidFill>
                <a:effectLst/>
                <a:uLnTx/>
                <a:uFillTx/>
                <a:latin typeface="Calibri"/>
                <a:ea typeface="MS PGothic" pitchFamily="34" charset="-128"/>
                <a:cs typeface="Calibri"/>
              </a:rPr>
            </a:br>
            <a:endPar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1597146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E0923C-8C32-8A36-BB7B-C80537E84872}"/>
              </a:ext>
            </a:extLst>
          </p:cNvPr>
          <p:cNvPicPr>
            <a:picLocks noGrp="1" noChangeAspect="1"/>
          </p:cNvPicPr>
          <p:nvPr>
            <p:ph idx="1"/>
          </p:nvPr>
        </p:nvPicPr>
        <p:blipFill>
          <a:blip r:embed="rId3"/>
          <a:stretch>
            <a:fillRect/>
          </a:stretch>
        </p:blipFill>
        <p:spPr>
          <a:xfrm>
            <a:off x="1595967" y="1416050"/>
            <a:ext cx="9000065" cy="5062537"/>
          </a:xfrm>
        </p:spPr>
      </p:pic>
      <p:sp>
        <p:nvSpPr>
          <p:cNvPr id="6" name="Title 1">
            <a:extLst>
              <a:ext uri="{FF2B5EF4-FFF2-40B4-BE49-F238E27FC236}">
                <a16:creationId xmlns:a16="http://schemas.microsoft.com/office/drawing/2014/main" id="{B74FFDD6-AA54-FE8E-90A9-BCC6BA3ED5EB}"/>
              </a:ext>
            </a:extLst>
          </p:cNvPr>
          <p:cNvSpPr txBox="1">
            <a:spLocks/>
          </p:cNvSpPr>
          <p:nvPr/>
        </p:nvSpPr>
        <p:spPr bwMode="auto">
          <a:xfrm>
            <a:off x="916515" y="273050"/>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Vitolo U et al. Fixed-duration epcoritamab monotherapy induces high response and MRD-negativity rates in elderly patients with newly diagnosed large B-cell lymphoma (LBCL) and comorbidities: Results from EPCORE DLBCL-3. ASH 2025;Abstract 3824.</a:t>
            </a:r>
            <a:br>
              <a:rPr kumimoji="0" lang="en-AU" sz="2200" b="1" i="0" u="none" strike="noStrike" kern="0" cap="none" spc="0" normalizeH="0" baseline="0" noProof="0" dirty="0">
                <a:ln>
                  <a:noFill/>
                </a:ln>
                <a:solidFill>
                  <a:srgbClr val="3333FF"/>
                </a:solidFill>
                <a:effectLst/>
                <a:uLnTx/>
                <a:uFillTx/>
                <a:latin typeface="Calibri"/>
                <a:ea typeface="MS PGothic" pitchFamily="34" charset="-128"/>
                <a:cs typeface="Calibri"/>
              </a:rPr>
            </a:br>
            <a:endPar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3" name="TextBox 2">
            <a:extLst>
              <a:ext uri="{FF2B5EF4-FFF2-40B4-BE49-F238E27FC236}">
                <a16:creationId xmlns:a16="http://schemas.microsoft.com/office/drawing/2014/main" id="{B05DD5AD-0CE3-7F21-301A-3D8FA174E9AF}"/>
              </a:ext>
            </a:extLst>
          </p:cNvPr>
          <p:cNvSpPr txBox="1"/>
          <p:nvPr/>
        </p:nvSpPr>
        <p:spPr>
          <a:xfrm>
            <a:off x="1595967" y="6478587"/>
            <a:ext cx="609797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TEAEs = treatment-emergent adverse events</a:t>
            </a:r>
          </a:p>
        </p:txBody>
      </p:sp>
    </p:spTree>
    <p:extLst>
      <p:ext uri="{BB962C8B-B14F-4D97-AF65-F5344CB8AC3E}">
        <p14:creationId xmlns:p14="http://schemas.microsoft.com/office/powerpoint/2010/main" val="2024555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C83E6-D992-B546-6CAD-E365156A80DD}"/>
              </a:ext>
            </a:extLst>
          </p:cNvPr>
          <p:cNvSpPr>
            <a:spLocks noGrp="1"/>
          </p:cNvSpPr>
          <p:nvPr>
            <p:ph type="title"/>
          </p:nvPr>
        </p:nvSpPr>
        <p:spPr>
          <a:xfrm>
            <a:off x="460373" y="359570"/>
            <a:ext cx="11271253" cy="1143000"/>
          </a:xfrm>
        </p:spPr>
        <p:txBody>
          <a:bodyPr/>
          <a:lstStyle/>
          <a:p>
            <a:r>
              <a:rPr lang="en-US" sz="2400" dirty="0" err="1"/>
              <a:t>Chapuy</a:t>
            </a:r>
            <a:r>
              <a:rPr lang="en-US" sz="2400" dirty="0"/>
              <a:t> B et al. Phase II frontline </a:t>
            </a:r>
            <a:r>
              <a:rPr lang="en-US" sz="2400" dirty="0" err="1"/>
              <a:t>chemolight</a:t>
            </a:r>
            <a:r>
              <a:rPr lang="en-US" sz="2400" dirty="0"/>
              <a:t> R-</a:t>
            </a:r>
            <a:r>
              <a:rPr lang="en-US" sz="2400" dirty="0" err="1"/>
              <a:t>pola</a:t>
            </a:r>
            <a:r>
              <a:rPr lang="en-US" sz="2400" dirty="0"/>
              <a:t>-glo trial induces </a:t>
            </a:r>
            <a:br>
              <a:rPr lang="en-US" sz="2400" dirty="0"/>
            </a:br>
            <a:r>
              <a:rPr lang="en-US" sz="2400" dirty="0"/>
              <a:t>high and durable response rates in elderly and medically unfit/frail </a:t>
            </a:r>
            <a:br>
              <a:rPr lang="en-US" sz="2400" dirty="0"/>
            </a:br>
            <a:r>
              <a:rPr lang="en-US" sz="2400" dirty="0"/>
              <a:t>patients with aggressive B-cell lymphoma. ASH 2025;Abstract 61.</a:t>
            </a:r>
          </a:p>
        </p:txBody>
      </p:sp>
      <p:pic>
        <p:nvPicPr>
          <p:cNvPr id="4" name="Picture 3">
            <a:extLst>
              <a:ext uri="{FF2B5EF4-FFF2-40B4-BE49-F238E27FC236}">
                <a16:creationId xmlns:a16="http://schemas.microsoft.com/office/drawing/2014/main" id="{FBBED8BA-0922-B4A9-8795-1D6616F975E0}"/>
              </a:ext>
            </a:extLst>
          </p:cNvPr>
          <p:cNvPicPr>
            <a:picLocks noChangeAspect="1"/>
          </p:cNvPicPr>
          <p:nvPr/>
        </p:nvPicPr>
        <p:blipFill>
          <a:blip r:embed="rId3"/>
          <a:stretch>
            <a:fillRect/>
          </a:stretch>
        </p:blipFill>
        <p:spPr>
          <a:xfrm>
            <a:off x="1072468" y="1741372"/>
            <a:ext cx="10047064" cy="4529943"/>
          </a:xfrm>
          <a:prstGeom prst="rect">
            <a:avLst/>
          </a:prstGeom>
        </p:spPr>
      </p:pic>
    </p:spTree>
    <p:extLst>
      <p:ext uri="{BB962C8B-B14F-4D97-AF65-F5344CB8AC3E}">
        <p14:creationId xmlns:p14="http://schemas.microsoft.com/office/powerpoint/2010/main" val="147958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Sehn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913552" y="2132856"/>
          <a:ext cx="10189133" cy="3168352"/>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1341524">
                <a:tc>
                  <a:txBody>
                    <a:bodyPr/>
                    <a:lstStyle/>
                    <a:p>
                      <a:pPr algn="l"/>
                      <a:r>
                        <a:rPr lang="en-US" sz="1800" b="1" dirty="0">
                          <a:solidFill>
                            <a:schemeClr val="tx1"/>
                          </a:solidFill>
                        </a:rPr>
                        <a:t>Consulting/Honoraria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CARGO Therapeutics, Chugai Pharmaceutical Co Ltd, Genentech, a member of the Roche Group, Genmab US Inc, Incyte Corporation, Janssen Biotech Inc, Kite, A Gilead Company, Lilly, Merck,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0095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2256885"/>
                  </a:ext>
                </a:extLst>
              </a:tr>
              <a:tr h="1025871">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CARGO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0382892"/>
                  </a:ext>
                </a:extLst>
              </a:tr>
            </a:tbl>
          </a:graphicData>
        </a:graphic>
      </p:graphicFrame>
    </p:spTree>
    <p:custDataLst>
      <p:tags r:id="rId1"/>
    </p:custDataLst>
    <p:extLst>
      <p:ext uri="{BB962C8B-B14F-4D97-AF65-F5344CB8AC3E}">
        <p14:creationId xmlns:p14="http://schemas.microsoft.com/office/powerpoint/2010/main" val="13515309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72D96A-C5E1-51FA-EF81-6BFDACE917A3}"/>
              </a:ext>
            </a:extLst>
          </p:cNvPr>
          <p:cNvSpPr>
            <a:spLocks noGrp="1"/>
          </p:cNvSpPr>
          <p:nvPr>
            <p:ph type="title"/>
          </p:nvPr>
        </p:nvSpPr>
        <p:spPr>
          <a:xfrm>
            <a:off x="451313" y="191364"/>
            <a:ext cx="10972800" cy="688352"/>
          </a:xfrm>
        </p:spPr>
        <p:txBody>
          <a:bodyPr/>
          <a:lstStyle/>
          <a:p>
            <a:r>
              <a:rPr lang="en-US" sz="3200" b="1" dirty="0">
                <a:solidFill>
                  <a:srgbClr val="0432FF"/>
                </a:solidFill>
                <a:latin typeface="Calibri" panose="020F0502020204030204" pitchFamily="34" charset="0"/>
                <a:ea typeface="Open Sans" panose="020B0606030504020204" pitchFamily="34" charset="0"/>
                <a:cs typeface="Calibri" panose="020F0502020204030204" pitchFamily="34" charset="0"/>
              </a:rPr>
              <a:t>R-Pola-Glo: </a:t>
            </a:r>
            <a:r>
              <a:rPr lang="en-US" sz="3200" dirty="0">
                <a:solidFill>
                  <a:srgbClr val="0432FF"/>
                </a:solidFill>
                <a:latin typeface="Calibri" panose="020F0502020204030204" pitchFamily="34" charset="0"/>
                <a:ea typeface="Open Sans" panose="020B0606030504020204" pitchFamily="34" charset="0"/>
                <a:cs typeface="Calibri" panose="020F0502020204030204" pitchFamily="34" charset="0"/>
              </a:rPr>
              <a:t>Patient Characteristics</a:t>
            </a:r>
            <a:endParaRPr lang="de-DE" sz="3200" dirty="0">
              <a:solidFill>
                <a:srgbClr val="0432FF"/>
              </a:solidFill>
              <a:latin typeface="Calibri" panose="020F0502020204030204" pitchFamily="34" charset="0"/>
              <a:ea typeface="Open Sans" panose="020B0606030504020204" pitchFamily="34" charset="0"/>
              <a:cs typeface="Calibri" panose="020F0502020204030204" pitchFamily="34" charset="0"/>
            </a:endParaRPr>
          </a:p>
        </p:txBody>
      </p:sp>
      <p:graphicFrame>
        <p:nvGraphicFramePr>
          <p:cNvPr id="5" name="Tabelle 4">
            <a:extLst>
              <a:ext uri="{FF2B5EF4-FFF2-40B4-BE49-F238E27FC236}">
                <a16:creationId xmlns:a16="http://schemas.microsoft.com/office/drawing/2014/main" id="{37326B55-1742-15A9-CEF9-6C17CD79978F}"/>
              </a:ext>
            </a:extLst>
          </p:cNvPr>
          <p:cNvGraphicFramePr>
            <a:graphicFrameLocks noGrp="1"/>
          </p:cNvGraphicFramePr>
          <p:nvPr/>
        </p:nvGraphicFramePr>
        <p:xfrm>
          <a:off x="330360" y="1844455"/>
          <a:ext cx="4396744" cy="2885362"/>
        </p:xfrm>
        <a:graphic>
          <a:graphicData uri="http://schemas.openxmlformats.org/drawingml/2006/table">
            <a:tbl>
              <a:tblPr>
                <a:noFill/>
              </a:tblPr>
              <a:tblGrid>
                <a:gridCol w="2420151">
                  <a:extLst>
                    <a:ext uri="{9D8B030D-6E8A-4147-A177-3AD203B41FA5}">
                      <a16:colId xmlns:a16="http://schemas.microsoft.com/office/drawing/2014/main" val="2610864010"/>
                    </a:ext>
                  </a:extLst>
                </a:gridCol>
                <a:gridCol w="1976593">
                  <a:extLst>
                    <a:ext uri="{9D8B030D-6E8A-4147-A177-3AD203B41FA5}">
                      <a16:colId xmlns:a16="http://schemas.microsoft.com/office/drawing/2014/main" val="2074533578"/>
                    </a:ext>
                  </a:extLst>
                </a:gridCol>
              </a:tblGrid>
              <a:tr h="507987">
                <a:tc gridSpan="2">
                  <a:txBody>
                    <a:bodyPr/>
                    <a:lstStyle/>
                    <a:p>
                      <a:pPr marL="0" lvl="0" indent="0" algn="ctr" rtl="0">
                        <a:spcBef>
                          <a:spcPts val="0"/>
                        </a:spcBef>
                        <a:spcAft>
                          <a:spcPts val="0"/>
                        </a:spcAft>
                        <a:buNone/>
                      </a:pPr>
                      <a:r>
                        <a:rPr lang="en-GB" sz="2100" dirty="0">
                          <a:solidFill>
                            <a:srgbClr val="FFFFFF"/>
                          </a:solidFill>
                          <a:latin typeface="Open Sans" panose="020B0606030504020204" pitchFamily="34" charset="0"/>
                          <a:ea typeface="Open Sans" panose="020B0606030504020204" pitchFamily="34" charset="0"/>
                          <a:cs typeface="Open Sans" panose="020B0606030504020204" pitchFamily="34" charset="0"/>
                        </a:rPr>
                        <a:t>Cohort</a:t>
                      </a:r>
                      <a:r>
                        <a:rPr lang="en-GB" sz="2100" dirty="0">
                          <a:solidFill>
                            <a:srgbClr val="FFFFFF"/>
                          </a:solidFill>
                          <a:latin typeface="Arial" panose="020B0604020202020204" pitchFamily="34" charset="0"/>
                          <a:cs typeface="Arial" panose="020B0604020202020204" pitchFamily="34" charset="0"/>
                        </a:rPr>
                        <a:t> (N=80)</a:t>
                      </a:r>
                      <a:endParaRPr sz="2100" dirty="0">
                        <a:solidFill>
                          <a:srgbClr val="FFFFFF"/>
                        </a:solidFill>
                        <a:latin typeface="Arial" panose="020B0604020202020204" pitchFamily="34" charset="0"/>
                        <a:cs typeface="Arial" panose="020B0604020202020204" pitchFamily="34" charset="0"/>
                      </a:endParaRPr>
                    </a:p>
                  </a:txBody>
                  <a:tcPr marL="91433" marR="91433" marT="91433" marB="91433">
                    <a:solidFill>
                      <a:srgbClr val="022366"/>
                    </a:solidFill>
                  </a:tcPr>
                </a:tc>
                <a:tc hMerge="1">
                  <a:txBody>
                    <a:bodyPr/>
                    <a:lstStyle/>
                    <a:p>
                      <a:endParaRPr lang="en-150"/>
                    </a:p>
                  </a:txBody>
                  <a:tcPr/>
                </a:tc>
                <a:extLst>
                  <a:ext uri="{0D108BD9-81ED-4DB2-BD59-A6C34878D82A}">
                    <a16:rowId xmlns:a16="http://schemas.microsoft.com/office/drawing/2014/main" val="2322945124"/>
                  </a:ext>
                </a:extLst>
              </a:tr>
              <a:tr h="670547">
                <a:tc>
                  <a:txBody>
                    <a:bodyPr/>
                    <a:lstStyle/>
                    <a:p>
                      <a:pPr marL="0" lvl="0" indent="0" algn="l" rtl="0">
                        <a:spcBef>
                          <a:spcPts val="0"/>
                        </a:spcBef>
                        <a:spcAft>
                          <a:spcPts val="0"/>
                        </a:spcAft>
                        <a:buNone/>
                      </a:pPr>
                      <a:r>
                        <a:rPr lang="en-GB"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Median </a:t>
                      </a:r>
                      <a:r>
                        <a:rPr lang="en-US"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age</a:t>
                      </a:r>
                      <a:endParaRPr sz="16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r>
                        <a:rPr lang="en-GB"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age &gt; 85yo </a:t>
                      </a:r>
                      <a:endParaRPr sz="16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tc>
                  <a:txBody>
                    <a:bodyPr/>
                    <a:lstStyle/>
                    <a:p>
                      <a:pPr marL="0" lvl="0" indent="0" algn="ctr" rtl="0">
                        <a:spcBef>
                          <a:spcPts val="0"/>
                        </a:spcBef>
                        <a:spcAft>
                          <a:spcPts val="0"/>
                        </a:spcAft>
                        <a:buNone/>
                      </a:pPr>
                      <a:r>
                        <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 80 (66-92)</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0" indent="0" algn="ctr" rtl="0">
                        <a:spcBef>
                          <a:spcPts val="0"/>
                        </a:spcBef>
                        <a:spcAft>
                          <a:spcPts val="0"/>
                        </a:spcAft>
                        <a:buClr>
                          <a:srgbClr val="000000"/>
                        </a:buClr>
                        <a:buSzPts val="800"/>
                        <a:buFont typeface="Arial"/>
                        <a:buNone/>
                      </a:pPr>
                      <a:r>
                        <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19%</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extLst>
                  <a:ext uri="{0D108BD9-81ED-4DB2-BD59-A6C34878D82A}">
                    <a16:rowId xmlns:a16="http://schemas.microsoft.com/office/drawing/2014/main" val="108480053"/>
                  </a:ext>
                </a:extLst>
              </a:tr>
              <a:tr h="426707">
                <a:tc>
                  <a:txBody>
                    <a:bodyPr/>
                    <a:lstStyle/>
                    <a:p>
                      <a:pPr marL="0" lvl="0" indent="0" algn="l" rtl="0">
                        <a:spcBef>
                          <a:spcPts val="0"/>
                        </a:spcBef>
                        <a:spcAft>
                          <a:spcPts val="0"/>
                        </a:spcAft>
                        <a:buNone/>
                      </a:pPr>
                      <a:r>
                        <a:rPr lang="en-US" sz="1600" b="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Advanced Stage (III/IV)</a:t>
                      </a:r>
                      <a:endParaRPr sz="1600" b="0" kern="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tc>
                  <a:txBody>
                    <a:bodyPr/>
                    <a:lstStyle/>
                    <a:p>
                      <a:pPr marL="0" lvl="0" indent="0" algn="ctr" rtl="0">
                        <a:spcBef>
                          <a:spcPts val="0"/>
                        </a:spcBef>
                        <a:spcAft>
                          <a:spcPts val="0"/>
                        </a:spcAft>
                        <a:buClr>
                          <a:srgbClr val="000000"/>
                        </a:buClr>
                        <a:buSzPts val="800"/>
                        <a:buFont typeface="Arial"/>
                        <a:buNone/>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63% (50/80)</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extLst>
                  <a:ext uri="{0D108BD9-81ED-4DB2-BD59-A6C34878D82A}">
                    <a16:rowId xmlns:a16="http://schemas.microsoft.com/office/drawing/2014/main" val="2278692064"/>
                  </a:ext>
                </a:extLst>
              </a:tr>
              <a:tr h="426707">
                <a:tc>
                  <a:txBody>
                    <a:bodyPr/>
                    <a:lstStyle/>
                    <a:p>
                      <a:pPr marL="0" lvl="0" indent="0" algn="l" rtl="0">
                        <a:spcBef>
                          <a:spcPts val="0"/>
                        </a:spcBef>
                        <a:spcAft>
                          <a:spcPts val="0"/>
                        </a:spcAft>
                        <a:buNone/>
                      </a:pPr>
                      <a:r>
                        <a:rPr lang="en-US"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ECOG 2</a:t>
                      </a:r>
                      <a:endParaRPr sz="16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tc>
                  <a:txBody>
                    <a:bodyPr/>
                    <a:lstStyle/>
                    <a:p>
                      <a:pPr marL="0" lvl="0" indent="0" algn="ctr" rtl="0">
                        <a:spcBef>
                          <a:spcPts val="0"/>
                        </a:spcBef>
                        <a:spcAft>
                          <a:spcPts val="0"/>
                        </a:spcAft>
                        <a:buClr>
                          <a:srgbClr val="000000"/>
                        </a:buClr>
                        <a:buSzPts val="800"/>
                        <a:buFont typeface="Arial"/>
                        <a:buNone/>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28% (22/80)</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extLst>
                  <a:ext uri="{0D108BD9-81ED-4DB2-BD59-A6C34878D82A}">
                    <a16:rowId xmlns:a16="http://schemas.microsoft.com/office/drawing/2014/main" val="3537135310"/>
                  </a:ext>
                </a:extLst>
              </a:tr>
              <a:tr h="426707">
                <a:tc>
                  <a:txBody>
                    <a:bodyPr/>
                    <a:lstStyle/>
                    <a:p>
                      <a:pPr marL="0" lvl="0" indent="0" algn="l" rtl="0">
                        <a:spcBef>
                          <a:spcPts val="0"/>
                        </a:spcBef>
                        <a:spcAft>
                          <a:spcPts val="0"/>
                        </a:spcAft>
                        <a:buNone/>
                      </a:pPr>
                      <a:r>
                        <a:rPr lang="en-US"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LDH, &gt; ULN</a:t>
                      </a:r>
                      <a:endParaRPr sz="16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tc>
                  <a:txBody>
                    <a:bodyPr/>
                    <a:lstStyle/>
                    <a:p>
                      <a:pPr marL="0" lvl="0" indent="0" algn="ctr" rtl="0">
                        <a:spcBef>
                          <a:spcPts val="0"/>
                        </a:spcBef>
                        <a:spcAft>
                          <a:spcPts val="0"/>
                        </a:spcAft>
                        <a:buClr>
                          <a:srgbClr val="000000"/>
                        </a:buClr>
                        <a:buSzPts val="800"/>
                        <a:buFont typeface="Arial"/>
                        <a:buNone/>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63% (50/80)</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extLst>
                  <a:ext uri="{0D108BD9-81ED-4DB2-BD59-A6C34878D82A}">
                    <a16:rowId xmlns:a16="http://schemas.microsoft.com/office/drawing/2014/main" val="1768301143"/>
                  </a:ext>
                </a:extLst>
              </a:tr>
              <a:tr h="426707">
                <a:tc>
                  <a:txBody>
                    <a:bodyPr/>
                    <a:lstStyle/>
                    <a:p>
                      <a:pPr marL="0" lvl="0" indent="0" algn="l" rtl="0">
                        <a:spcBef>
                          <a:spcPts val="0"/>
                        </a:spcBef>
                        <a:spcAft>
                          <a:spcPts val="0"/>
                        </a:spcAft>
                        <a:buNone/>
                      </a:pPr>
                      <a:r>
                        <a:rPr lang="en-US"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IPI 3-5</a:t>
                      </a:r>
                      <a:endParaRPr sz="16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tc>
                  <a:txBody>
                    <a:bodyPr/>
                    <a:lstStyle/>
                    <a:p>
                      <a:pPr marL="0" lvl="0" indent="0" algn="ctr" rtl="0">
                        <a:spcBef>
                          <a:spcPts val="0"/>
                        </a:spcBef>
                        <a:spcAft>
                          <a:spcPts val="0"/>
                        </a:spcAft>
                        <a:buClr>
                          <a:srgbClr val="000000"/>
                        </a:buClr>
                        <a:buSzPts val="800"/>
                        <a:buFont typeface="Arial"/>
                        <a:buNone/>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64% (51/80)</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extLst>
                  <a:ext uri="{0D108BD9-81ED-4DB2-BD59-A6C34878D82A}">
                    <a16:rowId xmlns:a16="http://schemas.microsoft.com/office/drawing/2014/main" val="699851487"/>
                  </a:ext>
                </a:extLst>
              </a:tr>
            </a:tbl>
          </a:graphicData>
        </a:graphic>
      </p:graphicFrame>
      <p:sp>
        <p:nvSpPr>
          <p:cNvPr id="6" name="Textfeld 5">
            <a:extLst>
              <a:ext uri="{FF2B5EF4-FFF2-40B4-BE49-F238E27FC236}">
                <a16:creationId xmlns:a16="http://schemas.microsoft.com/office/drawing/2014/main" id="{64FE3068-4030-4EFF-0E07-0C104EF1D733}"/>
              </a:ext>
            </a:extLst>
          </p:cNvPr>
          <p:cNvSpPr txBox="1"/>
          <p:nvPr/>
        </p:nvSpPr>
        <p:spPr>
          <a:xfrm>
            <a:off x="860623" y="1065717"/>
            <a:ext cx="2719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rPr>
              <a:t>Baseline Parameters</a:t>
            </a:r>
            <a:endParaRPr kumimoji="0" lang="de-DE" sz="2400" b="0" i="0" u="none" strike="noStrike" kern="1200" cap="none" spc="0" normalizeH="0" baseline="0" noProof="0" dirty="0">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7" name="Abgerundetes Rechteck 6">
            <a:extLst>
              <a:ext uri="{FF2B5EF4-FFF2-40B4-BE49-F238E27FC236}">
                <a16:creationId xmlns:a16="http://schemas.microsoft.com/office/drawing/2014/main" id="{32B773C5-58F6-8E27-1165-9297719E6B95}"/>
              </a:ext>
            </a:extLst>
          </p:cNvPr>
          <p:cNvSpPr/>
          <p:nvPr/>
        </p:nvSpPr>
        <p:spPr>
          <a:xfrm>
            <a:off x="153881" y="1046933"/>
            <a:ext cx="4761471" cy="4336240"/>
          </a:xfrm>
          <a:prstGeom prst="roundRect">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feld 7">
            <a:extLst>
              <a:ext uri="{FF2B5EF4-FFF2-40B4-BE49-F238E27FC236}">
                <a16:creationId xmlns:a16="http://schemas.microsoft.com/office/drawing/2014/main" id="{136C0682-DE29-4B24-1870-A7868EFC2720}"/>
              </a:ext>
            </a:extLst>
          </p:cNvPr>
          <p:cNvSpPr txBox="1"/>
          <p:nvPr/>
        </p:nvSpPr>
        <p:spPr>
          <a:xfrm>
            <a:off x="330360" y="5425866"/>
            <a:ext cx="11021310" cy="1141274"/>
          </a:xfrm>
          <a:prstGeom prst="rect">
            <a:avLst/>
          </a:prstGeom>
          <a:noFill/>
        </p:spPr>
        <p:txBody>
          <a:bodyPr wrap="square">
            <a:spAutoFit/>
          </a:bodyPr>
          <a:lstStyle/>
          <a:p>
            <a:pPr marL="1600160" marR="0" lvl="2" indent="-380990" algn="ctr" defTabSz="914400" rtl="0" eaLnBrk="1" fontAlgn="auto" latinLnBrk="0" hangingPunct="1">
              <a:lnSpc>
                <a:spcPct val="150000"/>
              </a:lnSpc>
              <a:spcBef>
                <a:spcPts val="0"/>
              </a:spcBef>
              <a:spcAft>
                <a:spcPts val="0"/>
              </a:spcAft>
              <a:buClrTx/>
              <a:buSzTx/>
              <a:buFont typeface="Wingdings" pitchFamily="2" charset="2"/>
              <a:buChar char="è"/>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sym typeface="Wingdings" panose="05000000000000000000" pitchFamily="2" charset="2"/>
              </a:rPr>
              <a:t>Representative “real-world” cohort of medically unfit/frail patients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with high treatment complexity.</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sym typeface="Wingdings" panose="05000000000000000000" pitchFamily="2" charset="2"/>
            </a:endParaRPr>
          </a:p>
        </p:txBody>
      </p:sp>
      <p:sp>
        <p:nvSpPr>
          <p:cNvPr id="19" name="Geschweifte Klammer rechts 18">
            <a:extLst>
              <a:ext uri="{FF2B5EF4-FFF2-40B4-BE49-F238E27FC236}">
                <a16:creationId xmlns:a16="http://schemas.microsoft.com/office/drawing/2014/main" id="{A32D726A-4713-2E35-63F1-4ED1491D9F4A}"/>
              </a:ext>
            </a:extLst>
          </p:cNvPr>
          <p:cNvSpPr/>
          <p:nvPr/>
        </p:nvSpPr>
        <p:spPr>
          <a:xfrm rot="5400000">
            <a:off x="9674746" y="2878526"/>
            <a:ext cx="207573" cy="38136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Calibri"/>
              <a:ea typeface="+mn-ea"/>
              <a:cs typeface="+mn-cs"/>
            </a:endParaRPr>
          </a:p>
        </p:txBody>
      </p:sp>
      <p:sp>
        <p:nvSpPr>
          <p:cNvPr id="20" name="Textfeld 19">
            <a:extLst>
              <a:ext uri="{FF2B5EF4-FFF2-40B4-BE49-F238E27FC236}">
                <a16:creationId xmlns:a16="http://schemas.microsoft.com/office/drawing/2014/main" id="{5F4F6DC6-4645-5A98-2350-9AFF8B0C82C5}"/>
              </a:ext>
            </a:extLst>
          </p:cNvPr>
          <p:cNvSpPr txBox="1"/>
          <p:nvPr/>
        </p:nvSpPr>
        <p:spPr>
          <a:xfrm>
            <a:off x="7770886" y="4852475"/>
            <a:ext cx="42672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A152B"/>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91.3% medically unfit/frail </a:t>
            </a:r>
            <a:endParaRPr kumimoji="0" lang="de-DE"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52181A58-AA82-7570-D4A5-B6CFE0CA20FF}"/>
              </a:ext>
            </a:extLst>
          </p:cNvPr>
          <p:cNvSpPr/>
          <p:nvPr/>
        </p:nvSpPr>
        <p:spPr>
          <a:xfrm>
            <a:off x="4982888" y="1046933"/>
            <a:ext cx="7055232" cy="4336240"/>
          </a:xfrm>
          <a:prstGeom prst="roundRect">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FFFFFF"/>
              </a:solidFill>
              <a:effectLst/>
              <a:uLnTx/>
              <a:uFillTx/>
              <a:latin typeface="Calibri"/>
              <a:ea typeface="+mn-ea"/>
              <a:cs typeface="+mn-cs"/>
            </a:endParaRPr>
          </a:p>
        </p:txBody>
      </p:sp>
      <p:sp>
        <p:nvSpPr>
          <p:cNvPr id="24" name="Textfeld 23">
            <a:extLst>
              <a:ext uri="{FF2B5EF4-FFF2-40B4-BE49-F238E27FC236}">
                <a16:creationId xmlns:a16="http://schemas.microsoft.com/office/drawing/2014/main" id="{B2474912-D937-E446-5C4A-908E0E5C0BFF}"/>
              </a:ext>
            </a:extLst>
          </p:cNvPr>
          <p:cNvSpPr txBox="1"/>
          <p:nvPr/>
        </p:nvSpPr>
        <p:spPr>
          <a:xfrm>
            <a:off x="5251148" y="1065717"/>
            <a:ext cx="68545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rPr>
              <a:t>Simplified Geriatric Assessment (</a:t>
            </a:r>
            <a:r>
              <a:rPr kumimoji="0" lang="en-US" sz="2400" b="0" i="0" u="none" strike="noStrike" kern="1200" cap="none" spc="0" normalizeH="0" baseline="0" noProof="0" dirty="0" err="1">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rPr>
              <a:t>sGA</a:t>
            </a:r>
            <a:r>
              <a:rPr kumimoji="0" lang="en-US" sz="2400" b="0" i="0" u="none" strike="noStrike" kern="1200" cap="none" spc="0" normalizeH="0" baseline="0" noProof="0" dirty="0">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rPr>
              <a:t>)</a:t>
            </a:r>
            <a:endParaRPr kumimoji="0" lang="de-AT" sz="2400" b="0" i="0" u="none" strike="noStrike" kern="1200" cap="none" spc="0" normalizeH="0" baseline="0" noProof="0" dirty="0">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pic>
        <p:nvPicPr>
          <p:cNvPr id="28" name="Grafik 27">
            <a:extLst>
              <a:ext uri="{FF2B5EF4-FFF2-40B4-BE49-F238E27FC236}">
                <a16:creationId xmlns:a16="http://schemas.microsoft.com/office/drawing/2014/main" id="{17C76703-5BEA-56A9-18C0-39B7912D8704}"/>
              </a:ext>
            </a:extLst>
          </p:cNvPr>
          <p:cNvPicPr>
            <a:picLocks noChangeAspect="1"/>
          </p:cNvPicPr>
          <p:nvPr/>
        </p:nvPicPr>
        <p:blipFill>
          <a:blip r:embed="rId3"/>
          <a:stretch>
            <a:fillRect/>
          </a:stretch>
        </p:blipFill>
        <p:spPr>
          <a:xfrm>
            <a:off x="5384597" y="1566821"/>
            <a:ext cx="6477043" cy="3091545"/>
          </a:xfrm>
          <a:prstGeom prst="rect">
            <a:avLst/>
          </a:prstGeom>
        </p:spPr>
      </p:pic>
    </p:spTree>
    <p:extLst>
      <p:ext uri="{BB962C8B-B14F-4D97-AF65-F5344CB8AC3E}">
        <p14:creationId xmlns:p14="http://schemas.microsoft.com/office/powerpoint/2010/main" val="14683260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1">
            <a:extLst>
              <a:ext uri="{FF2B5EF4-FFF2-40B4-BE49-F238E27FC236}">
                <a16:creationId xmlns:a16="http://schemas.microsoft.com/office/drawing/2014/main" id="{F5030355-76AD-A408-F715-4F954CF736E8}"/>
              </a:ext>
            </a:extLst>
          </p:cNvPr>
          <p:cNvPicPr>
            <a:picLocks noChangeAspect="1"/>
          </p:cNvPicPr>
          <p:nvPr/>
        </p:nvPicPr>
        <p:blipFill>
          <a:blip r:embed="rId3"/>
          <a:stretch>
            <a:fillRect/>
          </a:stretch>
        </p:blipFill>
        <p:spPr>
          <a:xfrm>
            <a:off x="58830" y="1868101"/>
            <a:ext cx="6037170" cy="3927294"/>
          </a:xfrm>
          <a:prstGeom prst="rect">
            <a:avLst/>
          </a:prstGeom>
        </p:spPr>
      </p:pic>
      <p:sp>
        <p:nvSpPr>
          <p:cNvPr id="7" name="Title 1">
            <a:extLst>
              <a:ext uri="{FF2B5EF4-FFF2-40B4-BE49-F238E27FC236}">
                <a16:creationId xmlns:a16="http://schemas.microsoft.com/office/drawing/2014/main" id="{4817D7E0-9AC2-B5A2-4D10-71AAECB30A88}"/>
              </a:ext>
            </a:extLst>
          </p:cNvPr>
          <p:cNvSpPr>
            <a:spLocks noGrp="1"/>
          </p:cNvSpPr>
          <p:nvPr>
            <p:ph type="title"/>
          </p:nvPr>
        </p:nvSpPr>
        <p:spPr>
          <a:xfrm>
            <a:off x="545449" y="325501"/>
            <a:ext cx="11212423" cy="1143000"/>
          </a:xfrm>
        </p:spPr>
        <p:txBody>
          <a:bodyPr/>
          <a:lstStyle/>
          <a:p>
            <a:r>
              <a:rPr lang="en-US" sz="2400" dirty="0" err="1">
                <a:solidFill>
                  <a:srgbClr val="0432FF"/>
                </a:solidFill>
              </a:rPr>
              <a:t>Chapuy</a:t>
            </a:r>
            <a:r>
              <a:rPr lang="en-US" sz="2400" dirty="0">
                <a:solidFill>
                  <a:srgbClr val="0432FF"/>
                </a:solidFill>
              </a:rPr>
              <a:t> B et al. Phase II frontline </a:t>
            </a:r>
            <a:r>
              <a:rPr lang="en-US" sz="2400" dirty="0" err="1">
                <a:solidFill>
                  <a:srgbClr val="0432FF"/>
                </a:solidFill>
              </a:rPr>
              <a:t>chemolight</a:t>
            </a:r>
            <a:r>
              <a:rPr lang="en-US" sz="2400" dirty="0">
                <a:solidFill>
                  <a:srgbClr val="0432FF"/>
                </a:solidFill>
              </a:rPr>
              <a:t> R-</a:t>
            </a:r>
            <a:r>
              <a:rPr lang="en-US" sz="2400" dirty="0" err="1">
                <a:solidFill>
                  <a:srgbClr val="0432FF"/>
                </a:solidFill>
              </a:rPr>
              <a:t>pola</a:t>
            </a:r>
            <a:r>
              <a:rPr lang="en-US" sz="2400" dirty="0">
                <a:solidFill>
                  <a:srgbClr val="0432FF"/>
                </a:solidFill>
              </a:rPr>
              <a:t>-glo trial </a:t>
            </a:r>
            <a:br>
              <a:rPr lang="en-US" sz="2400" dirty="0">
                <a:solidFill>
                  <a:srgbClr val="0432FF"/>
                </a:solidFill>
              </a:rPr>
            </a:br>
            <a:r>
              <a:rPr lang="en-US" sz="2400" dirty="0">
                <a:solidFill>
                  <a:srgbClr val="0432FF"/>
                </a:solidFill>
              </a:rPr>
              <a:t>induces high and durable response rates in elderly and medically </a:t>
            </a:r>
            <a:br>
              <a:rPr lang="en-US" sz="2400" dirty="0">
                <a:solidFill>
                  <a:srgbClr val="0432FF"/>
                </a:solidFill>
              </a:rPr>
            </a:br>
            <a:r>
              <a:rPr lang="en-US" sz="2400" dirty="0">
                <a:solidFill>
                  <a:srgbClr val="0432FF"/>
                </a:solidFill>
              </a:rPr>
              <a:t>unfit/frail patients with aggressive B-cell lymphoma. ASH 2025;Abstract 61.</a:t>
            </a:r>
          </a:p>
        </p:txBody>
      </p:sp>
      <p:pic>
        <p:nvPicPr>
          <p:cNvPr id="8" name="Grafik 11">
            <a:extLst>
              <a:ext uri="{FF2B5EF4-FFF2-40B4-BE49-F238E27FC236}">
                <a16:creationId xmlns:a16="http://schemas.microsoft.com/office/drawing/2014/main" id="{91EC34AB-0ACF-5BE6-7AAD-54CC34AD94A3}"/>
              </a:ext>
            </a:extLst>
          </p:cNvPr>
          <p:cNvPicPr>
            <a:picLocks noChangeAspect="1"/>
          </p:cNvPicPr>
          <p:nvPr/>
        </p:nvPicPr>
        <p:blipFill>
          <a:blip r:embed="rId4"/>
          <a:srcRect r="6978"/>
          <a:stretch/>
        </p:blipFill>
        <p:spPr>
          <a:xfrm>
            <a:off x="6412920" y="1509944"/>
            <a:ext cx="5344952" cy="4451055"/>
          </a:xfrm>
          <a:prstGeom prst="rect">
            <a:avLst/>
          </a:prstGeom>
        </p:spPr>
      </p:pic>
      <p:graphicFrame>
        <p:nvGraphicFramePr>
          <p:cNvPr id="9" name="Tabelle 22">
            <a:extLst>
              <a:ext uri="{FF2B5EF4-FFF2-40B4-BE49-F238E27FC236}">
                <a16:creationId xmlns:a16="http://schemas.microsoft.com/office/drawing/2014/main" id="{99F8BE2B-0926-D0CA-89C6-CA69B42B44B8}"/>
              </a:ext>
            </a:extLst>
          </p:cNvPr>
          <p:cNvGraphicFramePr>
            <a:graphicFrameLocks noGrp="1"/>
          </p:cNvGraphicFramePr>
          <p:nvPr/>
        </p:nvGraphicFramePr>
        <p:xfrm>
          <a:off x="8429242" y="2638192"/>
          <a:ext cx="3328630" cy="1097280"/>
        </p:xfrm>
        <a:graphic>
          <a:graphicData uri="http://schemas.openxmlformats.org/drawingml/2006/table">
            <a:tbl>
              <a:tblPr firstRow="1" bandRow="1">
                <a:tableStyleId>{93296810-A885-4BE3-A3E7-6D5BEEA58F35}</a:tableStyleId>
              </a:tblPr>
              <a:tblGrid>
                <a:gridCol w="1664315">
                  <a:extLst>
                    <a:ext uri="{9D8B030D-6E8A-4147-A177-3AD203B41FA5}">
                      <a16:colId xmlns:a16="http://schemas.microsoft.com/office/drawing/2014/main" val="4053259653"/>
                    </a:ext>
                  </a:extLst>
                </a:gridCol>
                <a:gridCol w="1664315">
                  <a:extLst>
                    <a:ext uri="{9D8B030D-6E8A-4147-A177-3AD203B41FA5}">
                      <a16:colId xmlns:a16="http://schemas.microsoft.com/office/drawing/2014/main" val="2171475754"/>
                    </a:ext>
                  </a:extLst>
                </a:gridCol>
              </a:tblGrid>
              <a:tr h="362685">
                <a:tc>
                  <a:txBody>
                    <a:bodyPr/>
                    <a:lstStyle/>
                    <a:p>
                      <a:r>
                        <a:rPr lang="de-DE" sz="1600" dirty="0">
                          <a:latin typeface="Open Sans" panose="020B0606030504020204" pitchFamily="34" charset="0"/>
                          <a:ea typeface="Open Sans" panose="020B0606030504020204" pitchFamily="34" charset="0"/>
                          <a:cs typeface="Open Sans" panose="020B0606030504020204" pitchFamily="34" charset="0"/>
                        </a:rPr>
                        <a:t>All grades</a:t>
                      </a:r>
                    </a:p>
                  </a:txBody>
                  <a:tcPr marL="121920" marR="121920" marT="60960" marB="60960"/>
                </a:tc>
                <a:tc>
                  <a:txBody>
                    <a:bodyPr/>
                    <a:lstStyle/>
                    <a:p>
                      <a:r>
                        <a:rPr lang="de-DE" sz="1600" dirty="0">
                          <a:latin typeface="Open Sans" panose="020B0606030504020204" pitchFamily="34" charset="0"/>
                          <a:ea typeface="Open Sans" panose="020B0606030504020204" pitchFamily="34" charset="0"/>
                          <a:cs typeface="Open Sans" panose="020B0606030504020204" pitchFamily="34" charset="0"/>
                        </a:rPr>
                        <a:t>31% (</a:t>
                      </a:r>
                      <a:r>
                        <a:rPr lang="de-DE" sz="1600" dirty="0" err="1">
                          <a:latin typeface="Open Sans" panose="020B0606030504020204" pitchFamily="34" charset="0"/>
                          <a:ea typeface="Open Sans" panose="020B0606030504020204" pitchFamily="34" charset="0"/>
                          <a:cs typeface="Open Sans" panose="020B0606030504020204" pitchFamily="34" charset="0"/>
                        </a:rPr>
                        <a:t>n</a:t>
                      </a:r>
                      <a:r>
                        <a:rPr lang="de-DE" sz="1600" dirty="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extLst>
                  <a:ext uri="{0D108BD9-81ED-4DB2-BD59-A6C34878D82A}">
                    <a16:rowId xmlns:a16="http://schemas.microsoft.com/office/drawing/2014/main" val="174746562"/>
                  </a:ext>
                </a:extLst>
              </a:tr>
              <a:tr h="362685">
                <a:tc>
                  <a:txBody>
                    <a:bodyPr/>
                    <a:lstStyle/>
                    <a:p>
                      <a:r>
                        <a:rPr lang="de-DE" sz="16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Grade 3</a:t>
                      </a:r>
                    </a:p>
                  </a:txBody>
                  <a:tcPr marL="121920" marR="121920" marT="60960" marB="60960"/>
                </a:tc>
                <a:tc>
                  <a:txBody>
                    <a:bodyPr/>
                    <a:lstStyle/>
                    <a:p>
                      <a:r>
                        <a:rPr lang="de-DE" sz="16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1% (</a:t>
                      </a:r>
                      <a:r>
                        <a:rPr lang="de-DE" sz="1600" dirty="0" err="1">
                          <a:solidFill>
                            <a:schemeClr val="accent6"/>
                          </a:solidFill>
                          <a:latin typeface="Open Sans" panose="020B0606030504020204" pitchFamily="34" charset="0"/>
                          <a:ea typeface="Open Sans" panose="020B0606030504020204" pitchFamily="34" charset="0"/>
                          <a:cs typeface="Open Sans" panose="020B0606030504020204" pitchFamily="34" charset="0"/>
                        </a:rPr>
                        <a:t>n</a:t>
                      </a:r>
                      <a:r>
                        <a:rPr lang="de-DE" sz="16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=1)</a:t>
                      </a:r>
                    </a:p>
                  </a:txBody>
                  <a:tcPr marL="121920" marR="121920" marT="60960" marB="60960"/>
                </a:tc>
                <a:extLst>
                  <a:ext uri="{0D108BD9-81ED-4DB2-BD59-A6C34878D82A}">
                    <a16:rowId xmlns:a16="http://schemas.microsoft.com/office/drawing/2014/main" val="1085216394"/>
                  </a:ext>
                </a:extLst>
              </a:tr>
              <a:tr h="362685">
                <a:tc>
                  <a:txBody>
                    <a:bodyPr/>
                    <a:lstStyle/>
                    <a:p>
                      <a:r>
                        <a:rPr lang="de-DE" sz="16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Grade 4/5</a:t>
                      </a:r>
                    </a:p>
                  </a:txBody>
                  <a:tcPr marL="121920" marR="121920" marT="60960" marB="60960"/>
                </a:tc>
                <a:tc>
                  <a:txBody>
                    <a:bodyPr/>
                    <a:lstStyle/>
                    <a:p>
                      <a:r>
                        <a:rPr lang="de-DE" sz="16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0%</a:t>
                      </a:r>
                    </a:p>
                  </a:txBody>
                  <a:tcPr marL="121920" marR="121920" marT="60960" marB="60960"/>
                </a:tc>
                <a:extLst>
                  <a:ext uri="{0D108BD9-81ED-4DB2-BD59-A6C34878D82A}">
                    <a16:rowId xmlns:a16="http://schemas.microsoft.com/office/drawing/2014/main" val="2271811357"/>
                  </a:ext>
                </a:extLst>
              </a:tr>
            </a:tbl>
          </a:graphicData>
        </a:graphic>
      </p:graphicFrame>
    </p:spTree>
    <p:extLst>
      <p:ext uri="{BB962C8B-B14F-4D97-AF65-F5344CB8AC3E}">
        <p14:creationId xmlns:p14="http://schemas.microsoft.com/office/powerpoint/2010/main" val="40294281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4">
            <a:extLst>
              <a:ext uri="{FF2B5EF4-FFF2-40B4-BE49-F238E27FC236}">
                <a16:creationId xmlns:a16="http://schemas.microsoft.com/office/drawing/2014/main" id="{EE1D431B-ECDB-4209-887E-1187B518E70D}"/>
              </a:ext>
            </a:extLst>
          </p:cNvPr>
          <p:cNvPicPr>
            <a:picLocks noChangeAspect="1"/>
          </p:cNvPicPr>
          <p:nvPr/>
        </p:nvPicPr>
        <p:blipFill>
          <a:blip r:embed="rId3"/>
          <a:stretch>
            <a:fillRect/>
          </a:stretch>
        </p:blipFill>
        <p:spPr>
          <a:xfrm>
            <a:off x="172985" y="2141859"/>
            <a:ext cx="3674090" cy="2574281"/>
          </a:xfrm>
          <a:prstGeom prst="rect">
            <a:avLst/>
          </a:prstGeom>
        </p:spPr>
      </p:pic>
      <p:pic>
        <p:nvPicPr>
          <p:cNvPr id="6" name="Grafik 2">
            <a:extLst>
              <a:ext uri="{FF2B5EF4-FFF2-40B4-BE49-F238E27FC236}">
                <a16:creationId xmlns:a16="http://schemas.microsoft.com/office/drawing/2014/main" id="{BF349802-1A9D-94B8-D45F-B7F39328BF1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7763"/>
          <a:stretch/>
        </p:blipFill>
        <p:spPr>
          <a:xfrm>
            <a:off x="4040711" y="2141859"/>
            <a:ext cx="3932072" cy="2590590"/>
          </a:xfrm>
          <a:prstGeom prst="rect">
            <a:avLst/>
          </a:prstGeom>
        </p:spPr>
      </p:pic>
      <p:sp>
        <p:nvSpPr>
          <p:cNvPr id="7" name="Textfeld 27">
            <a:extLst>
              <a:ext uri="{FF2B5EF4-FFF2-40B4-BE49-F238E27FC236}">
                <a16:creationId xmlns:a16="http://schemas.microsoft.com/office/drawing/2014/main" id="{43D9D246-8DC9-3A60-7A57-1DCA0152B4E9}"/>
              </a:ext>
            </a:extLst>
          </p:cNvPr>
          <p:cNvSpPr txBox="1"/>
          <p:nvPr/>
        </p:nvSpPr>
        <p:spPr>
          <a:xfrm>
            <a:off x="4132627" y="4732449"/>
            <a:ext cx="420696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1y PFS: 84.6% </a:t>
            </a:r>
            <a:r>
              <a:rPr kumimoji="0" lang="it-IT"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(95% CI 77.0 – 93.0%)</a:t>
            </a:r>
          </a:p>
        </p:txBody>
      </p:sp>
      <p:pic>
        <p:nvPicPr>
          <p:cNvPr id="8" name="Grafik 39">
            <a:extLst>
              <a:ext uri="{FF2B5EF4-FFF2-40B4-BE49-F238E27FC236}">
                <a16:creationId xmlns:a16="http://schemas.microsoft.com/office/drawing/2014/main" id="{9D8E15EB-C1AE-69D4-9D42-67AEC684AC2B}"/>
              </a:ext>
            </a:extLst>
          </p:cNvPr>
          <p:cNvPicPr>
            <a:picLocks noChangeAspect="1"/>
          </p:cNvPicPr>
          <p:nvPr/>
        </p:nvPicPr>
        <p:blipFill>
          <a:blip r:embed="rId5">
            <a:extLst>
              <a:ext uri="{28A0092B-C50C-407E-A947-70E740481C1C}">
                <a14:useLocalDpi xmlns:a14="http://schemas.microsoft.com/office/drawing/2010/main" val="0"/>
              </a:ext>
            </a:extLst>
          </a:blip>
          <a:srcRect t="9338"/>
          <a:stretch/>
        </p:blipFill>
        <p:spPr>
          <a:xfrm>
            <a:off x="8166419" y="2125551"/>
            <a:ext cx="4025582" cy="2606898"/>
          </a:xfrm>
          <a:prstGeom prst="rect">
            <a:avLst/>
          </a:prstGeom>
        </p:spPr>
      </p:pic>
      <p:sp>
        <p:nvSpPr>
          <p:cNvPr id="9" name="Textfeld 38">
            <a:extLst>
              <a:ext uri="{FF2B5EF4-FFF2-40B4-BE49-F238E27FC236}">
                <a16:creationId xmlns:a16="http://schemas.microsoft.com/office/drawing/2014/main" id="{D5C1AB61-D4CF-ABA6-7931-4C7BB70AE439}"/>
              </a:ext>
            </a:extLst>
          </p:cNvPr>
          <p:cNvSpPr txBox="1"/>
          <p:nvPr/>
        </p:nvSpPr>
        <p:spPr>
          <a:xfrm>
            <a:off x="8431503" y="4716140"/>
            <a:ext cx="376049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1y OS: 89.7%</a:t>
            </a:r>
            <a:r>
              <a:rPr kumimoji="0" lang="it-IT"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(95% CI 83.2 – 96.7%)</a:t>
            </a:r>
          </a:p>
        </p:txBody>
      </p:sp>
      <p:sp>
        <p:nvSpPr>
          <p:cNvPr id="10" name="Title 1">
            <a:extLst>
              <a:ext uri="{FF2B5EF4-FFF2-40B4-BE49-F238E27FC236}">
                <a16:creationId xmlns:a16="http://schemas.microsoft.com/office/drawing/2014/main" id="{3B004389-CBF6-AFFB-1939-B0888FCC0EC1}"/>
              </a:ext>
            </a:extLst>
          </p:cNvPr>
          <p:cNvSpPr>
            <a:spLocks noGrp="1"/>
          </p:cNvSpPr>
          <p:nvPr>
            <p:ph type="title"/>
          </p:nvPr>
        </p:nvSpPr>
        <p:spPr>
          <a:xfrm>
            <a:off x="371120" y="403282"/>
            <a:ext cx="11271253" cy="1143000"/>
          </a:xfrm>
        </p:spPr>
        <p:txBody>
          <a:bodyPr/>
          <a:lstStyle/>
          <a:p>
            <a:r>
              <a:rPr lang="en-US" sz="2400" dirty="0" err="1">
                <a:solidFill>
                  <a:srgbClr val="0432FF"/>
                </a:solidFill>
              </a:rPr>
              <a:t>Chapuy</a:t>
            </a:r>
            <a:r>
              <a:rPr lang="en-US" sz="2400" dirty="0">
                <a:solidFill>
                  <a:srgbClr val="0432FF"/>
                </a:solidFill>
              </a:rPr>
              <a:t> B et al. Phase II frontline </a:t>
            </a:r>
            <a:r>
              <a:rPr lang="en-US" sz="2400" dirty="0" err="1">
                <a:solidFill>
                  <a:srgbClr val="0432FF"/>
                </a:solidFill>
              </a:rPr>
              <a:t>chemolight</a:t>
            </a:r>
            <a:r>
              <a:rPr lang="en-US" sz="2400" dirty="0">
                <a:solidFill>
                  <a:srgbClr val="0432FF"/>
                </a:solidFill>
              </a:rPr>
              <a:t> R-</a:t>
            </a:r>
            <a:r>
              <a:rPr lang="en-US" sz="2400" dirty="0" err="1">
                <a:solidFill>
                  <a:srgbClr val="0432FF"/>
                </a:solidFill>
              </a:rPr>
              <a:t>pola</a:t>
            </a:r>
            <a:r>
              <a:rPr lang="en-US" sz="2400" dirty="0">
                <a:solidFill>
                  <a:srgbClr val="0432FF"/>
                </a:solidFill>
              </a:rPr>
              <a:t>-glo trial induces </a:t>
            </a:r>
            <a:br>
              <a:rPr lang="en-US" sz="2400" dirty="0">
                <a:solidFill>
                  <a:srgbClr val="0432FF"/>
                </a:solidFill>
              </a:rPr>
            </a:br>
            <a:r>
              <a:rPr lang="en-US" sz="2400" dirty="0">
                <a:solidFill>
                  <a:srgbClr val="0432FF"/>
                </a:solidFill>
              </a:rPr>
              <a:t>high and durable response rates in elderly and medically unfit/frail </a:t>
            </a:r>
            <a:br>
              <a:rPr lang="en-US" sz="2400" dirty="0">
                <a:solidFill>
                  <a:srgbClr val="0432FF"/>
                </a:solidFill>
              </a:rPr>
            </a:br>
            <a:r>
              <a:rPr lang="en-US" sz="2400" dirty="0">
                <a:solidFill>
                  <a:srgbClr val="0432FF"/>
                </a:solidFill>
              </a:rPr>
              <a:t>patients with aggressive B-cell lymphoma. ASH 2025;Abstract 61.</a:t>
            </a:r>
          </a:p>
        </p:txBody>
      </p:sp>
    </p:spTree>
    <p:extLst>
      <p:ext uri="{BB962C8B-B14F-4D97-AF65-F5344CB8AC3E}">
        <p14:creationId xmlns:p14="http://schemas.microsoft.com/office/powerpoint/2010/main" val="421684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B8830-0E04-C37A-EDDE-45D9D608790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D454991-3866-6812-A7C2-09C3431BBEF5}"/>
              </a:ext>
            </a:extLst>
          </p:cNvPr>
          <p:cNvSpPr>
            <a:spLocks noGrp="1"/>
          </p:cNvSpPr>
          <p:nvPr>
            <p:ph type="title"/>
          </p:nvPr>
        </p:nvSpPr>
        <p:spPr/>
        <p:txBody>
          <a:bodyPr/>
          <a:lstStyle/>
          <a:p>
            <a:r>
              <a:rPr lang="en-US" sz="3200" dirty="0"/>
              <a:t>Conclusions</a:t>
            </a:r>
          </a:p>
        </p:txBody>
      </p:sp>
      <p:sp>
        <p:nvSpPr>
          <p:cNvPr id="4" name="Content Placeholder 3">
            <a:extLst>
              <a:ext uri="{FF2B5EF4-FFF2-40B4-BE49-F238E27FC236}">
                <a16:creationId xmlns:a16="http://schemas.microsoft.com/office/drawing/2014/main" id="{4DF67D2C-1124-A83A-EC11-0D5AD925AC81}"/>
              </a:ext>
            </a:extLst>
          </p:cNvPr>
          <p:cNvSpPr>
            <a:spLocks noGrp="1"/>
          </p:cNvSpPr>
          <p:nvPr>
            <p:ph idx="1"/>
          </p:nvPr>
        </p:nvSpPr>
        <p:spPr>
          <a:xfrm>
            <a:off x="912286" y="1614357"/>
            <a:ext cx="10358967" cy="4799013"/>
          </a:xfrm>
        </p:spPr>
        <p:txBody>
          <a:bodyPr/>
          <a:lstStyle/>
          <a:p>
            <a:r>
              <a:rPr lang="en-US" sz="2400" dirty="0"/>
              <a:t>Long-term monotherapy results: Durable remissions</a:t>
            </a:r>
          </a:p>
          <a:p>
            <a:r>
              <a:rPr lang="en-US" sz="2400" dirty="0"/>
              <a:t>Longer follow-up of STARGLO: Sustained benefit</a:t>
            </a:r>
          </a:p>
          <a:p>
            <a:r>
              <a:rPr lang="en-US" sz="2400" dirty="0"/>
              <a:t>SUNMO: Improved QOL in responders, and in those receiving </a:t>
            </a:r>
            <a:r>
              <a:rPr lang="en-US" sz="2400" dirty="0" err="1"/>
              <a:t>mosun-pola</a:t>
            </a:r>
            <a:endParaRPr lang="en-US" sz="2400" dirty="0"/>
          </a:p>
          <a:p>
            <a:r>
              <a:rPr lang="en-US" sz="2400" dirty="0"/>
              <a:t>Pola-Glo: Striking efficacy in high-risk population including HGBL/DHL</a:t>
            </a:r>
          </a:p>
          <a:p>
            <a:r>
              <a:rPr lang="en-US" sz="2400" dirty="0" err="1"/>
              <a:t>Epco</a:t>
            </a:r>
            <a:r>
              <a:rPr lang="en-US" sz="2400" dirty="0"/>
              <a:t> and </a:t>
            </a:r>
            <a:r>
              <a:rPr lang="en-US" sz="2400" dirty="0" err="1"/>
              <a:t>mosun</a:t>
            </a:r>
            <a:r>
              <a:rPr lang="en-US" sz="2400" dirty="0"/>
              <a:t>: Active as single agents in the first line for frail patients</a:t>
            </a:r>
          </a:p>
          <a:p>
            <a:r>
              <a:rPr lang="en-US" sz="2400" dirty="0"/>
              <a:t>R-Pola-Glo: Possibly more active </a:t>
            </a:r>
          </a:p>
          <a:p>
            <a:r>
              <a:rPr lang="en-US" sz="2400" dirty="0"/>
              <a:t>CRS: </a:t>
            </a:r>
            <a:r>
              <a:rPr lang="en-US" sz="2400" dirty="0" err="1"/>
              <a:t>Mosun</a:t>
            </a:r>
            <a:r>
              <a:rPr lang="en-US" sz="2400" dirty="0"/>
              <a:t> &lt; R-Pola-Glo &lt; </a:t>
            </a:r>
            <a:r>
              <a:rPr lang="en-US" sz="2400" dirty="0" err="1"/>
              <a:t>Epco</a:t>
            </a:r>
            <a:r>
              <a:rPr lang="en-US" sz="2400" dirty="0"/>
              <a:t> </a:t>
            </a:r>
          </a:p>
        </p:txBody>
      </p:sp>
    </p:spTree>
    <p:extLst>
      <p:ext uri="{BB962C8B-B14F-4D97-AF65-F5344CB8AC3E}">
        <p14:creationId xmlns:p14="http://schemas.microsoft.com/office/powerpoint/2010/main" val="138010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8F07F-9152-45F9-9D1B-AD4F23068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5A296-7576-3551-2C97-ADAFEB371B0B}"/>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4C1796D4-1B26-0356-DE9C-6F0C44E8D4E8}"/>
              </a:ext>
            </a:extLst>
          </p:cNvPr>
          <p:cNvGraphicFramePr>
            <a:graphicFrameLocks noGrp="1"/>
          </p:cNvGraphicFramePr>
          <p:nvPr>
            <p:extLst>
              <p:ext uri="{D42A27DB-BD31-4B8C-83A1-F6EECF244321}">
                <p14:modId xmlns:p14="http://schemas.microsoft.com/office/powerpoint/2010/main" val="3682583276"/>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a:t>
                      </a:r>
                      <a:r>
                        <a:rPr lang="en-US" sz="2000" b="1" dirty="0" err="1">
                          <a:solidFill>
                            <a:schemeClr val="bg1"/>
                          </a:solidFill>
                        </a:rPr>
                        <a:t>Casulo</a:t>
                      </a:r>
                      <a:r>
                        <a:rPr lang="en-US" sz="2000" b="1" dirty="0">
                          <a:solidFill>
                            <a:schemeClr val="bg1"/>
                          </a:solidFill>
                        </a:rPr>
                        <a:t> – 54-year-old woman with relapsed FL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22E267FD-D512-0187-7DA0-7ABE2F11369F}"/>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21B667B2-0934-ACF9-CF24-E043E768E8D5}"/>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321015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C4BE-945D-6713-083B-2A82D6B8F38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8AACC0A-C7CD-3406-315A-6F598E80E6E8}"/>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AE457AE8-646C-A5A5-A2D7-196435D0561D}"/>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54-year-old woman with </a:t>
            </a:r>
            <a:r>
              <a:rPr lang="en-US" dirty="0" err="1">
                <a:solidFill>
                  <a:schemeClr val="bg1"/>
                </a:solidFill>
              </a:rPr>
              <a:t>multiregimen</a:t>
            </a:r>
            <a:r>
              <a:rPr lang="en-US" dirty="0">
                <a:solidFill>
                  <a:schemeClr val="bg1"/>
                </a:solidFill>
              </a:rPr>
              <a:t>- recurrent FL receives </a:t>
            </a:r>
            <a:r>
              <a:rPr lang="en-US" dirty="0" err="1">
                <a:solidFill>
                  <a:schemeClr val="bg1"/>
                </a:solidFill>
              </a:rPr>
              <a:t>mosunetuzumab</a:t>
            </a:r>
            <a:r>
              <a:rPr lang="en-US" dirty="0">
                <a:solidFill>
                  <a:schemeClr val="bg1"/>
                </a:solidFill>
              </a:rPr>
              <a:t> </a:t>
            </a:r>
          </a:p>
        </p:txBody>
      </p:sp>
      <p:sp>
        <p:nvSpPr>
          <p:cNvPr id="8" name="Title 1">
            <a:extLst>
              <a:ext uri="{FF2B5EF4-FFF2-40B4-BE49-F238E27FC236}">
                <a16:creationId xmlns:a16="http://schemas.microsoft.com/office/drawing/2014/main" id="{3FD067FA-A6B1-EC26-8EA5-64FDEA06D869}"/>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Carla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Casulo</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(Rochester, New York)</a:t>
            </a:r>
          </a:p>
        </p:txBody>
      </p:sp>
      <p:pic>
        <p:nvPicPr>
          <p:cNvPr id="5" name="Picture 4" descr="A person wearing headphones and a microphone&#10;&#10;AI-generated content may be incorrect.">
            <a:extLst>
              <a:ext uri="{FF2B5EF4-FFF2-40B4-BE49-F238E27FC236}">
                <a16:creationId xmlns:a16="http://schemas.microsoft.com/office/drawing/2014/main" id="{29C3D28D-606D-90B7-4B20-F68494A1152F}"/>
              </a:ext>
            </a:extLst>
          </p:cNvPr>
          <p:cNvPicPr>
            <a:picLocks noChangeAspect="1"/>
          </p:cNvPicPr>
          <p:nvPr/>
        </p:nvPicPr>
        <p:blipFill>
          <a:blip r:embed="rId3"/>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4414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A81D5-0501-B7CF-78D2-333690027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DB167-61A0-D40E-5F7E-C1968469E879}"/>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722996DA-4C33-DF0D-31D1-EB3529AEF9F5}"/>
              </a:ext>
            </a:extLst>
          </p:cNvPr>
          <p:cNvGraphicFramePr>
            <a:graphicFrameLocks noGrp="1"/>
          </p:cNvGraphicFramePr>
          <p:nvPr>
            <p:extLst>
              <p:ext uri="{D42A27DB-BD31-4B8C-83A1-F6EECF244321}">
                <p14:modId xmlns:p14="http://schemas.microsoft.com/office/powerpoint/2010/main" val="3271541733"/>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Sehn – 78-year-old man with symptomatic relapsed FL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BD1A7495-A8AF-B594-8B06-547B10DCB5A2}"/>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E1B8B30C-3F88-8F5D-1F08-2654A65CC288}"/>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300205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6886-8E1A-A853-55C9-C24E5346AD1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FC92DDC-8858-42D3-C66A-67BAC9B4DA50}"/>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4C51EA1-9812-143B-B155-E955F4D497CF}"/>
              </a:ext>
            </a:extLst>
          </p:cNvPr>
          <p:cNvSpPr>
            <a:spLocks noGrp="1"/>
          </p:cNvSpPr>
          <p:nvPr>
            <p:ph type="title"/>
          </p:nvPr>
        </p:nvSpPr>
        <p:spPr>
          <a:xfrm>
            <a:off x="1229066" y="548680"/>
            <a:ext cx="10062756" cy="1085498"/>
          </a:xfrm>
        </p:spPr>
        <p:txBody>
          <a:bodyPr lIns="91440" tIns="91440" rIns="91440" bIns="182880"/>
          <a:lstStyle/>
          <a:p>
            <a:pPr algn="l"/>
            <a:r>
              <a:rPr lang="en-US" dirty="0">
                <a:solidFill>
                  <a:schemeClr val="bg1"/>
                </a:solidFill>
              </a:rPr>
              <a:t>Case Presentation: 78-year-old man with </a:t>
            </a:r>
            <a:r>
              <a:rPr lang="en-US" dirty="0" err="1">
                <a:solidFill>
                  <a:schemeClr val="bg1"/>
                </a:solidFill>
              </a:rPr>
              <a:t>multiregimen</a:t>
            </a:r>
            <a:r>
              <a:rPr lang="en-US" dirty="0">
                <a:solidFill>
                  <a:schemeClr val="bg1"/>
                </a:solidFill>
              </a:rPr>
              <a:t>- refractory FL receives </a:t>
            </a:r>
            <a:r>
              <a:rPr lang="en-US" dirty="0" err="1">
                <a:solidFill>
                  <a:schemeClr val="bg1"/>
                </a:solidFill>
              </a:rPr>
              <a:t>mosunetuzumab</a:t>
            </a:r>
            <a:r>
              <a:rPr lang="en-US" dirty="0">
                <a:solidFill>
                  <a:schemeClr val="bg1"/>
                </a:solidFill>
              </a:rPr>
              <a:t> with ongoing CR</a:t>
            </a:r>
          </a:p>
        </p:txBody>
      </p:sp>
      <p:sp>
        <p:nvSpPr>
          <p:cNvPr id="8" name="Title 1">
            <a:extLst>
              <a:ext uri="{FF2B5EF4-FFF2-40B4-BE49-F238E27FC236}">
                <a16:creationId xmlns:a16="http://schemas.microsoft.com/office/drawing/2014/main" id="{48950F4A-8CA9-C0E6-3895-57ED739F27E9}"/>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Laurie Sehn (Vancouver, British Columbia)</a:t>
            </a:r>
          </a:p>
        </p:txBody>
      </p:sp>
      <p:pic>
        <p:nvPicPr>
          <p:cNvPr id="5" name="Picture 4" descr="A person wearing headphones and a microphone&#10;&#10;AI-generated content may be incorrect.">
            <a:extLst>
              <a:ext uri="{FF2B5EF4-FFF2-40B4-BE49-F238E27FC236}">
                <a16:creationId xmlns:a16="http://schemas.microsoft.com/office/drawing/2014/main" id="{9DAAEAEB-8992-0768-9B96-7FA59B99C1D9}"/>
              </a:ext>
            </a:extLst>
          </p:cNvPr>
          <p:cNvPicPr>
            <a:picLocks noChangeAspect="1"/>
          </p:cNvPicPr>
          <p:nvPr/>
        </p:nvPicPr>
        <p:blipFill>
          <a:blip r:embed="rId3"/>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3075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627F1-ECA6-18AE-43DF-C3AB17038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BF35DE-66D5-61ED-E5C0-B7FD8626E51F}"/>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9A66F532-BE34-5489-1273-04234CE83B72}"/>
              </a:ext>
            </a:extLst>
          </p:cNvPr>
          <p:cNvGraphicFramePr>
            <a:graphicFrameLocks noGrp="1"/>
          </p:cNvGraphicFramePr>
          <p:nvPr>
            <p:extLst>
              <p:ext uri="{D42A27DB-BD31-4B8C-83A1-F6EECF244321}">
                <p14:modId xmlns:p14="http://schemas.microsoft.com/office/powerpoint/2010/main" val="644165403"/>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a:t>
                      </a:r>
                      <a:r>
                        <a:rPr lang="en-US" sz="2000" b="1" dirty="0">
                          <a:solidFill>
                            <a:schemeClr val="bg1"/>
                          </a:solidFill>
                          <a:latin typeface="Calibri" panose="020F0502020204030204" pitchFamily="34" charset="0"/>
                          <a:cs typeface="Calibri" panose="020F0502020204030204" pitchFamily="34" charset="0"/>
                        </a:rPr>
                        <a:t>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E96505B0-7280-CB4B-6DF8-50CED2ED9FE2}"/>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5DDD3FB7-EE76-8605-CE2A-4D6AD93D799B}"/>
              </a:ext>
            </a:extLst>
          </p:cNvPr>
          <p:cNvSpPr/>
          <p:nvPr/>
        </p:nvSpPr>
        <p:spPr bwMode="auto">
          <a:xfrm>
            <a:off x="1703512" y="5218390"/>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4007546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7FACFD-6223-8F6F-1F6D-45DB25FEC107}"/>
              </a:ext>
            </a:extLst>
          </p:cNvPr>
          <p:cNvSpPr>
            <a:spLocks noGrp="1"/>
          </p:cNvSpPr>
          <p:nvPr>
            <p:ph type="ctrTitle"/>
          </p:nvPr>
        </p:nvSpPr>
        <p:spPr/>
        <p:txBody>
          <a:bodyPr/>
          <a:lstStyle/>
          <a:p>
            <a:r>
              <a:rPr lang="en-US" dirty="0"/>
              <a:t>Follicular Lymphoma and Other NHL Subtypes</a:t>
            </a:r>
          </a:p>
        </p:txBody>
      </p:sp>
      <p:sp>
        <p:nvSpPr>
          <p:cNvPr id="8" name="Subtitle 7">
            <a:extLst>
              <a:ext uri="{FF2B5EF4-FFF2-40B4-BE49-F238E27FC236}">
                <a16:creationId xmlns:a16="http://schemas.microsoft.com/office/drawing/2014/main" id="{AE436B99-6747-734D-3C8D-DCB8F73D0DEE}"/>
              </a:ext>
            </a:extLst>
          </p:cNvPr>
          <p:cNvSpPr>
            <a:spLocks noGrp="1"/>
          </p:cNvSpPr>
          <p:nvPr>
            <p:ph type="subTitle" idx="1"/>
          </p:nvPr>
        </p:nvSpPr>
        <p:spPr/>
        <p:txBody>
          <a:bodyPr/>
          <a:lstStyle/>
          <a:p>
            <a:r>
              <a:rPr lang="en-US" b="1" dirty="0"/>
              <a:t>Laurie H Sehn, MD, MPH</a:t>
            </a:r>
          </a:p>
          <a:p>
            <a:r>
              <a:rPr lang="en-US" dirty="0"/>
              <a:t>Chair, Lymphoma </a:t>
            </a:r>
            <a:r>
              <a:rPr lang="en-US" dirty="0" err="1"/>
              <a:t>Tumour</a:t>
            </a:r>
            <a:r>
              <a:rPr lang="en-US" dirty="0"/>
              <a:t> Group</a:t>
            </a:r>
          </a:p>
          <a:p>
            <a:r>
              <a:rPr lang="en-US" dirty="0"/>
              <a:t>BC Cancer Centre for Lymphoid Cancer</a:t>
            </a:r>
          </a:p>
          <a:p>
            <a:r>
              <a:rPr lang="en-US" dirty="0"/>
              <a:t>Clinical Professor of Medicine</a:t>
            </a:r>
          </a:p>
          <a:p>
            <a:r>
              <a:rPr lang="en-US" dirty="0"/>
              <a:t>The University of British Columbia</a:t>
            </a:r>
          </a:p>
          <a:p>
            <a:r>
              <a:rPr lang="en-US" dirty="0"/>
              <a:t>Vancouver, British Columbia, Canada</a:t>
            </a:r>
          </a:p>
        </p:txBody>
      </p:sp>
    </p:spTree>
    <p:extLst>
      <p:ext uri="{BB962C8B-B14F-4D97-AF65-F5344CB8AC3E}">
        <p14:creationId xmlns:p14="http://schemas.microsoft.com/office/powerpoint/2010/main" val="101468636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03C95-844A-7FA5-1ECB-D54F1833F550}"/>
            </a:ext>
          </a:extLst>
        </p:cNvPr>
        <p:cNvGrpSpPr/>
        <p:nvPr/>
      </p:nvGrpSpPr>
      <p:grpSpPr>
        <a:xfrm>
          <a:off x="0" y="0"/>
          <a:ext cx="0" cy="0"/>
          <a:chOff x="0" y="0"/>
          <a:chExt cx="0" cy="0"/>
        </a:xfrm>
      </p:grpSpPr>
      <p:sp>
        <p:nvSpPr>
          <p:cNvPr id="7" name="Right Triangle 6">
            <a:extLst>
              <a:ext uri="{FF2B5EF4-FFF2-40B4-BE49-F238E27FC236}">
                <a16:creationId xmlns:a16="http://schemas.microsoft.com/office/drawing/2014/main" id="{6DDAB13F-19C4-428A-4CAE-72FF6D7A53FE}"/>
              </a:ext>
            </a:extLst>
          </p:cNvPr>
          <p:cNvSpPr/>
          <p:nvPr/>
        </p:nvSpPr>
        <p:spPr>
          <a:xfrm flipH="1">
            <a:off x="6485436" y="7122578"/>
            <a:ext cx="3819319" cy="237071"/>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594" rtl="0" eaLnBrk="1" fontAlgn="base" latinLnBrk="0" hangingPunct="1">
              <a:lnSpc>
                <a:spcPct val="100000"/>
              </a:lnSpc>
              <a:spcBef>
                <a:spcPct val="0"/>
              </a:spcBef>
              <a:spcAft>
                <a:spcPct val="0"/>
              </a:spcAft>
              <a:buClrTx/>
              <a:buSzTx/>
              <a:buFontTx/>
              <a:buNone/>
              <a:tabLst/>
              <a:defRPr/>
            </a:pPr>
            <a:endParaRPr kumimoji="0" lang="en-US" sz="215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D17A3D5-B09C-CCB7-D966-826A167DFA00}"/>
              </a:ext>
            </a:extLst>
          </p:cNvPr>
          <p:cNvSpPr txBox="1"/>
          <p:nvPr/>
        </p:nvSpPr>
        <p:spPr>
          <a:xfrm>
            <a:off x="10571338" y="641306"/>
            <a:ext cx="1401019" cy="1162228"/>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8BC80E81-9167-B30F-FDFF-3D72107C253E}"/>
              </a:ext>
            </a:extLst>
          </p:cNvPr>
          <p:cNvSpPr txBox="1"/>
          <p:nvPr/>
        </p:nvSpPr>
        <p:spPr>
          <a:xfrm>
            <a:off x="6844998" y="6369298"/>
            <a:ext cx="3726341" cy="461665"/>
          </a:xfrm>
          <a:prstGeom prst="rect">
            <a:avLst/>
          </a:prstGeom>
          <a:noFill/>
        </p:spPr>
        <p:txBody>
          <a:bodyPr wrap="non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ASH 2025; Abstract 5352 </a:t>
            </a:r>
          </a:p>
        </p:txBody>
      </p:sp>
      <p:pic>
        <p:nvPicPr>
          <p:cNvPr id="12" name="Picture 11" descr="A blue background with white text&#10;&#10;AI-generated content may be incorrect.">
            <a:extLst>
              <a:ext uri="{FF2B5EF4-FFF2-40B4-BE49-F238E27FC236}">
                <a16:creationId xmlns:a16="http://schemas.microsoft.com/office/drawing/2014/main" id="{37526AF1-D6DF-D943-FB41-AC3CF1760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04" y="44842"/>
            <a:ext cx="10339654" cy="6324456"/>
          </a:xfrm>
          <a:prstGeom prst="rect">
            <a:avLst/>
          </a:prstGeom>
        </p:spPr>
      </p:pic>
    </p:spTree>
    <p:extLst>
      <p:ext uri="{BB962C8B-B14F-4D97-AF65-F5344CB8AC3E}">
        <p14:creationId xmlns:p14="http://schemas.microsoft.com/office/powerpoint/2010/main" val="1312176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610CB-780E-A47B-1F5A-C2E41DF283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DF5CA-73C3-8C3C-1F2E-739438122696}"/>
              </a:ext>
            </a:extLst>
          </p:cNvPr>
          <p:cNvSpPr>
            <a:spLocks noGrp="1"/>
          </p:cNvSpPr>
          <p:nvPr>
            <p:ph type="title"/>
          </p:nvPr>
        </p:nvSpPr>
        <p:spPr>
          <a:xfrm>
            <a:off x="531971" y="244015"/>
            <a:ext cx="11423957" cy="906658"/>
          </a:xfrm>
        </p:spPr>
        <p:txBody>
          <a:bodyPr/>
          <a:lstStyle/>
          <a:p>
            <a:r>
              <a:rPr lang="en-US" noProof="0" dirty="0"/>
              <a:t>5-Year Update Phase II Pivotal Study: </a:t>
            </a:r>
            <a:r>
              <a:rPr lang="en-US" noProof="0" dirty="0" err="1"/>
              <a:t>Mosunetuzumab</a:t>
            </a:r>
            <a:r>
              <a:rPr lang="en-US" noProof="0" dirty="0"/>
              <a:t> in R/R FL after ≥ 2 Prior Lines</a:t>
            </a:r>
          </a:p>
        </p:txBody>
      </p:sp>
      <p:sp>
        <p:nvSpPr>
          <p:cNvPr id="7" name="Right Triangle 6">
            <a:extLst>
              <a:ext uri="{FF2B5EF4-FFF2-40B4-BE49-F238E27FC236}">
                <a16:creationId xmlns:a16="http://schemas.microsoft.com/office/drawing/2014/main" id="{05D65B5B-557F-6EB2-AD38-77D4F3748217}"/>
              </a:ext>
            </a:extLst>
          </p:cNvPr>
          <p:cNvSpPr/>
          <p:nvPr/>
        </p:nvSpPr>
        <p:spPr>
          <a:xfrm flipH="1">
            <a:off x="6485436" y="7122578"/>
            <a:ext cx="3819319" cy="237071"/>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594" rtl="0" eaLnBrk="1" fontAlgn="base" latinLnBrk="0" hangingPunct="1">
              <a:lnSpc>
                <a:spcPct val="100000"/>
              </a:lnSpc>
              <a:spcBef>
                <a:spcPct val="0"/>
              </a:spcBef>
              <a:spcAft>
                <a:spcPct val="0"/>
              </a:spcAft>
              <a:buClrTx/>
              <a:buSzTx/>
              <a:buFontTx/>
              <a:buNone/>
              <a:tabLst/>
              <a:defRPr/>
            </a:pPr>
            <a:endParaRPr kumimoji="0" lang="en-US" sz="215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6C747486-EAE2-1E54-045B-8197A2CED166}"/>
              </a:ext>
            </a:extLst>
          </p:cNvPr>
          <p:cNvSpPr txBox="1"/>
          <p:nvPr/>
        </p:nvSpPr>
        <p:spPr>
          <a:xfrm>
            <a:off x="8539327" y="6234478"/>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Budde</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E, et al, ASH 2025</a:t>
            </a:r>
          </a:p>
        </p:txBody>
      </p:sp>
      <p:pic>
        <p:nvPicPr>
          <p:cNvPr id="23" name="Picture 22">
            <a:extLst>
              <a:ext uri="{FF2B5EF4-FFF2-40B4-BE49-F238E27FC236}">
                <a16:creationId xmlns:a16="http://schemas.microsoft.com/office/drawing/2014/main" id="{A06962DF-84E4-71E7-6DF8-3BD8141F627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18594" y="1501394"/>
            <a:ext cx="11227649" cy="4558593"/>
          </a:xfrm>
          <a:prstGeom prst="rect">
            <a:avLst/>
          </a:prstGeom>
        </p:spPr>
      </p:pic>
    </p:spTree>
    <p:extLst>
      <p:ext uri="{BB962C8B-B14F-4D97-AF65-F5344CB8AC3E}">
        <p14:creationId xmlns:p14="http://schemas.microsoft.com/office/powerpoint/2010/main" val="137355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BAE28-E4AB-7DB8-8B8C-51302D04A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578A66-F8B4-8F9B-DA4F-CE7A72D6F6DC}"/>
              </a:ext>
            </a:extLst>
          </p:cNvPr>
          <p:cNvSpPr>
            <a:spLocks noGrp="1"/>
          </p:cNvSpPr>
          <p:nvPr>
            <p:ph type="title"/>
          </p:nvPr>
        </p:nvSpPr>
        <p:spPr>
          <a:xfrm>
            <a:off x="531971" y="244015"/>
            <a:ext cx="11423957" cy="906658"/>
          </a:xfrm>
        </p:spPr>
        <p:txBody>
          <a:bodyPr/>
          <a:lstStyle/>
          <a:p>
            <a:r>
              <a:rPr lang="en-US" noProof="0" dirty="0"/>
              <a:t>5-Year Update Phase II Pivotal Study: PFS and OS in Patients Achieving a CR</a:t>
            </a:r>
          </a:p>
        </p:txBody>
      </p:sp>
      <p:sp>
        <p:nvSpPr>
          <p:cNvPr id="7" name="Right Triangle 6">
            <a:extLst>
              <a:ext uri="{FF2B5EF4-FFF2-40B4-BE49-F238E27FC236}">
                <a16:creationId xmlns:a16="http://schemas.microsoft.com/office/drawing/2014/main" id="{CABC958C-DF13-41F5-FA96-846F9AD8F17D}"/>
              </a:ext>
            </a:extLst>
          </p:cNvPr>
          <p:cNvSpPr/>
          <p:nvPr/>
        </p:nvSpPr>
        <p:spPr>
          <a:xfrm flipH="1">
            <a:off x="6485436" y="7122578"/>
            <a:ext cx="3819319" cy="237071"/>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594" rtl="0" eaLnBrk="1" fontAlgn="base" latinLnBrk="0" hangingPunct="1">
              <a:lnSpc>
                <a:spcPct val="100000"/>
              </a:lnSpc>
              <a:spcBef>
                <a:spcPct val="0"/>
              </a:spcBef>
              <a:spcAft>
                <a:spcPct val="0"/>
              </a:spcAft>
              <a:buClrTx/>
              <a:buSzTx/>
              <a:buFontTx/>
              <a:buNone/>
              <a:tabLst/>
              <a:defRPr/>
            </a:pPr>
            <a:endParaRPr kumimoji="0" lang="en-US" sz="215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CF305E1F-AC1A-29F3-9EE5-35C48B89ABDF}"/>
              </a:ext>
            </a:extLst>
          </p:cNvPr>
          <p:cNvSpPr txBox="1"/>
          <p:nvPr/>
        </p:nvSpPr>
        <p:spPr>
          <a:xfrm>
            <a:off x="8539327" y="6234478"/>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a:ln>
                  <a:noFill/>
                </a:ln>
                <a:solidFill>
                  <a:srgbClr val="544F4F">
                    <a:lumMod val="50000"/>
                  </a:srgbClr>
                </a:solidFill>
                <a:effectLst/>
                <a:uLnTx/>
                <a:uFillTx/>
                <a:latin typeface="Arial" panose="020B0604020202020204"/>
                <a:ea typeface="+mn-ea"/>
                <a:cs typeface="+mn-cs"/>
              </a:rPr>
              <a:t>Budde E, et al, ASH 2025</a:t>
            </a:r>
          </a:p>
        </p:txBody>
      </p:sp>
      <p:pic>
        <p:nvPicPr>
          <p:cNvPr id="6" name="Picture 5">
            <a:extLst>
              <a:ext uri="{FF2B5EF4-FFF2-40B4-BE49-F238E27FC236}">
                <a16:creationId xmlns:a16="http://schemas.microsoft.com/office/drawing/2014/main" id="{B25B53D6-FE7A-43FC-85D8-7A9C6A1216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1971" y="1554480"/>
            <a:ext cx="11229641" cy="4402183"/>
          </a:xfrm>
          <a:prstGeom prst="rect">
            <a:avLst/>
          </a:prstGeom>
        </p:spPr>
      </p:pic>
    </p:spTree>
    <p:extLst>
      <p:ext uri="{BB962C8B-B14F-4D97-AF65-F5344CB8AC3E}">
        <p14:creationId xmlns:p14="http://schemas.microsoft.com/office/powerpoint/2010/main" val="3077636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CF5CB-09EB-66F9-8B49-2FB30E303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829BD4-51CA-AB25-FA8B-1FF2279BDF04}"/>
              </a:ext>
            </a:extLst>
          </p:cNvPr>
          <p:cNvSpPr>
            <a:spLocks noGrp="1"/>
          </p:cNvSpPr>
          <p:nvPr>
            <p:ph type="title"/>
          </p:nvPr>
        </p:nvSpPr>
        <p:spPr>
          <a:xfrm>
            <a:off x="531971" y="244015"/>
            <a:ext cx="11212405" cy="906658"/>
          </a:xfrm>
        </p:spPr>
        <p:txBody>
          <a:bodyPr/>
          <a:lstStyle/>
          <a:p>
            <a:r>
              <a:rPr lang="en-US" noProof="0" dirty="0"/>
              <a:t>5-Year Update Phase II Pivotal Study: B-Cell and T-Cell Recovery in Patients Achieving a CR</a:t>
            </a:r>
          </a:p>
        </p:txBody>
      </p:sp>
      <p:sp>
        <p:nvSpPr>
          <p:cNvPr id="7" name="Right Triangle 6">
            <a:extLst>
              <a:ext uri="{FF2B5EF4-FFF2-40B4-BE49-F238E27FC236}">
                <a16:creationId xmlns:a16="http://schemas.microsoft.com/office/drawing/2014/main" id="{0675E567-D9BE-5331-6CD9-5CE1B7C7871F}"/>
              </a:ext>
            </a:extLst>
          </p:cNvPr>
          <p:cNvSpPr/>
          <p:nvPr/>
        </p:nvSpPr>
        <p:spPr>
          <a:xfrm flipH="1">
            <a:off x="6485436" y="7122578"/>
            <a:ext cx="3819319" cy="237071"/>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594" rtl="0" eaLnBrk="1" fontAlgn="base" latinLnBrk="0" hangingPunct="1">
              <a:lnSpc>
                <a:spcPct val="100000"/>
              </a:lnSpc>
              <a:spcBef>
                <a:spcPct val="0"/>
              </a:spcBef>
              <a:spcAft>
                <a:spcPct val="0"/>
              </a:spcAft>
              <a:buClrTx/>
              <a:buSzTx/>
              <a:buFontTx/>
              <a:buNone/>
              <a:tabLst/>
              <a:defRPr/>
            </a:pPr>
            <a:endParaRPr kumimoji="0" lang="en-US" sz="215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409A3293-EB37-D87C-2AE8-242E157E35D1}"/>
              </a:ext>
            </a:extLst>
          </p:cNvPr>
          <p:cNvSpPr txBox="1"/>
          <p:nvPr/>
        </p:nvSpPr>
        <p:spPr>
          <a:xfrm>
            <a:off x="8539327" y="6234478"/>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a:ln>
                  <a:noFill/>
                </a:ln>
                <a:solidFill>
                  <a:srgbClr val="544F4F">
                    <a:lumMod val="50000"/>
                  </a:srgbClr>
                </a:solidFill>
                <a:effectLst/>
                <a:uLnTx/>
                <a:uFillTx/>
                <a:latin typeface="Arial" panose="020B0604020202020204"/>
                <a:ea typeface="+mn-ea"/>
                <a:cs typeface="+mn-cs"/>
              </a:rPr>
              <a:t>Budde E, et al, ASH 2025</a:t>
            </a:r>
          </a:p>
        </p:txBody>
      </p:sp>
      <p:pic>
        <p:nvPicPr>
          <p:cNvPr id="8" name="Picture 7">
            <a:extLst>
              <a:ext uri="{FF2B5EF4-FFF2-40B4-BE49-F238E27FC236}">
                <a16:creationId xmlns:a16="http://schemas.microsoft.com/office/drawing/2014/main" id="{B6295CEB-0ADE-2B32-4AB8-C74591678BEF}"/>
              </a:ext>
            </a:extLst>
          </p:cNvPr>
          <p:cNvPicPr>
            <a:picLocks noChangeAspect="1"/>
          </p:cNvPicPr>
          <p:nvPr/>
        </p:nvPicPr>
        <p:blipFill>
          <a:blip r:embed="rId3"/>
          <a:stretch>
            <a:fillRect/>
          </a:stretch>
        </p:blipFill>
        <p:spPr>
          <a:xfrm>
            <a:off x="-69593" y="1965107"/>
            <a:ext cx="11976165" cy="3560481"/>
          </a:xfrm>
          <a:prstGeom prst="rect">
            <a:avLst/>
          </a:prstGeom>
        </p:spPr>
      </p:pic>
    </p:spTree>
    <p:extLst>
      <p:ext uri="{BB962C8B-B14F-4D97-AF65-F5344CB8AC3E}">
        <p14:creationId xmlns:p14="http://schemas.microsoft.com/office/powerpoint/2010/main" val="1978683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16147-69AA-D0D0-208A-74F1AE730E7E}"/>
              </a:ext>
            </a:extLst>
          </p:cNvPr>
          <p:cNvSpPr>
            <a:spLocks noGrp="1"/>
          </p:cNvSpPr>
          <p:nvPr>
            <p:ph type="title"/>
          </p:nvPr>
        </p:nvSpPr>
        <p:spPr>
          <a:xfrm>
            <a:off x="1127842" y="1681385"/>
            <a:ext cx="10223782" cy="3495230"/>
          </a:xfrm>
        </p:spPr>
        <p:txBody>
          <a:bodyPr/>
          <a:lstStyle/>
          <a:p>
            <a:pPr algn="l"/>
            <a:br>
              <a:rPr lang="en-US" sz="3200" dirty="0">
                <a:solidFill>
                  <a:srgbClr val="0B41CD"/>
                </a:solidFill>
              </a:rPr>
            </a:br>
            <a:r>
              <a:rPr lang="en-US" sz="3200" dirty="0">
                <a:solidFill>
                  <a:srgbClr val="0B41CD"/>
                </a:solidFill>
              </a:rPr>
              <a:t>Efficacy and Safety of Long-Term </a:t>
            </a:r>
            <a:r>
              <a:rPr lang="en-US" sz="3200" dirty="0" err="1">
                <a:solidFill>
                  <a:srgbClr val="0B41CD"/>
                </a:solidFill>
              </a:rPr>
              <a:t>Odronextamab</a:t>
            </a:r>
            <a:r>
              <a:rPr lang="en-US" sz="3200" dirty="0">
                <a:solidFill>
                  <a:srgbClr val="0B41CD"/>
                </a:solidFill>
              </a:rPr>
              <a:t> Treatment in Patients with Relapsed/Refractory Follicular Lymphoma: 3-Year Follow-Up from the Phase 2 ELM-2 Study.</a:t>
            </a:r>
            <a:br>
              <a:rPr lang="en-US" sz="3200" dirty="0">
                <a:solidFill>
                  <a:srgbClr val="0B41CD"/>
                </a:solidFill>
              </a:rPr>
            </a:br>
            <a:br>
              <a:rPr lang="en-US" sz="3200" dirty="0">
                <a:solidFill>
                  <a:srgbClr val="0B41CD"/>
                </a:solidFill>
              </a:rPr>
            </a:br>
            <a:r>
              <a:rPr lang="en-US" sz="3200" dirty="0" err="1">
                <a:solidFill>
                  <a:srgbClr val="0B41CD"/>
                </a:solidFill>
              </a:rPr>
              <a:t>Bisneto</a:t>
            </a:r>
            <a:r>
              <a:rPr lang="en-US" sz="3200" dirty="0">
                <a:solidFill>
                  <a:srgbClr val="0B41CD"/>
                </a:solidFill>
              </a:rPr>
              <a:t> JV et al.</a:t>
            </a:r>
            <a:br>
              <a:rPr lang="en-US" sz="3200" dirty="0">
                <a:solidFill>
                  <a:srgbClr val="0B41CD"/>
                </a:solidFill>
              </a:rPr>
            </a:br>
            <a:r>
              <a:rPr lang="en-US" sz="3200" dirty="0">
                <a:solidFill>
                  <a:srgbClr val="0B41CD"/>
                </a:solidFill>
              </a:rPr>
              <a:t>ASH 2025;Abstract 3588.</a:t>
            </a:r>
          </a:p>
        </p:txBody>
      </p:sp>
    </p:spTree>
    <p:extLst>
      <p:ext uri="{BB962C8B-B14F-4D97-AF65-F5344CB8AC3E}">
        <p14:creationId xmlns:p14="http://schemas.microsoft.com/office/powerpoint/2010/main" val="1312380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59781-50C1-118D-2CBA-DAA40D81E3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082EE-F35E-FD79-5793-E1861947D1A9}"/>
              </a:ext>
            </a:extLst>
          </p:cNvPr>
          <p:cNvSpPr>
            <a:spLocks noGrp="1"/>
          </p:cNvSpPr>
          <p:nvPr>
            <p:ph type="title"/>
          </p:nvPr>
        </p:nvSpPr>
        <p:spPr>
          <a:xfrm>
            <a:off x="530039" y="241924"/>
            <a:ext cx="10911374" cy="907252"/>
          </a:xfrm>
        </p:spPr>
        <p:txBody>
          <a:bodyPr/>
          <a:lstStyle/>
          <a:p>
            <a:r>
              <a:rPr lang="en-US" noProof="0" dirty="0"/>
              <a:t>Efficacy and Safety of Long-term </a:t>
            </a:r>
            <a:r>
              <a:rPr lang="en-US" noProof="0" dirty="0" err="1"/>
              <a:t>Odronextamab</a:t>
            </a:r>
            <a:r>
              <a:rPr lang="en-US" noProof="0" dirty="0"/>
              <a:t> in R/R FL: 3-Year Follow-up of ELM-2 Study</a:t>
            </a:r>
          </a:p>
        </p:txBody>
      </p:sp>
      <p:sp>
        <p:nvSpPr>
          <p:cNvPr id="15" name="TextBox 14">
            <a:extLst>
              <a:ext uri="{FF2B5EF4-FFF2-40B4-BE49-F238E27FC236}">
                <a16:creationId xmlns:a16="http://schemas.microsoft.com/office/drawing/2014/main" id="{28590DA1-7495-99D0-ABE5-DC3E1EDCAC1D}"/>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Bisneto</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JV, et al, ASH 2025</a:t>
            </a:r>
          </a:p>
        </p:txBody>
      </p:sp>
      <p:sp>
        <p:nvSpPr>
          <p:cNvPr id="7" name="TextBox 6">
            <a:extLst>
              <a:ext uri="{FF2B5EF4-FFF2-40B4-BE49-F238E27FC236}">
                <a16:creationId xmlns:a16="http://schemas.microsoft.com/office/drawing/2014/main" id="{08CE15BE-4088-1950-1D3E-AA72BDE0D2E1}"/>
              </a:ext>
            </a:extLst>
          </p:cNvPr>
          <p:cNvSpPr txBox="1"/>
          <p:nvPr/>
        </p:nvSpPr>
        <p:spPr>
          <a:xfrm>
            <a:off x="800291" y="1992057"/>
            <a:ext cx="4502878" cy="748795"/>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Median follow-up duration: 39.2 m</a:t>
            </a:r>
          </a:p>
          <a:p>
            <a:pPr marL="0" marR="0" lvl="0" indent="0" algn="l" defTabSz="60949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C8BA0309-A663-06E6-D07E-6A7F056C28F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rot="5400000">
            <a:off x="2407188" y="1076971"/>
            <a:ext cx="1337321" cy="4502877"/>
          </a:xfrm>
          <a:prstGeom prst="rect">
            <a:avLst/>
          </a:prstGeom>
        </p:spPr>
      </p:pic>
      <p:pic>
        <p:nvPicPr>
          <p:cNvPr id="12" name="Picture 11">
            <a:extLst>
              <a:ext uri="{FF2B5EF4-FFF2-40B4-BE49-F238E27FC236}">
                <a16:creationId xmlns:a16="http://schemas.microsoft.com/office/drawing/2014/main" id="{36D9F063-BFFA-EFB5-F014-7C16C13D8AA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5400000">
            <a:off x="6512388" y="786030"/>
            <a:ext cx="4435164" cy="6229544"/>
          </a:xfrm>
          <a:prstGeom prst="rect">
            <a:avLst/>
          </a:prstGeom>
        </p:spPr>
      </p:pic>
    </p:spTree>
    <p:extLst>
      <p:ext uri="{BB962C8B-B14F-4D97-AF65-F5344CB8AC3E}">
        <p14:creationId xmlns:p14="http://schemas.microsoft.com/office/powerpoint/2010/main" val="238637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62794-7A94-E770-C11F-BA66D3DF3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6789D-9020-0774-220C-5D08FCC831F2}"/>
              </a:ext>
            </a:extLst>
          </p:cNvPr>
          <p:cNvSpPr>
            <a:spLocks noGrp="1"/>
          </p:cNvSpPr>
          <p:nvPr>
            <p:ph type="title"/>
          </p:nvPr>
        </p:nvSpPr>
        <p:spPr>
          <a:xfrm>
            <a:off x="530039" y="241924"/>
            <a:ext cx="10911374" cy="907252"/>
          </a:xfrm>
        </p:spPr>
        <p:txBody>
          <a:bodyPr/>
          <a:lstStyle/>
          <a:p>
            <a:r>
              <a:rPr lang="en-US" noProof="0" dirty="0"/>
              <a:t>Efficacy and Safety of Long-term </a:t>
            </a:r>
            <a:r>
              <a:rPr lang="en-US" noProof="0" dirty="0" err="1"/>
              <a:t>Odronextamab</a:t>
            </a:r>
            <a:r>
              <a:rPr lang="en-US" noProof="0" dirty="0"/>
              <a:t> in R/R FL: PFS and OS</a:t>
            </a:r>
          </a:p>
        </p:txBody>
      </p:sp>
      <p:sp>
        <p:nvSpPr>
          <p:cNvPr id="15" name="TextBox 14">
            <a:extLst>
              <a:ext uri="{FF2B5EF4-FFF2-40B4-BE49-F238E27FC236}">
                <a16:creationId xmlns:a16="http://schemas.microsoft.com/office/drawing/2014/main" id="{CD1F562D-C313-C21B-75FC-454363534582}"/>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Bisneto</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JV, et al, ASH 2025</a:t>
            </a:r>
          </a:p>
        </p:txBody>
      </p:sp>
      <p:pic>
        <p:nvPicPr>
          <p:cNvPr id="3" name="Picture 2">
            <a:extLst>
              <a:ext uri="{FF2B5EF4-FFF2-40B4-BE49-F238E27FC236}">
                <a16:creationId xmlns:a16="http://schemas.microsoft.com/office/drawing/2014/main" id="{552E507D-AEE3-114D-A044-379FA702C48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r="15838"/>
          <a:stretch/>
        </p:blipFill>
        <p:spPr>
          <a:xfrm rot="5400000">
            <a:off x="1074573" y="1073180"/>
            <a:ext cx="5226055" cy="5758223"/>
          </a:xfrm>
          <a:prstGeom prst="rect">
            <a:avLst/>
          </a:prstGeom>
        </p:spPr>
      </p:pic>
      <p:pic>
        <p:nvPicPr>
          <p:cNvPr id="5" name="Picture 4">
            <a:extLst>
              <a:ext uri="{FF2B5EF4-FFF2-40B4-BE49-F238E27FC236}">
                <a16:creationId xmlns:a16="http://schemas.microsoft.com/office/drawing/2014/main" id="{41EBA1B3-613A-61A7-426C-C67C20CD5F1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84607" t="48240"/>
          <a:stretch/>
        </p:blipFill>
        <p:spPr>
          <a:xfrm rot="5400000">
            <a:off x="8374137" y="540787"/>
            <a:ext cx="1184922" cy="3694860"/>
          </a:xfrm>
          <a:prstGeom prst="rect">
            <a:avLst/>
          </a:prstGeom>
        </p:spPr>
      </p:pic>
      <p:pic>
        <p:nvPicPr>
          <p:cNvPr id="6" name="Picture 5">
            <a:extLst>
              <a:ext uri="{FF2B5EF4-FFF2-40B4-BE49-F238E27FC236}">
                <a16:creationId xmlns:a16="http://schemas.microsoft.com/office/drawing/2014/main" id="{445D84A7-5A16-F1DE-DD30-4CAB803406CA}"/>
              </a:ext>
            </a:extLst>
          </p:cNvPr>
          <p:cNvPicPr>
            <a:picLocks noChangeAspect="1"/>
          </p:cNvPicPr>
          <p:nvPr/>
        </p:nvPicPr>
        <p:blipFill>
          <a:blip r:embed="rId5">
            <a:extLst>
              <a:ext uri="{BEBA8EAE-BF5A-486C-A8C5-ECC9F3942E4B}">
                <a14:imgProps xmlns:a14="http://schemas.microsoft.com/office/drawing/2010/main">
                  <a14:imgLayer r:embed="rId7">
                    <a14:imgEffect>
                      <a14:sharpenSoften amount="25000"/>
                    </a14:imgEffect>
                  </a14:imgLayer>
                </a14:imgProps>
              </a:ext>
            </a:extLst>
          </a:blip>
          <a:srcRect l="84607" b="52074"/>
          <a:stretch/>
        </p:blipFill>
        <p:spPr>
          <a:xfrm rot="5400000">
            <a:off x="8368282" y="3020737"/>
            <a:ext cx="1196633" cy="3454934"/>
          </a:xfrm>
          <a:prstGeom prst="rect">
            <a:avLst/>
          </a:prstGeom>
        </p:spPr>
      </p:pic>
    </p:spTree>
    <p:extLst>
      <p:ext uri="{BB962C8B-B14F-4D97-AF65-F5344CB8AC3E}">
        <p14:creationId xmlns:p14="http://schemas.microsoft.com/office/powerpoint/2010/main" val="3166866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A107B-0ED2-A3EA-201C-3E8607564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8A0E24-38D6-0CFA-E00E-BDE38982C227}"/>
              </a:ext>
            </a:extLst>
          </p:cNvPr>
          <p:cNvSpPr>
            <a:spLocks noGrp="1"/>
          </p:cNvSpPr>
          <p:nvPr>
            <p:ph type="title"/>
          </p:nvPr>
        </p:nvSpPr>
        <p:spPr>
          <a:xfrm>
            <a:off x="530039" y="241924"/>
            <a:ext cx="10911374" cy="907252"/>
          </a:xfrm>
        </p:spPr>
        <p:txBody>
          <a:bodyPr/>
          <a:lstStyle/>
          <a:p>
            <a:r>
              <a:rPr lang="en-US" noProof="0" dirty="0"/>
              <a:t>Efficacy and Safety of Long-term </a:t>
            </a:r>
            <a:r>
              <a:rPr lang="en-US" noProof="0" dirty="0" err="1"/>
              <a:t>Odronextamab</a:t>
            </a:r>
            <a:r>
              <a:rPr lang="en-US" noProof="0" dirty="0"/>
              <a:t> in R/R FL: Adverse Events of Interest</a:t>
            </a:r>
          </a:p>
        </p:txBody>
      </p:sp>
      <p:sp>
        <p:nvSpPr>
          <p:cNvPr id="15" name="TextBox 14">
            <a:extLst>
              <a:ext uri="{FF2B5EF4-FFF2-40B4-BE49-F238E27FC236}">
                <a16:creationId xmlns:a16="http://schemas.microsoft.com/office/drawing/2014/main" id="{2E93D970-6B00-E0D6-C7E2-B1EBA058EC2C}"/>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Bisneto</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JV, et al, ASH 2025</a:t>
            </a:r>
          </a:p>
        </p:txBody>
      </p:sp>
      <p:pic>
        <p:nvPicPr>
          <p:cNvPr id="4" name="Picture 3">
            <a:extLst>
              <a:ext uri="{FF2B5EF4-FFF2-40B4-BE49-F238E27FC236}">
                <a16:creationId xmlns:a16="http://schemas.microsoft.com/office/drawing/2014/main" id="{A0BEB315-0C9D-49BD-54A0-641CDCDBFF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rot="5400000">
            <a:off x="3697801" y="-346648"/>
            <a:ext cx="4707964" cy="8397408"/>
          </a:xfrm>
          <a:prstGeom prst="rect">
            <a:avLst/>
          </a:prstGeom>
        </p:spPr>
      </p:pic>
    </p:spTree>
    <p:extLst>
      <p:ext uri="{BB962C8B-B14F-4D97-AF65-F5344CB8AC3E}">
        <p14:creationId xmlns:p14="http://schemas.microsoft.com/office/powerpoint/2010/main" val="30258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blue and green screen&#10;&#10;AI-generated content may be incorrect.">
            <a:extLst>
              <a:ext uri="{FF2B5EF4-FFF2-40B4-BE49-F238E27FC236}">
                <a16:creationId xmlns:a16="http://schemas.microsoft.com/office/drawing/2014/main" id="{EDA0878B-01E9-EF6F-7596-517B86E97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30" y="84941"/>
            <a:ext cx="11651974" cy="6611049"/>
          </a:xfrm>
          <a:prstGeom prst="rect">
            <a:avLst/>
          </a:prstGeom>
        </p:spPr>
      </p:pic>
    </p:spTree>
    <p:extLst>
      <p:ext uri="{BB962C8B-B14F-4D97-AF65-F5344CB8AC3E}">
        <p14:creationId xmlns:p14="http://schemas.microsoft.com/office/powerpoint/2010/main" val="407485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4B43E-29F1-4F29-3ACC-861C3B1BA2C8}"/>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ACFF0464-6C13-857C-8A0F-53BD60136704}"/>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L, et al, ASH 2025</a:t>
            </a:r>
          </a:p>
        </p:txBody>
      </p:sp>
      <p:pic>
        <p:nvPicPr>
          <p:cNvPr id="6" name="Picture 5">
            <a:extLst>
              <a:ext uri="{FF2B5EF4-FFF2-40B4-BE49-F238E27FC236}">
                <a16:creationId xmlns:a16="http://schemas.microsoft.com/office/drawing/2014/main" id="{6063DC7B-C1ED-D995-681F-2E687B54FC8E}"/>
              </a:ext>
            </a:extLst>
          </p:cNvPr>
          <p:cNvPicPr>
            <a:picLocks noChangeAspect="1"/>
          </p:cNvPicPr>
          <p:nvPr/>
        </p:nvPicPr>
        <p:blipFill>
          <a:blip r:embed="rId3"/>
          <a:stretch>
            <a:fillRect/>
          </a:stretch>
        </p:blipFill>
        <p:spPr>
          <a:xfrm>
            <a:off x="120639" y="741830"/>
            <a:ext cx="12069480" cy="5374341"/>
          </a:xfrm>
          <a:prstGeom prst="rect">
            <a:avLst/>
          </a:prstGeom>
        </p:spPr>
      </p:pic>
    </p:spTree>
    <p:extLst>
      <p:ext uri="{BB962C8B-B14F-4D97-AF65-F5344CB8AC3E}">
        <p14:creationId xmlns:p14="http://schemas.microsoft.com/office/powerpoint/2010/main" val="152971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999665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10652-D2B3-7128-06E8-9500FA05D04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C34C40B-E6C9-4F5B-8FDC-246DAA3C2040}"/>
              </a:ext>
            </a:extLst>
          </p:cNvPr>
          <p:cNvPicPr>
            <a:picLocks noChangeAspect="1"/>
          </p:cNvPicPr>
          <p:nvPr/>
        </p:nvPicPr>
        <p:blipFill>
          <a:blip r:embed="rId3"/>
          <a:stretch>
            <a:fillRect/>
          </a:stretch>
        </p:blipFill>
        <p:spPr>
          <a:xfrm>
            <a:off x="128361" y="501903"/>
            <a:ext cx="11935279" cy="5854193"/>
          </a:xfrm>
          <a:prstGeom prst="rect">
            <a:avLst/>
          </a:prstGeom>
        </p:spPr>
      </p:pic>
      <p:sp>
        <p:nvSpPr>
          <p:cNvPr id="3" name="TextBox 2">
            <a:extLst>
              <a:ext uri="{FF2B5EF4-FFF2-40B4-BE49-F238E27FC236}">
                <a16:creationId xmlns:a16="http://schemas.microsoft.com/office/drawing/2014/main" id="{0A657FD1-43DA-527A-8017-F93FCE94295F}"/>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L, et al, ASH 2025</a:t>
            </a:r>
          </a:p>
        </p:txBody>
      </p:sp>
    </p:spTree>
    <p:extLst>
      <p:ext uri="{BB962C8B-B14F-4D97-AF65-F5344CB8AC3E}">
        <p14:creationId xmlns:p14="http://schemas.microsoft.com/office/powerpoint/2010/main" val="3209551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A3940-A698-BEB0-2CE7-4D1EB1E56D6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1DD675B-07BC-3B16-012A-9507083B84CE}"/>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L, et al, ASH 2025</a:t>
            </a:r>
          </a:p>
        </p:txBody>
      </p:sp>
      <p:pic>
        <p:nvPicPr>
          <p:cNvPr id="4" name="Picture 3">
            <a:extLst>
              <a:ext uri="{FF2B5EF4-FFF2-40B4-BE49-F238E27FC236}">
                <a16:creationId xmlns:a16="http://schemas.microsoft.com/office/drawing/2014/main" id="{A8D73081-78E4-064C-F760-14DD31845AE6}"/>
              </a:ext>
            </a:extLst>
          </p:cNvPr>
          <p:cNvPicPr>
            <a:picLocks noChangeAspect="1"/>
          </p:cNvPicPr>
          <p:nvPr/>
        </p:nvPicPr>
        <p:blipFill>
          <a:blip r:embed="rId3"/>
          <a:stretch>
            <a:fillRect/>
          </a:stretch>
        </p:blipFill>
        <p:spPr>
          <a:xfrm>
            <a:off x="195271" y="502042"/>
            <a:ext cx="11811369" cy="5566282"/>
          </a:xfrm>
          <a:prstGeom prst="rect">
            <a:avLst/>
          </a:prstGeom>
        </p:spPr>
      </p:pic>
      <p:sp>
        <p:nvSpPr>
          <p:cNvPr id="5" name="TextBox 4">
            <a:extLst>
              <a:ext uri="{FF2B5EF4-FFF2-40B4-BE49-F238E27FC236}">
                <a16:creationId xmlns:a16="http://schemas.microsoft.com/office/drawing/2014/main" id="{61A2626E-9FAA-2D29-EA65-587B359A2EC7}"/>
              </a:ext>
            </a:extLst>
          </p:cNvPr>
          <p:cNvSpPr txBox="1"/>
          <p:nvPr/>
        </p:nvSpPr>
        <p:spPr>
          <a:xfrm>
            <a:off x="565424" y="6209857"/>
            <a:ext cx="6251385"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Median Follow-up Epco+R</a:t>
            </a:r>
            <a:r>
              <a:rPr kumimoji="0" lang="en-US" sz="1866" b="0" i="0" u="none" strike="noStrike" kern="1200" cap="none" spc="0" normalizeH="0" baseline="30000" noProof="0" dirty="0">
                <a:ln>
                  <a:noFill/>
                </a:ln>
                <a:solidFill>
                  <a:srgbClr val="544F4F">
                    <a:lumMod val="50000"/>
                  </a:srgbClr>
                </a:solidFill>
                <a:effectLst/>
                <a:uLnTx/>
                <a:uFillTx/>
                <a:latin typeface="Arial" panose="020B0604020202020204"/>
                <a:ea typeface="+mn-ea"/>
                <a:cs typeface="+mn-cs"/>
              </a:rPr>
              <a:t>2</a:t>
            </a:r>
            <a:r>
              <a:rPr kumimoji="0" lang="en-US" sz="1866"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14.4m; R</a:t>
            </a:r>
            <a:r>
              <a:rPr kumimoji="0" lang="en-US" sz="1866" b="0" i="0" u="none" strike="noStrike" kern="1200" cap="none" spc="0" normalizeH="0" baseline="30000" noProof="0" dirty="0">
                <a:ln>
                  <a:noFill/>
                </a:ln>
                <a:solidFill>
                  <a:srgbClr val="544F4F">
                    <a:lumMod val="50000"/>
                  </a:srgbClr>
                </a:solidFill>
                <a:effectLst/>
                <a:uLnTx/>
                <a:uFillTx/>
                <a:latin typeface="Arial" panose="020B0604020202020204"/>
                <a:ea typeface="+mn-ea"/>
                <a:cs typeface="+mn-cs"/>
              </a:rPr>
              <a:t>2</a:t>
            </a:r>
            <a:r>
              <a:rPr kumimoji="0" lang="en-US" sz="1866"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11.5 m</a:t>
            </a:r>
          </a:p>
        </p:txBody>
      </p:sp>
      <p:sp>
        <p:nvSpPr>
          <p:cNvPr id="8" name="TextBox 7">
            <a:extLst>
              <a:ext uri="{FF2B5EF4-FFF2-40B4-BE49-F238E27FC236}">
                <a16:creationId xmlns:a16="http://schemas.microsoft.com/office/drawing/2014/main" id="{916195F3-E185-2FF6-0364-AB3F38A47516}"/>
              </a:ext>
            </a:extLst>
          </p:cNvPr>
          <p:cNvSpPr txBox="1"/>
          <p:nvPr/>
        </p:nvSpPr>
        <p:spPr>
          <a:xfrm>
            <a:off x="775114" y="930500"/>
            <a:ext cx="9901305"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0C159D26-8644-C0B3-8E2A-701CDD2DBA5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11955" t="8051" r="11484" b="11756"/>
          <a:stretch/>
        </p:blipFill>
        <p:spPr>
          <a:xfrm>
            <a:off x="381950" y="930500"/>
            <a:ext cx="9042886" cy="4463762"/>
          </a:xfrm>
          <a:prstGeom prst="rect">
            <a:avLst/>
          </a:prstGeom>
        </p:spPr>
      </p:pic>
      <p:pic>
        <p:nvPicPr>
          <p:cNvPr id="10" name="Picture 9">
            <a:extLst>
              <a:ext uri="{FF2B5EF4-FFF2-40B4-BE49-F238E27FC236}">
                <a16:creationId xmlns:a16="http://schemas.microsoft.com/office/drawing/2014/main" id="{FE9B9FAD-8F23-0AD8-1AC9-A2B727F88754}"/>
              </a:ext>
            </a:extLst>
          </p:cNvPr>
          <p:cNvPicPr>
            <a:picLocks noChangeAspect="1"/>
          </p:cNvPicPr>
          <p:nvPr/>
        </p:nvPicPr>
        <p:blipFill>
          <a:blip r:embed="rId6"/>
          <a:srcRect l="3198" t="11086" r="45772"/>
          <a:stretch/>
        </p:blipFill>
        <p:spPr>
          <a:xfrm>
            <a:off x="8861290" y="1670403"/>
            <a:ext cx="3027400" cy="2687171"/>
          </a:xfrm>
          <a:prstGeom prst="rect">
            <a:avLst/>
          </a:prstGeom>
        </p:spPr>
      </p:pic>
    </p:spTree>
    <p:extLst>
      <p:ext uri="{BB962C8B-B14F-4D97-AF65-F5344CB8AC3E}">
        <p14:creationId xmlns:p14="http://schemas.microsoft.com/office/powerpoint/2010/main" val="2683640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86D3C-3DC4-C4A9-F614-705BBC2F0A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4D2217-09A9-A2E7-F747-CF913056C3BB}"/>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L, et al, ASH 2025</a:t>
            </a:r>
          </a:p>
        </p:txBody>
      </p:sp>
      <p:pic>
        <p:nvPicPr>
          <p:cNvPr id="4" name="Picture 3">
            <a:extLst>
              <a:ext uri="{FF2B5EF4-FFF2-40B4-BE49-F238E27FC236}">
                <a16:creationId xmlns:a16="http://schemas.microsoft.com/office/drawing/2014/main" id="{F391CE18-128C-9740-FEEA-39FD8EEB85FE}"/>
              </a:ext>
            </a:extLst>
          </p:cNvPr>
          <p:cNvPicPr>
            <a:picLocks noChangeAspect="1"/>
          </p:cNvPicPr>
          <p:nvPr/>
        </p:nvPicPr>
        <p:blipFill>
          <a:blip r:embed="rId3"/>
          <a:stretch>
            <a:fillRect/>
          </a:stretch>
        </p:blipFill>
        <p:spPr>
          <a:xfrm>
            <a:off x="4978844" y="1593669"/>
            <a:ext cx="6902828" cy="4426389"/>
          </a:xfrm>
          <a:prstGeom prst="rect">
            <a:avLst/>
          </a:prstGeom>
        </p:spPr>
      </p:pic>
      <p:pic>
        <p:nvPicPr>
          <p:cNvPr id="5" name="Picture 4">
            <a:extLst>
              <a:ext uri="{FF2B5EF4-FFF2-40B4-BE49-F238E27FC236}">
                <a16:creationId xmlns:a16="http://schemas.microsoft.com/office/drawing/2014/main" id="{112B5A1C-FF18-9AA5-FF1C-9726AE6AB908}"/>
              </a:ext>
            </a:extLst>
          </p:cNvPr>
          <p:cNvPicPr>
            <a:picLocks noChangeAspect="1"/>
          </p:cNvPicPr>
          <p:nvPr/>
        </p:nvPicPr>
        <p:blipFill>
          <a:blip r:embed="rId4"/>
          <a:srcRect t="2013"/>
          <a:stretch/>
        </p:blipFill>
        <p:spPr>
          <a:xfrm>
            <a:off x="284247" y="1930865"/>
            <a:ext cx="4446223" cy="4089193"/>
          </a:xfrm>
          <a:prstGeom prst="rect">
            <a:avLst/>
          </a:prstGeom>
        </p:spPr>
      </p:pic>
      <p:sp>
        <p:nvSpPr>
          <p:cNvPr id="6" name="TextBox 5">
            <a:extLst>
              <a:ext uri="{FF2B5EF4-FFF2-40B4-BE49-F238E27FC236}">
                <a16:creationId xmlns:a16="http://schemas.microsoft.com/office/drawing/2014/main" id="{0671D8A0-FBEA-DEBF-07B8-1DC1D27AE2F4}"/>
              </a:ext>
            </a:extLst>
          </p:cNvPr>
          <p:cNvSpPr txBox="1"/>
          <p:nvPr/>
        </p:nvSpPr>
        <p:spPr>
          <a:xfrm>
            <a:off x="578529" y="571285"/>
            <a:ext cx="8492450" cy="50257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EPCORE FL-1: Safety</a:t>
            </a:r>
          </a:p>
        </p:txBody>
      </p:sp>
    </p:spTree>
    <p:extLst>
      <p:ext uri="{BB962C8B-B14F-4D97-AF65-F5344CB8AC3E}">
        <p14:creationId xmlns:p14="http://schemas.microsoft.com/office/powerpoint/2010/main" val="2401847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medical report&#10;&#10;AI-generated content may be incorrect.">
            <a:extLst>
              <a:ext uri="{FF2B5EF4-FFF2-40B4-BE49-F238E27FC236}">
                <a16:creationId xmlns:a16="http://schemas.microsoft.com/office/drawing/2014/main" id="{8677B7BD-1280-5343-68ED-8AADAA7C4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54" y="130138"/>
            <a:ext cx="11590595" cy="6597723"/>
          </a:xfrm>
          <a:prstGeom prst="rect">
            <a:avLst/>
          </a:prstGeom>
        </p:spPr>
      </p:pic>
    </p:spTree>
    <p:extLst>
      <p:ext uri="{BB962C8B-B14F-4D97-AF65-F5344CB8AC3E}">
        <p14:creationId xmlns:p14="http://schemas.microsoft.com/office/powerpoint/2010/main" val="585458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6F17A-89BB-978A-FA3D-9C69771E1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87643-A6D2-E96B-A93A-1BCB4A55B751}"/>
              </a:ext>
            </a:extLst>
          </p:cNvPr>
          <p:cNvSpPr>
            <a:spLocks noGrp="1"/>
          </p:cNvSpPr>
          <p:nvPr>
            <p:ph type="title"/>
          </p:nvPr>
        </p:nvSpPr>
        <p:spPr>
          <a:xfrm>
            <a:off x="531971" y="244015"/>
            <a:ext cx="11423957" cy="906658"/>
          </a:xfrm>
        </p:spPr>
        <p:txBody>
          <a:bodyPr/>
          <a:lstStyle/>
          <a:p>
            <a:r>
              <a:rPr lang="en-US" noProof="0" dirty="0" err="1"/>
              <a:t>MorningSun</a:t>
            </a:r>
            <a:r>
              <a:rPr lang="en-US" noProof="0" dirty="0"/>
              <a:t> Phase II Study: SC </a:t>
            </a:r>
            <a:r>
              <a:rPr lang="en-US" noProof="0" dirty="0" err="1"/>
              <a:t>Mosun</a:t>
            </a:r>
            <a:r>
              <a:rPr lang="en-US" noProof="0" dirty="0"/>
              <a:t> in 1L High </a:t>
            </a:r>
            <a:r>
              <a:rPr lang="en-US" noProof="0" dirty="0" err="1"/>
              <a:t>Tumour</a:t>
            </a:r>
            <a:r>
              <a:rPr lang="en-US" noProof="0" dirty="0"/>
              <a:t> Burden FL Cohort</a:t>
            </a:r>
          </a:p>
        </p:txBody>
      </p:sp>
      <p:sp>
        <p:nvSpPr>
          <p:cNvPr id="4" name="Text Placeholder 3">
            <a:extLst>
              <a:ext uri="{FF2B5EF4-FFF2-40B4-BE49-F238E27FC236}">
                <a16:creationId xmlns:a16="http://schemas.microsoft.com/office/drawing/2014/main" id="{991F4A94-AF76-E634-CAF8-F21FB87A4999}"/>
              </a:ext>
            </a:extLst>
          </p:cNvPr>
          <p:cNvSpPr>
            <a:spLocks noGrp="1"/>
          </p:cNvSpPr>
          <p:nvPr>
            <p:ph type="body" sz="quarter" idx="11"/>
          </p:nvPr>
        </p:nvSpPr>
        <p:spPr>
          <a:xfrm>
            <a:off x="520628" y="5484962"/>
            <a:ext cx="11115937" cy="910896"/>
          </a:xfrm>
        </p:spPr>
        <p:txBody>
          <a:bodyPr/>
          <a:lstStyle/>
          <a:p>
            <a:r>
              <a:rPr lang="en-US" sz="1200" dirty="0"/>
              <a:t>The HTB cohort was enrolled between March 3, 2022, and June 21, 2024 </a:t>
            </a:r>
            <a:r>
              <a:rPr lang="en-US" noProof="0" dirty="0">
                <a:ea typeface="Times New Roman" panose="02020603050405020304" pitchFamily="18" charset="0"/>
                <a:cs typeface="Times New Roman" panose="02020603050405020304" pitchFamily="18" charset="0"/>
              </a:rPr>
              <a:t>CCOD: February 10, 2025. *Dexamethasone (20mg) or methylprednisolone (80mg); premedication with oral acetaminophen or paracetamol and/or diphenhydramine could also be administered prior to administration of </a:t>
            </a:r>
            <a:r>
              <a:rPr lang="en-US" noProof="0" dirty="0" err="1">
                <a:ea typeface="Times New Roman" panose="02020603050405020304" pitchFamily="18" charset="0"/>
                <a:cs typeface="Times New Roman" panose="02020603050405020304" pitchFamily="18" charset="0"/>
              </a:rPr>
              <a:t>mosunetuzumab</a:t>
            </a:r>
            <a:r>
              <a:rPr lang="en-US" noProof="0" dirty="0">
                <a:ea typeface="Times New Roman" panose="02020603050405020304" pitchFamily="18" charset="0"/>
                <a:cs typeface="Times New Roman" panose="02020603050405020304" pitchFamily="18" charset="0"/>
              </a:rPr>
              <a:t>. </a:t>
            </a:r>
            <a:r>
              <a:rPr lang="en-US" sz="1200" baseline="30000" dirty="0"/>
              <a:t>†</a:t>
            </a:r>
            <a:r>
              <a:rPr lang="en-US" noProof="0" dirty="0"/>
              <a:t>ctDNA analysis was performed using the </a:t>
            </a:r>
            <a:r>
              <a:rPr lang="en-GB" dirty="0"/>
              <a:t>AVENIO Oncology Assay Non-Hodgkin Lymphoma (AOA-NHL) </a:t>
            </a:r>
            <a:r>
              <a:rPr lang="en-US" noProof="0" dirty="0"/>
              <a:t>assay.</a:t>
            </a:r>
            <a:br>
              <a:rPr lang="en-US" noProof="0" dirty="0">
                <a:ea typeface="Times New Roman" panose="02020603050405020304" pitchFamily="18" charset="0"/>
                <a:cs typeface="Times New Roman" panose="02020603050405020304" pitchFamily="18" charset="0"/>
              </a:rPr>
            </a:br>
            <a:endParaRPr lang="en-US" noProof="0" dirty="0"/>
          </a:p>
        </p:txBody>
      </p:sp>
      <p:grpSp>
        <p:nvGrpSpPr>
          <p:cNvPr id="5" name="Group 4">
            <a:extLst>
              <a:ext uri="{FF2B5EF4-FFF2-40B4-BE49-F238E27FC236}">
                <a16:creationId xmlns:a16="http://schemas.microsoft.com/office/drawing/2014/main" id="{E16182E5-B367-F442-7E9F-3A3AF5822DC1}"/>
              </a:ext>
            </a:extLst>
          </p:cNvPr>
          <p:cNvGrpSpPr/>
          <p:nvPr/>
        </p:nvGrpSpPr>
        <p:grpSpPr>
          <a:xfrm>
            <a:off x="555435" y="1369134"/>
            <a:ext cx="4327339" cy="1241245"/>
            <a:chOff x="415294" y="1138481"/>
            <a:chExt cx="3246506" cy="931221"/>
          </a:xfrm>
        </p:grpSpPr>
        <p:sp>
          <p:nvSpPr>
            <p:cNvPr id="12" name="Google Shape;92;p14">
              <a:extLst>
                <a:ext uri="{FF2B5EF4-FFF2-40B4-BE49-F238E27FC236}">
                  <a16:creationId xmlns:a16="http://schemas.microsoft.com/office/drawing/2014/main" id="{3FB7E1F6-E199-FE8D-2448-137C5174672B}"/>
                </a:ext>
              </a:extLst>
            </p:cNvPr>
            <p:cNvSpPr/>
            <p:nvPr/>
          </p:nvSpPr>
          <p:spPr>
            <a:xfrm>
              <a:off x="415294" y="1358944"/>
              <a:ext cx="3246506" cy="710758"/>
            </a:xfrm>
            <a:prstGeom prst="rect">
              <a:avLst/>
            </a:prstGeom>
            <a:noFill/>
            <a:ln w="28575" cap="flat" cmpd="sng">
              <a:solidFill>
                <a:schemeClr val="tx2"/>
              </a:solidFill>
              <a:prstDash val="solid"/>
              <a:round/>
              <a:headEnd type="none" w="sm" len="sm"/>
              <a:tailEnd type="none" w="sm" len="sm"/>
            </a:ln>
          </p:spPr>
          <p:txBody>
            <a:bodyPr spcFirstLastPara="1" wrap="square" lIns="121820" tIns="95937" rIns="121820" bIns="47969" anchor="t" anchorCtr="0">
              <a:noAutofit/>
            </a:bodyPr>
            <a:lstStyle/>
            <a:p>
              <a:pPr marL="239922" marR="0" lvl="0" indent="-239850" algn="l" defTabSz="609493" rtl="0" eaLnBrk="1" fontAlgn="auto" latinLnBrk="0" hangingPunct="1">
                <a:lnSpc>
                  <a:spcPct val="100000"/>
                </a:lnSpc>
                <a:spcBef>
                  <a:spcPts val="0"/>
                </a:spcBef>
                <a:spcAft>
                  <a:spcPts val="267"/>
                </a:spcAft>
                <a:buClr>
                  <a:srgbClr val="0B41C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Previously untreated FL</a:t>
              </a:r>
            </a:p>
            <a:p>
              <a:pPr marL="239922" marR="0" lvl="0" indent="-239850" algn="l" defTabSz="609493" rtl="0" eaLnBrk="1" fontAlgn="auto" latinLnBrk="0" hangingPunct="1">
                <a:lnSpc>
                  <a:spcPct val="100000"/>
                </a:lnSpc>
                <a:spcBef>
                  <a:spcPts val="0"/>
                </a:spcBef>
                <a:spcAft>
                  <a:spcPts val="267"/>
                </a:spcAft>
                <a:buClr>
                  <a:srgbClr val="0B41C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HTB by GELF criteria</a:t>
              </a:r>
            </a:p>
            <a:p>
              <a:pPr marL="239922" marR="0" lvl="0" indent="-239850" algn="l" defTabSz="609493" rtl="0" eaLnBrk="1" fontAlgn="auto" latinLnBrk="0" hangingPunct="1">
                <a:lnSpc>
                  <a:spcPct val="100000"/>
                </a:lnSpc>
                <a:spcBef>
                  <a:spcPts val="0"/>
                </a:spcBef>
                <a:spcAft>
                  <a:spcPts val="267"/>
                </a:spcAft>
                <a:buClr>
                  <a:srgbClr val="0B41C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ECOG performance status 0–2</a:t>
              </a:r>
            </a:p>
          </p:txBody>
        </p:sp>
        <p:sp>
          <p:nvSpPr>
            <p:cNvPr id="13" name="Google Shape;128;p14">
              <a:extLst>
                <a:ext uri="{FF2B5EF4-FFF2-40B4-BE49-F238E27FC236}">
                  <a16:creationId xmlns:a16="http://schemas.microsoft.com/office/drawing/2014/main" id="{2332C37C-BF40-C71C-F284-D64823611227}"/>
                </a:ext>
              </a:extLst>
            </p:cNvPr>
            <p:cNvSpPr/>
            <p:nvPr/>
          </p:nvSpPr>
          <p:spPr>
            <a:xfrm>
              <a:off x="415294" y="1138481"/>
              <a:ext cx="3246506" cy="235049"/>
            </a:xfrm>
            <a:prstGeom prst="round1Rect">
              <a:avLst>
                <a:gd name="adj" fmla="val 16667"/>
              </a:avLst>
            </a:prstGeom>
            <a:solidFill>
              <a:srgbClr val="0B41CD"/>
            </a:solidFill>
            <a:ln w="28575" cap="flat" cmpd="sng">
              <a:solidFill>
                <a:schemeClr val="tx2"/>
              </a:solidFill>
              <a:prstDash val="solid"/>
              <a:round/>
              <a:headEnd type="none" w="sm" len="sm"/>
              <a:tailEnd type="none" w="sm" len="sm"/>
            </a:ln>
          </p:spPr>
          <p:txBody>
            <a:bodyPr spcFirstLastPara="1" wrap="square" lIns="121820" tIns="60893" rIns="121820" bIns="60893" anchor="ctr" anchorCtr="0">
              <a:noAutofit/>
            </a:bodyPr>
            <a:lstStyle/>
            <a:p>
              <a:pPr marL="0" marR="0" lvl="0" indent="0" algn="l" defTabSz="609493" rtl="0" eaLnBrk="1" fontAlgn="auto" latinLnBrk="0" hangingPunct="1">
                <a:lnSpc>
                  <a:spcPct val="100000"/>
                </a:lnSpc>
                <a:spcBef>
                  <a:spcPts val="0"/>
                </a:spcBef>
                <a:spcAft>
                  <a:spcPts val="0"/>
                </a:spcAft>
                <a:buClr>
                  <a:srgbClr val="FFFFFF"/>
                </a:buClr>
                <a:buSzPts val="1000"/>
                <a:buFontTx/>
                <a:buNone/>
                <a:tabLst/>
                <a:defRPr/>
              </a:pP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Key inclusion criteria</a:t>
              </a:r>
              <a:endParaRPr kumimoji="0" lang="en-US" sz="1599"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sp>
        <p:nvSpPr>
          <p:cNvPr id="16" name="Google Shape;128;p14">
            <a:extLst>
              <a:ext uri="{FF2B5EF4-FFF2-40B4-BE49-F238E27FC236}">
                <a16:creationId xmlns:a16="http://schemas.microsoft.com/office/drawing/2014/main" id="{FE7ACE38-6D56-E754-5CEA-32B3E77604ED}"/>
              </a:ext>
            </a:extLst>
          </p:cNvPr>
          <p:cNvSpPr/>
          <p:nvPr/>
        </p:nvSpPr>
        <p:spPr>
          <a:xfrm>
            <a:off x="5132431" y="1369133"/>
            <a:ext cx="6514207" cy="482166"/>
          </a:xfrm>
          <a:prstGeom prst="round1Rect">
            <a:avLst>
              <a:gd name="adj" fmla="val 16667"/>
            </a:avLst>
          </a:prstGeom>
          <a:solidFill>
            <a:srgbClr val="0B41CD"/>
          </a:solidFill>
          <a:ln w="28575" cap="flat" cmpd="sng">
            <a:solidFill>
              <a:schemeClr val="tx2"/>
            </a:solidFill>
            <a:prstDash val="solid"/>
            <a:round/>
            <a:headEnd type="none" w="sm" len="sm"/>
            <a:tailEnd type="none" w="sm" len="sm"/>
          </a:ln>
        </p:spPr>
        <p:txBody>
          <a:bodyPr spcFirstLastPara="1" wrap="square" lIns="121820" tIns="60893" rIns="121820" bIns="60893" anchor="ctr" anchorCtr="0">
            <a:noAutofit/>
          </a:bodyPr>
          <a:lstStyle/>
          <a:p>
            <a:pPr marL="0" marR="0" lvl="0" indent="0" algn="l" defTabSz="609493" rtl="0" eaLnBrk="1" fontAlgn="auto" latinLnBrk="0" hangingPunct="1">
              <a:lnSpc>
                <a:spcPct val="100000"/>
              </a:lnSpc>
              <a:spcBef>
                <a:spcPts val="0"/>
              </a:spcBef>
              <a:spcAft>
                <a:spcPts val="0"/>
              </a:spcAft>
              <a:buClr>
                <a:srgbClr val="FFFFFF"/>
              </a:buClr>
              <a:buSzPts val="1000"/>
              <a:buFontTx/>
              <a:buNone/>
              <a:tabLst/>
              <a:defRPr/>
            </a:pPr>
            <a:r>
              <a:rPr kumimoji="0" lang="en-US" sz="1599" b="1" i="0" u="none" strike="noStrike" kern="1200" cap="none" spc="0" normalizeH="0" baseline="0" noProof="0" dirty="0" err="1">
                <a:ln>
                  <a:noFill/>
                </a:ln>
                <a:solidFill>
                  <a:srgbClr val="FFFFFF"/>
                </a:solidFill>
                <a:effectLst/>
                <a:uLnTx/>
                <a:uFillTx/>
                <a:latin typeface="Arial" panose="020B0604020202020204"/>
                <a:ea typeface="+mn-ea"/>
                <a:cs typeface="+mn-cs"/>
              </a:rPr>
              <a:t>Mosunetuzumab</a:t>
            </a: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 SC administration</a:t>
            </a:r>
            <a:endParaRPr kumimoji="0" lang="en-US" sz="1599"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43" name="Google Shape;92;p14">
            <a:extLst>
              <a:ext uri="{FF2B5EF4-FFF2-40B4-BE49-F238E27FC236}">
                <a16:creationId xmlns:a16="http://schemas.microsoft.com/office/drawing/2014/main" id="{162063D7-C3BE-7294-828E-888B7808507B}"/>
              </a:ext>
            </a:extLst>
          </p:cNvPr>
          <p:cNvSpPr/>
          <p:nvPr/>
        </p:nvSpPr>
        <p:spPr>
          <a:xfrm>
            <a:off x="5132431" y="1859882"/>
            <a:ext cx="6514207" cy="3700371"/>
          </a:xfrm>
          <a:prstGeom prst="rect">
            <a:avLst/>
          </a:prstGeom>
          <a:noFill/>
          <a:ln w="28575" cap="flat" cmpd="sng">
            <a:solidFill>
              <a:srgbClr val="0B41CD"/>
            </a:solidFill>
            <a:prstDash val="solid"/>
            <a:round/>
            <a:headEnd type="none" w="sm" len="sm"/>
            <a:tailEnd type="none" w="sm" len="sm"/>
          </a:ln>
        </p:spPr>
        <p:txBody>
          <a:bodyPr spcFirstLastPara="1" wrap="square" lIns="121820" tIns="143906" rIns="121820" bIns="60893" anchor="t" anchorCtr="0">
            <a:noAutofit/>
          </a:bodyPr>
          <a:lstStyle/>
          <a:p>
            <a:pPr marL="456914" marR="0" lvl="0" indent="-456914" algn="l" defTabSz="609493"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24C58163-7D31-D947-5069-189FDAC984E9}"/>
              </a:ext>
            </a:extLst>
          </p:cNvPr>
          <p:cNvGrpSpPr/>
          <p:nvPr/>
        </p:nvGrpSpPr>
        <p:grpSpPr>
          <a:xfrm>
            <a:off x="555436" y="2683628"/>
            <a:ext cx="4327340" cy="1535381"/>
            <a:chOff x="415294" y="2124656"/>
            <a:chExt cx="3246507" cy="1151891"/>
          </a:xfrm>
        </p:grpSpPr>
        <p:sp>
          <p:nvSpPr>
            <p:cNvPr id="51" name="Google Shape;92;p14">
              <a:extLst>
                <a:ext uri="{FF2B5EF4-FFF2-40B4-BE49-F238E27FC236}">
                  <a16:creationId xmlns:a16="http://schemas.microsoft.com/office/drawing/2014/main" id="{0B2BC06E-47A0-C6E7-4246-8E935F6CD3BE}"/>
                </a:ext>
              </a:extLst>
            </p:cNvPr>
            <p:cNvSpPr/>
            <p:nvPr/>
          </p:nvSpPr>
          <p:spPr>
            <a:xfrm>
              <a:off x="415294" y="2376859"/>
              <a:ext cx="3246507" cy="899688"/>
            </a:xfrm>
            <a:prstGeom prst="rect">
              <a:avLst/>
            </a:prstGeom>
            <a:noFill/>
            <a:ln w="28575" cap="flat" cmpd="sng">
              <a:solidFill>
                <a:schemeClr val="accent6"/>
              </a:solidFill>
              <a:prstDash val="solid"/>
              <a:round/>
              <a:headEnd type="none" w="sm" len="sm"/>
              <a:tailEnd type="none" w="sm" len="sm"/>
            </a:ln>
          </p:spPr>
          <p:txBody>
            <a:bodyPr spcFirstLastPara="1" wrap="square" lIns="95937" tIns="95937" rIns="0" bIns="47969" anchor="t" anchorCtr="0">
              <a:noAutofit/>
            </a:bodyPr>
            <a:lstStyle/>
            <a:p>
              <a:pPr marL="239922" marR="0" lvl="0" indent="-239850" algn="l" defTabSz="609493" rtl="0" eaLnBrk="1" fontAlgn="auto" latinLnBrk="0" hangingPunct="1">
                <a:lnSpc>
                  <a:spcPct val="100000"/>
                </a:lnSpc>
                <a:spcBef>
                  <a:spcPts val="0"/>
                </a:spcBef>
                <a:spcAft>
                  <a:spcPts val="267"/>
                </a:spcAft>
                <a:buClr>
                  <a:srgbClr val="ED4A0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Mosunetuzumab SC step-up dosing in C1</a:t>
              </a:r>
            </a:p>
            <a:p>
              <a:pPr marL="239922" marR="0" lvl="0" indent="-239850" algn="l" defTabSz="609493" rtl="0" eaLnBrk="1" fontAlgn="auto" latinLnBrk="0" hangingPunct="1">
                <a:lnSpc>
                  <a:spcPct val="100000"/>
                </a:lnSpc>
                <a:spcBef>
                  <a:spcPts val="0"/>
                </a:spcBef>
                <a:spcAft>
                  <a:spcPts val="267"/>
                </a:spcAft>
                <a:buClr>
                  <a:srgbClr val="ED4A0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Corticosteroid prophylaxis* was mandatory in C1–2 and optional thereafter</a:t>
              </a:r>
            </a:p>
            <a:p>
              <a:pPr marL="239922" marR="0" lvl="0" indent="-239850" algn="l" defTabSz="609493" rtl="0" eaLnBrk="1" fontAlgn="auto" latinLnBrk="0" hangingPunct="1">
                <a:lnSpc>
                  <a:spcPct val="100000"/>
                </a:lnSpc>
                <a:spcBef>
                  <a:spcPts val="0"/>
                </a:spcBef>
                <a:spcAft>
                  <a:spcPts val="267"/>
                </a:spcAft>
                <a:buClr>
                  <a:srgbClr val="ED4A0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Hospitalization was not mandatory</a:t>
              </a:r>
            </a:p>
          </p:txBody>
        </p:sp>
        <p:sp>
          <p:nvSpPr>
            <p:cNvPr id="52" name="Google Shape;128;p14">
              <a:extLst>
                <a:ext uri="{FF2B5EF4-FFF2-40B4-BE49-F238E27FC236}">
                  <a16:creationId xmlns:a16="http://schemas.microsoft.com/office/drawing/2014/main" id="{E5392443-9864-BBEE-0A99-46F7829624BB}"/>
                </a:ext>
              </a:extLst>
            </p:cNvPr>
            <p:cNvSpPr/>
            <p:nvPr/>
          </p:nvSpPr>
          <p:spPr>
            <a:xfrm>
              <a:off x="415294" y="2124656"/>
              <a:ext cx="3246507" cy="245116"/>
            </a:xfrm>
            <a:prstGeom prst="round1Rect">
              <a:avLst>
                <a:gd name="adj" fmla="val 16667"/>
              </a:avLst>
            </a:prstGeom>
            <a:solidFill>
              <a:schemeClr val="accent6"/>
            </a:solidFill>
            <a:ln w="28575" cap="flat" cmpd="sng">
              <a:solidFill>
                <a:schemeClr val="accent6"/>
              </a:solidFill>
              <a:prstDash val="solid"/>
              <a:round/>
              <a:headEnd type="none" w="sm" len="sm"/>
              <a:tailEnd type="none" w="sm" len="sm"/>
            </a:ln>
          </p:spPr>
          <p:txBody>
            <a:bodyPr spcFirstLastPara="1" wrap="square" lIns="121820" tIns="60893" rIns="0" bIns="60893" anchor="ctr" anchorCtr="0">
              <a:noAutofit/>
            </a:bodyPr>
            <a:lstStyle/>
            <a:p>
              <a:pPr marL="0" marR="0" lvl="0" indent="0" algn="l" defTabSz="609493" rtl="0" eaLnBrk="1" fontAlgn="auto" latinLnBrk="0" hangingPunct="1">
                <a:lnSpc>
                  <a:spcPct val="100000"/>
                </a:lnSpc>
                <a:spcBef>
                  <a:spcPts val="0"/>
                </a:spcBef>
                <a:spcAft>
                  <a:spcPts val="0"/>
                </a:spcAft>
                <a:buClr>
                  <a:srgbClr val="FFFFFF"/>
                </a:buClr>
                <a:buSzPts val="1000"/>
                <a:buFontTx/>
                <a:buNone/>
                <a:tabLst/>
                <a:defRPr/>
              </a:pP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CRS mitigation</a:t>
              </a:r>
              <a:endParaRPr kumimoji="0" lang="en-US" sz="1599" b="0" i="0" u="none" strike="noStrike" kern="1200" cap="none" spc="0" normalizeH="0" baseline="0" noProof="0" dirty="0">
                <a:ln>
                  <a:noFill/>
                </a:ln>
                <a:solidFill>
                  <a:srgbClr val="FFFFFF"/>
                </a:solidFill>
                <a:effectLst/>
                <a:highlight>
                  <a:srgbClr val="0000FF"/>
                </a:highlight>
                <a:uLnTx/>
                <a:uFillTx/>
                <a:latin typeface="Arial"/>
                <a:ea typeface="Arial"/>
                <a:cs typeface="Arial"/>
                <a:sym typeface="Arial"/>
              </a:endParaRPr>
            </a:p>
          </p:txBody>
        </p:sp>
      </p:grpSp>
      <p:grpSp>
        <p:nvGrpSpPr>
          <p:cNvPr id="18" name="Group 17">
            <a:extLst>
              <a:ext uri="{FF2B5EF4-FFF2-40B4-BE49-F238E27FC236}">
                <a16:creationId xmlns:a16="http://schemas.microsoft.com/office/drawing/2014/main" id="{8E07082D-3C8A-2B75-B0A9-7A09F941A3C3}"/>
              </a:ext>
            </a:extLst>
          </p:cNvPr>
          <p:cNvGrpSpPr/>
          <p:nvPr/>
        </p:nvGrpSpPr>
        <p:grpSpPr>
          <a:xfrm>
            <a:off x="555435" y="4295566"/>
            <a:ext cx="4327339" cy="1287847"/>
            <a:chOff x="415294" y="3333983"/>
            <a:chExt cx="3246506" cy="966183"/>
          </a:xfrm>
        </p:grpSpPr>
        <p:sp>
          <p:nvSpPr>
            <p:cNvPr id="54" name="Google Shape;92;p14">
              <a:extLst>
                <a:ext uri="{FF2B5EF4-FFF2-40B4-BE49-F238E27FC236}">
                  <a16:creationId xmlns:a16="http://schemas.microsoft.com/office/drawing/2014/main" id="{5831BF9F-D99B-395E-F270-B29B45ADBD88}"/>
                </a:ext>
              </a:extLst>
            </p:cNvPr>
            <p:cNvSpPr/>
            <p:nvPr/>
          </p:nvSpPr>
          <p:spPr>
            <a:xfrm>
              <a:off x="415294" y="3564949"/>
              <a:ext cx="3246506" cy="735217"/>
            </a:xfrm>
            <a:prstGeom prst="rect">
              <a:avLst/>
            </a:prstGeom>
            <a:noFill/>
            <a:ln w="28575" cap="flat" cmpd="sng">
              <a:solidFill>
                <a:schemeClr val="bg2"/>
              </a:solidFill>
              <a:prstDash val="solid"/>
              <a:round/>
              <a:headEnd type="none" w="sm" len="sm"/>
              <a:tailEnd type="none" w="sm" len="sm"/>
            </a:ln>
          </p:spPr>
          <p:txBody>
            <a:bodyPr spcFirstLastPara="1" wrap="square" lIns="95970" tIns="95970" rIns="0" bIns="47985" anchor="ctr" anchorCtr="0">
              <a:noAutofit/>
            </a:bodyPr>
            <a:lstStyle/>
            <a:p>
              <a:pPr marL="239922" marR="0" lvl="0" indent="-239850" algn="l" defTabSz="609493" rtl="0" eaLnBrk="1" fontAlgn="auto" latinLnBrk="0" hangingPunct="1">
                <a:lnSpc>
                  <a:spcPct val="100000"/>
                </a:lnSpc>
                <a:spcBef>
                  <a:spcPts val="0"/>
                </a:spcBef>
                <a:spcAft>
                  <a:spcPts val="267"/>
                </a:spcAft>
                <a:buClr>
                  <a:srgbClr val="544F4F"/>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Primary: PFS rate at 24 months</a:t>
              </a:r>
            </a:p>
            <a:p>
              <a:pPr marL="239922" marR="0" lvl="0" indent="-239850" algn="l" defTabSz="609493" rtl="0" eaLnBrk="1" fontAlgn="auto" latinLnBrk="0" hangingPunct="1">
                <a:lnSpc>
                  <a:spcPct val="100000"/>
                </a:lnSpc>
                <a:spcBef>
                  <a:spcPts val="0"/>
                </a:spcBef>
                <a:spcAft>
                  <a:spcPts val="267"/>
                </a:spcAft>
                <a:buClr>
                  <a:srgbClr val="544F4F"/>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Key secondary: ORR, DOR, DOCR, safety</a:t>
              </a:r>
            </a:p>
            <a:p>
              <a:pPr marL="239922" marR="0" lvl="0" indent="-239850" algn="l" defTabSz="609493" rtl="0" eaLnBrk="1" fontAlgn="auto" latinLnBrk="0" hangingPunct="1">
                <a:lnSpc>
                  <a:spcPct val="100000"/>
                </a:lnSpc>
                <a:spcBef>
                  <a:spcPts val="0"/>
                </a:spcBef>
                <a:spcAft>
                  <a:spcPts val="267"/>
                </a:spcAft>
                <a:buClr>
                  <a:srgbClr val="544F4F"/>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Exploratory analysis of ctDNA levels</a:t>
              </a:r>
              <a:r>
                <a:rPr kumimoji="0" lang="en-US" sz="1466" b="0" i="0" u="none" strike="noStrike" kern="1200" cap="none" spc="0" normalizeH="0" baseline="30000" noProof="0" dirty="0">
                  <a:ln>
                    <a:noFill/>
                  </a:ln>
                  <a:solidFill>
                    <a:srgbClr val="000000"/>
                  </a:solidFill>
                  <a:effectLst/>
                  <a:uLnTx/>
                  <a:uFillTx/>
                  <a:latin typeface="Arial" panose="020B0604020202020204"/>
                  <a:ea typeface="+mn-ea"/>
                  <a:cs typeface="+mn-cs"/>
                </a:rPr>
                <a:t>†</a:t>
              </a:r>
            </a:p>
          </p:txBody>
        </p:sp>
        <p:sp>
          <p:nvSpPr>
            <p:cNvPr id="55" name="Google Shape;128;p14">
              <a:extLst>
                <a:ext uri="{FF2B5EF4-FFF2-40B4-BE49-F238E27FC236}">
                  <a16:creationId xmlns:a16="http://schemas.microsoft.com/office/drawing/2014/main" id="{1E84522B-75A4-0050-8521-772E2653D409}"/>
                </a:ext>
              </a:extLst>
            </p:cNvPr>
            <p:cNvSpPr/>
            <p:nvPr/>
          </p:nvSpPr>
          <p:spPr>
            <a:xfrm>
              <a:off x="415294" y="3333983"/>
              <a:ext cx="3246506" cy="244800"/>
            </a:xfrm>
            <a:prstGeom prst="round1Rect">
              <a:avLst>
                <a:gd name="adj" fmla="val 16667"/>
              </a:avLst>
            </a:prstGeom>
            <a:solidFill>
              <a:schemeClr val="bg2"/>
            </a:solidFill>
            <a:ln w="28575" cap="flat" cmpd="sng">
              <a:solidFill>
                <a:schemeClr val="bg2"/>
              </a:solidFill>
              <a:prstDash val="solid"/>
              <a:round/>
              <a:headEnd type="none" w="sm" len="sm"/>
              <a:tailEnd type="none" w="sm" len="sm"/>
            </a:ln>
          </p:spPr>
          <p:txBody>
            <a:bodyPr spcFirstLastPara="1" wrap="square" lIns="121820" tIns="60893" rIns="121820" bIns="60893" anchor="ctr" anchorCtr="0">
              <a:noAutofit/>
            </a:bodyPr>
            <a:lstStyle/>
            <a:p>
              <a:pPr marL="0" marR="0" lvl="0" indent="0" algn="l" defTabSz="609493" rtl="0" eaLnBrk="1" fontAlgn="auto" latinLnBrk="0" hangingPunct="1">
                <a:lnSpc>
                  <a:spcPct val="100000"/>
                </a:lnSpc>
                <a:spcBef>
                  <a:spcPts val="0"/>
                </a:spcBef>
                <a:spcAft>
                  <a:spcPts val="0"/>
                </a:spcAft>
                <a:buClr>
                  <a:srgbClr val="FFFFFF"/>
                </a:buClr>
                <a:buSzPts val="1000"/>
                <a:buFontTx/>
                <a:buNone/>
                <a:tabLst/>
                <a:defRPr/>
              </a:pP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Endpoints</a:t>
              </a:r>
              <a:endParaRPr kumimoji="0" lang="en-US" sz="1599"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sp>
        <p:nvSpPr>
          <p:cNvPr id="7" name="Right Triangle 6">
            <a:extLst>
              <a:ext uri="{FF2B5EF4-FFF2-40B4-BE49-F238E27FC236}">
                <a16:creationId xmlns:a16="http://schemas.microsoft.com/office/drawing/2014/main" id="{46B78B08-F5BB-8213-0EE9-180ED4A1308A}"/>
              </a:ext>
            </a:extLst>
          </p:cNvPr>
          <p:cNvSpPr/>
          <p:nvPr/>
        </p:nvSpPr>
        <p:spPr>
          <a:xfrm flipH="1">
            <a:off x="6485436" y="7122578"/>
            <a:ext cx="3819319" cy="237071"/>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594" rtl="0" eaLnBrk="1" fontAlgn="base" latinLnBrk="0" hangingPunct="1">
              <a:lnSpc>
                <a:spcPct val="100000"/>
              </a:lnSpc>
              <a:spcBef>
                <a:spcPct val="0"/>
              </a:spcBef>
              <a:spcAft>
                <a:spcPct val="0"/>
              </a:spcAft>
              <a:buClrTx/>
              <a:buSzTx/>
              <a:buFontTx/>
              <a:buNone/>
              <a:tabLst/>
              <a:defRPr/>
            </a:pPr>
            <a:endParaRPr kumimoji="0" lang="en-US" sz="215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6D4F7046-033B-C361-F476-AAA7315130D7}"/>
              </a:ext>
            </a:extLst>
          </p:cNvPr>
          <p:cNvGrpSpPr/>
          <p:nvPr/>
        </p:nvGrpSpPr>
        <p:grpSpPr>
          <a:xfrm>
            <a:off x="5225265" y="2325686"/>
            <a:ext cx="6207436" cy="3022129"/>
            <a:chOff x="3853671" y="1851747"/>
            <a:chExt cx="5281376" cy="2268083"/>
          </a:xfrm>
        </p:grpSpPr>
        <p:sp>
          <p:nvSpPr>
            <p:cNvPr id="35" name="Rectangle 34">
              <a:extLst>
                <a:ext uri="{FF2B5EF4-FFF2-40B4-BE49-F238E27FC236}">
                  <a16:creationId xmlns:a16="http://schemas.microsoft.com/office/drawing/2014/main" id="{C06EA4C3-6AF6-03B9-EDF7-77AE07ED2F2B}"/>
                </a:ext>
              </a:extLst>
            </p:cNvPr>
            <p:cNvSpPr/>
            <p:nvPr/>
          </p:nvSpPr>
          <p:spPr>
            <a:xfrm>
              <a:off x="4589485" y="3758626"/>
              <a:ext cx="2616861" cy="3612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000000"/>
                  </a:solidFill>
                  <a:effectLst/>
                  <a:uLnTx/>
                  <a:uFillTx/>
                  <a:latin typeface="Arial" panose="020B0604020202020204"/>
                  <a:ea typeface="+mn-ea"/>
                  <a:cs typeface="+mn-cs"/>
                </a:rPr>
                <a:t>21-day cycles (up to 1 year)</a:t>
              </a:r>
            </a:p>
          </p:txBody>
        </p:sp>
        <p:sp>
          <p:nvSpPr>
            <p:cNvPr id="39" name="Left Brace 38">
              <a:extLst>
                <a:ext uri="{FF2B5EF4-FFF2-40B4-BE49-F238E27FC236}">
                  <a16:creationId xmlns:a16="http://schemas.microsoft.com/office/drawing/2014/main" id="{CE87F2A5-AE86-76B9-41FC-311A4D435F9F}"/>
                </a:ext>
              </a:extLst>
            </p:cNvPr>
            <p:cNvSpPr/>
            <p:nvPr/>
          </p:nvSpPr>
          <p:spPr>
            <a:xfrm rot="16200000">
              <a:off x="5802780" y="2167739"/>
              <a:ext cx="138213" cy="3028283"/>
            </a:xfrm>
            <a:prstGeom prst="leftBrace">
              <a:avLst>
                <a:gd name="adj1" fmla="val 35899"/>
                <a:gd name="adj2" fmla="val 48637"/>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6" name="Google Shape;139;p11">
              <a:extLst>
                <a:ext uri="{FF2B5EF4-FFF2-40B4-BE49-F238E27FC236}">
                  <a16:creationId xmlns:a16="http://schemas.microsoft.com/office/drawing/2014/main" id="{939D8245-AC8D-E13D-9B7F-8388F2D52520}"/>
                </a:ext>
              </a:extLst>
            </p:cNvPr>
            <p:cNvCxnSpPr>
              <a:cxnSpLocks/>
            </p:cNvCxnSpPr>
            <p:nvPr/>
          </p:nvCxnSpPr>
          <p:spPr>
            <a:xfrm>
              <a:off x="4882235" y="2066151"/>
              <a:ext cx="0" cy="1141807"/>
            </a:xfrm>
            <a:prstGeom prst="straightConnector1">
              <a:avLst/>
            </a:prstGeom>
            <a:noFill/>
            <a:ln w="12700" cap="flat" cmpd="sng">
              <a:solidFill>
                <a:srgbClr val="000000"/>
              </a:solidFill>
              <a:prstDash val="solid"/>
              <a:round/>
              <a:headEnd type="none" w="sm" len="sm"/>
              <a:tailEnd type="triangle" w="med" len="med"/>
            </a:ln>
          </p:spPr>
        </p:cxnSp>
        <p:cxnSp>
          <p:nvCxnSpPr>
            <p:cNvPr id="8" name="Google Shape;138;p11">
              <a:extLst>
                <a:ext uri="{FF2B5EF4-FFF2-40B4-BE49-F238E27FC236}">
                  <a16:creationId xmlns:a16="http://schemas.microsoft.com/office/drawing/2014/main" id="{CEA67361-969F-C6A7-6133-D10C8856D802}"/>
                </a:ext>
              </a:extLst>
            </p:cNvPr>
            <p:cNvCxnSpPr>
              <a:cxnSpLocks/>
            </p:cNvCxnSpPr>
            <p:nvPr/>
          </p:nvCxnSpPr>
          <p:spPr>
            <a:xfrm>
              <a:off x="5276937" y="1963773"/>
              <a:ext cx="0" cy="1245645"/>
            </a:xfrm>
            <a:prstGeom prst="straightConnector1">
              <a:avLst/>
            </a:prstGeom>
            <a:noFill/>
            <a:ln w="12700" cap="flat" cmpd="sng">
              <a:solidFill>
                <a:srgbClr val="000000"/>
              </a:solidFill>
              <a:prstDash val="solid"/>
              <a:round/>
              <a:headEnd type="none" w="sm" len="sm"/>
              <a:tailEnd type="triangle" w="med" len="med"/>
            </a:ln>
          </p:spPr>
        </p:cxnSp>
        <p:cxnSp>
          <p:nvCxnSpPr>
            <p:cNvPr id="9" name="Google Shape;140;p11">
              <a:extLst>
                <a:ext uri="{FF2B5EF4-FFF2-40B4-BE49-F238E27FC236}">
                  <a16:creationId xmlns:a16="http://schemas.microsoft.com/office/drawing/2014/main" id="{C5607ADA-1110-E1AE-D563-544E0B6EC6DF}"/>
                </a:ext>
              </a:extLst>
            </p:cNvPr>
            <p:cNvCxnSpPr>
              <a:cxnSpLocks/>
            </p:cNvCxnSpPr>
            <p:nvPr/>
          </p:nvCxnSpPr>
          <p:spPr>
            <a:xfrm>
              <a:off x="6416382" y="1964274"/>
              <a:ext cx="0" cy="1245145"/>
            </a:xfrm>
            <a:prstGeom prst="straightConnector1">
              <a:avLst/>
            </a:prstGeom>
            <a:noFill/>
            <a:ln w="12700" cap="flat" cmpd="sng">
              <a:solidFill>
                <a:srgbClr val="000000"/>
              </a:solidFill>
              <a:prstDash val="solid"/>
              <a:round/>
              <a:headEnd type="none" w="sm" len="sm"/>
              <a:tailEnd type="triangle" w="med" len="med"/>
            </a:ln>
          </p:spPr>
        </p:cxnSp>
        <p:sp>
          <p:nvSpPr>
            <p:cNvPr id="14" name="Google Shape;128;p11">
              <a:extLst>
                <a:ext uri="{FF2B5EF4-FFF2-40B4-BE49-F238E27FC236}">
                  <a16:creationId xmlns:a16="http://schemas.microsoft.com/office/drawing/2014/main" id="{34DE3944-CC4D-8072-74D6-7D64C01FB086}"/>
                </a:ext>
              </a:extLst>
            </p:cNvPr>
            <p:cNvSpPr/>
            <p:nvPr/>
          </p:nvSpPr>
          <p:spPr>
            <a:xfrm>
              <a:off x="4351941" y="3214176"/>
              <a:ext cx="846756" cy="246838"/>
            </a:xfrm>
            <a:prstGeom prst="rect">
              <a:avLst/>
            </a:prstGeom>
            <a:solidFill>
              <a:srgbClr val="7F7F7F"/>
            </a:solidFill>
            <a:ln>
              <a:noFill/>
            </a:ln>
          </p:spPr>
          <p:txBody>
            <a:bodyPr spcFirstLastPara="1" wrap="square" lIns="121820" tIns="60893" rIns="121820" bIns="60893" anchor="ctr" anchorCtr="0">
              <a:noAutofit/>
            </a:bodyPr>
            <a:lstStyle/>
            <a:p>
              <a:pPr marL="0" marR="0" lvl="0" indent="0" algn="ctr" defTabSz="609493" rtl="0" eaLnBrk="1" fontAlgn="auto" latinLnBrk="0" hangingPunct="1">
                <a:lnSpc>
                  <a:spcPct val="100000"/>
                </a:lnSpc>
                <a:spcBef>
                  <a:spcPts val="0"/>
                </a:spcBef>
                <a:spcAft>
                  <a:spcPts val="0"/>
                </a:spcAft>
                <a:buClr>
                  <a:srgbClr val="FFFFFF"/>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C1</a:t>
              </a:r>
              <a:endParaRPr kumimoji="0" lang="en-US" sz="2398"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Google Shape;132;p11">
              <a:extLst>
                <a:ext uri="{FF2B5EF4-FFF2-40B4-BE49-F238E27FC236}">
                  <a16:creationId xmlns:a16="http://schemas.microsoft.com/office/drawing/2014/main" id="{27707109-BF41-8749-311B-1632A37B04D4}"/>
                </a:ext>
              </a:extLst>
            </p:cNvPr>
            <p:cNvSpPr/>
            <p:nvPr/>
          </p:nvSpPr>
          <p:spPr>
            <a:xfrm>
              <a:off x="6367807" y="3214176"/>
              <a:ext cx="846756" cy="246838"/>
            </a:xfrm>
            <a:prstGeom prst="rect">
              <a:avLst/>
            </a:prstGeom>
            <a:solidFill>
              <a:srgbClr val="7F7F7F"/>
            </a:solidFill>
            <a:ln>
              <a:noFill/>
            </a:ln>
          </p:spPr>
          <p:txBody>
            <a:bodyPr spcFirstLastPara="1" wrap="square" lIns="121820" tIns="60893" rIns="121820" bIns="60893" anchor="ctr" anchorCtr="0">
              <a:noAutofit/>
            </a:bodyPr>
            <a:lstStyle/>
            <a:p>
              <a:pPr marL="0" marR="0" lvl="0" indent="0" algn="ctr" defTabSz="609493" rtl="0" eaLnBrk="1" fontAlgn="auto" latinLnBrk="0" hangingPunct="1">
                <a:lnSpc>
                  <a:spcPct val="100000"/>
                </a:lnSpc>
                <a:spcBef>
                  <a:spcPts val="0"/>
                </a:spcBef>
                <a:spcAft>
                  <a:spcPts val="0"/>
                </a:spcAft>
                <a:buClr>
                  <a:srgbClr val="FFFFFF"/>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C17</a:t>
              </a:r>
              <a:endParaRPr kumimoji="0" lang="en-US" sz="2398"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26" name="Google Shape;134;p11">
              <a:extLst>
                <a:ext uri="{FF2B5EF4-FFF2-40B4-BE49-F238E27FC236}">
                  <a16:creationId xmlns:a16="http://schemas.microsoft.com/office/drawing/2014/main" id="{9DA1044A-154F-8883-CDA8-FE69FC0C87DF}"/>
                </a:ext>
              </a:extLst>
            </p:cNvPr>
            <p:cNvCxnSpPr>
              <a:cxnSpLocks/>
              <a:endCxn id="17" idx="1"/>
            </p:cNvCxnSpPr>
            <p:nvPr/>
          </p:nvCxnSpPr>
          <p:spPr>
            <a:xfrm>
              <a:off x="5892920" y="3337595"/>
              <a:ext cx="474886" cy="0"/>
            </a:xfrm>
            <a:prstGeom prst="straightConnector1">
              <a:avLst/>
            </a:prstGeom>
            <a:noFill/>
            <a:ln w="12700" cap="flat" cmpd="sng">
              <a:solidFill>
                <a:srgbClr val="000000"/>
              </a:solidFill>
              <a:prstDash val="dot"/>
              <a:round/>
              <a:headEnd type="none" w="sm" len="sm"/>
              <a:tailEnd type="triangle" w="med" len="med"/>
            </a:ln>
          </p:spPr>
        </p:cxnSp>
        <p:sp>
          <p:nvSpPr>
            <p:cNvPr id="27" name="Google Shape;135;p11">
              <a:extLst>
                <a:ext uri="{FF2B5EF4-FFF2-40B4-BE49-F238E27FC236}">
                  <a16:creationId xmlns:a16="http://schemas.microsoft.com/office/drawing/2014/main" id="{19A8745F-243D-74B6-0B16-5C84B4969DE4}"/>
                </a:ext>
              </a:extLst>
            </p:cNvPr>
            <p:cNvSpPr/>
            <p:nvPr/>
          </p:nvSpPr>
          <p:spPr>
            <a:xfrm>
              <a:off x="4193649" y="1851747"/>
              <a:ext cx="863382" cy="307774"/>
            </a:xfrm>
            <a:prstGeom prst="rect">
              <a:avLst/>
            </a:prstGeom>
            <a:solidFill>
              <a:schemeClr val="tx2"/>
            </a:solidFill>
            <a:ln>
              <a:noFill/>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D15: 45mg</a:t>
              </a: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2" name="Google Shape;136;p11">
              <a:extLst>
                <a:ext uri="{FF2B5EF4-FFF2-40B4-BE49-F238E27FC236}">
                  <a16:creationId xmlns:a16="http://schemas.microsoft.com/office/drawing/2014/main" id="{37B8EC40-94CF-B394-3686-14CB5DF4C825}"/>
                </a:ext>
              </a:extLst>
            </p:cNvPr>
            <p:cNvCxnSpPr/>
            <p:nvPr/>
          </p:nvCxnSpPr>
          <p:spPr>
            <a:xfrm>
              <a:off x="4355664" y="3006516"/>
              <a:ext cx="0" cy="201440"/>
            </a:xfrm>
            <a:prstGeom prst="straightConnector1">
              <a:avLst/>
            </a:prstGeom>
            <a:noFill/>
            <a:ln w="12700" cap="flat" cmpd="sng">
              <a:solidFill>
                <a:srgbClr val="000000"/>
              </a:solidFill>
              <a:prstDash val="solid"/>
              <a:round/>
              <a:headEnd type="none" w="sm" len="sm"/>
              <a:tailEnd type="triangle" w="med" len="med"/>
            </a:ln>
          </p:spPr>
        </p:cxnSp>
        <p:cxnSp>
          <p:nvCxnSpPr>
            <p:cNvPr id="38" name="Google Shape;137;p11">
              <a:extLst>
                <a:ext uri="{FF2B5EF4-FFF2-40B4-BE49-F238E27FC236}">
                  <a16:creationId xmlns:a16="http://schemas.microsoft.com/office/drawing/2014/main" id="{D177C4DC-D23D-A0A6-E339-E1D317C54F0E}"/>
                </a:ext>
              </a:extLst>
            </p:cNvPr>
            <p:cNvCxnSpPr>
              <a:cxnSpLocks/>
            </p:cNvCxnSpPr>
            <p:nvPr/>
          </p:nvCxnSpPr>
          <p:spPr>
            <a:xfrm>
              <a:off x="4626944" y="2518643"/>
              <a:ext cx="0" cy="689312"/>
            </a:xfrm>
            <a:prstGeom prst="straightConnector1">
              <a:avLst/>
            </a:prstGeom>
            <a:noFill/>
            <a:ln w="12700" cap="flat" cmpd="sng">
              <a:solidFill>
                <a:srgbClr val="000000"/>
              </a:solidFill>
              <a:prstDash val="solid"/>
              <a:round/>
              <a:headEnd type="none" w="sm" len="sm"/>
              <a:tailEnd type="triangle" w="med" len="med"/>
            </a:ln>
          </p:spPr>
        </p:cxnSp>
        <p:sp>
          <p:nvSpPr>
            <p:cNvPr id="44" name="Google Shape;141;p11">
              <a:extLst>
                <a:ext uri="{FF2B5EF4-FFF2-40B4-BE49-F238E27FC236}">
                  <a16:creationId xmlns:a16="http://schemas.microsoft.com/office/drawing/2014/main" id="{50D03E71-37C8-4D56-FFA7-BA50E91AEC66}"/>
                </a:ext>
              </a:extLst>
            </p:cNvPr>
            <p:cNvSpPr/>
            <p:nvPr/>
          </p:nvSpPr>
          <p:spPr>
            <a:xfrm>
              <a:off x="3853671" y="2717259"/>
              <a:ext cx="715976" cy="307774"/>
            </a:xfrm>
            <a:prstGeom prst="rect">
              <a:avLst/>
            </a:prstGeom>
            <a:solidFill>
              <a:schemeClr val="accent3"/>
            </a:solidFill>
            <a:ln>
              <a:noFill/>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D1: 5mg</a:t>
              </a:r>
            </a:p>
          </p:txBody>
        </p:sp>
        <p:sp>
          <p:nvSpPr>
            <p:cNvPr id="45" name="Google Shape;135;p11">
              <a:extLst>
                <a:ext uri="{FF2B5EF4-FFF2-40B4-BE49-F238E27FC236}">
                  <a16:creationId xmlns:a16="http://schemas.microsoft.com/office/drawing/2014/main" id="{9C5354FE-8564-8B18-8809-6E58A58A0382}"/>
                </a:ext>
              </a:extLst>
            </p:cNvPr>
            <p:cNvSpPr/>
            <p:nvPr/>
          </p:nvSpPr>
          <p:spPr>
            <a:xfrm>
              <a:off x="5152427" y="1851747"/>
              <a:ext cx="863384" cy="307774"/>
            </a:xfrm>
            <a:prstGeom prst="rect">
              <a:avLst/>
            </a:prstGeom>
            <a:solidFill>
              <a:schemeClr val="tx2"/>
            </a:solidFill>
            <a:ln>
              <a:noFill/>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D1: 45mg</a:t>
              </a: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 name="Google Shape;129;p11">
              <a:extLst>
                <a:ext uri="{FF2B5EF4-FFF2-40B4-BE49-F238E27FC236}">
                  <a16:creationId xmlns:a16="http://schemas.microsoft.com/office/drawing/2014/main" id="{663E01E4-9EF7-2843-B3CA-7659779EBA9C}"/>
                </a:ext>
              </a:extLst>
            </p:cNvPr>
            <p:cNvSpPr/>
            <p:nvPr/>
          </p:nvSpPr>
          <p:spPr>
            <a:xfrm>
              <a:off x="5220332" y="3214176"/>
              <a:ext cx="846756" cy="246838"/>
            </a:xfrm>
            <a:prstGeom prst="rect">
              <a:avLst/>
            </a:prstGeom>
            <a:solidFill>
              <a:srgbClr val="7F7F7F"/>
            </a:solidFill>
            <a:ln>
              <a:noFill/>
            </a:ln>
          </p:spPr>
          <p:txBody>
            <a:bodyPr spcFirstLastPara="1" wrap="square" lIns="121820" tIns="60893" rIns="121820" bIns="60893" anchor="ctr" anchorCtr="0">
              <a:noAutofit/>
            </a:bodyPr>
            <a:lstStyle/>
            <a:p>
              <a:pPr marL="0" marR="0" lvl="0" indent="0" algn="ctr" defTabSz="609493" rtl="0" eaLnBrk="1" fontAlgn="auto" latinLnBrk="0" hangingPunct="1">
                <a:lnSpc>
                  <a:spcPct val="100000"/>
                </a:lnSpc>
                <a:spcBef>
                  <a:spcPts val="0"/>
                </a:spcBef>
                <a:spcAft>
                  <a:spcPts val="0"/>
                </a:spcAft>
                <a:buClr>
                  <a:srgbClr val="FFFFFF"/>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C2</a:t>
              </a:r>
              <a:endParaRPr kumimoji="0" lang="en-US" sz="2398"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8" name="Google Shape;131;p11">
              <a:extLst>
                <a:ext uri="{FF2B5EF4-FFF2-40B4-BE49-F238E27FC236}">
                  <a16:creationId xmlns:a16="http://schemas.microsoft.com/office/drawing/2014/main" id="{D076C77B-0E62-1175-73AF-CB3E8810E9B8}"/>
                </a:ext>
              </a:extLst>
            </p:cNvPr>
            <p:cNvSpPr/>
            <p:nvPr/>
          </p:nvSpPr>
          <p:spPr>
            <a:xfrm>
              <a:off x="4017851" y="2284185"/>
              <a:ext cx="807981" cy="307774"/>
            </a:xfrm>
            <a:prstGeom prst="rect">
              <a:avLst/>
            </a:prstGeom>
            <a:solidFill>
              <a:schemeClr val="tx2"/>
            </a:solidFill>
            <a:ln>
              <a:noFill/>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D8: 45mg</a:t>
              </a: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0" name="Google Shape;135;p11">
              <a:extLst>
                <a:ext uri="{FF2B5EF4-FFF2-40B4-BE49-F238E27FC236}">
                  <a16:creationId xmlns:a16="http://schemas.microsoft.com/office/drawing/2014/main" id="{2D33C1C0-F31E-C890-C110-BC9F601A640E}"/>
                </a:ext>
              </a:extLst>
            </p:cNvPr>
            <p:cNvSpPr/>
            <p:nvPr/>
          </p:nvSpPr>
          <p:spPr>
            <a:xfrm>
              <a:off x="6298696" y="1853056"/>
              <a:ext cx="863384" cy="307774"/>
            </a:xfrm>
            <a:prstGeom prst="rect">
              <a:avLst/>
            </a:prstGeom>
            <a:solidFill>
              <a:schemeClr val="tx2"/>
            </a:solidFill>
            <a:ln>
              <a:noFill/>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D1: 45mg</a:t>
              </a: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 name="Google Shape;134;p11">
              <a:extLst>
                <a:ext uri="{FF2B5EF4-FFF2-40B4-BE49-F238E27FC236}">
                  <a16:creationId xmlns:a16="http://schemas.microsoft.com/office/drawing/2014/main" id="{2814652D-7835-3D1B-A4E9-05044E20E5AA}"/>
                </a:ext>
              </a:extLst>
            </p:cNvPr>
            <p:cNvCxnSpPr>
              <a:cxnSpLocks/>
              <a:stCxn id="17" idx="3"/>
            </p:cNvCxnSpPr>
            <p:nvPr/>
          </p:nvCxnSpPr>
          <p:spPr>
            <a:xfrm>
              <a:off x="7214563" y="3337595"/>
              <a:ext cx="206302" cy="0"/>
            </a:xfrm>
            <a:prstGeom prst="straightConnector1">
              <a:avLst/>
            </a:prstGeom>
            <a:noFill/>
            <a:ln w="12700" cap="flat" cmpd="sng">
              <a:solidFill>
                <a:srgbClr val="000000"/>
              </a:solidFill>
              <a:prstDash val="dot"/>
              <a:round/>
              <a:headEnd type="none" w="sm" len="sm"/>
              <a:tailEnd type="triangle" w="med" len="med"/>
            </a:ln>
          </p:spPr>
        </p:cxnSp>
        <p:sp>
          <p:nvSpPr>
            <p:cNvPr id="11" name="Google Shape;135;p11">
              <a:extLst>
                <a:ext uri="{FF2B5EF4-FFF2-40B4-BE49-F238E27FC236}">
                  <a16:creationId xmlns:a16="http://schemas.microsoft.com/office/drawing/2014/main" id="{D1CBE0A1-E47B-244C-1FDA-0FDFB86532FB}"/>
                </a:ext>
              </a:extLst>
            </p:cNvPr>
            <p:cNvSpPr/>
            <p:nvPr/>
          </p:nvSpPr>
          <p:spPr>
            <a:xfrm>
              <a:off x="7438780" y="2388247"/>
              <a:ext cx="1696267" cy="1207957"/>
            </a:xfrm>
            <a:prstGeom prst="rect">
              <a:avLst/>
            </a:prstGeom>
            <a:solidFill>
              <a:schemeClr val="accent6">
                <a:lumMod val="20000"/>
                <a:lumOff val="80000"/>
              </a:schemeClr>
            </a:solidFill>
            <a:ln w="19050">
              <a:solidFill>
                <a:schemeClr val="accent6"/>
              </a:solidFill>
              <a:prstDash val="lgDash"/>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Patients with </a:t>
              </a:r>
              <a:b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PMR/CMR after C17: optional maintenance therapy</a:t>
              </a: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 with mosunetuzumab SC (45mg) every 8 weeks for </a:t>
              </a:r>
              <a:b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up to 1 year</a:t>
              </a:r>
              <a:endParaRPr kumimoji="0" lang="en-US" sz="1866" b="0"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grpSp>
      <p:sp>
        <p:nvSpPr>
          <p:cNvPr id="19" name="TextBox 18">
            <a:extLst>
              <a:ext uri="{FF2B5EF4-FFF2-40B4-BE49-F238E27FC236}">
                <a16:creationId xmlns:a16="http://schemas.microsoft.com/office/drawing/2014/main" id="{DAB7E9D7-9317-84EF-0670-DAA4CA19BA4A}"/>
              </a:ext>
            </a:extLst>
          </p:cNvPr>
          <p:cNvSpPr txBox="1"/>
          <p:nvPr/>
        </p:nvSpPr>
        <p:spPr>
          <a:xfrm>
            <a:off x="8539327" y="6234478"/>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Burke JM, et al, ASH 2025</a:t>
            </a:r>
          </a:p>
        </p:txBody>
      </p:sp>
    </p:spTree>
    <p:extLst>
      <p:ext uri="{BB962C8B-B14F-4D97-AF65-F5344CB8AC3E}">
        <p14:creationId xmlns:p14="http://schemas.microsoft.com/office/powerpoint/2010/main" val="1337588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85C0-A7B3-EA82-9574-016CCBD37B09}"/>
              </a:ext>
            </a:extLst>
          </p:cNvPr>
          <p:cNvSpPr>
            <a:spLocks noGrp="1"/>
          </p:cNvSpPr>
          <p:nvPr>
            <p:ph type="title"/>
          </p:nvPr>
        </p:nvSpPr>
        <p:spPr>
          <a:xfrm>
            <a:off x="530039" y="241924"/>
            <a:ext cx="10911374" cy="907252"/>
          </a:xfrm>
        </p:spPr>
        <p:txBody>
          <a:bodyPr/>
          <a:lstStyle/>
          <a:p>
            <a:r>
              <a:rPr lang="en-US" noProof="0" dirty="0" err="1"/>
              <a:t>MorningSun</a:t>
            </a:r>
            <a:r>
              <a:rPr lang="en-US" noProof="0" dirty="0"/>
              <a:t> Phase II: Study </a:t>
            </a:r>
            <a:r>
              <a:rPr lang="en-US" dirty="0"/>
              <a:t>C</a:t>
            </a:r>
            <a:r>
              <a:rPr lang="en-US" noProof="0" dirty="0" err="1"/>
              <a:t>haracteristics</a:t>
            </a:r>
            <a:r>
              <a:rPr lang="en-US" noProof="0" dirty="0"/>
              <a:t> and Response</a:t>
            </a:r>
          </a:p>
        </p:txBody>
      </p:sp>
      <p:sp>
        <p:nvSpPr>
          <p:cNvPr id="8" name="TextBox 7">
            <a:extLst>
              <a:ext uri="{FF2B5EF4-FFF2-40B4-BE49-F238E27FC236}">
                <a16:creationId xmlns:a16="http://schemas.microsoft.com/office/drawing/2014/main" id="{6857BF8B-3F83-40AB-6FC1-8B241F484EFE}"/>
              </a:ext>
            </a:extLst>
          </p:cNvPr>
          <p:cNvSpPr txBox="1"/>
          <p:nvPr/>
        </p:nvSpPr>
        <p:spPr>
          <a:xfrm>
            <a:off x="3048941" y="1893544"/>
            <a:ext cx="6094119" cy="4030847"/>
          </a:xfrm>
          <a:prstGeom prst="rect">
            <a:avLst/>
          </a:prstGeom>
          <a:noFill/>
        </p:spPr>
        <p:txBody>
          <a:bodyPr wrap="square">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br>
              <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609493" rtl="0" eaLnBrk="1" fontAlgn="auto" latinLnBrk="0" hangingPunct="1">
              <a:lnSpc>
                <a:spcPct val="100000"/>
              </a:lnSpc>
              <a:spcBef>
                <a:spcPts val="0"/>
              </a:spcBef>
              <a:spcAft>
                <a:spcPts val="0"/>
              </a:spcAft>
              <a:buClrTx/>
              <a:buSzTx/>
              <a:buFontTx/>
              <a:buNone/>
              <a:tabLst/>
              <a:defRPr/>
            </a:pPr>
            <a:br>
              <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609493" rtl="0" eaLnBrk="1" fontAlgn="auto" latinLnBrk="0" hangingPunct="1">
              <a:lnSpc>
                <a:spcPct val="100000"/>
              </a:lnSpc>
              <a:spcBef>
                <a:spcPts val="0"/>
              </a:spcBef>
              <a:spcAft>
                <a:spcPts val="0"/>
              </a:spcAft>
              <a:buClrTx/>
              <a:buSzTx/>
              <a:buFontTx/>
              <a:buNone/>
              <a:tabLst/>
              <a:defRPr/>
            </a:pPr>
            <a:br>
              <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609493" rtl="0" eaLnBrk="1" fontAlgn="auto" latinLnBrk="0" hangingPunct="1">
              <a:lnSpc>
                <a:spcPct val="100000"/>
              </a:lnSpc>
              <a:spcBef>
                <a:spcPts val="0"/>
              </a:spcBef>
              <a:spcAft>
                <a:spcPts val="0"/>
              </a:spcAft>
              <a:buClrTx/>
              <a:buSzTx/>
              <a:buFontTx/>
              <a:buNone/>
              <a:tabLst/>
              <a:defRPr/>
            </a:pPr>
            <a:br>
              <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9" name="Picture 8">
            <a:extLst>
              <a:ext uri="{FF2B5EF4-FFF2-40B4-BE49-F238E27FC236}">
                <a16:creationId xmlns:a16="http://schemas.microsoft.com/office/drawing/2014/main" id="{F1B2F31A-8400-A316-9CB0-795CB837C5D3}"/>
              </a:ext>
            </a:extLst>
          </p:cNvPr>
          <p:cNvPicPr>
            <a:picLocks noChangeAspect="1"/>
          </p:cNvPicPr>
          <p:nvPr/>
        </p:nvPicPr>
        <p:blipFill>
          <a:blip r:embed="rId3"/>
          <a:srcRect r="50505" b="77838"/>
          <a:stretch/>
        </p:blipFill>
        <p:spPr>
          <a:xfrm>
            <a:off x="381072" y="1798820"/>
            <a:ext cx="5227399" cy="1031560"/>
          </a:xfrm>
          <a:prstGeom prst="rect">
            <a:avLst/>
          </a:prstGeom>
        </p:spPr>
      </p:pic>
      <p:pic>
        <p:nvPicPr>
          <p:cNvPr id="10" name="Picture 9">
            <a:extLst>
              <a:ext uri="{FF2B5EF4-FFF2-40B4-BE49-F238E27FC236}">
                <a16:creationId xmlns:a16="http://schemas.microsoft.com/office/drawing/2014/main" id="{021C8360-67DE-F3CC-D018-82D91503FB7D}"/>
              </a:ext>
            </a:extLst>
          </p:cNvPr>
          <p:cNvPicPr>
            <a:picLocks noChangeAspect="1"/>
          </p:cNvPicPr>
          <p:nvPr/>
        </p:nvPicPr>
        <p:blipFill>
          <a:blip r:embed="rId3"/>
          <a:srcRect l="49102" t="17516" b="14115"/>
          <a:stretch/>
        </p:blipFill>
        <p:spPr>
          <a:xfrm>
            <a:off x="367530" y="2830379"/>
            <a:ext cx="5375537" cy="3182282"/>
          </a:xfrm>
          <a:prstGeom prst="rect">
            <a:avLst/>
          </a:prstGeom>
        </p:spPr>
      </p:pic>
      <p:pic>
        <p:nvPicPr>
          <p:cNvPr id="13" name="Picture 12">
            <a:extLst>
              <a:ext uri="{FF2B5EF4-FFF2-40B4-BE49-F238E27FC236}">
                <a16:creationId xmlns:a16="http://schemas.microsoft.com/office/drawing/2014/main" id="{890AD03C-7728-7BC9-1DF9-B488CA5484FF}"/>
              </a:ext>
            </a:extLst>
          </p:cNvPr>
          <p:cNvPicPr>
            <a:picLocks noChangeAspect="1"/>
          </p:cNvPicPr>
          <p:nvPr/>
        </p:nvPicPr>
        <p:blipFill>
          <a:blip r:embed="rId4"/>
          <a:stretch>
            <a:fillRect/>
          </a:stretch>
        </p:blipFill>
        <p:spPr>
          <a:xfrm>
            <a:off x="5676184" y="2411533"/>
            <a:ext cx="6361582" cy="3079977"/>
          </a:xfrm>
          <a:prstGeom prst="rect">
            <a:avLst/>
          </a:prstGeom>
        </p:spPr>
      </p:pic>
      <p:sp>
        <p:nvSpPr>
          <p:cNvPr id="14" name="Text Placeholder 2">
            <a:extLst>
              <a:ext uri="{FF2B5EF4-FFF2-40B4-BE49-F238E27FC236}">
                <a16:creationId xmlns:a16="http://schemas.microsoft.com/office/drawing/2014/main" id="{BD0723CB-DDD2-88C7-509F-F8075CB0F3CC}"/>
              </a:ext>
            </a:extLst>
          </p:cNvPr>
          <p:cNvSpPr>
            <a:spLocks noGrp="1"/>
          </p:cNvSpPr>
          <p:nvPr>
            <p:ph type="body" sz="quarter" idx="11"/>
          </p:nvPr>
        </p:nvSpPr>
        <p:spPr>
          <a:xfrm>
            <a:off x="6284323" y="5770380"/>
            <a:ext cx="5255757" cy="478239"/>
          </a:xfrm>
        </p:spPr>
        <p:txBody>
          <a:bodyPr/>
          <a:lstStyle/>
          <a:p>
            <a:r>
              <a:rPr lang="en-US" sz="1599" dirty="0" err="1"/>
              <a:t>Exploratory</a:t>
            </a:r>
            <a:r>
              <a:rPr lang="en-US" sz="1599" dirty="0"/>
              <a:t> </a:t>
            </a:r>
            <a:r>
              <a:rPr lang="en-US" sz="1599" dirty="0" err="1"/>
              <a:t>ctDNA</a:t>
            </a:r>
            <a:r>
              <a:rPr lang="en-US" sz="1599" dirty="0"/>
              <a:t> analysis in a subset of patients with a CMR showed that 84.2% were MRD-negative at C4</a:t>
            </a:r>
          </a:p>
        </p:txBody>
      </p:sp>
      <p:sp>
        <p:nvSpPr>
          <p:cNvPr id="15" name="TextBox 14">
            <a:extLst>
              <a:ext uri="{FF2B5EF4-FFF2-40B4-BE49-F238E27FC236}">
                <a16:creationId xmlns:a16="http://schemas.microsoft.com/office/drawing/2014/main" id="{1F952ECF-DE78-2261-06D0-5112A142EF8E}"/>
              </a:ext>
            </a:extLst>
          </p:cNvPr>
          <p:cNvSpPr txBox="1"/>
          <p:nvPr/>
        </p:nvSpPr>
        <p:spPr>
          <a:xfrm>
            <a:off x="8539327" y="6378640"/>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Burke JM, et al, ASH 2025</a:t>
            </a:r>
          </a:p>
        </p:txBody>
      </p:sp>
    </p:spTree>
    <p:extLst>
      <p:ext uri="{BB962C8B-B14F-4D97-AF65-F5344CB8AC3E}">
        <p14:creationId xmlns:p14="http://schemas.microsoft.com/office/powerpoint/2010/main" val="353635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C954-F7A1-3BC4-7441-D53C9D9DAA4E}"/>
              </a:ext>
            </a:extLst>
          </p:cNvPr>
          <p:cNvSpPr>
            <a:spLocks noGrp="1"/>
          </p:cNvSpPr>
          <p:nvPr>
            <p:ph type="title"/>
          </p:nvPr>
        </p:nvSpPr>
        <p:spPr>
          <a:xfrm>
            <a:off x="530038" y="241924"/>
            <a:ext cx="10571265" cy="907252"/>
          </a:xfrm>
        </p:spPr>
        <p:txBody>
          <a:bodyPr/>
          <a:lstStyle/>
          <a:p>
            <a:r>
              <a:rPr lang="en-US" noProof="0" dirty="0" err="1"/>
              <a:t>MorningSun</a:t>
            </a:r>
            <a:r>
              <a:rPr lang="en-US" noProof="0" dirty="0"/>
              <a:t> Phase II Efficacy: PFS and DOR</a:t>
            </a:r>
          </a:p>
        </p:txBody>
      </p:sp>
      <p:sp>
        <p:nvSpPr>
          <p:cNvPr id="3" name="Text Placeholder 2">
            <a:extLst>
              <a:ext uri="{FF2B5EF4-FFF2-40B4-BE49-F238E27FC236}">
                <a16:creationId xmlns:a16="http://schemas.microsoft.com/office/drawing/2014/main" id="{A76D2D02-9760-9A6E-DF61-6171184063DE}"/>
              </a:ext>
            </a:extLst>
          </p:cNvPr>
          <p:cNvSpPr>
            <a:spLocks noGrp="1"/>
          </p:cNvSpPr>
          <p:nvPr>
            <p:ph type="body" sz="quarter" idx="11"/>
          </p:nvPr>
        </p:nvSpPr>
        <p:spPr>
          <a:xfrm>
            <a:off x="528767" y="5802046"/>
            <a:ext cx="4873316" cy="478239"/>
          </a:xfrm>
        </p:spPr>
        <p:txBody>
          <a:bodyPr/>
          <a:lstStyle/>
          <a:p>
            <a:r>
              <a:rPr lang="en-US" sz="1599" dirty="0"/>
              <a:t>Median follow-up was 22.3 months</a:t>
            </a:r>
          </a:p>
        </p:txBody>
      </p:sp>
      <p:pic>
        <p:nvPicPr>
          <p:cNvPr id="21" name="Picture 20">
            <a:extLst>
              <a:ext uri="{FF2B5EF4-FFF2-40B4-BE49-F238E27FC236}">
                <a16:creationId xmlns:a16="http://schemas.microsoft.com/office/drawing/2014/main" id="{C1381AED-B424-8687-ADC4-F512B0298FA5}"/>
              </a:ext>
            </a:extLst>
          </p:cNvPr>
          <p:cNvPicPr>
            <a:picLocks noChangeAspect="1"/>
          </p:cNvPicPr>
          <p:nvPr/>
        </p:nvPicPr>
        <p:blipFill>
          <a:blip r:embed="rId3"/>
          <a:stretch>
            <a:fillRect/>
          </a:stretch>
        </p:blipFill>
        <p:spPr>
          <a:xfrm>
            <a:off x="327877" y="1482879"/>
            <a:ext cx="5074206" cy="4366652"/>
          </a:xfrm>
          <a:prstGeom prst="rect">
            <a:avLst/>
          </a:prstGeom>
        </p:spPr>
      </p:pic>
      <p:pic>
        <p:nvPicPr>
          <p:cNvPr id="413" name="Picture 412">
            <a:extLst>
              <a:ext uri="{FF2B5EF4-FFF2-40B4-BE49-F238E27FC236}">
                <a16:creationId xmlns:a16="http://schemas.microsoft.com/office/drawing/2014/main" id="{55EA22C6-976E-1987-1FC6-543FBF8F8B6F}"/>
              </a:ext>
            </a:extLst>
          </p:cNvPr>
          <p:cNvPicPr>
            <a:picLocks noChangeAspect="1"/>
          </p:cNvPicPr>
          <p:nvPr/>
        </p:nvPicPr>
        <p:blipFill>
          <a:blip r:embed="rId4"/>
          <a:stretch>
            <a:fillRect/>
          </a:stretch>
        </p:blipFill>
        <p:spPr>
          <a:xfrm>
            <a:off x="5820060" y="1498688"/>
            <a:ext cx="5600553" cy="4126726"/>
          </a:xfrm>
          <a:prstGeom prst="rect">
            <a:avLst/>
          </a:prstGeom>
        </p:spPr>
      </p:pic>
      <p:sp>
        <p:nvSpPr>
          <p:cNvPr id="414" name="TextBox 413">
            <a:extLst>
              <a:ext uri="{FF2B5EF4-FFF2-40B4-BE49-F238E27FC236}">
                <a16:creationId xmlns:a16="http://schemas.microsoft.com/office/drawing/2014/main" id="{7116372F-F586-8CD0-E897-F66DB1099CD2}"/>
              </a:ext>
            </a:extLst>
          </p:cNvPr>
          <p:cNvSpPr txBox="1"/>
          <p:nvPr/>
        </p:nvSpPr>
        <p:spPr>
          <a:xfrm>
            <a:off x="5402082" y="5849532"/>
            <a:ext cx="6513936" cy="830612"/>
          </a:xfrm>
          <a:prstGeom prst="rect">
            <a:avLst/>
          </a:prstGeom>
          <a:noFill/>
        </p:spPr>
        <p:txBody>
          <a:bodyPr wrap="square" rtlCol="0">
            <a:spAutoFit/>
          </a:bodyPr>
          <a:lstStyle/>
          <a:p>
            <a:pPr marL="228526" marR="0" lvl="0" indent="-228526" algn="l" defTabSz="6094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66.7% were eligible for maintenance, 44.7% received maintenance</a:t>
            </a:r>
          </a:p>
          <a:p>
            <a:pPr marL="228526" marR="0" lvl="0" indent="-228526" algn="l" defTabSz="6094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No CRS occurred during maintenance</a:t>
            </a:r>
          </a:p>
          <a:p>
            <a:pPr marL="228526" marR="0" lvl="0" indent="-228526" algn="l" defTabSz="6094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Infections were common (Gr 3-5 19.4%), no increase over time</a:t>
            </a:r>
          </a:p>
        </p:txBody>
      </p:sp>
      <p:sp>
        <p:nvSpPr>
          <p:cNvPr id="415" name="TextBox 414">
            <a:extLst>
              <a:ext uri="{FF2B5EF4-FFF2-40B4-BE49-F238E27FC236}">
                <a16:creationId xmlns:a16="http://schemas.microsoft.com/office/drawing/2014/main" id="{32F340F1-4920-1780-9B1F-25327FD02B16}"/>
              </a:ext>
            </a:extLst>
          </p:cNvPr>
          <p:cNvSpPr txBox="1"/>
          <p:nvPr/>
        </p:nvSpPr>
        <p:spPr>
          <a:xfrm>
            <a:off x="436448" y="6348502"/>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Burke JM, et al, ASH 2025</a:t>
            </a:r>
          </a:p>
        </p:txBody>
      </p:sp>
      <p:sp>
        <p:nvSpPr>
          <p:cNvPr id="5" name="TextBox 4">
            <a:extLst>
              <a:ext uri="{FF2B5EF4-FFF2-40B4-BE49-F238E27FC236}">
                <a16:creationId xmlns:a16="http://schemas.microsoft.com/office/drawing/2014/main" id="{F840435E-01C3-DF46-0E13-5DB188458601}"/>
              </a:ext>
            </a:extLst>
          </p:cNvPr>
          <p:cNvSpPr txBox="1"/>
          <p:nvPr/>
        </p:nvSpPr>
        <p:spPr>
          <a:xfrm rot="16200000">
            <a:off x="5322011" y="2748629"/>
            <a:ext cx="1658983" cy="289587"/>
          </a:xfrm>
          <a:prstGeom prst="rect">
            <a:avLst/>
          </a:prstGeom>
          <a:solidFill>
            <a:schemeClr val="bg1"/>
          </a:solidFill>
        </p:spPr>
        <p:txBody>
          <a:bodyPr wrap="square" lIns="0" tIns="0" rIns="0" bIns="0">
            <a:no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Survival Probability</a:t>
            </a:r>
          </a:p>
        </p:txBody>
      </p:sp>
      <p:sp>
        <p:nvSpPr>
          <p:cNvPr id="7" name="TextBox 6">
            <a:extLst>
              <a:ext uri="{FF2B5EF4-FFF2-40B4-BE49-F238E27FC236}">
                <a16:creationId xmlns:a16="http://schemas.microsoft.com/office/drawing/2014/main" id="{4F131672-1A46-9896-0C99-0BE303AADFE6}"/>
              </a:ext>
            </a:extLst>
          </p:cNvPr>
          <p:cNvSpPr txBox="1"/>
          <p:nvPr/>
        </p:nvSpPr>
        <p:spPr>
          <a:xfrm rot="16200000">
            <a:off x="-99075" y="2578810"/>
            <a:ext cx="1658983" cy="289587"/>
          </a:xfrm>
          <a:prstGeom prst="rect">
            <a:avLst/>
          </a:prstGeom>
          <a:solidFill>
            <a:schemeClr val="bg1"/>
          </a:solidFill>
        </p:spPr>
        <p:txBody>
          <a:bodyPr wrap="square" lIns="0" tIns="0" rIns="0" bIns="0">
            <a:no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Survival Probability</a:t>
            </a:r>
          </a:p>
        </p:txBody>
      </p:sp>
    </p:spTree>
    <p:extLst>
      <p:ext uri="{BB962C8B-B14F-4D97-AF65-F5344CB8AC3E}">
        <p14:creationId xmlns:p14="http://schemas.microsoft.com/office/powerpoint/2010/main" val="1878574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2412E099-364F-C6A3-2338-5EB8BAB5E5A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77769" y="186070"/>
            <a:ext cx="11436462" cy="6485860"/>
          </a:xfrm>
          <a:prstGeom prst="rect">
            <a:avLst/>
          </a:prstGeom>
        </p:spPr>
      </p:pic>
    </p:spTree>
    <p:extLst>
      <p:ext uri="{BB962C8B-B14F-4D97-AF65-F5344CB8AC3E}">
        <p14:creationId xmlns:p14="http://schemas.microsoft.com/office/powerpoint/2010/main" val="3115600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A8773-86E5-0FAF-96E4-BD4B5A90344B}"/>
              </a:ext>
            </a:extLst>
          </p:cNvPr>
          <p:cNvSpPr/>
          <p:nvPr/>
        </p:nvSpPr>
        <p:spPr>
          <a:xfrm>
            <a:off x="4739448" y="1123754"/>
            <a:ext cx="7380140" cy="2499175"/>
          </a:xfrm>
          <a:prstGeom prst="rect">
            <a:avLst/>
          </a:prstGeom>
          <a:solidFill>
            <a:schemeClr val="accent5">
              <a:lumMod val="20000"/>
              <a:lumOff val="8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a:ln>
                  <a:noFill/>
                </a:ln>
                <a:solidFill>
                  <a:srgbClr val="7A8C8E">
                    <a:lumMod val="75000"/>
                  </a:srgbClr>
                </a:solidFill>
                <a:effectLst/>
                <a:uLnTx/>
                <a:uFillTx/>
                <a:latin typeface="Aptos Display"/>
                <a:ea typeface="+mn-ea"/>
                <a:cs typeface="+mn-cs"/>
              </a:rPr>
              <a:t>Study schema</a:t>
            </a:r>
            <a:endParaRPr kumimoji="0" lang="en-US" sz="1400" b="0" i="0" u="none" strike="noStrike" kern="1200" cap="none" spc="0" normalizeH="0" baseline="0" noProof="0" dirty="0">
              <a:ln>
                <a:noFill/>
              </a:ln>
              <a:solidFill>
                <a:srgbClr val="7A8C8E">
                  <a:lumMod val="75000"/>
                </a:srgbClr>
              </a:solidFill>
              <a:effectLst/>
              <a:uLnTx/>
              <a:uFillTx/>
              <a:latin typeface="Aptos Display"/>
              <a:ea typeface="+mn-ea"/>
              <a:cs typeface="+mn-cs"/>
            </a:endParaRPr>
          </a:p>
        </p:txBody>
      </p:sp>
      <p:sp>
        <p:nvSpPr>
          <p:cNvPr id="79" name="Content Placeholder 1">
            <a:extLst>
              <a:ext uri="{FF2B5EF4-FFF2-40B4-BE49-F238E27FC236}">
                <a16:creationId xmlns:a16="http://schemas.microsoft.com/office/drawing/2014/main" id="{93264BDE-E04A-97EE-FDC1-78FA6C1BF93A}"/>
              </a:ext>
            </a:extLst>
          </p:cNvPr>
          <p:cNvSpPr txBox="1">
            <a:spLocks/>
          </p:cNvSpPr>
          <p:nvPr/>
        </p:nvSpPr>
        <p:spPr>
          <a:xfrm>
            <a:off x="5342908" y="5459469"/>
            <a:ext cx="6470482" cy="826433"/>
          </a:xfrm>
          <a:prstGeom prst="rect">
            <a:avLst/>
          </a:prstGeom>
          <a:solidFill>
            <a:schemeClr val="bg2"/>
          </a:solidFill>
        </p:spPr>
        <p:txBody>
          <a:bodyPr vert="horz" lIns="0" tIns="48753" rIns="0" bIns="121882" rtlCol="0" anchor="t" anchorCtr="0">
            <a:noAutofit/>
          </a:bodyPr>
          <a:lstStyle>
            <a:lvl1pPr marL="169329" indent="-169329" algn="l" defTabSz="683667" rtl="0" fontAlgn="base">
              <a:spcBef>
                <a:spcPct val="0"/>
              </a:spcBef>
              <a:spcAft>
                <a:spcPts val="3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12221" indent="-169329" algn="l" defTabSz="683667" rtl="0" fontAlgn="base">
              <a:spcBef>
                <a:spcPct val="0"/>
              </a:spcBef>
              <a:spcAft>
                <a:spcPts val="300"/>
              </a:spcAft>
              <a:buClr>
                <a:schemeClr val="accent1"/>
              </a:buClr>
              <a:buFont typeface=".AppleSystemUIFont"/>
              <a:buChar char="-"/>
              <a:defRPr sz="1733" kern="1200">
                <a:solidFill>
                  <a:schemeClr val="tx1"/>
                </a:solidFill>
                <a:latin typeface="+mn-lt"/>
                <a:ea typeface="+mn-ea"/>
                <a:cs typeface="+mn-cs"/>
              </a:defRPr>
            </a:lvl2pPr>
            <a:lvl3pPr marL="855112" indent="-169329" algn="l" defTabSz="683667" rtl="0" fontAlgn="base">
              <a:spcBef>
                <a:spcPct val="0"/>
              </a:spcBef>
              <a:spcAft>
                <a:spcPts val="3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198003" indent="-169329" algn="l" defTabSz="683667" rtl="0" fontAlgn="base">
              <a:spcBef>
                <a:spcPct val="0"/>
              </a:spcBef>
              <a:spcAft>
                <a:spcPts val="300"/>
              </a:spcAft>
              <a:buClr>
                <a:schemeClr val="accent1"/>
              </a:buClr>
              <a:buFont typeface=".AppleSystemUIFont"/>
              <a:buChar char="-"/>
              <a:defRPr sz="1200" kern="1200">
                <a:solidFill>
                  <a:schemeClr val="tx1"/>
                </a:solidFill>
                <a:latin typeface="+mn-lt"/>
                <a:ea typeface="+mn-ea"/>
                <a:cs typeface="+mn-cs"/>
              </a:defRPr>
            </a:lvl4pPr>
            <a:lvl5pPr marL="1540895" indent="-169329" algn="l" defTabSz="683667" rtl="0" fontAlgn="base">
              <a:spcBef>
                <a:spcPct val="0"/>
              </a:spcBef>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1885810"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434"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466" b="1" i="0" u="none" strike="noStrike" kern="1200" cap="none" spc="0" normalizeH="0" baseline="0" noProof="0" dirty="0">
                <a:ln>
                  <a:noFill/>
                </a:ln>
                <a:solidFill>
                  <a:prstClr val="black"/>
                </a:solidFill>
                <a:effectLst/>
                <a:uLnTx/>
                <a:uFillTx/>
                <a:latin typeface="Aptos Display"/>
                <a:ea typeface="+mn-ea"/>
                <a:cs typeface="+mn-cs"/>
              </a:rPr>
              <a:t>Primary hypothesis</a:t>
            </a:r>
            <a:r>
              <a:rPr kumimoji="0" lang="en-US" sz="1466" b="0" i="0" u="none" strike="noStrike" kern="1200" cap="none" spc="0" normalizeH="0" baseline="0" noProof="0" dirty="0">
                <a:ln>
                  <a:noFill/>
                </a:ln>
                <a:solidFill>
                  <a:prstClr val="black"/>
                </a:solidFill>
                <a:effectLst/>
                <a:uLnTx/>
                <a:uFillTx/>
                <a:latin typeface="Aptos Display"/>
                <a:ea typeface="+mn-ea"/>
                <a:cs typeface="+mn-cs"/>
              </a:rPr>
              <a:t>: </a:t>
            </a:r>
            <a:r>
              <a:rPr kumimoji="0" lang="en-US" sz="1333" b="0" i="0" u="none" strike="noStrike" kern="1200" cap="none" spc="0" normalizeH="0" baseline="0" noProof="0" dirty="0">
                <a:ln>
                  <a:noFill/>
                </a:ln>
                <a:solidFill>
                  <a:prstClr val="black"/>
                </a:solidFill>
                <a:effectLst/>
                <a:uLnTx/>
                <a:uFillTx/>
                <a:latin typeface="Aptos Display"/>
                <a:ea typeface="+mn-ea"/>
                <a:cs typeface="+mn-cs"/>
              </a:rPr>
              <a:t>80% power, one-sided </a:t>
            </a:r>
            <a:r>
              <a:rPr kumimoji="0" lang="en-US" sz="1333"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 </a:t>
            </a: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0.047, n=52 (two-stage design)</a:t>
            </a:r>
            <a:endPar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12221" marR="0" lvl="1" indent="-169329"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mn-cs"/>
              </a:rPr>
              <a:t>CR at EOT &gt;53% using RELEVANCE CT criteria</a:t>
            </a:r>
          </a:p>
          <a:p>
            <a:pPr marL="512221" marR="0" lvl="1" indent="-169329"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mn-cs"/>
              </a:rPr>
              <a:t>PET CT criteria for EOT response reporting</a:t>
            </a:r>
          </a:p>
        </p:txBody>
      </p:sp>
      <p:sp>
        <p:nvSpPr>
          <p:cNvPr id="6" name="Title 5">
            <a:extLst>
              <a:ext uri="{FF2B5EF4-FFF2-40B4-BE49-F238E27FC236}">
                <a16:creationId xmlns:a16="http://schemas.microsoft.com/office/drawing/2014/main" id="{7BBA0CBD-E85F-BE10-EAB3-4A5501938570}"/>
              </a:ext>
            </a:extLst>
          </p:cNvPr>
          <p:cNvSpPr>
            <a:spLocks noGrp="1"/>
          </p:cNvSpPr>
          <p:nvPr>
            <p:ph type="title"/>
          </p:nvPr>
        </p:nvSpPr>
        <p:spPr>
          <a:xfrm>
            <a:off x="1881" y="0"/>
            <a:ext cx="12188238" cy="1150040"/>
          </a:xfrm>
        </p:spPr>
        <p:txBody>
          <a:bodyPr>
            <a:normAutofit fontScale="90000"/>
          </a:bodyPr>
          <a:lstStyle/>
          <a:p>
            <a:r>
              <a:rPr lang="en-US" dirty="0"/>
              <a:t>BrUOG-401:Mosunetuzumab with response-driven </a:t>
            </a:r>
            <a:br>
              <a:rPr lang="en-US" dirty="0"/>
            </a:br>
            <a:r>
              <a:rPr lang="en-US" dirty="0"/>
              <a:t>lenalidomide in untreated FL and MZL</a:t>
            </a:r>
          </a:p>
        </p:txBody>
      </p:sp>
      <p:sp>
        <p:nvSpPr>
          <p:cNvPr id="2" name="Content Placeholder 1">
            <a:extLst>
              <a:ext uri="{FF2B5EF4-FFF2-40B4-BE49-F238E27FC236}">
                <a16:creationId xmlns:a16="http://schemas.microsoft.com/office/drawing/2014/main" id="{5D04C3B3-CBAB-C837-415B-CC8104DA720D}"/>
              </a:ext>
            </a:extLst>
          </p:cNvPr>
          <p:cNvSpPr>
            <a:spLocks noGrp="1"/>
          </p:cNvSpPr>
          <p:nvPr>
            <p:ph sz="half" idx="1"/>
          </p:nvPr>
        </p:nvSpPr>
        <p:spPr>
          <a:xfrm>
            <a:off x="244543" y="1158940"/>
            <a:ext cx="4831126" cy="5085612"/>
          </a:xfrm>
        </p:spPr>
        <p:txBody>
          <a:bodyPr>
            <a:normAutofit lnSpcReduction="10000"/>
          </a:bodyPr>
          <a:lstStyle/>
          <a:p>
            <a:pPr>
              <a:spcAft>
                <a:spcPts val="1599"/>
              </a:spcAft>
            </a:pPr>
            <a:r>
              <a:rPr lang="en-US" sz="1466" dirty="0"/>
              <a:t>52 patients from 3 centers</a:t>
            </a:r>
          </a:p>
          <a:p>
            <a:r>
              <a:rPr lang="en-US" sz="1466" b="1" dirty="0">
                <a:solidFill>
                  <a:schemeClr val="bg1"/>
                </a:solidFill>
                <a:highlight>
                  <a:srgbClr val="3060AD"/>
                </a:highlight>
              </a:rPr>
              <a:t>  Key</a:t>
            </a:r>
            <a:r>
              <a:rPr lang="en-US" sz="1466" dirty="0">
                <a:solidFill>
                  <a:schemeClr val="bg1"/>
                </a:solidFill>
                <a:highlight>
                  <a:srgbClr val="3060AD"/>
                </a:highlight>
              </a:rPr>
              <a:t> </a:t>
            </a:r>
            <a:r>
              <a:rPr lang="en-US" sz="1466" b="1" dirty="0">
                <a:solidFill>
                  <a:schemeClr val="bg1"/>
                </a:solidFill>
                <a:highlight>
                  <a:srgbClr val="3060AD"/>
                </a:highlight>
              </a:rPr>
              <a:t>eligibility criteria:</a:t>
            </a:r>
            <a:r>
              <a:rPr lang="en-US" sz="1466" b="1" dirty="0">
                <a:solidFill>
                  <a:srgbClr val="3060AD"/>
                </a:solidFill>
                <a:highlight>
                  <a:srgbClr val="3060AD"/>
                </a:highlight>
              </a:rPr>
              <a:t>..</a:t>
            </a:r>
            <a:r>
              <a:rPr lang="en-US" sz="1466" b="1" dirty="0">
                <a:solidFill>
                  <a:schemeClr val="bg1"/>
                </a:solidFill>
                <a:highlight>
                  <a:srgbClr val="3060AD"/>
                </a:highlight>
              </a:rPr>
              <a:t> </a:t>
            </a:r>
            <a:endParaRPr lang="en-US" sz="1466" dirty="0"/>
          </a:p>
          <a:p>
            <a:pPr marL="457051" lvl="1" indent="-224294"/>
            <a:r>
              <a:rPr lang="en-US" sz="1333" dirty="0"/>
              <a:t>Age </a:t>
            </a:r>
            <a:r>
              <a:rPr lang="en-US" sz="1333" dirty="0">
                <a:solidFill>
                  <a:srgbClr val="000000"/>
                </a:solidFill>
              </a:rPr>
              <a:t>≥18 years; performance status: ECOG 0-2</a:t>
            </a:r>
            <a:endParaRPr lang="en-US" sz="1333" dirty="0"/>
          </a:p>
          <a:p>
            <a:pPr marL="457051" lvl="1" indent="-224294"/>
            <a:r>
              <a:rPr lang="en-US" sz="1333" dirty="0"/>
              <a:t>CD20+ FL (G1-3A) or MZL (any subtype)</a:t>
            </a:r>
          </a:p>
          <a:p>
            <a:pPr marL="687694" lvl="2" indent="-224294"/>
            <a:r>
              <a:rPr lang="en-US" sz="1333" b="1" dirty="0"/>
              <a:t>FL</a:t>
            </a:r>
            <a:r>
              <a:rPr lang="en-US" sz="1333" dirty="0"/>
              <a:t>: GELF criteria</a:t>
            </a:r>
          </a:p>
          <a:p>
            <a:pPr marL="687694" lvl="2" indent="-224294"/>
            <a:r>
              <a:rPr lang="en-US" sz="1333" b="1" dirty="0"/>
              <a:t>MZL</a:t>
            </a:r>
            <a:r>
              <a:rPr lang="en-US" sz="1333" dirty="0"/>
              <a:t>: need to treat per investigator</a:t>
            </a:r>
          </a:p>
          <a:p>
            <a:pPr marL="457051" lvl="1" indent="-224294"/>
            <a:r>
              <a:rPr lang="en-US" sz="1333" dirty="0"/>
              <a:t>No prior systemic therapy for lymphoma</a:t>
            </a:r>
          </a:p>
          <a:p>
            <a:pPr marL="457051" lvl="1" indent="-224294"/>
            <a:r>
              <a:rPr lang="en-US" sz="1333" dirty="0"/>
              <a:t>No autoimmune disease, no CNS lymphoma</a:t>
            </a:r>
          </a:p>
          <a:p>
            <a:pPr marL="457051" lvl="1" indent="-224294"/>
            <a:r>
              <a:rPr lang="en-US" sz="1333" dirty="0"/>
              <a:t>No immunosuppressive therapy, EBV or CMV viremia</a:t>
            </a:r>
          </a:p>
          <a:p>
            <a:pPr marL="457051" lvl="1" indent="-224294"/>
            <a:r>
              <a:rPr lang="en-US" sz="1333" dirty="0"/>
              <a:t>No other concurrent malignancy, HIV, </a:t>
            </a:r>
          </a:p>
          <a:p>
            <a:pPr marL="457051" lvl="1" indent="-224294"/>
            <a:r>
              <a:rPr lang="en-US" sz="1333" dirty="0"/>
              <a:t>No severe COPD, other severe comorbidities</a:t>
            </a:r>
          </a:p>
          <a:p>
            <a:pPr marL="457051" lvl="1" indent="-224294"/>
            <a:r>
              <a:rPr lang="en-US" sz="1333" dirty="0"/>
              <a:t>ANC</a:t>
            </a:r>
            <a:r>
              <a:rPr lang="en-US" sz="1333" dirty="0">
                <a:solidFill>
                  <a:srgbClr val="000000"/>
                </a:solidFill>
              </a:rPr>
              <a:t> ≥ </a:t>
            </a:r>
            <a:r>
              <a:rPr lang="en-US" sz="1333" dirty="0"/>
              <a:t>1 x10</a:t>
            </a:r>
            <a:r>
              <a:rPr lang="en-US" sz="1333" baseline="30000" dirty="0"/>
              <a:t>9</a:t>
            </a:r>
            <a:r>
              <a:rPr lang="en-US" sz="1333" dirty="0"/>
              <a:t>/L, Hgb</a:t>
            </a:r>
            <a:r>
              <a:rPr lang="en-US" sz="1333" dirty="0">
                <a:solidFill>
                  <a:srgbClr val="000000"/>
                </a:solidFill>
              </a:rPr>
              <a:t> ≥ 9 g/dL, platelets ≥75 x10</a:t>
            </a:r>
            <a:r>
              <a:rPr lang="en-US" sz="1333" baseline="30000" dirty="0">
                <a:solidFill>
                  <a:srgbClr val="000000"/>
                </a:solidFill>
              </a:rPr>
              <a:t>9</a:t>
            </a:r>
            <a:r>
              <a:rPr lang="en-US" sz="1333" dirty="0">
                <a:solidFill>
                  <a:srgbClr val="000000"/>
                </a:solidFill>
              </a:rPr>
              <a:t>/L</a:t>
            </a:r>
          </a:p>
          <a:p>
            <a:pPr marL="457051" lvl="1" indent="-224294"/>
            <a:endParaRPr lang="en-US" sz="1333" dirty="0"/>
          </a:p>
          <a:p>
            <a:r>
              <a:rPr lang="en-US" sz="1466" b="1" dirty="0">
                <a:solidFill>
                  <a:schemeClr val="bg1"/>
                </a:solidFill>
                <a:highlight>
                  <a:srgbClr val="3060AD"/>
                </a:highlight>
              </a:rPr>
              <a:t>  Primary endpoint:  </a:t>
            </a:r>
            <a:r>
              <a:rPr lang="en-US" sz="1466" dirty="0"/>
              <a:t> </a:t>
            </a:r>
            <a:r>
              <a:rPr lang="en-US" sz="1466" b="1" dirty="0"/>
              <a:t>CR at end of therapy</a:t>
            </a:r>
          </a:p>
          <a:p>
            <a:pPr marL="687694" lvl="2" indent="-224294"/>
            <a:r>
              <a:rPr lang="en-US" sz="1333" dirty="0"/>
              <a:t>Lugano or International SMZL criteria; </a:t>
            </a:r>
          </a:p>
          <a:p>
            <a:pPr marL="687694" lvl="2" indent="-224294"/>
            <a:r>
              <a:rPr lang="en-US" sz="1333" dirty="0"/>
              <a:t>gastric MALT lymphoma: confirmed with endoscopy</a:t>
            </a:r>
          </a:p>
          <a:p>
            <a:pPr marL="457051" lvl="1" indent="-224294"/>
            <a:r>
              <a:rPr lang="en-US" sz="1333" dirty="0"/>
              <a:t>Toxicity rates</a:t>
            </a:r>
          </a:p>
          <a:p>
            <a:pPr marL="457051" lvl="1" indent="-224294"/>
            <a:r>
              <a:rPr lang="en-US" sz="1333" dirty="0"/>
              <a:t>PFS; POD24, OS, DOR/CR</a:t>
            </a:r>
          </a:p>
          <a:p>
            <a:pPr marL="457051" lvl="1" indent="-224294"/>
            <a:r>
              <a:rPr lang="en-US" sz="1333" dirty="0"/>
              <a:t>Exploratory biomarkers</a:t>
            </a:r>
          </a:p>
        </p:txBody>
      </p:sp>
      <p:sp>
        <p:nvSpPr>
          <p:cNvPr id="4" name="Slide Number Placeholder 3">
            <a:extLst>
              <a:ext uri="{FF2B5EF4-FFF2-40B4-BE49-F238E27FC236}">
                <a16:creationId xmlns:a16="http://schemas.microsoft.com/office/drawing/2014/main" id="{4503DDD9-EF7D-7633-31A2-DF90A4181014}"/>
              </a:ext>
            </a:extLst>
          </p:cNvPr>
          <p:cNvSpPr>
            <a:spLocks noGrp="1"/>
          </p:cNvSpPr>
          <p:nvPr>
            <p:ph type="sldNum" sz="quarter" idx="12"/>
          </p:nvPr>
        </p:nvSpPr>
        <p:spPr/>
        <p:txBody>
          <a:bodyPr/>
          <a:lstStyle/>
          <a:p>
            <a:pPr marL="0" marR="0" lvl="0" indent="0" algn="r" defTabSz="1218804" rtl="0" eaLnBrk="1" fontAlgn="auto" latinLnBrk="0" hangingPunct="1">
              <a:lnSpc>
                <a:spcPct val="100000"/>
              </a:lnSpc>
              <a:spcBef>
                <a:spcPts val="0"/>
              </a:spcBef>
              <a:spcAft>
                <a:spcPts val="0"/>
              </a:spcAft>
              <a:buClrTx/>
              <a:buSzTx/>
              <a:buFontTx/>
              <a:buNone/>
              <a:tabLst/>
              <a:defRPr/>
            </a:pPr>
            <a:fld id="{3A3CB8D0-0137-498F-A7F0-F0C32CA03B39}" type="slidenum">
              <a:rPr kumimoji="0" lang="en-US" sz="1200" b="0" i="0" u="none" strike="noStrike" kern="1200" cap="none" spc="0" normalizeH="0" baseline="0" noProof="0">
                <a:ln>
                  <a:noFill/>
                </a:ln>
                <a:solidFill>
                  <a:prstClr val="white"/>
                </a:solidFill>
                <a:effectLst/>
                <a:uLnTx/>
                <a:uFillTx/>
                <a:latin typeface="Aptos Display"/>
                <a:ea typeface="+mn-ea"/>
                <a:cs typeface="+mn-cs"/>
              </a:rPr>
              <a:pPr marL="0" marR="0" lvl="0" indent="0" algn="r" defTabSz="1218804"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white"/>
              </a:solidFill>
              <a:effectLst/>
              <a:uLnTx/>
              <a:uFillTx/>
              <a:latin typeface="Aptos Display"/>
              <a:ea typeface="+mn-ea"/>
              <a:cs typeface="+mn-cs"/>
            </a:endParaRPr>
          </a:p>
        </p:txBody>
      </p:sp>
      <p:grpSp>
        <p:nvGrpSpPr>
          <p:cNvPr id="35" name="Group 34">
            <a:extLst>
              <a:ext uri="{FF2B5EF4-FFF2-40B4-BE49-F238E27FC236}">
                <a16:creationId xmlns:a16="http://schemas.microsoft.com/office/drawing/2014/main" id="{8E3AB641-AA6B-4A1E-C08F-BA8D2FCA9C58}"/>
              </a:ext>
            </a:extLst>
          </p:cNvPr>
          <p:cNvGrpSpPr/>
          <p:nvPr/>
        </p:nvGrpSpPr>
        <p:grpSpPr>
          <a:xfrm>
            <a:off x="4837270" y="1088479"/>
            <a:ext cx="7189210" cy="2339954"/>
            <a:chOff x="1246582" y="1041554"/>
            <a:chExt cx="10546068" cy="2415684"/>
          </a:xfrm>
        </p:grpSpPr>
        <p:sp>
          <p:nvSpPr>
            <p:cNvPr id="36" name="Rectangle: Rounded Corners 35">
              <a:extLst>
                <a:ext uri="{FF2B5EF4-FFF2-40B4-BE49-F238E27FC236}">
                  <a16:creationId xmlns:a16="http://schemas.microsoft.com/office/drawing/2014/main" id="{53417A73-2D44-177D-8F02-4A778D544F7D}"/>
                </a:ext>
              </a:extLst>
            </p:cNvPr>
            <p:cNvSpPr/>
            <p:nvPr/>
          </p:nvSpPr>
          <p:spPr>
            <a:xfrm>
              <a:off x="1246582" y="1835197"/>
              <a:ext cx="1964153" cy="731023"/>
            </a:xfrm>
            <a:prstGeom prst="roundRect">
              <a:avLst/>
            </a:prstGeom>
            <a:solidFill>
              <a:schemeClr val="tx2">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Aptos Display"/>
                  <a:ea typeface="+mn-ea"/>
                  <a:cs typeface="Arial" panose="020B0604020202020204" pitchFamily="34" charset="0"/>
                </a:rPr>
                <a:t>Mosun</a:t>
              </a:r>
              <a:endParaRPr kumimoji="0" lang="en-US" sz="1333" b="1"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endParaRPr>
            </a:p>
          </p:txBody>
        </p:sp>
        <p:sp>
          <p:nvSpPr>
            <p:cNvPr id="37" name="Rectangle: Rounded Corners 36">
              <a:extLst>
                <a:ext uri="{FF2B5EF4-FFF2-40B4-BE49-F238E27FC236}">
                  <a16:creationId xmlns:a16="http://schemas.microsoft.com/office/drawing/2014/main" id="{F80B5AB5-D0F8-2A2E-C850-5A4FDB0B3CB5}"/>
                </a:ext>
              </a:extLst>
            </p:cNvPr>
            <p:cNvSpPr/>
            <p:nvPr/>
          </p:nvSpPr>
          <p:spPr>
            <a:xfrm>
              <a:off x="3583382" y="1954537"/>
              <a:ext cx="881238" cy="492342"/>
            </a:xfrm>
            <a:prstGeom prst="roundRect">
              <a:avLst/>
            </a:prstGeom>
            <a:solidFill>
              <a:srgbClr val="92D05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Scan</a:t>
              </a:r>
            </a:p>
          </p:txBody>
        </p:sp>
        <p:cxnSp>
          <p:nvCxnSpPr>
            <p:cNvPr id="38" name="Straight Arrow Connector 37">
              <a:extLst>
                <a:ext uri="{FF2B5EF4-FFF2-40B4-BE49-F238E27FC236}">
                  <a16:creationId xmlns:a16="http://schemas.microsoft.com/office/drawing/2014/main" id="{4EEB354D-1B19-9C5A-CF5C-31AB82F07BDA}"/>
                </a:ext>
              </a:extLst>
            </p:cNvPr>
            <p:cNvCxnSpPr>
              <a:cxnSpLocks/>
              <a:stCxn id="36" idx="3"/>
              <a:endCxn id="37" idx="1"/>
            </p:cNvCxnSpPr>
            <p:nvPr/>
          </p:nvCxnSpPr>
          <p:spPr>
            <a:xfrm>
              <a:off x="3210735" y="2200709"/>
              <a:ext cx="3726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Rounded Corners 38">
              <a:extLst>
                <a:ext uri="{FF2B5EF4-FFF2-40B4-BE49-F238E27FC236}">
                  <a16:creationId xmlns:a16="http://schemas.microsoft.com/office/drawing/2014/main" id="{2A85C68D-B4B8-8511-DB61-0C1B30CDC5FE}"/>
                </a:ext>
              </a:extLst>
            </p:cNvPr>
            <p:cNvSpPr/>
            <p:nvPr/>
          </p:nvSpPr>
          <p:spPr>
            <a:xfrm>
              <a:off x="5042502" y="1331026"/>
              <a:ext cx="1837962" cy="628425"/>
            </a:xfrm>
            <a:prstGeom prst="roundRect">
              <a:avLst/>
            </a:prstGeom>
            <a:solidFill>
              <a:schemeClr val="tx2">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Aptos Display"/>
                  <a:ea typeface="+mn-ea"/>
                  <a:cs typeface="Arial" panose="020B0604020202020204" pitchFamily="34" charset="0"/>
                </a:rPr>
                <a:t>Mosun</a:t>
              </a:r>
              <a:endPar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endParaRPr>
            </a:p>
          </p:txBody>
        </p:sp>
        <p:sp>
          <p:nvSpPr>
            <p:cNvPr id="40" name="Rectangle: Rounded Corners 39">
              <a:extLst>
                <a:ext uri="{FF2B5EF4-FFF2-40B4-BE49-F238E27FC236}">
                  <a16:creationId xmlns:a16="http://schemas.microsoft.com/office/drawing/2014/main" id="{3C4C9078-6464-9B0D-59BF-AD93370C0716}"/>
                </a:ext>
              </a:extLst>
            </p:cNvPr>
            <p:cNvSpPr/>
            <p:nvPr/>
          </p:nvSpPr>
          <p:spPr>
            <a:xfrm>
              <a:off x="5044577" y="2390217"/>
              <a:ext cx="1837962" cy="658954"/>
            </a:xfrm>
            <a:prstGeom prst="roundRect">
              <a:avLst/>
            </a:prstGeom>
            <a:solidFill>
              <a:schemeClr val="accent5">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Aptos Display"/>
                  <a:ea typeface="+mn-ea"/>
                  <a:cs typeface="Arial" panose="020B0604020202020204" pitchFamily="34" charset="0"/>
                </a:rPr>
                <a:t>Mosun</a:t>
              </a: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 +</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Lenalidomide </a:t>
              </a:r>
              <a:r>
                <a:rPr kumimoji="0" lang="en-US" sz="933" b="0" i="1"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augmentation</a:t>
              </a:r>
              <a:endParaRPr kumimoji="0" lang="en-US" sz="1333" b="0" i="1"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endParaRPr>
            </a:p>
          </p:txBody>
        </p:sp>
        <p:sp>
          <p:nvSpPr>
            <p:cNvPr id="41" name="Rectangle 40">
              <a:extLst>
                <a:ext uri="{FF2B5EF4-FFF2-40B4-BE49-F238E27FC236}">
                  <a16:creationId xmlns:a16="http://schemas.microsoft.com/office/drawing/2014/main" id="{FD7A18CC-22D4-E1AF-3587-CCD17A327FC0}"/>
                </a:ext>
              </a:extLst>
            </p:cNvPr>
            <p:cNvSpPr/>
            <p:nvPr/>
          </p:nvSpPr>
          <p:spPr>
            <a:xfrm>
              <a:off x="4417733" y="1420795"/>
              <a:ext cx="489582" cy="243533"/>
            </a:xfrm>
            <a:prstGeom prst="rect">
              <a:avLst/>
            </a:prstGeom>
          </p:spPr>
          <p:txBody>
            <a:bodyPr wrap="non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CR</a:t>
              </a:r>
            </a:p>
          </p:txBody>
        </p:sp>
        <p:sp>
          <p:nvSpPr>
            <p:cNvPr id="42" name="Rectangle 41">
              <a:extLst>
                <a:ext uri="{FF2B5EF4-FFF2-40B4-BE49-F238E27FC236}">
                  <a16:creationId xmlns:a16="http://schemas.microsoft.com/office/drawing/2014/main" id="{36956C54-9A02-87F3-9B4D-958C6E955DE7}"/>
                </a:ext>
              </a:extLst>
            </p:cNvPr>
            <p:cNvSpPr/>
            <p:nvPr/>
          </p:nvSpPr>
          <p:spPr>
            <a:xfrm>
              <a:off x="4168556" y="2716637"/>
              <a:ext cx="741191" cy="243533"/>
            </a:xfrm>
            <a:prstGeom prst="rect">
              <a:avLst/>
            </a:prstGeom>
          </p:spPr>
          <p:txBody>
            <a:bodyPr wrap="non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PR/SD</a:t>
              </a:r>
            </a:p>
          </p:txBody>
        </p:sp>
        <p:sp>
          <p:nvSpPr>
            <p:cNvPr id="43" name="Rectangle: Rounded Corners 42">
              <a:extLst>
                <a:ext uri="{FF2B5EF4-FFF2-40B4-BE49-F238E27FC236}">
                  <a16:creationId xmlns:a16="http://schemas.microsoft.com/office/drawing/2014/main" id="{B7C29227-3605-8667-7484-87DF20513FCD}"/>
                </a:ext>
              </a:extLst>
            </p:cNvPr>
            <p:cNvSpPr/>
            <p:nvPr/>
          </p:nvSpPr>
          <p:spPr>
            <a:xfrm>
              <a:off x="7123066" y="1422093"/>
              <a:ext cx="867986" cy="442028"/>
            </a:xfrm>
            <a:prstGeom prst="roundRect">
              <a:avLst/>
            </a:prstGeom>
            <a:solidFill>
              <a:srgbClr val="92D05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Scan</a:t>
              </a:r>
            </a:p>
          </p:txBody>
        </p:sp>
        <p:cxnSp>
          <p:nvCxnSpPr>
            <p:cNvPr id="44" name="Straight Arrow Connector 43">
              <a:extLst>
                <a:ext uri="{FF2B5EF4-FFF2-40B4-BE49-F238E27FC236}">
                  <a16:creationId xmlns:a16="http://schemas.microsoft.com/office/drawing/2014/main" id="{3A9FFB0E-7B37-76E6-D21A-E95FD52DE5C9}"/>
                </a:ext>
              </a:extLst>
            </p:cNvPr>
            <p:cNvCxnSpPr>
              <a:cxnSpLocks/>
              <a:stCxn id="39" idx="3"/>
              <a:endCxn id="43" idx="1"/>
            </p:cNvCxnSpPr>
            <p:nvPr/>
          </p:nvCxnSpPr>
          <p:spPr>
            <a:xfrm flipV="1">
              <a:off x="6880464" y="1643107"/>
              <a:ext cx="242602" cy="2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25B512B5-F338-D10B-3434-356F0377A7E5}"/>
                </a:ext>
              </a:extLst>
            </p:cNvPr>
            <p:cNvCxnSpPr>
              <a:cxnSpLocks/>
              <a:stCxn id="40" idx="3"/>
              <a:endCxn id="45" idx="1"/>
            </p:cNvCxnSpPr>
            <p:nvPr/>
          </p:nvCxnSpPr>
          <p:spPr>
            <a:xfrm>
              <a:off x="6882538" y="2719694"/>
              <a:ext cx="260292" cy="45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C9C3F588-93FC-10D4-FEFD-08ABC0096578}"/>
                </a:ext>
              </a:extLst>
            </p:cNvPr>
            <p:cNvCxnSpPr>
              <a:cxnSpLocks/>
              <a:stCxn id="45" idx="3"/>
              <a:endCxn id="49" idx="1"/>
            </p:cNvCxnSpPr>
            <p:nvPr/>
          </p:nvCxnSpPr>
          <p:spPr>
            <a:xfrm>
              <a:off x="7991050" y="2724196"/>
              <a:ext cx="542043" cy="19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DEB5BB2B-40EC-F797-F9F7-64CEFD0F66DC}"/>
                </a:ext>
              </a:extLst>
            </p:cNvPr>
            <p:cNvSpPr/>
            <p:nvPr/>
          </p:nvSpPr>
          <p:spPr>
            <a:xfrm>
              <a:off x="7960778" y="2462237"/>
              <a:ext cx="848219" cy="243533"/>
            </a:xfrm>
            <a:prstGeom prst="rect">
              <a:avLst/>
            </a:prstGeom>
          </p:spPr>
          <p:txBody>
            <a:bodyPr wrap="squar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PR</a:t>
              </a:r>
            </a:p>
          </p:txBody>
        </p:sp>
        <p:sp>
          <p:nvSpPr>
            <p:cNvPr id="49" name="Rectangle: Rounded Corners 48">
              <a:extLst>
                <a:ext uri="{FF2B5EF4-FFF2-40B4-BE49-F238E27FC236}">
                  <a16:creationId xmlns:a16="http://schemas.microsoft.com/office/drawing/2014/main" id="{AF38CE32-CD45-FBCF-A737-1787034592D2}"/>
                </a:ext>
              </a:extLst>
            </p:cNvPr>
            <p:cNvSpPr/>
            <p:nvPr/>
          </p:nvSpPr>
          <p:spPr>
            <a:xfrm>
              <a:off x="8533094" y="2312541"/>
              <a:ext cx="2151469" cy="827290"/>
            </a:xfrm>
            <a:prstGeom prst="roundRect">
              <a:avLst/>
            </a:prstGeom>
            <a:solidFill>
              <a:schemeClr val="accent5">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Aptos Display"/>
                  <a:ea typeface="+mn-ea"/>
                  <a:cs typeface="Arial" panose="020B0604020202020204" pitchFamily="34" charset="0"/>
                </a:rPr>
                <a:t>Mosun</a:t>
              </a: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 +</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Lenalidomide </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933" b="0" i="1"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extended augmentation</a:t>
              </a:r>
            </a:p>
          </p:txBody>
        </p:sp>
        <p:sp>
          <p:nvSpPr>
            <p:cNvPr id="50" name="Rectangle: Rounded Corners 49">
              <a:extLst>
                <a:ext uri="{FF2B5EF4-FFF2-40B4-BE49-F238E27FC236}">
                  <a16:creationId xmlns:a16="http://schemas.microsoft.com/office/drawing/2014/main" id="{20DFECF8-F262-0E76-9320-86FF69420CCA}"/>
                </a:ext>
              </a:extLst>
            </p:cNvPr>
            <p:cNvSpPr/>
            <p:nvPr/>
          </p:nvSpPr>
          <p:spPr>
            <a:xfrm>
              <a:off x="9563683" y="1254023"/>
              <a:ext cx="2151469" cy="788962"/>
            </a:xfrm>
            <a:prstGeom prst="roundRect">
              <a:avLst/>
            </a:prstGeom>
            <a:solidFill>
              <a:schemeClr val="accent2">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End of treatment</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Follow up</a:t>
              </a:r>
            </a:p>
          </p:txBody>
        </p:sp>
        <p:cxnSp>
          <p:nvCxnSpPr>
            <p:cNvPr id="51" name="Straight Arrow Connector 50">
              <a:extLst>
                <a:ext uri="{FF2B5EF4-FFF2-40B4-BE49-F238E27FC236}">
                  <a16:creationId xmlns:a16="http://schemas.microsoft.com/office/drawing/2014/main" id="{FF463AC2-5E73-94A5-4C81-04E06B281143}"/>
                </a:ext>
              </a:extLst>
            </p:cNvPr>
            <p:cNvCxnSpPr>
              <a:cxnSpLocks/>
              <a:stCxn id="43" idx="3"/>
              <a:endCxn id="50" idx="1"/>
            </p:cNvCxnSpPr>
            <p:nvPr/>
          </p:nvCxnSpPr>
          <p:spPr>
            <a:xfrm>
              <a:off x="7991052" y="1643107"/>
              <a:ext cx="1572631" cy="53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B43160A0-AE8D-6C37-95C3-2C177F74B5FA}"/>
                </a:ext>
              </a:extLst>
            </p:cNvPr>
            <p:cNvCxnSpPr>
              <a:cxnSpLocks/>
              <a:stCxn id="45" idx="0"/>
            </p:cNvCxnSpPr>
            <p:nvPr/>
          </p:nvCxnSpPr>
          <p:spPr>
            <a:xfrm flipV="1">
              <a:off x="7566941" y="1793987"/>
              <a:ext cx="1761112" cy="7007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Rectangle 52">
              <a:extLst>
                <a:ext uri="{FF2B5EF4-FFF2-40B4-BE49-F238E27FC236}">
                  <a16:creationId xmlns:a16="http://schemas.microsoft.com/office/drawing/2014/main" id="{7D927FE4-A1FF-0C50-D52C-783235025CF8}"/>
                </a:ext>
              </a:extLst>
            </p:cNvPr>
            <p:cNvSpPr/>
            <p:nvPr/>
          </p:nvSpPr>
          <p:spPr>
            <a:xfrm>
              <a:off x="7678426" y="2038051"/>
              <a:ext cx="489582" cy="243533"/>
            </a:xfrm>
            <a:prstGeom prst="rect">
              <a:avLst/>
            </a:prstGeom>
          </p:spPr>
          <p:txBody>
            <a:bodyPr wrap="non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CR</a:t>
              </a:r>
            </a:p>
          </p:txBody>
        </p:sp>
        <p:sp>
          <p:nvSpPr>
            <p:cNvPr id="54" name="Rectangle: Rounded Corners 53">
              <a:extLst>
                <a:ext uri="{FF2B5EF4-FFF2-40B4-BE49-F238E27FC236}">
                  <a16:creationId xmlns:a16="http://schemas.microsoft.com/office/drawing/2014/main" id="{52381FCC-9AAF-C549-FBDA-078D6E5672A9}"/>
                </a:ext>
              </a:extLst>
            </p:cNvPr>
            <p:cNvSpPr/>
            <p:nvPr/>
          </p:nvSpPr>
          <p:spPr>
            <a:xfrm>
              <a:off x="10920192" y="2523101"/>
              <a:ext cx="872458" cy="430543"/>
            </a:xfrm>
            <a:prstGeom prst="roundRect">
              <a:avLst/>
            </a:prstGeom>
            <a:solidFill>
              <a:srgbClr val="92D05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Scan</a:t>
              </a:r>
            </a:p>
          </p:txBody>
        </p:sp>
        <p:cxnSp>
          <p:nvCxnSpPr>
            <p:cNvPr id="55" name="Straight Arrow Connector 54">
              <a:extLst>
                <a:ext uri="{FF2B5EF4-FFF2-40B4-BE49-F238E27FC236}">
                  <a16:creationId xmlns:a16="http://schemas.microsoft.com/office/drawing/2014/main" id="{2E52109F-1F73-733D-9AC5-38C6DD5216E2}"/>
                </a:ext>
              </a:extLst>
            </p:cNvPr>
            <p:cNvCxnSpPr>
              <a:cxnSpLocks/>
              <a:stCxn id="49" idx="3"/>
              <a:endCxn id="54" idx="1"/>
            </p:cNvCxnSpPr>
            <p:nvPr/>
          </p:nvCxnSpPr>
          <p:spPr>
            <a:xfrm>
              <a:off x="10684562" y="2726187"/>
              <a:ext cx="235630" cy="121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CB5941DD-F371-82F3-84BF-90D9F5BACE0E}"/>
                </a:ext>
              </a:extLst>
            </p:cNvPr>
            <p:cNvCxnSpPr>
              <a:cxnSpLocks/>
              <a:stCxn id="54" idx="0"/>
            </p:cNvCxnSpPr>
            <p:nvPr/>
          </p:nvCxnSpPr>
          <p:spPr>
            <a:xfrm flipV="1">
              <a:off x="11356422" y="2078582"/>
              <a:ext cx="0" cy="4445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Rectangle: Rounded Corners 56">
              <a:extLst>
                <a:ext uri="{FF2B5EF4-FFF2-40B4-BE49-F238E27FC236}">
                  <a16:creationId xmlns:a16="http://schemas.microsoft.com/office/drawing/2014/main" id="{E6DAE688-8F52-1B09-5C6C-113529A40EBE}"/>
                </a:ext>
              </a:extLst>
            </p:cNvPr>
            <p:cNvSpPr/>
            <p:nvPr/>
          </p:nvSpPr>
          <p:spPr>
            <a:xfrm>
              <a:off x="2388662" y="3176970"/>
              <a:ext cx="1452629" cy="280268"/>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Off study</a:t>
              </a:r>
            </a:p>
          </p:txBody>
        </p:sp>
        <p:sp>
          <p:nvSpPr>
            <p:cNvPr id="58" name="Rectangle 57">
              <a:extLst>
                <a:ext uri="{FF2B5EF4-FFF2-40B4-BE49-F238E27FC236}">
                  <a16:creationId xmlns:a16="http://schemas.microsoft.com/office/drawing/2014/main" id="{DA2C3E70-82EF-6A1B-28F2-2D5B9C471C5C}"/>
                </a:ext>
              </a:extLst>
            </p:cNvPr>
            <p:cNvSpPr/>
            <p:nvPr/>
          </p:nvSpPr>
          <p:spPr>
            <a:xfrm>
              <a:off x="3105672" y="2875775"/>
              <a:ext cx="482526" cy="243533"/>
            </a:xfrm>
            <a:prstGeom prst="rect">
              <a:avLst/>
            </a:prstGeom>
          </p:spPr>
          <p:txBody>
            <a:bodyPr wrap="non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PD</a:t>
              </a:r>
            </a:p>
          </p:txBody>
        </p:sp>
        <p:sp>
          <p:nvSpPr>
            <p:cNvPr id="59" name="Rectangle 58">
              <a:extLst>
                <a:ext uri="{FF2B5EF4-FFF2-40B4-BE49-F238E27FC236}">
                  <a16:creationId xmlns:a16="http://schemas.microsoft.com/office/drawing/2014/main" id="{D3BA0CC1-6ABF-D2D7-B340-B6427750D4CA}"/>
                </a:ext>
              </a:extLst>
            </p:cNvPr>
            <p:cNvSpPr/>
            <p:nvPr/>
          </p:nvSpPr>
          <p:spPr>
            <a:xfrm>
              <a:off x="6937406" y="3067278"/>
              <a:ext cx="482526" cy="243533"/>
            </a:xfrm>
            <a:prstGeom prst="rect">
              <a:avLst/>
            </a:prstGeom>
          </p:spPr>
          <p:txBody>
            <a:bodyPr wrap="non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PD</a:t>
              </a:r>
            </a:p>
          </p:txBody>
        </p:sp>
        <p:sp>
          <p:nvSpPr>
            <p:cNvPr id="60" name="Rectangle 59">
              <a:extLst>
                <a:ext uri="{FF2B5EF4-FFF2-40B4-BE49-F238E27FC236}">
                  <a16:creationId xmlns:a16="http://schemas.microsoft.com/office/drawing/2014/main" id="{6AB7B319-4155-003C-1A3B-6DD0A771B5A1}"/>
                </a:ext>
              </a:extLst>
            </p:cNvPr>
            <p:cNvSpPr/>
            <p:nvPr/>
          </p:nvSpPr>
          <p:spPr>
            <a:xfrm>
              <a:off x="1767231" y="1518698"/>
              <a:ext cx="905796" cy="285964"/>
            </a:xfrm>
            <a:prstGeom prst="rect">
              <a:avLst/>
            </a:prstGeom>
          </p:spPr>
          <p:txBody>
            <a:bodyPr wrap="non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C1–C4</a:t>
              </a:r>
            </a:p>
          </p:txBody>
        </p:sp>
        <p:sp>
          <p:nvSpPr>
            <p:cNvPr id="61" name="Rectangle 60">
              <a:extLst>
                <a:ext uri="{FF2B5EF4-FFF2-40B4-BE49-F238E27FC236}">
                  <a16:creationId xmlns:a16="http://schemas.microsoft.com/office/drawing/2014/main" id="{0B3E8C7B-B822-9D3C-88A9-4C2026007A67}"/>
                </a:ext>
              </a:extLst>
            </p:cNvPr>
            <p:cNvSpPr/>
            <p:nvPr/>
          </p:nvSpPr>
          <p:spPr>
            <a:xfrm>
              <a:off x="5515599" y="1041554"/>
              <a:ext cx="905796" cy="285964"/>
            </a:xfrm>
            <a:prstGeom prst="rect">
              <a:avLst/>
            </a:prstGeom>
          </p:spPr>
          <p:txBody>
            <a:bodyPr wrap="non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C5–C8</a:t>
              </a:r>
            </a:p>
          </p:txBody>
        </p:sp>
        <p:sp>
          <p:nvSpPr>
            <p:cNvPr id="62" name="Rectangle 61">
              <a:extLst>
                <a:ext uri="{FF2B5EF4-FFF2-40B4-BE49-F238E27FC236}">
                  <a16:creationId xmlns:a16="http://schemas.microsoft.com/office/drawing/2014/main" id="{6AE04BD0-94C0-E16E-F555-F077505D89DC}"/>
                </a:ext>
              </a:extLst>
            </p:cNvPr>
            <p:cNvSpPr/>
            <p:nvPr/>
          </p:nvSpPr>
          <p:spPr>
            <a:xfrm>
              <a:off x="9177833" y="2078582"/>
              <a:ext cx="856414" cy="243533"/>
            </a:xfrm>
            <a:prstGeom prst="rect">
              <a:avLst/>
            </a:prstGeom>
          </p:spPr>
          <p:txBody>
            <a:bodyPr wrap="non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C9–C12</a:t>
              </a:r>
            </a:p>
          </p:txBody>
        </p:sp>
        <p:sp>
          <p:nvSpPr>
            <p:cNvPr id="45" name="Rectangle: Rounded Corners 44">
              <a:extLst>
                <a:ext uri="{FF2B5EF4-FFF2-40B4-BE49-F238E27FC236}">
                  <a16:creationId xmlns:a16="http://schemas.microsoft.com/office/drawing/2014/main" id="{F6A0210B-C5B2-1E78-DE93-965B165578DB}"/>
                </a:ext>
              </a:extLst>
            </p:cNvPr>
            <p:cNvSpPr/>
            <p:nvPr/>
          </p:nvSpPr>
          <p:spPr>
            <a:xfrm>
              <a:off x="7142830" y="2494746"/>
              <a:ext cx="848220" cy="458898"/>
            </a:xfrm>
            <a:prstGeom prst="roundRect">
              <a:avLst/>
            </a:prstGeom>
            <a:solidFill>
              <a:srgbClr val="92D05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Scan</a:t>
              </a:r>
            </a:p>
          </p:txBody>
        </p:sp>
      </p:grpSp>
      <p:cxnSp>
        <p:nvCxnSpPr>
          <p:cNvPr id="65" name="Connector: Elbow 64">
            <a:extLst>
              <a:ext uri="{FF2B5EF4-FFF2-40B4-BE49-F238E27FC236}">
                <a16:creationId xmlns:a16="http://schemas.microsoft.com/office/drawing/2014/main" id="{1BB2B0AA-C2D6-149F-7D3A-39118FAFD211}"/>
              </a:ext>
            </a:extLst>
          </p:cNvPr>
          <p:cNvCxnSpPr>
            <a:cxnSpLocks/>
            <a:stCxn id="37" idx="3"/>
            <a:endCxn id="39" idx="1"/>
          </p:cNvCxnSpPr>
          <p:nvPr/>
        </p:nvCxnSpPr>
        <p:spPr>
          <a:xfrm flipV="1">
            <a:off x="7030993" y="1673238"/>
            <a:ext cx="393940" cy="538057"/>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7B7AC7E7-CB6C-4CA3-2F3D-A865A9732D2D}"/>
              </a:ext>
            </a:extLst>
          </p:cNvPr>
          <p:cNvCxnSpPr>
            <a:cxnSpLocks/>
            <a:stCxn id="37" idx="3"/>
            <a:endCxn id="40" idx="1"/>
          </p:cNvCxnSpPr>
          <p:nvPr/>
        </p:nvCxnSpPr>
        <p:spPr>
          <a:xfrm>
            <a:off x="7030995" y="2211295"/>
            <a:ext cx="395354" cy="502716"/>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72C52664-FEF4-73DA-EA18-04E69194FA28}"/>
              </a:ext>
            </a:extLst>
          </p:cNvPr>
          <p:cNvCxnSpPr>
            <a:cxnSpLocks/>
            <a:stCxn id="37" idx="2"/>
            <a:endCxn id="57" idx="0"/>
          </p:cNvCxnSpPr>
          <p:nvPr/>
        </p:nvCxnSpPr>
        <p:spPr>
          <a:xfrm rot="5400000">
            <a:off x="6067185" y="2493509"/>
            <a:ext cx="707203" cy="619678"/>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FF1CC5F2-B824-FB11-3D4B-220274B07B74}"/>
              </a:ext>
            </a:extLst>
          </p:cNvPr>
          <p:cNvCxnSpPr>
            <a:cxnSpLocks/>
            <a:stCxn id="45" idx="2"/>
            <a:endCxn id="57" idx="3"/>
          </p:cNvCxnSpPr>
          <p:nvPr/>
        </p:nvCxnSpPr>
        <p:spPr>
          <a:xfrm rot="5400000">
            <a:off x="7699923" y="1846780"/>
            <a:ext cx="352066" cy="2539759"/>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Content Placeholder 1">
            <a:extLst>
              <a:ext uri="{FF2B5EF4-FFF2-40B4-BE49-F238E27FC236}">
                <a16:creationId xmlns:a16="http://schemas.microsoft.com/office/drawing/2014/main" id="{59EF31AA-44B3-AE08-EA89-F269A3DAE4C2}"/>
              </a:ext>
            </a:extLst>
          </p:cNvPr>
          <p:cNvSpPr txBox="1">
            <a:spLocks/>
          </p:cNvSpPr>
          <p:nvPr/>
        </p:nvSpPr>
        <p:spPr>
          <a:xfrm>
            <a:off x="8642048" y="3849561"/>
            <a:ext cx="3072394" cy="1616981"/>
          </a:xfrm>
          <a:prstGeom prst="rect">
            <a:avLst/>
          </a:prstGeom>
        </p:spPr>
        <p:txBody>
          <a:bodyPr vert="horz" lIns="0" tIns="0" rIns="0" bIns="0" rtlCol="0" anchor="t" anchorCtr="0">
            <a:noAutofit/>
          </a:bodyPr>
          <a:lstStyle>
            <a:lvl1pPr marL="169329" indent="-169329" algn="l" defTabSz="683667" rtl="0" fontAlgn="base">
              <a:spcBef>
                <a:spcPct val="0"/>
              </a:spcBef>
              <a:spcAft>
                <a:spcPts val="3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12221" indent="-169329" algn="l" defTabSz="683667" rtl="0" fontAlgn="base">
              <a:spcBef>
                <a:spcPct val="0"/>
              </a:spcBef>
              <a:spcAft>
                <a:spcPts val="300"/>
              </a:spcAft>
              <a:buClr>
                <a:schemeClr val="accent1"/>
              </a:buClr>
              <a:buFont typeface=".AppleSystemUIFont"/>
              <a:buChar char="-"/>
              <a:defRPr sz="1733" kern="1200">
                <a:solidFill>
                  <a:schemeClr val="tx1"/>
                </a:solidFill>
                <a:latin typeface="+mn-lt"/>
                <a:ea typeface="+mn-ea"/>
                <a:cs typeface="+mn-cs"/>
              </a:defRPr>
            </a:lvl2pPr>
            <a:lvl3pPr marL="855112" indent="-169329" algn="l" defTabSz="683667" rtl="0" fontAlgn="base">
              <a:spcBef>
                <a:spcPct val="0"/>
              </a:spcBef>
              <a:spcAft>
                <a:spcPts val="3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198003" indent="-169329" algn="l" defTabSz="683667" rtl="0" fontAlgn="base">
              <a:spcBef>
                <a:spcPct val="0"/>
              </a:spcBef>
              <a:spcAft>
                <a:spcPts val="300"/>
              </a:spcAft>
              <a:buClr>
                <a:schemeClr val="accent1"/>
              </a:buClr>
              <a:buFont typeface=".AppleSystemUIFont"/>
              <a:buChar char="-"/>
              <a:defRPr sz="1200" kern="1200">
                <a:solidFill>
                  <a:schemeClr val="tx1"/>
                </a:solidFill>
                <a:latin typeface="+mn-lt"/>
                <a:ea typeface="+mn-ea"/>
                <a:cs typeface="+mn-cs"/>
              </a:defRPr>
            </a:lvl4pPr>
            <a:lvl5pPr marL="1540895" indent="-169329" algn="l" defTabSz="683667" rtl="0" fontAlgn="base">
              <a:spcBef>
                <a:spcPct val="0"/>
              </a:spcBef>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1885810"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434"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466" b="1" i="0" u="none" strike="noStrike" kern="1200" cap="none" spc="0" normalizeH="0" baseline="0" noProof="0" dirty="0">
                <a:ln>
                  <a:noFill/>
                </a:ln>
                <a:solidFill>
                  <a:prstClr val="white"/>
                </a:solidFill>
                <a:effectLst/>
                <a:highlight>
                  <a:srgbClr val="3060AD"/>
                </a:highlight>
                <a:uLnTx/>
                <a:uFillTx/>
                <a:latin typeface="Aptos Display"/>
                <a:ea typeface="+mn-ea"/>
                <a:cs typeface="+mn-cs"/>
              </a:rPr>
              <a:t>  Lenalidomide</a:t>
            </a:r>
            <a:r>
              <a:rPr kumimoji="0" lang="en-US" sz="1466" b="0" i="0" u="none" strike="noStrike" kern="1200" cap="none" spc="0" normalizeH="0" baseline="0" noProof="0" dirty="0">
                <a:ln>
                  <a:noFill/>
                </a:ln>
                <a:solidFill>
                  <a:prstClr val="white"/>
                </a:solidFill>
                <a:effectLst/>
                <a:highlight>
                  <a:srgbClr val="3060AD"/>
                </a:highlight>
                <a:uLnTx/>
                <a:uFillTx/>
                <a:latin typeface="Aptos Display"/>
                <a:ea typeface="+mn-ea"/>
                <a:cs typeface="+mn-cs"/>
              </a:rPr>
              <a:t>:</a:t>
            </a:r>
            <a:r>
              <a:rPr kumimoji="0" lang="en-US" sz="1466" b="1" i="0" u="none" strike="noStrike" kern="1200" cap="none" spc="0" normalizeH="0" baseline="0" noProof="0" dirty="0">
                <a:ln>
                  <a:noFill/>
                </a:ln>
                <a:solidFill>
                  <a:srgbClr val="3060AD"/>
                </a:solidFill>
                <a:effectLst/>
                <a:highlight>
                  <a:srgbClr val="3060AD"/>
                </a:highlight>
                <a:uLnTx/>
                <a:uFillTx/>
                <a:latin typeface="Aptos Display"/>
                <a:ea typeface="+mn-ea"/>
                <a:cs typeface="+mn-cs"/>
              </a:rPr>
              <a:t>..</a:t>
            </a:r>
            <a:endParaRPr kumimoji="0" lang="en-US" sz="1466" b="0" i="0" u="none" strike="noStrike" kern="1200" cap="none" spc="0" normalizeH="0" baseline="0" noProof="0" dirty="0">
              <a:ln>
                <a:noFill/>
              </a:ln>
              <a:solidFill>
                <a:prstClr val="white"/>
              </a:solidFill>
              <a:effectLst/>
              <a:highlight>
                <a:srgbClr val="3060AD"/>
              </a:highlight>
              <a:uLnTx/>
              <a:uFillTx/>
              <a:latin typeface="Aptos Display"/>
              <a:ea typeface="+mn-ea"/>
              <a:cs typeface="+mn-cs"/>
            </a:endParaRPr>
          </a:p>
          <a:p>
            <a:pPr marL="457051" marR="0" lvl="1" indent="-224294"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Response-adapted after C4</a:t>
            </a:r>
          </a:p>
          <a:p>
            <a:pPr marL="457051" marR="0" lvl="1" indent="-224294"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10 mg daily continuous dosing</a:t>
            </a:r>
          </a:p>
          <a:p>
            <a:pPr marL="457051" marR="0" lvl="1" indent="-224294"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Optional extension through C12</a:t>
            </a:r>
          </a:p>
        </p:txBody>
      </p:sp>
      <p:sp>
        <p:nvSpPr>
          <p:cNvPr id="8" name="Content Placeholder 1">
            <a:extLst>
              <a:ext uri="{FF2B5EF4-FFF2-40B4-BE49-F238E27FC236}">
                <a16:creationId xmlns:a16="http://schemas.microsoft.com/office/drawing/2014/main" id="{F181CE4D-5DD1-CACC-5C9D-ED01E4531599}"/>
              </a:ext>
            </a:extLst>
          </p:cNvPr>
          <p:cNvSpPr txBox="1">
            <a:spLocks/>
          </p:cNvSpPr>
          <p:nvPr/>
        </p:nvSpPr>
        <p:spPr>
          <a:xfrm>
            <a:off x="5160986" y="3871085"/>
            <a:ext cx="3649599" cy="1597861"/>
          </a:xfrm>
          <a:prstGeom prst="rect">
            <a:avLst/>
          </a:prstGeom>
        </p:spPr>
        <p:txBody>
          <a:bodyPr vert="horz" lIns="0" tIns="0" rIns="0" bIns="0" rtlCol="0" anchor="t" anchorCtr="0">
            <a:noAutofit/>
          </a:bodyPr>
          <a:lstStyle>
            <a:lvl1pPr marL="169329" indent="-169329" algn="l" defTabSz="683667" rtl="0" fontAlgn="base">
              <a:spcBef>
                <a:spcPct val="0"/>
              </a:spcBef>
              <a:spcAft>
                <a:spcPts val="3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12221" indent="-169329" algn="l" defTabSz="683667" rtl="0" fontAlgn="base">
              <a:spcBef>
                <a:spcPct val="0"/>
              </a:spcBef>
              <a:spcAft>
                <a:spcPts val="300"/>
              </a:spcAft>
              <a:buClr>
                <a:schemeClr val="accent1"/>
              </a:buClr>
              <a:buFont typeface=".AppleSystemUIFont"/>
              <a:buChar char="-"/>
              <a:defRPr sz="1733" kern="1200">
                <a:solidFill>
                  <a:schemeClr val="tx1"/>
                </a:solidFill>
                <a:latin typeface="+mn-lt"/>
                <a:ea typeface="+mn-ea"/>
                <a:cs typeface="+mn-cs"/>
              </a:defRPr>
            </a:lvl2pPr>
            <a:lvl3pPr marL="855112" indent="-169329" algn="l" defTabSz="683667" rtl="0" fontAlgn="base">
              <a:spcBef>
                <a:spcPct val="0"/>
              </a:spcBef>
              <a:spcAft>
                <a:spcPts val="3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198003" indent="-169329" algn="l" defTabSz="683667" rtl="0" fontAlgn="base">
              <a:spcBef>
                <a:spcPct val="0"/>
              </a:spcBef>
              <a:spcAft>
                <a:spcPts val="300"/>
              </a:spcAft>
              <a:buClr>
                <a:schemeClr val="accent1"/>
              </a:buClr>
              <a:buFont typeface=".AppleSystemUIFont"/>
              <a:buChar char="-"/>
              <a:defRPr sz="1200" kern="1200">
                <a:solidFill>
                  <a:schemeClr val="tx1"/>
                </a:solidFill>
                <a:latin typeface="+mn-lt"/>
                <a:ea typeface="+mn-ea"/>
                <a:cs typeface="+mn-cs"/>
              </a:defRPr>
            </a:lvl4pPr>
            <a:lvl5pPr marL="1540895" indent="-169329" algn="l" defTabSz="683667" rtl="0" fontAlgn="base">
              <a:spcBef>
                <a:spcPct val="0"/>
              </a:spcBef>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1885810"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434"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466" b="1" i="0" u="none" strike="noStrike" kern="1200" cap="none" spc="0" normalizeH="0" baseline="0" noProof="0" dirty="0">
                <a:ln>
                  <a:noFill/>
                </a:ln>
                <a:solidFill>
                  <a:prstClr val="white"/>
                </a:solidFill>
                <a:effectLst/>
                <a:highlight>
                  <a:srgbClr val="3060AD"/>
                </a:highlight>
                <a:uLnTx/>
                <a:uFillTx/>
                <a:latin typeface="Aptos Display"/>
                <a:ea typeface="+mn-ea"/>
                <a:cs typeface="+mn-cs"/>
              </a:rPr>
              <a:t>  Mosunetuzumab</a:t>
            </a:r>
            <a:r>
              <a:rPr kumimoji="0" lang="en-US" sz="1466" b="0" i="0" u="none" strike="noStrike" kern="1200" cap="none" spc="0" normalizeH="0" baseline="0" noProof="0" dirty="0">
                <a:ln>
                  <a:noFill/>
                </a:ln>
                <a:solidFill>
                  <a:prstClr val="white"/>
                </a:solidFill>
                <a:effectLst/>
                <a:highlight>
                  <a:srgbClr val="3060AD"/>
                </a:highlight>
                <a:uLnTx/>
                <a:uFillTx/>
                <a:latin typeface="Aptos Display"/>
                <a:ea typeface="+mn-ea"/>
                <a:cs typeface="+mn-cs"/>
              </a:rPr>
              <a:t>:</a:t>
            </a:r>
            <a:r>
              <a:rPr kumimoji="0" lang="en-US" sz="1466" b="1" i="0" u="none" strike="noStrike" kern="1200" cap="none" spc="0" normalizeH="0" baseline="0" noProof="0" dirty="0">
                <a:ln>
                  <a:noFill/>
                </a:ln>
                <a:solidFill>
                  <a:srgbClr val="3060AD"/>
                </a:solidFill>
                <a:effectLst/>
                <a:highlight>
                  <a:srgbClr val="3060AD"/>
                </a:highlight>
                <a:uLnTx/>
                <a:uFillTx/>
                <a:latin typeface="Aptos Display"/>
                <a:ea typeface="+mn-ea"/>
                <a:cs typeface="+mn-cs"/>
              </a:rPr>
              <a:t>..</a:t>
            </a:r>
            <a:endParaRPr kumimoji="0" lang="en-US" sz="1466" b="0" i="0" u="none" strike="noStrike" kern="1200" cap="none" spc="0" normalizeH="0" baseline="0" noProof="0" dirty="0">
              <a:ln>
                <a:noFill/>
              </a:ln>
              <a:solidFill>
                <a:prstClr val="white"/>
              </a:solidFill>
              <a:effectLst/>
              <a:highlight>
                <a:srgbClr val="3060AD"/>
              </a:highlight>
              <a:uLnTx/>
              <a:uFillTx/>
              <a:latin typeface="Aptos Display"/>
              <a:ea typeface="+mn-ea"/>
              <a:cs typeface="+mn-cs"/>
            </a:endParaRPr>
          </a:p>
          <a:p>
            <a:pPr marL="533227" marR="0" lvl="1" indent="-304701"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Subcutaneous</a:t>
            </a:r>
          </a:p>
          <a:p>
            <a:pPr marL="533227" marR="0" lvl="1" indent="-304701"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Cycle 1 step-up dosing: </a:t>
            </a:r>
          </a:p>
          <a:p>
            <a:pPr marL="837928" marR="0" lvl="2" indent="-304701"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Day 1: 5 mg, D8/15: 45 mg</a:t>
            </a:r>
          </a:p>
          <a:p>
            <a:pPr marL="533227" marR="0" lvl="1" indent="-304701"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Cycle 2-8 (or 12): Day1, 45 mg</a:t>
            </a:r>
          </a:p>
          <a:p>
            <a:pPr marL="533227" marR="0" lvl="1" indent="-304701"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Dexamethasone premedication in C1, C2</a:t>
            </a:r>
          </a:p>
        </p:txBody>
      </p:sp>
      <p:sp>
        <p:nvSpPr>
          <p:cNvPr id="10" name="TextBox 9">
            <a:extLst>
              <a:ext uri="{FF2B5EF4-FFF2-40B4-BE49-F238E27FC236}">
                <a16:creationId xmlns:a16="http://schemas.microsoft.com/office/drawing/2014/main" id="{2D861C09-0E4E-E9EA-3196-F7FFB447ADBE}"/>
              </a:ext>
            </a:extLst>
          </p:cNvPr>
          <p:cNvSpPr txBox="1"/>
          <p:nvPr/>
        </p:nvSpPr>
        <p:spPr>
          <a:xfrm>
            <a:off x="8540041" y="6406021"/>
            <a:ext cx="3276407"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Olszewski A, et al, ASH 2025</a:t>
            </a:r>
          </a:p>
        </p:txBody>
      </p:sp>
    </p:spTree>
    <p:extLst>
      <p:ext uri="{BB962C8B-B14F-4D97-AF65-F5344CB8AC3E}">
        <p14:creationId xmlns:p14="http://schemas.microsoft.com/office/powerpoint/2010/main" val="23796254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5B104-6AB5-888B-C9C5-1B2E6B14CA8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81A2F57-66D1-DC01-8479-F6773AEB6224}"/>
              </a:ext>
            </a:extLst>
          </p:cNvPr>
          <p:cNvSpPr>
            <a:spLocks noGrp="1"/>
          </p:cNvSpPr>
          <p:nvPr>
            <p:ph type="title"/>
          </p:nvPr>
        </p:nvSpPr>
        <p:spPr>
          <a:xfrm>
            <a:off x="1881" y="0"/>
            <a:ext cx="12188238" cy="1150040"/>
          </a:xfrm>
        </p:spPr>
        <p:txBody>
          <a:bodyPr/>
          <a:lstStyle/>
          <a:p>
            <a:r>
              <a:rPr lang="en-US" dirty="0"/>
              <a:t>BrUOG-401: Treatment Flow and Response at EOT</a:t>
            </a:r>
          </a:p>
        </p:txBody>
      </p:sp>
      <p:pic>
        <p:nvPicPr>
          <p:cNvPr id="11" name="Picture 10">
            <a:extLst>
              <a:ext uri="{FF2B5EF4-FFF2-40B4-BE49-F238E27FC236}">
                <a16:creationId xmlns:a16="http://schemas.microsoft.com/office/drawing/2014/main" id="{B0964889-549A-CFF0-DB7C-4CFEAE103C8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379"/>
          <a:stretch/>
        </p:blipFill>
        <p:spPr>
          <a:xfrm>
            <a:off x="458940" y="2050521"/>
            <a:ext cx="7049270" cy="3838815"/>
          </a:xfrm>
          <a:prstGeom prst="rect">
            <a:avLst/>
          </a:prstGeom>
        </p:spPr>
      </p:pic>
      <p:pic>
        <p:nvPicPr>
          <p:cNvPr id="12" name="Picture 11">
            <a:extLst>
              <a:ext uri="{FF2B5EF4-FFF2-40B4-BE49-F238E27FC236}">
                <a16:creationId xmlns:a16="http://schemas.microsoft.com/office/drawing/2014/main" id="{9E8B6C2B-C365-9458-4BE5-4DFDF597D59F}"/>
              </a:ext>
            </a:extLst>
          </p:cNvPr>
          <p:cNvPicPr>
            <a:picLocks noChangeAspect="1"/>
          </p:cNvPicPr>
          <p:nvPr/>
        </p:nvPicPr>
        <p:blipFill>
          <a:blip r:embed="rId5"/>
          <a:srcRect t="88395" b="662"/>
          <a:stretch/>
        </p:blipFill>
        <p:spPr>
          <a:xfrm>
            <a:off x="415711" y="1570669"/>
            <a:ext cx="7135728" cy="479852"/>
          </a:xfrm>
          <a:prstGeom prst="rect">
            <a:avLst/>
          </a:prstGeom>
        </p:spPr>
      </p:pic>
      <p:pic>
        <p:nvPicPr>
          <p:cNvPr id="13" name="Picture 12">
            <a:extLst>
              <a:ext uri="{FF2B5EF4-FFF2-40B4-BE49-F238E27FC236}">
                <a16:creationId xmlns:a16="http://schemas.microsoft.com/office/drawing/2014/main" id="{8DDB92AA-046A-A996-5C7A-A0659CF46E83}"/>
              </a:ext>
            </a:extLst>
          </p:cNvPr>
          <p:cNvPicPr>
            <a:picLocks noChangeAspect="1"/>
          </p:cNvPicPr>
          <p:nvPr/>
        </p:nvPicPr>
        <p:blipFill>
          <a:blip r:embed="rId6"/>
          <a:srcRect r="2864"/>
          <a:stretch/>
        </p:blipFill>
        <p:spPr>
          <a:xfrm>
            <a:off x="7594668" y="1810595"/>
            <a:ext cx="4324601" cy="3876537"/>
          </a:xfrm>
          <a:prstGeom prst="rect">
            <a:avLst/>
          </a:prstGeom>
        </p:spPr>
      </p:pic>
      <p:sp>
        <p:nvSpPr>
          <p:cNvPr id="15" name="TextBox 14">
            <a:extLst>
              <a:ext uri="{FF2B5EF4-FFF2-40B4-BE49-F238E27FC236}">
                <a16:creationId xmlns:a16="http://schemas.microsoft.com/office/drawing/2014/main" id="{ADFD2A89-151D-CCF7-5E2D-E11FA10409AC}"/>
              </a:ext>
            </a:extLst>
          </p:cNvPr>
          <p:cNvSpPr txBox="1"/>
          <p:nvPr/>
        </p:nvSpPr>
        <p:spPr>
          <a:xfrm>
            <a:off x="8540041" y="6406021"/>
            <a:ext cx="3276407"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Olszewski A, et al, ASH 2025</a:t>
            </a:r>
          </a:p>
        </p:txBody>
      </p:sp>
    </p:spTree>
    <p:extLst>
      <p:ext uri="{BB962C8B-B14F-4D97-AF65-F5344CB8AC3E}">
        <p14:creationId xmlns:p14="http://schemas.microsoft.com/office/powerpoint/2010/main" val="3413279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1_Avaglio template">
  <a:themeElements>
    <a:clrScheme name="Custom 14">
      <a:dk1>
        <a:srgbClr val="000000"/>
      </a:dk1>
      <a:lt1>
        <a:srgbClr val="FFFFFF"/>
      </a:lt1>
      <a:dk2>
        <a:srgbClr val="0B41CD"/>
      </a:dk2>
      <a:lt2>
        <a:srgbClr val="544F4F"/>
      </a:lt2>
      <a:accent1>
        <a:srgbClr val="FF1F26"/>
      </a:accent1>
      <a:accent2>
        <a:srgbClr val="BC36F0"/>
      </a:accent2>
      <a:accent3>
        <a:srgbClr val="1482FA"/>
      </a:accent3>
      <a:accent4>
        <a:srgbClr val="BDE3FF"/>
      </a:accent4>
      <a:accent5>
        <a:srgbClr val="FAC9B5"/>
      </a:accent5>
      <a:accent6>
        <a:srgbClr val="ED4A0D"/>
      </a:accent6>
      <a:hlink>
        <a:srgbClr val="464646"/>
      </a:hlink>
      <a:folHlink>
        <a:srgbClr val="4646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60000"/>
            <a:lumOff val="40000"/>
          </a:schemeClr>
        </a:solidFill>
        <a:ln>
          <a:noFill/>
        </a:ln>
      </a:spPr>
      <a:bodyPr rtlCol="0" anchor="ctr"/>
      <a:lstStyle>
        <a:defPPr algn="ctr">
          <a:defRPr sz="1600" i="1"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smtClean="0">
            <a:solidFill>
              <a:schemeClr val="bg2">
                <a:lumMod val="50000"/>
              </a:schemeClr>
            </a:solidFill>
            <a:latin typeface="+mn-lt"/>
          </a:defRPr>
        </a:defPPr>
      </a:lstStyle>
    </a:txDef>
  </a:objectDefaults>
  <a:extraClrSchemeLst/>
</a:theme>
</file>

<file path=ppt/theme/theme15.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6.xml><?xml version="1.0" encoding="utf-8"?>
<a:theme xmlns:a="http://schemas.openxmlformats.org/drawingml/2006/main" name="MSK In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MSK_Internal_Template" id="{D8ABD833-4A96-EE4A-927B-28043661D5C0}" vid="{D288A84C-8C9F-AC42-8783-413BA08BA2A9}"/>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425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ransplant_r1b">
  <a:themeElements>
    <a:clrScheme name="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spDef>
    <a:ln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lnDef>
  </a:objectDefaults>
  <a:extraClrSchemeLst>
    <a:extraClrScheme>
      <a:clrScheme name="Transplant_r1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ansplant_r1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ansplant_r1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ansplant_r1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ansplant_r1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ansplant_r1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ansplant_r1b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ansplant_r1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ansplant_r1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ansplant_r1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ansplant_r1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ansplant_r1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47381</TotalTime>
  <Words>7359</Words>
  <Application>Microsoft Macintosh PowerPoint</Application>
  <PresentationFormat>Widescreen</PresentationFormat>
  <Paragraphs>771</Paragraphs>
  <Slides>122</Slides>
  <Notes>114</Notes>
  <HiddenSlides>0</HiddenSlides>
  <MMClips>0</MMClips>
  <ScaleCrop>false</ScaleCrop>
  <HeadingPairs>
    <vt:vector size="6" baseType="variant">
      <vt:variant>
        <vt:lpstr>Fonts Used</vt:lpstr>
      </vt:variant>
      <vt:variant>
        <vt:i4>25</vt:i4>
      </vt:variant>
      <vt:variant>
        <vt:lpstr>Theme</vt:lpstr>
      </vt:variant>
      <vt:variant>
        <vt:i4>18</vt:i4>
      </vt:variant>
      <vt:variant>
        <vt:lpstr>Slide Titles</vt:lpstr>
      </vt:variant>
      <vt:variant>
        <vt:i4>122</vt:i4>
      </vt:variant>
    </vt:vector>
  </HeadingPairs>
  <TitlesOfParts>
    <vt:vector size="165" baseType="lpstr">
      <vt:lpstr>ＭＳ Ｐゴシック</vt:lpstr>
      <vt:lpstr>.AppleSystemUIFont</vt:lpstr>
      <vt:lpstr>Aptos</vt:lpstr>
      <vt:lpstr>Aptos Display</vt:lpstr>
      <vt:lpstr>Arial</vt:lpstr>
      <vt:lpstr>Arial Narrow</vt:lpstr>
      <vt:lpstr>Calibri</vt:lpstr>
      <vt:lpstr>Calibri Light</vt:lpstr>
      <vt:lpstr>Courier New</vt:lpstr>
      <vt:lpstr>Garamond</vt:lpstr>
      <vt:lpstr>Georgia</vt:lpstr>
      <vt:lpstr>Gill Sans</vt:lpstr>
      <vt:lpstr>Lucida Grande</vt:lpstr>
      <vt:lpstr>Montserrat SemiBold</vt:lpstr>
      <vt:lpstr>Noto Sans Symbols</vt:lpstr>
      <vt:lpstr>Open Sans</vt:lpstr>
      <vt:lpstr>Oswald</vt:lpstr>
      <vt:lpstr>Oswald Light</vt:lpstr>
      <vt:lpstr>Symbol</vt:lpstr>
      <vt:lpstr>System Font Regular</vt:lpstr>
      <vt:lpstr>Times</vt:lpstr>
      <vt:lpstr>Times New Roman</vt:lpstr>
      <vt:lpstr>Univers 47 CondensedLight</vt:lpstr>
      <vt:lpstr>Verdana</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2022_CCO_Template</vt:lpstr>
      <vt:lpstr>1_Avaglio template</vt:lpstr>
      <vt:lpstr>Office 2013 - 2022 Theme</vt:lpstr>
      <vt:lpstr>MSK Internal Template</vt:lpstr>
      <vt:lpstr>Office Theme</vt:lpstr>
      <vt:lpstr>Transplant_r1b</vt:lpstr>
      <vt:lpstr>Practical Perspectives on the Current Role of Bispecific Antibodies  in the Management of Lymphoma — What Happened at ASH 2025?</vt:lpstr>
      <vt:lpstr>Faculty</vt:lpstr>
      <vt:lpstr>Commercial Support</vt:lpstr>
      <vt:lpstr>Dr Love — Disclosures</vt:lpstr>
      <vt:lpstr>Research To Practice CME Planning Committee Members,  Staff and Reviewers</vt:lpstr>
      <vt:lpstr>Prof Dickinson — Disclosures</vt:lpstr>
      <vt:lpstr>Dr Sehn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Expert Second Opinion: Investigators Discuss the  Optimal Management of Gastrointestinal Cancers</vt:lpstr>
      <vt:lpstr>Grand Rounds</vt:lpstr>
      <vt:lpstr>PowerPoint Presentation</vt:lpstr>
      <vt:lpstr>Thank you for joining us! Please take a moment  to complete the survey currently up on Zoom.  Your feedback is very important to us.  Information on how to obtain CME and ABIM MOC  credit will be provided at the conclusion  of the activity in the Zoom chat room. Attendees  will also receive an email in 1 to 3 business days  with these instructions.</vt:lpstr>
      <vt:lpstr>Practical Perspectives on the Current Role of Bispecific Antibodies  in the Management of Lymphoma — What Happened at ASH 2025?</vt:lpstr>
      <vt:lpstr>Faculty</vt:lpstr>
      <vt:lpstr>PowerPoint Presentation</vt:lpstr>
      <vt:lpstr>Clinicians in the Audience, Please Complete  the Pre- and Postmeeting Surveys</vt:lpstr>
      <vt:lpstr>PowerPoint Presentation</vt:lpstr>
      <vt:lpstr>Expert Second Opinion: Investigators Discuss the  Optimal Management of Gastrointestinal Cancers</vt:lpstr>
      <vt:lpstr>Grand Rounds</vt:lpstr>
      <vt:lpstr>PowerPoint Presentation</vt:lpstr>
      <vt:lpstr>Practical Perspectives on the Current Role of Bispecific Antibodies  in the Management of Lymphoma — What Happened at ASH 2025?</vt:lpstr>
      <vt:lpstr>Prof Dickinson — Disclosures</vt:lpstr>
      <vt:lpstr>Dr Sehn — Disclosures</vt:lpstr>
      <vt:lpstr>Dr Love — Disclosures</vt:lpstr>
      <vt:lpstr>Commercial Support</vt:lpstr>
      <vt:lpstr>PowerPoint Presentation</vt:lpstr>
      <vt:lpstr>PowerPoint Presentation</vt:lpstr>
      <vt:lpstr>PowerPoint Presentation</vt:lpstr>
      <vt:lpstr>PowerPoint Presentation</vt:lpstr>
      <vt:lpstr>PowerPoint Presentation</vt:lpstr>
      <vt:lpstr>Expert Second Opinion Investigators Discuss the Role of Novel Treatment Approaches in the Care of Patients with Follicular Lymphoma and Diffuse Large B-Cell Lymphoma</vt:lpstr>
      <vt:lpstr>Agenda</vt:lpstr>
      <vt:lpstr>Agenda</vt:lpstr>
      <vt:lpstr>LBA-1</vt:lpstr>
      <vt:lpstr>KLN-1010: a modified LVV generating anti-BCMA CAR T cells in vivo</vt:lpstr>
      <vt:lpstr>PowerPoint Presentation</vt:lpstr>
      <vt:lpstr>Ianalumab (VAY736) in ITP</vt:lpstr>
      <vt:lpstr>Agenda</vt:lpstr>
      <vt:lpstr>Case Presentation: 66-year-old man with DLBCL and early relapse on axicabtagene ciloleucel receives glofitamab</vt:lpstr>
      <vt:lpstr>Agenda</vt:lpstr>
      <vt:lpstr>Case Presentation: 68-year-old man with Type 2 diabetes, CHF and COPD receives glofitamab monotherapy after glofitamab + GEMOX for relapsed GCB-type double-hit DLBCL </vt:lpstr>
      <vt:lpstr>Agenda</vt:lpstr>
      <vt:lpstr>Practical Perspectives on the Current Role  of Bispecific Antibodies in the Management of Lymphoma —  ASH 2025 Review Part 3</vt:lpstr>
      <vt:lpstr>CME Agenda</vt:lpstr>
      <vt:lpstr>PowerPoint Presentation</vt:lpstr>
      <vt:lpstr>Key Themes from ASH 25 in Bispecific Antibodies (BsAbs) for Diffuse Large B-Cell Lymphoma</vt:lpstr>
      <vt:lpstr>Karimi Y et al. Sustained remissions beyond 4 years with epcoritamab monotherapy: Long term follow-up results from the pivotal EPCORE NHL-1 trial in patients with relapsed or refractory large B-cell lymphoma. ASH 2025;Abstract 7543. </vt:lpstr>
      <vt:lpstr>Combinations</vt:lpstr>
      <vt:lpstr>Abramson J et al. Sustained clinical benefit of glofitamab plus gemcitabine and oxaliplatin (GemOx) versus rituximab plus GemOx (R-GemOx) in patients with relapsed/refractory (R/R) diffuse large B-cell lymphoma (DLBCL): 3-year follow-up of STARGLO. ASH 2025;Abstract 11363. </vt:lpstr>
      <vt:lpstr>SUNMO Trial (Mosun-Pola versus R GemOx)</vt:lpstr>
      <vt:lpstr>Gritti G et al. Glofitamab in combination with polatuzumab vedotin demonstrates high and durable efficacy in patients with relapsed/refractory (R/R) large B-cell lymphoma (LBCL) in the second-line (2L) and third-line and later (3L+) settings: A subgroup analysis. ASH 2025;Abstract 4000. </vt:lpstr>
      <vt:lpstr>Andreadis C et al. Mosunetuzumab (Mosun) or glofitamab (Glofit) in combination with golcadomide (Golca) demonstrates a manageable safety profile and encouraging efficacy in patients with relapsed or refractory (R/R) B-cell non-Hodgkin lymphoma (B-NHL). ASH 2025;Abstract 2260. </vt:lpstr>
      <vt:lpstr>Mosun or Glofit with Golcadomide: Patient Profile </vt:lpstr>
      <vt:lpstr>Mosun or Glofit with Golcadomide: Efficacy (Small Numbers)</vt:lpstr>
      <vt:lpstr>Moving BsAb to First Therapy for DLBCL</vt:lpstr>
      <vt:lpstr>Michot J-M et al. Odronextamab plus chemotherapy in patients with previously untreated DLBCL: First results from part 1 of the phase 3 OLYMPIA-3 study. ASH 2025;Abstract 8890.</vt:lpstr>
      <vt:lpstr>Michot J-M et al. Odronextamab plus chemotherapy in patients with previously untreated DLBCL: First results from part 1 of the phase 3 OLYMPIA-3 study. ASH 2025;Abstract 8890.</vt:lpstr>
      <vt:lpstr>Sharman J et al. Fixed treatment duration subcutaneous mosunetuzumab monotherapy in elderly/unfit patients with previously untreated diffuse large B-cell lymphoma: Interim results from the phase II MorningSun study. ASH 2025;Abstract 4514. </vt:lpstr>
      <vt:lpstr>PowerPoint Presentation</vt:lpstr>
      <vt:lpstr>Vitolo U et al. Fixed-duration epcoritamab monotherapy induces high response and MRD-negativity rates in elderly patients with newly diagnosed large B-cell lymphoma (LBCL) and comorbidities: Results from EPCORE DLBCL-3. ASH 2025;Abstract 3824.  </vt:lpstr>
      <vt:lpstr>PowerPoint Presentation</vt:lpstr>
      <vt:lpstr>PowerPoint Presentation</vt:lpstr>
      <vt:lpstr>PowerPoint Presentation</vt:lpstr>
      <vt:lpstr>Chapuy B et al. Phase II frontline chemolight R-pola-glo trial induces  high and durable response rates in elderly and medically unfit/frail  patients with aggressive B-cell lymphoma. ASH 2025;Abstract 61.</vt:lpstr>
      <vt:lpstr>R-Pola-Glo: Patient Characteristics</vt:lpstr>
      <vt:lpstr>Chapuy B et al. Phase II frontline chemolight R-pola-glo trial  induces high and durable response rates in elderly and medically  unfit/frail patients with aggressive B-cell lymphoma. ASH 2025;Abstract 61.</vt:lpstr>
      <vt:lpstr>Chapuy B et al. Phase II frontline chemolight R-pola-glo trial induces  high and durable response rates in elderly and medically unfit/frail  patients with aggressive B-cell lymphoma. ASH 2025;Abstract 61.</vt:lpstr>
      <vt:lpstr>Conclusions</vt:lpstr>
      <vt:lpstr>Agenda</vt:lpstr>
      <vt:lpstr>Case Presentation: 54-year-old woman with multiregimen- recurrent FL receives mosunetuzumab </vt:lpstr>
      <vt:lpstr>Agenda</vt:lpstr>
      <vt:lpstr>Case Presentation: 78-year-old man with multiregimen- refractory FL receives mosunetuzumab with ongoing CR</vt:lpstr>
      <vt:lpstr>Agenda</vt:lpstr>
      <vt:lpstr>Follicular Lymphoma and Other NHL Subtypes</vt:lpstr>
      <vt:lpstr>PowerPoint Presentation</vt:lpstr>
      <vt:lpstr>5-Year Update Phase II Pivotal Study: Mosunetuzumab in R/R FL after ≥ 2 Prior Lines</vt:lpstr>
      <vt:lpstr>5-Year Update Phase II Pivotal Study: PFS and OS in Patients Achieving a CR</vt:lpstr>
      <vt:lpstr>5-Year Update Phase II Pivotal Study: B-Cell and T-Cell Recovery in Patients Achieving a CR</vt:lpstr>
      <vt:lpstr> Efficacy and Safety of Long-Term Odronextamab Treatment in Patients with Relapsed/Refractory Follicular Lymphoma: 3-Year Follow-Up from the Phase 2 ELM-2 Study.  Bisneto JV et al. ASH 2025;Abstract 3588.</vt:lpstr>
      <vt:lpstr>Efficacy and Safety of Long-term Odronextamab in R/R FL: 3-Year Follow-up of ELM-2 Study</vt:lpstr>
      <vt:lpstr>Efficacy and Safety of Long-term Odronextamab in R/R FL: PFS and OS</vt:lpstr>
      <vt:lpstr>Efficacy and Safety of Long-term Odronextamab in R/R FL: Adverse Events of Interest</vt:lpstr>
      <vt:lpstr>PowerPoint Presentation</vt:lpstr>
      <vt:lpstr>PowerPoint Presentation</vt:lpstr>
      <vt:lpstr>PowerPoint Presentation</vt:lpstr>
      <vt:lpstr>PowerPoint Presentation</vt:lpstr>
      <vt:lpstr>PowerPoint Presentation</vt:lpstr>
      <vt:lpstr>PowerPoint Presentation</vt:lpstr>
      <vt:lpstr>MorningSun Phase II Study: SC Mosun in 1L High Tumour Burden FL Cohort</vt:lpstr>
      <vt:lpstr>MorningSun Phase II: Study Characteristics and Response</vt:lpstr>
      <vt:lpstr>MorningSun Phase II Efficacy: PFS and DOR</vt:lpstr>
      <vt:lpstr>PowerPoint Presentation</vt:lpstr>
      <vt:lpstr>BrUOG-401:Mosunetuzumab with response-driven  lenalidomide in untreated FL and MZL</vt:lpstr>
      <vt:lpstr>BrUOG-401: Treatment Flow and Response at EOT</vt:lpstr>
      <vt:lpstr>BrUOG-401 Safety: mosunetuzumab + len augmentation</vt:lpstr>
      <vt:lpstr>BrUOG-401 Efficacy: PFS</vt:lpstr>
      <vt:lpstr>PowerPoint Presentation</vt:lpstr>
      <vt:lpstr>PowerPoint Presentation</vt:lpstr>
      <vt:lpstr>PowerPoint Presentation</vt:lpstr>
      <vt:lpstr>PowerPoint Presentation</vt:lpstr>
      <vt:lpstr> Combined Mosunetuzumab and Zanubrutinib for the Treatment of Patients with Newly Diagnosed High-Burden Follicular Lymphoma: First Results of the Multicenter Phase 2 Mithic-FL2 Trial.  Falchi L et al. ASH 2025;Abstract 4355.</vt:lpstr>
      <vt:lpstr>Multicenter Phase 2 Study Overview</vt:lpstr>
      <vt:lpstr>PowerPoint Presentation</vt:lpstr>
      <vt:lpstr>PowerPoint Presentation</vt:lpstr>
      <vt:lpstr> Odronextamab plus Chemotherapy in Patients with Previously Untreated Follicular Lymphoma: First Results from Part 1 of the Phase 3 Olympia-2 Study.   Wudhikarn K et al. ASH 2025;Abstract 3600 </vt:lpstr>
      <vt:lpstr>PowerPoint Presentation</vt:lpstr>
      <vt:lpstr>PowerPoint Presentation</vt:lpstr>
      <vt:lpstr>PowerPoint Presentation</vt:lpstr>
      <vt:lpstr>PowerPoint Presentation</vt:lpstr>
      <vt:lpstr>Celestimo Study Design and Baseline Characteristics</vt:lpstr>
      <vt:lpstr>Celestimo: Efficacy and Safety Summary</vt:lpstr>
      <vt:lpstr>PowerPoint Presentation</vt:lpstr>
      <vt:lpstr>PowerPoint Presentation</vt:lpstr>
      <vt:lpstr>PowerPoint Presentation</vt:lpstr>
      <vt:lpstr>PowerPoint Presentation</vt:lpstr>
      <vt:lpstr>Expert Second Opinion: Investigators Discuss the  Optimal Management of Gastrointestinal Cancers</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4025</cp:revision>
  <cp:lastPrinted>2020-12-08T02:40:56Z</cp:lastPrinted>
  <dcterms:created xsi:type="dcterms:W3CDTF">2020-11-13T19:02:13Z</dcterms:created>
  <dcterms:modified xsi:type="dcterms:W3CDTF">2025-12-17T21:22:14Z</dcterms:modified>
</cp:coreProperties>
</file>